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5" r:id="rId4"/>
  </p:sldMasterIdLst>
  <p:notesMasterIdLst>
    <p:notesMasterId r:id="rId19"/>
  </p:notesMasterIdLst>
  <p:handoutMasterIdLst>
    <p:handoutMasterId r:id="rId20"/>
  </p:handoutMasterIdLst>
  <p:sldIdLst>
    <p:sldId id="451" r:id="rId5"/>
    <p:sldId id="582" r:id="rId6"/>
    <p:sldId id="581" r:id="rId7"/>
    <p:sldId id="583" r:id="rId8"/>
    <p:sldId id="584" r:id="rId9"/>
    <p:sldId id="586" r:id="rId10"/>
    <p:sldId id="587" r:id="rId11"/>
    <p:sldId id="588" r:id="rId12"/>
    <p:sldId id="589" r:id="rId13"/>
    <p:sldId id="590" r:id="rId14"/>
    <p:sldId id="591" r:id="rId15"/>
    <p:sldId id="592" r:id="rId16"/>
    <p:sldId id="585" r:id="rId17"/>
    <p:sldId id="557" r:id="rId18"/>
  </p:sldIdLst>
  <p:sldSz cx="12192000" cy="6858000"/>
  <p:notesSz cx="6858000" cy="9144000"/>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guide id="3" orient="horz" pos="107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2B0A3D"/>
    <a:srgbClr val="0070AD"/>
    <a:srgbClr val="E6E7E7"/>
    <a:srgbClr val="12ABDB"/>
    <a:srgbClr val="300B48"/>
    <a:srgbClr val="D9D9D9"/>
    <a:srgbClr val="95E616"/>
    <a:srgbClr val="FF30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8FE08-0BB6-4C68-BA95-29CDEE06DE4A}" v="156" dt="2021-06-23T06:50:18.894"/>
    <p1510:client id="{0F04FE3D-2E42-4856-AB87-0457FB232EE7}" v="14" dt="2020-09-11T09:44:51.063"/>
    <p1510:client id="{487F9952-2FE4-4C70-A880-8D57EE715187}" v="72" dt="2020-09-24T21:41:35.724"/>
    <p1510:client id="{A1895505-A322-4D94-AAA9-C290D88713B7}" v="1" dt="2020-09-28T07:26:37.701"/>
    <p1510:client id="{D6C977B1-94A0-5FA6-5404-206C8ABBAB36}" v="2204" dt="2020-09-24T21:26:53.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215" autoAdjust="0"/>
  </p:normalViewPr>
  <p:slideViewPr>
    <p:cSldViewPr>
      <p:cViewPr varScale="1">
        <p:scale>
          <a:sx n="88" d="100"/>
          <a:sy n="88" d="100"/>
        </p:scale>
        <p:origin x="69" y="414"/>
      </p:cViewPr>
      <p:guideLst>
        <p:guide orient="horz" pos="2160"/>
        <p:guide pos="3840"/>
        <p:guide orient="horz" pos="1071"/>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1356"/>
    </p:cViewPr>
  </p:sorterViewPr>
  <p:notesViewPr>
    <p:cSldViewPr>
      <p:cViewPr>
        <p:scale>
          <a:sx n="100" d="100"/>
          <a:sy n="100" d="100"/>
        </p:scale>
        <p:origin x="2598" y="-2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he, Sigfrid" userId="S::sigfrid.lindhe@capgemini.com::ae19c0ae-9fe8-49b1-9bce-61e1c0b269e8" providerId="AD" clId="Web-{A1895505-A322-4D94-AAA9-C290D88713B7}"/>
    <pc:docChg chg="modSld">
      <pc:chgData name="Lindhe, Sigfrid" userId="S::sigfrid.lindhe@capgemini.com::ae19c0ae-9fe8-49b1-9bce-61e1c0b269e8" providerId="AD" clId="Web-{A1895505-A322-4D94-AAA9-C290D88713B7}" dt="2020-09-28T07:26:37.701" v="0" actId="1076"/>
      <pc:docMkLst>
        <pc:docMk/>
      </pc:docMkLst>
      <pc:sldChg chg="modSp">
        <pc:chgData name="Lindhe, Sigfrid" userId="S::sigfrid.lindhe@capgemini.com::ae19c0ae-9fe8-49b1-9bce-61e1c0b269e8" providerId="AD" clId="Web-{A1895505-A322-4D94-AAA9-C290D88713B7}" dt="2020-09-28T07:26:37.701" v="0" actId="1076"/>
        <pc:sldMkLst>
          <pc:docMk/>
          <pc:sldMk cId="4004306364" sldId="581"/>
        </pc:sldMkLst>
        <pc:spChg chg="mod">
          <ac:chgData name="Lindhe, Sigfrid" userId="S::sigfrid.lindhe@capgemini.com::ae19c0ae-9fe8-49b1-9bce-61e1c0b269e8" providerId="AD" clId="Web-{A1895505-A322-4D94-AAA9-C290D88713B7}" dt="2020-09-28T07:26:37.701" v="0" actId="1076"/>
          <ac:spMkLst>
            <pc:docMk/>
            <pc:sldMk cId="4004306364" sldId="581"/>
            <ac:spMk id="7" creationId="{A6848D77-7C53-4A7C-A467-9D848592C260}"/>
          </ac:spMkLst>
        </pc:spChg>
      </pc:sldChg>
    </pc:docChg>
  </pc:docChgLst>
  <pc:docChgLst>
    <pc:chgData name="Aboobacker, Jashif" userId="S::jashif.aboobacker@capgemini.com::4db2db15-15f4-40c3-a6f2-9508f03bb78c" providerId="AD" clId="Web-{0798FE08-0BB6-4C68-BA95-29CDEE06DE4A}"/>
    <pc:docChg chg="addSld modSld">
      <pc:chgData name="Aboobacker, Jashif" userId="S::jashif.aboobacker@capgemini.com::4db2db15-15f4-40c3-a6f2-9508f03bb78c" providerId="AD" clId="Web-{0798FE08-0BB6-4C68-BA95-29CDEE06DE4A}" dt="2021-06-23T06:50:18.894" v="75" actId="20577"/>
      <pc:docMkLst>
        <pc:docMk/>
      </pc:docMkLst>
      <pc:sldChg chg="addSp modSp new">
        <pc:chgData name="Aboobacker, Jashif" userId="S::jashif.aboobacker@capgemini.com::4db2db15-15f4-40c3-a6f2-9508f03bb78c" providerId="AD" clId="Web-{0798FE08-0BB6-4C68-BA95-29CDEE06DE4A}" dt="2021-06-23T06:46:43.871" v="47" actId="14100"/>
        <pc:sldMkLst>
          <pc:docMk/>
          <pc:sldMk cId="4092749830" sldId="590"/>
        </pc:sldMkLst>
        <pc:spChg chg="mod">
          <ac:chgData name="Aboobacker, Jashif" userId="S::jashif.aboobacker@capgemini.com::4db2db15-15f4-40c3-a6f2-9508f03bb78c" providerId="AD" clId="Web-{0798FE08-0BB6-4C68-BA95-29CDEE06DE4A}" dt="2021-06-23T06:46:08.870" v="16" actId="20577"/>
          <ac:spMkLst>
            <pc:docMk/>
            <pc:sldMk cId="4092749830" sldId="590"/>
            <ac:spMk id="2" creationId="{4054A69F-BCA8-4D94-823D-7DEA29E8D8B9}"/>
          </ac:spMkLst>
        </pc:spChg>
        <pc:spChg chg="add mod">
          <ac:chgData name="Aboobacker, Jashif" userId="S::jashif.aboobacker@capgemini.com::4db2db15-15f4-40c3-a6f2-9508f03bb78c" providerId="AD" clId="Web-{0798FE08-0BB6-4C68-BA95-29CDEE06DE4A}" dt="2021-06-23T06:46:43.871" v="47" actId="14100"/>
          <ac:spMkLst>
            <pc:docMk/>
            <pc:sldMk cId="4092749830" sldId="590"/>
            <ac:spMk id="3" creationId="{93572E70-B2EF-4588-9CC3-9A63C2FDC1A2}"/>
          </ac:spMkLst>
        </pc:spChg>
      </pc:sldChg>
      <pc:sldChg chg="addSp modSp new">
        <pc:chgData name="Aboobacker, Jashif" userId="S::jashif.aboobacker@capgemini.com::4db2db15-15f4-40c3-a6f2-9508f03bb78c" providerId="AD" clId="Web-{0798FE08-0BB6-4C68-BA95-29CDEE06DE4A}" dt="2021-06-23T06:50:18.894" v="75" actId="20577"/>
        <pc:sldMkLst>
          <pc:docMk/>
          <pc:sldMk cId="3082390340" sldId="591"/>
        </pc:sldMkLst>
        <pc:spChg chg="mod">
          <ac:chgData name="Aboobacker, Jashif" userId="S::jashif.aboobacker@capgemini.com::4db2db15-15f4-40c3-a6f2-9508f03bb78c" providerId="AD" clId="Web-{0798FE08-0BB6-4C68-BA95-29CDEE06DE4A}" dt="2021-06-23T06:47:59.467" v="62" actId="20577"/>
          <ac:spMkLst>
            <pc:docMk/>
            <pc:sldMk cId="3082390340" sldId="591"/>
            <ac:spMk id="2" creationId="{FA91B041-A950-46F5-851E-046C5C6E0265}"/>
          </ac:spMkLst>
        </pc:spChg>
        <pc:spChg chg="add mod">
          <ac:chgData name="Aboobacker, Jashif" userId="S::jashif.aboobacker@capgemini.com::4db2db15-15f4-40c3-a6f2-9508f03bb78c" providerId="AD" clId="Web-{0798FE08-0BB6-4C68-BA95-29CDEE06DE4A}" dt="2021-06-23T06:50:18.894" v="75" actId="20577"/>
          <ac:spMkLst>
            <pc:docMk/>
            <pc:sldMk cId="3082390340" sldId="591"/>
            <ac:spMk id="3" creationId="{96CA87D1-97B3-473A-A9BB-EC0F1CA9D3F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A3760-10A4-45C0-91A6-CB8288605E65}"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D464B7B5-2494-4CB8-ABEE-F86720815397}">
      <dgm:prSet/>
      <dgm:spPr/>
      <dgm:t>
        <a:bodyPr/>
        <a:lstStyle/>
        <a:p>
          <a:r>
            <a:rPr lang="en-US" dirty="0">
              <a:latin typeface="Segoe UI"/>
              <a:cs typeface="Segoe UI"/>
            </a:rPr>
            <a:t>Let  create a small hello world app based on react and </a:t>
          </a:r>
          <a:r>
            <a:rPr lang="en-US" dirty="0" err="1">
              <a:latin typeface="Segoe UI"/>
              <a:cs typeface="Segoe UI"/>
            </a:rPr>
            <a:t>nodejs</a:t>
          </a:r>
          <a:endParaRPr lang="en-US" b="0" i="0" u="none" strike="noStrike" cap="none" baseline="0" noProof="0" dirty="0" err="1">
            <a:solidFill>
              <a:srgbClr val="010000"/>
            </a:solidFill>
            <a:latin typeface="Segoe UI"/>
            <a:cs typeface="Segoe UI"/>
          </a:endParaRPr>
        </a:p>
      </dgm:t>
    </dgm:pt>
    <dgm:pt modelId="{C2C70E89-F499-4EC8-BBE9-9337DF1F97A5}" type="parTrans" cxnId="{419A35A6-33CA-4D85-A964-701D2881EE71}">
      <dgm:prSet/>
      <dgm:spPr/>
      <dgm:t>
        <a:bodyPr/>
        <a:lstStyle/>
        <a:p>
          <a:endParaRPr lang="en-US"/>
        </a:p>
      </dgm:t>
    </dgm:pt>
    <dgm:pt modelId="{8CDBA20E-E708-4E9C-B18A-A29733280E9B}" type="sibTrans" cxnId="{419A35A6-33CA-4D85-A964-701D2881EE71}">
      <dgm:prSet/>
      <dgm:spPr/>
      <dgm:t>
        <a:bodyPr/>
        <a:lstStyle/>
        <a:p>
          <a:endParaRPr lang="en-US"/>
        </a:p>
      </dgm:t>
    </dgm:pt>
    <dgm:pt modelId="{ECEB5F79-A608-4FEF-B878-2200DD6F3FE0}">
      <dgm:prSet/>
      <dgm:spPr/>
      <dgm:t>
        <a:bodyPr/>
        <a:lstStyle/>
        <a:p>
          <a:r>
            <a:rPr lang="en-US" dirty="0">
              <a:latin typeface="Segoe UI"/>
              <a:cs typeface="Segoe UI"/>
            </a:rPr>
            <a:t>Lets deploy the app via </a:t>
          </a:r>
          <a:r>
            <a:rPr lang="en-US" dirty="0" err="1">
              <a:latin typeface="Segoe UI"/>
              <a:cs typeface="Segoe UI"/>
            </a:rPr>
            <a:t>gcloud</a:t>
          </a:r>
          <a:r>
            <a:rPr lang="en-US" dirty="0">
              <a:latin typeface="Segoe UI"/>
              <a:cs typeface="Segoe UI"/>
            </a:rPr>
            <a:t> </a:t>
          </a:r>
          <a:r>
            <a:rPr lang="en-US" dirty="0" err="1">
              <a:latin typeface="Segoe UI"/>
              <a:cs typeface="Segoe UI"/>
            </a:rPr>
            <a:t>sdk</a:t>
          </a:r>
          <a:r>
            <a:rPr lang="en-US" dirty="0">
              <a:latin typeface="Segoe UI"/>
              <a:cs typeface="Segoe UI"/>
            </a:rPr>
            <a:t> ( makes sure </a:t>
          </a:r>
          <a:r>
            <a:rPr lang="en-US" dirty="0" err="1">
              <a:latin typeface="Segoe UI"/>
              <a:cs typeface="Segoe UI"/>
            </a:rPr>
            <a:t>gcloud</a:t>
          </a:r>
          <a:r>
            <a:rPr lang="en-US" dirty="0">
              <a:latin typeface="Segoe UI"/>
              <a:cs typeface="Segoe UI"/>
            </a:rPr>
            <a:t> installed in your machine)</a:t>
          </a:r>
        </a:p>
      </dgm:t>
    </dgm:pt>
    <dgm:pt modelId="{1C286FAE-66FC-4978-A273-F1651D509D0B}" type="parTrans" cxnId="{3D745626-8CD3-4290-8D92-DEB1A9218232}">
      <dgm:prSet/>
      <dgm:spPr/>
      <dgm:t>
        <a:bodyPr/>
        <a:lstStyle/>
        <a:p>
          <a:endParaRPr lang="en-US"/>
        </a:p>
      </dgm:t>
    </dgm:pt>
    <dgm:pt modelId="{5A55541B-164F-449E-A726-6A5AC49475C0}" type="sibTrans" cxnId="{3D745626-8CD3-4290-8D92-DEB1A9218232}">
      <dgm:prSet/>
      <dgm:spPr/>
      <dgm:t>
        <a:bodyPr/>
        <a:lstStyle/>
        <a:p>
          <a:endParaRPr lang="en-US"/>
        </a:p>
      </dgm:t>
    </dgm:pt>
    <dgm:pt modelId="{86555BAB-B248-40FA-9049-408F6F561DF9}">
      <dgm:prSet/>
      <dgm:spPr/>
      <dgm:t>
        <a:bodyPr/>
        <a:lstStyle/>
        <a:p>
          <a:r>
            <a:rPr lang="en-US" dirty="0">
              <a:latin typeface="Segoe UI"/>
              <a:cs typeface="Segoe UI"/>
            </a:rPr>
            <a:t>Login to </a:t>
          </a:r>
          <a:r>
            <a:rPr lang="en-US" dirty="0" err="1">
              <a:latin typeface="Segoe UI"/>
              <a:cs typeface="Segoe UI"/>
            </a:rPr>
            <a:t>gcloud</a:t>
          </a:r>
          <a:r>
            <a:rPr lang="en-US" dirty="0">
              <a:latin typeface="Segoe UI"/>
              <a:cs typeface="Segoe UI"/>
            </a:rPr>
            <a:t> using </a:t>
          </a:r>
          <a:r>
            <a:rPr lang="en-US" dirty="0" err="1">
              <a:latin typeface="Segoe UI"/>
              <a:cs typeface="Segoe UI"/>
            </a:rPr>
            <a:t>gcloud</a:t>
          </a:r>
          <a:r>
            <a:rPr lang="en-US" dirty="0">
              <a:latin typeface="Segoe UI"/>
              <a:cs typeface="Segoe UI"/>
            </a:rPr>
            <a:t> auth login command</a:t>
          </a:r>
        </a:p>
      </dgm:t>
    </dgm:pt>
    <dgm:pt modelId="{AA077762-B7F4-470B-918D-5321A887B8A9}" type="parTrans" cxnId="{071DF555-161F-4340-8C31-8578FFFC4070}">
      <dgm:prSet/>
      <dgm:spPr/>
      <dgm:t>
        <a:bodyPr/>
        <a:lstStyle/>
        <a:p>
          <a:endParaRPr lang="en-US"/>
        </a:p>
      </dgm:t>
    </dgm:pt>
    <dgm:pt modelId="{48975589-9DF1-4180-89DE-1C5EED4FDE22}" type="sibTrans" cxnId="{071DF555-161F-4340-8C31-8578FFFC4070}">
      <dgm:prSet/>
      <dgm:spPr/>
      <dgm:t>
        <a:bodyPr/>
        <a:lstStyle/>
        <a:p>
          <a:endParaRPr lang="en-US"/>
        </a:p>
      </dgm:t>
    </dgm:pt>
    <dgm:pt modelId="{501D079F-5383-4D1B-83B4-5DDDE6E6407B}">
      <dgm:prSet/>
      <dgm:spPr/>
      <dgm:t>
        <a:bodyPr/>
        <a:lstStyle/>
        <a:p>
          <a:r>
            <a:rPr lang="en-US" dirty="0">
              <a:latin typeface="Segoe UI"/>
              <a:cs typeface="Segoe UI"/>
            </a:rPr>
            <a:t>Create app named </a:t>
          </a:r>
          <a:r>
            <a:rPr lang="en-US" dirty="0" err="1">
              <a:latin typeface="Segoe UI"/>
              <a:cs typeface="Segoe UI"/>
            </a:rPr>
            <a:t>helloworld</a:t>
          </a:r>
          <a:r>
            <a:rPr lang="en-US" dirty="0">
              <a:latin typeface="Segoe UI"/>
              <a:cs typeface="Segoe UI"/>
            </a:rPr>
            <a:t> which displays </a:t>
          </a:r>
          <a:r>
            <a:rPr lang="en-US" dirty="0" err="1">
              <a:latin typeface="Segoe UI"/>
              <a:cs typeface="Segoe UI"/>
            </a:rPr>
            <a:t>helloworld</a:t>
          </a:r>
          <a:endParaRPr lang="en-US" dirty="0">
            <a:latin typeface="Segoe UI"/>
            <a:cs typeface="Segoe UI"/>
          </a:endParaRPr>
        </a:p>
      </dgm:t>
    </dgm:pt>
    <dgm:pt modelId="{1F30F077-E053-4627-B690-6C95059B903A}" type="parTrans" cxnId="{195A74DD-21A2-4821-8EF4-CDABF214F37C}">
      <dgm:prSet/>
      <dgm:spPr/>
      <dgm:t>
        <a:bodyPr/>
        <a:lstStyle/>
        <a:p>
          <a:endParaRPr lang="en-US"/>
        </a:p>
      </dgm:t>
    </dgm:pt>
    <dgm:pt modelId="{4B9914F1-EC1F-4FF1-9074-1971F25F82D2}" type="sibTrans" cxnId="{195A74DD-21A2-4821-8EF4-CDABF214F37C}">
      <dgm:prSet/>
      <dgm:spPr/>
      <dgm:t>
        <a:bodyPr/>
        <a:lstStyle/>
        <a:p>
          <a:endParaRPr lang="en-US"/>
        </a:p>
      </dgm:t>
    </dgm:pt>
    <dgm:pt modelId="{5CB9C705-E392-47C4-A77B-B998C17BD103}">
      <dgm:prSet/>
      <dgm:spPr/>
      <dgm:t>
        <a:bodyPr/>
        <a:lstStyle/>
        <a:p>
          <a:r>
            <a:rPr lang="en-US" dirty="0">
              <a:latin typeface="Segoe UI"/>
              <a:cs typeface="Segoe UI"/>
            </a:rPr>
            <a:t>Set up application deployment </a:t>
          </a:r>
          <a:r>
            <a:rPr lang="en-US" dirty="0" err="1">
              <a:latin typeface="Segoe UI"/>
              <a:cs typeface="Segoe UI"/>
            </a:rPr>
            <a:t>yaml</a:t>
          </a:r>
          <a:r>
            <a:rPr lang="en-US" dirty="0">
              <a:latin typeface="Segoe UI"/>
              <a:cs typeface="Segoe UI"/>
            </a:rPr>
            <a:t> ( </a:t>
          </a:r>
          <a:r>
            <a:rPr lang="en-US" dirty="0" err="1">
              <a:latin typeface="Segoe UI"/>
              <a:cs typeface="Segoe UI"/>
            </a:rPr>
            <a:t>app.yaml</a:t>
          </a:r>
          <a:r>
            <a:rPr lang="en-US" dirty="0">
              <a:latin typeface="Segoe UI"/>
              <a:cs typeface="Segoe UI"/>
            </a:rPr>
            <a:t>)</a:t>
          </a:r>
        </a:p>
      </dgm:t>
    </dgm:pt>
    <dgm:pt modelId="{563C7341-D394-4AA1-B3C6-4FE0619A0320}" type="parTrans" cxnId="{A456638C-C20B-484B-8CC8-6B89D9097E15}">
      <dgm:prSet/>
      <dgm:spPr/>
      <dgm:t>
        <a:bodyPr/>
        <a:lstStyle/>
        <a:p>
          <a:endParaRPr lang="en-US"/>
        </a:p>
      </dgm:t>
    </dgm:pt>
    <dgm:pt modelId="{A35D214E-708B-4CF7-968F-68E8D9D83A20}" type="sibTrans" cxnId="{A456638C-C20B-484B-8CC8-6B89D9097E15}">
      <dgm:prSet/>
      <dgm:spPr/>
      <dgm:t>
        <a:bodyPr/>
        <a:lstStyle/>
        <a:p>
          <a:endParaRPr lang="en-US"/>
        </a:p>
      </dgm:t>
    </dgm:pt>
    <dgm:pt modelId="{7776A521-B09E-4A4D-A2BE-1BEC27AAC380}">
      <dgm:prSet/>
      <dgm:spPr/>
      <dgm:t>
        <a:bodyPr/>
        <a:lstStyle/>
        <a:p>
          <a:r>
            <a:rPr lang="en-US" dirty="0">
              <a:latin typeface="Segoe UI"/>
              <a:cs typeface="Segoe UI"/>
            </a:rPr>
            <a:t>Push code to git</a:t>
          </a:r>
        </a:p>
      </dgm:t>
    </dgm:pt>
    <dgm:pt modelId="{29E681AD-94C1-48A3-AF0F-58CF07681551}" type="parTrans" cxnId="{E4F6138B-6415-4D09-894B-1BB45E247685}">
      <dgm:prSet/>
      <dgm:spPr/>
      <dgm:t>
        <a:bodyPr/>
        <a:lstStyle/>
        <a:p>
          <a:endParaRPr lang="en-US"/>
        </a:p>
      </dgm:t>
    </dgm:pt>
    <dgm:pt modelId="{5CF11CD2-DC12-47A8-B3CA-6E169AB9B163}" type="sibTrans" cxnId="{E4F6138B-6415-4D09-894B-1BB45E247685}">
      <dgm:prSet/>
      <dgm:spPr/>
      <dgm:t>
        <a:bodyPr/>
        <a:lstStyle/>
        <a:p>
          <a:endParaRPr lang="en-US"/>
        </a:p>
      </dgm:t>
    </dgm:pt>
    <dgm:pt modelId="{0D071067-0114-4BD7-AFE1-4006032524AB}">
      <dgm:prSet/>
      <dgm:spPr/>
      <dgm:t>
        <a:bodyPr/>
        <a:lstStyle/>
        <a:p>
          <a:r>
            <a:rPr lang="en-US" dirty="0">
              <a:latin typeface="Segoe UI"/>
              <a:cs typeface="Segoe UI"/>
            </a:rPr>
            <a:t>Deploy </a:t>
          </a:r>
        </a:p>
      </dgm:t>
    </dgm:pt>
    <dgm:pt modelId="{E2854D1C-09D5-4E9D-9ECD-C1ADF446A6F6}" type="parTrans" cxnId="{C0676822-E156-43B6-BC6C-69FBD30AABB4}">
      <dgm:prSet/>
      <dgm:spPr/>
      <dgm:t>
        <a:bodyPr/>
        <a:lstStyle/>
        <a:p>
          <a:endParaRPr lang="en-US"/>
        </a:p>
      </dgm:t>
    </dgm:pt>
    <dgm:pt modelId="{953F5157-2B3A-43ED-B84E-5403003E3E4E}" type="sibTrans" cxnId="{C0676822-E156-43B6-BC6C-69FBD30AABB4}">
      <dgm:prSet/>
      <dgm:spPr/>
      <dgm:t>
        <a:bodyPr/>
        <a:lstStyle/>
        <a:p>
          <a:endParaRPr lang="en-US"/>
        </a:p>
      </dgm:t>
    </dgm:pt>
    <dgm:pt modelId="{A2FD7568-979A-4DD9-8A7F-56E8C50E125D}" type="pres">
      <dgm:prSet presAssocID="{66FA3760-10A4-45C0-91A6-CB8288605E65}" presName="Name0" presStyleCnt="0">
        <dgm:presLayoutVars>
          <dgm:dir/>
          <dgm:resizeHandles val="exact"/>
        </dgm:presLayoutVars>
      </dgm:prSet>
      <dgm:spPr/>
      <dgm:t>
        <a:bodyPr/>
        <a:lstStyle/>
        <a:p>
          <a:endParaRPr lang="en-GB"/>
        </a:p>
      </dgm:t>
    </dgm:pt>
    <dgm:pt modelId="{126C5EE7-3884-4C53-B72F-02FB29D71788}" type="pres">
      <dgm:prSet presAssocID="{D464B7B5-2494-4CB8-ABEE-F86720815397}" presName="node" presStyleLbl="node1" presStyleIdx="0" presStyleCnt="7">
        <dgm:presLayoutVars>
          <dgm:bulletEnabled val="1"/>
        </dgm:presLayoutVars>
      </dgm:prSet>
      <dgm:spPr/>
      <dgm:t>
        <a:bodyPr/>
        <a:lstStyle/>
        <a:p>
          <a:endParaRPr lang="en-GB"/>
        </a:p>
      </dgm:t>
    </dgm:pt>
    <dgm:pt modelId="{928B6F62-5F45-4FCD-B2B4-EEE6B51C6C7B}" type="pres">
      <dgm:prSet presAssocID="{8CDBA20E-E708-4E9C-B18A-A29733280E9B}" presName="sibTrans" presStyleLbl="sibTrans1D1" presStyleIdx="0" presStyleCnt="6"/>
      <dgm:spPr/>
      <dgm:t>
        <a:bodyPr/>
        <a:lstStyle/>
        <a:p>
          <a:endParaRPr lang="en-GB"/>
        </a:p>
      </dgm:t>
    </dgm:pt>
    <dgm:pt modelId="{AE2C9B0E-13B3-409A-9406-96CFC482BB7A}" type="pres">
      <dgm:prSet presAssocID="{8CDBA20E-E708-4E9C-B18A-A29733280E9B}" presName="connectorText" presStyleLbl="sibTrans1D1" presStyleIdx="0" presStyleCnt="6"/>
      <dgm:spPr/>
      <dgm:t>
        <a:bodyPr/>
        <a:lstStyle/>
        <a:p>
          <a:endParaRPr lang="en-GB"/>
        </a:p>
      </dgm:t>
    </dgm:pt>
    <dgm:pt modelId="{7DF572A1-A510-4D2F-8789-38A821CB58A8}" type="pres">
      <dgm:prSet presAssocID="{ECEB5F79-A608-4FEF-B878-2200DD6F3FE0}" presName="node" presStyleLbl="node1" presStyleIdx="1" presStyleCnt="7">
        <dgm:presLayoutVars>
          <dgm:bulletEnabled val="1"/>
        </dgm:presLayoutVars>
      </dgm:prSet>
      <dgm:spPr/>
      <dgm:t>
        <a:bodyPr/>
        <a:lstStyle/>
        <a:p>
          <a:endParaRPr lang="en-GB"/>
        </a:p>
      </dgm:t>
    </dgm:pt>
    <dgm:pt modelId="{D7D8831D-ADD2-4CE1-9E9A-613F39DEE968}" type="pres">
      <dgm:prSet presAssocID="{5A55541B-164F-449E-A726-6A5AC49475C0}" presName="sibTrans" presStyleLbl="sibTrans1D1" presStyleIdx="1" presStyleCnt="6"/>
      <dgm:spPr/>
      <dgm:t>
        <a:bodyPr/>
        <a:lstStyle/>
        <a:p>
          <a:endParaRPr lang="en-GB"/>
        </a:p>
      </dgm:t>
    </dgm:pt>
    <dgm:pt modelId="{4617ADAB-2DB4-4B50-BBEC-2DB78F3915DE}" type="pres">
      <dgm:prSet presAssocID="{5A55541B-164F-449E-A726-6A5AC49475C0}" presName="connectorText" presStyleLbl="sibTrans1D1" presStyleIdx="1" presStyleCnt="6"/>
      <dgm:spPr/>
      <dgm:t>
        <a:bodyPr/>
        <a:lstStyle/>
        <a:p>
          <a:endParaRPr lang="en-GB"/>
        </a:p>
      </dgm:t>
    </dgm:pt>
    <dgm:pt modelId="{617AF7DD-D1DC-4201-8F77-05C4D286A57A}" type="pres">
      <dgm:prSet presAssocID="{86555BAB-B248-40FA-9049-408F6F561DF9}" presName="node" presStyleLbl="node1" presStyleIdx="2" presStyleCnt="7">
        <dgm:presLayoutVars>
          <dgm:bulletEnabled val="1"/>
        </dgm:presLayoutVars>
      </dgm:prSet>
      <dgm:spPr/>
      <dgm:t>
        <a:bodyPr/>
        <a:lstStyle/>
        <a:p>
          <a:endParaRPr lang="en-GB"/>
        </a:p>
      </dgm:t>
    </dgm:pt>
    <dgm:pt modelId="{FB1DFAAA-4242-4C94-81AF-49F3A6986899}" type="pres">
      <dgm:prSet presAssocID="{48975589-9DF1-4180-89DE-1C5EED4FDE22}" presName="sibTrans" presStyleLbl="sibTrans1D1" presStyleIdx="2" presStyleCnt="6"/>
      <dgm:spPr/>
      <dgm:t>
        <a:bodyPr/>
        <a:lstStyle/>
        <a:p>
          <a:endParaRPr lang="en-GB"/>
        </a:p>
      </dgm:t>
    </dgm:pt>
    <dgm:pt modelId="{6573BAF4-1D1D-4F94-B7E4-D8D37A359CA6}" type="pres">
      <dgm:prSet presAssocID="{48975589-9DF1-4180-89DE-1C5EED4FDE22}" presName="connectorText" presStyleLbl="sibTrans1D1" presStyleIdx="2" presStyleCnt="6"/>
      <dgm:spPr/>
      <dgm:t>
        <a:bodyPr/>
        <a:lstStyle/>
        <a:p>
          <a:endParaRPr lang="en-GB"/>
        </a:p>
      </dgm:t>
    </dgm:pt>
    <dgm:pt modelId="{3F7557E7-3162-42C6-8B38-F26355285C38}" type="pres">
      <dgm:prSet presAssocID="{501D079F-5383-4D1B-83B4-5DDDE6E6407B}" presName="node" presStyleLbl="node1" presStyleIdx="3" presStyleCnt="7">
        <dgm:presLayoutVars>
          <dgm:bulletEnabled val="1"/>
        </dgm:presLayoutVars>
      </dgm:prSet>
      <dgm:spPr/>
      <dgm:t>
        <a:bodyPr/>
        <a:lstStyle/>
        <a:p>
          <a:endParaRPr lang="en-GB"/>
        </a:p>
      </dgm:t>
    </dgm:pt>
    <dgm:pt modelId="{E47E7EE9-88DE-4B57-95A5-00F3049B3C40}" type="pres">
      <dgm:prSet presAssocID="{4B9914F1-EC1F-4FF1-9074-1971F25F82D2}" presName="sibTrans" presStyleLbl="sibTrans1D1" presStyleIdx="3" presStyleCnt="6"/>
      <dgm:spPr/>
      <dgm:t>
        <a:bodyPr/>
        <a:lstStyle/>
        <a:p>
          <a:endParaRPr lang="en-GB"/>
        </a:p>
      </dgm:t>
    </dgm:pt>
    <dgm:pt modelId="{6577652B-4801-4955-ABA6-6146CF2B2801}" type="pres">
      <dgm:prSet presAssocID="{4B9914F1-EC1F-4FF1-9074-1971F25F82D2}" presName="connectorText" presStyleLbl="sibTrans1D1" presStyleIdx="3" presStyleCnt="6"/>
      <dgm:spPr/>
      <dgm:t>
        <a:bodyPr/>
        <a:lstStyle/>
        <a:p>
          <a:endParaRPr lang="en-GB"/>
        </a:p>
      </dgm:t>
    </dgm:pt>
    <dgm:pt modelId="{D3AE6EA1-06F9-4F8C-A8C5-56F2FD2A3D6D}" type="pres">
      <dgm:prSet presAssocID="{5CB9C705-E392-47C4-A77B-B998C17BD103}" presName="node" presStyleLbl="node1" presStyleIdx="4" presStyleCnt="7">
        <dgm:presLayoutVars>
          <dgm:bulletEnabled val="1"/>
        </dgm:presLayoutVars>
      </dgm:prSet>
      <dgm:spPr/>
      <dgm:t>
        <a:bodyPr/>
        <a:lstStyle/>
        <a:p>
          <a:endParaRPr lang="en-GB"/>
        </a:p>
      </dgm:t>
    </dgm:pt>
    <dgm:pt modelId="{BFC5C781-0C27-499A-ABF4-C399EDB1B719}" type="pres">
      <dgm:prSet presAssocID="{A35D214E-708B-4CF7-968F-68E8D9D83A20}" presName="sibTrans" presStyleLbl="sibTrans1D1" presStyleIdx="4" presStyleCnt="6"/>
      <dgm:spPr/>
      <dgm:t>
        <a:bodyPr/>
        <a:lstStyle/>
        <a:p>
          <a:endParaRPr lang="en-GB"/>
        </a:p>
      </dgm:t>
    </dgm:pt>
    <dgm:pt modelId="{E4F4781B-A8D6-47E2-96B1-E447643D39C2}" type="pres">
      <dgm:prSet presAssocID="{A35D214E-708B-4CF7-968F-68E8D9D83A20}" presName="connectorText" presStyleLbl="sibTrans1D1" presStyleIdx="4" presStyleCnt="6"/>
      <dgm:spPr/>
      <dgm:t>
        <a:bodyPr/>
        <a:lstStyle/>
        <a:p>
          <a:endParaRPr lang="en-GB"/>
        </a:p>
      </dgm:t>
    </dgm:pt>
    <dgm:pt modelId="{E46D92A7-A50E-41B2-8643-D5E1E80273E4}" type="pres">
      <dgm:prSet presAssocID="{7776A521-B09E-4A4D-A2BE-1BEC27AAC380}" presName="node" presStyleLbl="node1" presStyleIdx="5" presStyleCnt="7">
        <dgm:presLayoutVars>
          <dgm:bulletEnabled val="1"/>
        </dgm:presLayoutVars>
      </dgm:prSet>
      <dgm:spPr/>
      <dgm:t>
        <a:bodyPr/>
        <a:lstStyle/>
        <a:p>
          <a:endParaRPr lang="en-GB"/>
        </a:p>
      </dgm:t>
    </dgm:pt>
    <dgm:pt modelId="{2D6B2150-7537-4CC4-ACC1-1355D56460E2}" type="pres">
      <dgm:prSet presAssocID="{5CF11CD2-DC12-47A8-B3CA-6E169AB9B163}" presName="sibTrans" presStyleLbl="sibTrans1D1" presStyleIdx="5" presStyleCnt="6"/>
      <dgm:spPr/>
      <dgm:t>
        <a:bodyPr/>
        <a:lstStyle/>
        <a:p>
          <a:endParaRPr lang="en-GB"/>
        </a:p>
      </dgm:t>
    </dgm:pt>
    <dgm:pt modelId="{E57A96AB-1A6E-4664-ADB5-93E0387D6AE5}" type="pres">
      <dgm:prSet presAssocID="{5CF11CD2-DC12-47A8-B3CA-6E169AB9B163}" presName="connectorText" presStyleLbl="sibTrans1D1" presStyleIdx="5" presStyleCnt="6"/>
      <dgm:spPr/>
      <dgm:t>
        <a:bodyPr/>
        <a:lstStyle/>
        <a:p>
          <a:endParaRPr lang="en-GB"/>
        </a:p>
      </dgm:t>
    </dgm:pt>
    <dgm:pt modelId="{C9D3788A-2EDE-44A2-9ED5-4575D714E7A0}" type="pres">
      <dgm:prSet presAssocID="{0D071067-0114-4BD7-AFE1-4006032524AB}" presName="node" presStyleLbl="node1" presStyleIdx="6" presStyleCnt="7">
        <dgm:presLayoutVars>
          <dgm:bulletEnabled val="1"/>
        </dgm:presLayoutVars>
      </dgm:prSet>
      <dgm:spPr/>
      <dgm:t>
        <a:bodyPr/>
        <a:lstStyle/>
        <a:p>
          <a:endParaRPr lang="en-GB"/>
        </a:p>
      </dgm:t>
    </dgm:pt>
  </dgm:ptLst>
  <dgm:cxnLst>
    <dgm:cxn modelId="{80AD755B-D328-4271-8C58-EA3D69E89AAC}" type="presOf" srcId="{0D071067-0114-4BD7-AFE1-4006032524AB}" destId="{C9D3788A-2EDE-44A2-9ED5-4575D714E7A0}" srcOrd="0" destOrd="0" presId="urn:microsoft.com/office/officeart/2016/7/layout/RepeatingBendingProcessNew"/>
    <dgm:cxn modelId="{419A35A6-33CA-4D85-A964-701D2881EE71}" srcId="{66FA3760-10A4-45C0-91A6-CB8288605E65}" destId="{D464B7B5-2494-4CB8-ABEE-F86720815397}" srcOrd="0" destOrd="0" parTransId="{C2C70E89-F499-4EC8-BBE9-9337DF1F97A5}" sibTransId="{8CDBA20E-E708-4E9C-B18A-A29733280E9B}"/>
    <dgm:cxn modelId="{B7F4ADF9-966B-4AAE-A0D6-8E907A63955D}" type="presOf" srcId="{66FA3760-10A4-45C0-91A6-CB8288605E65}" destId="{A2FD7568-979A-4DD9-8A7F-56E8C50E125D}" srcOrd="0" destOrd="0" presId="urn:microsoft.com/office/officeart/2016/7/layout/RepeatingBendingProcessNew"/>
    <dgm:cxn modelId="{E4F6138B-6415-4D09-894B-1BB45E247685}" srcId="{66FA3760-10A4-45C0-91A6-CB8288605E65}" destId="{7776A521-B09E-4A4D-A2BE-1BEC27AAC380}" srcOrd="5" destOrd="0" parTransId="{29E681AD-94C1-48A3-AF0F-58CF07681551}" sibTransId="{5CF11CD2-DC12-47A8-B3CA-6E169AB9B163}"/>
    <dgm:cxn modelId="{3709A808-AAA7-4687-AAAE-D1A856B7D415}" type="presOf" srcId="{5CF11CD2-DC12-47A8-B3CA-6E169AB9B163}" destId="{E57A96AB-1A6E-4664-ADB5-93E0387D6AE5}" srcOrd="1" destOrd="0" presId="urn:microsoft.com/office/officeart/2016/7/layout/RepeatingBendingProcessNew"/>
    <dgm:cxn modelId="{63EF1AB1-ABF3-4C51-8F60-30A084B3FBE4}" type="presOf" srcId="{8CDBA20E-E708-4E9C-B18A-A29733280E9B}" destId="{928B6F62-5F45-4FCD-B2B4-EEE6B51C6C7B}" srcOrd="0" destOrd="0" presId="urn:microsoft.com/office/officeart/2016/7/layout/RepeatingBendingProcessNew"/>
    <dgm:cxn modelId="{223001C7-55F5-49A9-82D6-EEFD188CB5A6}" type="presOf" srcId="{501D079F-5383-4D1B-83B4-5DDDE6E6407B}" destId="{3F7557E7-3162-42C6-8B38-F26355285C38}" srcOrd="0" destOrd="0" presId="urn:microsoft.com/office/officeart/2016/7/layout/RepeatingBendingProcessNew"/>
    <dgm:cxn modelId="{6D978D1D-C60D-4813-A915-9A60CBEDA380}" type="presOf" srcId="{4B9914F1-EC1F-4FF1-9074-1971F25F82D2}" destId="{6577652B-4801-4955-ABA6-6146CF2B2801}" srcOrd="1" destOrd="0" presId="urn:microsoft.com/office/officeart/2016/7/layout/RepeatingBendingProcessNew"/>
    <dgm:cxn modelId="{3398FFC1-6D82-44E5-8583-B85A7B6476CD}" type="presOf" srcId="{48975589-9DF1-4180-89DE-1C5EED4FDE22}" destId="{6573BAF4-1D1D-4F94-B7E4-D8D37A359CA6}" srcOrd="1" destOrd="0" presId="urn:microsoft.com/office/officeart/2016/7/layout/RepeatingBendingProcessNew"/>
    <dgm:cxn modelId="{BC43EBB4-5AA3-47D6-B696-0A2A5682935E}" type="presOf" srcId="{4B9914F1-EC1F-4FF1-9074-1971F25F82D2}" destId="{E47E7EE9-88DE-4B57-95A5-00F3049B3C40}" srcOrd="0" destOrd="0" presId="urn:microsoft.com/office/officeart/2016/7/layout/RepeatingBendingProcessNew"/>
    <dgm:cxn modelId="{F721868C-8FA9-459A-A367-7644207CBD23}" type="presOf" srcId="{D464B7B5-2494-4CB8-ABEE-F86720815397}" destId="{126C5EE7-3884-4C53-B72F-02FB29D71788}" srcOrd="0" destOrd="0" presId="urn:microsoft.com/office/officeart/2016/7/layout/RepeatingBendingProcessNew"/>
    <dgm:cxn modelId="{3D745626-8CD3-4290-8D92-DEB1A9218232}" srcId="{66FA3760-10A4-45C0-91A6-CB8288605E65}" destId="{ECEB5F79-A608-4FEF-B878-2200DD6F3FE0}" srcOrd="1" destOrd="0" parTransId="{1C286FAE-66FC-4978-A273-F1651D509D0B}" sibTransId="{5A55541B-164F-449E-A726-6A5AC49475C0}"/>
    <dgm:cxn modelId="{2ACAD950-67EC-4823-B4CA-C31A54DC1822}" type="presOf" srcId="{5CB9C705-E392-47C4-A77B-B998C17BD103}" destId="{D3AE6EA1-06F9-4F8C-A8C5-56F2FD2A3D6D}" srcOrd="0" destOrd="0" presId="urn:microsoft.com/office/officeart/2016/7/layout/RepeatingBendingProcessNew"/>
    <dgm:cxn modelId="{66779B9C-45A8-4035-A460-FFAAEC39A966}" type="presOf" srcId="{7776A521-B09E-4A4D-A2BE-1BEC27AAC380}" destId="{E46D92A7-A50E-41B2-8643-D5E1E80273E4}" srcOrd="0" destOrd="0" presId="urn:microsoft.com/office/officeart/2016/7/layout/RepeatingBendingProcessNew"/>
    <dgm:cxn modelId="{3E736302-48B3-4EAA-9B47-3B6A42CB5D0A}" type="presOf" srcId="{5A55541B-164F-449E-A726-6A5AC49475C0}" destId="{4617ADAB-2DB4-4B50-BBEC-2DB78F3915DE}" srcOrd="1" destOrd="0" presId="urn:microsoft.com/office/officeart/2016/7/layout/RepeatingBendingProcessNew"/>
    <dgm:cxn modelId="{D6AF6FDB-DA65-4F72-92AF-4971DDF2756C}" type="presOf" srcId="{5A55541B-164F-449E-A726-6A5AC49475C0}" destId="{D7D8831D-ADD2-4CE1-9E9A-613F39DEE968}" srcOrd="0" destOrd="0" presId="urn:microsoft.com/office/officeart/2016/7/layout/RepeatingBendingProcessNew"/>
    <dgm:cxn modelId="{071DF555-161F-4340-8C31-8578FFFC4070}" srcId="{66FA3760-10A4-45C0-91A6-CB8288605E65}" destId="{86555BAB-B248-40FA-9049-408F6F561DF9}" srcOrd="2" destOrd="0" parTransId="{AA077762-B7F4-470B-918D-5321A887B8A9}" sibTransId="{48975589-9DF1-4180-89DE-1C5EED4FDE22}"/>
    <dgm:cxn modelId="{A456638C-C20B-484B-8CC8-6B89D9097E15}" srcId="{66FA3760-10A4-45C0-91A6-CB8288605E65}" destId="{5CB9C705-E392-47C4-A77B-B998C17BD103}" srcOrd="4" destOrd="0" parTransId="{563C7341-D394-4AA1-B3C6-4FE0619A0320}" sibTransId="{A35D214E-708B-4CF7-968F-68E8D9D83A20}"/>
    <dgm:cxn modelId="{C387B4FA-C57D-436D-9708-B9036426D39B}" type="presOf" srcId="{8CDBA20E-E708-4E9C-B18A-A29733280E9B}" destId="{AE2C9B0E-13B3-409A-9406-96CFC482BB7A}" srcOrd="1" destOrd="0" presId="urn:microsoft.com/office/officeart/2016/7/layout/RepeatingBendingProcessNew"/>
    <dgm:cxn modelId="{195A74DD-21A2-4821-8EF4-CDABF214F37C}" srcId="{66FA3760-10A4-45C0-91A6-CB8288605E65}" destId="{501D079F-5383-4D1B-83B4-5DDDE6E6407B}" srcOrd="3" destOrd="0" parTransId="{1F30F077-E053-4627-B690-6C95059B903A}" sibTransId="{4B9914F1-EC1F-4FF1-9074-1971F25F82D2}"/>
    <dgm:cxn modelId="{C0676822-E156-43B6-BC6C-69FBD30AABB4}" srcId="{66FA3760-10A4-45C0-91A6-CB8288605E65}" destId="{0D071067-0114-4BD7-AFE1-4006032524AB}" srcOrd="6" destOrd="0" parTransId="{E2854D1C-09D5-4E9D-9ECD-C1ADF446A6F6}" sibTransId="{953F5157-2B3A-43ED-B84E-5403003E3E4E}"/>
    <dgm:cxn modelId="{BA6B6F06-DE26-445D-AE32-EB69B2ED7984}" type="presOf" srcId="{A35D214E-708B-4CF7-968F-68E8D9D83A20}" destId="{BFC5C781-0C27-499A-ABF4-C399EDB1B719}" srcOrd="0" destOrd="0" presId="urn:microsoft.com/office/officeart/2016/7/layout/RepeatingBendingProcessNew"/>
    <dgm:cxn modelId="{E19BD79F-775F-452E-9458-A9F07C6329F2}" type="presOf" srcId="{48975589-9DF1-4180-89DE-1C5EED4FDE22}" destId="{FB1DFAAA-4242-4C94-81AF-49F3A6986899}" srcOrd="0" destOrd="0" presId="urn:microsoft.com/office/officeart/2016/7/layout/RepeatingBendingProcessNew"/>
    <dgm:cxn modelId="{16B9C7FB-D958-4CA9-8B4E-5BCA5FCD3627}" type="presOf" srcId="{86555BAB-B248-40FA-9049-408F6F561DF9}" destId="{617AF7DD-D1DC-4201-8F77-05C4D286A57A}" srcOrd="0" destOrd="0" presId="urn:microsoft.com/office/officeart/2016/7/layout/RepeatingBendingProcessNew"/>
    <dgm:cxn modelId="{D7470700-3175-4E88-9DCC-6DB0AB203C10}" type="presOf" srcId="{A35D214E-708B-4CF7-968F-68E8D9D83A20}" destId="{E4F4781B-A8D6-47E2-96B1-E447643D39C2}" srcOrd="1" destOrd="0" presId="urn:microsoft.com/office/officeart/2016/7/layout/RepeatingBendingProcessNew"/>
    <dgm:cxn modelId="{B5445417-6F7A-4D29-943D-F732301B4607}" type="presOf" srcId="{5CF11CD2-DC12-47A8-B3CA-6E169AB9B163}" destId="{2D6B2150-7537-4CC4-ACC1-1355D56460E2}" srcOrd="0" destOrd="0" presId="urn:microsoft.com/office/officeart/2016/7/layout/RepeatingBendingProcessNew"/>
    <dgm:cxn modelId="{58B2A073-2E64-4B01-8717-CD1CC6D99AE8}" type="presOf" srcId="{ECEB5F79-A608-4FEF-B878-2200DD6F3FE0}" destId="{7DF572A1-A510-4D2F-8789-38A821CB58A8}" srcOrd="0" destOrd="0" presId="urn:microsoft.com/office/officeart/2016/7/layout/RepeatingBendingProcessNew"/>
    <dgm:cxn modelId="{F37243CE-F859-4C5D-A0B1-C6D830E28E72}" type="presParOf" srcId="{A2FD7568-979A-4DD9-8A7F-56E8C50E125D}" destId="{126C5EE7-3884-4C53-B72F-02FB29D71788}" srcOrd="0" destOrd="0" presId="urn:microsoft.com/office/officeart/2016/7/layout/RepeatingBendingProcessNew"/>
    <dgm:cxn modelId="{B06310DD-C456-477C-B5AC-79FB633DB7B9}" type="presParOf" srcId="{A2FD7568-979A-4DD9-8A7F-56E8C50E125D}" destId="{928B6F62-5F45-4FCD-B2B4-EEE6B51C6C7B}" srcOrd="1" destOrd="0" presId="urn:microsoft.com/office/officeart/2016/7/layout/RepeatingBendingProcessNew"/>
    <dgm:cxn modelId="{E26D1628-43E0-4021-90F9-46CCB1EEBE17}" type="presParOf" srcId="{928B6F62-5F45-4FCD-B2B4-EEE6B51C6C7B}" destId="{AE2C9B0E-13B3-409A-9406-96CFC482BB7A}" srcOrd="0" destOrd="0" presId="urn:microsoft.com/office/officeart/2016/7/layout/RepeatingBendingProcessNew"/>
    <dgm:cxn modelId="{2D00E136-BBF3-47A1-B39E-F0584007D686}" type="presParOf" srcId="{A2FD7568-979A-4DD9-8A7F-56E8C50E125D}" destId="{7DF572A1-A510-4D2F-8789-38A821CB58A8}" srcOrd="2" destOrd="0" presId="urn:microsoft.com/office/officeart/2016/7/layout/RepeatingBendingProcessNew"/>
    <dgm:cxn modelId="{E521B2A1-62A9-4EFE-817D-B841AF23FAE9}" type="presParOf" srcId="{A2FD7568-979A-4DD9-8A7F-56E8C50E125D}" destId="{D7D8831D-ADD2-4CE1-9E9A-613F39DEE968}" srcOrd="3" destOrd="0" presId="urn:microsoft.com/office/officeart/2016/7/layout/RepeatingBendingProcessNew"/>
    <dgm:cxn modelId="{BBC1F15D-9031-4C27-A436-22AB8D9D4FE9}" type="presParOf" srcId="{D7D8831D-ADD2-4CE1-9E9A-613F39DEE968}" destId="{4617ADAB-2DB4-4B50-BBEC-2DB78F3915DE}" srcOrd="0" destOrd="0" presId="urn:microsoft.com/office/officeart/2016/7/layout/RepeatingBendingProcessNew"/>
    <dgm:cxn modelId="{E3EC2566-751D-44D1-A655-C152F841278E}" type="presParOf" srcId="{A2FD7568-979A-4DD9-8A7F-56E8C50E125D}" destId="{617AF7DD-D1DC-4201-8F77-05C4D286A57A}" srcOrd="4" destOrd="0" presId="urn:microsoft.com/office/officeart/2016/7/layout/RepeatingBendingProcessNew"/>
    <dgm:cxn modelId="{39A16558-C4E9-48DF-BB43-6CBCB7135467}" type="presParOf" srcId="{A2FD7568-979A-4DD9-8A7F-56E8C50E125D}" destId="{FB1DFAAA-4242-4C94-81AF-49F3A6986899}" srcOrd="5" destOrd="0" presId="urn:microsoft.com/office/officeart/2016/7/layout/RepeatingBendingProcessNew"/>
    <dgm:cxn modelId="{792F03EF-5F4C-4212-9B71-75821CE3B501}" type="presParOf" srcId="{FB1DFAAA-4242-4C94-81AF-49F3A6986899}" destId="{6573BAF4-1D1D-4F94-B7E4-D8D37A359CA6}" srcOrd="0" destOrd="0" presId="urn:microsoft.com/office/officeart/2016/7/layout/RepeatingBendingProcessNew"/>
    <dgm:cxn modelId="{6796D22E-3FCE-45A5-87A8-FE14DAA4DFB4}" type="presParOf" srcId="{A2FD7568-979A-4DD9-8A7F-56E8C50E125D}" destId="{3F7557E7-3162-42C6-8B38-F26355285C38}" srcOrd="6" destOrd="0" presId="urn:microsoft.com/office/officeart/2016/7/layout/RepeatingBendingProcessNew"/>
    <dgm:cxn modelId="{064C138B-5A3C-452D-AB03-1A9A3DE620DA}" type="presParOf" srcId="{A2FD7568-979A-4DD9-8A7F-56E8C50E125D}" destId="{E47E7EE9-88DE-4B57-95A5-00F3049B3C40}" srcOrd="7" destOrd="0" presId="urn:microsoft.com/office/officeart/2016/7/layout/RepeatingBendingProcessNew"/>
    <dgm:cxn modelId="{3CC117DC-9F16-48BD-9D03-ED4957AB8D4A}" type="presParOf" srcId="{E47E7EE9-88DE-4B57-95A5-00F3049B3C40}" destId="{6577652B-4801-4955-ABA6-6146CF2B2801}" srcOrd="0" destOrd="0" presId="urn:microsoft.com/office/officeart/2016/7/layout/RepeatingBendingProcessNew"/>
    <dgm:cxn modelId="{398BBB06-0A39-4B7D-94A0-F71DE7F799E5}" type="presParOf" srcId="{A2FD7568-979A-4DD9-8A7F-56E8C50E125D}" destId="{D3AE6EA1-06F9-4F8C-A8C5-56F2FD2A3D6D}" srcOrd="8" destOrd="0" presId="urn:microsoft.com/office/officeart/2016/7/layout/RepeatingBendingProcessNew"/>
    <dgm:cxn modelId="{104D510B-62F6-4B3F-A752-F94FB5FD4466}" type="presParOf" srcId="{A2FD7568-979A-4DD9-8A7F-56E8C50E125D}" destId="{BFC5C781-0C27-499A-ABF4-C399EDB1B719}" srcOrd="9" destOrd="0" presId="urn:microsoft.com/office/officeart/2016/7/layout/RepeatingBendingProcessNew"/>
    <dgm:cxn modelId="{E39C1C1C-5CDB-4F46-9EF4-E15C10F00155}" type="presParOf" srcId="{BFC5C781-0C27-499A-ABF4-C399EDB1B719}" destId="{E4F4781B-A8D6-47E2-96B1-E447643D39C2}" srcOrd="0" destOrd="0" presId="urn:microsoft.com/office/officeart/2016/7/layout/RepeatingBendingProcessNew"/>
    <dgm:cxn modelId="{40C6FC03-4415-4CA1-8E3B-130D8538B174}" type="presParOf" srcId="{A2FD7568-979A-4DD9-8A7F-56E8C50E125D}" destId="{E46D92A7-A50E-41B2-8643-D5E1E80273E4}" srcOrd="10" destOrd="0" presId="urn:microsoft.com/office/officeart/2016/7/layout/RepeatingBendingProcessNew"/>
    <dgm:cxn modelId="{DBCDB048-9E4A-4332-A400-7D86C9937725}" type="presParOf" srcId="{A2FD7568-979A-4DD9-8A7F-56E8C50E125D}" destId="{2D6B2150-7537-4CC4-ACC1-1355D56460E2}" srcOrd="11" destOrd="0" presId="urn:microsoft.com/office/officeart/2016/7/layout/RepeatingBendingProcessNew"/>
    <dgm:cxn modelId="{53C43FCB-6550-4E4B-8DAF-C847E84EB798}" type="presParOf" srcId="{2D6B2150-7537-4CC4-ACC1-1355D56460E2}" destId="{E57A96AB-1A6E-4664-ADB5-93E0387D6AE5}" srcOrd="0" destOrd="0" presId="urn:microsoft.com/office/officeart/2016/7/layout/RepeatingBendingProcessNew"/>
    <dgm:cxn modelId="{DD6CF0AE-5CCC-4D2A-8C16-90B86D7AEF6A}" type="presParOf" srcId="{A2FD7568-979A-4DD9-8A7F-56E8C50E125D}" destId="{C9D3788A-2EDE-44A2-9ED5-4575D714E7A0}"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6F62-5F45-4FCD-B2B4-EEE6B51C6C7B}">
      <dsp:nvSpPr>
        <dsp:cNvPr id="0" name=""/>
        <dsp:cNvSpPr/>
      </dsp:nvSpPr>
      <dsp:spPr>
        <a:xfrm>
          <a:off x="2844926" y="508142"/>
          <a:ext cx="393282" cy="91440"/>
        </a:xfrm>
        <a:custGeom>
          <a:avLst/>
          <a:gdLst/>
          <a:ahLst/>
          <a:cxnLst/>
          <a:rect l="0" t="0" r="0" b="0"/>
          <a:pathLst>
            <a:path>
              <a:moveTo>
                <a:pt x="0" y="45720"/>
              </a:moveTo>
              <a:lnTo>
                <a:pt x="39328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30970" y="551742"/>
        <a:ext cx="21194" cy="4238"/>
      </dsp:txXfrm>
    </dsp:sp>
    <dsp:sp modelId="{126C5EE7-3884-4C53-B72F-02FB29D71788}">
      <dsp:nvSpPr>
        <dsp:cNvPr id="0" name=""/>
        <dsp:cNvSpPr/>
      </dsp:nvSpPr>
      <dsp:spPr>
        <a:xfrm>
          <a:off x="1003759" y="972"/>
          <a:ext cx="1842966" cy="11057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lvl="0" algn="ctr" defTabSz="577850">
            <a:lnSpc>
              <a:spcPct val="90000"/>
            </a:lnSpc>
            <a:spcBef>
              <a:spcPct val="0"/>
            </a:spcBef>
            <a:spcAft>
              <a:spcPct val="35000"/>
            </a:spcAft>
          </a:pPr>
          <a:r>
            <a:rPr lang="en-US" sz="1300" kern="1200" dirty="0">
              <a:latin typeface="Segoe UI"/>
              <a:cs typeface="Segoe UI"/>
            </a:rPr>
            <a:t>Let  create a small hello world app based on react and </a:t>
          </a:r>
          <a:r>
            <a:rPr lang="en-US" sz="1300" kern="1200" dirty="0" err="1">
              <a:latin typeface="Segoe UI"/>
              <a:cs typeface="Segoe UI"/>
            </a:rPr>
            <a:t>nodejs</a:t>
          </a:r>
          <a:endParaRPr lang="en-US" sz="1300" b="0" i="0" u="none" strike="noStrike" kern="1200" cap="none" baseline="0" noProof="0" dirty="0" err="1">
            <a:solidFill>
              <a:srgbClr val="010000"/>
            </a:solidFill>
            <a:latin typeface="Segoe UI"/>
            <a:cs typeface="Segoe UI"/>
          </a:endParaRPr>
        </a:p>
      </dsp:txBody>
      <dsp:txXfrm>
        <a:off x="1003759" y="972"/>
        <a:ext cx="1842966" cy="1105780"/>
      </dsp:txXfrm>
    </dsp:sp>
    <dsp:sp modelId="{D7D8831D-ADD2-4CE1-9E9A-613F39DEE968}">
      <dsp:nvSpPr>
        <dsp:cNvPr id="0" name=""/>
        <dsp:cNvSpPr/>
      </dsp:nvSpPr>
      <dsp:spPr>
        <a:xfrm>
          <a:off x="1925243" y="1104952"/>
          <a:ext cx="2266849" cy="393282"/>
        </a:xfrm>
        <a:custGeom>
          <a:avLst/>
          <a:gdLst/>
          <a:ahLst/>
          <a:cxnLst/>
          <a:rect l="0" t="0" r="0" b="0"/>
          <a:pathLst>
            <a:path>
              <a:moveTo>
                <a:pt x="2266849" y="0"/>
              </a:moveTo>
              <a:lnTo>
                <a:pt x="2266849" y="213741"/>
              </a:lnTo>
              <a:lnTo>
                <a:pt x="0" y="213741"/>
              </a:lnTo>
              <a:lnTo>
                <a:pt x="0" y="39328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1014" y="1299474"/>
        <a:ext cx="115307" cy="4238"/>
      </dsp:txXfrm>
    </dsp:sp>
    <dsp:sp modelId="{7DF572A1-A510-4D2F-8789-38A821CB58A8}">
      <dsp:nvSpPr>
        <dsp:cNvPr id="0" name=""/>
        <dsp:cNvSpPr/>
      </dsp:nvSpPr>
      <dsp:spPr>
        <a:xfrm>
          <a:off x="3270609" y="972"/>
          <a:ext cx="1842966" cy="11057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lvl="0" algn="ctr" defTabSz="577850">
            <a:lnSpc>
              <a:spcPct val="90000"/>
            </a:lnSpc>
            <a:spcBef>
              <a:spcPct val="0"/>
            </a:spcBef>
            <a:spcAft>
              <a:spcPct val="35000"/>
            </a:spcAft>
          </a:pPr>
          <a:r>
            <a:rPr lang="en-US" sz="1300" kern="1200" dirty="0">
              <a:latin typeface="Segoe UI"/>
              <a:cs typeface="Segoe UI"/>
            </a:rPr>
            <a:t>Lets deploy the app via </a:t>
          </a:r>
          <a:r>
            <a:rPr lang="en-US" sz="1300" kern="1200" dirty="0" err="1">
              <a:latin typeface="Segoe UI"/>
              <a:cs typeface="Segoe UI"/>
            </a:rPr>
            <a:t>gcloud</a:t>
          </a:r>
          <a:r>
            <a:rPr lang="en-US" sz="1300" kern="1200" dirty="0">
              <a:latin typeface="Segoe UI"/>
              <a:cs typeface="Segoe UI"/>
            </a:rPr>
            <a:t> </a:t>
          </a:r>
          <a:r>
            <a:rPr lang="en-US" sz="1300" kern="1200" dirty="0" err="1">
              <a:latin typeface="Segoe UI"/>
              <a:cs typeface="Segoe UI"/>
            </a:rPr>
            <a:t>sdk</a:t>
          </a:r>
          <a:r>
            <a:rPr lang="en-US" sz="1300" kern="1200" dirty="0">
              <a:latin typeface="Segoe UI"/>
              <a:cs typeface="Segoe UI"/>
            </a:rPr>
            <a:t> ( makes sure </a:t>
          </a:r>
          <a:r>
            <a:rPr lang="en-US" sz="1300" kern="1200" dirty="0" err="1">
              <a:latin typeface="Segoe UI"/>
              <a:cs typeface="Segoe UI"/>
            </a:rPr>
            <a:t>gcloud</a:t>
          </a:r>
          <a:r>
            <a:rPr lang="en-US" sz="1300" kern="1200" dirty="0">
              <a:latin typeface="Segoe UI"/>
              <a:cs typeface="Segoe UI"/>
            </a:rPr>
            <a:t> installed in your machine)</a:t>
          </a:r>
        </a:p>
      </dsp:txBody>
      <dsp:txXfrm>
        <a:off x="3270609" y="972"/>
        <a:ext cx="1842966" cy="1105780"/>
      </dsp:txXfrm>
    </dsp:sp>
    <dsp:sp modelId="{FB1DFAAA-4242-4C94-81AF-49F3A6986899}">
      <dsp:nvSpPr>
        <dsp:cNvPr id="0" name=""/>
        <dsp:cNvSpPr/>
      </dsp:nvSpPr>
      <dsp:spPr>
        <a:xfrm>
          <a:off x="2844926" y="2037804"/>
          <a:ext cx="393282" cy="91440"/>
        </a:xfrm>
        <a:custGeom>
          <a:avLst/>
          <a:gdLst/>
          <a:ahLst/>
          <a:cxnLst/>
          <a:rect l="0" t="0" r="0" b="0"/>
          <a:pathLst>
            <a:path>
              <a:moveTo>
                <a:pt x="0" y="45720"/>
              </a:moveTo>
              <a:lnTo>
                <a:pt x="39328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30970" y="2081405"/>
        <a:ext cx="21194" cy="4238"/>
      </dsp:txXfrm>
    </dsp:sp>
    <dsp:sp modelId="{617AF7DD-D1DC-4201-8F77-05C4D286A57A}">
      <dsp:nvSpPr>
        <dsp:cNvPr id="0" name=""/>
        <dsp:cNvSpPr/>
      </dsp:nvSpPr>
      <dsp:spPr>
        <a:xfrm>
          <a:off x="1003759" y="1530634"/>
          <a:ext cx="1842966" cy="11057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lvl="0" algn="ctr" defTabSz="577850">
            <a:lnSpc>
              <a:spcPct val="90000"/>
            </a:lnSpc>
            <a:spcBef>
              <a:spcPct val="0"/>
            </a:spcBef>
            <a:spcAft>
              <a:spcPct val="35000"/>
            </a:spcAft>
          </a:pPr>
          <a:r>
            <a:rPr lang="en-US" sz="1300" kern="1200" dirty="0">
              <a:latin typeface="Segoe UI"/>
              <a:cs typeface="Segoe UI"/>
            </a:rPr>
            <a:t>Login to </a:t>
          </a:r>
          <a:r>
            <a:rPr lang="en-US" sz="1300" kern="1200" dirty="0" err="1">
              <a:latin typeface="Segoe UI"/>
              <a:cs typeface="Segoe UI"/>
            </a:rPr>
            <a:t>gcloud</a:t>
          </a:r>
          <a:r>
            <a:rPr lang="en-US" sz="1300" kern="1200" dirty="0">
              <a:latin typeface="Segoe UI"/>
              <a:cs typeface="Segoe UI"/>
            </a:rPr>
            <a:t> using </a:t>
          </a:r>
          <a:r>
            <a:rPr lang="en-US" sz="1300" kern="1200" dirty="0" err="1">
              <a:latin typeface="Segoe UI"/>
              <a:cs typeface="Segoe UI"/>
            </a:rPr>
            <a:t>gcloud</a:t>
          </a:r>
          <a:r>
            <a:rPr lang="en-US" sz="1300" kern="1200" dirty="0">
              <a:latin typeface="Segoe UI"/>
              <a:cs typeface="Segoe UI"/>
            </a:rPr>
            <a:t> auth login command</a:t>
          </a:r>
        </a:p>
      </dsp:txBody>
      <dsp:txXfrm>
        <a:off x="1003759" y="1530634"/>
        <a:ext cx="1842966" cy="1105780"/>
      </dsp:txXfrm>
    </dsp:sp>
    <dsp:sp modelId="{E47E7EE9-88DE-4B57-95A5-00F3049B3C40}">
      <dsp:nvSpPr>
        <dsp:cNvPr id="0" name=""/>
        <dsp:cNvSpPr/>
      </dsp:nvSpPr>
      <dsp:spPr>
        <a:xfrm>
          <a:off x="1925243" y="2634614"/>
          <a:ext cx="2266849" cy="393282"/>
        </a:xfrm>
        <a:custGeom>
          <a:avLst/>
          <a:gdLst/>
          <a:ahLst/>
          <a:cxnLst/>
          <a:rect l="0" t="0" r="0" b="0"/>
          <a:pathLst>
            <a:path>
              <a:moveTo>
                <a:pt x="2266849" y="0"/>
              </a:moveTo>
              <a:lnTo>
                <a:pt x="2266849" y="213741"/>
              </a:lnTo>
              <a:lnTo>
                <a:pt x="0" y="213741"/>
              </a:lnTo>
              <a:lnTo>
                <a:pt x="0" y="39328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1014" y="2829136"/>
        <a:ext cx="115307" cy="4238"/>
      </dsp:txXfrm>
    </dsp:sp>
    <dsp:sp modelId="{3F7557E7-3162-42C6-8B38-F26355285C38}">
      <dsp:nvSpPr>
        <dsp:cNvPr id="0" name=""/>
        <dsp:cNvSpPr/>
      </dsp:nvSpPr>
      <dsp:spPr>
        <a:xfrm>
          <a:off x="3270609" y="1530634"/>
          <a:ext cx="1842966" cy="110578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lvl="0" algn="ctr" defTabSz="577850">
            <a:lnSpc>
              <a:spcPct val="90000"/>
            </a:lnSpc>
            <a:spcBef>
              <a:spcPct val="0"/>
            </a:spcBef>
            <a:spcAft>
              <a:spcPct val="35000"/>
            </a:spcAft>
          </a:pPr>
          <a:r>
            <a:rPr lang="en-US" sz="1300" kern="1200" dirty="0">
              <a:latin typeface="Segoe UI"/>
              <a:cs typeface="Segoe UI"/>
            </a:rPr>
            <a:t>Create app named </a:t>
          </a:r>
          <a:r>
            <a:rPr lang="en-US" sz="1300" kern="1200" dirty="0" err="1">
              <a:latin typeface="Segoe UI"/>
              <a:cs typeface="Segoe UI"/>
            </a:rPr>
            <a:t>helloworld</a:t>
          </a:r>
          <a:r>
            <a:rPr lang="en-US" sz="1300" kern="1200" dirty="0">
              <a:latin typeface="Segoe UI"/>
              <a:cs typeface="Segoe UI"/>
            </a:rPr>
            <a:t> which displays </a:t>
          </a:r>
          <a:r>
            <a:rPr lang="en-US" sz="1300" kern="1200" dirty="0" err="1">
              <a:latin typeface="Segoe UI"/>
              <a:cs typeface="Segoe UI"/>
            </a:rPr>
            <a:t>helloworld</a:t>
          </a:r>
          <a:endParaRPr lang="en-US" sz="1300" kern="1200" dirty="0">
            <a:latin typeface="Segoe UI"/>
            <a:cs typeface="Segoe UI"/>
          </a:endParaRPr>
        </a:p>
      </dsp:txBody>
      <dsp:txXfrm>
        <a:off x="3270609" y="1530634"/>
        <a:ext cx="1842966" cy="1105780"/>
      </dsp:txXfrm>
    </dsp:sp>
    <dsp:sp modelId="{BFC5C781-0C27-499A-ABF4-C399EDB1B719}">
      <dsp:nvSpPr>
        <dsp:cNvPr id="0" name=""/>
        <dsp:cNvSpPr/>
      </dsp:nvSpPr>
      <dsp:spPr>
        <a:xfrm>
          <a:off x="2844926" y="3567467"/>
          <a:ext cx="393282" cy="91440"/>
        </a:xfrm>
        <a:custGeom>
          <a:avLst/>
          <a:gdLst/>
          <a:ahLst/>
          <a:cxnLst/>
          <a:rect l="0" t="0" r="0" b="0"/>
          <a:pathLst>
            <a:path>
              <a:moveTo>
                <a:pt x="0" y="45720"/>
              </a:moveTo>
              <a:lnTo>
                <a:pt x="39328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30970" y="3611067"/>
        <a:ext cx="21194" cy="4238"/>
      </dsp:txXfrm>
    </dsp:sp>
    <dsp:sp modelId="{D3AE6EA1-06F9-4F8C-A8C5-56F2FD2A3D6D}">
      <dsp:nvSpPr>
        <dsp:cNvPr id="0" name=""/>
        <dsp:cNvSpPr/>
      </dsp:nvSpPr>
      <dsp:spPr>
        <a:xfrm>
          <a:off x="1003759" y="3060297"/>
          <a:ext cx="1842966" cy="110578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lvl="0" algn="ctr" defTabSz="577850">
            <a:lnSpc>
              <a:spcPct val="90000"/>
            </a:lnSpc>
            <a:spcBef>
              <a:spcPct val="0"/>
            </a:spcBef>
            <a:spcAft>
              <a:spcPct val="35000"/>
            </a:spcAft>
          </a:pPr>
          <a:r>
            <a:rPr lang="en-US" sz="1300" kern="1200" dirty="0">
              <a:latin typeface="Segoe UI"/>
              <a:cs typeface="Segoe UI"/>
            </a:rPr>
            <a:t>Set up application deployment </a:t>
          </a:r>
          <a:r>
            <a:rPr lang="en-US" sz="1300" kern="1200" dirty="0" err="1">
              <a:latin typeface="Segoe UI"/>
              <a:cs typeface="Segoe UI"/>
            </a:rPr>
            <a:t>yaml</a:t>
          </a:r>
          <a:r>
            <a:rPr lang="en-US" sz="1300" kern="1200" dirty="0">
              <a:latin typeface="Segoe UI"/>
              <a:cs typeface="Segoe UI"/>
            </a:rPr>
            <a:t> ( </a:t>
          </a:r>
          <a:r>
            <a:rPr lang="en-US" sz="1300" kern="1200" dirty="0" err="1">
              <a:latin typeface="Segoe UI"/>
              <a:cs typeface="Segoe UI"/>
            </a:rPr>
            <a:t>app.yaml</a:t>
          </a:r>
          <a:r>
            <a:rPr lang="en-US" sz="1300" kern="1200" dirty="0">
              <a:latin typeface="Segoe UI"/>
              <a:cs typeface="Segoe UI"/>
            </a:rPr>
            <a:t>)</a:t>
          </a:r>
        </a:p>
      </dsp:txBody>
      <dsp:txXfrm>
        <a:off x="1003759" y="3060297"/>
        <a:ext cx="1842966" cy="1105780"/>
      </dsp:txXfrm>
    </dsp:sp>
    <dsp:sp modelId="{2D6B2150-7537-4CC4-ACC1-1355D56460E2}">
      <dsp:nvSpPr>
        <dsp:cNvPr id="0" name=""/>
        <dsp:cNvSpPr/>
      </dsp:nvSpPr>
      <dsp:spPr>
        <a:xfrm>
          <a:off x="1925243" y="4164277"/>
          <a:ext cx="2266849" cy="393282"/>
        </a:xfrm>
        <a:custGeom>
          <a:avLst/>
          <a:gdLst/>
          <a:ahLst/>
          <a:cxnLst/>
          <a:rect l="0" t="0" r="0" b="0"/>
          <a:pathLst>
            <a:path>
              <a:moveTo>
                <a:pt x="2266849" y="0"/>
              </a:moveTo>
              <a:lnTo>
                <a:pt x="2266849" y="213741"/>
              </a:lnTo>
              <a:lnTo>
                <a:pt x="0" y="213741"/>
              </a:lnTo>
              <a:lnTo>
                <a:pt x="0" y="393282"/>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1014" y="4358799"/>
        <a:ext cx="115307" cy="4238"/>
      </dsp:txXfrm>
    </dsp:sp>
    <dsp:sp modelId="{E46D92A7-A50E-41B2-8643-D5E1E80273E4}">
      <dsp:nvSpPr>
        <dsp:cNvPr id="0" name=""/>
        <dsp:cNvSpPr/>
      </dsp:nvSpPr>
      <dsp:spPr>
        <a:xfrm>
          <a:off x="3270609" y="3060297"/>
          <a:ext cx="1842966" cy="11057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lvl="0" algn="ctr" defTabSz="577850">
            <a:lnSpc>
              <a:spcPct val="90000"/>
            </a:lnSpc>
            <a:spcBef>
              <a:spcPct val="0"/>
            </a:spcBef>
            <a:spcAft>
              <a:spcPct val="35000"/>
            </a:spcAft>
          </a:pPr>
          <a:r>
            <a:rPr lang="en-US" sz="1300" kern="1200" dirty="0">
              <a:latin typeface="Segoe UI"/>
              <a:cs typeface="Segoe UI"/>
            </a:rPr>
            <a:t>Push code to git</a:t>
          </a:r>
        </a:p>
      </dsp:txBody>
      <dsp:txXfrm>
        <a:off x="3270609" y="3060297"/>
        <a:ext cx="1842966" cy="1105780"/>
      </dsp:txXfrm>
    </dsp:sp>
    <dsp:sp modelId="{C9D3788A-2EDE-44A2-9ED5-4575D714E7A0}">
      <dsp:nvSpPr>
        <dsp:cNvPr id="0" name=""/>
        <dsp:cNvSpPr/>
      </dsp:nvSpPr>
      <dsp:spPr>
        <a:xfrm>
          <a:off x="1003759" y="4589959"/>
          <a:ext cx="1842966" cy="11057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307" tIns="94793" rIns="90307" bIns="94793" numCol="1" spcCol="1270" anchor="ctr" anchorCtr="0">
          <a:noAutofit/>
        </a:bodyPr>
        <a:lstStyle/>
        <a:p>
          <a:pPr lvl="0" algn="ctr" defTabSz="577850">
            <a:lnSpc>
              <a:spcPct val="90000"/>
            </a:lnSpc>
            <a:spcBef>
              <a:spcPct val="0"/>
            </a:spcBef>
            <a:spcAft>
              <a:spcPct val="35000"/>
            </a:spcAft>
          </a:pPr>
          <a:r>
            <a:rPr lang="en-US" sz="1300" kern="1200" dirty="0">
              <a:latin typeface="Segoe UI"/>
              <a:cs typeface="Segoe UI"/>
            </a:rPr>
            <a:t>Deploy </a:t>
          </a:r>
        </a:p>
      </dsp:txBody>
      <dsp:txXfrm>
        <a:off x="1003759" y="4589959"/>
        <a:ext cx="1842966" cy="110578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23/06/2021</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23/06/2021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sv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18" Type="http://schemas.openxmlformats.org/officeDocument/2006/relationships/image" Target="../media/image1.png"/><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tags" Target="../tags/tag3.xml"/><Relationship Id="rId16" Type="http://schemas.openxmlformats.org/officeDocument/2006/relationships/image" Target="../media/image7.png"/><Relationship Id="rId1" Type="http://schemas.openxmlformats.org/officeDocument/2006/relationships/vmlDrawing" Target="../drawings/vmlDrawing2.vml"/><Relationship Id="rId6" Type="http://schemas.openxmlformats.org/officeDocument/2006/relationships/hyperlink" Target="http://www.capgemini.com/" TargetMode="External"/><Relationship Id="rId11" Type="http://schemas.openxmlformats.org/officeDocument/2006/relationships/hyperlink" Target="http://www.twitter.com/capgemini" TargetMode="External"/><Relationship Id="rId5" Type="http://schemas.openxmlformats.org/officeDocument/2006/relationships/image" Target="../media/image2.emf"/><Relationship Id="rId15" Type="http://schemas.openxmlformats.org/officeDocument/2006/relationships/hyperlink" Target="http://www.facebook.com/capgemini" TargetMode="External"/><Relationship Id="rId10" Type="http://schemas.openxmlformats.org/officeDocument/2006/relationships/image" Target="../media/image4.png"/><Relationship Id="rId19" Type="http://schemas.openxmlformats.org/officeDocument/2006/relationships/image" Target="../media/image2.svg"/><Relationship Id="rId4" Type="http://schemas.openxmlformats.org/officeDocument/2006/relationships/oleObject" Target="../embeddings/oleObject2.bin"/><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451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29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77591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07988" y="6101472"/>
            <a:ext cx="2286000" cy="510013"/>
          </a:xfrm>
          <a:prstGeom prst="rect">
            <a:avLst/>
          </a:prstGeom>
        </p:spPr>
      </p:pic>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1752114117"/>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598471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Freeform 5"/>
          <p:cNvSpPr>
            <a:spLocks/>
          </p:cNvSpPr>
          <p:nvPr userDrawn="1"/>
        </p:nvSpPr>
        <p:spPr bwMode="auto">
          <a:xfrm flipH="1">
            <a:off x="1055300" y="0"/>
            <a:ext cx="111367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730461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p:cNvSpPr>
          <p:nvPr userDrawn="1"/>
        </p:nvSpPr>
        <p:spPr bwMode="auto">
          <a:xfrm>
            <a:off x="-312712" y="0"/>
            <a:ext cx="8002302" cy="6857954"/>
          </a:xfrm>
          <a:custGeom>
            <a:avLst/>
            <a:gdLst>
              <a:gd name="connsiteX0" fmla="*/ 0 w 8002302"/>
              <a:gd name="connsiteY0" fmla="*/ 0 h 6857954"/>
              <a:gd name="connsiteX1" fmla="*/ 7775633 w 8002302"/>
              <a:gd name="connsiteY1" fmla="*/ 0 h 6857954"/>
              <a:gd name="connsiteX2" fmla="*/ 6625074 w 8002302"/>
              <a:gd name="connsiteY2" fmla="*/ 2643891 h 6857954"/>
              <a:gd name="connsiteX3" fmla="*/ 4083144 w 8002302"/>
              <a:gd name="connsiteY3" fmla="*/ 5598199 h 6857954"/>
              <a:gd name="connsiteX4" fmla="*/ 2647158 w 8002302"/>
              <a:gd name="connsiteY4" fmla="*/ 6727350 h 6857954"/>
              <a:gd name="connsiteX5" fmla="*/ 2451916 w 8002302"/>
              <a:gd name="connsiteY5" fmla="*/ 6857954 h 6857954"/>
              <a:gd name="connsiteX6" fmla="*/ 0 w 8002302"/>
              <a:gd name="connsiteY6" fmla="*/ 6857954 h 6857954"/>
              <a:gd name="connsiteX7" fmla="*/ 0 w 8002302"/>
              <a:gd name="connsiteY7" fmla="*/ 6714824 h 6857954"/>
              <a:gd name="connsiteX8" fmla="*/ 0 w 8002302"/>
              <a:gd name="connsiteY8" fmla="*/ 0 h 685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2302" h="6857954">
                <a:moveTo>
                  <a:pt x="0" y="0"/>
                </a:moveTo>
                <a:lnTo>
                  <a:pt x="7775633" y="0"/>
                </a:lnTo>
                <a:cubicBezTo>
                  <a:pt x="7775633" y="0"/>
                  <a:pt x="8760296" y="1744754"/>
                  <a:pt x="6625074" y="2643891"/>
                </a:cubicBezTo>
                <a:cubicBezTo>
                  <a:pt x="4495204" y="3548381"/>
                  <a:pt x="3178751" y="4040765"/>
                  <a:pt x="4083144" y="5598199"/>
                </a:cubicBezTo>
                <a:cubicBezTo>
                  <a:pt x="3548335" y="6067838"/>
                  <a:pt x="3070531" y="6437189"/>
                  <a:pt x="2647158" y="6727350"/>
                </a:cubicBezTo>
                <a:lnTo>
                  <a:pt x="2451916" y="6857954"/>
                </a:lnTo>
                <a:lnTo>
                  <a:pt x="0" y="6857954"/>
                </a:lnTo>
                <a:lnTo>
                  <a:pt x="0" y="6714824"/>
                </a:ln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63775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1720819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88556" cy="2054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2016 global revenues of EUR 12.5 billion.</a:t>
            </a:r>
          </a:p>
          <a:p>
            <a:pPr algn="just">
              <a:lnSpc>
                <a:spcPts val="1200"/>
              </a:lnSpc>
              <a:spcBef>
                <a:spcPts val="600"/>
              </a:spcBef>
            </a:pPr>
            <a:r>
              <a:rPr lang="en-US" sz="900" dirty="0">
                <a:solidFill>
                  <a:schemeClr val="tx1"/>
                </a:solidFill>
              </a:rPr>
              <a:t>Visit us at</a:t>
            </a:r>
          </a:p>
          <a:p>
            <a:pPr marL="0" marR="0" lvl="0" indent="0" algn="just" defTabSz="914400" rtl="0" eaLnBrk="1" fontAlgn="auto" latinLnBrk="0" hangingPunct="1">
              <a:lnSpc>
                <a:spcPts val="12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12ABDB"/>
                </a:solidFill>
                <a:effectLst/>
                <a:uLnTx/>
                <a:uFillTx/>
                <a:latin typeface="+mn-lt"/>
                <a:ea typeface="+mn-ea"/>
                <a:cs typeface="+mn-cs"/>
                <a:hlinkClick r:id="rId6"/>
              </a:rPr>
              <a:t>www.capgemini.com</a:t>
            </a:r>
            <a:endParaRPr kumimoji="0" lang="en-US" sz="1400" b="0" i="0" u="none" strike="noStrike" kern="1200" cap="none" spc="0" normalizeH="0" baseline="0" noProof="0" dirty="0">
              <a:ln>
                <a:noFill/>
              </a:ln>
              <a:solidFill>
                <a:srgbClr val="12ABDB"/>
              </a:solidFill>
              <a:effectLst/>
              <a:uLnTx/>
              <a:uFillTx/>
              <a:latin typeface="+mn-lt"/>
              <a:ea typeface="+mn-ea"/>
              <a:cs typeface="+mn-cs"/>
            </a:endParaRPr>
          </a:p>
        </p:txBody>
      </p:sp>
      <p:sp>
        <p:nvSpPr>
          <p:cNvPr id="15" name="Rectangle 14"/>
          <p:cNvSpPr/>
          <p:nvPr userDrawn="1"/>
        </p:nvSpPr>
        <p:spPr>
          <a:xfrm>
            <a:off x="6536184" y="2507082"/>
            <a:ext cx="221996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pic>
        <p:nvPicPr>
          <p:cNvPr id="17"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22"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xmlns="" r:embed="rId19"/>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34490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959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169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60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01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582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246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333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67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5206626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functions/" TargetMode="External"/><Relationship Id="rId2" Type="http://schemas.openxmlformats.org/officeDocument/2006/relationships/hyperlink" Target="https://aws.amazon.com/lambda/" TargetMode="External"/><Relationship Id="rId1" Type="http://schemas.openxmlformats.org/officeDocument/2006/relationships/slideLayout" Target="../slideLayouts/slideLayout6.xml"/><Relationship Id="rId4" Type="http://schemas.openxmlformats.org/officeDocument/2006/relationships/hyperlink" Target="https://cloud.google.com/function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loud.google.com/sdk" TargetMode="External"/><Relationship Id="rId2" Type="http://schemas.openxmlformats.org/officeDocument/2006/relationships/hyperlink" Target="https://cloud.google.com/free/docs/gcp-free-tier"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nsole.cloud.google.com/"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p:txBody>
          <a:bodyPr/>
          <a:lstStyle/>
          <a:p>
            <a:r>
              <a:rPr lang="en-GB" dirty="0"/>
              <a:t>node.js class – iteration 1</a:t>
            </a:r>
          </a:p>
        </p:txBody>
      </p:sp>
      <p:sp>
        <p:nvSpPr>
          <p:cNvPr id="14" name="Subtitle 4"/>
          <p:cNvSpPr>
            <a:spLocks noGrp="1"/>
          </p:cNvSpPr>
          <p:nvPr>
            <p:ph type="subTitle" idx="1"/>
          </p:nvPr>
        </p:nvSpPr>
        <p:spPr/>
        <p:txBody>
          <a:bodyPr/>
          <a:lstStyle/>
          <a:p>
            <a:pPr lvl="0"/>
            <a:r>
              <a:rPr lang="en-GB" dirty="0"/>
              <a:t>Creating content for the class</a:t>
            </a:r>
          </a:p>
          <a:p>
            <a:pPr lvl="0"/>
            <a:r>
              <a:rPr lang="en-GB" dirty="0"/>
              <a:t>Sigge, </a:t>
            </a:r>
            <a:r>
              <a:rPr lang="en-GB" dirty="0" err="1"/>
              <a:t>Sanal</a:t>
            </a:r>
            <a:r>
              <a:rPr lang="en-GB" dirty="0"/>
              <a:t>, Jashif, Ehsan, Helsingborg 2020</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4A69F-BCA8-4D94-823D-7DEA29E8D8B9}"/>
              </a:ext>
            </a:extLst>
          </p:cNvPr>
          <p:cNvSpPr>
            <a:spLocks noGrp="1"/>
          </p:cNvSpPr>
          <p:nvPr>
            <p:ph type="title"/>
          </p:nvPr>
        </p:nvSpPr>
        <p:spPr/>
        <p:txBody>
          <a:bodyPr/>
          <a:lstStyle/>
          <a:p>
            <a:r>
              <a:rPr lang="en-US" dirty="0">
                <a:cs typeface="Calibri Light"/>
              </a:rPr>
              <a:t>Deploy frontend to </a:t>
            </a:r>
            <a:r>
              <a:rPr lang="en-US" dirty="0" err="1">
                <a:cs typeface="Calibri Light"/>
              </a:rPr>
              <a:t>appengine</a:t>
            </a:r>
            <a:endParaRPr lang="en-US" dirty="0" err="1"/>
          </a:p>
        </p:txBody>
      </p:sp>
      <p:sp>
        <p:nvSpPr>
          <p:cNvPr id="3" name="TextBox 2">
            <a:extLst>
              <a:ext uri="{FF2B5EF4-FFF2-40B4-BE49-F238E27FC236}">
                <a16:creationId xmlns:a16="http://schemas.microsoft.com/office/drawing/2014/main" xmlns="" id="{93572E70-B2EF-4588-9CC3-9A63C2FDC1A2}"/>
              </a:ext>
            </a:extLst>
          </p:cNvPr>
          <p:cNvSpPr txBox="1"/>
          <p:nvPr/>
        </p:nvSpPr>
        <p:spPr>
          <a:xfrm>
            <a:off x="879764" y="1838036"/>
            <a:ext cx="5156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Create </a:t>
            </a:r>
            <a:r>
              <a:rPr lang="en-US" dirty="0" err="1"/>
              <a:t>app.yaml</a:t>
            </a:r>
            <a:r>
              <a:rPr lang="en-US" dirty="0"/>
              <a:t> file,</a:t>
            </a:r>
          </a:p>
          <a:p>
            <a:r>
              <a:rPr lang="en-US" dirty="0">
                <a:ea typeface="+mn-lt"/>
                <a:cs typeface="+mn-lt"/>
              </a:rPr>
              <a:t>runtime: nodejs12</a:t>
            </a:r>
            <a:endParaRPr lang="en-US" dirty="0"/>
          </a:p>
          <a:p>
            <a:r>
              <a:rPr lang="en-US" dirty="0" err="1">
                <a:ea typeface="+mn-lt"/>
                <a:cs typeface="+mn-lt"/>
              </a:rPr>
              <a:t>instance_class</a:t>
            </a:r>
            <a:r>
              <a:rPr lang="en-US" dirty="0">
                <a:ea typeface="+mn-lt"/>
                <a:cs typeface="+mn-lt"/>
              </a:rPr>
              <a:t>: F4_1G</a:t>
            </a:r>
            <a:endParaRPr lang="en-US" dirty="0"/>
          </a:p>
          <a:p>
            <a:r>
              <a:rPr lang="en-US" dirty="0">
                <a:ea typeface="+mn-lt"/>
                <a:cs typeface="+mn-lt"/>
              </a:rPr>
              <a:t>handlers:</a:t>
            </a:r>
            <a:endParaRPr lang="en-US" dirty="0"/>
          </a:p>
          <a:p>
            <a:r>
              <a:rPr lang="en-US" dirty="0">
                <a:ea typeface="+mn-lt"/>
                <a:cs typeface="+mn-lt"/>
              </a:rPr>
              <a:t>  - </a:t>
            </a:r>
            <a:r>
              <a:rPr lang="en-US" dirty="0" err="1">
                <a:ea typeface="+mn-lt"/>
                <a:cs typeface="+mn-lt"/>
              </a:rPr>
              <a:t>url</a:t>
            </a:r>
            <a:r>
              <a:rPr lang="en-US" dirty="0">
                <a:ea typeface="+mn-lt"/>
                <a:cs typeface="+mn-lt"/>
              </a:rPr>
              <a:t>: /</a:t>
            </a:r>
            <a:endParaRPr lang="en-US" dirty="0"/>
          </a:p>
          <a:p>
            <a:r>
              <a:rPr lang="en-US" dirty="0">
                <a:ea typeface="+mn-lt"/>
                <a:cs typeface="+mn-lt"/>
              </a:rPr>
              <a:t>    </a:t>
            </a:r>
            <a:r>
              <a:rPr lang="en-US" dirty="0" err="1">
                <a:ea typeface="+mn-lt"/>
                <a:cs typeface="+mn-lt"/>
              </a:rPr>
              <a:t>static_files</a:t>
            </a:r>
            <a:r>
              <a:rPr lang="en-US" dirty="0">
                <a:ea typeface="+mn-lt"/>
                <a:cs typeface="+mn-lt"/>
              </a:rPr>
              <a:t>: build/index.html</a:t>
            </a:r>
            <a:endParaRPr lang="en-US" dirty="0"/>
          </a:p>
          <a:p>
            <a:r>
              <a:rPr lang="en-US" dirty="0">
                <a:ea typeface="+mn-lt"/>
                <a:cs typeface="+mn-lt"/>
              </a:rPr>
              <a:t>    upload: build/index.html</a:t>
            </a:r>
            <a:endParaRPr lang="en-US" dirty="0"/>
          </a:p>
          <a:p>
            <a:r>
              <a:rPr lang="en-US" dirty="0"/>
              <a:t/>
            </a:r>
            <a:br>
              <a:rPr lang="en-US" dirty="0"/>
            </a:br>
            <a:endParaRPr lang="en-US" dirty="0"/>
          </a:p>
          <a:p>
            <a:r>
              <a:rPr lang="en-US" dirty="0">
                <a:ea typeface="+mn-lt"/>
                <a:cs typeface="+mn-lt"/>
              </a:rPr>
              <a:t>  - </a:t>
            </a:r>
            <a:r>
              <a:rPr lang="en-US" dirty="0" err="1">
                <a:ea typeface="+mn-lt"/>
                <a:cs typeface="+mn-lt"/>
              </a:rPr>
              <a:t>url</a:t>
            </a:r>
            <a:r>
              <a:rPr lang="en-US" dirty="0">
                <a:ea typeface="+mn-lt"/>
                <a:cs typeface="+mn-lt"/>
              </a:rPr>
              <a:t>: /(.*)</a:t>
            </a:r>
            <a:endParaRPr lang="en-US" dirty="0"/>
          </a:p>
          <a:p>
            <a:r>
              <a:rPr lang="en-US" dirty="0">
                <a:ea typeface="+mn-lt"/>
                <a:cs typeface="+mn-lt"/>
              </a:rPr>
              <a:t>    </a:t>
            </a:r>
            <a:r>
              <a:rPr lang="en-US" dirty="0" err="1">
                <a:ea typeface="+mn-lt"/>
                <a:cs typeface="+mn-lt"/>
              </a:rPr>
              <a:t>static_files</a:t>
            </a:r>
            <a:r>
              <a:rPr lang="en-US" dirty="0">
                <a:ea typeface="+mn-lt"/>
                <a:cs typeface="+mn-lt"/>
              </a:rPr>
              <a:t>: build/\1</a:t>
            </a:r>
            <a:endParaRPr lang="en-US" dirty="0"/>
          </a:p>
          <a:p>
            <a:r>
              <a:rPr lang="en-US" dirty="0">
                <a:ea typeface="+mn-lt"/>
                <a:cs typeface="+mn-lt"/>
              </a:rPr>
              <a:t>    upload: build/(.*)</a:t>
            </a:r>
            <a:endParaRPr lang="en-US" dirty="0"/>
          </a:p>
          <a:p>
            <a:r>
              <a:rPr lang="en-US" dirty="0"/>
              <a:t/>
            </a:r>
            <a:br>
              <a:rPr lang="en-US" dirty="0"/>
            </a:br>
            <a:endParaRPr lang="en-US" dirty="0"/>
          </a:p>
          <a:p>
            <a:endParaRPr lang="en-US" dirty="0">
              <a:cs typeface="Calibri"/>
            </a:endParaRPr>
          </a:p>
        </p:txBody>
      </p:sp>
    </p:spTree>
    <p:extLst>
      <p:ext uri="{BB962C8B-B14F-4D97-AF65-F5344CB8AC3E}">
        <p14:creationId xmlns:p14="http://schemas.microsoft.com/office/powerpoint/2010/main" val="4092749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91B041-A950-46F5-851E-046C5C6E0265}"/>
              </a:ext>
            </a:extLst>
          </p:cNvPr>
          <p:cNvSpPr>
            <a:spLocks noGrp="1"/>
          </p:cNvSpPr>
          <p:nvPr>
            <p:ph type="title"/>
          </p:nvPr>
        </p:nvSpPr>
        <p:spPr/>
        <p:txBody>
          <a:bodyPr/>
          <a:lstStyle/>
          <a:p>
            <a:r>
              <a:rPr lang="en-US" dirty="0">
                <a:cs typeface="Calibri Light"/>
              </a:rPr>
              <a:t>Deploy backend to </a:t>
            </a:r>
            <a:r>
              <a:rPr lang="en-US" dirty="0" err="1">
                <a:cs typeface="Calibri Light"/>
              </a:rPr>
              <a:t>appengine</a:t>
            </a:r>
            <a:endParaRPr lang="en-US" dirty="0" err="1"/>
          </a:p>
        </p:txBody>
      </p:sp>
      <p:sp>
        <p:nvSpPr>
          <p:cNvPr id="3" name="TextBox 2">
            <a:extLst>
              <a:ext uri="{FF2B5EF4-FFF2-40B4-BE49-F238E27FC236}">
                <a16:creationId xmlns:a16="http://schemas.microsoft.com/office/drawing/2014/main" xmlns="" id="{96CA87D1-97B3-473A-A9BB-EC0F1CA9D3FC}"/>
              </a:ext>
            </a:extLst>
          </p:cNvPr>
          <p:cNvSpPr txBox="1"/>
          <p:nvPr/>
        </p:nvSpPr>
        <p:spPr>
          <a:xfrm>
            <a:off x="839355" y="1503218"/>
            <a:ext cx="597592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Create </a:t>
            </a:r>
            <a:r>
              <a:rPr lang="en-US" dirty="0" err="1">
                <a:ea typeface="+mn-lt"/>
                <a:cs typeface="+mn-lt"/>
              </a:rPr>
              <a:t>app.yaml</a:t>
            </a:r>
            <a:r>
              <a:rPr lang="en-US" dirty="0">
                <a:ea typeface="+mn-lt"/>
                <a:cs typeface="+mn-lt"/>
              </a:rPr>
              <a:t> file,</a:t>
            </a:r>
          </a:p>
          <a:p>
            <a:r>
              <a:rPr lang="en-US" dirty="0">
                <a:ea typeface="+mn-lt"/>
                <a:cs typeface="+mn-lt"/>
              </a:rPr>
              <a:t>runtime: nodejs12</a:t>
            </a:r>
          </a:p>
          <a:p>
            <a:r>
              <a:rPr lang="en-US" dirty="0">
                <a:ea typeface="+mn-lt"/>
                <a:cs typeface="+mn-lt"/>
              </a:rPr>
              <a:t>service: </a:t>
            </a:r>
            <a:r>
              <a:rPr lang="en-US" dirty="0" err="1">
                <a:ea typeface="+mn-lt"/>
                <a:cs typeface="+mn-lt"/>
              </a:rPr>
              <a:t>todo-api</a:t>
            </a:r>
            <a:endParaRPr lang="en-US" dirty="0" err="1"/>
          </a:p>
          <a:p>
            <a:r>
              <a:rPr lang="en-US" dirty="0" err="1">
                <a:ea typeface="+mn-lt"/>
                <a:cs typeface="+mn-lt"/>
              </a:rPr>
              <a:t>instance_class</a:t>
            </a:r>
            <a:r>
              <a:rPr lang="en-US" dirty="0">
                <a:ea typeface="+mn-lt"/>
                <a:cs typeface="+mn-lt"/>
              </a:rPr>
              <a:t>: F4_1G</a:t>
            </a:r>
          </a:p>
          <a:p>
            <a:r>
              <a:rPr lang="en-US" dirty="0"/>
              <a:t/>
            </a:r>
            <a:br>
              <a:rPr lang="en-US" dirty="0"/>
            </a:br>
            <a:endParaRPr lang="en-US" dirty="0"/>
          </a:p>
          <a:p>
            <a:r>
              <a:rPr lang="en-US" dirty="0">
                <a:ea typeface="+mn-lt"/>
                <a:cs typeface="+mn-lt"/>
              </a:rPr>
              <a:t>handlers:</a:t>
            </a:r>
          </a:p>
          <a:p>
            <a:r>
              <a:rPr lang="en-US" dirty="0">
                <a:ea typeface="+mn-lt"/>
                <a:cs typeface="+mn-lt"/>
              </a:rPr>
              <a:t>  - </a:t>
            </a:r>
            <a:r>
              <a:rPr lang="en-US" dirty="0" err="1">
                <a:ea typeface="+mn-lt"/>
                <a:cs typeface="+mn-lt"/>
              </a:rPr>
              <a:t>url</a:t>
            </a:r>
            <a:r>
              <a:rPr lang="en-US" dirty="0">
                <a:ea typeface="+mn-lt"/>
                <a:cs typeface="+mn-lt"/>
              </a:rPr>
              <a:t>: /.*</a:t>
            </a:r>
            <a:endParaRPr lang="en-US" dirty="0"/>
          </a:p>
          <a:p>
            <a:r>
              <a:rPr lang="en-US" dirty="0">
                <a:ea typeface="+mn-lt"/>
                <a:cs typeface="+mn-lt"/>
              </a:rPr>
              <a:t>    script: auto</a:t>
            </a:r>
            <a:endParaRPr lang="en-US" dirty="0"/>
          </a:p>
          <a:p>
            <a:r>
              <a:rPr lang="en-US" dirty="0">
                <a:ea typeface="+mn-lt"/>
                <a:cs typeface="+mn-lt"/>
              </a:rPr>
              <a:t>    secure: always</a:t>
            </a:r>
            <a:endParaRPr lang="en-US" dirty="0"/>
          </a:p>
          <a:p>
            <a:r>
              <a:rPr lang="en-US" dirty="0">
                <a:ea typeface="+mn-lt"/>
                <a:cs typeface="+mn-lt"/>
              </a:rPr>
              <a:t>    </a:t>
            </a:r>
            <a:r>
              <a:rPr lang="en-US" dirty="0" err="1">
                <a:ea typeface="+mn-lt"/>
                <a:cs typeface="+mn-lt"/>
              </a:rPr>
              <a:t>redirect_http_response_code</a:t>
            </a:r>
            <a:r>
              <a:rPr lang="en-US" dirty="0">
                <a:ea typeface="+mn-lt"/>
                <a:cs typeface="+mn-lt"/>
              </a:rPr>
              <a:t>: 301</a:t>
            </a:r>
            <a:endParaRPr lang="en-US" dirty="0"/>
          </a:p>
          <a:p>
            <a:r>
              <a:rPr lang="en-US" dirty="0"/>
              <a:t/>
            </a:r>
            <a:br>
              <a:rPr lang="en-US" dirty="0"/>
            </a:br>
            <a:endParaRPr lang="en-US" dirty="0"/>
          </a:p>
          <a:p>
            <a:endParaRPr lang="en-US" dirty="0">
              <a:ea typeface="+mn-lt"/>
              <a:cs typeface="+mn-lt"/>
            </a:endParaRPr>
          </a:p>
          <a:p>
            <a:r>
              <a:rPr lang="en-US" dirty="0">
                <a:ea typeface="+mn-lt"/>
                <a:cs typeface="+mn-lt"/>
              </a:rPr>
              <a:t/>
            </a:r>
            <a:br>
              <a:rPr lang="en-US" dirty="0">
                <a:ea typeface="+mn-lt"/>
                <a:cs typeface="+mn-lt"/>
              </a:rPr>
            </a:br>
            <a:endParaRPr lang="en-US" dirty="0">
              <a:ea typeface="+mn-lt"/>
              <a:cs typeface="+mn-lt"/>
            </a:endParaRPr>
          </a:p>
          <a:p>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3082390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Deployed instance</a:t>
            </a:r>
            <a:endParaRPr lang="en-GB" dirty="0"/>
          </a:p>
        </p:txBody>
      </p:sp>
      <p:sp>
        <p:nvSpPr>
          <p:cNvPr id="3" name="Rectangle 2"/>
          <p:cNvSpPr/>
          <p:nvPr/>
        </p:nvSpPr>
        <p:spPr>
          <a:xfrm>
            <a:off x="871431" y="2348880"/>
            <a:ext cx="6017866" cy="369332"/>
          </a:xfrm>
          <a:prstGeom prst="rect">
            <a:avLst/>
          </a:prstGeom>
        </p:spPr>
        <p:txBody>
          <a:bodyPr wrap="none">
            <a:spAutoFit/>
          </a:bodyPr>
          <a:lstStyle/>
          <a:p>
            <a:r>
              <a:rPr lang="en-GB" dirty="0"/>
              <a:t>https://api-5141905434732799880-799674.uc.r.appspot.com/</a:t>
            </a:r>
          </a:p>
        </p:txBody>
      </p:sp>
    </p:spTree>
    <p:extLst>
      <p:ext uri="{BB962C8B-B14F-4D97-AF65-F5344CB8AC3E}">
        <p14:creationId xmlns:p14="http://schemas.microsoft.com/office/powerpoint/2010/main" val="402983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xmlns="" id="{A4026A73-1F7F-49F2-B319-8CA3B3D532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1">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3">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8B07E7B-F1CE-423C-968E-835496B9ECD9}"/>
              </a:ext>
            </a:extLst>
          </p:cNvPr>
          <p:cNvSpPr>
            <a:spLocks noGrp="1"/>
          </p:cNvSpPr>
          <p:nvPr>
            <p:ph type="title"/>
          </p:nvPr>
        </p:nvSpPr>
        <p:spPr>
          <a:xfrm>
            <a:off x="1006900" y="1188637"/>
            <a:ext cx="3141430" cy="4480726"/>
          </a:xfrm>
        </p:spPr>
        <p:txBody>
          <a:bodyPr vert="horz" lIns="91440" tIns="45720" rIns="91440" bIns="45720" rtlCol="0" anchor="ctr">
            <a:normAutofit/>
          </a:bodyPr>
          <a:lstStyle/>
          <a:p>
            <a:pPr algn="r"/>
            <a:r>
              <a:rPr lang="en-US" sz="6600" kern="1200">
                <a:solidFill>
                  <a:schemeClr val="tx1"/>
                </a:solidFill>
                <a:latin typeface="+mj-lt"/>
                <a:ea typeface="+mj-ea"/>
                <a:cs typeface="+mj-cs"/>
              </a:rPr>
              <a:t>Useful links </a:t>
            </a:r>
          </a:p>
        </p:txBody>
      </p:sp>
      <p:cxnSp>
        <p:nvCxnSpPr>
          <p:cNvPr id="16" name="Straight Connector 15">
            <a:extLst>
              <a:ext uri="{FF2B5EF4-FFF2-40B4-BE49-F238E27FC236}">
                <a16:creationId xmlns:a16="http://schemas.microsoft.com/office/drawing/2014/main" xmlns=""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36012FA3-DC4B-4529-A4A1-70285F9862F5}"/>
              </a:ext>
            </a:extLst>
          </p:cNvPr>
          <p:cNvSpPr txBox="1"/>
          <p:nvPr/>
        </p:nvSpPr>
        <p:spPr>
          <a:xfrm>
            <a:off x="5138928" y="1338729"/>
            <a:ext cx="4795584" cy="41805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a:buChar char="•"/>
            </a:pPr>
            <a:r>
              <a:rPr lang="en-US" dirty="0">
                <a:latin typeface="Segoe UI"/>
                <a:cs typeface="Segoe UI"/>
              </a:rPr>
              <a:t>Google Cloud Platform Developers Portal: https://cloud.google.com/developers </a:t>
            </a:r>
            <a:endParaRPr lang="en-US"/>
          </a:p>
          <a:p>
            <a:pPr indent="-228600">
              <a:lnSpc>
                <a:spcPct val="90000"/>
              </a:lnSpc>
              <a:spcAft>
                <a:spcPts val="600"/>
              </a:spcAft>
              <a:buFont typeface="Arial" panose="020B0604020202020204" pitchFamily="34" charset="0"/>
              <a:buChar char="•"/>
            </a:pPr>
            <a:r>
              <a:rPr lang="en-US" dirty="0">
                <a:latin typeface="Segoe UI"/>
                <a:cs typeface="Segoe UI"/>
              </a:rPr>
              <a:t>Google Developers Global Portal: https://developers.google.com </a:t>
            </a:r>
          </a:p>
          <a:p>
            <a:pPr indent="-228600">
              <a:lnSpc>
                <a:spcPct val="90000"/>
              </a:lnSpc>
              <a:spcAft>
                <a:spcPts val="600"/>
              </a:spcAft>
              <a:buFont typeface="Arial" panose="020B0604020202020204" pitchFamily="34" charset="0"/>
              <a:buChar char="•"/>
            </a:pPr>
            <a:r>
              <a:rPr lang="en-US" dirty="0">
                <a:latin typeface="Segoe UI"/>
                <a:cs typeface="Segoe UI"/>
              </a:rPr>
              <a:t>Google Cloud Platform Products list: https://cloud.google.com/products/compute-engine/ </a:t>
            </a:r>
            <a:endParaRPr lang="en-US"/>
          </a:p>
          <a:p>
            <a:pPr indent="-228600">
              <a:lnSpc>
                <a:spcPct val="90000"/>
              </a:lnSpc>
              <a:spcAft>
                <a:spcPts val="600"/>
              </a:spcAft>
              <a:buFont typeface="Arial" panose="020B0604020202020204" pitchFamily="34" charset="0"/>
              <a:buChar char="•"/>
            </a:pPr>
            <a:r>
              <a:rPr lang="en-US" dirty="0">
                <a:latin typeface="Segoe UI"/>
                <a:cs typeface="Segoe UI"/>
              </a:rPr>
              <a:t>Understanding Google APIs: https://fethidilmi.blogspot.com/2013/01/understandinggoogle-apis.html</a:t>
            </a:r>
          </a:p>
        </p:txBody>
      </p:sp>
    </p:spTree>
    <p:extLst>
      <p:ext uri="{BB962C8B-B14F-4D97-AF65-F5344CB8AC3E}">
        <p14:creationId xmlns:p14="http://schemas.microsoft.com/office/powerpoint/2010/main" val="1794357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0">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12">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C495436-F429-4F30-87FF-C537E6EA3BE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Introduction Google cloud platform</a:t>
            </a:r>
          </a:p>
        </p:txBody>
      </p:sp>
      <p:sp>
        <p:nvSpPr>
          <p:cNvPr id="47" name="Arc 14">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59C6EEDE-3A07-4A5E-B6D9-878F55B7E470}"/>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latin typeface="Segoe UI"/>
                <a:cs typeface="Segoe UI"/>
              </a:rPr>
              <a:t>Google Cloud Platform is a set of services that enables developers to build, test and deploy applications on Google’s reliable infrastructure.​</a:t>
            </a: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r>
              <a:rPr lang="en-US" dirty="0">
                <a:latin typeface="Segoe UI"/>
                <a:cs typeface="Segoe UI"/>
              </a:rPr>
              <a:t>As a developer, think of cloud computing as a service that provides a resource that your application needs to work (this resource may be a platform, an infrastructure (i.e. servers), a framework..)​</a:t>
            </a:r>
          </a:p>
          <a:p>
            <a:pPr indent="-228600">
              <a:lnSpc>
                <a:spcPct val="90000"/>
              </a:lnSpc>
              <a:spcAft>
                <a:spcPts val="600"/>
              </a:spcAft>
              <a:buFont typeface="Arial" panose="020B0604020202020204" pitchFamily="34" charset="0"/>
              <a:buChar char="•"/>
            </a:pPr>
            <a:endParaRPr lang="en-US" dirty="0">
              <a:latin typeface="Segoe UI"/>
              <a:cs typeface="Segoe UI"/>
            </a:endParaRPr>
          </a:p>
        </p:txBody>
      </p:sp>
      <p:sp>
        <p:nvSpPr>
          <p:cNvPr id="3" name="Date Placeholder 2">
            <a:extLst>
              <a:ext uri="{FF2B5EF4-FFF2-40B4-BE49-F238E27FC236}">
                <a16:creationId xmlns:a16="http://schemas.microsoft.com/office/drawing/2014/main" xmlns="" id="{FAC60980-D64D-45DF-9E65-72525174BAE9}"/>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lnSpc>
                <a:spcPct val="90000"/>
              </a:lnSpc>
              <a:spcAft>
                <a:spcPts val="600"/>
              </a:spcAft>
            </a:pPr>
            <a:r>
              <a:rPr lang="en-US" sz="900">
                <a:solidFill>
                  <a:srgbClr val="FFFFFF"/>
                </a:solidFill>
              </a:rPr>
              <a:t>Presentation Title | Author | Date</a:t>
            </a:r>
          </a:p>
        </p:txBody>
      </p:sp>
      <p:sp>
        <p:nvSpPr>
          <p:cNvPr id="4" name="Footer Placeholder 3">
            <a:extLst>
              <a:ext uri="{FF2B5EF4-FFF2-40B4-BE49-F238E27FC236}">
                <a16:creationId xmlns:a16="http://schemas.microsoft.com/office/drawing/2014/main" xmlns="" id="{EB12E234-4FBD-4355-9510-36E197F58114}"/>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 2017 Capgemini. All rights reserved.</a:t>
            </a:r>
          </a:p>
        </p:txBody>
      </p:sp>
      <p:sp>
        <p:nvSpPr>
          <p:cNvPr id="5" name="Slide Number Placeholder 4">
            <a:extLst>
              <a:ext uri="{FF2B5EF4-FFF2-40B4-BE49-F238E27FC236}">
                <a16:creationId xmlns:a16="http://schemas.microsoft.com/office/drawing/2014/main" xmlns="" id="{EAEED7D5-643B-4022-B196-B5B8BB24E6DF}"/>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DD205EFF-948D-4AF6-B54C-65639188FB5F}" type="slidenum">
              <a:rPr lang="en-US" smtClean="0"/>
              <a:pPr>
                <a:spcAft>
                  <a:spcPts val="600"/>
                </a:spcAft>
              </a:pPr>
              <a:t>2</a:t>
            </a:fld>
            <a:endParaRPr lang="en-US"/>
          </a:p>
        </p:txBody>
      </p:sp>
    </p:spTree>
    <p:extLst>
      <p:ext uri="{BB962C8B-B14F-4D97-AF65-F5344CB8AC3E}">
        <p14:creationId xmlns:p14="http://schemas.microsoft.com/office/powerpoint/2010/main" val="3531806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1C1C3-3776-410D-81D6-AB8DD4D414FD}"/>
              </a:ext>
            </a:extLst>
          </p:cNvPr>
          <p:cNvSpPr>
            <a:spLocks noGrp="1"/>
          </p:cNvSpPr>
          <p:nvPr>
            <p:ph type="title"/>
          </p:nvPr>
        </p:nvSpPr>
        <p:spPr/>
        <p:txBody>
          <a:bodyPr/>
          <a:lstStyle/>
          <a:p>
            <a:r>
              <a:rPr lang="en-US" dirty="0">
                <a:latin typeface="Segoe UI"/>
                <a:ea typeface="Verdana"/>
                <a:cs typeface="Segoe UI"/>
              </a:rPr>
              <a:t>Cloud Service Levels</a:t>
            </a:r>
            <a:endParaRPr lang="en-US" dirty="0">
              <a:latin typeface="Segoe UI"/>
              <a:cs typeface="Segoe UI"/>
            </a:endParaRPr>
          </a:p>
        </p:txBody>
      </p:sp>
      <p:sp>
        <p:nvSpPr>
          <p:cNvPr id="3" name="Date Placeholder 2">
            <a:extLst>
              <a:ext uri="{FF2B5EF4-FFF2-40B4-BE49-F238E27FC236}">
                <a16:creationId xmlns:a16="http://schemas.microsoft.com/office/drawing/2014/main" xmlns="" id="{462EB52D-A287-4E24-92B9-472C3636C3ED}"/>
              </a:ext>
            </a:extLst>
          </p:cNvPr>
          <p:cNvSpPr>
            <a:spLocks noGrp="1"/>
          </p:cNvSpPr>
          <p:nvPr>
            <p:ph type="dt" sz="half" idx="10"/>
          </p:nvPr>
        </p:nvSpPr>
        <p:spPr/>
        <p:txBody>
          <a:bodyPr/>
          <a:lstStyle/>
          <a:p>
            <a:pPr>
              <a:lnSpc>
                <a:spcPct val="85000"/>
              </a:lnSpc>
            </a:pPr>
            <a:r>
              <a:rPr lang="en-US"/>
              <a:t>Presentation Title | Author | Date</a:t>
            </a:r>
            <a:endParaRPr lang="en-US" dirty="0"/>
          </a:p>
        </p:txBody>
      </p:sp>
      <p:sp>
        <p:nvSpPr>
          <p:cNvPr id="4" name="Footer Placeholder 3">
            <a:extLst>
              <a:ext uri="{FF2B5EF4-FFF2-40B4-BE49-F238E27FC236}">
                <a16:creationId xmlns:a16="http://schemas.microsoft.com/office/drawing/2014/main" xmlns="" id="{8D46F789-039A-499F-804D-822454701CAF}"/>
              </a:ext>
            </a:extLst>
          </p:cNvPr>
          <p:cNvSpPr>
            <a:spLocks noGrp="1"/>
          </p:cNvSpPr>
          <p:nvPr>
            <p:ph type="ftr" sz="quarter" idx="11"/>
          </p:nvPr>
        </p:nvSpPr>
        <p:spPr/>
        <p:txBody>
          <a:bodyPr/>
          <a:lstStyle/>
          <a:p>
            <a:r>
              <a:rPr lang="en-US" dirty="0">
                <a:latin typeface="Segoe UI"/>
                <a:cs typeface="Segoe UI"/>
              </a:rPr>
              <a:t>© 2017 Capgemini. All rights reserved.</a:t>
            </a:r>
          </a:p>
        </p:txBody>
      </p:sp>
      <p:sp>
        <p:nvSpPr>
          <p:cNvPr id="5" name="Slide Number Placeholder 4">
            <a:extLst>
              <a:ext uri="{FF2B5EF4-FFF2-40B4-BE49-F238E27FC236}">
                <a16:creationId xmlns:a16="http://schemas.microsoft.com/office/drawing/2014/main" xmlns="" id="{F8AC692C-8705-4FD2-9371-764AB08D2298}"/>
              </a:ext>
            </a:extLst>
          </p:cNvPr>
          <p:cNvSpPr>
            <a:spLocks noGrp="1"/>
          </p:cNvSpPr>
          <p:nvPr>
            <p:ph type="sldNum" sz="quarter" idx="12"/>
          </p:nvPr>
        </p:nvSpPr>
        <p:spPr/>
        <p:txBody>
          <a:bodyPr/>
          <a:lstStyle/>
          <a:p>
            <a:fld id="{DD205EFF-948D-4AF6-B54C-65639188FB5F}" type="slidenum">
              <a:rPr lang="en-US" dirty="0" smtClean="0">
                <a:latin typeface="Segoe UI"/>
                <a:cs typeface="Segoe UI"/>
              </a:rPr>
              <a:pPr/>
              <a:t>3</a:t>
            </a:fld>
            <a:endParaRPr lang="en-US" dirty="0">
              <a:latin typeface="Segoe UI"/>
              <a:cs typeface="Segoe UI"/>
            </a:endParaRPr>
          </a:p>
        </p:txBody>
      </p:sp>
      <p:sp>
        <p:nvSpPr>
          <p:cNvPr id="7" name="Rectangle 6">
            <a:extLst>
              <a:ext uri="{FF2B5EF4-FFF2-40B4-BE49-F238E27FC236}">
                <a16:creationId xmlns:a16="http://schemas.microsoft.com/office/drawing/2014/main" xmlns="" id="{A6848D77-7C53-4A7C-A467-9D848592C260}"/>
              </a:ext>
            </a:extLst>
          </p:cNvPr>
          <p:cNvSpPr/>
          <p:nvPr/>
        </p:nvSpPr>
        <p:spPr>
          <a:xfrm>
            <a:off x="7937543" y="4645889"/>
            <a:ext cx="2190175" cy="140508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Segoe UI"/>
                <a:ea typeface="Verdana"/>
                <a:cs typeface="Segoe UI"/>
              </a:rPr>
              <a:t> Cloud storage, Amazon EC2,</a:t>
            </a:r>
          </a:p>
        </p:txBody>
      </p:sp>
      <p:sp>
        <p:nvSpPr>
          <p:cNvPr id="9" name="Rectangle 8">
            <a:extLst>
              <a:ext uri="{FF2B5EF4-FFF2-40B4-BE49-F238E27FC236}">
                <a16:creationId xmlns:a16="http://schemas.microsoft.com/office/drawing/2014/main" xmlns="" id="{789547E6-A21D-4F17-BD0E-F646A1A3216D}"/>
              </a:ext>
            </a:extLst>
          </p:cNvPr>
          <p:cNvSpPr/>
          <p:nvPr/>
        </p:nvSpPr>
        <p:spPr>
          <a:xfrm>
            <a:off x="6533573" y="3162298"/>
            <a:ext cx="3136901" cy="140508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latin typeface="Segoe UI"/>
                <a:ea typeface="Verdana"/>
                <a:cs typeface="Segoe UI"/>
              </a:rPr>
              <a:t>Google app engine, Window </a:t>
            </a:r>
            <a:r>
              <a:rPr lang="en-US" sz="1400" dirty="0" err="1">
                <a:solidFill>
                  <a:schemeClr val="tx1"/>
                </a:solidFill>
                <a:latin typeface="Segoe UI"/>
                <a:ea typeface="Verdana"/>
                <a:cs typeface="Segoe UI"/>
              </a:rPr>
              <a:t>azure,Cloud</a:t>
            </a:r>
            <a:r>
              <a:rPr lang="en-US" sz="1400" dirty="0">
                <a:solidFill>
                  <a:schemeClr val="tx1"/>
                </a:solidFill>
                <a:latin typeface="Segoe UI"/>
                <a:ea typeface="Verdana"/>
                <a:cs typeface="Segoe UI"/>
              </a:rPr>
              <a:t> foundry</a:t>
            </a:r>
          </a:p>
        </p:txBody>
      </p:sp>
      <p:sp>
        <p:nvSpPr>
          <p:cNvPr id="11" name="Rectangle 10">
            <a:extLst>
              <a:ext uri="{FF2B5EF4-FFF2-40B4-BE49-F238E27FC236}">
                <a16:creationId xmlns:a16="http://schemas.microsoft.com/office/drawing/2014/main" xmlns="" id="{A64229F0-A5AD-4278-8D64-31A2CF75F712}"/>
              </a:ext>
            </a:extLst>
          </p:cNvPr>
          <p:cNvSpPr/>
          <p:nvPr/>
        </p:nvSpPr>
        <p:spPr>
          <a:xfrm>
            <a:off x="5529120" y="1701800"/>
            <a:ext cx="4147126" cy="1387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a:ea typeface="Verdana"/>
                <a:cs typeface="Segoe UI"/>
              </a:rPr>
              <a:t>Salesforce.com. Google </a:t>
            </a:r>
            <a:r>
              <a:rPr lang="en-US" sz="1400" dirty="0" err="1">
                <a:solidFill>
                  <a:schemeClr val="tx1"/>
                </a:solidFill>
                <a:latin typeface="Segoe UI"/>
                <a:ea typeface="Verdana"/>
                <a:cs typeface="Segoe UI"/>
              </a:rPr>
              <a:t>apps,etc</a:t>
            </a:r>
            <a:endParaRPr lang="en-US" sz="1400" dirty="0" err="1">
              <a:solidFill>
                <a:schemeClr val="tx1"/>
              </a:solidFill>
              <a:latin typeface="Segoe UI"/>
              <a:cs typeface="Segoe UI"/>
            </a:endParaRPr>
          </a:p>
        </p:txBody>
      </p:sp>
      <p:grpSp>
        <p:nvGrpSpPr>
          <p:cNvPr id="19" name="Group 18">
            <a:extLst>
              <a:ext uri="{FF2B5EF4-FFF2-40B4-BE49-F238E27FC236}">
                <a16:creationId xmlns:a16="http://schemas.microsoft.com/office/drawing/2014/main" xmlns="" id="{EDBD0CE1-9731-4BAD-A021-C2FDEA5EBFAB}"/>
              </a:ext>
            </a:extLst>
          </p:cNvPr>
          <p:cNvGrpSpPr/>
          <p:nvPr/>
        </p:nvGrpSpPr>
        <p:grpSpPr>
          <a:xfrm>
            <a:off x="2765877" y="1609436"/>
            <a:ext cx="5632703" cy="4441536"/>
            <a:chOff x="5496376" y="1678709"/>
            <a:chExt cx="6348521" cy="4562763"/>
          </a:xfrm>
        </p:grpSpPr>
        <p:sp>
          <p:nvSpPr>
            <p:cNvPr id="13" name="Isosceles Triangle 12">
              <a:extLst>
                <a:ext uri="{FF2B5EF4-FFF2-40B4-BE49-F238E27FC236}">
                  <a16:creationId xmlns:a16="http://schemas.microsoft.com/office/drawing/2014/main" xmlns="" id="{7FA502A8-5B39-4D75-92D9-2BA1DE46A2C2}"/>
                </a:ext>
              </a:extLst>
            </p:cNvPr>
            <p:cNvSpPr/>
            <p:nvPr/>
          </p:nvSpPr>
          <p:spPr>
            <a:xfrm>
              <a:off x="5496376" y="1678709"/>
              <a:ext cx="6348521" cy="4562763"/>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Segoe UI"/>
                <a:ea typeface="Verdana"/>
                <a:cs typeface="Segoe UI"/>
              </a:endParaRPr>
            </a:p>
          </p:txBody>
        </p:sp>
        <p:cxnSp>
          <p:nvCxnSpPr>
            <p:cNvPr id="14" name="Straight Arrow Connector 13">
              <a:extLst>
                <a:ext uri="{FF2B5EF4-FFF2-40B4-BE49-F238E27FC236}">
                  <a16:creationId xmlns:a16="http://schemas.microsoft.com/office/drawing/2014/main" xmlns="" id="{13CEEE90-6C79-4C02-9C7A-A9F2DCE8A313}"/>
                </a:ext>
              </a:extLst>
            </p:cNvPr>
            <p:cNvCxnSpPr/>
            <p:nvPr/>
          </p:nvCxnSpPr>
          <p:spPr>
            <a:xfrm flipH="1">
              <a:off x="7621730" y="3130550"/>
              <a:ext cx="2055092" cy="34635"/>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E711AAA-B6C4-41AB-A379-947D5FBA8F9D}"/>
                </a:ext>
              </a:extLst>
            </p:cNvPr>
            <p:cNvSpPr txBox="1"/>
            <p:nvPr/>
          </p:nvSpPr>
          <p:spPr>
            <a:xfrm>
              <a:off x="8022070" y="2514888"/>
              <a:ext cx="1253836" cy="6323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Segoe UI"/>
                  <a:cs typeface="Segoe UI"/>
                </a:rPr>
                <a:t>SaaS </a:t>
              </a:r>
              <a:endParaRPr lang="en-US" sz="2000" dirty="0">
                <a:solidFill>
                  <a:schemeClr val="bg1"/>
                </a:solidFill>
                <a:latin typeface="Segoe UI"/>
                <a:ea typeface="Verdana"/>
                <a:cs typeface="Segoe UI"/>
              </a:endParaRPr>
            </a:p>
            <a:p>
              <a:pPr algn="ctr"/>
              <a:endParaRPr lang="en-US" sz="1400" dirty="0">
                <a:solidFill>
                  <a:schemeClr val="bg1"/>
                </a:solidFill>
                <a:latin typeface="Segoe UI"/>
                <a:ea typeface="Verdana"/>
                <a:cs typeface="Segoe UI"/>
              </a:endParaRPr>
            </a:p>
          </p:txBody>
        </p:sp>
        <p:cxnSp>
          <p:nvCxnSpPr>
            <p:cNvPr id="16" name="Straight Arrow Connector 15">
              <a:extLst>
                <a:ext uri="{FF2B5EF4-FFF2-40B4-BE49-F238E27FC236}">
                  <a16:creationId xmlns:a16="http://schemas.microsoft.com/office/drawing/2014/main" xmlns="" id="{838870D5-F8F4-4662-9662-26DD9262375E}"/>
                </a:ext>
              </a:extLst>
            </p:cNvPr>
            <p:cNvCxnSpPr>
              <a:cxnSpLocks/>
            </p:cNvCxnSpPr>
            <p:nvPr/>
          </p:nvCxnSpPr>
          <p:spPr>
            <a:xfrm flipH="1">
              <a:off x="6628821" y="4556413"/>
              <a:ext cx="4087091" cy="46181"/>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9B63E1D9-6A94-437A-815B-09BA0B6DF6C7}"/>
                </a:ext>
              </a:extLst>
            </p:cNvPr>
            <p:cNvSpPr txBox="1"/>
            <p:nvPr/>
          </p:nvSpPr>
          <p:spPr>
            <a:xfrm>
              <a:off x="7970115" y="3790661"/>
              <a:ext cx="1253836" cy="695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1"/>
                  </a:solidFill>
                  <a:latin typeface="Segoe UI"/>
                  <a:cs typeface="Segoe UI"/>
                </a:rPr>
                <a:t>PaaS</a:t>
              </a:r>
              <a:endParaRPr lang="en-US" sz="3200" dirty="0">
                <a:solidFill>
                  <a:schemeClr val="bg1"/>
                </a:solidFill>
                <a:latin typeface="Segoe UI"/>
                <a:ea typeface="Verdana"/>
                <a:cs typeface="Segoe UI"/>
              </a:endParaRPr>
            </a:p>
            <a:p>
              <a:pPr algn="ctr"/>
              <a:endParaRPr lang="en-US" sz="1400" dirty="0">
                <a:solidFill>
                  <a:schemeClr val="bg1"/>
                </a:solidFill>
                <a:latin typeface="Segoe UI"/>
                <a:ea typeface="Verdana"/>
                <a:cs typeface="Segoe UI"/>
              </a:endParaRPr>
            </a:p>
          </p:txBody>
        </p:sp>
        <p:sp>
          <p:nvSpPr>
            <p:cNvPr id="18" name="TextBox 17">
              <a:extLst>
                <a:ext uri="{FF2B5EF4-FFF2-40B4-BE49-F238E27FC236}">
                  <a16:creationId xmlns:a16="http://schemas.microsoft.com/office/drawing/2014/main" xmlns="" id="{32324F99-C07F-425E-B229-5B6F4E255DE5}"/>
                </a:ext>
              </a:extLst>
            </p:cNvPr>
            <p:cNvSpPr txBox="1"/>
            <p:nvPr/>
          </p:nvSpPr>
          <p:spPr>
            <a:xfrm>
              <a:off x="8045160" y="5054888"/>
              <a:ext cx="1253836" cy="1043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latin typeface="Segoe UI"/>
                  <a:cs typeface="Segoe UI"/>
                </a:rPr>
                <a:t>IaaS</a:t>
              </a:r>
              <a:endParaRPr lang="en-US" sz="3200" dirty="0">
                <a:solidFill>
                  <a:schemeClr val="bg1"/>
                </a:solidFill>
                <a:latin typeface="Segoe UI"/>
                <a:ea typeface="Verdana"/>
                <a:cs typeface="Segoe UI"/>
              </a:endParaRPr>
            </a:p>
            <a:p>
              <a:pPr algn="ctr"/>
              <a:endParaRPr lang="en-US" sz="3200" dirty="0">
                <a:solidFill>
                  <a:schemeClr val="bg1"/>
                </a:solidFill>
                <a:latin typeface="Segoe UI"/>
                <a:ea typeface="Verdana"/>
                <a:cs typeface="Segoe UI"/>
              </a:endParaRPr>
            </a:p>
          </p:txBody>
        </p:sp>
      </p:grpSp>
    </p:spTree>
    <p:extLst>
      <p:ext uri="{BB962C8B-B14F-4D97-AF65-F5344CB8AC3E}">
        <p14:creationId xmlns:p14="http://schemas.microsoft.com/office/powerpoint/2010/main" val="4004306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A4026A73-1F7F-49F2-B319-8CA3B3D532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1FFD6C-745B-4F9A-8A28-E1BDA0705ADB}"/>
              </a:ext>
            </a:extLst>
          </p:cNvPr>
          <p:cNvSpPr>
            <a:spLocks noGrp="1"/>
          </p:cNvSpPr>
          <p:nvPr>
            <p:ph type="title"/>
          </p:nvPr>
        </p:nvSpPr>
        <p:spPr>
          <a:xfrm>
            <a:off x="1006900" y="1188637"/>
            <a:ext cx="3141430" cy="4480726"/>
          </a:xfrm>
        </p:spPr>
        <p:txBody>
          <a:bodyPr vert="horz" lIns="91440" tIns="45720" rIns="91440" bIns="45720" rtlCol="0" anchor="ctr">
            <a:normAutofit/>
          </a:bodyPr>
          <a:lstStyle/>
          <a:p>
            <a:pPr algn="r"/>
            <a:r>
              <a:rPr lang="en-US" sz="6600" kern="1200">
                <a:solidFill>
                  <a:schemeClr val="tx1"/>
                </a:solidFill>
                <a:latin typeface="Segoe UI"/>
                <a:cs typeface="Segoe UI"/>
              </a:rPr>
              <a:t>Why Cloud</a:t>
            </a:r>
          </a:p>
        </p:txBody>
      </p:sp>
      <p:cxnSp>
        <p:nvCxnSpPr>
          <p:cNvPr id="16" name="Straight Connector 15">
            <a:extLst>
              <a:ext uri="{FF2B5EF4-FFF2-40B4-BE49-F238E27FC236}">
                <a16:creationId xmlns:a16="http://schemas.microsoft.com/office/drawing/2014/main" xmlns=""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0E0BAE43-37E3-499F-8598-945420C44F2A}"/>
              </a:ext>
            </a:extLst>
          </p:cNvPr>
          <p:cNvSpPr txBox="1"/>
          <p:nvPr/>
        </p:nvSpPr>
        <p:spPr>
          <a:xfrm>
            <a:off x="5138928" y="1338729"/>
            <a:ext cx="4795584" cy="41805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latin typeface="Segoe UI"/>
                <a:cs typeface="Segoe UI"/>
              </a:rPr>
              <a:t>Rapid development, deploy and iterate your applications without worrying about system administration. Google manages your application, database and storage servers. </a:t>
            </a:r>
          </a:p>
          <a:p>
            <a:pPr indent="-228600">
              <a:lnSpc>
                <a:spcPct val="90000"/>
              </a:lnSpc>
              <a:spcAft>
                <a:spcPts val="600"/>
              </a:spcAft>
              <a:buFont typeface="Arial" panose="020B0604020202020204" pitchFamily="34" charset="0"/>
              <a:buChar char="•"/>
            </a:pPr>
            <a:r>
              <a:rPr lang="en-US" dirty="0">
                <a:latin typeface="Segoe UI"/>
                <a:cs typeface="Segoe UI"/>
              </a:rPr>
              <a:t>This enables us to focus on the product</a:t>
            </a: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r>
              <a:rPr lang="en-US" dirty="0">
                <a:latin typeface="Segoe UI"/>
                <a:cs typeface="Segoe UI"/>
              </a:rPr>
              <a:t>➔ Managed services </a:t>
            </a:r>
          </a:p>
          <a:p>
            <a:pPr indent="-228600">
              <a:lnSpc>
                <a:spcPct val="90000"/>
              </a:lnSpc>
              <a:spcAft>
                <a:spcPts val="600"/>
              </a:spcAft>
              <a:buFont typeface="Arial" panose="020B0604020202020204" pitchFamily="34" charset="0"/>
              <a:buChar char="•"/>
            </a:pPr>
            <a:r>
              <a:rPr lang="en-US" dirty="0">
                <a:latin typeface="Segoe UI"/>
                <a:cs typeface="Segoe UI"/>
              </a:rPr>
              <a:t>➔ Developer Tools and SDKs </a:t>
            </a:r>
          </a:p>
          <a:p>
            <a:pPr indent="-228600">
              <a:lnSpc>
                <a:spcPct val="90000"/>
              </a:lnSpc>
              <a:spcAft>
                <a:spcPts val="600"/>
              </a:spcAft>
              <a:buFont typeface="Arial" panose="020B0604020202020204" pitchFamily="34" charset="0"/>
              <a:buChar char="•"/>
            </a:pPr>
            <a:r>
              <a:rPr lang="en-US" dirty="0">
                <a:latin typeface="Segoe UI"/>
                <a:cs typeface="Segoe UI"/>
              </a:rPr>
              <a:t>➔ Console and Administration</a:t>
            </a:r>
          </a:p>
        </p:txBody>
      </p:sp>
    </p:spTree>
    <p:extLst>
      <p:ext uri="{BB962C8B-B14F-4D97-AF65-F5344CB8AC3E}">
        <p14:creationId xmlns:p14="http://schemas.microsoft.com/office/powerpoint/2010/main" val="1387064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52BBAB97-8350-43AB-8B3C-3A06A3FA87BF}"/>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dirty="0">
                <a:solidFill>
                  <a:srgbClr val="FFFFFF"/>
                </a:solidFill>
                <a:latin typeface="Segoe UI"/>
                <a:cs typeface="Segoe UI"/>
              </a:rPr>
              <a:t>Benefits of using cloud services</a:t>
            </a:r>
          </a:p>
        </p:txBody>
      </p:sp>
      <p:sp>
        <p:nvSpPr>
          <p:cNvPr id="42"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xmlns="" id="{526AC337-A9BE-4134-B7D8-2A8112F04A1C}"/>
              </a:ext>
            </a:extLst>
          </p:cNvPr>
          <p:cNvSpPr txBox="1"/>
          <p:nvPr/>
        </p:nvSpPr>
        <p:spPr>
          <a:xfrm>
            <a:off x="5221862" y="1719618"/>
            <a:ext cx="5948831" cy="43346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You can mix and match services from various cloud offerings </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Google Cloud Platform has all the services your application architecture needs. </a:t>
            </a:r>
          </a:p>
          <a:p>
            <a:pPr indent="-228600">
              <a:lnSpc>
                <a:spcPct val="90000"/>
              </a:lnSpc>
              <a:spcAft>
                <a:spcPts val="600"/>
              </a:spcAft>
              <a:buFont typeface="Arial" panose="020B0604020202020204" pitchFamily="34" charset="0"/>
              <a:buChar char="•"/>
            </a:pPr>
            <a:endParaRPr lang="en-US" sz="1200" dirty="0">
              <a:solidFill>
                <a:srgbClr val="FEFFFF"/>
              </a:solidFill>
              <a:latin typeface="Segoe UI"/>
              <a:cs typeface="Segoe UI"/>
            </a:endParaRP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Virtual machines. Managed platform. Blob storage. NoSQL datastore. MySQL database. Big Data analytics.</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Compute.</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Storage. </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 Services.</a:t>
            </a:r>
          </a:p>
          <a:p>
            <a:pPr indent="-228600">
              <a:lnSpc>
                <a:spcPct val="90000"/>
              </a:lnSpc>
              <a:spcAft>
                <a:spcPts val="600"/>
              </a:spcAft>
              <a:buFont typeface="Arial" panose="020B0604020202020204" pitchFamily="34" charset="0"/>
              <a:buChar char="•"/>
            </a:pPr>
            <a:endParaRPr lang="en-US" sz="1200" dirty="0">
              <a:solidFill>
                <a:srgbClr val="FEFFFF"/>
              </a:solidFill>
              <a:latin typeface="Segoe UI"/>
              <a:cs typeface="Segoe UI"/>
            </a:endParaRP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Applications hosted on Cloud Platform can automatically scale up to handle the most demanding workloads and scale down when traffic subsides. You pay only for what you use. </a:t>
            </a: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Scale-up: Cloud Platform is designed to scale like Google’s own products, even when you experience a huge traffic spike. Managed services such as App Engine or Cloud Datastore give you auto-scaling that enables your application to grow with your users. </a:t>
            </a:r>
            <a:endParaRPr lang="en-US" sz="1200">
              <a:latin typeface="Segoe UI"/>
              <a:cs typeface="Segoe UI"/>
            </a:endParaRPr>
          </a:p>
          <a:p>
            <a:pPr indent="-228600">
              <a:lnSpc>
                <a:spcPct val="90000"/>
              </a:lnSpc>
              <a:spcAft>
                <a:spcPts val="600"/>
              </a:spcAft>
              <a:buFont typeface="Arial" panose="020B0604020202020204" pitchFamily="34" charset="0"/>
              <a:buChar char="•"/>
            </a:pPr>
            <a:r>
              <a:rPr lang="en-US" sz="1200" dirty="0">
                <a:solidFill>
                  <a:srgbClr val="FEFFFF"/>
                </a:solidFill>
                <a:latin typeface="Segoe UI"/>
                <a:cs typeface="Segoe UI"/>
              </a:rPr>
              <a:t>Scale-down: Just as Cloud Platform allows you to scale-up, managed services also scale down. You don’t pay for computing resources that you don’t need.</a:t>
            </a:r>
            <a:endParaRPr lang="en-US" sz="1200">
              <a:latin typeface="Segoe UI"/>
              <a:cs typeface="Segoe UI"/>
            </a:endParaRPr>
          </a:p>
        </p:txBody>
      </p:sp>
    </p:spTree>
    <p:extLst>
      <p:ext uri="{BB962C8B-B14F-4D97-AF65-F5344CB8AC3E}">
        <p14:creationId xmlns:p14="http://schemas.microsoft.com/office/powerpoint/2010/main" val="4092513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5B7E6F51-8609-4A0B-B3F3-1562D5F0DB77}"/>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Segoe UI"/>
                <a:cs typeface="Segoe UI"/>
              </a:rPr>
              <a:t>What is serverless</a:t>
            </a:r>
          </a:p>
        </p:txBody>
      </p:sp>
      <p:sp>
        <p:nvSpPr>
          <p:cNvPr id="3" name="TextBox 2">
            <a:extLst>
              <a:ext uri="{FF2B5EF4-FFF2-40B4-BE49-F238E27FC236}">
                <a16:creationId xmlns:a16="http://schemas.microsoft.com/office/drawing/2014/main" xmlns="" id="{1F3EAE09-D312-4D99-B2F5-741A3AC995A7}"/>
              </a:ext>
            </a:extLst>
          </p:cNvPr>
          <p:cNvSpPr txBox="1"/>
          <p:nvPr/>
        </p:nvSpPr>
        <p:spPr>
          <a:xfrm>
            <a:off x="1367624" y="2490436"/>
            <a:ext cx="9708995" cy="35671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latin typeface="Segoe UI"/>
                <a:cs typeface="Segoe UI"/>
              </a:rPr>
              <a:t>Serverless computing (or serverless for short), is an execution model where the cloud provider (AWS, Azure, or Google Cloud) is responsible for executing a piece of code by dynamically allocating the resources. There by only charging for resources used to run the code. The code is typically run inside stateless containers that can be triggered by a variety of events including http requests, database events, queuing services, monitoring alerts, file uploads, scheduled events (cron jobs), etc. The code that is sent to the cloud provider for execution is usually in the form of a function. So serverless is sometimes referred to as </a:t>
            </a:r>
            <a:r>
              <a:rPr lang="en-US" sz="1900" i="1" dirty="0">
                <a:latin typeface="Segoe UI"/>
                <a:cs typeface="Segoe UI"/>
              </a:rPr>
              <a:t>“Functions as a Service”</a:t>
            </a:r>
            <a:r>
              <a:rPr lang="en-US" sz="1900" dirty="0">
                <a:latin typeface="Segoe UI"/>
                <a:cs typeface="Segoe UI"/>
              </a:rPr>
              <a:t> or </a:t>
            </a:r>
            <a:r>
              <a:rPr lang="en-US" sz="1900" i="1" dirty="0">
                <a:latin typeface="Segoe UI"/>
                <a:cs typeface="Segoe UI"/>
              </a:rPr>
              <a:t>“</a:t>
            </a:r>
            <a:r>
              <a:rPr lang="en-US" sz="1900" i="1" dirty="0" err="1">
                <a:latin typeface="Segoe UI"/>
                <a:cs typeface="Segoe UI"/>
              </a:rPr>
              <a:t>FaaS</a:t>
            </a:r>
            <a:r>
              <a:rPr lang="en-US" sz="1900" i="1" dirty="0">
                <a:latin typeface="Segoe UI"/>
                <a:cs typeface="Segoe UI"/>
              </a:rPr>
              <a:t>”</a:t>
            </a:r>
            <a:r>
              <a:rPr lang="en-US" sz="1900" dirty="0">
                <a:latin typeface="Segoe UI"/>
                <a:cs typeface="Segoe UI"/>
              </a:rPr>
              <a:t>. </a:t>
            </a:r>
            <a:endParaRPr lang="en-US" sz="1900">
              <a:latin typeface="Segoe UI"/>
              <a:cs typeface="Segoe UI"/>
            </a:endParaRPr>
          </a:p>
          <a:p>
            <a:pPr indent="-228600">
              <a:lnSpc>
                <a:spcPct val="90000"/>
              </a:lnSpc>
              <a:spcAft>
                <a:spcPts val="600"/>
              </a:spcAft>
              <a:buFont typeface="Arial" panose="020B0604020202020204" pitchFamily="34" charset="0"/>
              <a:buChar char="•"/>
            </a:pPr>
            <a:r>
              <a:rPr lang="en-US" sz="1900" dirty="0">
                <a:latin typeface="Segoe UI"/>
                <a:cs typeface="Segoe UI"/>
              </a:rPr>
              <a:t>Following are the </a:t>
            </a:r>
            <a:r>
              <a:rPr lang="en-US" sz="1900" dirty="0" err="1">
                <a:latin typeface="Segoe UI"/>
                <a:cs typeface="Segoe UI"/>
              </a:rPr>
              <a:t>FaaS</a:t>
            </a:r>
            <a:r>
              <a:rPr lang="en-US" sz="1900" dirty="0">
                <a:latin typeface="Segoe UI"/>
                <a:cs typeface="Segoe UI"/>
              </a:rPr>
              <a:t> offerings of the major cloud providers:</a:t>
            </a:r>
            <a:endParaRPr lang="en-US" sz="1900">
              <a:latin typeface="Segoe UI"/>
              <a:cs typeface="Segoe UI"/>
            </a:endParaRPr>
          </a:p>
          <a:p>
            <a:pPr indent="-228600">
              <a:lnSpc>
                <a:spcPct val="90000"/>
              </a:lnSpc>
              <a:spcAft>
                <a:spcPts val="600"/>
              </a:spcAft>
              <a:buFont typeface="Arial" panose="020B0604020202020204" pitchFamily="34" charset="0"/>
              <a:buChar char="•"/>
            </a:pPr>
            <a:r>
              <a:rPr lang="en-US" sz="1900" dirty="0">
                <a:latin typeface="Segoe UI"/>
                <a:cs typeface="Segoe UI"/>
              </a:rPr>
              <a:t>AWS: </a:t>
            </a:r>
            <a:r>
              <a:rPr lang="en-US" sz="1900" dirty="0">
                <a:latin typeface="Segoe UI"/>
                <a:cs typeface="Segoe UI"/>
                <a:hlinkClick r:id="rId2"/>
              </a:rPr>
              <a:t>AWS Lambda</a:t>
            </a:r>
            <a:endParaRPr lang="en-US" sz="1900">
              <a:latin typeface="Segoe UI"/>
              <a:cs typeface="Segoe UI"/>
              <a:hlinkClick r:id="" action="ppaction://noaction"/>
            </a:endParaRPr>
          </a:p>
          <a:p>
            <a:pPr indent="-228600">
              <a:lnSpc>
                <a:spcPct val="90000"/>
              </a:lnSpc>
              <a:spcAft>
                <a:spcPts val="600"/>
              </a:spcAft>
              <a:buFont typeface="Arial" panose="020B0604020202020204" pitchFamily="34" charset="0"/>
              <a:buChar char="•"/>
            </a:pPr>
            <a:r>
              <a:rPr lang="en-US" sz="1900" dirty="0">
                <a:latin typeface="Segoe UI"/>
                <a:cs typeface="Segoe UI"/>
              </a:rPr>
              <a:t>Microsoft Azure: </a:t>
            </a:r>
            <a:r>
              <a:rPr lang="en-US" sz="1900" dirty="0">
                <a:latin typeface="Segoe UI"/>
                <a:cs typeface="Segoe UI"/>
                <a:hlinkClick r:id="rId3"/>
              </a:rPr>
              <a:t>Azure Functions</a:t>
            </a:r>
            <a:endParaRPr lang="en-US" sz="1900">
              <a:latin typeface="Segoe UI"/>
              <a:cs typeface="Segoe UI"/>
              <a:hlinkClick r:id="" action="ppaction://noaction"/>
            </a:endParaRPr>
          </a:p>
          <a:p>
            <a:pPr indent="-228600">
              <a:lnSpc>
                <a:spcPct val="90000"/>
              </a:lnSpc>
              <a:spcAft>
                <a:spcPts val="600"/>
              </a:spcAft>
              <a:buFont typeface="Arial" panose="020B0604020202020204" pitchFamily="34" charset="0"/>
              <a:buChar char="•"/>
            </a:pPr>
            <a:r>
              <a:rPr lang="en-US" sz="1900" dirty="0">
                <a:latin typeface="Segoe UI"/>
                <a:cs typeface="Segoe UI"/>
              </a:rPr>
              <a:t>Google Cloud: </a:t>
            </a:r>
            <a:r>
              <a:rPr lang="en-US" sz="1900" dirty="0">
                <a:latin typeface="Segoe UI"/>
                <a:cs typeface="Segoe UI"/>
                <a:hlinkClick r:id="rId4"/>
              </a:rPr>
              <a:t>Cloud Functions</a:t>
            </a:r>
            <a:endParaRPr lang="en-US" sz="1900">
              <a:latin typeface="Segoe UI"/>
              <a:cs typeface="Segoe UI"/>
              <a:hlinkClick r:id="" action="ppaction://noaction"/>
            </a:endParaRPr>
          </a:p>
        </p:txBody>
      </p:sp>
    </p:spTree>
    <p:extLst>
      <p:ext uri="{BB962C8B-B14F-4D97-AF65-F5344CB8AC3E}">
        <p14:creationId xmlns:p14="http://schemas.microsoft.com/office/powerpoint/2010/main" val="1408853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xmlns="" id="{6A1473A6-3F22-483E-8A30-80B9D2B145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41">
            <a:extLst>
              <a:ext uri="{FF2B5EF4-FFF2-40B4-BE49-F238E27FC236}">
                <a16:creationId xmlns:a16="http://schemas.microsoft.com/office/drawing/2014/main" xmlns="" id="{AA1375E3-3E53-4D75-BAB7-E5929BFCB2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534368" y="563918"/>
            <a:ext cx="4119932" cy="5978614"/>
            <a:chOff x="7513372" y="803186"/>
            <a:chExt cx="4163968" cy="5978614"/>
          </a:xfrm>
        </p:grpSpPr>
        <p:sp>
          <p:nvSpPr>
            <p:cNvPr id="43" name="Freeform 6">
              <a:extLst>
                <a:ext uri="{FF2B5EF4-FFF2-40B4-BE49-F238E27FC236}">
                  <a16:creationId xmlns:a16="http://schemas.microsoft.com/office/drawing/2014/main" xmlns="" id="{0BBEEF67-3DDF-46CF-8CD5-EA5F0E4FB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xmlns="" id="{8FAC1C95-F817-487C-B8B2-CF141FBB1C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8">
              <a:extLst>
                <a:ext uri="{FF2B5EF4-FFF2-40B4-BE49-F238E27FC236}">
                  <a16:creationId xmlns:a16="http://schemas.microsoft.com/office/drawing/2014/main" xmlns="" id="{C2C5363A-D941-4AA1-8D38-D7E44A1E2E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A66E8F6E-9D31-43CC-89C4-C165713690F2}"/>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sz="4100" kern="1200" dirty="0">
                <a:solidFill>
                  <a:srgbClr val="FFFFFF"/>
                </a:solidFill>
                <a:latin typeface="Segoe UI"/>
                <a:cs typeface="Segoe UI"/>
              </a:rPr>
              <a:t>How to setup cloud instance (Prerequisites)</a:t>
            </a:r>
          </a:p>
        </p:txBody>
      </p:sp>
      <p:sp>
        <p:nvSpPr>
          <p:cNvPr id="3" name="TextBox 2">
            <a:extLst>
              <a:ext uri="{FF2B5EF4-FFF2-40B4-BE49-F238E27FC236}">
                <a16:creationId xmlns:a16="http://schemas.microsoft.com/office/drawing/2014/main" xmlns="" id="{95BFB82D-FCF8-4777-9399-A28C2E054E7C}"/>
              </a:ext>
            </a:extLst>
          </p:cNvPr>
          <p:cNvSpPr txBox="1"/>
          <p:nvPr/>
        </p:nvSpPr>
        <p:spPr>
          <a:xfrm>
            <a:off x="4978708" y="885651"/>
            <a:ext cx="6525220" cy="4616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endParaRPr lang="en-US" dirty="0">
              <a:latin typeface="Segoe UI"/>
              <a:cs typeface="Segoe UI"/>
            </a:endParaRPr>
          </a:p>
          <a:p>
            <a:pPr indent="-228600">
              <a:lnSpc>
                <a:spcPct val="90000"/>
              </a:lnSpc>
              <a:spcAft>
                <a:spcPts val="600"/>
              </a:spcAft>
              <a:buFont typeface="Arial" panose="020B0604020202020204" pitchFamily="34" charset="0"/>
              <a:buChar char="•"/>
            </a:pPr>
            <a:r>
              <a:rPr lang="en-US" dirty="0">
                <a:latin typeface="Segoe UI"/>
                <a:cs typeface="Segoe UI"/>
              </a:rPr>
              <a:t>Google Account </a:t>
            </a:r>
          </a:p>
          <a:p>
            <a:pPr indent="-228600">
              <a:lnSpc>
                <a:spcPct val="90000"/>
              </a:lnSpc>
              <a:spcAft>
                <a:spcPts val="600"/>
              </a:spcAft>
              <a:buFont typeface="Arial" panose="020B0604020202020204" pitchFamily="34" charset="0"/>
              <a:buChar char="•"/>
            </a:pPr>
            <a:r>
              <a:rPr lang="en-US" dirty="0">
                <a:latin typeface="Segoe UI"/>
                <a:cs typeface="Segoe UI"/>
              </a:rPr>
              <a:t>Sign up for a Google Cloud Free Program</a:t>
            </a:r>
          </a:p>
          <a:p>
            <a:pPr indent="-228600">
              <a:lnSpc>
                <a:spcPct val="90000"/>
              </a:lnSpc>
              <a:buFont typeface="Arial" panose="020B0604020202020204" pitchFamily="34" charset="0"/>
              <a:buChar char="•"/>
            </a:pPr>
            <a:r>
              <a:rPr lang="en-US" dirty="0">
                <a:latin typeface="Segoe UI"/>
                <a:cs typeface="Segoe UI"/>
                <a:hlinkClick r:id="rId2"/>
              </a:rPr>
              <a:t>e Cloud Free Program</a:t>
            </a: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r>
              <a:rPr lang="en-US" dirty="0">
                <a:latin typeface="Segoe UI"/>
                <a:cs typeface="Segoe UI"/>
              </a:rPr>
              <a:t>Tools </a:t>
            </a:r>
          </a:p>
          <a:p>
            <a:pPr marL="285750" indent="-228600">
              <a:lnSpc>
                <a:spcPct val="90000"/>
              </a:lnSpc>
              <a:buFont typeface="Arial" panose="020B0604020202020204" pitchFamily="34" charset="0"/>
              <a:buChar char="•"/>
            </a:pPr>
            <a:r>
              <a:rPr lang="en-US" dirty="0" err="1">
                <a:latin typeface="Segoe UI"/>
                <a:cs typeface="Segoe UI"/>
              </a:rPr>
              <a:t>Gcloud</a:t>
            </a:r>
            <a:r>
              <a:rPr lang="en-US" dirty="0">
                <a:latin typeface="Segoe UI"/>
                <a:cs typeface="Segoe UI"/>
              </a:rPr>
              <a:t> SDK </a:t>
            </a:r>
            <a:r>
              <a:rPr lang="en-US" dirty="0">
                <a:latin typeface="Segoe UI"/>
                <a:cs typeface="Segoe UI"/>
                <a:hlinkClick r:id="rId3"/>
              </a:rPr>
              <a:t>Cloud SDK Command Line Tools  |  Cloud SDK: Command Line Interface (google.com)</a:t>
            </a:r>
            <a:endParaRPr lang="en-US" dirty="0">
              <a:latin typeface="Segoe UI"/>
              <a:cs typeface="Segoe UI"/>
            </a:endParaRPr>
          </a:p>
          <a:p>
            <a:pPr marL="285750" indent="-228600">
              <a:lnSpc>
                <a:spcPct val="90000"/>
              </a:lnSpc>
              <a:buFont typeface="Arial" panose="020B0604020202020204" pitchFamily="34" charset="0"/>
              <a:buChar char="•"/>
            </a:pPr>
            <a:endParaRPr lang="en-US" dirty="0">
              <a:latin typeface="Segoe UI"/>
              <a:cs typeface="Segoe UI"/>
            </a:endParaRPr>
          </a:p>
          <a:p>
            <a:pPr marL="285750"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a:p>
            <a:pPr indent="-228600">
              <a:lnSpc>
                <a:spcPct val="90000"/>
              </a:lnSpc>
              <a:buFont typeface="Arial" panose="020B0604020202020204" pitchFamily="34" charset="0"/>
              <a:buChar char="•"/>
            </a:pPr>
            <a:endParaRPr lang="en-US" dirty="0">
              <a:latin typeface="Segoe UI"/>
              <a:cs typeface="Segoe UI"/>
            </a:endParaRPr>
          </a:p>
        </p:txBody>
      </p:sp>
    </p:spTree>
    <p:extLst>
      <p:ext uri="{BB962C8B-B14F-4D97-AF65-F5344CB8AC3E}">
        <p14:creationId xmlns:p14="http://schemas.microsoft.com/office/powerpoint/2010/main" val="1964743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screenshot of a cell phone&#10;&#10;Description automatically generated">
            <a:extLst>
              <a:ext uri="{FF2B5EF4-FFF2-40B4-BE49-F238E27FC236}">
                <a16:creationId xmlns:a16="http://schemas.microsoft.com/office/drawing/2014/main" xmlns="" id="{B5A2D66E-CD44-43A6-88A8-BCA364D8E3B1}"/>
              </a:ext>
            </a:extLst>
          </p:cNvPr>
          <p:cNvPicPr>
            <a:picLocks noChangeAspect="1"/>
          </p:cNvPicPr>
          <p:nvPr/>
        </p:nvPicPr>
        <p:blipFill rotWithShape="1">
          <a:blip r:embed="rId2"/>
          <a:srcRect r="2223" b="1"/>
          <a:stretch/>
        </p:blipFill>
        <p:spPr>
          <a:xfrm>
            <a:off x="643467" y="1478532"/>
            <a:ext cx="7324141" cy="3876284"/>
          </a:xfrm>
          <a:prstGeom prst="rect">
            <a:avLst/>
          </a:prstGeom>
        </p:spPr>
      </p:pic>
      <p:sp>
        <p:nvSpPr>
          <p:cNvPr id="44" name="Rectangle 45">
            <a:extLst>
              <a:ext uri="{FF2B5EF4-FFF2-40B4-BE49-F238E27FC236}">
                <a16:creationId xmlns:a16="http://schemas.microsoft.com/office/drawing/2014/main" xmlns="" id="{F5493CFF-E43B-4B10-ACE1-C8A1246629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A2DE84F-5AC9-48AC-89AE-4FE5BDC96AA3}"/>
              </a:ext>
            </a:extLst>
          </p:cNvPr>
          <p:cNvSpPr>
            <a:spLocks noGrp="1"/>
          </p:cNvSpPr>
          <p:nvPr>
            <p:ph type="title"/>
          </p:nvPr>
        </p:nvSpPr>
        <p:spPr>
          <a:xfrm>
            <a:off x="8502650" y="643467"/>
            <a:ext cx="3314122" cy="2556385"/>
          </a:xfrm>
        </p:spPr>
        <p:txBody>
          <a:bodyPr vert="horz" lIns="91440" tIns="45720" rIns="91440" bIns="45720" rtlCol="0" anchor="b">
            <a:normAutofit/>
          </a:bodyPr>
          <a:lstStyle/>
          <a:p>
            <a:r>
              <a:rPr lang="en-US" kern="1200">
                <a:solidFill>
                  <a:schemeClr val="bg1"/>
                </a:solidFill>
                <a:latin typeface="Segoe UI"/>
                <a:cs typeface="Segoe UI"/>
              </a:rPr>
              <a:t>Set up a cloud instance (app engine)</a:t>
            </a:r>
          </a:p>
        </p:txBody>
      </p:sp>
      <p:sp>
        <p:nvSpPr>
          <p:cNvPr id="5" name="TextBox 4">
            <a:extLst>
              <a:ext uri="{FF2B5EF4-FFF2-40B4-BE49-F238E27FC236}">
                <a16:creationId xmlns:a16="http://schemas.microsoft.com/office/drawing/2014/main" xmlns="" id="{08A33C8A-9963-4F41-A217-65616794DE28}"/>
              </a:ext>
            </a:extLst>
          </p:cNvPr>
          <p:cNvSpPr txBox="1"/>
          <p:nvPr/>
        </p:nvSpPr>
        <p:spPr>
          <a:xfrm>
            <a:off x="8502649" y="3358608"/>
            <a:ext cx="3236383" cy="28312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App engine is a fully managed environment lets you focus on code while App Engine manages infrastructure concerns.</a:t>
            </a: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Login to cloud console (</a:t>
            </a:r>
            <a:r>
              <a:rPr lang="en-US" sz="1100">
                <a:solidFill>
                  <a:schemeClr val="bg1"/>
                </a:solidFill>
                <a:latin typeface="Segoe UI"/>
                <a:cs typeface="Segoe UI"/>
                <a:hlinkClick r:id="rId3">
                  <a:extLst>
                    <a:ext uri="{A12FA001-AC4F-418D-AE19-62706E023703}">
                      <ahyp:hlinkClr xmlns:ahyp="http://schemas.microsoft.com/office/drawing/2018/hyperlinkcolor" xmlns="" val="tx"/>
                    </a:ext>
                  </a:extLst>
                </a:hlinkClick>
              </a:rPr>
              <a:t>https://console.cloud.google.com/</a:t>
            </a:r>
            <a:r>
              <a:rPr lang="en-US" sz="1100">
                <a:solidFill>
                  <a:schemeClr val="bg1"/>
                </a:solidFill>
                <a:latin typeface="Segoe UI"/>
                <a:cs typeface="Segoe UI"/>
              </a:rPr>
              <a:t>)</a:t>
            </a: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Search for app engine or click on the menu and go to compute section and select app engine from the list</a:t>
            </a: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For every project one app engine instance will be available </a:t>
            </a:r>
          </a:p>
          <a:p>
            <a:pPr marL="285750" indent="-228600">
              <a:lnSpc>
                <a:spcPct val="90000"/>
              </a:lnSpc>
              <a:spcAft>
                <a:spcPts val="600"/>
              </a:spcAft>
              <a:buFont typeface="Arial" panose="020B0604020202020204" pitchFamily="34" charset="0"/>
              <a:buChar char="•"/>
            </a:pPr>
            <a:r>
              <a:rPr lang="en-US" sz="1100">
                <a:solidFill>
                  <a:schemeClr val="bg1"/>
                </a:solidFill>
                <a:latin typeface="Segoe UI"/>
                <a:cs typeface="Segoe UI"/>
              </a:rPr>
              <a:t>You can have single web application or micro service based applications under app engine</a:t>
            </a: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a:p>
            <a:pPr marL="285750" indent="-228600">
              <a:lnSpc>
                <a:spcPct val="90000"/>
              </a:lnSpc>
              <a:spcAft>
                <a:spcPts val="600"/>
              </a:spcAft>
              <a:buFont typeface="Arial" panose="020B0604020202020204" pitchFamily="34" charset="0"/>
              <a:buChar char="•"/>
            </a:pPr>
            <a:endParaRPr lang="en-US" sz="1100">
              <a:solidFill>
                <a:schemeClr val="bg1"/>
              </a:solidFill>
              <a:latin typeface="Segoe UI"/>
              <a:cs typeface="Segoe UI"/>
            </a:endParaRPr>
          </a:p>
        </p:txBody>
      </p:sp>
    </p:spTree>
    <p:extLst>
      <p:ext uri="{BB962C8B-B14F-4D97-AF65-F5344CB8AC3E}">
        <p14:creationId xmlns:p14="http://schemas.microsoft.com/office/powerpoint/2010/main" val="3050149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D55CD764-972B-4CA5-A885-53E55C63E1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34165AB3-7006-4430-BCE3-25476BE133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A9778D7-50EB-44CF-A565-8FA8813FE67C}"/>
              </a:ext>
            </a:extLst>
          </p:cNvPr>
          <p:cNvSpPr>
            <a:spLocks noGrp="1"/>
          </p:cNvSpPr>
          <p:nvPr>
            <p:ph type="title"/>
          </p:nvPr>
        </p:nvSpPr>
        <p:spPr>
          <a:xfrm>
            <a:off x="594360" y="1209086"/>
            <a:ext cx="3876848" cy="4064925"/>
          </a:xfrm>
        </p:spPr>
        <p:txBody>
          <a:bodyPr vert="horz" lIns="91440" tIns="45720" rIns="91440" bIns="45720" rtlCol="0" anchor="ctr">
            <a:normAutofit/>
          </a:bodyPr>
          <a:lstStyle/>
          <a:p>
            <a:r>
              <a:rPr lang="en-US" sz="5000" kern="1200">
                <a:solidFill>
                  <a:schemeClr val="tx1"/>
                </a:solidFill>
                <a:latin typeface="+mj-lt"/>
                <a:ea typeface="+mj-ea"/>
                <a:cs typeface="+mj-cs"/>
              </a:rPr>
              <a:t>Create and deploy your first app</a:t>
            </a:r>
          </a:p>
        </p:txBody>
      </p:sp>
      <p:grpSp>
        <p:nvGrpSpPr>
          <p:cNvPr id="8" name="Group 12">
            <a:extLst>
              <a:ext uri="{FF2B5EF4-FFF2-40B4-BE49-F238E27FC236}">
                <a16:creationId xmlns:a16="http://schemas.microsoft.com/office/drawing/2014/main" xmlns="" id="{22725F33-435F-480E-996D-205671CDC4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xmlns="" id="{07687CC5-056E-447F-A348-E9196E738B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xmlns="" id="{4B7194FF-E2A4-49A6-A54A-A0B6A1AC24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xmlns="" id="{7ED6E1D0-56BF-487D-9BD1-5D8FD79389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xmlns="" id="{AD27C1B6-91C6-4DFC-99E9-F0B83DC5DC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xmlns="" id="{B4A16B45-8536-4A38-B36E-A26F7ACEDA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xmlns="" id="{F64F5F52-7BB7-4B43-BB5B-67DB66689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xmlns="" id="{789C00E1-E374-485E-A40E-BCF0E6C8AD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xmlns="" id="{9AEDDA19-1BE9-4BD1-A087-1107139056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xmlns="" id="{9BF3970B-5A82-4527-AB38-536DF5FCFD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xmlns="" id="{B0A9D7D8-F150-43E1-83AD-CE553B3BD7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xmlns="" id="{5F94325E-CD9B-4404-A2CF-D130B5387D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xmlns="" id="{7E5DF248-D56C-4D96-920E-D1FC7FDDA6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xmlns="" id="{C0B1AD48-9001-4AEF-AA30-56CAEC2B73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xmlns="" id="{4864399F-6339-4CD7-A92C-52BA2D57AA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xmlns="" id="{BA4AC9BF-79DA-4D77-8227-BC5CC7563E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xmlns="" id="{84310BC6-6BB6-49A0-88BA-4302E8E4F8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xmlns="" id="{4840B5CD-1F12-405E-89D3-92A9D17389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xmlns="" id="{AD8181A7-FF60-4734-B51C-E622917E1B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xmlns="" id="{BF5BAC90-7E94-452F-B85C-17EB7C2486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xmlns="" id="{7DABFDCB-F31D-4192-A6C4-9841F0E4E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34">
            <a:extLst>
              <a:ext uri="{FF2B5EF4-FFF2-40B4-BE49-F238E27FC236}">
                <a16:creationId xmlns:a16="http://schemas.microsoft.com/office/drawing/2014/main" xmlns="" id="{E3E51905-F374-4E1A-97CF-B741584B74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extBox 2">
            <a:extLst>
              <a:ext uri="{FF2B5EF4-FFF2-40B4-BE49-F238E27FC236}">
                <a16:creationId xmlns:a16="http://schemas.microsoft.com/office/drawing/2014/main" xmlns="" id="{01B86497-2286-4E9C-BFC8-0586FE68D235}"/>
              </a:ext>
            </a:extLst>
          </p:cNvPr>
          <p:cNvGraphicFramePr/>
          <p:nvPr>
            <p:extLst>
              <p:ext uri="{D42A27DB-BD31-4B8C-83A1-F6EECF244321}">
                <p14:modId xmlns:p14="http://schemas.microsoft.com/office/powerpoint/2010/main" val="370583111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978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2861336F61A04F81597E9189D82BE1" ma:contentTypeVersion="4" ma:contentTypeDescription="Create a new document." ma:contentTypeScope="" ma:versionID="69068cb085cb0e5020ebabf5ed896832">
  <xsd:schema xmlns:xsd="http://www.w3.org/2001/XMLSchema" xmlns:xs="http://www.w3.org/2001/XMLSchema" xmlns:p="http://schemas.microsoft.com/office/2006/metadata/properties" xmlns:ns2="3eb205e2-dc15-4612-891b-9dc775c5ae4e" xmlns:ns3="dd3d9ffb-abc2-4ebb-9d50-f36efde27222" targetNamespace="http://schemas.microsoft.com/office/2006/metadata/properties" ma:root="true" ma:fieldsID="8cbf41cbb9d69e1dc4bae6685ac30260" ns2:_="" ns3:_="">
    <xsd:import namespace="3eb205e2-dc15-4612-891b-9dc775c5ae4e"/>
    <xsd:import namespace="dd3d9ffb-abc2-4ebb-9d50-f36efde272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b205e2-dc15-4612-891b-9dc775c5ae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3d9ffb-abc2-4ebb-9d50-f36efde272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F15DDF-B15F-4DBF-8659-074F177E4770}">
  <ds:schemaRefs>
    <ds:schemaRef ds:uri="http://schemas.microsoft.com/sharepoint/v3/contenttype/forms"/>
  </ds:schemaRefs>
</ds:datastoreItem>
</file>

<file path=customXml/itemProps2.xml><?xml version="1.0" encoding="utf-8"?>
<ds:datastoreItem xmlns:ds="http://schemas.openxmlformats.org/officeDocument/2006/customXml" ds:itemID="{9A8C8D7A-37B8-4758-B692-3D16EAB1937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CEF1BD4-C5EC-412D-BD82-89F5DEBFB2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b205e2-dc15-4612-891b-9dc775c5ae4e"/>
    <ds:schemaRef ds:uri="dd3d9ffb-abc2-4ebb-9d50-f36efde272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Template_Capgemini_Global_2017_light_version</Template>
  <TotalTime>225</TotalTime>
  <Words>347</Words>
  <Application>Microsoft Office PowerPoint</Application>
  <PresentationFormat>Widescreen</PresentationFormat>
  <Paragraphs>115</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Segoe UI</vt:lpstr>
      <vt:lpstr>Verdana</vt:lpstr>
      <vt:lpstr>Wingdings</vt:lpstr>
      <vt:lpstr>Office Theme</vt:lpstr>
      <vt:lpstr>think-cell Slide</vt:lpstr>
      <vt:lpstr>node.js class – iteration 1</vt:lpstr>
      <vt:lpstr>Introduction Google cloud platform</vt:lpstr>
      <vt:lpstr>Cloud Service Levels</vt:lpstr>
      <vt:lpstr>Why Cloud</vt:lpstr>
      <vt:lpstr>Benefits of using cloud services</vt:lpstr>
      <vt:lpstr>What is serverless</vt:lpstr>
      <vt:lpstr>How to setup cloud instance (Prerequisites)</vt:lpstr>
      <vt:lpstr>Set up a cloud instance (app engine)</vt:lpstr>
      <vt:lpstr>Create and deploy your first app</vt:lpstr>
      <vt:lpstr>Deploy frontend to appengine</vt:lpstr>
      <vt:lpstr>Deploy backend to appengine</vt:lpstr>
      <vt:lpstr>Deployed instance</vt:lpstr>
      <vt:lpstr>Useful links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class – iteration 1</dc:title>
  <dc:creator>Lindhe, Sigfrid</dc:creator>
  <cp:lastModifiedBy>Aboobacker, Jashif</cp:lastModifiedBy>
  <cp:revision>592</cp:revision>
  <dcterms:created xsi:type="dcterms:W3CDTF">2020-09-11T08:33:08Z</dcterms:created>
  <dcterms:modified xsi:type="dcterms:W3CDTF">2021-06-23T15:03:21Z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0x010100D92861336F61A04F81597E9189D82BE1</vt:lpwstr>
  </property>
</Properties>
</file>