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335" r:id="rId8"/>
    <p:sldId id="336" r:id="rId9"/>
    <p:sldId id="337" r:id="rId10"/>
    <p:sldId id="339" r:id="rId11"/>
    <p:sldId id="262" r:id="rId12"/>
    <p:sldId id="263" r:id="rId13"/>
    <p:sldId id="264" r:id="rId14"/>
    <p:sldId id="266" r:id="rId15"/>
    <p:sldId id="267" r:id="rId16"/>
    <p:sldId id="268" r:id="rId17"/>
    <p:sldId id="269" r:id="rId18"/>
    <p:sldId id="338" r:id="rId19"/>
    <p:sldId id="270" r:id="rId20"/>
    <p:sldId id="271" r:id="rId21"/>
    <p:sldId id="272" r:id="rId22"/>
    <p:sldId id="273" r:id="rId23"/>
    <p:sldId id="274" r:id="rId24"/>
    <p:sldId id="275" r:id="rId25"/>
    <p:sldId id="278" r:id="rId26"/>
    <p:sldId id="277" r:id="rId27"/>
    <p:sldId id="279" r:id="rId28"/>
    <p:sldId id="280" r:id="rId29"/>
    <p:sldId id="281" r:id="rId30"/>
    <p:sldId id="282" r:id="rId31"/>
    <p:sldId id="293" r:id="rId32"/>
    <p:sldId id="294" r:id="rId33"/>
    <p:sldId id="295" r:id="rId34"/>
    <p:sldId id="296" r:id="rId35"/>
    <p:sldId id="297" r:id="rId36"/>
    <p:sldId id="291" r:id="rId37"/>
    <p:sldId id="298" r:id="rId38"/>
    <p:sldId id="299" r:id="rId39"/>
    <p:sldId id="300" r:id="rId40"/>
    <p:sldId id="301" r:id="rId41"/>
    <p:sldId id="308" r:id="rId42"/>
    <p:sldId id="302" r:id="rId43"/>
    <p:sldId id="303" r:id="rId44"/>
    <p:sldId id="304" r:id="rId45"/>
    <p:sldId id="309" r:id="rId46"/>
    <p:sldId id="305" r:id="rId47"/>
    <p:sldId id="306" r:id="rId48"/>
    <p:sldId id="307" r:id="rId49"/>
    <p:sldId id="310" r:id="rId50"/>
    <p:sldId id="311" r:id="rId51"/>
    <p:sldId id="312" r:id="rId52"/>
    <p:sldId id="313" r:id="rId53"/>
    <p:sldId id="314" r:id="rId54"/>
    <p:sldId id="315" r:id="rId55"/>
    <p:sldId id="316" r:id="rId56"/>
    <p:sldId id="317" r:id="rId57"/>
    <p:sldId id="320" r:id="rId58"/>
    <p:sldId id="318" r:id="rId59"/>
    <p:sldId id="319"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7.78598" units="1/cm"/>
          <inkml:channelProperty channel="Y" name="resolution" value="37.83251" units="1/cm"/>
        </inkml:channelProperties>
      </inkml:inkSource>
      <inkml:timestamp xml:id="ts0" timeString="2024-07-27T08:27:34.870"/>
    </inkml:context>
    <inkml:brush xml:id="br0">
      <inkml:brushProperty name="width" value="0.05292" units="cm"/>
      <inkml:brushProperty name="height" value="0.05292" units="cm"/>
      <inkml:brushProperty name="color" value="#FF0000"/>
    </inkml:brush>
  </inkml:definitions>
  <inkml:trace contextRef="#ctx0" brushRef="#br0">5556 8235,'25'0,"25"0,74 0,49 0,1 0,24 0,26 0,-51 0,26 0,-26 0,-73 0,-1 0,0 0,0 0,-49 0,-25 0,-1 0,26 0,-25 25,74 0,25 49,0-49,-25 25,75-1,0 50,-75-49,0-25,-49 0,-26-25,1 24,-25 1,25 0,0 0,0 24,24 75,-49-49,0-1,50-24,-25 49,-1-49,-24-1,0 26,0-50,0 24,0-24,0 25,0-26,0 26,0-25,0 0,0-1,0 1,-24 0,-1 0,-50 24,26 1,24-50,0 25,0-25,1 0,24 25,-25-25,-25 0,1 0,-100 24,50-24,-75 0,-25 25,26-25,-26 0,75 0,-24 0,73 0,1 0,24 0,1 0,-1 0,25 0,0 0,1 0,-1 0,-50 0,50 0,-74 0,0 0,-50 0,50 0,-25 0,74-25,1 25,24 0,-49 0,-26 0,-49 0,-24-24,-26-26,100 25,50 25,-26 0,50-25,1 25,-1-24,-50-26,26 25,-26-24,26 24,-26 0,50 0,-49 0,49 25,0-24,1-1,-1-25,-50 25,51 1,-1-1,-25 0,1-25,24 26,-25-26,1 25,24 0,0 1,25-1,0 0,-25-25,25 1,0 24,0-50,0 51,0-26,0-24,0 24,0 0,0 26,0-26,0 0,25 26,0-26,24-24,-24 49,0 0,25-25,-26 26,26-1,0 0,-1 0,26 25,-26-49,1 24,-25 25,49-25,-24 0,24 0,1 25,-26-24,-24 24,25 0,-26 0,51-25,-1 25,-49 0,25 0,24 0,-49 0,0 0,-1 0,-24-25,25 25,25 0,-1 0,26 0,24 0,-74 0,25 0,-26 0,51 0,-50 0,24 25,-24-25,0 0,24 25,-49-1,25 1,25-25,-1 50,-24-25,0-1,0-24,0 25,-25 0,24-25,1 25,0-25,0 25,0-1,24 26,-49-25,25-25,-25 25,25 24,-25-24,0 0,0 0</inkml:trace>
  <inkml:trace contextRef="#ctx0" brushRef="#br0" timeOffset="5064.4041">6077 7243,'25'-25,"-25"0,0-74,0-25,0-25,0 100,0-75,0-25,-25 0,0 75,25-26,-24 51,24-26,0-24,0 0,-25 0,25 49,-25 0,25 1,0 24,0-25,-25-24,25 0,-25-1,25 1,-24 24,24 1,0 24,0-50,-25 51,25-1,0 0,0 0,0-24,0 24,0 0,0-25,0 1,0-26,0 26,0-26,0 1,0 24,0 25,0 1,0-1,0 0,25-25,-25 26,0-1,0 0,0 0,0 0,24-49,-24 49,25-24,-25 24,25 0,0 0,-25 0</inkml:trace>
  <inkml:trace contextRef="#ctx0" brushRef="#br0" timeOffset="7495.7163">8235 3448,'0'0,"25"49,25-49,-50 25,49 0,1 0,-25 0,-1-25,26 24,0 1,-26 0,51-25,-1 25,1-25,24 0,0 50,50-26,-50-24,25 0,99 0,-173 0,24 0,-24 0,0-24,-1 24,-24 0,-25-25,25 0,-25 0,25 0,24-24,-49 24,75-25,-75 1,25-1,-1-24,-24 49,25-25,-25 25,0-24,0 24,0 0,0-24,0 24,0-25,0 25,0-24,0 24,0 0,0-24,-25 24,-24-50,-1 26,25 24,0-25,1 25,-26-24,50 24,-50 0,50 0,-24 25,24-24,-25-1,0 0,0 0,-49 0,49 1,0-1,-24 25,24 0,-25-50,-49 25,74 25,0 0,1 0,-1 0,0 0,0 0,0 0,1 0,-51 0,26 0,-1 25,-74-25,-99 25,24 0,26 24,-26-24,25 0,75 0,74-25,25 25,-24-25,24 24,-25 1,0 25,-25-25,1 24,-26 51,51-76,-1 1,0 0,25 49,0-24,0 24,-25 1,25-50,0 24,0-24,0 25,0-26,0 26,0-25,0 0,0-1,0 1,0 0,0 25,50-1,-50-24,0 25,25-1,-1-24,1 25,0-50,-25 25,50-1,-26-24,1 25,0-25,0 25,24 0,1-25,-50 25,25-25,24 24,-49 1,25-25</inkml:trace>
  <inkml:trace contextRef="#ctx0" brushRef="#br0" timeOffset="18847.7085">5060 15056,'25'-24,"0"-1,0 0,24 0,-49 0,50-49,-50 0,0 24,0-74,0 50,0-26,0 26,0-1,0 1,0-25,-25-25,0 74,25-24,-25-25,1 49,24 0,-25-24,25 24,0 26,0-1,-25-25,25-24,0 24,0-24,0-1,0-24,0 25,0 24,0-49,0 24,0 1,0 0,0-1,0 1,0-1,0 51,0-26,0 25,0-24,0-1,0 25,0-25,0 1,0 24,50-49,-50 49,0-25,0 25,0-74,0 25,0-1,0 51,0-26,0 0,0 1,0-26,0 1,0 24,0-24,0 49,0-25,0 26,0-26,0 25,0 0,0 1,0-1,0-25,0-24,0 49,24-49,-24 49,0-25,25 1,-25-1,25 0,0 1,0-26,-25 51,24-51,1 75,-25-74,25 49,-25 0,0 0,25 1,-25-26,0 25,25 0,-25 0,0-49,0 24,24 1,-24-26,0 26,0-1,0 1,0-26,25 1,-25 49,25-25,-25 26,0-26,25 25,-25 0,0 1,0-1,0 0,0 0,0 0,25 1,-25-1,0 0,0 0,24 25,1 0,50 0,24 0,-25 0,26 0,24 0,24 0,1 50,-74-50,24 25,0-25,-25 24,1-24,-26 0,1 25,-25-25,0 0,74 0,50 0,0 0,-50 0,25 0,49 0,-123 0,-25 0,0 0,-1 0,1 0,25 0,-25 0,24 0,-24 0,25 0,-25 0,74 0,25-25,-50 1,1 24,24-25,0 25,-74 0,0 0,-1 0,1 0,0 0,0 0,49 0,1 0,-1 0,-24 0,24 0,-24 25,24-25,1 0,24 0,-74 0,24 0,1 0,-1 0,-24 0,50 0,-1 24,0-24,1 50,24-25,-24 0,-1-25,0 0,-24 49,-25-49,0 0,-1 25,1-25,0 25,25-25,-50 25,49-25,-24 24,25 1,-26-25,26 25,-25 0,24-25,26 25,-26 24,-24-49,0 25,0-25,0 0,-1 0,26 25,-25 0,0-25,74 24,-25-24,-24 25,24-25,1 0,-26 0,1 0,-25 0,0 0,24 0,1 0,49 0,0 0,25 0,50 0,-75 0,124-49,-148 49,49-25,-25 0,-74 25,24 0,-24-50,25 26,-1-1,1 25,24-25,1 25,49-25,-99 25,49 0,25-25,-24 25,24-24,50-26,-50 0,-49 50,24-49,-24 24,-26 25,26-25,-25 25,0-25,-1 25,1-24,25-1,24 25,1 0,-26-50,-24 50,0 0,25-25,-26 25,1 0,0 0,0-25,0 25,24-24,1 24,-25 0,49-25,-49 25,0-25,-25 0,0 0,24 25,-24-49,0 24,0-25,0 26,0-1,-24-25,24 25,-50 1,25-51,0 75,1-49,-26-1,25 25,0 25,-24-25,-26-24,-24 24,50 0,-26 0,-49-24,25 24,-50-25,25 26,50-1,-26 0,-24 25,-24-25,24 25,-25 0,74 0,-24 0,0 0,0 0,-1 0,26 0,0 0,49 0,0 0,-25 0,1 25,-1 0,1-25,-51 25,-24-25,-25 0,-24 0,123 0,-24 0,-1 0,1 0,49 0,-49 0,49 0,0 0,0 0,1 0,-1 0,-50-25,1 25,-1 0,-24 0,0 0,0 0,-25 0,49 0,-24 0,50 0,-1 25,25-25,0 24,1 1,24 0,-25-25,0 25,25 0,-25-1,-24 26,-1 0,25-26,25 1,-25 25,25-25,0-1,0 1,0 0,0 0,0 24,0 1,0-25,-24 0,24 24,0 1,0-25,0 24,0-24,0 0,0 0,0-1,0 26,0-25,0 0,0 24,0-24,0 0,0 25,0-1,0-24,0 25,0-26,0 26,0-25,0 0,0-1,24 1,-24 25,0-25</inkml:trace>
  <inkml:trace contextRef="#ctx0" brushRef="#br0" timeOffset="24176.2323">17537 6672,'0'0,"25"25,24 0,1-25,49 50,-24-50,148 0,-50 24,26 1,-100-25,50 0,-25 0,-50 0,26 50,24-25,0-25,-25 0,0 0,100 0,-75 0,-50 0,-49 0,24 0,-24-25,74 25,-24 0,-26-25,51-25,73 50,-49 0,-25 0,1 0,73 0,1 0,0-24,-75 24,0-25,0 25,25-25,50-25,-100 50,26 0,73-24,-74 24,-49-25,124-50,-50 51,0-1,124-25,-99 25,-1 1,26 24,-124 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93144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46492-9CA5-4979-9F7A-1F364F0A409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56327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35728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68562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941490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703404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09169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892855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152312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86178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220970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46492-9CA5-4979-9F7A-1F364F0A409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38760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46492-9CA5-4979-9F7A-1F364F0A4099}" type="datetimeFigureOut">
              <a:rPr lang="en-US" smtClean="0"/>
              <a:pPr/>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139565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151423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401831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A46492-9CA5-4979-9F7A-1F364F0A4099}" type="datetimeFigureOut">
              <a:rPr lang="en-US" smtClean="0"/>
              <a:pPr/>
              <a:t>7/27/2024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396788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46492-9CA5-4979-9F7A-1F364F0A409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57C11-D7F8-447F-B156-5FFB43FF2B8A}" type="slidenum">
              <a:rPr lang="en-US" smtClean="0"/>
              <a:pPr/>
              <a:t>‹#›</a:t>
            </a:fld>
            <a:endParaRPr lang="en-US"/>
          </a:p>
        </p:txBody>
      </p:sp>
    </p:spTree>
    <p:extLst>
      <p:ext uri="{BB962C8B-B14F-4D97-AF65-F5344CB8AC3E}">
        <p14:creationId xmlns:p14="http://schemas.microsoft.com/office/powerpoint/2010/main" val="368957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A46492-9CA5-4979-9F7A-1F364F0A4099}" type="datetimeFigureOut">
              <a:rPr lang="en-US" smtClean="0"/>
              <a:pPr/>
              <a:t>7/27/2024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BD57C11-D7F8-447F-B156-5FFB43FF2B8A}" type="slidenum">
              <a:rPr lang="en-US" smtClean="0"/>
              <a:pPr/>
              <a:t>‹#›</a:t>
            </a:fld>
            <a:endParaRPr lang="en-US"/>
          </a:p>
        </p:txBody>
      </p:sp>
    </p:spTree>
    <p:extLst>
      <p:ext uri="{BB962C8B-B14F-4D97-AF65-F5344CB8AC3E}">
        <p14:creationId xmlns:p14="http://schemas.microsoft.com/office/powerpoint/2010/main" val="339940677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6600" y="1828800"/>
            <a:ext cx="2200411"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solidFill>
                  <a:schemeClr val="bg1"/>
                </a:solidFill>
                <a:effectLst>
                  <a:outerShdw blurRad="50800" dist="39000" dir="5460000" algn="tl">
                    <a:srgbClr val="000000">
                      <a:alpha val="38000"/>
                    </a:srgbClr>
                  </a:outerShdw>
                </a:effectLst>
              </a:rPr>
              <a:t>Chap:3</a:t>
            </a:r>
          </a:p>
        </p:txBody>
      </p:sp>
      <p:sp>
        <p:nvSpPr>
          <p:cNvPr id="5" name="Rectangle 2"/>
          <p:cNvSpPr>
            <a:spLocks noChangeArrowheads="1"/>
          </p:cNvSpPr>
          <p:nvPr/>
        </p:nvSpPr>
        <p:spPr bwMode="auto">
          <a:xfrm>
            <a:off x="2428860" y="3276600"/>
            <a:ext cx="3438540" cy="1200329"/>
          </a:xfrm>
          <a:prstGeom prst="rect">
            <a:avLst/>
          </a:prstGeom>
          <a:noFill/>
          <a:ln w="9525">
            <a:noFill/>
            <a:miter lim="800000"/>
            <a:headEnd/>
            <a:tailEnd/>
          </a:ln>
        </p:spPr>
        <p:txBody>
          <a:bodyPr wrap="square">
            <a:spAutoFit/>
          </a:bodyPr>
          <a:lstStyle/>
          <a:p>
            <a:pPr algn="ctr"/>
            <a:r>
              <a:rPr lang="en-US" sz="7200" b="1" u="sng" dirty="0"/>
              <a:t>Servlet</a:t>
            </a:r>
            <a:endParaRPr lang="en-US" sz="7200" b="1" u="sng" dirty="0">
              <a:latin typeface="Constantia" pitchFamily="18" charset="0"/>
            </a:endParaRPr>
          </a:p>
        </p:txBody>
      </p:sp>
      <p:sp>
        <p:nvSpPr>
          <p:cNvPr id="7" name="Rectangle 6"/>
          <p:cNvSpPr/>
          <p:nvPr/>
        </p:nvSpPr>
        <p:spPr>
          <a:xfrm>
            <a:off x="4648200" y="5867400"/>
            <a:ext cx="34290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spc="50" dirty="0">
                <a:ln w="13500">
                  <a:noFill/>
                  <a:prstDash val="solid"/>
                </a:ln>
                <a:solidFill>
                  <a:schemeClr val="accent2">
                    <a:lumMod val="75000"/>
                  </a:schemeClr>
                </a:solidFill>
                <a:effectLst>
                  <a:innerShdw blurRad="50900" dist="38500" dir="13500000">
                    <a:srgbClr val="000000">
                      <a:alpha val="60000"/>
                    </a:srgbClr>
                  </a:innerShdw>
                </a:effectLst>
                <a:latin typeface="Arial Black" pitchFamily="34" charset="0"/>
              </a:rPr>
              <a:t>Prof. JINAL JOSHI                                     </a:t>
            </a:r>
            <a:endParaRPr lang="en-US" spc="50" dirty="0">
              <a:ln w="13500">
                <a:noFill/>
                <a:prstDash val="solid"/>
              </a:ln>
              <a:solidFill>
                <a:schemeClr val="accent2">
                  <a:lumMod val="75000"/>
                </a:schemeClr>
              </a:solidFill>
              <a:effectLst>
                <a:innerShdw blurRad="50900" dist="38500" dir="13500000">
                  <a:srgbClr val="000000">
                    <a:alpha val="60000"/>
                  </a:srgbClr>
                </a:innerShdw>
              </a:effectLst>
              <a:latin typeface="Arial Black" pitchFamily="34" charset="0"/>
            </a:endParaRPr>
          </a:p>
          <a:p>
            <a:pPr>
              <a:defRPr/>
            </a:pPr>
            <a:endParaRPr lang="en-US" b="1" spc="50" dirty="0">
              <a:ln w="13500">
                <a:noFill/>
                <a:prstDash val="solid"/>
              </a:ln>
              <a:solidFill>
                <a:schemeClr val="accent2">
                  <a:lumMod val="75000"/>
                </a:schemeClr>
              </a:solidFill>
              <a:effectLst>
                <a:innerShdw blurRad="50900" dist="38500" dir="13500000">
                  <a:srgbClr val="000000">
                    <a:alpha val="60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1714488"/>
            <a:ext cx="6572280" cy="2031325"/>
          </a:xfrm>
          <a:prstGeom prst="rect">
            <a:avLst/>
          </a:prstGeom>
        </p:spPr>
        <p:txBody>
          <a:bodyPr wrap="square">
            <a:spAutoFit/>
          </a:bodyPr>
          <a:lstStyle/>
          <a:p>
            <a:r>
              <a:rPr lang="en-US" dirty="0" smtClean="0"/>
              <a:t>Flexible:</a:t>
            </a:r>
          </a:p>
          <a:p>
            <a:r>
              <a:rPr lang="en-US" dirty="0" err="1" smtClean="0"/>
              <a:t>SeFlexible</a:t>
            </a:r>
            <a:r>
              <a:rPr lang="en-US" dirty="0" smtClean="0"/>
              <a:t>:</a:t>
            </a:r>
          </a:p>
          <a:p>
            <a:r>
              <a:rPr lang="en-US" dirty="0" err="1" smtClean="0"/>
              <a:t>Servlets</a:t>
            </a:r>
            <a:r>
              <a:rPr lang="en-US" dirty="0" smtClean="0"/>
              <a:t> are quite flexible because it can be added to a static page using the </a:t>
            </a:r>
            <a:r>
              <a:rPr lang="en-US" dirty="0" err="1" smtClean="0"/>
              <a:t>servlet</a:t>
            </a:r>
            <a:r>
              <a:rPr lang="en-US" dirty="0" smtClean="0"/>
              <a:t> tag </a:t>
            </a:r>
          </a:p>
          <a:p>
            <a:r>
              <a:rPr lang="en-US" dirty="0" smtClean="0"/>
              <a:t>&lt;</a:t>
            </a:r>
            <a:r>
              <a:rPr lang="en-US" dirty="0" err="1" smtClean="0"/>
              <a:t>servlet</a:t>
            </a:r>
            <a:r>
              <a:rPr lang="en-US" dirty="0" smtClean="0"/>
              <a:t>&gt;.</a:t>
            </a:r>
            <a:r>
              <a:rPr lang="en-US" dirty="0" err="1" smtClean="0"/>
              <a:t>rvlets</a:t>
            </a:r>
            <a:r>
              <a:rPr lang="en-US" dirty="0" smtClean="0"/>
              <a:t> are quite flexible because it can be added to a static page using the </a:t>
            </a:r>
            <a:r>
              <a:rPr lang="en-US" dirty="0" err="1" smtClean="0"/>
              <a:t>servlet</a:t>
            </a:r>
            <a:r>
              <a:rPr lang="en-US" dirty="0" smtClean="0"/>
              <a:t> tag </a:t>
            </a:r>
          </a:p>
          <a:p>
            <a:r>
              <a:rPr lang="en-US" dirty="0" smtClean="0"/>
              <a:t>&lt;</a:t>
            </a:r>
            <a:r>
              <a:rPr lang="en-US" dirty="0" err="1" smtClean="0"/>
              <a:t>servlet</a:t>
            </a:r>
            <a:r>
              <a:rPr lang="en-US" dirty="0" smtClean="0"/>
              <a:t>&gt;.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p>
            <a:r>
              <a:rPr lang="en-US" sz="4400" b="1" u="sng" dirty="0">
                <a:solidFill>
                  <a:schemeClr val="tx1"/>
                </a:solidFill>
                <a:latin typeface="Times New Roman" pitchFamily="18" charset="0"/>
                <a:cs typeface="Times New Roman" pitchFamily="18" charset="0"/>
              </a:rPr>
              <a:t>Servlet API</a:t>
            </a:r>
          </a:p>
        </p:txBody>
      </p:sp>
      <p:sp>
        <p:nvSpPr>
          <p:cNvPr id="7" name="Rectangle 6"/>
          <p:cNvSpPr/>
          <p:nvPr/>
        </p:nvSpPr>
        <p:spPr>
          <a:xfrm>
            <a:off x="381000" y="1905000"/>
            <a:ext cx="8534400" cy="3293209"/>
          </a:xfrm>
          <a:prstGeom prst="rect">
            <a:avLst/>
          </a:prstGeom>
        </p:spPr>
        <p:txBody>
          <a:bodyPr wrap="square">
            <a:spAutoFit/>
          </a:bodyPr>
          <a:lstStyle/>
          <a:p>
            <a:pPr algn="just">
              <a:buFont typeface="Wingdings" pitchFamily="2" charset="2"/>
              <a:buChar char="§"/>
            </a:pPr>
            <a:r>
              <a:rPr lang="en-US" sz="2800" dirty="0">
                <a:latin typeface="Times New Roman" pitchFamily="18" charset="0"/>
                <a:cs typeface="Times New Roman" pitchFamily="18" charset="0"/>
              </a:rPr>
              <a:t>The javax.servlet and javax.servlet.http packages represent interfaces and classes for servlet API.</a:t>
            </a:r>
          </a:p>
          <a:p>
            <a:pPr algn="just">
              <a:buFont typeface="Wingdings" pitchFamily="2" charset="2"/>
              <a:buChar char="§"/>
            </a:pPr>
            <a:endParaRPr lang="en-US" sz="2800" dirty="0">
              <a:latin typeface="Times New Roman" pitchFamily="18" charset="0"/>
              <a:cs typeface="Times New Roman" pitchFamily="18" charset="0"/>
            </a:endParaRPr>
          </a:p>
          <a:p>
            <a:pPr algn="just">
              <a:buFont typeface="Wingdings" pitchFamily="2" charset="2"/>
              <a:buChar char="§"/>
            </a:pPr>
            <a:r>
              <a:rPr lang="en-US" sz="2800" dirty="0">
                <a:latin typeface="Times New Roman" pitchFamily="18" charset="0"/>
                <a:cs typeface="Times New Roman" pitchFamily="18" charset="0"/>
              </a:rPr>
              <a:t>1. Javax.servlet package and </a:t>
            </a:r>
          </a:p>
          <a:p>
            <a:pPr algn="just">
              <a:buFont typeface="Wingdings" pitchFamily="2" charset="2"/>
              <a:buChar char="§"/>
            </a:pPr>
            <a:r>
              <a:rPr lang="en-US" sz="2800" dirty="0">
                <a:latin typeface="Times New Roman" pitchFamily="18" charset="0"/>
                <a:cs typeface="Times New Roman" pitchFamily="18" charset="0"/>
              </a:rPr>
              <a:t>2.javax.servlet.http package</a:t>
            </a:r>
          </a:p>
          <a:p>
            <a:pPr algn="just">
              <a:buFont typeface="Wingdings" pitchFamily="2" charset="2"/>
              <a:buChar char="§"/>
            </a:pPr>
            <a:endParaRPr lang="en-US" sz="2400" dirty="0">
              <a:latin typeface="Times New Roman" pitchFamily="18" charset="0"/>
              <a:cs typeface="Times New Roman" pitchFamily="18" charset="0"/>
            </a:endParaRPr>
          </a:p>
          <a:p>
            <a:pPr algn="just"/>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p:spPr>
        <p:txBody>
          <a:bodyPr>
            <a:noAutofit/>
          </a:bodyPr>
          <a:lstStyle/>
          <a:p>
            <a:pPr algn="just"/>
            <a:r>
              <a:rPr lang="en-US" sz="4400" b="1" dirty="0">
                <a:solidFill>
                  <a:schemeClr val="tx1"/>
                </a:solidFill>
                <a:latin typeface="Times New Roman" pitchFamily="18" charset="0"/>
                <a:cs typeface="Times New Roman" pitchFamily="18" charset="0"/>
              </a:rPr>
              <a:t>1. Javax.servlet package :</a:t>
            </a:r>
            <a:endParaRPr lang="en-US" sz="2800" b="1" dirty="0">
              <a:solidFill>
                <a:schemeClr val="tx1"/>
              </a:solidFill>
              <a:latin typeface="Times New Roman" pitchFamily="18" charset="0"/>
              <a:cs typeface="Times New Roman" pitchFamily="18" charset="0"/>
            </a:endParaRPr>
          </a:p>
        </p:txBody>
      </p:sp>
      <p:sp>
        <p:nvSpPr>
          <p:cNvPr id="5" name="Rectangle 4"/>
          <p:cNvSpPr/>
          <p:nvPr/>
        </p:nvSpPr>
        <p:spPr>
          <a:xfrm>
            <a:off x="381000" y="982444"/>
            <a:ext cx="8229600" cy="5570756"/>
          </a:xfrm>
          <a:prstGeom prst="rect">
            <a:avLst/>
          </a:prstGeom>
        </p:spPr>
        <p:txBody>
          <a:bodyPr wrap="square">
            <a:spAutoFit/>
          </a:bodyPr>
          <a:lstStyle/>
          <a:p>
            <a:pPr algn="just">
              <a:buFont typeface="Wingdings" pitchFamily="2" charset="2"/>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javax.servlet</a:t>
            </a:r>
            <a:r>
              <a:rPr lang="en-US" dirty="0">
                <a:latin typeface="Times New Roman" pitchFamily="18" charset="0"/>
                <a:cs typeface="Times New Roman" pitchFamily="18" charset="0"/>
              </a:rPr>
              <a:t> package contains many interfaces and classes that are used by the servlet or web container. These are not specific to any protocol.</a:t>
            </a:r>
          </a:p>
          <a:p>
            <a:pPr algn="just">
              <a:buFont typeface="Wingdings" pitchFamily="2" charset="2"/>
              <a:buChar char="§"/>
            </a:pPr>
            <a:endParaRPr lang="en-US" dirty="0">
              <a:latin typeface="Times New Roman" pitchFamily="18" charset="0"/>
              <a:cs typeface="Times New Roman" pitchFamily="18" charset="0"/>
            </a:endParaRPr>
          </a:p>
          <a:p>
            <a:pPr algn="just">
              <a:buFont typeface="Wingdings" pitchFamily="2" charset="2"/>
              <a:buChar char="§"/>
            </a:pPr>
            <a:r>
              <a:rPr lang="en-US" sz="2400" b="1" dirty="0">
                <a:latin typeface="Times New Roman" pitchFamily="18" charset="0"/>
                <a:cs typeface="Times New Roman" pitchFamily="18" charset="0"/>
              </a:rPr>
              <a:t>Interfaces in javax.servlet package:</a:t>
            </a:r>
          </a:p>
          <a:p>
            <a:pPr algn="just">
              <a:buFont typeface="Wingdings" pitchFamily="2" charset="2"/>
              <a:buChar char="§"/>
            </a:pPr>
            <a:r>
              <a:rPr lang="en-US" sz="2000" dirty="0">
                <a:latin typeface="Times New Roman" pitchFamily="18" charset="0"/>
                <a:cs typeface="Times New Roman" pitchFamily="18" charset="0"/>
              </a:rPr>
              <a:t>There are many interfaces in javax.servlet package. They are as follows:</a:t>
            </a:r>
          </a:p>
          <a:p>
            <a:pPr algn="just">
              <a:buFont typeface="Wingdings" pitchFamily="2" charset="2"/>
              <a:buChar char="§"/>
            </a:pPr>
            <a:endParaRPr lang="en-US" sz="2000" dirty="0">
              <a:latin typeface="Times New Roman" pitchFamily="18" charset="0"/>
              <a:cs typeface="Times New Roman" pitchFamily="18" charset="0"/>
            </a:endParaRPr>
          </a:p>
          <a:p>
            <a:pPr marL="457200" indent="-457200" algn="just">
              <a:buFont typeface="+mj-lt"/>
              <a:buAutoNum type="arabicPeriod"/>
            </a:pPr>
            <a:r>
              <a:rPr lang="en-US" sz="2000" b="1" dirty="0">
                <a:latin typeface="Times New Roman" pitchFamily="18" charset="0"/>
                <a:cs typeface="Times New Roman" pitchFamily="18" charset="0"/>
              </a:rPr>
              <a:t>Servlet Interface</a:t>
            </a:r>
            <a:r>
              <a:rPr lang="en-US" sz="2000" dirty="0">
                <a:latin typeface="Times New Roman" pitchFamily="18" charset="0"/>
                <a:cs typeface="Times New Roman" pitchFamily="18" charset="0"/>
              </a:rPr>
              <a:t>: It is having the method which define the life cycle of servlet.</a:t>
            </a:r>
          </a:p>
          <a:p>
            <a:pPr marL="457200" indent="-457200" algn="just">
              <a:buFont typeface="+mj-lt"/>
              <a:buAutoNum type="arabicPeriod"/>
            </a:pPr>
            <a:r>
              <a:rPr lang="en-US" sz="2000" b="1" dirty="0">
                <a:latin typeface="Times New Roman" pitchFamily="18" charset="0"/>
                <a:cs typeface="Times New Roman" pitchFamily="18" charset="0"/>
              </a:rPr>
              <a:t>ServletRequest Interface:  </a:t>
            </a:r>
            <a:r>
              <a:rPr lang="en-US" sz="2000" dirty="0">
                <a:latin typeface="Times New Roman" pitchFamily="18" charset="0"/>
                <a:cs typeface="Times New Roman" pitchFamily="18" charset="0"/>
              </a:rPr>
              <a:t>It is used to read  the client request.</a:t>
            </a: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r>
              <a:rPr lang="en-US" sz="2000" b="1" dirty="0">
                <a:latin typeface="Times New Roman" pitchFamily="18" charset="0"/>
                <a:cs typeface="Times New Roman" pitchFamily="18" charset="0"/>
              </a:rPr>
              <a:t>ServletResponse Interface</a:t>
            </a:r>
            <a:r>
              <a:rPr lang="en-US" sz="2000" dirty="0">
                <a:latin typeface="Times New Roman" pitchFamily="18" charset="0"/>
                <a:cs typeface="Times New Roman" pitchFamily="18" charset="0"/>
              </a:rPr>
              <a:t>: It is used to read  the s</a:t>
            </a:r>
            <a:r>
              <a:rPr lang="en-US" sz="2000" dirty="0" smtClean="0">
                <a:latin typeface="Times New Roman" pitchFamily="18" charset="0"/>
                <a:cs typeface="Times New Roman" pitchFamily="18" charset="0"/>
              </a:rPr>
              <a:t>erver </a:t>
            </a:r>
            <a:r>
              <a:rPr lang="en-US" sz="2000" smtClean="0">
                <a:latin typeface="Times New Roman" pitchFamily="18" charset="0"/>
                <a:cs typeface="Times New Roman" pitchFamily="18" charset="0"/>
              </a:rPr>
              <a:t>responce.</a:t>
            </a:r>
            <a:endParaRPr lang="en-US" sz="2000" dirty="0">
              <a:latin typeface="Times New Roman" pitchFamily="18" charset="0"/>
              <a:cs typeface="Times New Roman" pitchFamily="18" charset="0"/>
            </a:endParaRP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r>
              <a:rPr lang="en-US" sz="2000" b="1" dirty="0" err="1">
                <a:latin typeface="Times New Roman" pitchFamily="18" charset="0"/>
                <a:cs typeface="Times New Roman" pitchFamily="18" charset="0"/>
              </a:rPr>
              <a:t>ServletConfig</a:t>
            </a:r>
            <a:r>
              <a:rPr lang="en-US" sz="2000" b="1" dirty="0">
                <a:latin typeface="Times New Roman" pitchFamily="18" charset="0"/>
                <a:cs typeface="Times New Roman" pitchFamily="18" charset="0"/>
              </a:rPr>
              <a:t> Interface:  </a:t>
            </a:r>
            <a:r>
              <a:rPr lang="en-US" sz="2000" dirty="0">
                <a:latin typeface="Times New Roman" pitchFamily="18" charset="0"/>
                <a:cs typeface="Times New Roman" pitchFamily="18" charset="0"/>
              </a:rPr>
              <a:t>It provides basic or initialization parameter of the servlet also logs the events using log().</a:t>
            </a:r>
          </a:p>
          <a:p>
            <a:pPr marL="457200" indent="-457200" algn="just">
              <a:buFont typeface="+mj-lt"/>
              <a:buAutoNum type="arabicPeriod"/>
            </a:pPr>
            <a:endParaRPr lang="en-US" sz="2000" dirty="0">
              <a:latin typeface="Times New Roman" pitchFamily="18" charset="0"/>
              <a:cs typeface="Times New Roman" pitchFamily="18" charset="0"/>
            </a:endParaRPr>
          </a:p>
          <a:p>
            <a:pPr marL="457200" indent="-457200" algn="just">
              <a:buFont typeface="+mj-lt"/>
              <a:buAutoNum type="arabicPeriod"/>
            </a:pPr>
            <a:r>
              <a:rPr lang="en-US" sz="2000" b="1" dirty="0" err="1">
                <a:latin typeface="Times New Roman" pitchFamily="18" charset="0"/>
                <a:cs typeface="Times New Roman" pitchFamily="18" charset="0"/>
              </a:rPr>
              <a:t>ServletContext</a:t>
            </a:r>
            <a:r>
              <a:rPr lang="en-US" sz="2000" b="1" dirty="0">
                <a:latin typeface="Times New Roman" pitchFamily="18" charset="0"/>
                <a:cs typeface="Times New Roman" pitchFamily="18" charset="0"/>
              </a:rPr>
              <a:t> interface</a:t>
            </a:r>
            <a:r>
              <a:rPr lang="en-US" sz="2000" dirty="0">
                <a:latin typeface="Times New Roman" pitchFamily="18" charset="0"/>
                <a:cs typeface="Times New Roman" pitchFamily="18" charset="0"/>
              </a:rPr>
              <a:t>: It provides basic or initialization parameter of the servlet.</a:t>
            </a:r>
          </a:p>
          <a:p>
            <a:pPr algn="just">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noAutofit/>
          </a:bodyPr>
          <a:lstStyle/>
          <a:p>
            <a:pPr algn="just"/>
            <a:r>
              <a:rPr lang="en-US" sz="4400" b="1" dirty="0">
                <a:solidFill>
                  <a:schemeClr val="tx1"/>
                </a:solidFill>
                <a:latin typeface="Times New Roman" pitchFamily="18" charset="0"/>
                <a:cs typeface="Times New Roman" pitchFamily="18" charset="0"/>
              </a:rPr>
              <a:t>1. Javax.servlet package :</a:t>
            </a:r>
            <a:endParaRPr lang="en-US" sz="2800" b="1" dirty="0">
              <a:solidFill>
                <a:schemeClr val="tx1"/>
              </a:solidFill>
              <a:latin typeface="Times New Roman" pitchFamily="18" charset="0"/>
              <a:cs typeface="Times New Roman" pitchFamily="18" charset="0"/>
            </a:endParaRPr>
          </a:p>
        </p:txBody>
      </p:sp>
      <p:sp>
        <p:nvSpPr>
          <p:cNvPr id="5" name="Rectangle 4"/>
          <p:cNvSpPr/>
          <p:nvPr/>
        </p:nvSpPr>
        <p:spPr>
          <a:xfrm>
            <a:off x="457200" y="1134844"/>
            <a:ext cx="8229600" cy="5570756"/>
          </a:xfrm>
          <a:prstGeom prst="rect">
            <a:avLst/>
          </a:prstGeom>
        </p:spPr>
        <p:txBody>
          <a:bodyPr wrap="square">
            <a:spAutoFit/>
          </a:bodyPr>
          <a:lstStyle/>
          <a:p>
            <a:pPr algn="just">
              <a:buFont typeface="Wingdings" pitchFamily="2" charset="2"/>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javax.servlet</a:t>
            </a:r>
            <a:r>
              <a:rPr lang="en-US" dirty="0">
                <a:latin typeface="Times New Roman" pitchFamily="18" charset="0"/>
                <a:cs typeface="Times New Roman" pitchFamily="18" charset="0"/>
              </a:rPr>
              <a:t> package contains many interfaces and classes that are used by the servlet or web container. These are not specific to any protocol.</a:t>
            </a:r>
          </a:p>
          <a:p>
            <a:pPr algn="just">
              <a:buFont typeface="Wingdings" pitchFamily="2" charset="2"/>
              <a:buChar char="§"/>
            </a:pPr>
            <a:endParaRPr lang="en-US" dirty="0">
              <a:latin typeface="Times New Roman" pitchFamily="18" charset="0"/>
              <a:cs typeface="Times New Roman" pitchFamily="18" charset="0"/>
            </a:endParaRPr>
          </a:p>
          <a:p>
            <a:pPr algn="just">
              <a:buFont typeface="Wingdings" pitchFamily="2" charset="2"/>
              <a:buChar char="§"/>
            </a:pPr>
            <a:r>
              <a:rPr lang="en-US" sz="2400" b="1" dirty="0">
                <a:latin typeface="Times New Roman" pitchFamily="18" charset="0"/>
                <a:cs typeface="Times New Roman" pitchFamily="18" charset="0"/>
              </a:rPr>
              <a:t>Interfaces in javax.servlet package:</a:t>
            </a:r>
          </a:p>
          <a:p>
            <a:pPr algn="just">
              <a:buFont typeface="Wingdings" pitchFamily="2" charset="2"/>
              <a:buChar char="§"/>
            </a:pPr>
            <a:r>
              <a:rPr lang="en-US" sz="2000" dirty="0">
                <a:latin typeface="Times New Roman" pitchFamily="18" charset="0"/>
                <a:cs typeface="Times New Roman" pitchFamily="18" charset="0"/>
              </a:rPr>
              <a:t>There are many interfaces in javax.servlet package. They are as follows:</a:t>
            </a:r>
          </a:p>
          <a:p>
            <a:pPr marL="457200" indent="-457200" algn="just">
              <a:buAutoNum type="arabicPeriod" startAt="6"/>
            </a:pPr>
            <a:r>
              <a:rPr lang="en-US" sz="2000" b="1" dirty="0" err="1">
                <a:latin typeface="Times New Roman" pitchFamily="18" charset="0"/>
                <a:cs typeface="Times New Roman" pitchFamily="18" charset="0"/>
              </a:rPr>
              <a:t>SingleThreadModel</a:t>
            </a:r>
            <a:r>
              <a:rPr lang="en-US" sz="2000" b="1" dirty="0">
                <a:latin typeface="Times New Roman" pitchFamily="18" charset="0"/>
                <a:cs typeface="Times New Roman" pitchFamily="18" charset="0"/>
              </a:rPr>
              <a:t> Interface</a:t>
            </a:r>
            <a:r>
              <a:rPr lang="en-US" sz="2000" dirty="0">
                <a:latin typeface="Times New Roman" pitchFamily="18" charset="0"/>
                <a:cs typeface="Times New Roman" pitchFamily="18" charset="0"/>
              </a:rPr>
              <a:t>: It provides the mechanism to make servlet thread safe.</a:t>
            </a:r>
          </a:p>
          <a:p>
            <a:pPr marL="457200" indent="-457200" algn="just">
              <a:buAutoNum type="arabicPeriod" startAt="6"/>
            </a:pPr>
            <a:r>
              <a:rPr lang="en-US" sz="2000" b="1" dirty="0">
                <a:latin typeface="Times New Roman" pitchFamily="18" charset="0"/>
                <a:cs typeface="Times New Roman" pitchFamily="18" charset="0"/>
              </a:rPr>
              <a:t>Servlet Exception Class</a:t>
            </a:r>
            <a:r>
              <a:rPr lang="en-US" sz="2000" dirty="0">
                <a:latin typeface="Times New Roman" pitchFamily="18" charset="0"/>
                <a:cs typeface="Times New Roman" pitchFamily="18" charset="0"/>
              </a:rPr>
              <a:t>: It define servlet occurred errors.</a:t>
            </a:r>
          </a:p>
          <a:p>
            <a:pPr marL="457200" indent="-457200" algn="just">
              <a:buAutoNum type="arabicPeriod" startAt="6"/>
            </a:pPr>
            <a:r>
              <a:rPr lang="en-US" sz="2000" b="1" dirty="0">
                <a:latin typeface="Times New Roman" pitchFamily="18" charset="0"/>
                <a:cs typeface="Times New Roman" pitchFamily="18" charset="0"/>
              </a:rPr>
              <a:t>Unavailable Exception class</a:t>
            </a:r>
            <a:r>
              <a:rPr lang="en-US" sz="2000" dirty="0">
                <a:latin typeface="Times New Roman" pitchFamily="18" charset="0"/>
                <a:cs typeface="Times New Roman" pitchFamily="18" charset="0"/>
              </a:rPr>
              <a:t>: It defines that servlet is </a:t>
            </a:r>
            <a:r>
              <a:rPr lang="en-US" sz="2000" dirty="0" err="1">
                <a:latin typeface="Times New Roman" pitchFamily="18" charset="0"/>
                <a:cs typeface="Times New Roman" pitchFamily="18" charset="0"/>
              </a:rPr>
              <a:t>paramanently</a:t>
            </a:r>
            <a:r>
              <a:rPr lang="en-US" sz="2000" dirty="0">
                <a:latin typeface="Times New Roman" pitchFamily="18" charset="0"/>
                <a:cs typeface="Times New Roman" pitchFamily="18" charset="0"/>
              </a:rPr>
              <a:t> or temporarily not available.</a:t>
            </a:r>
          </a:p>
          <a:p>
            <a:pPr marL="457200" indent="-457200" algn="just">
              <a:buAutoNum type="arabicPeriod" startAt="6"/>
            </a:pPr>
            <a:r>
              <a:rPr lang="en-US" sz="2000" b="1" dirty="0">
                <a:latin typeface="Times New Roman" pitchFamily="18" charset="0"/>
                <a:cs typeface="Times New Roman" pitchFamily="18" charset="0"/>
              </a:rPr>
              <a:t>Servlet Input stream </a:t>
            </a:r>
            <a:r>
              <a:rPr lang="en-US" sz="2000" b="1" dirty="0" err="1">
                <a:latin typeface="Times New Roman" pitchFamily="18" charset="0"/>
                <a:cs typeface="Times New Roman" pitchFamily="18" charset="0"/>
              </a:rPr>
              <a:t>class</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t provides input stream to read </a:t>
            </a:r>
            <a:r>
              <a:rPr lang="en-US" sz="2000" dirty="0" err="1">
                <a:latin typeface="Times New Roman" pitchFamily="18" charset="0"/>
                <a:cs typeface="Times New Roman" pitchFamily="18" charset="0"/>
              </a:rPr>
              <a:t>tha</a:t>
            </a:r>
            <a:r>
              <a:rPr lang="en-US" sz="2000" dirty="0">
                <a:latin typeface="Times New Roman" pitchFamily="18" charset="0"/>
                <a:cs typeface="Times New Roman" pitchFamily="18" charset="0"/>
              </a:rPr>
              <a:t> data from the client request.</a:t>
            </a:r>
          </a:p>
          <a:p>
            <a:pPr marL="457200" indent="-457200" algn="just">
              <a:buAutoNum type="arabicPeriod" startAt="6"/>
            </a:pPr>
            <a:r>
              <a:rPr lang="en-US" sz="2000" b="1" dirty="0">
                <a:latin typeface="Times New Roman" pitchFamily="18" charset="0"/>
                <a:cs typeface="Times New Roman" pitchFamily="18" charset="0"/>
              </a:rPr>
              <a:t>Servlet Output stream class</a:t>
            </a:r>
            <a:r>
              <a:rPr lang="en-US" sz="2000" dirty="0">
                <a:latin typeface="Times New Roman" pitchFamily="18" charset="0"/>
                <a:cs typeface="Times New Roman" pitchFamily="18" charset="0"/>
              </a:rPr>
              <a:t>::It provides output stream to </a:t>
            </a:r>
            <a:r>
              <a:rPr lang="en-US" sz="2000" dirty="0" err="1">
                <a:latin typeface="Times New Roman" pitchFamily="18" charset="0"/>
                <a:cs typeface="Times New Roman" pitchFamily="18" charset="0"/>
              </a:rPr>
              <a:t>writting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tha</a:t>
            </a:r>
            <a:r>
              <a:rPr lang="en-US" sz="2000" dirty="0">
                <a:latin typeface="Times New Roman" pitchFamily="18" charset="0"/>
                <a:cs typeface="Times New Roman" pitchFamily="18" charset="0"/>
              </a:rPr>
              <a:t> data as a response to the client.</a:t>
            </a:r>
          </a:p>
          <a:p>
            <a:pPr marL="457200" indent="-457200" algn="just">
              <a:buAutoNum type="arabicPeriod" startAt="6"/>
            </a:pPr>
            <a:r>
              <a:rPr lang="en-US" sz="2000" b="1" dirty="0" err="1">
                <a:latin typeface="Times New Roman" pitchFamily="18" charset="0"/>
                <a:cs typeface="Times New Roman" pitchFamily="18" charset="0"/>
              </a:rPr>
              <a:t>GenericsServlet</a:t>
            </a:r>
            <a:r>
              <a:rPr lang="en-US" sz="2000" b="1" dirty="0">
                <a:latin typeface="Times New Roman" pitchFamily="18" charset="0"/>
                <a:cs typeface="Times New Roman" pitchFamily="18" charset="0"/>
              </a:rPr>
              <a:t> Class: </a:t>
            </a:r>
            <a:r>
              <a:rPr lang="en-US" sz="2000" dirty="0">
                <a:latin typeface="Times New Roman" pitchFamily="18" charset="0"/>
                <a:cs typeface="Times New Roman" pitchFamily="18" charset="0"/>
              </a:rPr>
              <a:t>It implements the servlet ,</a:t>
            </a:r>
            <a:r>
              <a:rPr lang="en-US" sz="2000" dirty="0" err="1">
                <a:latin typeface="Times New Roman" pitchFamily="18" charset="0"/>
                <a:cs typeface="Times New Roman" pitchFamily="18" charset="0"/>
              </a:rPr>
              <a:t>servletConfig</a:t>
            </a:r>
            <a:r>
              <a:rPr lang="en-US" sz="2000" dirty="0">
                <a:latin typeface="Times New Roman" pitchFamily="18" charset="0"/>
                <a:cs typeface="Times New Roman" pitchFamily="18" charset="0"/>
              </a:rPr>
              <a:t> and serialization interface.</a:t>
            </a:r>
          </a:p>
          <a:p>
            <a:pPr algn="just">
              <a:buFont typeface="Wingdings" pitchFamily="2" charset="2"/>
              <a:buChar char="§"/>
            </a:pPr>
            <a:endParaRPr lang="en-US" sz="2000" dirty="0">
              <a:latin typeface="Times New Roman" pitchFamily="18" charset="0"/>
              <a:cs typeface="Times New Roman" pitchFamily="18" charset="0"/>
            </a:endParaRPr>
          </a:p>
          <a:p>
            <a:pPr algn="just">
              <a:buFont typeface="Wingdings" pitchFamily="2" charset="2"/>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838200"/>
          </a:xfrm>
        </p:spPr>
        <p:txBody>
          <a:bodyPr>
            <a:noAutofit/>
          </a:bodyPr>
          <a:lstStyle/>
          <a:p>
            <a:pPr algn="just"/>
            <a:r>
              <a:rPr lang="en-US" sz="4400" b="1" u="sng" dirty="0">
                <a:solidFill>
                  <a:schemeClr val="tx1"/>
                </a:solidFill>
                <a:latin typeface="Times New Roman" pitchFamily="18" charset="0"/>
                <a:cs typeface="Times New Roman" pitchFamily="18" charset="0"/>
              </a:rPr>
              <a:t>2.javax.servlet.http package</a:t>
            </a:r>
          </a:p>
        </p:txBody>
      </p:sp>
      <p:sp>
        <p:nvSpPr>
          <p:cNvPr id="5" name="Rectangle 4"/>
          <p:cNvSpPr/>
          <p:nvPr/>
        </p:nvSpPr>
        <p:spPr>
          <a:xfrm>
            <a:off x="381000" y="1143000"/>
            <a:ext cx="8458200" cy="5847755"/>
          </a:xfrm>
          <a:prstGeom prst="rect">
            <a:avLst/>
          </a:prstGeom>
        </p:spPr>
        <p:txBody>
          <a:bodyPr wrap="square">
            <a:spAutoFit/>
          </a:bodyPr>
          <a:lstStyle/>
          <a:p>
            <a:pPr algn="just">
              <a:buFont typeface="Wingdings" pitchFamily="2" charset="2"/>
              <a:buChar char="§"/>
            </a:pPr>
            <a:r>
              <a:rPr lang="en-US" sz="2200" dirty="0">
                <a:latin typeface="Times New Roman" pitchFamily="18" charset="0"/>
                <a:cs typeface="Times New Roman" pitchFamily="18" charset="0"/>
              </a:rPr>
              <a:t>There are many interfaces in javax.servlet.http package. They are as follows:</a:t>
            </a:r>
          </a:p>
          <a:p>
            <a:pPr algn="just"/>
            <a:r>
              <a:rPr lang="en-US" sz="2200" b="1" dirty="0">
                <a:latin typeface="Times New Roman" pitchFamily="18" charset="0"/>
                <a:cs typeface="Times New Roman" pitchFamily="18" charset="0"/>
              </a:rPr>
              <a:t>1.HttpServletRequest Interface: </a:t>
            </a:r>
            <a:r>
              <a:rPr lang="en-US" sz="2200" dirty="0">
                <a:latin typeface="Times New Roman" pitchFamily="18" charset="0"/>
                <a:cs typeface="Times New Roman" pitchFamily="18" charset="0"/>
              </a:rPr>
              <a:t>It allows the servlet to read the data  from HTTP request.</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2.HttpServletResponse Interface: </a:t>
            </a:r>
            <a:r>
              <a:rPr lang="en-US" sz="2200" dirty="0">
                <a:latin typeface="Times New Roman" pitchFamily="18" charset="0"/>
                <a:cs typeface="Times New Roman" pitchFamily="18" charset="0"/>
              </a:rPr>
              <a:t>It allows the servlet to write the data  to the  HTTP response.</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3.HttpSession Interface: </a:t>
            </a:r>
            <a:r>
              <a:rPr lang="en-US" sz="2200" dirty="0">
                <a:latin typeface="Times New Roman" pitchFamily="18" charset="0"/>
                <a:cs typeface="Times New Roman" pitchFamily="18" charset="0"/>
              </a:rPr>
              <a:t>It used to create session and provides the way of reading and writing the session accessing the information related to session.</a:t>
            </a:r>
          </a:p>
          <a:p>
            <a:pPr algn="just"/>
            <a:endParaRPr lang="en-US" sz="2200"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3.HttpSessionListener Interface</a:t>
            </a:r>
            <a:r>
              <a:rPr lang="en-US" sz="2200" dirty="0">
                <a:latin typeface="Times New Roman" pitchFamily="18" charset="0"/>
                <a:cs typeface="Times New Roman" pitchFamily="18" charset="0"/>
              </a:rPr>
              <a:t>: It informs the object that it is bound or unbound to the session.</a:t>
            </a:r>
          </a:p>
          <a:p>
            <a:pPr algn="just"/>
            <a:r>
              <a:rPr lang="en-US" sz="2200" b="1" dirty="0">
                <a:latin typeface="Times New Roman" pitchFamily="18" charset="0"/>
                <a:cs typeface="Times New Roman" pitchFamily="18" charset="0"/>
              </a:rPr>
              <a:t>4.HttpSessionBinding Event  class:</a:t>
            </a:r>
            <a:r>
              <a:rPr lang="en-US" sz="2200" dirty="0">
                <a:latin typeface="Times New Roman" pitchFamily="18" charset="0"/>
                <a:cs typeface="Times New Roman" pitchFamily="18" charset="0"/>
              </a:rPr>
              <a:t> It defines that when session should be bound or unbound with the object value and its attribute.</a:t>
            </a:r>
          </a:p>
          <a:p>
            <a:pPr algn="just">
              <a:buFont typeface="Wingdings" pitchFamily="2" charset="2"/>
              <a:buChar char="§"/>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05800" cy="609600"/>
          </a:xfrm>
        </p:spPr>
        <p:txBody>
          <a:bodyPr>
            <a:noAutofit/>
          </a:bodyPr>
          <a:lstStyle/>
          <a:p>
            <a:pPr algn="just"/>
            <a:r>
              <a:rPr lang="en-US" sz="4400" b="1" u="sng" dirty="0">
                <a:solidFill>
                  <a:schemeClr val="tx1"/>
                </a:solidFill>
                <a:latin typeface="Times New Roman" pitchFamily="18" charset="0"/>
                <a:cs typeface="Times New Roman" pitchFamily="18" charset="0"/>
              </a:rPr>
              <a:t>Servlet Life Cycle</a:t>
            </a:r>
          </a:p>
        </p:txBody>
      </p:sp>
      <p:sp>
        <p:nvSpPr>
          <p:cNvPr id="5" name="Rectangle 4"/>
          <p:cNvSpPr/>
          <p:nvPr/>
        </p:nvSpPr>
        <p:spPr>
          <a:xfrm>
            <a:off x="381000" y="1463219"/>
            <a:ext cx="8534400" cy="4708981"/>
          </a:xfrm>
          <a:prstGeom prst="rect">
            <a:avLst/>
          </a:prstGeom>
        </p:spPr>
        <p:txBody>
          <a:bodyPr wrap="square">
            <a:spAutoFit/>
          </a:bodyPr>
          <a:lstStyle/>
          <a:p>
            <a:pPr algn="just">
              <a:buFont typeface="Wingdings" pitchFamily="2" charset="2"/>
              <a:buChar char="§"/>
            </a:pPr>
            <a:r>
              <a:rPr lang="en-US" sz="2400" dirty="0">
                <a:latin typeface="Times New Roman" pitchFamily="18" charset="0"/>
                <a:cs typeface="Times New Roman" pitchFamily="18" charset="0"/>
              </a:rPr>
              <a:t>A servlet life cycle can be defined as the entire process from its creation till the destruction.</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Life Cycle  between the beginning of the servlet loading into the application server memory and ending of the servlet by termination.</a:t>
            </a:r>
          </a:p>
          <a:p>
            <a:pPr algn="just">
              <a:buNone/>
            </a:pPr>
            <a:r>
              <a:rPr lang="en-US" sz="2400" dirty="0">
                <a:latin typeface="Times New Roman" pitchFamily="18" charset="0"/>
                <a:cs typeface="Times New Roman" pitchFamily="18" charset="0"/>
              </a:rPr>
              <a:t>There are Three method…</a:t>
            </a:r>
          </a:p>
          <a:p>
            <a:pPr algn="just">
              <a:buNone/>
            </a:pPr>
            <a:endParaRPr lang="en-US" sz="2400" dirty="0">
              <a:latin typeface="Times New Roman" pitchFamily="18" charset="0"/>
              <a:cs typeface="Times New Roman" pitchFamily="18" charset="0"/>
            </a:endParaRPr>
          </a:p>
          <a:p>
            <a:pPr marL="1586484" lvl="4" indent="-571500" algn="just">
              <a:buAutoNum type="arabicParenR"/>
            </a:pPr>
            <a:r>
              <a:rPr lang="en-US" sz="3600" dirty="0">
                <a:latin typeface="Times New Roman" pitchFamily="18" charset="0"/>
                <a:cs typeface="Times New Roman" pitchFamily="18" charset="0"/>
              </a:rPr>
              <a:t>Init()</a:t>
            </a:r>
          </a:p>
          <a:p>
            <a:pPr marL="1586484" lvl="4" indent="-571500" algn="just">
              <a:buAutoNum type="arabicParenR"/>
            </a:pPr>
            <a:r>
              <a:rPr lang="en-US" sz="3600" dirty="0">
                <a:latin typeface="Times New Roman" pitchFamily="18" charset="0"/>
                <a:cs typeface="Times New Roman" pitchFamily="18" charset="0"/>
              </a:rPr>
              <a:t>Service()</a:t>
            </a:r>
          </a:p>
          <a:p>
            <a:pPr marL="1586484" lvl="4" indent="-571500" algn="just">
              <a:buAutoNum type="arabicParenR"/>
            </a:pPr>
            <a:r>
              <a:rPr lang="en-US" sz="3600" dirty="0">
                <a:latin typeface="Times New Roman" pitchFamily="18" charset="0"/>
                <a:cs typeface="Times New Roman" pitchFamily="18" charset="0"/>
              </a:rPr>
              <a:t>Destroy()</a:t>
            </a:r>
          </a:p>
          <a:p>
            <a:pPr algn="just">
              <a:buFont typeface="Wingdings" pitchFamily="2" charset="2"/>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533400"/>
          </a:xfrm>
        </p:spPr>
        <p:txBody>
          <a:bodyPr>
            <a:noAutofit/>
          </a:bodyPr>
          <a:lstStyle/>
          <a:p>
            <a:r>
              <a:rPr lang="en-US" sz="3600" b="1" u="sng" dirty="0">
                <a:solidFill>
                  <a:schemeClr val="tx1"/>
                </a:solidFill>
              </a:rPr>
              <a:t>Servlet Life Cycle</a:t>
            </a:r>
          </a:p>
        </p:txBody>
      </p:sp>
      <p:sp>
        <p:nvSpPr>
          <p:cNvPr id="7" name="Rectangle 6"/>
          <p:cNvSpPr/>
          <p:nvPr/>
        </p:nvSpPr>
        <p:spPr>
          <a:xfrm>
            <a:off x="1066800" y="4876800"/>
            <a:ext cx="1905000" cy="1676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Servlet class</a:t>
            </a:r>
          </a:p>
        </p:txBody>
      </p:sp>
      <p:sp>
        <p:nvSpPr>
          <p:cNvPr id="8" name="Right Arrow 7"/>
          <p:cNvSpPr/>
          <p:nvPr/>
        </p:nvSpPr>
        <p:spPr>
          <a:xfrm rot="16200000">
            <a:off x="1562099" y="4000500"/>
            <a:ext cx="1143000" cy="609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p>
        </p:txBody>
      </p:sp>
      <p:sp>
        <p:nvSpPr>
          <p:cNvPr id="9" name="Rectangle 8"/>
          <p:cNvSpPr/>
          <p:nvPr/>
        </p:nvSpPr>
        <p:spPr>
          <a:xfrm>
            <a:off x="990600" y="2743200"/>
            <a:ext cx="22860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Loading</a:t>
            </a:r>
            <a:endParaRPr lang="en-US" sz="1600" b="1" dirty="0"/>
          </a:p>
        </p:txBody>
      </p:sp>
      <p:sp>
        <p:nvSpPr>
          <p:cNvPr id="10" name="Rectangle 9"/>
          <p:cNvSpPr/>
          <p:nvPr/>
        </p:nvSpPr>
        <p:spPr>
          <a:xfrm>
            <a:off x="990600" y="685800"/>
            <a:ext cx="29718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Calls the Init</a:t>
            </a:r>
          </a:p>
          <a:p>
            <a:pPr algn="ctr"/>
            <a:r>
              <a:rPr lang="en-US" sz="2400" b="1" dirty="0"/>
              <a:t>Method</a:t>
            </a:r>
            <a:endParaRPr lang="en-US" sz="1600" b="1" dirty="0"/>
          </a:p>
        </p:txBody>
      </p:sp>
      <p:sp>
        <p:nvSpPr>
          <p:cNvPr id="11" name="Right Arrow 10"/>
          <p:cNvSpPr/>
          <p:nvPr/>
        </p:nvSpPr>
        <p:spPr>
          <a:xfrm rot="16200000">
            <a:off x="1790700" y="2019300"/>
            <a:ext cx="838200" cy="609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p>
        </p:txBody>
      </p:sp>
      <p:sp>
        <p:nvSpPr>
          <p:cNvPr id="12" name="TextBox 11"/>
          <p:cNvSpPr txBox="1"/>
          <p:nvPr/>
        </p:nvSpPr>
        <p:spPr>
          <a:xfrm>
            <a:off x="1295400" y="2209800"/>
            <a:ext cx="1752600" cy="338554"/>
          </a:xfrm>
          <a:prstGeom prst="rect">
            <a:avLst/>
          </a:prstGeom>
          <a:noFill/>
        </p:spPr>
        <p:txBody>
          <a:bodyPr wrap="square" rtlCol="0">
            <a:spAutoFit/>
          </a:bodyPr>
          <a:lstStyle/>
          <a:p>
            <a:r>
              <a:rPr lang="en-US" sz="1600" b="1" dirty="0"/>
              <a:t>If first Request</a:t>
            </a:r>
          </a:p>
        </p:txBody>
      </p:sp>
      <p:sp>
        <p:nvSpPr>
          <p:cNvPr id="13" name="Right Arrow 12"/>
          <p:cNvSpPr/>
          <p:nvPr/>
        </p:nvSpPr>
        <p:spPr>
          <a:xfrm>
            <a:off x="3962400" y="914400"/>
            <a:ext cx="1905000" cy="609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p>
        </p:txBody>
      </p:sp>
      <p:sp>
        <p:nvSpPr>
          <p:cNvPr id="14" name="Rectangle 13"/>
          <p:cNvSpPr/>
          <p:nvPr/>
        </p:nvSpPr>
        <p:spPr>
          <a:xfrm>
            <a:off x="5867400" y="609600"/>
            <a:ext cx="2895600" cy="259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Servicing request by calling method</a:t>
            </a:r>
          </a:p>
        </p:txBody>
      </p:sp>
      <p:sp>
        <p:nvSpPr>
          <p:cNvPr id="15" name="Right Arrow 14"/>
          <p:cNvSpPr/>
          <p:nvPr/>
        </p:nvSpPr>
        <p:spPr>
          <a:xfrm>
            <a:off x="3276600" y="2667000"/>
            <a:ext cx="2590800" cy="609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p>
        </p:txBody>
      </p:sp>
      <p:sp>
        <p:nvSpPr>
          <p:cNvPr id="16" name="TextBox 15"/>
          <p:cNvSpPr txBox="1"/>
          <p:nvPr/>
        </p:nvSpPr>
        <p:spPr>
          <a:xfrm>
            <a:off x="3581400" y="2819400"/>
            <a:ext cx="1828800" cy="584775"/>
          </a:xfrm>
          <a:prstGeom prst="rect">
            <a:avLst/>
          </a:prstGeom>
          <a:noFill/>
        </p:spPr>
        <p:txBody>
          <a:bodyPr wrap="square" rtlCol="0">
            <a:spAutoFit/>
          </a:bodyPr>
          <a:lstStyle/>
          <a:p>
            <a:r>
              <a:rPr lang="en-US" sz="1600" b="1" dirty="0"/>
              <a:t>If Servlet is already Loaded</a:t>
            </a:r>
          </a:p>
        </p:txBody>
      </p:sp>
      <p:sp>
        <p:nvSpPr>
          <p:cNvPr id="17" name="Rectangle 16"/>
          <p:cNvSpPr/>
          <p:nvPr/>
        </p:nvSpPr>
        <p:spPr>
          <a:xfrm>
            <a:off x="5562600" y="4038600"/>
            <a:ext cx="3276600" cy="2819400"/>
          </a:xfrm>
          <a:prstGeom prst="rect">
            <a:avLst/>
          </a:prstGeom>
        </p:spPr>
        <p:style>
          <a:lnRef idx="1">
            <a:schemeClr val="dk1"/>
          </a:lnRef>
          <a:fillRef idx="1003">
            <a:schemeClr val="lt1"/>
          </a:fillRef>
          <a:effectRef idx="1">
            <a:schemeClr val="dk1"/>
          </a:effectRef>
          <a:fontRef idx="minor">
            <a:schemeClr val="dk1"/>
          </a:fontRef>
        </p:style>
        <p:txBody>
          <a:bodyPr rtlCol="0" anchor="ctr"/>
          <a:lstStyle/>
          <a:p>
            <a:pPr algn="ctr"/>
            <a:endParaRPr lang="en-US" sz="2000" b="1" dirty="0"/>
          </a:p>
        </p:txBody>
      </p:sp>
      <p:sp>
        <p:nvSpPr>
          <p:cNvPr id="18" name="Right Arrow 17"/>
          <p:cNvSpPr/>
          <p:nvPr/>
        </p:nvSpPr>
        <p:spPr>
          <a:xfrm rot="5400000">
            <a:off x="6896100" y="3314700"/>
            <a:ext cx="838200" cy="609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p>
        </p:txBody>
      </p:sp>
      <p:sp>
        <p:nvSpPr>
          <p:cNvPr id="19" name="Rectangle 18"/>
          <p:cNvSpPr/>
          <p:nvPr/>
        </p:nvSpPr>
        <p:spPr>
          <a:xfrm>
            <a:off x="5867400" y="4343400"/>
            <a:ext cx="28194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Destroying servlet by destroy method</a:t>
            </a:r>
          </a:p>
        </p:txBody>
      </p:sp>
      <p:sp>
        <p:nvSpPr>
          <p:cNvPr id="20" name="Rectangle 19"/>
          <p:cNvSpPr/>
          <p:nvPr/>
        </p:nvSpPr>
        <p:spPr>
          <a:xfrm>
            <a:off x="5867400" y="5638800"/>
            <a:ext cx="281940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Garbage Collection</a:t>
            </a:r>
          </a:p>
        </p:txBody>
      </p:sp>
      <p:sp>
        <p:nvSpPr>
          <p:cNvPr id="21" name="Right Arrow 20"/>
          <p:cNvSpPr/>
          <p:nvPr/>
        </p:nvSpPr>
        <p:spPr>
          <a:xfrm rot="5400000">
            <a:off x="7048500" y="5143500"/>
            <a:ext cx="533400" cy="609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500120" y="803520"/>
              <a:ext cx="6992280" cy="4617000"/>
            </p14:xfrm>
          </p:contentPart>
        </mc:Choice>
        <mc:Fallback>
          <p:pic>
            <p:nvPicPr>
              <p:cNvPr id="3" name="Ink 2"/>
              <p:cNvPicPr/>
              <p:nvPr/>
            </p:nvPicPr>
            <p:blipFill>
              <a:blip r:embed="rId3"/>
              <a:stretch>
                <a:fillRect/>
              </a:stretch>
            </p:blipFill>
            <p:spPr>
              <a:xfrm>
                <a:off x="1490760" y="794160"/>
                <a:ext cx="7011000" cy="463572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04800" y="1752600"/>
            <a:ext cx="8534400" cy="4343400"/>
          </a:xfrm>
          <a:prstGeom prst="rect">
            <a:avLst/>
          </a:prstGeom>
        </p:spPr>
        <p:txBody>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Creates the instance of the </a:t>
            </a:r>
            <a:r>
              <a:rPr kumimoji="0" lang="en-US" sz="2800" b="0" i="0" u="none" strike="noStrike" kern="1200" cap="none" spc="0" normalizeH="0" baseline="0" noProof="0" dirty="0" err="1">
                <a:ln>
                  <a:noFill/>
                </a:ln>
                <a:effectLst/>
                <a:uLnTx/>
                <a:uFillTx/>
                <a:latin typeface="Times New Roman" pitchFamily="18" charset="0"/>
                <a:cs typeface="Times New Roman" pitchFamily="18" charset="0"/>
              </a:rPr>
              <a:t>servlet</a:t>
            </a:r>
            <a:endParaRPr kumimoji="0" lang="en-US" sz="2800" b="0" i="0" u="none" strike="noStrike" kern="1200" cap="none" spc="0" normalizeH="0" baseline="0" noProof="0" dirty="0">
              <a:ln>
                <a:noFill/>
              </a:ln>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If successfully instantiated, the servlet is available for providing service</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If failed to instantiate, it will unload the servlet.</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None/>
              <a:tabLst/>
              <a:defRPr/>
            </a:pPr>
            <a:endParaRPr kumimoji="0" lang="en-US" sz="20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6" name="Title 1"/>
          <p:cNvSpPr>
            <a:spLocks noGrp="1"/>
          </p:cNvSpPr>
          <p:nvPr>
            <p:ph type="title"/>
          </p:nvPr>
        </p:nvSpPr>
        <p:spPr>
          <a:xfrm>
            <a:off x="381000" y="76200"/>
            <a:ext cx="8153400" cy="1143000"/>
          </a:xfrm>
        </p:spPr>
        <p:txBody>
          <a:bodyPr>
            <a:normAutofit/>
          </a:bodyPr>
          <a:lstStyle/>
          <a:p>
            <a:r>
              <a:rPr lang="en-US" sz="3800" b="1" dirty="0">
                <a:solidFill>
                  <a:schemeClr val="tx1"/>
                </a:solidFill>
                <a:latin typeface="Times New Roman" pitchFamily="18" charset="0"/>
                <a:cs typeface="Times New Roman" pitchFamily="18" charset="0"/>
              </a:rPr>
              <a:t>1) init() method  (Initialization Phase)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600200"/>
            <a:ext cx="7924800" cy="3046988"/>
          </a:xfrm>
          <a:prstGeom prst="rect">
            <a:avLst/>
          </a:prstGeom>
        </p:spPr>
        <p:txBody>
          <a:bodyPr wrap="square">
            <a:spAutoFit/>
          </a:bodyPr>
          <a:lstStyle/>
          <a:p>
            <a:pPr>
              <a:buFont typeface="Arial" pitchFamily="34" charset="0"/>
              <a:buChar char="•"/>
            </a:pPr>
            <a:r>
              <a:rPr lang="en-US" sz="3200" dirty="0"/>
              <a:t> It is called by </a:t>
            </a:r>
            <a:r>
              <a:rPr lang="en-US" sz="3200" dirty="0" err="1"/>
              <a:t>servlet</a:t>
            </a:r>
            <a:r>
              <a:rPr lang="en-US" sz="3200" dirty="0"/>
              <a:t> container to initialize the </a:t>
            </a:r>
            <a:r>
              <a:rPr lang="en-US" sz="3200" dirty="0" err="1"/>
              <a:t>servlet</a:t>
            </a:r>
            <a:r>
              <a:rPr lang="en-US" sz="3200" dirty="0"/>
              <a:t> itself. </a:t>
            </a:r>
          </a:p>
          <a:p>
            <a:pPr>
              <a:buFont typeface="Arial" pitchFamily="34" charset="0"/>
              <a:buChar char="•"/>
            </a:pPr>
            <a:r>
              <a:rPr lang="en-US" sz="3200" dirty="0"/>
              <a:t> It is called only once when </a:t>
            </a:r>
            <a:r>
              <a:rPr lang="en-US" sz="3200" dirty="0" err="1"/>
              <a:t>servlet</a:t>
            </a:r>
            <a:r>
              <a:rPr lang="en-US" sz="3200" dirty="0"/>
              <a:t> engine loads the </a:t>
            </a:r>
            <a:r>
              <a:rPr lang="en-US" sz="3200" dirty="0" err="1"/>
              <a:t>servlet</a:t>
            </a:r>
            <a:r>
              <a:rPr lang="en-US" sz="3200" dirty="0"/>
              <a:t>.  </a:t>
            </a:r>
          </a:p>
          <a:p>
            <a:pPr>
              <a:buFont typeface="Arial" pitchFamily="34" charset="0"/>
              <a:buChar char="•"/>
            </a:pPr>
            <a:r>
              <a:rPr lang="en-US" sz="3200" dirty="0"/>
              <a:t> It finishes its work before service() starts for </a:t>
            </a:r>
          </a:p>
          <a:p>
            <a:r>
              <a:rPr lang="en-US" sz="3200" dirty="0"/>
              <a:t>request and response.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81000" y="1371600"/>
            <a:ext cx="8382000" cy="5029200"/>
          </a:xfrm>
          <a:prstGeom prst="rect">
            <a:avLst/>
          </a:prstGeom>
        </p:spPr>
        <p:txBody>
          <a:bodyPr>
            <a:norm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Gets information about the request from the request object</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Processes the request</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Uses methods of the response object to create the client response.</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a:ln>
                  <a:noFill/>
                </a:ln>
                <a:effectLst/>
                <a:uLnTx/>
                <a:uFillTx/>
                <a:latin typeface="Times New Roman" pitchFamily="18" charset="0"/>
                <a:cs typeface="Times New Roman" pitchFamily="18" charset="0"/>
              </a:rPr>
              <a:t>Can invoke other methods to process the request, such as </a:t>
            </a:r>
            <a:r>
              <a:rPr kumimoji="0" lang="en-US" sz="2800" b="0" i="0" u="none" strike="noStrike" kern="1200" cap="none" spc="0" normalizeH="0" baseline="0" noProof="0" dirty="0" err="1">
                <a:ln>
                  <a:noFill/>
                </a:ln>
                <a:effectLst/>
                <a:uLnTx/>
                <a:uFillTx/>
                <a:latin typeface="Times New Roman" pitchFamily="18" charset="0"/>
                <a:cs typeface="Times New Roman" pitchFamily="18" charset="0"/>
              </a:rPr>
              <a:t>doGet</a:t>
            </a:r>
            <a:r>
              <a:rPr kumimoji="0" lang="en-US" sz="2800" b="0" i="0" u="none" strike="noStrike" kern="1200" cap="none" spc="0" normalizeH="0" baseline="0" noProof="0" dirty="0">
                <a:ln>
                  <a:noFill/>
                </a:ln>
                <a:effectLst/>
                <a:uLnTx/>
                <a:uFillTx/>
                <a:latin typeface="Times New Roman" pitchFamily="18" charset="0"/>
                <a:cs typeface="Times New Roman" pitchFamily="18" charset="0"/>
              </a:rPr>
              <a:t>(), </a:t>
            </a:r>
            <a:r>
              <a:rPr kumimoji="0" lang="en-US" sz="2800" b="0" i="0" u="none" strike="noStrike" kern="1200" cap="none" spc="0" normalizeH="0" baseline="0" noProof="0" dirty="0" err="1">
                <a:ln>
                  <a:noFill/>
                </a:ln>
                <a:effectLst/>
                <a:uLnTx/>
                <a:uFillTx/>
                <a:latin typeface="Times New Roman" pitchFamily="18" charset="0"/>
                <a:cs typeface="Times New Roman" pitchFamily="18" charset="0"/>
              </a:rPr>
              <a:t>doPost</a:t>
            </a:r>
            <a:r>
              <a:rPr kumimoji="0" lang="en-US" sz="2800" b="0" i="0" u="none" strike="noStrike" kern="1200" cap="none" spc="0" normalizeH="0" baseline="0" noProof="0" dirty="0">
                <a:ln>
                  <a:noFill/>
                </a:ln>
                <a:effectLst/>
                <a:uLnTx/>
                <a:uFillTx/>
                <a:latin typeface="Times New Roman" pitchFamily="18" charset="0"/>
                <a:cs typeface="Times New Roman" pitchFamily="18" charset="0"/>
              </a:rPr>
              <a:t>() methods.</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a:buNone/>
              <a:tabLst/>
              <a:defRPr/>
            </a:pPr>
            <a:endParaRPr kumimoji="0" lang="en-US" sz="20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3" name="Title 1"/>
          <p:cNvSpPr txBox="1">
            <a:spLocks/>
          </p:cNvSpPr>
          <p:nvPr/>
        </p:nvSpPr>
        <p:spPr>
          <a:xfrm>
            <a:off x="457200" y="457200"/>
            <a:ext cx="8153400" cy="8382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latin typeface="Times New Roman" pitchFamily="18" charset="0"/>
                <a:ea typeface="+mj-ea"/>
                <a:cs typeface="Times New Roman" pitchFamily="18" charset="0"/>
              </a:rPr>
              <a:t>2) service() method (Servicing Phase)</a:t>
            </a:r>
            <a:endParaRPr kumimoji="0" lang="en-US" sz="38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792301"/>
            <a:ext cx="8305800" cy="1143000"/>
          </a:xfrm>
          <a:prstGeom prst="rect">
            <a:avLst/>
          </a:prstGeom>
        </p:spPr>
        <p:txBody>
          <a:bodyP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b="1" u="sng" dirty="0">
                <a:solidFill>
                  <a:schemeClr val="tx1"/>
                </a:solidFill>
                <a:latin typeface="Times New Roman" pitchFamily="18" charset="0"/>
                <a:cs typeface="Times New Roman" pitchFamily="18" charset="0"/>
              </a:rPr>
              <a:t>Syllabus Content</a:t>
            </a:r>
          </a:p>
        </p:txBody>
      </p:sp>
      <p:sp>
        <p:nvSpPr>
          <p:cNvPr id="3" name="Rectangle 2"/>
          <p:cNvSpPr/>
          <p:nvPr/>
        </p:nvSpPr>
        <p:spPr>
          <a:xfrm>
            <a:off x="304800" y="2087701"/>
            <a:ext cx="8077200" cy="3170099"/>
          </a:xfrm>
          <a:prstGeom prst="rect">
            <a:avLst/>
          </a:prstGeom>
        </p:spPr>
        <p:txBody>
          <a:bodyPr wrap="square">
            <a:spAutoFit/>
          </a:bodyPr>
          <a:lstStyle/>
          <a:p>
            <a:pPr marL="457200" indent="-457200">
              <a:buFont typeface="Wingdings" pitchFamily="2" charset="2"/>
              <a:buChar char="§"/>
            </a:pPr>
            <a:r>
              <a:rPr lang="en-US" sz="2000" dirty="0">
                <a:latin typeface="Times New Roman" pitchFamily="18" charset="0"/>
                <a:cs typeface="Times New Roman" pitchFamily="18" charset="0"/>
              </a:rPr>
              <a:t>Servlet Introduction</a:t>
            </a:r>
          </a:p>
          <a:p>
            <a:pPr marL="457200" indent="-457200">
              <a:buFont typeface="Wingdings" pitchFamily="2" charset="2"/>
              <a:buChar char="§"/>
            </a:pPr>
            <a:r>
              <a:rPr lang="en-US" sz="2000" dirty="0">
                <a:latin typeface="Times New Roman" pitchFamily="18" charset="0"/>
                <a:cs typeface="Times New Roman" pitchFamily="18" charset="0"/>
              </a:rPr>
              <a:t>Architecture of a Servlet</a:t>
            </a:r>
          </a:p>
          <a:p>
            <a:pPr marL="457200" indent="-457200">
              <a:buFont typeface="Wingdings" pitchFamily="2" charset="2"/>
              <a:buChar char="§"/>
            </a:pPr>
            <a:r>
              <a:rPr lang="en-US" sz="2000" dirty="0">
                <a:latin typeface="Times New Roman" pitchFamily="18" charset="0"/>
                <a:cs typeface="Times New Roman" pitchFamily="18" charset="0"/>
              </a:rPr>
              <a:t>Servlet API (Javax.servlet and javax.servlet.http)</a:t>
            </a:r>
          </a:p>
          <a:p>
            <a:pPr marL="457200" indent="-457200">
              <a:buFont typeface="Wingdings" pitchFamily="2" charset="2"/>
              <a:buChar char="§"/>
            </a:pPr>
            <a:r>
              <a:rPr lang="en-US" sz="2000" dirty="0">
                <a:latin typeface="Times New Roman" pitchFamily="18" charset="0"/>
                <a:cs typeface="Times New Roman" pitchFamily="18" charset="0"/>
              </a:rPr>
              <a:t> Servlet Life Cycle</a:t>
            </a:r>
          </a:p>
          <a:p>
            <a:pPr marL="457200" indent="-457200">
              <a:buFont typeface="Wingdings" pitchFamily="2" charset="2"/>
              <a:buChar char="§"/>
            </a:pPr>
            <a:r>
              <a:rPr lang="en-US" sz="2000" dirty="0">
                <a:latin typeface="Times New Roman" pitchFamily="18" charset="0"/>
                <a:cs typeface="Times New Roman" pitchFamily="18" charset="0"/>
              </a:rPr>
              <a:t>Developing and Deploying Servlets</a:t>
            </a:r>
          </a:p>
          <a:p>
            <a:pPr marL="457200" indent="-457200">
              <a:buFont typeface="Wingdings" pitchFamily="2" charset="2"/>
              <a:buChar char="§"/>
            </a:pPr>
            <a:r>
              <a:rPr lang="en-US" sz="2000" dirty="0">
                <a:latin typeface="Times New Roman" pitchFamily="18" charset="0"/>
                <a:cs typeface="Times New Roman" pitchFamily="18" charset="0"/>
              </a:rPr>
              <a:t> Handling Servlet Requests and Responses</a:t>
            </a:r>
          </a:p>
          <a:p>
            <a:pPr marL="457200" indent="-457200">
              <a:buFont typeface="Wingdings" pitchFamily="2" charset="2"/>
              <a:buChar char="§"/>
            </a:pPr>
            <a:r>
              <a:rPr lang="en-US" sz="2000" dirty="0">
                <a:latin typeface="Times New Roman" pitchFamily="18" charset="0"/>
                <a:cs typeface="Times New Roman" pitchFamily="18" charset="0"/>
              </a:rPr>
              <a:t> Reading Initialization Parameters</a:t>
            </a:r>
          </a:p>
          <a:p>
            <a:pPr marL="457200" indent="-457200">
              <a:buFont typeface="Wingdings" pitchFamily="2" charset="2"/>
              <a:buChar char="§"/>
            </a:pPr>
            <a:r>
              <a:rPr lang="en-US" sz="2000" dirty="0">
                <a:latin typeface="Times New Roman" pitchFamily="18" charset="0"/>
                <a:cs typeface="Times New Roman" pitchFamily="18" charset="0"/>
              </a:rPr>
              <a:t>Session Tracking Approaches (URL Rewriting, Hidden</a:t>
            </a:r>
          </a:p>
          <a:p>
            <a:pPr marL="457200" indent="-457200"/>
            <a:r>
              <a:rPr lang="en-US" sz="2000" dirty="0">
                <a:latin typeface="Times New Roman" pitchFamily="18" charset="0"/>
                <a:cs typeface="Times New Roman" pitchFamily="18" charset="0"/>
              </a:rPr>
              <a:t>	Form Fields, Cookies, Session API)</a:t>
            </a:r>
          </a:p>
          <a:p>
            <a:pPr marL="457200" indent="-457200">
              <a:buFont typeface="Wingdings" pitchFamily="2" charset="2"/>
              <a:buChar char="§"/>
            </a:pPr>
            <a:r>
              <a:rPr lang="en-US" sz="2000" dirty="0">
                <a:latin typeface="Times New Roman" pitchFamily="18" charset="0"/>
                <a:cs typeface="Times New Roman" pitchFamily="18" charset="0"/>
              </a:rPr>
              <a:t>Servlet Collaboration</a:t>
            </a:r>
          </a:p>
        </p:txBody>
      </p:sp>
      <p:sp>
        <p:nvSpPr>
          <p:cNvPr id="4" name="Rectangle 3">
            <a:extLst>
              <a:ext uri="{FF2B5EF4-FFF2-40B4-BE49-F238E27FC236}">
                <a16:creationId xmlns="" xmlns:a16="http://schemas.microsoft.com/office/drawing/2014/main" id="{CC33062E-AA96-4856-96D3-B3F15023B09A}"/>
              </a:ext>
            </a:extLst>
          </p:cNvPr>
          <p:cNvSpPr/>
          <p:nvPr/>
        </p:nvSpPr>
        <p:spPr>
          <a:xfrm>
            <a:off x="4648200" y="5867400"/>
            <a:ext cx="34290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spc="50" dirty="0">
                <a:ln w="13500">
                  <a:noFill/>
                  <a:prstDash val="solid"/>
                </a:ln>
                <a:solidFill>
                  <a:schemeClr val="accent2">
                    <a:lumMod val="75000"/>
                  </a:schemeClr>
                </a:solidFill>
                <a:effectLst>
                  <a:innerShdw blurRad="50900" dist="38500" dir="13500000">
                    <a:srgbClr val="000000">
                      <a:alpha val="60000"/>
                    </a:srgbClr>
                  </a:innerShdw>
                </a:effectLst>
                <a:latin typeface="Arial Black" pitchFamily="34" charset="0"/>
              </a:rPr>
              <a:t>Prof. JINAL JOSHI                                     </a:t>
            </a:r>
            <a:endParaRPr lang="en-US" spc="50" dirty="0">
              <a:ln w="13500">
                <a:noFill/>
                <a:prstDash val="solid"/>
              </a:ln>
              <a:solidFill>
                <a:schemeClr val="accent2">
                  <a:lumMod val="75000"/>
                </a:schemeClr>
              </a:solidFill>
              <a:effectLst>
                <a:innerShdw blurRad="50900" dist="38500" dir="13500000">
                  <a:srgbClr val="000000">
                    <a:alpha val="60000"/>
                  </a:srgbClr>
                </a:innerShdw>
              </a:effectLst>
              <a:latin typeface="Arial Black" pitchFamily="34" charset="0"/>
            </a:endParaRPr>
          </a:p>
          <a:p>
            <a:pPr>
              <a:defRPr/>
            </a:pPr>
            <a:endParaRPr lang="en-US" b="1" spc="50" dirty="0">
              <a:ln w="13500">
                <a:noFill/>
                <a:prstDash val="solid"/>
              </a:ln>
              <a:solidFill>
                <a:schemeClr val="accent2">
                  <a:lumMod val="75000"/>
                </a:schemeClr>
              </a:solidFill>
              <a:effectLst>
                <a:innerShdw blurRad="50900" dist="38500" dir="13500000">
                  <a:srgbClr val="000000">
                    <a:alpha val="60000"/>
                  </a:srgbClr>
                </a:inn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1676400"/>
            <a:ext cx="8534400" cy="4876800"/>
          </a:xfrm>
          <a:prstGeom prst="rect">
            <a:avLst/>
          </a:prstGeom>
        </p:spPr>
        <p:txBody>
          <a:bodyPr>
            <a:normAutofit/>
          </a:bodyPr>
          <a:lstStyle/>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a:ln>
                  <a:noFill/>
                </a:ln>
                <a:effectLst/>
                <a:uLnTx/>
                <a:uFillTx/>
                <a:latin typeface="Times New Roman" pitchFamily="18" charset="0"/>
                <a:cs typeface="Times New Roman" pitchFamily="18" charset="0"/>
              </a:rPr>
              <a:t>Stops a servlet by invoking the servlet’s destroy() method.</a:t>
            </a: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a:ln>
                  <a:noFill/>
                </a:ln>
                <a:effectLst/>
                <a:uLnTx/>
                <a:uFillTx/>
                <a:latin typeface="Times New Roman" pitchFamily="18" charset="0"/>
                <a:cs typeface="Times New Roman" pitchFamily="18" charset="0"/>
              </a:rPr>
              <a:t>The destroy() method runs only one time during the lifetime of the servlet and signals the end of the servlet.</a:t>
            </a: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a:ln>
                  <a:noFill/>
                </a:ln>
                <a:effectLst/>
                <a:uLnTx/>
                <a:uFillTx/>
                <a:latin typeface="Times New Roman" pitchFamily="18" charset="0"/>
                <a:cs typeface="Times New Roman" pitchFamily="18" charset="0"/>
              </a:rPr>
              <a:t>After calling destroy() method, the servlet engine unloads the servlet</a:t>
            </a: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a:buChar char=""/>
              <a:tabLst/>
              <a:defRPr/>
            </a:pPr>
            <a:r>
              <a:rPr kumimoji="0" lang="en-US" sz="2400" b="0" i="0" u="none" strike="noStrike" kern="1200" cap="none" spc="0" normalizeH="0" baseline="0" noProof="0" dirty="0">
                <a:ln>
                  <a:noFill/>
                </a:ln>
                <a:effectLst/>
                <a:uLnTx/>
                <a:uFillTx/>
                <a:latin typeface="Times New Roman" pitchFamily="18" charset="0"/>
                <a:cs typeface="Times New Roman" pitchFamily="18" charset="0"/>
              </a:rPr>
              <a:t>Unloaded servlets are collected by JVM Garbage Collection.</a:t>
            </a: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Wingdings 2"/>
              <a:buNone/>
              <a:tabLst/>
              <a:defRPr/>
            </a:pPr>
            <a:endParaRPr kumimoji="0" lang="en-US" sz="1600" b="1" i="0" u="none" strike="noStrike" kern="1200" cap="none" spc="0" normalizeH="0" baseline="0" noProof="0" dirty="0">
              <a:ln>
                <a:noFill/>
              </a:ln>
              <a:effectLst/>
              <a:uLnTx/>
              <a:uFillTx/>
              <a:latin typeface="Times New Roman" pitchFamily="18" charset="0"/>
              <a:cs typeface="Times New Roman" pitchFamily="18" charset="0"/>
            </a:endParaRPr>
          </a:p>
        </p:txBody>
      </p:sp>
      <p:sp>
        <p:nvSpPr>
          <p:cNvPr id="4" name="Title 1"/>
          <p:cNvSpPr>
            <a:spLocks noGrp="1"/>
          </p:cNvSpPr>
          <p:nvPr>
            <p:ph type="title"/>
          </p:nvPr>
        </p:nvSpPr>
        <p:spPr>
          <a:xfrm>
            <a:off x="533400" y="457200"/>
            <a:ext cx="8153400" cy="1143000"/>
          </a:xfrm>
        </p:spPr>
        <p:txBody>
          <a:bodyPr>
            <a:normAutofit fontScale="90000"/>
          </a:bodyPr>
          <a:lstStyle/>
          <a:p>
            <a:pPr algn="just"/>
            <a:r>
              <a:rPr lang="en-US" sz="3200" b="1" dirty="0">
                <a:solidFill>
                  <a:schemeClr val="tx1"/>
                </a:solidFill>
                <a:latin typeface="Times New Roman" pitchFamily="18" charset="0"/>
                <a:cs typeface="Times New Roman" pitchFamily="18" charset="0"/>
              </a:rPr>
              <a:t>3) destroy() methods(</a:t>
            </a:r>
            <a:r>
              <a:rPr lang="en-US" sz="4000" b="1" dirty="0">
                <a:solidFill>
                  <a:schemeClr val="tx1"/>
                </a:solidFill>
                <a:latin typeface="Times New Roman" pitchFamily="18" charset="0"/>
                <a:cs typeface="Times New Roman" pitchFamily="18" charset="0"/>
              </a:rPr>
              <a:t>Termination Phase )</a:t>
            </a:r>
            <a:endParaRPr lang="en-US" sz="38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81000" y="1981200"/>
            <a:ext cx="7790688" cy="4876800"/>
          </a:xfrm>
          <a:prstGeom prst="rect">
            <a:avLst/>
          </a:prstGeom>
        </p:spPr>
        <p:txBody>
          <a:bodyPr>
            <a:normAutofit/>
          </a:bodyPr>
          <a:lstStyle/>
          <a:p>
            <a:pPr>
              <a:buFont typeface="Wingdings" pitchFamily="2" charset="2"/>
              <a:buChar char="§"/>
            </a:pPr>
            <a:r>
              <a:rPr lang="en-US" sz="2400" dirty="0"/>
              <a:t>Steps to Create Servlets Application:</a:t>
            </a:r>
          </a:p>
          <a:p>
            <a:pPr>
              <a:buFont typeface="Wingdings" pitchFamily="2" charset="2"/>
              <a:buChar char="§"/>
            </a:pPr>
            <a:r>
              <a:rPr lang="en-US" sz="2400" dirty="0"/>
              <a:t>A web server is required to develop a servlet application. We are using Apache Tomcat server to develop servlet application.</a:t>
            </a:r>
          </a:p>
          <a:p>
            <a:pPr>
              <a:buFont typeface="Wingdings" pitchFamily="2" charset="2"/>
              <a:buChar char="§"/>
            </a:pPr>
            <a:r>
              <a:rPr lang="en-US" sz="2400" b="1" dirty="0"/>
              <a:t>Following are the steps to develop a servlet application:</a:t>
            </a:r>
            <a:r>
              <a:rPr lang="en-US" sz="2400" dirty="0"/>
              <a:t/>
            </a:r>
            <a:br>
              <a:rPr lang="en-US" sz="2400" dirty="0"/>
            </a:br>
            <a:r>
              <a:rPr lang="en-US" sz="2400" dirty="0"/>
              <a:t>1. Create directory structure</a:t>
            </a:r>
            <a:br>
              <a:rPr lang="en-US" sz="2400" dirty="0"/>
            </a:br>
            <a:r>
              <a:rPr lang="en-US" sz="2400" dirty="0"/>
              <a:t>2. Create a servlet</a:t>
            </a:r>
            <a:br>
              <a:rPr lang="en-US" sz="2400" dirty="0"/>
            </a:br>
            <a:r>
              <a:rPr lang="en-US" sz="2400" dirty="0"/>
              <a:t>3. Compile the servlet</a:t>
            </a:r>
            <a:br>
              <a:rPr lang="en-US" sz="2400" dirty="0"/>
            </a:br>
            <a:r>
              <a:rPr lang="en-US" sz="2400" dirty="0"/>
              <a:t>4. Create a deployment descriptor</a:t>
            </a:r>
            <a:br>
              <a:rPr lang="en-US" sz="2400" dirty="0"/>
            </a:br>
            <a:r>
              <a:rPr lang="en-US" sz="2400" dirty="0"/>
              <a:t>5. Start the server and deploy the application</a:t>
            </a:r>
          </a:p>
        </p:txBody>
      </p:sp>
      <p:sp>
        <p:nvSpPr>
          <p:cNvPr id="4" name="Title 1"/>
          <p:cNvSpPr>
            <a:spLocks noGrp="1"/>
          </p:cNvSpPr>
          <p:nvPr>
            <p:ph type="title"/>
          </p:nvPr>
        </p:nvSpPr>
        <p:spPr>
          <a:xfrm>
            <a:off x="533400" y="609600"/>
            <a:ext cx="8153400" cy="1143000"/>
          </a:xfrm>
        </p:spPr>
        <p:txBody>
          <a:bodyPr>
            <a:normAutofit/>
          </a:bodyPr>
          <a:lstStyle/>
          <a:p>
            <a:r>
              <a:rPr lang="en-US" sz="3200" b="1" dirty="0"/>
              <a:t>Developing and Deploying Servlets</a:t>
            </a:r>
            <a:endParaRPr lang="en-US" sz="3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371600"/>
            <a:ext cx="7790688" cy="4876800"/>
          </a:xfrm>
          <a:prstGeom prst="rect">
            <a:avLst/>
          </a:prstGeom>
        </p:spPr>
        <p:txBody>
          <a:bodyPr>
            <a:normAutofit/>
          </a:bodyPr>
          <a:lstStyle/>
          <a:p>
            <a:pPr marL="457200" indent="-457200">
              <a:buAutoNum type="arabicPeriod"/>
            </a:pPr>
            <a:r>
              <a:rPr lang="en-US" sz="2400" dirty="0"/>
              <a:t>Create directory structure:</a:t>
            </a:r>
          </a:p>
          <a:p>
            <a:pPr marL="457200" indent="-457200">
              <a:buFont typeface="Wingdings" pitchFamily="2" charset="2"/>
              <a:buChar char="§"/>
            </a:pPr>
            <a:r>
              <a:rPr lang="en-US" sz="2400" dirty="0"/>
              <a:t>There is a unique directory structure that must be followed to create Servlet application. This structure tells where to put the different types of files.</a:t>
            </a:r>
          </a:p>
          <a:p>
            <a:pPr marL="457200" indent="-457200">
              <a:buFont typeface="Wingdings" pitchFamily="2" charset="2"/>
              <a:buChar char="§"/>
            </a:pPr>
            <a:endParaRPr lang="en-US" sz="2400" dirty="0"/>
          </a:p>
        </p:txBody>
      </p:sp>
      <p:sp>
        <p:nvSpPr>
          <p:cNvPr id="4" name="Title 1"/>
          <p:cNvSpPr>
            <a:spLocks noGrp="1"/>
          </p:cNvSpPr>
          <p:nvPr>
            <p:ph type="title"/>
          </p:nvPr>
        </p:nvSpPr>
        <p:spPr>
          <a:xfrm>
            <a:off x="457200" y="228600"/>
            <a:ext cx="8153400" cy="1143000"/>
          </a:xfrm>
        </p:spPr>
        <p:txBody>
          <a:bodyPr>
            <a:normAutofit/>
          </a:bodyPr>
          <a:lstStyle/>
          <a:p>
            <a:r>
              <a:rPr lang="en-US" sz="3200" b="1" dirty="0"/>
              <a:t>Developing and Deploying Servlets</a:t>
            </a:r>
            <a:endParaRPr lang="en-US" sz="3800" b="1" dirty="0"/>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857250" y="2590800"/>
            <a:ext cx="318135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990600"/>
            <a:ext cx="7790688" cy="4876800"/>
          </a:xfrm>
          <a:prstGeom prst="rect">
            <a:avLst/>
          </a:prstGeom>
        </p:spPr>
        <p:txBody>
          <a:bodyPr>
            <a:normAutofit/>
          </a:bodyPr>
          <a:lstStyle/>
          <a:p>
            <a:r>
              <a:rPr lang="en-US" sz="2400" dirty="0"/>
              <a:t>2. Create a Servlet</a:t>
            </a:r>
          </a:p>
        </p:txBody>
      </p:sp>
      <p:sp>
        <p:nvSpPr>
          <p:cNvPr id="4" name="Title 1"/>
          <p:cNvSpPr>
            <a:spLocks noGrp="1"/>
          </p:cNvSpPr>
          <p:nvPr>
            <p:ph type="title"/>
          </p:nvPr>
        </p:nvSpPr>
        <p:spPr>
          <a:xfrm>
            <a:off x="533400" y="0"/>
            <a:ext cx="8153400" cy="1143000"/>
          </a:xfrm>
        </p:spPr>
        <p:txBody>
          <a:bodyPr>
            <a:normAutofit/>
          </a:bodyPr>
          <a:lstStyle/>
          <a:p>
            <a:r>
              <a:rPr lang="en-US" sz="3200" b="1" dirty="0"/>
              <a:t>Developing and Deploying Servlets</a:t>
            </a:r>
            <a:endParaRPr lang="en-US" sz="3800" b="1" dirty="0"/>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685800" y="1981200"/>
            <a:ext cx="6781800" cy="4247317"/>
          </a:xfrm>
          <a:prstGeom prst="rect">
            <a:avLst/>
          </a:prstGeom>
        </p:spPr>
        <p:txBody>
          <a:bodyPr wrap="square">
            <a:spAutoFit/>
          </a:bodyPr>
          <a:lstStyle/>
          <a:p>
            <a:r>
              <a:rPr lang="en-US" b="1" dirty="0"/>
              <a:t>//ServletDemo.java</a:t>
            </a:r>
            <a:r>
              <a:rPr lang="en-US" dirty="0"/>
              <a:t/>
            </a:r>
            <a:br>
              <a:rPr lang="en-US" dirty="0"/>
            </a:br>
            <a:r>
              <a:rPr lang="en-US" dirty="0"/>
              <a:t>import java.io.*;</a:t>
            </a:r>
          </a:p>
          <a:p>
            <a:r>
              <a:rPr lang="en-US" dirty="0"/>
              <a:t>import javax.servlet.*;</a:t>
            </a:r>
          </a:p>
          <a:p>
            <a:r>
              <a:rPr lang="en-US" dirty="0"/>
              <a:t>import javax.servlet.http.*;</a:t>
            </a:r>
          </a:p>
          <a:p>
            <a:r>
              <a:rPr lang="en-US" dirty="0"/>
              <a:t>public class demo extends HttpServlet</a:t>
            </a:r>
          </a:p>
          <a:p>
            <a:r>
              <a:rPr lang="en-US" dirty="0"/>
              <a:t>{</a:t>
            </a:r>
          </a:p>
          <a:p>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res)throws </a:t>
            </a:r>
            <a:r>
              <a:rPr lang="en-US" dirty="0" err="1"/>
              <a:t>IOException,ServletException</a:t>
            </a:r>
            <a:endParaRPr lang="en-US" dirty="0"/>
          </a:p>
          <a:p>
            <a:r>
              <a:rPr lang="en-US" dirty="0"/>
              <a:t>	{</a:t>
            </a:r>
          </a:p>
          <a:p>
            <a:r>
              <a:rPr lang="en-US" dirty="0"/>
              <a:t>		</a:t>
            </a:r>
            <a:r>
              <a:rPr lang="en-US" dirty="0" err="1"/>
              <a:t>res.setContentType</a:t>
            </a:r>
            <a:r>
              <a:rPr lang="en-US" dirty="0"/>
              <a:t>("text/html");</a:t>
            </a:r>
          </a:p>
          <a:p>
            <a:r>
              <a:rPr lang="en-US" dirty="0"/>
              <a:t>		</a:t>
            </a:r>
            <a:r>
              <a:rPr lang="en-US" dirty="0" err="1"/>
              <a:t>PrintWriter</a:t>
            </a:r>
            <a:r>
              <a:rPr lang="en-US" dirty="0"/>
              <a:t> out=</a:t>
            </a:r>
            <a:r>
              <a:rPr lang="en-US" dirty="0" err="1"/>
              <a:t>res.getWriter</a:t>
            </a:r>
            <a:r>
              <a:rPr lang="en-US" dirty="0"/>
              <a:t>();</a:t>
            </a:r>
          </a:p>
          <a:p>
            <a:r>
              <a:rPr lang="en-US" dirty="0"/>
              <a:t>		</a:t>
            </a:r>
            <a:r>
              <a:rPr lang="en-US" dirty="0" err="1"/>
              <a:t>out.println</a:t>
            </a:r>
            <a:r>
              <a:rPr lang="en-US" dirty="0"/>
              <a:t>("hello");</a:t>
            </a:r>
          </a:p>
          <a:p>
            <a:endParaRPr lang="en-US" dirty="0"/>
          </a:p>
          <a:p>
            <a:r>
              <a:rPr lang="en-US" dirty="0"/>
              <a:t>	}</a:t>
            </a:r>
          </a:p>
          <a:p>
            <a:r>
              <a:rPr lang="en-US" dirty="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1600200"/>
            <a:ext cx="7790688" cy="4876800"/>
          </a:xfrm>
          <a:prstGeom prst="rect">
            <a:avLst/>
          </a:prstGeom>
        </p:spPr>
        <p:txBody>
          <a:bodyPr>
            <a:normAutofit/>
          </a:bodyPr>
          <a:lstStyle/>
          <a:p>
            <a:r>
              <a:rPr lang="en-US" sz="2800" b="1" dirty="0"/>
              <a:t>3. Compile the Servlet program</a:t>
            </a:r>
          </a:p>
          <a:p>
            <a:pPr>
              <a:buFont typeface="Wingdings" pitchFamily="2" charset="2"/>
              <a:buChar char="§"/>
            </a:pPr>
            <a:r>
              <a:rPr lang="en-US" sz="2400" dirty="0"/>
              <a:t>Assuming the class path and environment is setup properly, run the above Java program.</a:t>
            </a:r>
          </a:p>
          <a:p>
            <a:pPr>
              <a:buFont typeface="Wingdings" pitchFamily="2" charset="2"/>
              <a:buChar char="§"/>
            </a:pPr>
            <a:endParaRPr lang="en-US" sz="2400" b="1" dirty="0"/>
          </a:p>
          <a:p>
            <a:pPr>
              <a:buFont typeface="Wingdings" pitchFamily="2" charset="2"/>
              <a:buChar char="§"/>
            </a:pPr>
            <a:r>
              <a:rPr lang="en-US" sz="2400" dirty="0"/>
              <a:t>C:\javac demo.java</a:t>
            </a:r>
          </a:p>
          <a:p>
            <a:pPr>
              <a:buFont typeface="Wingdings" pitchFamily="2" charset="2"/>
              <a:buChar char="§"/>
            </a:pPr>
            <a:r>
              <a:rPr lang="en-US" sz="2800" b="1" dirty="0"/>
              <a:t>4. Create a deployment descriptor</a:t>
            </a:r>
          </a:p>
          <a:p>
            <a:pPr>
              <a:buFont typeface="Wingdings" pitchFamily="2" charset="2"/>
              <a:buChar char="§"/>
            </a:pPr>
            <a:r>
              <a:rPr lang="en-US" sz="2400" dirty="0"/>
              <a:t>The deployment descriptor is an </a:t>
            </a:r>
            <a:r>
              <a:rPr lang="en-US" sz="2400" b="1" dirty="0"/>
              <a:t>xml</a:t>
            </a:r>
            <a:r>
              <a:rPr lang="en-US" sz="2400" dirty="0"/>
              <a:t> file. It is used to map URL to servlet class, defining error page. </a:t>
            </a:r>
            <a:br>
              <a:rPr lang="en-US" sz="2400" dirty="0"/>
            </a:br>
            <a:r>
              <a:rPr lang="en-US" sz="2400" dirty="0"/>
              <a:t/>
            </a:r>
            <a:br>
              <a:rPr lang="en-US" sz="2400" dirty="0"/>
            </a:br>
            <a:endParaRPr lang="en-US" sz="2400" dirty="0"/>
          </a:p>
        </p:txBody>
      </p:sp>
      <p:sp>
        <p:nvSpPr>
          <p:cNvPr id="4" name="Title 1"/>
          <p:cNvSpPr>
            <a:spLocks noGrp="1"/>
          </p:cNvSpPr>
          <p:nvPr>
            <p:ph type="title"/>
          </p:nvPr>
        </p:nvSpPr>
        <p:spPr>
          <a:xfrm>
            <a:off x="533400" y="381000"/>
            <a:ext cx="8153400" cy="1143000"/>
          </a:xfrm>
        </p:spPr>
        <p:txBody>
          <a:bodyPr>
            <a:normAutofit/>
          </a:bodyPr>
          <a:lstStyle/>
          <a:p>
            <a:r>
              <a:rPr lang="en-US" sz="3200" b="1" dirty="0"/>
              <a:t>Developing and Deploying Servlets</a:t>
            </a:r>
            <a:endParaRPr lang="en-US" sz="3800" b="1" dirty="0"/>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990600"/>
            <a:ext cx="7790688" cy="4876800"/>
          </a:xfrm>
          <a:prstGeom prst="rect">
            <a:avLst/>
          </a:prstGeom>
        </p:spPr>
        <p:txBody>
          <a:bodyPr>
            <a:normAutofit/>
          </a:bodyPr>
          <a:lstStyle/>
          <a:p>
            <a:pPr>
              <a:buFont typeface="Wingdings" pitchFamily="2" charset="2"/>
              <a:buChar char="§"/>
            </a:pPr>
            <a:r>
              <a:rPr lang="en-US" sz="2800" b="1" dirty="0"/>
              <a:t>4. Create a deployment descriptor</a:t>
            </a:r>
          </a:p>
          <a:p>
            <a:pPr>
              <a:buFont typeface="Wingdings" pitchFamily="2" charset="2"/>
              <a:buChar char="§"/>
            </a:pPr>
            <a:r>
              <a:rPr lang="en-US" sz="2400" dirty="0"/>
              <a:t>The deployment descriptor is an </a:t>
            </a:r>
            <a:r>
              <a:rPr lang="en-US" sz="2400" b="1" dirty="0"/>
              <a:t>xml</a:t>
            </a:r>
            <a:r>
              <a:rPr lang="en-US" sz="2400" dirty="0"/>
              <a:t> file. It is used to map URL to servlet class, defining error page. </a:t>
            </a:r>
            <a:br>
              <a:rPr lang="en-US" sz="2400" dirty="0"/>
            </a:br>
            <a:r>
              <a:rPr lang="en-US" sz="2400" dirty="0"/>
              <a:t/>
            </a:r>
            <a:br>
              <a:rPr lang="en-US" sz="2400" dirty="0"/>
            </a:br>
            <a:endParaRPr lang="en-US" sz="2400" dirty="0"/>
          </a:p>
        </p:txBody>
      </p:sp>
      <p:sp>
        <p:nvSpPr>
          <p:cNvPr id="4" name="Title 1"/>
          <p:cNvSpPr>
            <a:spLocks noGrp="1"/>
          </p:cNvSpPr>
          <p:nvPr>
            <p:ph type="title"/>
          </p:nvPr>
        </p:nvSpPr>
        <p:spPr>
          <a:xfrm>
            <a:off x="300037" y="160338"/>
            <a:ext cx="8153400" cy="1143000"/>
          </a:xfrm>
        </p:spPr>
        <p:txBody>
          <a:bodyPr>
            <a:normAutofit/>
          </a:bodyPr>
          <a:lstStyle/>
          <a:p>
            <a:r>
              <a:rPr lang="en-US" sz="3200" b="1" dirty="0"/>
              <a:t>Developing and Deploying Servlets</a:t>
            </a:r>
            <a:endParaRPr lang="en-US" sz="3800" b="1" dirty="0"/>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57200" y="2286000"/>
            <a:ext cx="7696200" cy="3693319"/>
          </a:xfrm>
          <a:prstGeom prst="rect">
            <a:avLst/>
          </a:prstGeom>
        </p:spPr>
        <p:txBody>
          <a:bodyPr wrap="square">
            <a:spAutoFit/>
          </a:bodyPr>
          <a:lstStyle/>
          <a:p>
            <a:r>
              <a:rPr lang="en-US" b="1" dirty="0"/>
              <a:t>//web.xml</a:t>
            </a:r>
            <a:r>
              <a:rPr lang="en-US" dirty="0"/>
              <a:t/>
            </a:r>
            <a:br>
              <a:rPr lang="en-US" dirty="0"/>
            </a:br>
            <a:r>
              <a:rPr lang="en-US" dirty="0"/>
              <a:t/>
            </a:r>
            <a:br>
              <a:rPr lang="en-US" dirty="0"/>
            </a:br>
            <a:r>
              <a:rPr lang="en-US" dirty="0"/>
              <a:t>&lt;web-app&gt;</a:t>
            </a:r>
            <a:br>
              <a:rPr lang="en-US" dirty="0"/>
            </a:br>
            <a:r>
              <a:rPr lang="en-US" dirty="0"/>
              <a:t>    &lt;servlet&gt;</a:t>
            </a:r>
            <a:br>
              <a:rPr lang="en-US" dirty="0"/>
            </a:br>
            <a:r>
              <a:rPr lang="en-US" dirty="0"/>
              <a:t>        &lt;servlet-name&gt;demo1&lt;/servlet-name&gt;</a:t>
            </a:r>
            <a:br>
              <a:rPr lang="en-US" dirty="0"/>
            </a:br>
            <a:r>
              <a:rPr lang="en-US" dirty="0"/>
              <a:t>        &lt;servlet-class&gt;demo&lt;/servlet-class&gt;</a:t>
            </a:r>
            <a:br>
              <a:rPr lang="en-US" dirty="0"/>
            </a:br>
            <a:r>
              <a:rPr lang="en-US" dirty="0"/>
              <a:t>    &lt;/servlet&gt;</a:t>
            </a:r>
            <a:br>
              <a:rPr lang="en-US" dirty="0"/>
            </a:br>
            <a:r>
              <a:rPr lang="en-US" dirty="0"/>
              <a:t/>
            </a:r>
            <a:br>
              <a:rPr lang="en-US" dirty="0"/>
            </a:br>
            <a:r>
              <a:rPr lang="en-US" dirty="0"/>
              <a:t>    &lt;servlet-mapping&gt;</a:t>
            </a:r>
            <a:br>
              <a:rPr lang="en-US" dirty="0"/>
            </a:br>
            <a:r>
              <a:rPr lang="en-US" dirty="0"/>
              <a:t>         &lt;servlet-name&gt;demo1&lt;/servlet-name&gt;</a:t>
            </a:r>
            <a:br>
              <a:rPr lang="en-US" dirty="0"/>
            </a:br>
            <a:r>
              <a:rPr lang="en-US" dirty="0"/>
              <a:t>         &lt;</a:t>
            </a:r>
            <a:r>
              <a:rPr lang="en-US" dirty="0" err="1"/>
              <a:t>url</a:t>
            </a:r>
            <a:r>
              <a:rPr lang="en-US" dirty="0"/>
              <a:t>-pattern&gt;/demo&lt;/</a:t>
            </a:r>
            <a:r>
              <a:rPr lang="en-US" dirty="0" err="1"/>
              <a:t>url</a:t>
            </a:r>
            <a:r>
              <a:rPr lang="en-US" dirty="0"/>
              <a:t>-pattern&gt;</a:t>
            </a:r>
            <a:br>
              <a:rPr lang="en-US" dirty="0"/>
            </a:br>
            <a:r>
              <a:rPr lang="en-US" dirty="0"/>
              <a:t>    &lt;/servlet-mapping&gt;</a:t>
            </a:r>
            <a:br>
              <a:rPr lang="en-US" dirty="0"/>
            </a:br>
            <a:r>
              <a:rPr lang="en-US" dirty="0"/>
              <a:t>&lt;/web-app&gt;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2286000"/>
            <a:ext cx="7790688" cy="4876800"/>
          </a:xfrm>
          <a:prstGeom prst="rect">
            <a:avLst/>
          </a:prstGeom>
        </p:spPr>
        <p:txBody>
          <a:bodyPr>
            <a:normAutofit/>
          </a:bodyPr>
          <a:lstStyle/>
          <a:p>
            <a:r>
              <a:rPr lang="en-US" sz="2800" b="1" dirty="0"/>
              <a:t>5. Start the server and deploy the application</a:t>
            </a:r>
          </a:p>
          <a:p>
            <a:pPr>
              <a:buFont typeface="Wingdings" pitchFamily="2" charset="2"/>
              <a:buChar char="§"/>
            </a:pPr>
            <a:r>
              <a:rPr lang="en-US" sz="2400" dirty="0"/>
              <a:t>Now start the Tomcat server by using </a:t>
            </a:r>
            <a:br>
              <a:rPr lang="en-US" sz="2400" dirty="0"/>
            </a:br>
            <a:r>
              <a:rPr lang="en-US" sz="2400" dirty="0"/>
              <a:t/>
            </a:r>
            <a:br>
              <a:rPr lang="en-US" sz="2400" dirty="0"/>
            </a:br>
            <a:r>
              <a:rPr lang="en-US" sz="2400" dirty="0"/>
              <a:t>Open browser and type</a:t>
            </a:r>
            <a:br>
              <a:rPr lang="en-US" sz="2400" dirty="0"/>
            </a:br>
            <a:r>
              <a:rPr lang="en-US" sz="2400" dirty="0"/>
              <a:t/>
            </a:r>
            <a:br>
              <a:rPr lang="en-US" sz="2400" dirty="0"/>
            </a:br>
            <a:r>
              <a:rPr lang="en-US" sz="2400" b="1" dirty="0"/>
              <a:t>http://localhost:8081/demo</a:t>
            </a:r>
            <a:endParaRPr lang="en-US" sz="2400" dirty="0"/>
          </a:p>
        </p:txBody>
      </p:sp>
      <p:sp>
        <p:nvSpPr>
          <p:cNvPr id="4" name="Title 1"/>
          <p:cNvSpPr>
            <a:spLocks noGrp="1"/>
          </p:cNvSpPr>
          <p:nvPr>
            <p:ph type="title"/>
          </p:nvPr>
        </p:nvSpPr>
        <p:spPr>
          <a:xfrm>
            <a:off x="457200" y="533400"/>
            <a:ext cx="8153400" cy="1143000"/>
          </a:xfrm>
        </p:spPr>
        <p:txBody>
          <a:bodyPr>
            <a:normAutofit/>
          </a:bodyPr>
          <a:lstStyle/>
          <a:p>
            <a:r>
              <a:rPr lang="en-US" sz="3200" b="1" dirty="0"/>
              <a:t>Developing and Deploying Servlets</a:t>
            </a:r>
            <a:endParaRPr lang="en-US" sz="3800" b="1" dirty="0"/>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981200"/>
            <a:ext cx="7790688" cy="4876800"/>
          </a:xfrm>
          <a:prstGeom prst="rect">
            <a:avLst/>
          </a:prstGeom>
        </p:spPr>
        <p:txBody>
          <a:bodyPr>
            <a:normAutofit/>
          </a:bodyPr>
          <a:lstStyle/>
          <a:p>
            <a:r>
              <a:rPr lang="en-US" sz="3200" b="1" dirty="0"/>
              <a:t>1.ServletRequest Interface</a:t>
            </a:r>
          </a:p>
          <a:p>
            <a:r>
              <a:rPr lang="en-US" sz="3200" b="1" dirty="0"/>
              <a:t>2. Servlet Response Interface</a:t>
            </a:r>
          </a:p>
          <a:p>
            <a:endParaRPr lang="en-US" sz="3200" b="1" dirty="0"/>
          </a:p>
        </p:txBody>
      </p:sp>
      <p:sp>
        <p:nvSpPr>
          <p:cNvPr id="4" name="Title 1"/>
          <p:cNvSpPr>
            <a:spLocks noGrp="1"/>
          </p:cNvSpPr>
          <p:nvPr>
            <p:ph type="title"/>
          </p:nvPr>
        </p:nvSpPr>
        <p:spPr>
          <a:xfrm>
            <a:off x="762000" y="6858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17500" y="1600200"/>
            <a:ext cx="7790688" cy="4876800"/>
          </a:xfrm>
          <a:prstGeom prst="rect">
            <a:avLst/>
          </a:prstGeom>
        </p:spPr>
        <p:txBody>
          <a:bodyPr>
            <a:normAutofit/>
          </a:bodyPr>
          <a:lstStyle/>
          <a:p>
            <a:r>
              <a:rPr lang="en-US" sz="3200" b="1" dirty="0"/>
              <a:t>1.ServletRequest Interface:</a:t>
            </a:r>
          </a:p>
          <a:p>
            <a:pPr>
              <a:buFont typeface="Wingdings" pitchFamily="2" charset="2"/>
              <a:buChar char="§"/>
            </a:pPr>
            <a:r>
              <a:rPr lang="en-US" sz="2400" dirty="0"/>
              <a:t>An object of ServletRequest is used to provide the client request information to a Servlet such as content type, content length, parameter names and values, header information's, attributes etc.</a:t>
            </a:r>
          </a:p>
          <a:p>
            <a:endParaRPr lang="en-US" sz="2400" dirty="0"/>
          </a:p>
          <a:p>
            <a:pPr>
              <a:buFont typeface="Wingdings" pitchFamily="2" charset="2"/>
              <a:buChar char="§"/>
            </a:pPr>
            <a:r>
              <a:rPr lang="en-US" sz="2800" b="1" dirty="0"/>
              <a:t>Methods of ServletRequest interface:</a:t>
            </a:r>
          </a:p>
          <a:p>
            <a:r>
              <a:rPr lang="en-US" sz="2400" b="1" dirty="0"/>
              <a:t>1.getParameter():</a:t>
            </a:r>
            <a:r>
              <a:rPr lang="en-US" sz="2400" dirty="0"/>
              <a:t>is used to obtain the value of a parameter by name.</a:t>
            </a:r>
          </a:p>
        </p:txBody>
      </p:sp>
      <p:sp>
        <p:nvSpPr>
          <p:cNvPr id="4" name="Title 1"/>
          <p:cNvSpPr>
            <a:spLocks noGrp="1"/>
          </p:cNvSpPr>
          <p:nvPr>
            <p:ph type="title"/>
          </p:nvPr>
        </p:nvSpPr>
        <p:spPr>
          <a:xfrm>
            <a:off x="685800" y="77787"/>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228600" y="838200"/>
            <a:ext cx="7790688" cy="5943600"/>
          </a:xfrm>
          <a:prstGeom prst="rect">
            <a:avLst/>
          </a:prstGeom>
        </p:spPr>
        <p:txBody>
          <a:bodyPr>
            <a:normAutofit fontScale="92500" lnSpcReduction="10000"/>
          </a:bodyPr>
          <a:lstStyle/>
          <a:p>
            <a:pPr marL="274320" indent="-274320">
              <a:spcBef>
                <a:spcPct val="20000"/>
              </a:spcBef>
              <a:buClr>
                <a:schemeClr val="accent3"/>
              </a:buClr>
              <a:buSzPct val="95000"/>
              <a:buFont typeface="Wingdings 2"/>
              <a:buChar char=""/>
            </a:pPr>
            <a:r>
              <a:rPr lang="en-US" sz="3200" b="1" dirty="0"/>
              <a:t>Methods of ServletRequest interface:</a:t>
            </a:r>
            <a:endParaRPr kumimoji="0" lang="en-US" sz="29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getParameter</a:t>
            </a:r>
            <a:r>
              <a:rPr kumimoji="0" lang="en-US" sz="29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getParameterNames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getParameterValues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getAttribute</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getAttributeNames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getRemoteHost</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getRemoteAdds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getHeaders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getCookies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getQueryString</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getSession</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85800"/>
          </a:xfrm>
        </p:spPr>
        <p:txBody>
          <a:bodyPr>
            <a:normAutofit fontScale="90000"/>
          </a:bodyPr>
          <a:lstStyle/>
          <a:p>
            <a:r>
              <a:rPr lang="en-US" sz="5400" b="1" u="sng" dirty="0">
                <a:solidFill>
                  <a:schemeClr val="tx1"/>
                </a:solidFill>
                <a:latin typeface="Times New Roman" pitchFamily="18" charset="0"/>
                <a:cs typeface="Times New Roman" pitchFamily="18" charset="0"/>
              </a:rPr>
              <a:t>Servlet</a:t>
            </a:r>
            <a:r>
              <a:rPr lang="en-US" sz="5400" u="sng" dirty="0">
                <a:solidFill>
                  <a:schemeClr val="tx1"/>
                </a:solidFill>
                <a:latin typeface="Times New Roman" pitchFamily="18" charset="0"/>
                <a:cs typeface="Times New Roman" pitchFamily="18" charset="0"/>
              </a:rPr>
              <a:t> Introduction</a:t>
            </a:r>
            <a:endParaRPr lang="en-US" u="sng" dirty="0">
              <a:solidFill>
                <a:schemeClr val="tx1"/>
              </a:solidFill>
              <a:latin typeface="Times New Roman" pitchFamily="18" charset="0"/>
              <a:cs typeface="Times New Roman" pitchFamily="18" charset="0"/>
            </a:endParaRPr>
          </a:p>
        </p:txBody>
      </p:sp>
      <p:sp>
        <p:nvSpPr>
          <p:cNvPr id="3" name="Rectangle 2"/>
          <p:cNvSpPr/>
          <p:nvPr/>
        </p:nvSpPr>
        <p:spPr>
          <a:xfrm>
            <a:off x="152400" y="1143000"/>
            <a:ext cx="8686800" cy="5078313"/>
          </a:xfrm>
          <a:prstGeom prst="rect">
            <a:avLst/>
          </a:prstGeom>
        </p:spPr>
        <p:txBody>
          <a:bodyPr wrap="square">
            <a:spAutoFit/>
          </a:bodyPr>
          <a:lstStyle/>
          <a:p>
            <a:pPr marL="365760" indent="-283464" algn="just" fontAlgn="auto">
              <a:spcBef>
                <a:spcPts val="1800"/>
              </a:spcBef>
              <a:spcAft>
                <a:spcPts val="0"/>
              </a:spcAft>
              <a:buFont typeface="Wingdings 2"/>
              <a:buChar char=""/>
              <a:defRPr/>
            </a:pPr>
            <a:r>
              <a:rPr lang="en-US" sz="2400" dirty="0">
                <a:latin typeface="Times New Roman" pitchFamily="18" charset="0"/>
                <a:cs typeface="Times New Roman" pitchFamily="18" charset="0"/>
              </a:rPr>
              <a:t>You learn Applet in core which is run on browser but applet is client side programming which is does not handle server side programming.</a:t>
            </a:r>
          </a:p>
          <a:p>
            <a:pPr marL="365760" indent="-283464" algn="just" fontAlgn="auto">
              <a:spcBef>
                <a:spcPts val="1800"/>
              </a:spcBef>
              <a:spcAft>
                <a:spcPts val="0"/>
              </a:spcAft>
              <a:buFont typeface="Wingdings 2"/>
              <a:buChar char=""/>
              <a:defRPr/>
            </a:pPr>
            <a:r>
              <a:rPr lang="en-US" sz="2400" dirty="0">
                <a:latin typeface="Times New Roman" pitchFamily="18" charset="0"/>
                <a:cs typeface="Times New Roman" pitchFamily="18" charset="0"/>
              </a:rPr>
              <a:t>So now java need to some contain which is use for server side.</a:t>
            </a:r>
          </a:p>
          <a:p>
            <a:pPr marL="365760" indent="-283464" algn="just" fontAlgn="auto">
              <a:spcBef>
                <a:spcPts val="1800"/>
              </a:spcBef>
              <a:spcAft>
                <a:spcPts val="0"/>
              </a:spcAft>
              <a:buFont typeface="Wingdings 2"/>
              <a:buChar char=""/>
              <a:defRPr/>
            </a:pPr>
            <a:r>
              <a:rPr lang="en-US" sz="2400" dirty="0">
                <a:latin typeface="Times New Roman" pitchFamily="18" charset="0"/>
                <a:cs typeface="Times New Roman" pitchFamily="18" charset="0"/>
              </a:rPr>
              <a:t>That way it developed Servlets.</a:t>
            </a:r>
          </a:p>
          <a:p>
            <a:pPr marL="365760" indent="-283464" algn="just" fontAlgn="auto">
              <a:spcBef>
                <a:spcPts val="1800"/>
              </a:spcBef>
              <a:spcAft>
                <a:spcPts val="0"/>
              </a:spcAft>
              <a:buFont typeface="Wingdings 2"/>
              <a:buChar char=""/>
              <a:defRPr/>
            </a:pPr>
            <a:r>
              <a:rPr lang="en-US" sz="2400" dirty="0">
                <a:latin typeface="Times New Roman" pitchFamily="18" charset="0"/>
                <a:cs typeface="Times New Roman" pitchFamily="18" charset="0"/>
              </a:rPr>
              <a:t> Servlets are server side components that provide a powerful mechanism for developing server side programs.</a:t>
            </a:r>
          </a:p>
          <a:p>
            <a:pPr marL="365760" indent="-283464" algn="just" fontAlgn="auto">
              <a:spcBef>
                <a:spcPts val="1800"/>
              </a:spcBef>
              <a:spcAft>
                <a:spcPts val="0"/>
              </a:spcAft>
              <a:buFont typeface="Wingdings 2"/>
              <a:buChar char=""/>
              <a:defRPr/>
            </a:pPr>
            <a:r>
              <a:rPr lang="en-US" sz="2400" dirty="0">
                <a:latin typeface="Times New Roman" pitchFamily="18" charset="0"/>
                <a:cs typeface="Times New Roman" pitchFamily="18" charset="0"/>
              </a:rPr>
              <a:t>Servlets provide component-based, platform-independent methods for building Web-based applications without the performance limitations of CGI (Common gateway interface)programs use to write server side scripting language.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2"/>
          <p:cNvSpPr txBox="1">
            <a:spLocks/>
          </p:cNvSpPr>
          <p:nvPr/>
        </p:nvSpPr>
        <p:spPr>
          <a:xfrm>
            <a:off x="228600" y="838200"/>
            <a:ext cx="7790688" cy="5943600"/>
          </a:xfrm>
          <a:prstGeom prst="rect">
            <a:avLst/>
          </a:prstGeom>
        </p:spPr>
        <p:txBody>
          <a:bodyPr>
            <a:normAutofit fontScale="92500" lnSpcReduction="10000"/>
          </a:bodyPr>
          <a:lstStyle/>
          <a:p>
            <a:pPr marL="274320" indent="-274320">
              <a:spcBef>
                <a:spcPct val="20000"/>
              </a:spcBef>
              <a:buClr>
                <a:schemeClr val="accent3"/>
              </a:buClr>
              <a:buSzPct val="95000"/>
              <a:buFont typeface="Wingdings 2"/>
              <a:buChar char=""/>
            </a:pPr>
            <a:r>
              <a:rPr lang="en-US" sz="3200" b="1" dirty="0"/>
              <a:t>Methods of ServletRequest interface:</a:t>
            </a:r>
            <a:endParaRPr kumimoji="0" lang="en-US" sz="2900" b="1"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getParameter</a:t>
            </a:r>
            <a:r>
              <a:rPr kumimoji="0" lang="en-US" sz="29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getParameterNames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getParameterValues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getAttribute</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getAttributeNames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getRemoteHost</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getRemoteAdds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getHeaders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getCookies</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getQueryString</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900" b="1" i="0" u="none" strike="noStrike" kern="1200" cap="none" spc="0" normalizeH="0" baseline="0" noProof="0" dirty="0" err="1">
                <a:ln>
                  <a:noFill/>
                </a:ln>
                <a:solidFill>
                  <a:schemeClr val="tx1"/>
                </a:solidFill>
                <a:effectLst/>
                <a:uLnTx/>
                <a:uFillTx/>
                <a:latin typeface="+mn-lt"/>
                <a:ea typeface="+mn-ea"/>
                <a:cs typeface="+mn-cs"/>
              </a:rPr>
              <a:t>getSession</a:t>
            </a:r>
            <a:r>
              <a:rPr kumimoji="0" lang="en-US" sz="2900" b="1"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914400" y="2286000"/>
            <a:ext cx="4572000" cy="1477328"/>
          </a:xfrm>
          <a:prstGeom prst="rect">
            <a:avLst/>
          </a:prstGeom>
        </p:spPr>
        <p:txBody>
          <a:bodyPr>
            <a:spAutoFit/>
          </a:bodyPr>
          <a:lstStyle/>
          <a:p>
            <a:r>
              <a:rPr lang="en-US" dirty="0"/>
              <a:t>&lt;form action="./</a:t>
            </a:r>
            <a:r>
              <a:rPr lang="en-US" dirty="0" err="1"/>
              <a:t>req_demo</a:t>
            </a:r>
            <a:r>
              <a:rPr lang="en-US" dirty="0"/>
              <a:t>" method="get"&gt;</a:t>
            </a:r>
          </a:p>
          <a:p>
            <a:r>
              <a:rPr lang="en-US" dirty="0"/>
              <a:t>Enter your name&lt;input type="text" name="name"&gt;&lt;</a:t>
            </a:r>
            <a:r>
              <a:rPr lang="en-US" dirty="0" err="1"/>
              <a:t>br</a:t>
            </a:r>
            <a:r>
              <a:rPr lang="en-US" dirty="0"/>
              <a:t>&gt;</a:t>
            </a:r>
          </a:p>
          <a:p>
            <a:r>
              <a:rPr lang="en-US" dirty="0"/>
              <a:t>&lt;input type="submit" value="login"&gt;</a:t>
            </a:r>
          </a:p>
          <a:p>
            <a:r>
              <a:rPr lang="en-US" dirty="0"/>
              <a:t>&lt;/form&gt;</a:t>
            </a:r>
          </a:p>
        </p:txBody>
      </p:sp>
      <p:sp>
        <p:nvSpPr>
          <p:cNvPr id="10" name="TextBox 9"/>
          <p:cNvSpPr txBox="1"/>
          <p:nvPr/>
        </p:nvSpPr>
        <p:spPr>
          <a:xfrm>
            <a:off x="838200" y="914400"/>
            <a:ext cx="2895600" cy="400110"/>
          </a:xfrm>
          <a:prstGeom prst="rect">
            <a:avLst/>
          </a:prstGeom>
          <a:noFill/>
        </p:spPr>
        <p:txBody>
          <a:bodyPr wrap="square" rtlCol="0">
            <a:spAutoFit/>
          </a:bodyPr>
          <a:lstStyle/>
          <a:p>
            <a:r>
              <a:rPr lang="en-US" sz="2000" b="1" dirty="0"/>
              <a:t>Welcome.html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685800" y="1523286"/>
            <a:ext cx="8229600" cy="4801314"/>
          </a:xfrm>
          <a:prstGeom prst="rect">
            <a:avLst/>
          </a:prstGeom>
        </p:spPr>
        <p:txBody>
          <a:bodyPr wrap="square">
            <a:spAutoFit/>
          </a:bodyPr>
          <a:lstStyle/>
          <a:p>
            <a:r>
              <a:rPr lang="en-US" dirty="0"/>
              <a:t>import java.io.*;</a:t>
            </a:r>
          </a:p>
          <a:p>
            <a:r>
              <a:rPr lang="en-US" dirty="0"/>
              <a:t>import javax.servlet.*;</a:t>
            </a:r>
          </a:p>
          <a:p>
            <a:r>
              <a:rPr lang="en-US" dirty="0"/>
              <a:t>import javax.servlet.http.*;</a:t>
            </a:r>
          </a:p>
          <a:p>
            <a:r>
              <a:rPr lang="en-US" dirty="0"/>
              <a:t>public class </a:t>
            </a:r>
            <a:r>
              <a:rPr lang="en-US" dirty="0" err="1"/>
              <a:t>req_demo</a:t>
            </a:r>
            <a:r>
              <a:rPr lang="en-US" dirty="0"/>
              <a:t> extends HttpServlet</a:t>
            </a:r>
          </a:p>
          <a:p>
            <a:r>
              <a:rPr lang="en-US" dirty="0"/>
              <a:t>{</a:t>
            </a:r>
          </a:p>
          <a:p>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res)throws </a:t>
            </a:r>
            <a:r>
              <a:rPr lang="en-US" dirty="0" err="1"/>
              <a:t>IOException,ServletException</a:t>
            </a:r>
            <a:endParaRPr lang="en-US" dirty="0"/>
          </a:p>
          <a:p>
            <a:r>
              <a:rPr lang="en-US" dirty="0"/>
              <a:t>	{</a:t>
            </a:r>
          </a:p>
          <a:p>
            <a:r>
              <a:rPr lang="en-US" dirty="0"/>
              <a:t>		</a:t>
            </a:r>
            <a:r>
              <a:rPr lang="en-US" dirty="0" err="1"/>
              <a:t>res.setContentType</a:t>
            </a:r>
            <a:r>
              <a:rPr lang="en-US" dirty="0"/>
              <a:t>("text/html");</a:t>
            </a:r>
          </a:p>
          <a:p>
            <a:r>
              <a:rPr lang="en-US" dirty="0"/>
              <a:t>		</a:t>
            </a:r>
            <a:r>
              <a:rPr lang="en-US" dirty="0" err="1"/>
              <a:t>PrintWriter</a:t>
            </a:r>
            <a:r>
              <a:rPr lang="en-US" dirty="0"/>
              <a:t> out=</a:t>
            </a:r>
            <a:r>
              <a:rPr lang="en-US" dirty="0" err="1"/>
              <a:t>res.getWriter</a:t>
            </a:r>
            <a:r>
              <a:rPr lang="en-US" dirty="0"/>
              <a:t>();</a:t>
            </a:r>
          </a:p>
          <a:p>
            <a:r>
              <a:rPr lang="en-US" dirty="0"/>
              <a:t>		</a:t>
            </a:r>
          </a:p>
          <a:p>
            <a:r>
              <a:rPr lang="en-US" dirty="0"/>
              <a:t>		String name=</a:t>
            </a:r>
            <a:r>
              <a:rPr lang="en-US" dirty="0" err="1"/>
              <a:t>req.getParameter</a:t>
            </a:r>
            <a:r>
              <a:rPr lang="en-US" dirty="0"/>
              <a:t>("name");//will return value</a:t>
            </a:r>
          </a:p>
          <a:p>
            <a:r>
              <a:rPr lang="en-US" dirty="0"/>
              <a:t>		</a:t>
            </a:r>
            <a:r>
              <a:rPr lang="en-US" dirty="0" err="1"/>
              <a:t>out.println</a:t>
            </a:r>
            <a:r>
              <a:rPr lang="en-US" dirty="0"/>
              <a:t>("Welcome"+name);</a:t>
            </a:r>
          </a:p>
          <a:p>
            <a:endParaRPr lang="en-US" dirty="0"/>
          </a:p>
          <a:p>
            <a:endParaRPr lang="en-US" dirty="0"/>
          </a:p>
          <a:p>
            <a:r>
              <a:rPr lang="en-US" dirty="0"/>
              <a:t>	}</a:t>
            </a:r>
          </a:p>
          <a:p>
            <a:r>
              <a:rPr lang="en-US" dirty="0"/>
              <a:t>}</a:t>
            </a:r>
          </a:p>
        </p:txBody>
      </p:sp>
      <p:sp>
        <p:nvSpPr>
          <p:cNvPr id="10" name="TextBox 9"/>
          <p:cNvSpPr txBox="1"/>
          <p:nvPr/>
        </p:nvSpPr>
        <p:spPr>
          <a:xfrm>
            <a:off x="838200" y="914400"/>
            <a:ext cx="2895600" cy="400110"/>
          </a:xfrm>
          <a:prstGeom prst="rect">
            <a:avLst/>
          </a:prstGeom>
          <a:noFill/>
        </p:spPr>
        <p:txBody>
          <a:bodyPr wrap="square" rtlCol="0">
            <a:spAutoFit/>
          </a:bodyPr>
          <a:lstStyle/>
          <a:p>
            <a:r>
              <a:rPr lang="en-US" sz="2000" b="1" dirty="0"/>
              <a:t>req_demo.java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685800" y="1523286"/>
            <a:ext cx="8229600" cy="4524315"/>
          </a:xfrm>
          <a:prstGeom prst="rect">
            <a:avLst/>
          </a:prstGeom>
        </p:spPr>
        <p:txBody>
          <a:bodyPr wrap="square">
            <a:spAutoFit/>
          </a:bodyPr>
          <a:lstStyle/>
          <a:p>
            <a:r>
              <a:rPr lang="en-US" dirty="0"/>
              <a:t>&lt;web-app&gt;</a:t>
            </a:r>
          </a:p>
          <a:p>
            <a:r>
              <a:rPr lang="en-US" dirty="0"/>
              <a:t>  &lt;servlet&gt;</a:t>
            </a:r>
          </a:p>
          <a:p>
            <a:r>
              <a:rPr lang="en-US" dirty="0"/>
              <a:t>  &lt;</a:t>
            </a:r>
            <a:r>
              <a:rPr lang="en-US" dirty="0" err="1"/>
              <a:t>servlet</a:t>
            </a:r>
            <a:r>
              <a:rPr lang="en-US" dirty="0"/>
              <a:t>-name&gt;</a:t>
            </a:r>
            <a:r>
              <a:rPr lang="en-US" dirty="0" err="1"/>
              <a:t>req_demo</a:t>
            </a:r>
            <a:r>
              <a:rPr lang="en-US" dirty="0"/>
              <a:t>&lt;/</a:t>
            </a:r>
            <a:r>
              <a:rPr lang="en-US" dirty="0" err="1"/>
              <a:t>servlet</a:t>
            </a:r>
            <a:r>
              <a:rPr lang="en-US" dirty="0"/>
              <a:t>-name&gt;</a:t>
            </a:r>
          </a:p>
          <a:p>
            <a:r>
              <a:rPr lang="en-US" dirty="0"/>
              <a:t>  &lt;</a:t>
            </a:r>
            <a:r>
              <a:rPr lang="en-US" dirty="0" err="1"/>
              <a:t>servlet</a:t>
            </a:r>
            <a:r>
              <a:rPr lang="en-US" dirty="0"/>
              <a:t>-class&gt;</a:t>
            </a:r>
            <a:r>
              <a:rPr lang="en-US" dirty="0" err="1"/>
              <a:t>req_demo</a:t>
            </a:r>
            <a:r>
              <a:rPr lang="en-US" dirty="0"/>
              <a:t>&lt;/</a:t>
            </a:r>
            <a:r>
              <a:rPr lang="en-US" dirty="0" err="1"/>
              <a:t>servlet</a:t>
            </a:r>
            <a:r>
              <a:rPr lang="en-US" dirty="0"/>
              <a:t>-class&gt;</a:t>
            </a:r>
          </a:p>
          <a:p>
            <a:r>
              <a:rPr lang="en-US" dirty="0"/>
              <a:t>  &lt;/servlet&gt;</a:t>
            </a:r>
          </a:p>
          <a:p>
            <a:r>
              <a:rPr lang="en-US" dirty="0"/>
              <a:t>  </a:t>
            </a:r>
          </a:p>
          <a:p>
            <a:r>
              <a:rPr lang="en-US" dirty="0"/>
              <a:t>  &lt;</a:t>
            </a:r>
            <a:r>
              <a:rPr lang="en-US" dirty="0" err="1"/>
              <a:t>servlet</a:t>
            </a:r>
            <a:r>
              <a:rPr lang="en-US" dirty="0"/>
              <a:t>-mapping&gt;</a:t>
            </a:r>
          </a:p>
          <a:p>
            <a:r>
              <a:rPr lang="en-US" dirty="0"/>
              <a:t>    &lt;</a:t>
            </a:r>
            <a:r>
              <a:rPr lang="en-US" dirty="0" err="1"/>
              <a:t>servlet</a:t>
            </a:r>
            <a:r>
              <a:rPr lang="en-US" dirty="0"/>
              <a:t>-name&gt;</a:t>
            </a:r>
            <a:r>
              <a:rPr lang="en-US" dirty="0" err="1"/>
              <a:t>req_demo</a:t>
            </a:r>
            <a:r>
              <a:rPr lang="en-US" dirty="0"/>
              <a:t>&lt;/</a:t>
            </a:r>
            <a:r>
              <a:rPr lang="en-US" dirty="0" err="1"/>
              <a:t>servlet</a:t>
            </a:r>
            <a:r>
              <a:rPr lang="en-US" dirty="0"/>
              <a:t>-name&gt;</a:t>
            </a:r>
          </a:p>
          <a:p>
            <a:r>
              <a:rPr lang="en-US" dirty="0"/>
              <a:t>  &lt;</a:t>
            </a:r>
            <a:r>
              <a:rPr lang="en-US" dirty="0" err="1"/>
              <a:t>url</a:t>
            </a:r>
            <a:r>
              <a:rPr lang="en-US" dirty="0"/>
              <a:t>-pattern&gt;/</a:t>
            </a:r>
            <a:r>
              <a:rPr lang="en-US" dirty="0" err="1"/>
              <a:t>req_demo</a:t>
            </a:r>
            <a:r>
              <a:rPr lang="en-US" dirty="0"/>
              <a:t>&lt;/</a:t>
            </a:r>
            <a:r>
              <a:rPr lang="en-US" dirty="0" err="1"/>
              <a:t>url</a:t>
            </a:r>
            <a:r>
              <a:rPr lang="en-US" dirty="0"/>
              <a:t>-pattern&gt;</a:t>
            </a:r>
          </a:p>
          <a:p>
            <a:endParaRPr lang="en-US" dirty="0"/>
          </a:p>
          <a:p>
            <a:r>
              <a:rPr lang="en-US" dirty="0"/>
              <a:t>  &lt;/</a:t>
            </a:r>
            <a:r>
              <a:rPr lang="en-US" dirty="0" err="1"/>
              <a:t>servlet</a:t>
            </a:r>
            <a:r>
              <a:rPr lang="en-US" dirty="0"/>
              <a:t>-mapping&gt;</a:t>
            </a:r>
          </a:p>
          <a:p>
            <a:r>
              <a:rPr lang="en-US" dirty="0"/>
              <a:t>  </a:t>
            </a:r>
          </a:p>
          <a:p>
            <a:r>
              <a:rPr lang="en-US" dirty="0"/>
              <a:t>  &lt;welcome-file-list&gt;</a:t>
            </a:r>
          </a:p>
          <a:p>
            <a:r>
              <a:rPr lang="en-US" dirty="0"/>
              <a:t>    &lt;welcome-file&gt;login.html&lt;/welcome-file&gt;</a:t>
            </a:r>
          </a:p>
          <a:p>
            <a:r>
              <a:rPr lang="en-US" dirty="0"/>
              <a:t>  &lt;/welcome-file-list&gt;</a:t>
            </a:r>
          </a:p>
          <a:p>
            <a:r>
              <a:rPr lang="en-US" dirty="0"/>
              <a:t>&lt;/web-app&gt;</a:t>
            </a:r>
          </a:p>
        </p:txBody>
      </p:sp>
      <p:sp>
        <p:nvSpPr>
          <p:cNvPr id="10" name="TextBox 9"/>
          <p:cNvSpPr txBox="1"/>
          <p:nvPr/>
        </p:nvSpPr>
        <p:spPr>
          <a:xfrm>
            <a:off x="838200" y="914400"/>
            <a:ext cx="2895600" cy="400110"/>
          </a:xfrm>
          <a:prstGeom prst="rect">
            <a:avLst/>
          </a:prstGeom>
          <a:noFill/>
        </p:spPr>
        <p:txBody>
          <a:bodyPr wrap="square" rtlCol="0">
            <a:spAutoFit/>
          </a:bodyPr>
          <a:lstStyle/>
          <a:p>
            <a:r>
              <a:rPr lang="en-US" sz="2000" b="1" dirty="0"/>
              <a:t>Web.xml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Handling Servlet Requests and Responses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457200" y="914400"/>
            <a:ext cx="4431149" cy="461665"/>
          </a:xfrm>
          <a:prstGeom prst="rect">
            <a:avLst/>
          </a:prstGeom>
        </p:spPr>
        <p:txBody>
          <a:bodyPr wrap="none">
            <a:spAutoFit/>
          </a:bodyPr>
          <a:lstStyle/>
          <a:p>
            <a:r>
              <a:rPr lang="en-US" sz="2400" b="1" dirty="0"/>
              <a:t>2. Servlet Response Interface:</a:t>
            </a:r>
          </a:p>
        </p:txBody>
      </p:sp>
      <p:sp>
        <p:nvSpPr>
          <p:cNvPr id="13" name="Rectangle 12"/>
          <p:cNvSpPr/>
          <p:nvPr/>
        </p:nvSpPr>
        <p:spPr>
          <a:xfrm>
            <a:off x="304800" y="1447800"/>
            <a:ext cx="8534400" cy="369332"/>
          </a:xfrm>
          <a:prstGeom prst="rect">
            <a:avLst/>
          </a:prstGeom>
        </p:spPr>
        <p:txBody>
          <a:bodyPr wrap="square">
            <a:spAutoFit/>
          </a:bodyPr>
          <a:lstStyle/>
          <a:p>
            <a:r>
              <a:rPr lang="en-US" dirty="0"/>
              <a:t>The response object allows you to format and send the response back to the client.</a:t>
            </a:r>
          </a:p>
        </p:txBody>
      </p:sp>
      <p:sp>
        <p:nvSpPr>
          <p:cNvPr id="14" name="Rectangle 13"/>
          <p:cNvSpPr/>
          <p:nvPr/>
        </p:nvSpPr>
        <p:spPr>
          <a:xfrm>
            <a:off x="457200" y="2057400"/>
            <a:ext cx="4637039" cy="400110"/>
          </a:xfrm>
          <a:prstGeom prst="rect">
            <a:avLst/>
          </a:prstGeom>
        </p:spPr>
        <p:txBody>
          <a:bodyPr wrap="none">
            <a:spAutoFit/>
          </a:bodyPr>
          <a:lstStyle/>
          <a:p>
            <a:r>
              <a:rPr lang="en-US" sz="2000" b="1" dirty="0"/>
              <a:t>Method of ServletResponse interface</a:t>
            </a:r>
          </a:p>
        </p:txBody>
      </p:sp>
      <p:sp>
        <p:nvSpPr>
          <p:cNvPr id="15" name="Rectangle 14"/>
          <p:cNvSpPr/>
          <p:nvPr/>
        </p:nvSpPr>
        <p:spPr>
          <a:xfrm>
            <a:off x="685800" y="2514600"/>
            <a:ext cx="7315200" cy="1938992"/>
          </a:xfrm>
          <a:prstGeom prst="rect">
            <a:avLst/>
          </a:prstGeom>
        </p:spPr>
        <p:txBody>
          <a:bodyPr wrap="square">
            <a:spAutoFit/>
          </a:bodyPr>
          <a:lstStyle/>
          <a:p>
            <a:pPr marL="342900" indent="-342900">
              <a:buFont typeface="+mj-lt"/>
              <a:buAutoNum type="arabicPeriod"/>
            </a:pPr>
            <a:r>
              <a:rPr lang="en-US" sz="2400" dirty="0" err="1"/>
              <a:t>setContentType</a:t>
            </a:r>
            <a:r>
              <a:rPr lang="en-US" sz="2400" dirty="0"/>
              <a:t>()</a:t>
            </a:r>
          </a:p>
          <a:p>
            <a:pPr marL="342900" indent="-342900">
              <a:buFont typeface="+mj-lt"/>
              <a:buAutoNum type="arabicPeriod"/>
            </a:pPr>
            <a:r>
              <a:rPr lang="en-US" sz="2400" dirty="0" err="1"/>
              <a:t>setHeader</a:t>
            </a:r>
            <a:r>
              <a:rPr lang="en-US" sz="2400" dirty="0"/>
              <a:t>()</a:t>
            </a:r>
          </a:p>
          <a:p>
            <a:pPr marL="342900" indent="-342900">
              <a:buFont typeface="+mj-lt"/>
              <a:buAutoNum type="arabicPeriod"/>
            </a:pPr>
            <a:r>
              <a:rPr lang="en-US" sz="2400" dirty="0" err="1"/>
              <a:t>setStatus</a:t>
            </a:r>
            <a:r>
              <a:rPr lang="en-US" sz="2400" dirty="0"/>
              <a:t>()</a:t>
            </a:r>
          </a:p>
          <a:p>
            <a:pPr marL="342900" indent="-342900">
              <a:buFont typeface="+mj-lt"/>
              <a:buAutoNum type="arabicPeriod"/>
            </a:pPr>
            <a:r>
              <a:rPr lang="en-US" sz="2400" dirty="0" err="1"/>
              <a:t>getWrite</a:t>
            </a:r>
            <a:r>
              <a:rPr lang="en-US" sz="2400" dirty="0"/>
              <a:t>()</a:t>
            </a:r>
          </a:p>
          <a:p>
            <a:pPr marL="342900" indent="-342900">
              <a:buFont typeface="+mj-lt"/>
              <a:buAutoNum type="arabicPeriod"/>
            </a:pP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04800" y="1066800"/>
            <a:ext cx="7790688" cy="4876800"/>
          </a:xfrm>
          <a:prstGeom prst="rect">
            <a:avLst/>
          </a:prstGeom>
        </p:spPr>
        <p:txBody>
          <a:bodyPr>
            <a:normAutofit/>
          </a:bodyPr>
          <a:lstStyle/>
          <a:p>
            <a:pPr>
              <a:buFont typeface="Wingdings" pitchFamily="2" charset="2"/>
              <a:buChar char="§"/>
            </a:pPr>
            <a:endParaRPr lang="en-US" sz="2800" b="1" dirty="0"/>
          </a:p>
        </p:txBody>
      </p:sp>
      <p:sp>
        <p:nvSpPr>
          <p:cNvPr id="4" name="Title 1"/>
          <p:cNvSpPr>
            <a:spLocks noGrp="1"/>
          </p:cNvSpPr>
          <p:nvPr>
            <p:ph type="title"/>
          </p:nvPr>
        </p:nvSpPr>
        <p:spPr>
          <a:xfrm>
            <a:off x="762000" y="-533400"/>
            <a:ext cx="8153400" cy="1143000"/>
          </a:xfrm>
        </p:spPr>
        <p:txBody>
          <a:bodyPr>
            <a:normAutofit/>
          </a:bodyPr>
          <a:lstStyle/>
          <a:p>
            <a:pPr marL="457200" indent="-457200"/>
            <a:r>
              <a:rPr lang="en-US" sz="3200" dirty="0"/>
              <a:t>Reading Initialization Parameters</a:t>
            </a:r>
          </a:p>
        </p:txBody>
      </p:sp>
      <p:sp>
        <p:nvSpPr>
          <p:cNvPr id="1026" name="AutoShape 2"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irectory stru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457200" y="914400"/>
            <a:ext cx="4431149" cy="461665"/>
          </a:xfrm>
          <a:prstGeom prst="rect">
            <a:avLst/>
          </a:prstGeom>
        </p:spPr>
        <p:txBody>
          <a:bodyPr wrap="none">
            <a:spAutoFit/>
          </a:bodyPr>
          <a:lstStyle/>
          <a:p>
            <a:r>
              <a:rPr lang="en-US" sz="2400" b="1" dirty="0"/>
              <a:t>2. Servlet Response Interface:</a:t>
            </a:r>
          </a:p>
        </p:txBody>
      </p:sp>
      <p:sp>
        <p:nvSpPr>
          <p:cNvPr id="13" name="Rectangle 12"/>
          <p:cNvSpPr/>
          <p:nvPr/>
        </p:nvSpPr>
        <p:spPr>
          <a:xfrm>
            <a:off x="304800" y="1447800"/>
            <a:ext cx="8534400" cy="369332"/>
          </a:xfrm>
          <a:prstGeom prst="rect">
            <a:avLst/>
          </a:prstGeom>
        </p:spPr>
        <p:txBody>
          <a:bodyPr wrap="square">
            <a:spAutoFit/>
          </a:bodyPr>
          <a:lstStyle/>
          <a:p>
            <a:r>
              <a:rPr lang="en-US" dirty="0"/>
              <a:t>The response object allows you to format and send the response back to the client.</a:t>
            </a:r>
          </a:p>
        </p:txBody>
      </p:sp>
      <p:sp>
        <p:nvSpPr>
          <p:cNvPr id="14" name="Rectangle 13"/>
          <p:cNvSpPr/>
          <p:nvPr/>
        </p:nvSpPr>
        <p:spPr>
          <a:xfrm>
            <a:off x="457200" y="2057400"/>
            <a:ext cx="4637039" cy="400110"/>
          </a:xfrm>
          <a:prstGeom prst="rect">
            <a:avLst/>
          </a:prstGeom>
        </p:spPr>
        <p:txBody>
          <a:bodyPr wrap="none">
            <a:spAutoFit/>
          </a:bodyPr>
          <a:lstStyle/>
          <a:p>
            <a:r>
              <a:rPr lang="en-US" sz="2000" b="1" dirty="0"/>
              <a:t>Method of ServletResponse interface</a:t>
            </a:r>
          </a:p>
        </p:txBody>
      </p:sp>
      <p:sp>
        <p:nvSpPr>
          <p:cNvPr id="15" name="Rectangle 14"/>
          <p:cNvSpPr/>
          <p:nvPr/>
        </p:nvSpPr>
        <p:spPr>
          <a:xfrm>
            <a:off x="685800" y="2514600"/>
            <a:ext cx="7315200" cy="1938992"/>
          </a:xfrm>
          <a:prstGeom prst="rect">
            <a:avLst/>
          </a:prstGeom>
        </p:spPr>
        <p:txBody>
          <a:bodyPr wrap="square">
            <a:spAutoFit/>
          </a:bodyPr>
          <a:lstStyle/>
          <a:p>
            <a:pPr marL="342900" indent="-342900">
              <a:buFont typeface="+mj-lt"/>
              <a:buAutoNum type="arabicPeriod"/>
            </a:pPr>
            <a:r>
              <a:rPr lang="en-US" sz="2400" dirty="0" err="1"/>
              <a:t>setContentType</a:t>
            </a:r>
            <a:r>
              <a:rPr lang="en-US" sz="2400" dirty="0"/>
              <a:t>()</a:t>
            </a:r>
          </a:p>
          <a:p>
            <a:pPr marL="342900" indent="-342900">
              <a:buFont typeface="+mj-lt"/>
              <a:buAutoNum type="arabicPeriod"/>
            </a:pPr>
            <a:r>
              <a:rPr lang="en-US" sz="2400" dirty="0" err="1"/>
              <a:t>setHeader</a:t>
            </a:r>
            <a:r>
              <a:rPr lang="en-US" sz="2400" dirty="0"/>
              <a:t>()</a:t>
            </a:r>
          </a:p>
          <a:p>
            <a:pPr marL="342900" indent="-342900">
              <a:buFont typeface="+mj-lt"/>
              <a:buAutoNum type="arabicPeriod"/>
            </a:pPr>
            <a:r>
              <a:rPr lang="en-US" sz="2400" dirty="0" err="1"/>
              <a:t>setStatus</a:t>
            </a:r>
            <a:r>
              <a:rPr lang="en-US" sz="2400" dirty="0"/>
              <a:t>()</a:t>
            </a:r>
          </a:p>
          <a:p>
            <a:pPr marL="342900" indent="-342900">
              <a:buFont typeface="+mj-lt"/>
              <a:buAutoNum type="arabicPeriod"/>
            </a:pPr>
            <a:r>
              <a:rPr lang="en-US" sz="2400" dirty="0" err="1"/>
              <a:t>getWrite</a:t>
            </a:r>
            <a:r>
              <a:rPr lang="en-US" sz="2400" dirty="0"/>
              <a:t>()</a:t>
            </a:r>
          </a:p>
          <a:p>
            <a:pPr marL="342900" indent="-342900">
              <a:buFont typeface="+mj-lt"/>
              <a:buAutoNum type="arabicPeriod"/>
            </a:pP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828800"/>
            <a:ext cx="6884898" cy="707886"/>
          </a:xfrm>
          <a:prstGeom prst="rect">
            <a:avLst/>
          </a:prstGeom>
        </p:spPr>
        <p:txBody>
          <a:bodyPr wrap="none">
            <a:spAutoFit/>
          </a:bodyPr>
          <a:lstStyle/>
          <a:p>
            <a:r>
              <a:rPr lang="en-US" sz="4000" b="1" dirty="0"/>
              <a:t>Session Tracking in Servlets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
            <a:ext cx="6884898" cy="707886"/>
          </a:xfrm>
          <a:prstGeom prst="rect">
            <a:avLst/>
          </a:prstGeom>
        </p:spPr>
        <p:txBody>
          <a:bodyPr wrap="none">
            <a:spAutoFit/>
          </a:bodyPr>
          <a:lstStyle/>
          <a:p>
            <a:r>
              <a:rPr lang="en-US" sz="4000" b="1" dirty="0"/>
              <a:t>Session Tracking in Servlets</a:t>
            </a:r>
          </a:p>
        </p:txBody>
      </p:sp>
      <p:sp>
        <p:nvSpPr>
          <p:cNvPr id="4" name="Rectangle 3"/>
          <p:cNvSpPr/>
          <p:nvPr/>
        </p:nvSpPr>
        <p:spPr>
          <a:xfrm>
            <a:off x="304800" y="990600"/>
            <a:ext cx="8077200" cy="4524315"/>
          </a:xfrm>
          <a:prstGeom prst="rect">
            <a:avLst/>
          </a:prstGeom>
        </p:spPr>
        <p:txBody>
          <a:bodyPr wrap="square">
            <a:spAutoFit/>
          </a:bodyPr>
          <a:lstStyle/>
          <a:p>
            <a:pPr>
              <a:buFont typeface="Wingdings" pitchFamily="2" charset="2"/>
              <a:buChar char="§"/>
            </a:pPr>
            <a:r>
              <a:rPr lang="en-US" sz="2000" b="1" dirty="0"/>
              <a:t>Session</a:t>
            </a:r>
            <a:r>
              <a:rPr lang="en-US" sz="2000" dirty="0"/>
              <a:t> simply means a particular interval of time.</a:t>
            </a:r>
          </a:p>
          <a:p>
            <a:pPr>
              <a:buFont typeface="Wingdings" pitchFamily="2" charset="2"/>
              <a:buChar char="§"/>
            </a:pPr>
            <a:r>
              <a:rPr lang="en-US" sz="2000" b="1" dirty="0"/>
              <a:t>Session Tracking</a:t>
            </a:r>
            <a:r>
              <a:rPr lang="en-US" sz="2000" dirty="0"/>
              <a:t> is a way to maintain state (data) of an user. It is also known as </a:t>
            </a:r>
            <a:r>
              <a:rPr lang="en-US" sz="2000" b="1" dirty="0"/>
              <a:t>session management</a:t>
            </a:r>
            <a:r>
              <a:rPr lang="en-US" sz="2000" dirty="0"/>
              <a:t> in servlet.</a:t>
            </a:r>
          </a:p>
          <a:p>
            <a:pPr>
              <a:buFont typeface="Wingdings" pitchFamily="2" charset="2"/>
              <a:buChar char="§"/>
            </a:pPr>
            <a:r>
              <a:rPr lang="en-US" sz="2000" dirty="0"/>
              <a:t>Http protocol is a stateless so we need to maintain state using session tracking techniques.</a:t>
            </a:r>
          </a:p>
          <a:p>
            <a:pPr>
              <a:buFont typeface="Wingdings" pitchFamily="2" charset="2"/>
              <a:buChar char="§"/>
            </a:pPr>
            <a:r>
              <a:rPr lang="en-US" sz="2400" b="1" dirty="0"/>
              <a:t>Session Tracking Techniques:</a:t>
            </a:r>
          </a:p>
          <a:p>
            <a:r>
              <a:rPr lang="en-US" sz="2400" dirty="0"/>
              <a:t>There are four techniques used in Session tracking:</a:t>
            </a:r>
          </a:p>
          <a:p>
            <a:r>
              <a:rPr lang="en-US" sz="2400" b="1" dirty="0"/>
              <a:t>1.Cookies</a:t>
            </a:r>
            <a:endParaRPr lang="en-US" sz="2400" dirty="0"/>
          </a:p>
          <a:p>
            <a:r>
              <a:rPr lang="en-US" sz="2400" b="1" dirty="0"/>
              <a:t>2.Hidden Form Field</a:t>
            </a:r>
            <a:endParaRPr lang="en-US" sz="2400" dirty="0"/>
          </a:p>
          <a:p>
            <a:r>
              <a:rPr lang="en-US" sz="2400" b="1" dirty="0"/>
              <a:t>3.URL Rewriting</a:t>
            </a:r>
            <a:endParaRPr lang="en-US" sz="2400" dirty="0"/>
          </a:p>
          <a:p>
            <a:r>
              <a:rPr lang="en-US" sz="2400" b="1" dirty="0"/>
              <a:t>4.HttpSession</a:t>
            </a:r>
            <a:endParaRPr lang="en-US" sz="2400" dirty="0"/>
          </a:p>
          <a:p>
            <a:pPr>
              <a:buFont typeface="Wingdings" pitchFamily="2" charset="2"/>
              <a:buChar char="§"/>
            </a:pPr>
            <a:endParaRPr lang="en-US" sz="2400" b="1" dirty="0"/>
          </a:p>
          <a:p>
            <a:pPr>
              <a:buFont typeface="Wingdings" pitchFamily="2" charset="2"/>
              <a:buChar char="§"/>
            </a:pP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90600"/>
            <a:ext cx="8077200" cy="5570756"/>
          </a:xfrm>
          <a:prstGeom prst="rect">
            <a:avLst/>
          </a:prstGeom>
        </p:spPr>
        <p:txBody>
          <a:bodyPr wrap="square">
            <a:spAutoFit/>
          </a:bodyPr>
          <a:lstStyle/>
          <a:p>
            <a:pPr>
              <a:buFont typeface="Wingdings" pitchFamily="2" charset="2"/>
              <a:buChar char="§"/>
            </a:pPr>
            <a:r>
              <a:rPr lang="en-US" sz="2400" b="1" dirty="0"/>
              <a:t>1.Cookies:</a:t>
            </a:r>
          </a:p>
          <a:p>
            <a:pPr>
              <a:buFont typeface="Wingdings" pitchFamily="2" charset="2"/>
              <a:buChar char="§"/>
            </a:pPr>
            <a:r>
              <a:rPr lang="en-US" sz="2400" dirty="0"/>
              <a:t>A </a:t>
            </a:r>
            <a:r>
              <a:rPr lang="en-US" sz="2400" b="1" dirty="0"/>
              <a:t>cookie</a:t>
            </a:r>
            <a:r>
              <a:rPr lang="en-US" sz="2400" dirty="0"/>
              <a:t> is a small piece of information that is persisted between the multiple client requests.</a:t>
            </a:r>
          </a:p>
          <a:p>
            <a:pPr>
              <a:buFont typeface="Wingdings" pitchFamily="2" charset="2"/>
              <a:buChar char="§"/>
            </a:pPr>
            <a:r>
              <a:rPr lang="en-US" sz="2400" dirty="0"/>
              <a:t>A cookie has a name, a single value, and optional attributes such as a comment, path and domain qualifiers, a maximum age, and a version number.</a:t>
            </a:r>
          </a:p>
          <a:p>
            <a:pPr>
              <a:buFont typeface="Wingdings" pitchFamily="2" charset="2"/>
              <a:buChar char="§"/>
            </a:pPr>
            <a:r>
              <a:rPr lang="en-US" sz="2800" b="1" dirty="0"/>
              <a:t>Types of Cookie:</a:t>
            </a:r>
          </a:p>
          <a:p>
            <a:pPr>
              <a:buFont typeface="Wingdings" pitchFamily="2" charset="2"/>
              <a:buChar char="§"/>
            </a:pPr>
            <a:r>
              <a:rPr lang="en-US" sz="2800" dirty="0"/>
              <a:t>There are 2 types of cookies in servlets.</a:t>
            </a:r>
          </a:p>
          <a:p>
            <a:r>
              <a:rPr lang="en-US" sz="2800" dirty="0"/>
              <a:t>1.Non-persistent cookie</a:t>
            </a:r>
          </a:p>
          <a:p>
            <a:r>
              <a:rPr lang="en-US" sz="2800" dirty="0"/>
              <a:t>2.Persistent cookie</a:t>
            </a:r>
          </a:p>
          <a:p>
            <a:pPr>
              <a:buFont typeface="Wingdings" pitchFamily="2" charset="2"/>
              <a:buChar char="§"/>
            </a:pPr>
            <a:endParaRPr lang="en-US" sz="2800" b="1" dirty="0"/>
          </a:p>
          <a:p>
            <a:pPr>
              <a:buFont typeface="Wingdings" pitchFamily="2" charset="2"/>
              <a:buChar char="§"/>
            </a:pPr>
            <a:endParaRPr lang="en-US" sz="2800" b="1" dirty="0"/>
          </a:p>
          <a:p>
            <a:pPr>
              <a:buFont typeface="Wingdings" pitchFamily="2" charset="2"/>
              <a:buChar char="§"/>
            </a:pPr>
            <a:endParaRPr lang="en-US" sz="2400" b="1" dirty="0"/>
          </a:p>
          <a:p>
            <a:pPr>
              <a:buFont typeface="Wingdings" pitchFamily="2" charset="2"/>
              <a:buChar char="§"/>
            </a:pP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90600"/>
            <a:ext cx="8077200" cy="4770537"/>
          </a:xfrm>
          <a:prstGeom prst="rect">
            <a:avLst/>
          </a:prstGeom>
        </p:spPr>
        <p:txBody>
          <a:bodyPr wrap="square">
            <a:spAutoFit/>
          </a:bodyPr>
          <a:lstStyle/>
          <a:p>
            <a:r>
              <a:rPr lang="en-US" sz="2800" dirty="0"/>
              <a:t>1.</a:t>
            </a:r>
            <a:r>
              <a:rPr lang="en-US" sz="2800" b="1" dirty="0"/>
              <a:t>Non-persistent cookie:</a:t>
            </a:r>
          </a:p>
          <a:p>
            <a:pPr>
              <a:buFont typeface="Wingdings" pitchFamily="2" charset="2"/>
              <a:buChar char="§"/>
            </a:pPr>
            <a:r>
              <a:rPr lang="en-US" sz="2800" dirty="0"/>
              <a:t>It is </a:t>
            </a:r>
            <a:r>
              <a:rPr lang="en-US" sz="2800" b="1" dirty="0"/>
              <a:t>valid for single session</a:t>
            </a:r>
            <a:r>
              <a:rPr lang="en-US" sz="2800" dirty="0"/>
              <a:t> only. It is removed each time when user closes the browser.</a:t>
            </a:r>
          </a:p>
          <a:p>
            <a:r>
              <a:rPr lang="en-US" sz="3200" dirty="0"/>
              <a:t>2.</a:t>
            </a:r>
            <a:r>
              <a:rPr lang="en-US" sz="3600" dirty="0"/>
              <a:t>Persistent cookie:</a:t>
            </a:r>
          </a:p>
          <a:p>
            <a:pPr>
              <a:buFont typeface="Wingdings" pitchFamily="2" charset="2"/>
              <a:buChar char="§"/>
            </a:pPr>
            <a:r>
              <a:rPr lang="en-US" sz="2800" dirty="0"/>
              <a:t>It is </a:t>
            </a:r>
            <a:r>
              <a:rPr lang="en-US" sz="2800" b="1" dirty="0"/>
              <a:t>valid for multiple session</a:t>
            </a:r>
            <a:r>
              <a:rPr lang="en-US" sz="2800" dirty="0"/>
              <a:t> . It is not removed each time when user closes the browser. </a:t>
            </a:r>
          </a:p>
          <a:p>
            <a:pPr>
              <a:buFont typeface="Wingdings" pitchFamily="2" charset="2"/>
              <a:buChar char="§"/>
            </a:pPr>
            <a:r>
              <a:rPr lang="en-US" sz="2800" dirty="0"/>
              <a:t>It is removed only if user logout or </a:t>
            </a:r>
            <a:r>
              <a:rPr lang="en-US" sz="2800" dirty="0" err="1"/>
              <a:t>signout</a:t>
            </a:r>
            <a:r>
              <a:rPr lang="en-US" sz="2800" dirty="0"/>
              <a:t>.</a:t>
            </a:r>
          </a:p>
          <a:p>
            <a:pPr>
              <a:buFont typeface="Wingdings" pitchFamily="2" charset="2"/>
              <a:buChar char="§"/>
            </a:pPr>
            <a:endParaRPr lang="en-US" sz="2800" b="1" dirty="0"/>
          </a:p>
          <a:p>
            <a:pPr>
              <a:buFont typeface="Wingdings" pitchFamily="2" charset="2"/>
              <a:buChar char="§"/>
            </a:pPr>
            <a:endParaRPr lang="en-US" sz="2800" b="1" dirty="0"/>
          </a:p>
          <a:p>
            <a:pPr>
              <a:buFont typeface="Wingdings" pitchFamily="2" charset="2"/>
              <a:buChar char="§"/>
            </a:pPr>
            <a:endParaRPr lang="en-US" sz="2400" b="1" dirty="0"/>
          </a:p>
          <a:p>
            <a:pPr>
              <a:buFont typeface="Wingdings" pitchFamily="2" charset="2"/>
              <a:buChar char="§"/>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685800"/>
          </a:xfrm>
        </p:spPr>
        <p:txBody>
          <a:bodyPr>
            <a:normAutofit fontScale="90000"/>
          </a:bodyPr>
          <a:lstStyle/>
          <a:p>
            <a:r>
              <a:rPr lang="en-US" sz="5400" b="1" u="sng" dirty="0">
                <a:solidFill>
                  <a:schemeClr val="tx1"/>
                </a:solidFill>
                <a:latin typeface="Times New Roman" pitchFamily="18" charset="0"/>
                <a:cs typeface="Times New Roman" pitchFamily="18" charset="0"/>
              </a:rPr>
              <a:t>Servlet Introduction</a:t>
            </a:r>
            <a:endParaRPr lang="en-US" b="1" u="sng" dirty="0">
              <a:solidFill>
                <a:schemeClr val="tx1"/>
              </a:solidFill>
              <a:latin typeface="Times New Roman" pitchFamily="18" charset="0"/>
              <a:cs typeface="Times New Roman" pitchFamily="18" charset="0"/>
            </a:endParaRPr>
          </a:p>
        </p:txBody>
      </p:sp>
      <p:sp>
        <p:nvSpPr>
          <p:cNvPr id="3" name="Rectangle 2"/>
          <p:cNvSpPr/>
          <p:nvPr/>
        </p:nvSpPr>
        <p:spPr>
          <a:xfrm>
            <a:off x="228600" y="1252984"/>
            <a:ext cx="8610600" cy="5693866"/>
          </a:xfrm>
          <a:prstGeom prst="rect">
            <a:avLst/>
          </a:prstGeom>
        </p:spPr>
        <p:txBody>
          <a:bodyPr wrap="square">
            <a:spAutoFit/>
          </a:bodyPr>
          <a:lstStyle/>
          <a:p>
            <a:pPr marL="365760" indent="-283464" algn="just" fontAlgn="auto">
              <a:spcBef>
                <a:spcPts val="2400"/>
              </a:spcBef>
              <a:spcAft>
                <a:spcPts val="0"/>
              </a:spcAft>
              <a:buFont typeface="Wingdings 2"/>
              <a:buChar char=""/>
              <a:defRPr/>
            </a:pPr>
            <a:r>
              <a:rPr lang="en-US" sz="2400" dirty="0">
                <a:latin typeface="Times New Roman" pitchFamily="18" charset="0"/>
                <a:cs typeface="Times New Roman" pitchFamily="18" charset="0"/>
              </a:rPr>
              <a:t>Using servlets web developers can create fast and efficient server side application which can run on any servlet enabled web server.</a:t>
            </a:r>
          </a:p>
          <a:p>
            <a:pPr marL="365760" indent="-283464" algn="just" fontAlgn="auto">
              <a:spcBef>
                <a:spcPts val="2400"/>
              </a:spcBef>
              <a:spcAft>
                <a:spcPts val="0"/>
              </a:spcAft>
              <a:buFont typeface="Wingdings 2"/>
              <a:buChar char=""/>
              <a:defRPr/>
            </a:pPr>
            <a:r>
              <a:rPr lang="en-US" sz="2400" dirty="0">
                <a:latin typeface="Times New Roman" pitchFamily="18" charset="0"/>
                <a:cs typeface="Times New Roman" pitchFamily="18" charset="0"/>
              </a:rPr>
              <a:t>Servlets run entirely inside the Java Virtual Machine.</a:t>
            </a:r>
          </a:p>
          <a:p>
            <a:pPr marL="365760" indent="-283464" algn="just" fontAlgn="auto">
              <a:spcBef>
                <a:spcPts val="2400"/>
              </a:spcBef>
              <a:spcAft>
                <a:spcPts val="0"/>
              </a:spcAft>
              <a:buFont typeface="Wingdings 2"/>
              <a:buChar char=""/>
              <a:defRPr/>
            </a:pPr>
            <a:r>
              <a:rPr lang="en-US" sz="2400" dirty="0">
                <a:latin typeface="Times New Roman" pitchFamily="18" charset="0"/>
                <a:cs typeface="Times New Roman" pitchFamily="18" charset="0"/>
              </a:rPr>
              <a:t>Servlets can access the entire family of Java APIs, including the JDBC API to access enterprise databases.</a:t>
            </a:r>
          </a:p>
          <a:p>
            <a:pPr marL="365760" indent="-283464" algn="just" fontAlgn="auto">
              <a:spcBef>
                <a:spcPts val="2400"/>
              </a:spcBef>
              <a:spcAft>
                <a:spcPts val="0"/>
              </a:spcAft>
              <a:buFont typeface="Wingdings 2"/>
              <a:buChar char=""/>
              <a:defRPr/>
            </a:pPr>
            <a:r>
              <a:rPr lang="en-US" sz="2400" dirty="0">
                <a:latin typeface="Times New Roman" pitchFamily="18" charset="0"/>
                <a:cs typeface="Times New Roman" pitchFamily="18" charset="0"/>
              </a:rPr>
              <a:t>Servlets are not designed for a specific protocols. It is different thing that they are most commonly used with the HTTP protocols Servlets uses the classes in the java packages javax.servlet and javax.servlet.http.</a:t>
            </a:r>
          </a:p>
          <a:p>
            <a:pPr marL="365760" indent="-283464" algn="just" fontAlgn="auto">
              <a:spcBef>
                <a:spcPts val="2400"/>
              </a:spcBef>
              <a:spcAft>
                <a:spcPts val="0"/>
              </a:spcAft>
              <a:buFont typeface="Wingdings 2"/>
              <a:buChar char=""/>
              <a:defRPr/>
            </a:pPr>
            <a:r>
              <a:rPr lang="en-US" sz="2400" dirty="0">
                <a:latin typeface="Times New Roman" pitchFamily="18" charset="0"/>
                <a:cs typeface="Times New Roman" pitchFamily="18" charset="0"/>
              </a:rPr>
              <a:t>Its standard framework and use the highly portable java language.</a:t>
            </a:r>
          </a:p>
          <a:p>
            <a:pPr marL="365760" indent="-283464" algn="just" fontAlgn="auto">
              <a:spcBef>
                <a:spcPts val="2400"/>
              </a:spcBef>
              <a:spcAft>
                <a:spcPts val="0"/>
              </a:spcAft>
              <a:buFont typeface="Wingdings 2"/>
              <a:buChar char=""/>
              <a:defRP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90600"/>
            <a:ext cx="8077200" cy="4401205"/>
          </a:xfrm>
          <a:prstGeom prst="rect">
            <a:avLst/>
          </a:prstGeom>
        </p:spPr>
        <p:txBody>
          <a:bodyPr wrap="square">
            <a:spAutoFit/>
          </a:bodyPr>
          <a:lstStyle/>
          <a:p>
            <a:pPr>
              <a:buFont typeface="Wingdings" pitchFamily="2" charset="2"/>
              <a:buChar char="§"/>
            </a:pPr>
            <a:r>
              <a:rPr lang="en-US" sz="2800" b="1" dirty="0"/>
              <a:t>Advantage of Cookies:</a:t>
            </a:r>
          </a:p>
          <a:p>
            <a:r>
              <a:rPr lang="en-US" sz="2800" dirty="0"/>
              <a:t>Simplest technique of maintaining the state.</a:t>
            </a:r>
          </a:p>
          <a:p>
            <a:r>
              <a:rPr lang="en-US" sz="2800" dirty="0"/>
              <a:t>Cookies are maintained at client side.</a:t>
            </a:r>
          </a:p>
          <a:p>
            <a:pPr>
              <a:buFont typeface="Wingdings" pitchFamily="2" charset="2"/>
              <a:buChar char="§"/>
            </a:pPr>
            <a:r>
              <a:rPr lang="en-US" sz="2800" b="1" dirty="0"/>
              <a:t>Disadvantage of Cookies</a:t>
            </a:r>
          </a:p>
          <a:p>
            <a:pPr>
              <a:buFont typeface="Wingdings" pitchFamily="2" charset="2"/>
              <a:buChar char="§"/>
            </a:pPr>
            <a:r>
              <a:rPr lang="en-US" sz="2800" dirty="0"/>
              <a:t>It will not work if cookie is disabled from the browser.</a:t>
            </a:r>
          </a:p>
          <a:p>
            <a:pPr>
              <a:buFont typeface="Wingdings" pitchFamily="2" charset="2"/>
              <a:buChar char="§"/>
            </a:pPr>
            <a:r>
              <a:rPr lang="en-US" sz="2800" dirty="0"/>
              <a:t>Only textual information can be set in Cookie object.</a:t>
            </a:r>
          </a:p>
          <a:p>
            <a:pPr>
              <a:buFont typeface="Wingdings" pitchFamily="2" charset="2"/>
              <a:buChar char="§"/>
            </a:pPr>
            <a:endParaRPr lang="en-US" sz="2800" b="1" dirty="0"/>
          </a:p>
          <a:p>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077200" cy="523220"/>
          </a:xfrm>
          <a:prstGeom prst="rect">
            <a:avLst/>
          </a:prstGeom>
        </p:spPr>
        <p:txBody>
          <a:bodyPr wrap="square">
            <a:spAutoFit/>
          </a:bodyPr>
          <a:lstStyle/>
          <a:p>
            <a:pPr>
              <a:buFont typeface="Wingdings" pitchFamily="2" charset="2"/>
              <a:buChar char="§"/>
            </a:pPr>
            <a:r>
              <a:rPr lang="en-US" sz="2800" b="1" dirty="0"/>
              <a:t>Example:</a:t>
            </a:r>
            <a:endParaRPr lang="en-US" sz="2800" dirty="0"/>
          </a:p>
        </p:txBody>
      </p:sp>
      <p:sp>
        <p:nvSpPr>
          <p:cNvPr id="56322" name="AutoShape 2" descr="cookies in session track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6323" name="Picture 3"/>
          <p:cNvPicPr>
            <a:picLocks noChangeAspect="1" noChangeArrowheads="1"/>
          </p:cNvPicPr>
          <p:nvPr/>
        </p:nvPicPr>
        <p:blipFill>
          <a:blip r:embed="rId2"/>
          <a:srcRect/>
          <a:stretch>
            <a:fillRect/>
          </a:stretch>
        </p:blipFill>
        <p:spPr bwMode="auto">
          <a:xfrm>
            <a:off x="609600" y="1371600"/>
            <a:ext cx="8225396" cy="3962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077200" cy="523220"/>
          </a:xfrm>
          <a:prstGeom prst="rect">
            <a:avLst/>
          </a:prstGeom>
        </p:spPr>
        <p:txBody>
          <a:bodyPr wrap="square">
            <a:spAutoFit/>
          </a:bodyPr>
          <a:lstStyle/>
          <a:p>
            <a:pPr>
              <a:buFont typeface="Wingdings" pitchFamily="2" charset="2"/>
              <a:buChar char="§"/>
            </a:pPr>
            <a:r>
              <a:rPr lang="en-US" sz="2800" b="1" dirty="0"/>
              <a:t>Example: cookie1.html</a:t>
            </a:r>
            <a:endParaRPr lang="en-US" sz="2800" dirty="0"/>
          </a:p>
        </p:txBody>
      </p:sp>
      <p:sp>
        <p:nvSpPr>
          <p:cNvPr id="5" name="Rectangle 4"/>
          <p:cNvSpPr/>
          <p:nvPr/>
        </p:nvSpPr>
        <p:spPr>
          <a:xfrm>
            <a:off x="685800" y="1447800"/>
            <a:ext cx="6400800" cy="1200329"/>
          </a:xfrm>
          <a:prstGeom prst="rect">
            <a:avLst/>
          </a:prstGeom>
        </p:spPr>
        <p:txBody>
          <a:bodyPr wrap="square">
            <a:spAutoFit/>
          </a:bodyPr>
          <a:lstStyle/>
          <a:p>
            <a:r>
              <a:rPr lang="en-US" dirty="0"/>
              <a:t>&lt;form action="cookie_2" method="get"&gt;  </a:t>
            </a:r>
          </a:p>
          <a:p>
            <a:r>
              <a:rPr lang="en-US" dirty="0"/>
              <a:t>Name:&lt;input type="text" name="</a:t>
            </a:r>
            <a:r>
              <a:rPr lang="en-US" dirty="0" err="1"/>
              <a:t>userName</a:t>
            </a:r>
            <a:r>
              <a:rPr lang="en-US" dirty="0"/>
              <a:t>"/&gt;&lt;</a:t>
            </a:r>
            <a:r>
              <a:rPr lang="en-US" dirty="0" err="1"/>
              <a:t>br</a:t>
            </a:r>
            <a:r>
              <a:rPr lang="en-US" dirty="0"/>
              <a:t>/&gt;  </a:t>
            </a:r>
          </a:p>
          <a:p>
            <a:r>
              <a:rPr lang="en-US" dirty="0"/>
              <a:t>&lt;input type="submit" value="go"/&gt;  </a:t>
            </a:r>
          </a:p>
          <a:p>
            <a:r>
              <a:rPr lang="en-US" dirty="0"/>
              <a:t>&lt;/form&gt;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Example: cookie2.java</a:t>
            </a:r>
            <a:endParaRPr lang="en-US" sz="2800" dirty="0"/>
          </a:p>
        </p:txBody>
      </p:sp>
      <p:sp>
        <p:nvSpPr>
          <p:cNvPr id="5" name="Rectangle 4"/>
          <p:cNvSpPr/>
          <p:nvPr/>
        </p:nvSpPr>
        <p:spPr>
          <a:xfrm>
            <a:off x="533400" y="609600"/>
            <a:ext cx="8305800" cy="6740307"/>
          </a:xfrm>
          <a:prstGeom prst="rect">
            <a:avLst/>
          </a:prstGeom>
        </p:spPr>
        <p:txBody>
          <a:bodyPr wrap="square">
            <a:spAutoFit/>
          </a:bodyPr>
          <a:lstStyle/>
          <a:p>
            <a:r>
              <a:rPr lang="en-US" dirty="0"/>
              <a:t>import java.io.*;</a:t>
            </a:r>
          </a:p>
          <a:p>
            <a:r>
              <a:rPr lang="en-US" dirty="0"/>
              <a:t>import javax.servlet.*;</a:t>
            </a:r>
          </a:p>
          <a:p>
            <a:r>
              <a:rPr lang="en-US" dirty="0"/>
              <a:t>import javax.servlet.http.*;</a:t>
            </a:r>
          </a:p>
          <a:p>
            <a:r>
              <a:rPr lang="en-US" dirty="0"/>
              <a:t>public class cookie_2 extends HttpServlet</a:t>
            </a:r>
          </a:p>
          <a:p>
            <a:r>
              <a:rPr lang="en-US" dirty="0"/>
              <a:t>{</a:t>
            </a:r>
          </a:p>
          <a:p>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res)throws </a:t>
            </a:r>
            <a:r>
              <a:rPr lang="en-US" dirty="0" err="1"/>
              <a:t>IOException,ServletException</a:t>
            </a:r>
            <a:endParaRPr lang="en-US" dirty="0"/>
          </a:p>
          <a:p>
            <a:r>
              <a:rPr lang="en-US" dirty="0"/>
              <a:t>	{</a:t>
            </a:r>
          </a:p>
          <a:p>
            <a:r>
              <a:rPr lang="en-US" dirty="0"/>
              <a:t>		</a:t>
            </a:r>
            <a:r>
              <a:rPr lang="en-US" dirty="0" err="1"/>
              <a:t>res.setContentType</a:t>
            </a:r>
            <a:r>
              <a:rPr lang="en-US" dirty="0"/>
              <a:t>("text/html");</a:t>
            </a:r>
          </a:p>
          <a:p>
            <a:r>
              <a:rPr lang="en-US" dirty="0"/>
              <a:t>		</a:t>
            </a:r>
            <a:r>
              <a:rPr lang="en-US" dirty="0" err="1"/>
              <a:t>PrintWriter</a:t>
            </a:r>
            <a:r>
              <a:rPr lang="en-US" dirty="0"/>
              <a:t> out=</a:t>
            </a:r>
            <a:r>
              <a:rPr lang="en-US" dirty="0" err="1"/>
              <a:t>res.getWriter</a:t>
            </a:r>
            <a:r>
              <a:rPr lang="en-US" dirty="0"/>
              <a:t>();</a:t>
            </a:r>
          </a:p>
          <a:p>
            <a:r>
              <a:rPr lang="en-US" dirty="0"/>
              <a:t>		</a:t>
            </a:r>
          </a:p>
          <a:p>
            <a:r>
              <a:rPr lang="en-US" dirty="0"/>
              <a:t>		String n=</a:t>
            </a:r>
            <a:r>
              <a:rPr lang="en-US" dirty="0" err="1"/>
              <a:t>req.getParameter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a:t>
            </a:r>
          </a:p>
          <a:p>
            <a:r>
              <a:rPr lang="en-US" dirty="0"/>
              <a:t>    Cookie ck=new Cookie("</a:t>
            </a:r>
            <a:r>
              <a:rPr lang="en-US" dirty="0" err="1"/>
              <a:t>uname",n</a:t>
            </a:r>
            <a:r>
              <a:rPr lang="en-US" dirty="0"/>
              <a:t>);//creating cookie object  </a:t>
            </a:r>
          </a:p>
          <a:p>
            <a:r>
              <a:rPr lang="en-US" dirty="0"/>
              <a:t>    </a:t>
            </a:r>
            <a:r>
              <a:rPr lang="en-US" dirty="0" err="1"/>
              <a:t>res.addCookie</a:t>
            </a:r>
            <a:r>
              <a:rPr lang="en-US" dirty="0"/>
              <a:t>(ck);//adding cookie in the response  </a:t>
            </a:r>
          </a:p>
          <a:p>
            <a:r>
              <a:rPr lang="en-US" dirty="0"/>
              <a:t>  </a:t>
            </a:r>
          </a:p>
          <a:p>
            <a:r>
              <a:rPr lang="en-US" dirty="0"/>
              <a:t>    //creating submit button  </a:t>
            </a:r>
          </a:p>
          <a:p>
            <a:r>
              <a:rPr lang="en-US" dirty="0"/>
              <a:t>    </a:t>
            </a:r>
            <a:r>
              <a:rPr lang="en-US" dirty="0" err="1"/>
              <a:t>out.print</a:t>
            </a:r>
            <a:r>
              <a:rPr lang="en-US" dirty="0"/>
              <a:t>("&lt;form action='cookie_3'&gt;");  </a:t>
            </a:r>
          </a:p>
          <a:p>
            <a:r>
              <a:rPr lang="en-US" dirty="0"/>
              <a:t>    </a:t>
            </a:r>
            <a:r>
              <a:rPr lang="en-US" dirty="0" err="1"/>
              <a:t>out.print</a:t>
            </a:r>
            <a:r>
              <a:rPr lang="en-US" dirty="0"/>
              <a:t>("&lt;input type='submit' value='go'&gt;");  </a:t>
            </a:r>
          </a:p>
          <a:p>
            <a:r>
              <a:rPr lang="en-US" dirty="0"/>
              <a:t>    </a:t>
            </a:r>
            <a:r>
              <a:rPr lang="en-US" dirty="0" err="1"/>
              <a:t>out.print</a:t>
            </a:r>
            <a:r>
              <a:rPr lang="en-US" dirty="0"/>
              <a:t>("&lt;/form&gt;");  </a:t>
            </a:r>
          </a:p>
          <a:p>
            <a:endParaRPr lang="en-US" dirty="0"/>
          </a:p>
          <a:p>
            <a:r>
              <a:rPr lang="en-US" dirty="0"/>
              <a:t>	}</a:t>
            </a:r>
          </a:p>
          <a:p>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Example: cookie3.java</a:t>
            </a:r>
            <a:endParaRPr lang="en-US" sz="2800" dirty="0"/>
          </a:p>
        </p:txBody>
      </p:sp>
      <p:sp>
        <p:nvSpPr>
          <p:cNvPr id="5" name="Rectangle 4"/>
          <p:cNvSpPr/>
          <p:nvPr/>
        </p:nvSpPr>
        <p:spPr>
          <a:xfrm>
            <a:off x="533400" y="609600"/>
            <a:ext cx="8305800" cy="4524315"/>
          </a:xfrm>
          <a:prstGeom prst="rect">
            <a:avLst/>
          </a:prstGeom>
        </p:spPr>
        <p:txBody>
          <a:bodyPr wrap="square">
            <a:spAutoFit/>
          </a:bodyPr>
          <a:lstStyle/>
          <a:p>
            <a:r>
              <a:rPr lang="en-US" dirty="0"/>
              <a:t>import java.io.*;</a:t>
            </a:r>
          </a:p>
          <a:p>
            <a:r>
              <a:rPr lang="en-US" dirty="0"/>
              <a:t>import javax.servlet.*;</a:t>
            </a:r>
          </a:p>
          <a:p>
            <a:r>
              <a:rPr lang="en-US" dirty="0"/>
              <a:t>import javax.servlet.http.*;</a:t>
            </a:r>
          </a:p>
          <a:p>
            <a:r>
              <a:rPr lang="en-US" dirty="0"/>
              <a:t>public class cookie_3 extends HttpServlet</a:t>
            </a:r>
          </a:p>
          <a:p>
            <a:r>
              <a:rPr lang="en-US" dirty="0"/>
              <a:t>{</a:t>
            </a:r>
          </a:p>
          <a:p>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res)throws </a:t>
            </a:r>
            <a:r>
              <a:rPr lang="en-US" dirty="0" err="1"/>
              <a:t>IOException,ServletException</a:t>
            </a:r>
            <a:endParaRPr lang="en-US" dirty="0"/>
          </a:p>
          <a:p>
            <a:r>
              <a:rPr lang="en-US" dirty="0"/>
              <a:t>	{</a:t>
            </a:r>
          </a:p>
          <a:p>
            <a:r>
              <a:rPr lang="en-US" dirty="0"/>
              <a:t>		</a:t>
            </a:r>
            <a:r>
              <a:rPr lang="en-US" dirty="0" err="1"/>
              <a:t>res.setContentType</a:t>
            </a:r>
            <a:r>
              <a:rPr lang="en-US" dirty="0"/>
              <a:t>("text/html");</a:t>
            </a:r>
          </a:p>
          <a:p>
            <a:r>
              <a:rPr lang="en-US" dirty="0"/>
              <a:t>		</a:t>
            </a:r>
            <a:r>
              <a:rPr lang="en-US" dirty="0" err="1"/>
              <a:t>PrintWriter</a:t>
            </a:r>
            <a:r>
              <a:rPr lang="en-US" dirty="0"/>
              <a:t> out=</a:t>
            </a:r>
            <a:r>
              <a:rPr lang="en-US" dirty="0" err="1"/>
              <a:t>res.getWriter</a:t>
            </a:r>
            <a:r>
              <a:rPr lang="en-US" dirty="0"/>
              <a:t>();</a:t>
            </a:r>
          </a:p>
          <a:p>
            <a:r>
              <a:rPr lang="en-US" dirty="0"/>
              <a:t>		</a:t>
            </a:r>
          </a:p>
          <a:p>
            <a:r>
              <a:rPr lang="en-US" dirty="0"/>
              <a:t>		</a:t>
            </a:r>
          </a:p>
          <a:p>
            <a:r>
              <a:rPr lang="en-US" dirty="0"/>
              <a:t>		Cookie ck[]=</a:t>
            </a:r>
            <a:r>
              <a:rPr lang="en-US" dirty="0" err="1"/>
              <a:t>req.getCookies</a:t>
            </a:r>
            <a:r>
              <a:rPr lang="en-US" dirty="0"/>
              <a:t>();  </a:t>
            </a:r>
          </a:p>
          <a:p>
            <a:r>
              <a:rPr lang="en-US" dirty="0"/>
              <a:t>    </a:t>
            </a:r>
            <a:r>
              <a:rPr lang="en-US" dirty="0" err="1"/>
              <a:t>out.print</a:t>
            </a:r>
            <a:r>
              <a:rPr lang="en-US" dirty="0"/>
              <a:t>("Hello "+ck[0].</a:t>
            </a:r>
            <a:r>
              <a:rPr lang="en-US" dirty="0" err="1"/>
              <a:t>getValue</a:t>
            </a:r>
            <a:r>
              <a:rPr lang="en-US" dirty="0"/>
              <a:t>());  </a:t>
            </a:r>
          </a:p>
          <a:p>
            <a:r>
              <a:rPr lang="en-US" dirty="0"/>
              <a:t>	}</a:t>
            </a:r>
          </a:p>
          <a:p>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Example: cookie3.java</a:t>
            </a:r>
            <a:endParaRPr lang="en-US" sz="2800" dirty="0"/>
          </a:p>
        </p:txBody>
      </p:sp>
      <p:sp>
        <p:nvSpPr>
          <p:cNvPr id="5" name="Rectangle 4"/>
          <p:cNvSpPr/>
          <p:nvPr/>
        </p:nvSpPr>
        <p:spPr>
          <a:xfrm>
            <a:off x="533400" y="609600"/>
            <a:ext cx="8305800" cy="6186309"/>
          </a:xfrm>
          <a:prstGeom prst="rect">
            <a:avLst/>
          </a:prstGeom>
        </p:spPr>
        <p:txBody>
          <a:bodyPr wrap="square">
            <a:spAutoFit/>
          </a:bodyPr>
          <a:lstStyle/>
          <a:p>
            <a:r>
              <a:rPr lang="en-US" dirty="0"/>
              <a:t>&lt;web-app&gt;</a:t>
            </a:r>
          </a:p>
          <a:p>
            <a:r>
              <a:rPr lang="en-US" dirty="0"/>
              <a:t>&lt;welcome-file-list&gt;</a:t>
            </a:r>
          </a:p>
          <a:p>
            <a:r>
              <a:rPr lang="en-US" dirty="0"/>
              <a:t>    &lt;welcome-file&gt;cookie1.html&lt;/welcome-file&gt;</a:t>
            </a:r>
          </a:p>
          <a:p>
            <a:r>
              <a:rPr lang="en-US" dirty="0"/>
              <a:t>  &lt;/welcome-file-list&gt;</a:t>
            </a:r>
          </a:p>
          <a:p>
            <a:r>
              <a:rPr lang="en-US" dirty="0"/>
              <a:t>&lt;servlet&gt;</a:t>
            </a:r>
          </a:p>
          <a:p>
            <a:r>
              <a:rPr lang="en-US" dirty="0"/>
              <a:t>  &lt;</a:t>
            </a:r>
            <a:r>
              <a:rPr lang="en-US" dirty="0" err="1"/>
              <a:t>servlet</a:t>
            </a:r>
            <a:r>
              <a:rPr lang="en-US" dirty="0"/>
              <a:t>-name&gt;cookie_2&lt;/</a:t>
            </a:r>
            <a:r>
              <a:rPr lang="en-US" dirty="0" err="1"/>
              <a:t>servlet</a:t>
            </a:r>
            <a:r>
              <a:rPr lang="en-US" dirty="0"/>
              <a:t>-name&gt;</a:t>
            </a:r>
          </a:p>
          <a:p>
            <a:r>
              <a:rPr lang="en-US" dirty="0"/>
              <a:t>  &lt;</a:t>
            </a:r>
            <a:r>
              <a:rPr lang="en-US" dirty="0" err="1"/>
              <a:t>servlet</a:t>
            </a:r>
            <a:r>
              <a:rPr lang="en-US" dirty="0"/>
              <a:t>-class&gt;cookie_2&lt;/</a:t>
            </a:r>
            <a:r>
              <a:rPr lang="en-US" dirty="0" err="1"/>
              <a:t>servlet</a:t>
            </a:r>
            <a:r>
              <a:rPr lang="en-US" dirty="0"/>
              <a:t>-class&gt;</a:t>
            </a:r>
          </a:p>
          <a:p>
            <a:r>
              <a:rPr lang="en-US" dirty="0"/>
              <a:t>  &lt;/servlet&gt;</a:t>
            </a:r>
          </a:p>
          <a:p>
            <a:r>
              <a:rPr lang="en-US" dirty="0"/>
              <a:t>  &lt;</a:t>
            </a:r>
            <a:r>
              <a:rPr lang="en-US" dirty="0" err="1"/>
              <a:t>servlet</a:t>
            </a:r>
            <a:r>
              <a:rPr lang="en-US" dirty="0"/>
              <a:t>-mapping&gt;</a:t>
            </a:r>
          </a:p>
          <a:p>
            <a:r>
              <a:rPr lang="en-US" dirty="0"/>
              <a:t>    &lt;</a:t>
            </a:r>
            <a:r>
              <a:rPr lang="en-US" dirty="0" err="1"/>
              <a:t>servlet</a:t>
            </a:r>
            <a:r>
              <a:rPr lang="en-US" dirty="0"/>
              <a:t>-name&gt;cookie_2&lt;/</a:t>
            </a:r>
            <a:r>
              <a:rPr lang="en-US" dirty="0" err="1"/>
              <a:t>servlet</a:t>
            </a:r>
            <a:r>
              <a:rPr lang="en-US" dirty="0"/>
              <a:t>-name&gt;</a:t>
            </a:r>
          </a:p>
          <a:p>
            <a:r>
              <a:rPr lang="en-US" dirty="0"/>
              <a:t>  &lt;</a:t>
            </a:r>
            <a:r>
              <a:rPr lang="en-US" dirty="0" err="1"/>
              <a:t>url</a:t>
            </a:r>
            <a:r>
              <a:rPr lang="en-US" dirty="0"/>
              <a:t>-pattern&gt;/cookie_2&lt;/</a:t>
            </a:r>
            <a:r>
              <a:rPr lang="en-US" dirty="0" err="1"/>
              <a:t>url</a:t>
            </a:r>
            <a:r>
              <a:rPr lang="en-US" dirty="0"/>
              <a:t>-pattern&gt;</a:t>
            </a:r>
          </a:p>
          <a:p>
            <a:endParaRPr lang="en-US" dirty="0"/>
          </a:p>
          <a:p>
            <a:r>
              <a:rPr lang="en-US" dirty="0"/>
              <a:t>  &lt;/</a:t>
            </a:r>
            <a:r>
              <a:rPr lang="en-US" dirty="0" err="1"/>
              <a:t>servlet</a:t>
            </a:r>
            <a:r>
              <a:rPr lang="en-US" dirty="0"/>
              <a:t>-mapping&gt;</a:t>
            </a:r>
          </a:p>
          <a:p>
            <a:r>
              <a:rPr lang="en-US" dirty="0"/>
              <a:t>  &lt;servlet&gt;</a:t>
            </a:r>
          </a:p>
          <a:p>
            <a:r>
              <a:rPr lang="en-US" dirty="0"/>
              <a:t>  &lt;</a:t>
            </a:r>
            <a:r>
              <a:rPr lang="en-US" dirty="0" err="1"/>
              <a:t>servlet</a:t>
            </a:r>
            <a:r>
              <a:rPr lang="en-US" dirty="0"/>
              <a:t>-name&gt;cookie_3&lt;/</a:t>
            </a:r>
            <a:r>
              <a:rPr lang="en-US" dirty="0" err="1"/>
              <a:t>servlet</a:t>
            </a:r>
            <a:r>
              <a:rPr lang="en-US" dirty="0"/>
              <a:t>-name&gt;</a:t>
            </a:r>
          </a:p>
          <a:p>
            <a:r>
              <a:rPr lang="en-US" dirty="0"/>
              <a:t>  &lt;</a:t>
            </a:r>
            <a:r>
              <a:rPr lang="en-US" dirty="0" err="1"/>
              <a:t>servlet</a:t>
            </a:r>
            <a:r>
              <a:rPr lang="en-US" dirty="0"/>
              <a:t>-class&gt;cookie_3&lt;/</a:t>
            </a:r>
            <a:r>
              <a:rPr lang="en-US" dirty="0" err="1"/>
              <a:t>servlet</a:t>
            </a:r>
            <a:r>
              <a:rPr lang="en-US" dirty="0"/>
              <a:t>-class&gt;</a:t>
            </a:r>
          </a:p>
          <a:p>
            <a:r>
              <a:rPr lang="en-US" dirty="0"/>
              <a:t>  &lt;/servlet&gt;</a:t>
            </a:r>
          </a:p>
          <a:p>
            <a:r>
              <a:rPr lang="en-US" dirty="0"/>
              <a:t>  &lt;</a:t>
            </a:r>
            <a:r>
              <a:rPr lang="en-US" dirty="0" err="1"/>
              <a:t>servlet</a:t>
            </a:r>
            <a:r>
              <a:rPr lang="en-US" dirty="0"/>
              <a:t>-mapping&gt;</a:t>
            </a:r>
          </a:p>
          <a:p>
            <a:r>
              <a:rPr lang="en-US" dirty="0"/>
              <a:t>    &lt;</a:t>
            </a:r>
            <a:r>
              <a:rPr lang="en-US" dirty="0" err="1"/>
              <a:t>servlet</a:t>
            </a:r>
            <a:r>
              <a:rPr lang="en-US" dirty="0"/>
              <a:t>-name&gt;cookie_3&lt;/</a:t>
            </a:r>
            <a:r>
              <a:rPr lang="en-US" dirty="0" err="1"/>
              <a:t>servlet</a:t>
            </a:r>
            <a:r>
              <a:rPr lang="en-US" dirty="0"/>
              <a:t>-name&gt;</a:t>
            </a:r>
          </a:p>
          <a:p>
            <a:r>
              <a:rPr lang="en-US" dirty="0"/>
              <a:t>  &lt;</a:t>
            </a:r>
            <a:r>
              <a:rPr lang="en-US" dirty="0" err="1"/>
              <a:t>url</a:t>
            </a:r>
            <a:r>
              <a:rPr lang="en-US" dirty="0"/>
              <a:t>-pattern&gt;/cookie_3&lt;/</a:t>
            </a:r>
            <a:r>
              <a:rPr lang="en-US" dirty="0" err="1"/>
              <a:t>url</a:t>
            </a:r>
            <a:r>
              <a:rPr lang="en-US" dirty="0"/>
              <a:t>-pattern&gt;</a:t>
            </a:r>
          </a:p>
          <a:p>
            <a:r>
              <a:rPr lang="en-US" dirty="0"/>
              <a:t>  &lt;/</a:t>
            </a:r>
            <a:r>
              <a:rPr lang="en-US" dirty="0" err="1"/>
              <a:t>servlet</a:t>
            </a:r>
            <a:r>
              <a:rPr lang="en-US" dirty="0"/>
              <a:t>-mapping&gt;</a:t>
            </a:r>
          </a:p>
          <a:p>
            <a:r>
              <a:rPr lang="en-US" dirty="0"/>
              <a:t>&lt;/web-app&gt;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2.Hidden Form Field</a:t>
            </a:r>
            <a:endParaRPr lang="en-US" sz="2800" dirty="0"/>
          </a:p>
        </p:txBody>
      </p:sp>
      <p:sp>
        <p:nvSpPr>
          <p:cNvPr id="5" name="Rectangle 4"/>
          <p:cNvSpPr/>
          <p:nvPr/>
        </p:nvSpPr>
        <p:spPr>
          <a:xfrm>
            <a:off x="457200" y="990600"/>
            <a:ext cx="8305800" cy="3847207"/>
          </a:xfrm>
          <a:prstGeom prst="rect">
            <a:avLst/>
          </a:prstGeom>
        </p:spPr>
        <p:txBody>
          <a:bodyPr wrap="square">
            <a:spAutoFit/>
          </a:bodyPr>
          <a:lstStyle/>
          <a:p>
            <a:pPr>
              <a:buFont typeface="Wingdings" pitchFamily="2" charset="2"/>
              <a:buChar char="§"/>
            </a:pPr>
            <a:r>
              <a:rPr lang="en-US" sz="2400" dirty="0"/>
              <a:t>In case of Hidden Form Field </a:t>
            </a:r>
            <a:r>
              <a:rPr lang="en-US" sz="2400" b="1" dirty="0"/>
              <a:t>a hidden (invisible) </a:t>
            </a:r>
            <a:r>
              <a:rPr lang="en-US" sz="2400" b="1" dirty="0" err="1"/>
              <a:t>textfield</a:t>
            </a:r>
            <a:r>
              <a:rPr lang="en-US" sz="2400" dirty="0" err="1"/>
              <a:t>is</a:t>
            </a:r>
            <a:r>
              <a:rPr lang="en-US" sz="2400" dirty="0"/>
              <a:t> used for maintaining the state of an user.</a:t>
            </a:r>
          </a:p>
          <a:p>
            <a:pPr>
              <a:buFont typeface="Wingdings" pitchFamily="2" charset="2"/>
              <a:buChar char="§"/>
            </a:pPr>
            <a:endParaRPr lang="en-US" sz="2400" dirty="0"/>
          </a:p>
          <a:p>
            <a:pPr>
              <a:buFont typeface="Wingdings" pitchFamily="2" charset="2"/>
              <a:buChar char="§"/>
            </a:pPr>
            <a:r>
              <a:rPr lang="en-US" sz="2400" dirty="0"/>
              <a:t>In such case, we store the information in the hidden field and get it from another servlet. This approach is better if we have to submit form in all the pages and we don't want to depend on the browser.</a:t>
            </a:r>
          </a:p>
          <a:p>
            <a:pPr>
              <a:buFont typeface="Wingdings" pitchFamily="2" charset="2"/>
              <a:buChar char="§"/>
            </a:pPr>
            <a:r>
              <a:rPr lang="en-US" sz="2800" b="1" dirty="0"/>
              <a:t>Syntax:</a:t>
            </a:r>
          </a:p>
          <a:p>
            <a:pPr>
              <a:buFont typeface="Wingdings" pitchFamily="2" charset="2"/>
              <a:buChar char="§"/>
            </a:pPr>
            <a:r>
              <a:rPr lang="en-US" sz="2400" dirty="0"/>
              <a:t>&lt;input type="hidden" name="</a:t>
            </a:r>
            <a:r>
              <a:rPr lang="en-US" sz="2400" dirty="0" err="1"/>
              <a:t>uname</a:t>
            </a:r>
            <a:r>
              <a:rPr lang="en-US" sz="2400" dirty="0"/>
              <a:t>" value="</a:t>
            </a:r>
            <a:r>
              <a:rPr lang="en-US" sz="2400" dirty="0" err="1"/>
              <a:t>Vishal</a:t>
            </a:r>
            <a:r>
              <a:rPr lang="en-US" sz="2400" dirty="0"/>
              <a:t>"&gt;  </a:t>
            </a:r>
          </a:p>
          <a:p>
            <a:pPr>
              <a:buFont typeface="Wingdings" pitchFamily="2" charset="2"/>
              <a:buChar char="§"/>
            </a:pP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2.Hidden Form Field</a:t>
            </a:r>
            <a:endParaRPr lang="en-US" sz="2800" dirty="0"/>
          </a:p>
        </p:txBody>
      </p:sp>
      <p:sp>
        <p:nvSpPr>
          <p:cNvPr id="5" name="Rectangle 4"/>
          <p:cNvSpPr/>
          <p:nvPr/>
        </p:nvSpPr>
        <p:spPr>
          <a:xfrm>
            <a:off x="457200" y="990600"/>
            <a:ext cx="8305800" cy="3046988"/>
          </a:xfrm>
          <a:prstGeom prst="rect">
            <a:avLst/>
          </a:prstGeom>
        </p:spPr>
        <p:txBody>
          <a:bodyPr wrap="square">
            <a:spAutoFit/>
          </a:bodyPr>
          <a:lstStyle/>
          <a:p>
            <a:pPr>
              <a:buFont typeface="Wingdings" pitchFamily="2" charset="2"/>
              <a:buChar char="§"/>
            </a:pPr>
            <a:r>
              <a:rPr lang="en-US" sz="2400" b="1" dirty="0"/>
              <a:t>Advantage of Hidden Form Field:</a:t>
            </a:r>
          </a:p>
          <a:p>
            <a:pPr>
              <a:buFont typeface="Wingdings" pitchFamily="2" charset="2"/>
              <a:buChar char="§"/>
            </a:pPr>
            <a:r>
              <a:rPr lang="en-US" sz="2400" dirty="0"/>
              <a:t>It will always work whether cookie is disabled or not.</a:t>
            </a:r>
          </a:p>
          <a:p>
            <a:pPr>
              <a:buFont typeface="Wingdings" pitchFamily="2" charset="2"/>
              <a:buChar char="§"/>
            </a:pPr>
            <a:endParaRPr lang="en-US" sz="2400" dirty="0"/>
          </a:p>
          <a:p>
            <a:pPr>
              <a:buFont typeface="Wingdings" pitchFamily="2" charset="2"/>
              <a:buChar char="§"/>
            </a:pPr>
            <a:r>
              <a:rPr lang="en-US" sz="2400" b="1" dirty="0"/>
              <a:t>Disadvantage of Hidden Form Field:</a:t>
            </a:r>
          </a:p>
          <a:p>
            <a:pPr>
              <a:buFont typeface="Wingdings" pitchFamily="2" charset="2"/>
              <a:buChar char="§"/>
            </a:pPr>
            <a:r>
              <a:rPr lang="en-US" sz="2400" dirty="0"/>
              <a:t>It is maintained at server side.</a:t>
            </a:r>
          </a:p>
          <a:p>
            <a:pPr>
              <a:buFont typeface="Wingdings" pitchFamily="2" charset="2"/>
              <a:buChar char="§"/>
            </a:pPr>
            <a:r>
              <a:rPr lang="en-US" sz="2400" dirty="0"/>
              <a:t>Extra form submission is required on each pages.</a:t>
            </a:r>
          </a:p>
          <a:p>
            <a:pPr>
              <a:buFont typeface="Wingdings" pitchFamily="2" charset="2"/>
              <a:buChar char="§"/>
            </a:pPr>
            <a:r>
              <a:rPr lang="en-US" sz="2400" dirty="0"/>
              <a:t>Only textual information can be used.</a:t>
            </a:r>
          </a:p>
          <a:p>
            <a:pPr>
              <a:buFont typeface="Wingdings" pitchFamily="2" charset="2"/>
              <a:buChar char="§"/>
            </a:pP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2.Hidden Form Field</a:t>
            </a:r>
            <a:endParaRPr lang="en-US" sz="2800" dirty="0"/>
          </a:p>
        </p:txBody>
      </p:sp>
      <p:sp>
        <p:nvSpPr>
          <p:cNvPr id="5" name="Rectangle 4"/>
          <p:cNvSpPr/>
          <p:nvPr/>
        </p:nvSpPr>
        <p:spPr>
          <a:xfrm>
            <a:off x="457200" y="990600"/>
            <a:ext cx="8305800" cy="461665"/>
          </a:xfrm>
          <a:prstGeom prst="rect">
            <a:avLst/>
          </a:prstGeom>
        </p:spPr>
        <p:txBody>
          <a:bodyPr wrap="square">
            <a:spAutoFit/>
          </a:bodyPr>
          <a:lstStyle/>
          <a:p>
            <a:pPr>
              <a:buFont typeface="Wingdings" pitchFamily="2" charset="2"/>
              <a:buChar char="§"/>
            </a:pPr>
            <a:r>
              <a:rPr lang="en-US" sz="2400" b="1" dirty="0"/>
              <a:t>Example:</a:t>
            </a:r>
            <a:endParaRPr lang="en-US" sz="24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85800" y="1524000"/>
            <a:ext cx="8057766" cy="39624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077200" cy="523220"/>
          </a:xfrm>
          <a:prstGeom prst="rect">
            <a:avLst/>
          </a:prstGeom>
        </p:spPr>
        <p:txBody>
          <a:bodyPr wrap="square">
            <a:spAutoFit/>
          </a:bodyPr>
          <a:lstStyle/>
          <a:p>
            <a:pPr>
              <a:buFont typeface="Wingdings" pitchFamily="2" charset="2"/>
              <a:buChar char="§"/>
            </a:pPr>
            <a:r>
              <a:rPr lang="en-US" sz="2800" b="1" dirty="0"/>
              <a:t>2.Hidden Form Field</a:t>
            </a:r>
            <a:endParaRPr lang="en-US" sz="2800" dirty="0"/>
          </a:p>
        </p:txBody>
      </p:sp>
      <p:sp>
        <p:nvSpPr>
          <p:cNvPr id="5" name="Rectangle 4"/>
          <p:cNvSpPr/>
          <p:nvPr/>
        </p:nvSpPr>
        <p:spPr>
          <a:xfrm>
            <a:off x="457200" y="762000"/>
            <a:ext cx="8305800" cy="461665"/>
          </a:xfrm>
          <a:prstGeom prst="rect">
            <a:avLst/>
          </a:prstGeom>
        </p:spPr>
        <p:txBody>
          <a:bodyPr wrap="square">
            <a:spAutoFit/>
          </a:bodyPr>
          <a:lstStyle/>
          <a:p>
            <a:pPr>
              <a:buFont typeface="Wingdings" pitchFamily="2" charset="2"/>
              <a:buChar char="§"/>
            </a:pPr>
            <a:r>
              <a:rPr lang="en-US" sz="2400" b="1" dirty="0"/>
              <a:t>Example:hidden1.html</a:t>
            </a:r>
            <a:endParaRPr lang="en-US" sz="24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762000" y="1447800"/>
            <a:ext cx="6172200" cy="1200329"/>
          </a:xfrm>
          <a:prstGeom prst="rect">
            <a:avLst/>
          </a:prstGeom>
        </p:spPr>
        <p:txBody>
          <a:bodyPr wrap="square">
            <a:spAutoFit/>
          </a:bodyPr>
          <a:lstStyle/>
          <a:p>
            <a:r>
              <a:rPr lang="en-US" dirty="0"/>
              <a:t>&lt;form action="./hidden2"&gt;  </a:t>
            </a:r>
          </a:p>
          <a:p>
            <a:r>
              <a:rPr lang="en-US" dirty="0"/>
              <a:t>Name:&lt;input type="text" name="</a:t>
            </a:r>
            <a:r>
              <a:rPr lang="en-US" dirty="0" err="1"/>
              <a:t>userName</a:t>
            </a:r>
            <a:r>
              <a:rPr lang="en-US" dirty="0"/>
              <a:t>"/&gt;&lt;</a:t>
            </a:r>
            <a:r>
              <a:rPr lang="en-US" dirty="0" err="1"/>
              <a:t>br</a:t>
            </a:r>
            <a:r>
              <a:rPr lang="en-US" dirty="0"/>
              <a:t>/&gt;  </a:t>
            </a:r>
          </a:p>
          <a:p>
            <a:r>
              <a:rPr lang="en-US" dirty="0"/>
              <a:t>&lt;input type="submit" value="go"/&gt;  </a:t>
            </a:r>
          </a:p>
          <a:p>
            <a:r>
              <a:rPr lang="en-US" dirty="0"/>
              <a:t>&lt;/form&gt;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05800" cy="762000"/>
          </a:xfrm>
        </p:spPr>
        <p:txBody>
          <a:bodyPr>
            <a:noAutofit/>
          </a:bodyPr>
          <a:lstStyle/>
          <a:p>
            <a:r>
              <a:rPr lang="en-US" b="1" u="sng" dirty="0">
                <a:solidFill>
                  <a:schemeClr val="tx1"/>
                </a:solidFill>
                <a:latin typeface="Times New Roman" pitchFamily="18" charset="0"/>
                <a:cs typeface="Times New Roman" pitchFamily="18" charset="0"/>
              </a:rPr>
              <a:t>Servlets Architecture</a:t>
            </a:r>
          </a:p>
        </p:txBody>
      </p:sp>
      <p:sp>
        <p:nvSpPr>
          <p:cNvPr id="3" name="Rectangle 2"/>
          <p:cNvSpPr/>
          <p:nvPr/>
        </p:nvSpPr>
        <p:spPr>
          <a:xfrm>
            <a:off x="304800" y="1371600"/>
            <a:ext cx="8610600" cy="830997"/>
          </a:xfrm>
          <a:prstGeom prst="rect">
            <a:avLst/>
          </a:prstGeom>
        </p:spPr>
        <p:txBody>
          <a:bodyPr wrap="square">
            <a:spAutoFit/>
          </a:bodyPr>
          <a:lstStyle/>
          <a:p>
            <a:pPr>
              <a:buFont typeface="Wingdings" pitchFamily="2" charset="2"/>
              <a:buChar char="§"/>
            </a:pPr>
            <a:r>
              <a:rPr lang="en-US" sz="2400" dirty="0">
                <a:latin typeface="Times New Roman" pitchFamily="18" charset="0"/>
                <a:cs typeface="Times New Roman" pitchFamily="18" charset="0"/>
              </a:rPr>
              <a:t>The following diagram shows the position of Servlet in a Web Application.</a:t>
            </a:r>
          </a:p>
        </p:txBody>
      </p:sp>
      <p:pic>
        <p:nvPicPr>
          <p:cNvPr id="1026" name="Picture 2" descr="Servlets Architecture"/>
          <p:cNvPicPr>
            <a:picLocks noChangeAspect="1" noChangeArrowheads="1"/>
          </p:cNvPicPr>
          <p:nvPr/>
        </p:nvPicPr>
        <p:blipFill>
          <a:blip r:embed="rId2"/>
          <a:srcRect/>
          <a:stretch>
            <a:fillRect/>
          </a:stretch>
        </p:blipFill>
        <p:spPr bwMode="auto">
          <a:xfrm>
            <a:off x="1981200" y="1905000"/>
            <a:ext cx="5334000" cy="3485284"/>
          </a:xfrm>
          <a:prstGeom prst="rect">
            <a:avLst/>
          </a:prstGeom>
          <a:noFill/>
        </p:spPr>
      </p:pic>
      <p:sp>
        <p:nvSpPr>
          <p:cNvPr id="5" name="Rectangle 4"/>
          <p:cNvSpPr/>
          <p:nvPr/>
        </p:nvSpPr>
        <p:spPr>
          <a:xfrm>
            <a:off x="442392" y="5726668"/>
            <a:ext cx="5844870" cy="461665"/>
          </a:xfrm>
          <a:prstGeom prst="rect">
            <a:avLst/>
          </a:prstGeom>
        </p:spPr>
        <p:txBody>
          <a:bodyPr wrap="none">
            <a:spAutoFit/>
          </a:bodyPr>
          <a:lstStyle/>
          <a:p>
            <a:pPr>
              <a:buFont typeface="Wingdings" pitchFamily="2" charset="2"/>
              <a:buChar char="§"/>
            </a:pPr>
            <a:r>
              <a:rPr lang="en-US" sz="2400" dirty="0">
                <a:latin typeface="Times New Roman" pitchFamily="18" charset="0"/>
                <a:cs typeface="Times New Roman" pitchFamily="18" charset="0"/>
              </a:rPr>
              <a:t>Servlets perform the following major tasks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077200" cy="954107"/>
          </a:xfrm>
          <a:prstGeom prst="rect">
            <a:avLst/>
          </a:prstGeom>
        </p:spPr>
        <p:txBody>
          <a:bodyPr wrap="square">
            <a:spAutoFit/>
          </a:bodyPr>
          <a:lstStyle/>
          <a:p>
            <a:pPr>
              <a:buFont typeface="Wingdings" pitchFamily="2" charset="2"/>
              <a:buChar char="§"/>
            </a:pPr>
            <a:r>
              <a:rPr lang="en-US" sz="2800" b="1" dirty="0"/>
              <a:t>Example:hidden2.java</a:t>
            </a:r>
            <a:endParaRPr lang="en-US" sz="2800" dirty="0"/>
          </a:p>
          <a:p>
            <a:pPr>
              <a:buFont typeface="Wingdings" pitchFamily="2" charset="2"/>
              <a:buChar char="§"/>
            </a:pPr>
            <a:endParaRPr lang="en-US" sz="28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57200" y="533400"/>
            <a:ext cx="8686800" cy="7017306"/>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  </a:t>
            </a:r>
          </a:p>
          <a:p>
            <a:r>
              <a:rPr lang="en-US" dirty="0"/>
              <a:t>public class hidden2 extends HttpServlet {  </a:t>
            </a:r>
          </a:p>
          <a:p>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r>
              <a:rPr lang="en-US" dirty="0"/>
              <a:t>        try{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a:t>
            </a:r>
          </a:p>
          <a:p>
            <a:r>
              <a:rPr lang="en-US" dirty="0"/>
              <a:t>        //creating form that have invisible </a:t>
            </a:r>
            <a:r>
              <a:rPr lang="en-US" dirty="0" err="1"/>
              <a:t>textfield</a:t>
            </a:r>
            <a:r>
              <a:rPr lang="en-US" dirty="0"/>
              <a:t>  </a:t>
            </a:r>
          </a:p>
          <a:p>
            <a:r>
              <a:rPr lang="en-US" dirty="0"/>
              <a:t>        </a:t>
            </a:r>
            <a:r>
              <a:rPr lang="en-US" dirty="0" err="1"/>
              <a:t>out.print</a:t>
            </a:r>
            <a:r>
              <a:rPr lang="en-US" dirty="0"/>
              <a:t>("&lt;form action='hidden3'&gt;");  </a:t>
            </a:r>
          </a:p>
          <a:p>
            <a:r>
              <a:rPr lang="en-US" dirty="0"/>
              <a:t>        </a:t>
            </a:r>
            <a:r>
              <a:rPr lang="en-US" dirty="0" err="1"/>
              <a:t>out.print</a:t>
            </a:r>
            <a:r>
              <a:rPr lang="en-US" dirty="0"/>
              <a:t>("&lt;input type='hidden' name='</a:t>
            </a:r>
            <a:r>
              <a:rPr lang="en-US" dirty="0" err="1"/>
              <a:t>uname</a:t>
            </a:r>
            <a:r>
              <a:rPr lang="en-US" dirty="0"/>
              <a:t>' value='"+n+"'&gt;");  </a:t>
            </a:r>
          </a:p>
          <a:p>
            <a:r>
              <a:rPr lang="en-US" dirty="0"/>
              <a:t>        </a:t>
            </a:r>
            <a:r>
              <a:rPr lang="en-US" dirty="0" err="1"/>
              <a:t>out.print</a:t>
            </a:r>
            <a:r>
              <a:rPr lang="en-US" dirty="0"/>
              <a:t>("&lt;input type='submit' value='go'&gt;");  </a:t>
            </a:r>
          </a:p>
          <a:p>
            <a:r>
              <a:rPr lang="en-US" dirty="0"/>
              <a:t>        </a:t>
            </a:r>
            <a:r>
              <a:rPr lang="en-US" dirty="0" err="1"/>
              <a:t>out.print</a:t>
            </a:r>
            <a:r>
              <a:rPr lang="en-US" dirty="0"/>
              <a:t>("&lt;/form&gt;");  </a:t>
            </a:r>
          </a:p>
          <a:p>
            <a:r>
              <a:rPr lang="en-US" dirty="0"/>
              <a:t>        </a:t>
            </a:r>
            <a:r>
              <a:rPr lang="en-US" dirty="0" err="1"/>
              <a:t>out.close</a:t>
            </a:r>
            <a:r>
              <a:rPr lang="en-US" dirty="0"/>
              <a:t>();  </a:t>
            </a:r>
          </a:p>
          <a:p>
            <a:r>
              <a:rPr lang="en-US" dirty="0"/>
              <a:t>  </a:t>
            </a:r>
          </a:p>
          <a:p>
            <a:r>
              <a:rPr lang="en-US" dirty="0"/>
              <a:t>                }catch(Exception e){</a:t>
            </a:r>
            <a:r>
              <a:rPr lang="en-US" dirty="0" err="1"/>
              <a:t>System.out.println</a:t>
            </a:r>
            <a:r>
              <a:rPr lang="en-US" dirty="0"/>
              <a:t>(e);}  </a:t>
            </a:r>
          </a:p>
          <a:p>
            <a:r>
              <a:rPr lang="en-US" dirty="0"/>
              <a:t>    }  </a:t>
            </a:r>
          </a:p>
          <a:p>
            <a:r>
              <a:rPr lang="en-US" dirty="0"/>
              <a:t>  </a:t>
            </a:r>
          </a:p>
          <a:p>
            <a:r>
              <a:rPr lang="en-US"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077200" cy="954107"/>
          </a:xfrm>
          <a:prstGeom prst="rect">
            <a:avLst/>
          </a:prstGeom>
        </p:spPr>
        <p:txBody>
          <a:bodyPr wrap="square">
            <a:spAutoFit/>
          </a:bodyPr>
          <a:lstStyle/>
          <a:p>
            <a:pPr>
              <a:buFont typeface="Wingdings" pitchFamily="2" charset="2"/>
              <a:buChar char="§"/>
            </a:pPr>
            <a:r>
              <a:rPr lang="en-US" sz="2800" b="1" dirty="0"/>
              <a:t>Example:hidden3.java</a:t>
            </a:r>
            <a:endParaRPr lang="en-US" sz="2800" dirty="0"/>
          </a:p>
          <a:p>
            <a:pPr>
              <a:buFont typeface="Wingdings" pitchFamily="2" charset="2"/>
              <a:buChar char="§"/>
            </a:pPr>
            <a:endParaRPr lang="en-US" sz="28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57200" y="533400"/>
            <a:ext cx="8686800" cy="6740307"/>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public class hidden3 extends HttpServlet </a:t>
            </a:r>
          </a:p>
          <a:p>
            <a:r>
              <a:rPr lang="en-US" dirty="0"/>
              <a:t>{  </a:t>
            </a:r>
          </a:p>
          <a:p>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r>
              <a:rPr lang="en-US" dirty="0"/>
              <a:t>{</a:t>
            </a:r>
          </a:p>
          <a:p>
            <a:r>
              <a:rPr lang="en-US" dirty="0"/>
              <a:t>        try</a:t>
            </a:r>
          </a:p>
          <a:p>
            <a:r>
              <a:rPr lang="en-US" dirty="0"/>
              <a:t>		{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//Getting the value from the hidden field  </a:t>
            </a:r>
          </a:p>
          <a:p>
            <a:r>
              <a:rPr lang="en-US" dirty="0"/>
              <a:t>        String n=</a:t>
            </a:r>
            <a:r>
              <a:rPr lang="en-US" dirty="0" err="1"/>
              <a:t>request.getParameter</a:t>
            </a:r>
            <a:r>
              <a:rPr lang="en-US" dirty="0"/>
              <a:t>("</a:t>
            </a:r>
            <a:r>
              <a:rPr lang="en-US" dirty="0" err="1"/>
              <a:t>uname</a:t>
            </a:r>
            <a:r>
              <a:rPr lang="en-US" dirty="0"/>
              <a:t>");  </a:t>
            </a:r>
          </a:p>
          <a:p>
            <a:r>
              <a:rPr lang="en-US" dirty="0"/>
              <a:t>        </a:t>
            </a:r>
            <a:r>
              <a:rPr lang="en-US" dirty="0" err="1"/>
              <a:t>out.print</a:t>
            </a:r>
            <a:r>
              <a:rPr lang="en-US" dirty="0"/>
              <a:t>("Hello "+n);  </a:t>
            </a:r>
          </a:p>
          <a:p>
            <a:r>
              <a:rPr lang="en-US" dirty="0"/>
              <a:t>  </a:t>
            </a:r>
          </a:p>
          <a:p>
            <a:r>
              <a:rPr lang="en-US" dirty="0"/>
              <a:t>        </a:t>
            </a:r>
            <a:r>
              <a:rPr lang="en-US" dirty="0" err="1"/>
              <a:t>out.close</a:t>
            </a:r>
            <a:r>
              <a:rPr lang="en-US" dirty="0"/>
              <a:t>();  </a:t>
            </a:r>
          </a:p>
          <a:p>
            <a:r>
              <a:rPr lang="en-US" dirty="0"/>
              <a:t>                }</a:t>
            </a:r>
          </a:p>
          <a:p>
            <a:r>
              <a:rPr lang="en-US" dirty="0"/>
              <a:t>				catch(Exception e)</a:t>
            </a:r>
          </a:p>
          <a:p>
            <a:r>
              <a:rPr lang="en-US" dirty="0"/>
              <a:t>				{</a:t>
            </a:r>
          </a:p>
          <a:p>
            <a:r>
              <a:rPr lang="en-US" dirty="0"/>
              <a:t>					</a:t>
            </a:r>
            <a:r>
              <a:rPr lang="en-US" dirty="0" err="1"/>
              <a:t>System.out.println</a:t>
            </a:r>
            <a:r>
              <a:rPr lang="en-US" dirty="0"/>
              <a:t>(e);</a:t>
            </a:r>
          </a:p>
          <a:p>
            <a:r>
              <a:rPr lang="en-US" dirty="0"/>
              <a:t>				}  </a:t>
            </a:r>
          </a:p>
          <a:p>
            <a:r>
              <a:rPr lang="en-US" dirty="0"/>
              <a:t>    }  </a:t>
            </a:r>
          </a:p>
          <a:p>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077200" cy="523220"/>
          </a:xfrm>
          <a:prstGeom prst="rect">
            <a:avLst/>
          </a:prstGeom>
        </p:spPr>
        <p:txBody>
          <a:bodyPr wrap="square">
            <a:spAutoFit/>
          </a:bodyPr>
          <a:lstStyle/>
          <a:p>
            <a:pPr>
              <a:buFont typeface="Wingdings" pitchFamily="2" charset="2"/>
              <a:buChar char="§"/>
            </a:pPr>
            <a:r>
              <a:rPr lang="en-US" sz="2800" b="1" dirty="0"/>
              <a:t>3.URL Rewriting</a:t>
            </a:r>
            <a:endParaRPr lang="en-US" sz="28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228600" y="704671"/>
            <a:ext cx="8686800" cy="4893647"/>
          </a:xfrm>
          <a:prstGeom prst="rect">
            <a:avLst/>
          </a:prstGeom>
        </p:spPr>
        <p:txBody>
          <a:bodyPr wrap="square">
            <a:spAutoFit/>
          </a:bodyPr>
          <a:lstStyle/>
          <a:p>
            <a:pPr>
              <a:buFont typeface="Wingdings" pitchFamily="2" charset="2"/>
              <a:buChar char="§"/>
            </a:pPr>
            <a:r>
              <a:rPr lang="en-US" sz="2400" dirty="0"/>
              <a:t>In URL rewriting, we append a token or identifier to the URL of the next Servlet or the next resource. </a:t>
            </a:r>
          </a:p>
          <a:p>
            <a:pPr>
              <a:buFont typeface="Wingdings" pitchFamily="2" charset="2"/>
              <a:buChar char="§"/>
            </a:pPr>
            <a:r>
              <a:rPr lang="en-US" sz="2400" dirty="0"/>
              <a:t>We can send parameter name/value pairs using the following format:</a:t>
            </a:r>
          </a:p>
          <a:p>
            <a:pPr>
              <a:buFont typeface="Wingdings" pitchFamily="2" charset="2"/>
              <a:buChar char="§"/>
            </a:pPr>
            <a:r>
              <a:rPr lang="en-US" sz="2400" dirty="0"/>
              <a:t>url?name1=value1&amp;name2=value2&amp;??.</a:t>
            </a:r>
          </a:p>
          <a:p>
            <a:pPr>
              <a:buFont typeface="Wingdings" pitchFamily="2" charset="2"/>
              <a:buChar char="§"/>
            </a:pPr>
            <a:r>
              <a:rPr lang="en-US" sz="2400" dirty="0"/>
              <a:t>A name and a value is separated using an equal = sign, a parameter name/value pair is separated from another parameter using the ampersand(&amp;). </a:t>
            </a:r>
          </a:p>
          <a:p>
            <a:pPr>
              <a:buFont typeface="Wingdings" pitchFamily="2" charset="2"/>
              <a:buChar char="§"/>
            </a:pPr>
            <a:r>
              <a:rPr lang="en-US" sz="2400" dirty="0"/>
              <a:t>When the user clicks the hyperlink, the parameter name/value pairs will be passed to the server. From a Servlet, we can use get Parameter() method to obtain a parameter value.</a:t>
            </a:r>
          </a:p>
          <a:p>
            <a:r>
              <a:rPr lang="en-US" sz="2400" dirty="0"/>
              <a:t/>
            </a:r>
            <a:br>
              <a:rPr lang="en-US" sz="2400" dirty="0"/>
            </a:br>
            <a:endParaRPr lang="en-US" sz="2400" dirty="0"/>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077200" cy="523220"/>
          </a:xfrm>
          <a:prstGeom prst="rect">
            <a:avLst/>
          </a:prstGeom>
        </p:spPr>
        <p:txBody>
          <a:bodyPr wrap="square">
            <a:spAutoFit/>
          </a:bodyPr>
          <a:lstStyle/>
          <a:p>
            <a:pPr>
              <a:buFont typeface="Wingdings" pitchFamily="2" charset="2"/>
              <a:buChar char="§"/>
            </a:pPr>
            <a:r>
              <a:rPr lang="en-US" sz="2800" b="1" dirty="0"/>
              <a:t>3.URL Rewriting</a:t>
            </a:r>
            <a:endParaRPr lang="en-US" sz="28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2466" name="Picture 2"/>
          <p:cNvPicPr>
            <a:picLocks noChangeAspect="1" noChangeArrowheads="1"/>
          </p:cNvPicPr>
          <p:nvPr/>
        </p:nvPicPr>
        <p:blipFill>
          <a:blip r:embed="rId2"/>
          <a:srcRect/>
          <a:stretch>
            <a:fillRect/>
          </a:stretch>
        </p:blipFill>
        <p:spPr bwMode="auto">
          <a:xfrm>
            <a:off x="457199" y="914400"/>
            <a:ext cx="7748505" cy="3657600"/>
          </a:xfrm>
          <a:prstGeom prst="rect">
            <a:avLst/>
          </a:prstGeom>
          <a:noFill/>
          <a:ln w="9525">
            <a:noFill/>
            <a:miter lim="800000"/>
            <a:headEnd/>
            <a:tailEnd/>
          </a:ln>
          <a:effectLst/>
        </p:spPr>
      </p:pic>
      <p:sp>
        <p:nvSpPr>
          <p:cNvPr id="8" name="Rectangle 7"/>
          <p:cNvSpPr/>
          <p:nvPr/>
        </p:nvSpPr>
        <p:spPr>
          <a:xfrm>
            <a:off x="381000" y="4419600"/>
            <a:ext cx="8534400" cy="1477328"/>
          </a:xfrm>
          <a:prstGeom prst="rect">
            <a:avLst/>
          </a:prstGeom>
        </p:spPr>
        <p:txBody>
          <a:bodyPr wrap="square">
            <a:spAutoFit/>
          </a:bodyPr>
          <a:lstStyle/>
          <a:p>
            <a:pPr>
              <a:buFont typeface="Wingdings" pitchFamily="2" charset="2"/>
              <a:buChar char="§"/>
            </a:pPr>
            <a:r>
              <a:rPr lang="en-US" dirty="0"/>
              <a:t>Advantage of URL Rewriting:</a:t>
            </a:r>
          </a:p>
          <a:p>
            <a:pPr>
              <a:buFont typeface="Wingdings" pitchFamily="2" charset="2"/>
              <a:buChar char="§"/>
            </a:pPr>
            <a:r>
              <a:rPr lang="en-US" dirty="0"/>
              <a:t>It will always work whether cookie is disabled or not (browser independent).</a:t>
            </a:r>
          </a:p>
          <a:p>
            <a:pPr>
              <a:buFont typeface="Wingdings" pitchFamily="2" charset="2"/>
              <a:buChar char="§"/>
            </a:pPr>
            <a:r>
              <a:rPr lang="en-US" dirty="0"/>
              <a:t>Extra form submission is not required on each pages.</a:t>
            </a:r>
          </a:p>
          <a:p>
            <a:pPr>
              <a:buFont typeface="Wingdings" pitchFamily="2" charset="2"/>
              <a:buChar char="§"/>
            </a:pPr>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077200" cy="523220"/>
          </a:xfrm>
          <a:prstGeom prst="rect">
            <a:avLst/>
          </a:prstGeom>
        </p:spPr>
        <p:txBody>
          <a:bodyPr wrap="square">
            <a:spAutoFit/>
          </a:bodyPr>
          <a:lstStyle/>
          <a:p>
            <a:pPr>
              <a:buFont typeface="Wingdings" pitchFamily="2" charset="2"/>
              <a:buChar char="§"/>
            </a:pPr>
            <a:r>
              <a:rPr lang="en-US" sz="2800" b="1" dirty="0"/>
              <a:t>3.URL Rewriting</a:t>
            </a:r>
            <a:endParaRPr lang="en-US" sz="2800" dirty="0"/>
          </a:p>
        </p:txBody>
      </p:sp>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81000" y="838200"/>
            <a:ext cx="8534400" cy="1969770"/>
          </a:xfrm>
          <a:prstGeom prst="rect">
            <a:avLst/>
          </a:prstGeom>
        </p:spPr>
        <p:txBody>
          <a:bodyPr wrap="square">
            <a:spAutoFit/>
          </a:bodyPr>
          <a:lstStyle/>
          <a:p>
            <a:pPr>
              <a:buFont typeface="Wingdings" pitchFamily="2" charset="2"/>
              <a:buChar char="§"/>
            </a:pPr>
            <a:r>
              <a:rPr lang="en-US" dirty="0"/>
              <a:t>Disadvantage of URL Rewriting:</a:t>
            </a:r>
          </a:p>
          <a:p>
            <a:pPr>
              <a:buFont typeface="Wingdings" pitchFamily="2" charset="2"/>
              <a:buChar char="§"/>
            </a:pPr>
            <a:r>
              <a:rPr lang="en-US" dirty="0"/>
              <a:t>It will work only with links.</a:t>
            </a:r>
          </a:p>
          <a:p>
            <a:pPr>
              <a:buFont typeface="Wingdings" pitchFamily="2" charset="2"/>
              <a:buChar char="§"/>
            </a:pPr>
            <a:r>
              <a:rPr lang="en-US" dirty="0"/>
              <a:t>It can send Only textual information.</a:t>
            </a:r>
          </a:p>
          <a:p>
            <a:pPr>
              <a:buFont typeface="Wingdings" pitchFamily="2" charset="2"/>
              <a:buChar char="§"/>
            </a:pPr>
            <a:r>
              <a:rPr lang="en-US" sz="2800" b="1" dirty="0"/>
              <a:t>Example:  url1.html</a:t>
            </a:r>
          </a:p>
          <a:p>
            <a:pPr>
              <a:buFont typeface="Wingdings" pitchFamily="2" charset="2"/>
              <a:buChar char="§"/>
            </a:pPr>
            <a:endParaRPr lang="en-US" dirty="0"/>
          </a:p>
          <a:p>
            <a:endParaRPr lang="en-US" dirty="0"/>
          </a:p>
        </p:txBody>
      </p:sp>
      <p:sp>
        <p:nvSpPr>
          <p:cNvPr id="9" name="Rectangle 8"/>
          <p:cNvSpPr/>
          <p:nvPr/>
        </p:nvSpPr>
        <p:spPr>
          <a:xfrm>
            <a:off x="533400" y="2286000"/>
            <a:ext cx="6858000" cy="1200329"/>
          </a:xfrm>
          <a:prstGeom prst="rect">
            <a:avLst/>
          </a:prstGeom>
        </p:spPr>
        <p:txBody>
          <a:bodyPr wrap="square">
            <a:spAutoFit/>
          </a:bodyPr>
          <a:lstStyle/>
          <a:p>
            <a:r>
              <a:rPr lang="en-US" dirty="0"/>
              <a:t>&lt;form action="./url2"&gt;  </a:t>
            </a:r>
          </a:p>
          <a:p>
            <a:r>
              <a:rPr lang="en-US" dirty="0"/>
              <a:t>Name:&lt;input type="text" name="</a:t>
            </a:r>
            <a:r>
              <a:rPr lang="en-US" dirty="0" err="1"/>
              <a:t>userName</a:t>
            </a:r>
            <a:r>
              <a:rPr lang="en-US" dirty="0"/>
              <a:t>"/&gt;&lt;</a:t>
            </a:r>
            <a:r>
              <a:rPr lang="en-US" dirty="0" err="1"/>
              <a:t>br</a:t>
            </a:r>
            <a:r>
              <a:rPr lang="en-US" dirty="0"/>
              <a:t>/&gt;  </a:t>
            </a:r>
          </a:p>
          <a:p>
            <a:r>
              <a:rPr lang="en-US" dirty="0"/>
              <a:t>&lt;input type="submit" value="go"/&gt;  </a:t>
            </a:r>
          </a:p>
          <a:p>
            <a:r>
              <a:rPr lang="en-US" dirty="0"/>
              <a:t>&lt;/form&gt;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1077218"/>
          </a:xfrm>
          <a:prstGeom prst="rect">
            <a:avLst/>
          </a:prstGeom>
        </p:spPr>
        <p:txBody>
          <a:bodyPr wrap="square">
            <a:spAutoFit/>
          </a:bodyPr>
          <a:lstStyle/>
          <a:p>
            <a:pPr>
              <a:buFont typeface="Wingdings" pitchFamily="2" charset="2"/>
              <a:buChar char="§"/>
            </a:pPr>
            <a:r>
              <a:rPr lang="en-US" sz="2800" b="1" dirty="0"/>
              <a:t>Example:  url2.java</a:t>
            </a:r>
          </a:p>
          <a:p>
            <a:pPr>
              <a:buFont typeface="Wingdings" pitchFamily="2" charset="2"/>
              <a:buChar char="§"/>
            </a:pPr>
            <a:endParaRPr lang="en-US" dirty="0"/>
          </a:p>
          <a:p>
            <a:endParaRPr lang="en-US" dirty="0"/>
          </a:p>
        </p:txBody>
      </p:sp>
      <p:sp>
        <p:nvSpPr>
          <p:cNvPr id="10" name="Rectangle 9"/>
          <p:cNvSpPr/>
          <p:nvPr/>
        </p:nvSpPr>
        <p:spPr>
          <a:xfrm>
            <a:off x="228600" y="457200"/>
            <a:ext cx="8686800" cy="6463308"/>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  </a:t>
            </a:r>
          </a:p>
          <a:p>
            <a:r>
              <a:rPr lang="en-US" dirty="0"/>
              <a:t>  </a:t>
            </a:r>
          </a:p>
          <a:p>
            <a:r>
              <a:rPr lang="en-US" dirty="0"/>
              <a:t>public class url2 extends HttpServlet {  </a:t>
            </a:r>
          </a:p>
          <a:p>
            <a:r>
              <a:rPr lang="en-US" dirty="0"/>
              <a:t>  </a:t>
            </a:r>
          </a:p>
          <a:p>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r>
              <a:rPr lang="en-US" dirty="0"/>
              <a:t>        try{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a:t>
            </a:r>
          </a:p>
          <a:p>
            <a:r>
              <a:rPr lang="en-US" dirty="0"/>
              <a:t>        //appending the username in the query string  </a:t>
            </a:r>
          </a:p>
          <a:p>
            <a:r>
              <a:rPr lang="en-US" dirty="0"/>
              <a:t>        </a:t>
            </a:r>
            <a:r>
              <a:rPr lang="en-US" dirty="0" err="1"/>
              <a:t>out.print</a:t>
            </a:r>
            <a:r>
              <a:rPr lang="en-US" dirty="0"/>
              <a:t>("&lt;a </a:t>
            </a:r>
            <a:r>
              <a:rPr lang="en-US" dirty="0" err="1"/>
              <a:t>href</a:t>
            </a:r>
            <a:r>
              <a:rPr lang="en-US" dirty="0"/>
              <a:t>='url3?uname="+n+"'&gt;visit&lt;/a&gt;");  </a:t>
            </a:r>
          </a:p>
          <a:p>
            <a:r>
              <a:rPr lang="en-US" dirty="0"/>
              <a:t>                  </a:t>
            </a:r>
          </a:p>
          <a:p>
            <a:r>
              <a:rPr lang="en-US" dirty="0"/>
              <a:t>        </a:t>
            </a:r>
            <a:r>
              <a:rPr lang="en-US" dirty="0" err="1"/>
              <a:t>out.close</a:t>
            </a:r>
            <a:r>
              <a:rPr lang="en-US" dirty="0"/>
              <a:t>();  </a:t>
            </a:r>
          </a:p>
          <a:p>
            <a:r>
              <a:rPr lang="en-US" dirty="0"/>
              <a:t>  </a:t>
            </a:r>
          </a:p>
          <a:p>
            <a:r>
              <a:rPr lang="en-US" dirty="0"/>
              <a:t>                }catch(Exception e){</a:t>
            </a:r>
            <a:r>
              <a:rPr lang="en-US" dirty="0" err="1"/>
              <a:t>System.out.println</a:t>
            </a:r>
            <a:r>
              <a:rPr lang="en-US" dirty="0"/>
              <a:t>(e);}   }  </a:t>
            </a:r>
          </a:p>
          <a:p>
            <a:r>
              <a:rPr lang="en-US" dirty="0"/>
              <a:t>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1077218"/>
          </a:xfrm>
          <a:prstGeom prst="rect">
            <a:avLst/>
          </a:prstGeom>
        </p:spPr>
        <p:txBody>
          <a:bodyPr wrap="square">
            <a:spAutoFit/>
          </a:bodyPr>
          <a:lstStyle/>
          <a:p>
            <a:pPr>
              <a:buFont typeface="Wingdings" pitchFamily="2" charset="2"/>
              <a:buChar char="§"/>
            </a:pPr>
            <a:r>
              <a:rPr lang="en-US" sz="2800" b="1" dirty="0"/>
              <a:t>Example:  url3.java</a:t>
            </a:r>
          </a:p>
          <a:p>
            <a:pPr>
              <a:buFont typeface="Wingdings" pitchFamily="2" charset="2"/>
              <a:buChar char="§"/>
            </a:pPr>
            <a:endParaRPr lang="en-US" dirty="0"/>
          </a:p>
          <a:p>
            <a:endParaRPr lang="en-US" dirty="0"/>
          </a:p>
        </p:txBody>
      </p:sp>
      <p:sp>
        <p:nvSpPr>
          <p:cNvPr id="10" name="Rectangle 9"/>
          <p:cNvSpPr/>
          <p:nvPr/>
        </p:nvSpPr>
        <p:spPr>
          <a:xfrm>
            <a:off x="228600" y="457200"/>
            <a:ext cx="8686800" cy="5909310"/>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  </a:t>
            </a:r>
          </a:p>
          <a:p>
            <a:r>
              <a:rPr lang="en-US" dirty="0"/>
              <a:t>public class url3 extends HttpServlet</a:t>
            </a:r>
          </a:p>
          <a:p>
            <a:r>
              <a:rPr lang="en-US" dirty="0"/>
              <a:t> {  </a:t>
            </a:r>
          </a:p>
          <a:p>
            <a:r>
              <a:rPr lang="en-US" dirty="0"/>
              <a:t>  </a:t>
            </a:r>
          </a:p>
          <a:p>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r>
              <a:rPr lang="en-US" dirty="0"/>
              <a:t>        try{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//getting value from the query string  </a:t>
            </a:r>
          </a:p>
          <a:p>
            <a:r>
              <a:rPr lang="en-US" dirty="0"/>
              <a:t>        String n=</a:t>
            </a:r>
            <a:r>
              <a:rPr lang="en-US" dirty="0" err="1"/>
              <a:t>request.getParameter</a:t>
            </a:r>
            <a:r>
              <a:rPr lang="en-US" dirty="0"/>
              <a:t>("</a:t>
            </a:r>
            <a:r>
              <a:rPr lang="en-US" dirty="0" err="1"/>
              <a:t>uname</a:t>
            </a:r>
            <a:r>
              <a:rPr lang="en-US" dirty="0"/>
              <a:t>");  </a:t>
            </a:r>
          </a:p>
          <a:p>
            <a:r>
              <a:rPr lang="en-US" dirty="0"/>
              <a:t>        </a:t>
            </a:r>
            <a:r>
              <a:rPr lang="en-US" dirty="0" err="1"/>
              <a:t>out.print</a:t>
            </a:r>
            <a:r>
              <a:rPr lang="en-US" dirty="0"/>
              <a:t>("Hello "+n);  </a:t>
            </a:r>
          </a:p>
          <a:p>
            <a:r>
              <a:rPr lang="en-US" dirty="0"/>
              <a:t>        </a:t>
            </a:r>
            <a:r>
              <a:rPr lang="en-US" dirty="0" err="1"/>
              <a:t>out.close</a:t>
            </a:r>
            <a:r>
              <a:rPr lang="en-US" dirty="0"/>
              <a:t>();  </a:t>
            </a:r>
          </a:p>
          <a:p>
            <a:r>
              <a:rPr lang="en-US" dirty="0"/>
              <a:t>       }</a:t>
            </a:r>
          </a:p>
          <a:p>
            <a:r>
              <a:rPr lang="en-US" dirty="0"/>
              <a:t>  catch(Exception e)	   {</a:t>
            </a:r>
          </a:p>
          <a:p>
            <a:r>
              <a:rPr lang="en-US" dirty="0"/>
              <a:t>		   </a:t>
            </a:r>
            <a:r>
              <a:rPr lang="en-US" dirty="0" err="1"/>
              <a:t>System.out.println</a:t>
            </a:r>
            <a:r>
              <a:rPr lang="en-US" dirty="0"/>
              <a:t>(e)</a:t>
            </a:r>
          </a:p>
          <a:p>
            <a:r>
              <a:rPr lang="en-US" dirty="0"/>
              <a:t>}    }  }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1077218"/>
          </a:xfrm>
          <a:prstGeom prst="rect">
            <a:avLst/>
          </a:prstGeom>
        </p:spPr>
        <p:txBody>
          <a:bodyPr wrap="square">
            <a:spAutoFit/>
          </a:bodyPr>
          <a:lstStyle/>
          <a:p>
            <a:pPr>
              <a:buFont typeface="Wingdings" pitchFamily="2" charset="2"/>
              <a:buChar char="§"/>
            </a:pPr>
            <a:r>
              <a:rPr lang="en-US" sz="2800" b="1" dirty="0"/>
              <a:t>Example:  web.xml</a:t>
            </a:r>
          </a:p>
          <a:p>
            <a:pPr>
              <a:buFont typeface="Wingdings" pitchFamily="2" charset="2"/>
              <a:buChar char="§"/>
            </a:pPr>
            <a:endParaRPr lang="en-US" dirty="0"/>
          </a:p>
          <a:p>
            <a:endParaRPr lang="en-US" dirty="0"/>
          </a:p>
        </p:txBody>
      </p:sp>
      <p:sp>
        <p:nvSpPr>
          <p:cNvPr id="10" name="Rectangle 9"/>
          <p:cNvSpPr/>
          <p:nvPr/>
        </p:nvSpPr>
        <p:spPr>
          <a:xfrm>
            <a:off x="228600" y="457200"/>
            <a:ext cx="8686800" cy="5909310"/>
          </a:xfrm>
          <a:prstGeom prst="rect">
            <a:avLst/>
          </a:prstGeom>
        </p:spPr>
        <p:txBody>
          <a:bodyPr wrap="square">
            <a:spAutoFit/>
          </a:bodyPr>
          <a:lstStyle/>
          <a:p>
            <a:r>
              <a:rPr lang="en-US" dirty="0"/>
              <a:t>&lt;web-app&gt;</a:t>
            </a:r>
          </a:p>
          <a:p>
            <a:r>
              <a:rPr lang="en-US" dirty="0"/>
              <a:t>&lt;servlet&gt;</a:t>
            </a:r>
          </a:p>
          <a:p>
            <a:r>
              <a:rPr lang="en-US" dirty="0"/>
              <a:t>  &lt;</a:t>
            </a:r>
            <a:r>
              <a:rPr lang="en-US" dirty="0" err="1"/>
              <a:t>servlet</a:t>
            </a:r>
            <a:r>
              <a:rPr lang="en-US" dirty="0"/>
              <a:t>-name&gt;url2&lt;/</a:t>
            </a:r>
            <a:r>
              <a:rPr lang="en-US" dirty="0" err="1"/>
              <a:t>servlet</a:t>
            </a:r>
            <a:r>
              <a:rPr lang="en-US" dirty="0"/>
              <a:t>-name&gt;</a:t>
            </a:r>
          </a:p>
          <a:p>
            <a:r>
              <a:rPr lang="en-US" dirty="0"/>
              <a:t>  &lt;</a:t>
            </a:r>
            <a:r>
              <a:rPr lang="en-US" dirty="0" err="1"/>
              <a:t>servlet</a:t>
            </a:r>
            <a:r>
              <a:rPr lang="en-US" dirty="0"/>
              <a:t>-class&gt;url2&lt;/</a:t>
            </a:r>
            <a:r>
              <a:rPr lang="en-US" dirty="0" err="1"/>
              <a:t>servlet</a:t>
            </a:r>
            <a:r>
              <a:rPr lang="en-US" dirty="0"/>
              <a:t>-class&gt;</a:t>
            </a:r>
          </a:p>
          <a:p>
            <a:r>
              <a:rPr lang="en-US" dirty="0"/>
              <a:t>  &lt;/servlet&gt;</a:t>
            </a:r>
          </a:p>
          <a:p>
            <a:r>
              <a:rPr lang="en-US" dirty="0"/>
              <a:t>  &lt;</a:t>
            </a:r>
            <a:r>
              <a:rPr lang="en-US" dirty="0" err="1"/>
              <a:t>servlet</a:t>
            </a:r>
            <a:r>
              <a:rPr lang="en-US" dirty="0"/>
              <a:t>-mapping&gt;</a:t>
            </a:r>
          </a:p>
          <a:p>
            <a:r>
              <a:rPr lang="en-US" dirty="0"/>
              <a:t>    &lt;</a:t>
            </a:r>
            <a:r>
              <a:rPr lang="en-US" dirty="0" err="1"/>
              <a:t>servlet</a:t>
            </a:r>
            <a:r>
              <a:rPr lang="en-US" dirty="0"/>
              <a:t>-name&gt;url2&lt;/</a:t>
            </a:r>
            <a:r>
              <a:rPr lang="en-US" dirty="0" err="1"/>
              <a:t>servlet</a:t>
            </a:r>
            <a:r>
              <a:rPr lang="en-US" dirty="0"/>
              <a:t>-name&gt;</a:t>
            </a:r>
          </a:p>
          <a:p>
            <a:r>
              <a:rPr lang="en-US" dirty="0"/>
              <a:t>  &lt;</a:t>
            </a:r>
            <a:r>
              <a:rPr lang="en-US" dirty="0" err="1"/>
              <a:t>url</a:t>
            </a:r>
            <a:r>
              <a:rPr lang="en-US" dirty="0"/>
              <a:t>-pattern&gt;/url2&lt;/</a:t>
            </a:r>
            <a:r>
              <a:rPr lang="en-US" dirty="0" err="1"/>
              <a:t>url</a:t>
            </a:r>
            <a:r>
              <a:rPr lang="en-US" dirty="0"/>
              <a:t>-pattern&gt;</a:t>
            </a:r>
          </a:p>
          <a:p>
            <a:r>
              <a:rPr lang="en-US" dirty="0"/>
              <a:t>  &lt;/</a:t>
            </a:r>
            <a:r>
              <a:rPr lang="en-US" dirty="0" err="1"/>
              <a:t>servlet</a:t>
            </a:r>
            <a:r>
              <a:rPr lang="en-US" dirty="0"/>
              <a:t>-mapping&gt;</a:t>
            </a:r>
          </a:p>
          <a:p>
            <a:r>
              <a:rPr lang="en-US" dirty="0"/>
              <a:t>  &lt;servlet&gt;</a:t>
            </a:r>
          </a:p>
          <a:p>
            <a:r>
              <a:rPr lang="en-US" dirty="0"/>
              <a:t>  &lt;</a:t>
            </a:r>
            <a:r>
              <a:rPr lang="en-US" dirty="0" err="1"/>
              <a:t>servlet</a:t>
            </a:r>
            <a:r>
              <a:rPr lang="en-US" dirty="0"/>
              <a:t>-name&gt;url3&lt;/</a:t>
            </a:r>
            <a:r>
              <a:rPr lang="en-US" dirty="0" err="1"/>
              <a:t>servlet</a:t>
            </a:r>
            <a:r>
              <a:rPr lang="en-US" dirty="0"/>
              <a:t>-name&gt;</a:t>
            </a:r>
          </a:p>
          <a:p>
            <a:r>
              <a:rPr lang="en-US" dirty="0"/>
              <a:t>  &lt;</a:t>
            </a:r>
            <a:r>
              <a:rPr lang="en-US" dirty="0" err="1"/>
              <a:t>servlet</a:t>
            </a:r>
            <a:r>
              <a:rPr lang="en-US" dirty="0"/>
              <a:t>-class&gt;url3&lt;/</a:t>
            </a:r>
            <a:r>
              <a:rPr lang="en-US" dirty="0" err="1"/>
              <a:t>servlet</a:t>
            </a:r>
            <a:r>
              <a:rPr lang="en-US" dirty="0"/>
              <a:t>-class&gt;</a:t>
            </a:r>
          </a:p>
          <a:p>
            <a:r>
              <a:rPr lang="en-US" dirty="0"/>
              <a:t>  &lt;/servlet&gt;</a:t>
            </a:r>
          </a:p>
          <a:p>
            <a:r>
              <a:rPr lang="en-US" dirty="0"/>
              <a:t>  &lt;</a:t>
            </a:r>
            <a:r>
              <a:rPr lang="en-US" dirty="0" err="1"/>
              <a:t>servlet</a:t>
            </a:r>
            <a:r>
              <a:rPr lang="en-US" dirty="0"/>
              <a:t>-mapping&gt;</a:t>
            </a:r>
          </a:p>
          <a:p>
            <a:r>
              <a:rPr lang="en-US" dirty="0"/>
              <a:t>    &lt;</a:t>
            </a:r>
            <a:r>
              <a:rPr lang="en-US" dirty="0" err="1"/>
              <a:t>servlet</a:t>
            </a:r>
            <a:r>
              <a:rPr lang="en-US" dirty="0"/>
              <a:t>-name&gt;url3&lt;/</a:t>
            </a:r>
            <a:r>
              <a:rPr lang="en-US" dirty="0" err="1"/>
              <a:t>servlet</a:t>
            </a:r>
            <a:r>
              <a:rPr lang="en-US" dirty="0"/>
              <a:t>-name&gt;</a:t>
            </a:r>
          </a:p>
          <a:p>
            <a:r>
              <a:rPr lang="en-US" dirty="0"/>
              <a:t>  &lt;</a:t>
            </a:r>
            <a:r>
              <a:rPr lang="en-US" dirty="0" err="1"/>
              <a:t>url</a:t>
            </a:r>
            <a:r>
              <a:rPr lang="en-US" dirty="0"/>
              <a:t>-pattern&gt;/url3&lt;/</a:t>
            </a:r>
            <a:r>
              <a:rPr lang="en-US" dirty="0" err="1"/>
              <a:t>url</a:t>
            </a:r>
            <a:r>
              <a:rPr lang="en-US" dirty="0"/>
              <a:t>-pattern&gt;</a:t>
            </a:r>
          </a:p>
          <a:p>
            <a:r>
              <a:rPr lang="en-US" dirty="0"/>
              <a:t>  &lt;/</a:t>
            </a:r>
            <a:r>
              <a:rPr lang="en-US" dirty="0" err="1"/>
              <a:t>servlet</a:t>
            </a:r>
            <a:r>
              <a:rPr lang="en-US" dirty="0"/>
              <a:t>-mapping&gt;</a:t>
            </a:r>
          </a:p>
          <a:p>
            <a:r>
              <a:rPr lang="en-US" dirty="0"/>
              <a:t>&lt;welcome-file-list&gt;</a:t>
            </a:r>
          </a:p>
          <a:p>
            <a:r>
              <a:rPr lang="en-US" dirty="0"/>
              <a:t>    &lt;welcome-file&gt;url1.html&lt;/welcome-file&gt;</a:t>
            </a:r>
          </a:p>
          <a:p>
            <a:r>
              <a:rPr lang="en-US" dirty="0"/>
              <a:t>  &lt;/welcome-file-list&gt;</a:t>
            </a:r>
          </a:p>
          <a:p>
            <a:r>
              <a:rPr lang="en-US" dirty="0"/>
              <a:t>&lt;/web-app&gt;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523220"/>
          </a:xfrm>
          <a:prstGeom prst="rect">
            <a:avLst/>
          </a:prstGeom>
        </p:spPr>
        <p:txBody>
          <a:bodyPr wrap="square">
            <a:spAutoFit/>
          </a:bodyPr>
          <a:lstStyle/>
          <a:p>
            <a:pPr>
              <a:buFont typeface="Wingdings" pitchFamily="2" charset="2"/>
              <a:buChar char="§"/>
            </a:pPr>
            <a:r>
              <a:rPr lang="en-US" sz="2800" b="1" dirty="0"/>
              <a:t>4.HttpSession  Interface: </a:t>
            </a:r>
            <a:endParaRPr lang="en-US" dirty="0"/>
          </a:p>
        </p:txBody>
      </p:sp>
      <p:sp>
        <p:nvSpPr>
          <p:cNvPr id="10" name="Rectangle 9"/>
          <p:cNvSpPr/>
          <p:nvPr/>
        </p:nvSpPr>
        <p:spPr>
          <a:xfrm>
            <a:off x="228600" y="649069"/>
            <a:ext cx="8686800" cy="2677656"/>
          </a:xfrm>
          <a:prstGeom prst="rect">
            <a:avLst/>
          </a:prstGeom>
        </p:spPr>
        <p:txBody>
          <a:bodyPr wrap="square">
            <a:spAutoFit/>
          </a:bodyPr>
          <a:lstStyle/>
          <a:p>
            <a:pPr>
              <a:buFont typeface="Wingdings" pitchFamily="2" charset="2"/>
              <a:buChar char="§"/>
            </a:pPr>
            <a:r>
              <a:rPr lang="en-US" sz="2400" dirty="0"/>
              <a:t>In such case, container creates a session id for each user.</a:t>
            </a:r>
          </a:p>
          <a:p>
            <a:pPr>
              <a:buFont typeface="Wingdings" pitchFamily="2" charset="2"/>
              <a:buChar char="§"/>
            </a:pPr>
            <a:r>
              <a:rPr lang="en-US" sz="2400" dirty="0"/>
              <a:t>The container uses this id to identify the particular user.</a:t>
            </a:r>
          </a:p>
          <a:p>
            <a:pPr>
              <a:buFont typeface="Wingdings" pitchFamily="2" charset="2"/>
              <a:buChar char="§"/>
            </a:pPr>
            <a:r>
              <a:rPr lang="en-US" sz="2400" dirty="0"/>
              <a:t>An object of </a:t>
            </a:r>
            <a:r>
              <a:rPr lang="en-US" sz="2400" dirty="0" err="1"/>
              <a:t>HttpSession</a:t>
            </a:r>
            <a:r>
              <a:rPr lang="en-US" sz="2400" dirty="0"/>
              <a:t> can be used to perform two tasks:</a:t>
            </a:r>
          </a:p>
          <a:p>
            <a:r>
              <a:rPr lang="en-US" sz="2400" dirty="0"/>
              <a:t>1.bind objects</a:t>
            </a:r>
          </a:p>
          <a:p>
            <a:r>
              <a:rPr lang="en-US" sz="2400" dirty="0"/>
              <a:t>2.view and manipulate information about a session, such as the session identifier, creation time, and last accessed time.</a:t>
            </a:r>
          </a:p>
          <a:p>
            <a:pPr>
              <a:buFont typeface="Wingdings" pitchFamily="2" charset="2"/>
              <a:buChar char="§"/>
            </a:pPr>
            <a:endParaRPr lang="en-US" sz="2400"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1" name="Picture 3"/>
          <p:cNvPicPr>
            <a:picLocks noChangeAspect="1" noChangeArrowheads="1"/>
          </p:cNvPicPr>
          <p:nvPr/>
        </p:nvPicPr>
        <p:blipFill>
          <a:blip r:embed="rId2"/>
          <a:srcRect/>
          <a:stretch>
            <a:fillRect/>
          </a:stretch>
        </p:blipFill>
        <p:spPr bwMode="auto">
          <a:xfrm>
            <a:off x="685800" y="2971800"/>
            <a:ext cx="6858000" cy="32766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523220"/>
          </a:xfrm>
          <a:prstGeom prst="rect">
            <a:avLst/>
          </a:prstGeom>
        </p:spPr>
        <p:txBody>
          <a:bodyPr wrap="square">
            <a:spAutoFit/>
          </a:bodyPr>
          <a:lstStyle/>
          <a:p>
            <a:pPr>
              <a:buFont typeface="Wingdings" pitchFamily="2" charset="2"/>
              <a:buChar char="§"/>
            </a:pPr>
            <a:r>
              <a:rPr lang="en-US" sz="2800" b="1" dirty="0"/>
              <a:t>4.HttpSession  Interface: </a:t>
            </a:r>
            <a:endParaRPr lang="en-US" dirty="0"/>
          </a:p>
        </p:txBody>
      </p:sp>
      <p:sp>
        <p:nvSpPr>
          <p:cNvPr id="10" name="Rectangle 9"/>
          <p:cNvSpPr/>
          <p:nvPr/>
        </p:nvSpPr>
        <p:spPr>
          <a:xfrm>
            <a:off x="228600" y="649069"/>
            <a:ext cx="8686800" cy="2308324"/>
          </a:xfrm>
          <a:prstGeom prst="rect">
            <a:avLst/>
          </a:prstGeom>
        </p:spPr>
        <p:txBody>
          <a:bodyPr wrap="square">
            <a:spAutoFit/>
          </a:bodyPr>
          <a:lstStyle/>
          <a:p>
            <a:pPr>
              <a:buFont typeface="Wingdings" pitchFamily="2" charset="2"/>
              <a:buChar char="v"/>
            </a:pPr>
            <a:r>
              <a:rPr lang="en-US" sz="2400" b="1" dirty="0"/>
              <a:t>methods of </a:t>
            </a:r>
            <a:r>
              <a:rPr lang="en-US" sz="2400" b="1" dirty="0" err="1"/>
              <a:t>HttpSession</a:t>
            </a:r>
            <a:r>
              <a:rPr lang="en-US" sz="2400" b="1" dirty="0"/>
              <a:t> interface:</a:t>
            </a:r>
          </a:p>
          <a:p>
            <a:pPr>
              <a:buFont typeface="Wingdings" pitchFamily="2" charset="2"/>
              <a:buChar char="v"/>
            </a:pPr>
            <a:endParaRPr lang="en-US" sz="2400" b="1" dirty="0"/>
          </a:p>
          <a:p>
            <a:pPr>
              <a:buFont typeface="Wingdings" pitchFamily="2" charset="2"/>
              <a:buChar char="§"/>
            </a:pPr>
            <a:r>
              <a:rPr lang="en-US" sz="2400" b="1" dirty="0" err="1"/>
              <a:t>getId</a:t>
            </a:r>
            <a:r>
              <a:rPr lang="en-US" sz="2400" b="1" dirty="0"/>
              <a:t>():</a:t>
            </a:r>
            <a:r>
              <a:rPr lang="en-US" sz="2400" dirty="0"/>
              <a:t>Returns a string containing the unique identifier value.</a:t>
            </a:r>
          </a:p>
          <a:p>
            <a:pPr>
              <a:buFont typeface="Wingdings" pitchFamily="2" charset="2"/>
              <a:buChar char="§"/>
            </a:pPr>
            <a:endParaRPr lang="en-US" sz="2400" dirty="0"/>
          </a:p>
          <a:p>
            <a:pPr>
              <a:buFont typeface="Wingdings" pitchFamily="2" charset="2"/>
              <a:buChar char="§"/>
            </a:pPr>
            <a:r>
              <a:rPr lang="en-US" sz="2400" b="1" dirty="0" err="1"/>
              <a:t>getSession</a:t>
            </a:r>
            <a:r>
              <a:rPr lang="en-US" sz="2400" b="1" dirty="0"/>
              <a:t>():</a:t>
            </a:r>
            <a:r>
              <a:rPr lang="en-US" sz="2400" dirty="0"/>
              <a:t>Returns the current session associated with this request, or if the request does not have a session, creates one.</a:t>
            </a:r>
            <a:endParaRPr lang="en-US" sz="2400" b="1"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609600"/>
          </a:xfrm>
        </p:spPr>
        <p:txBody>
          <a:bodyPr>
            <a:noAutofit/>
          </a:bodyPr>
          <a:lstStyle/>
          <a:p>
            <a:r>
              <a:rPr lang="en-US" b="1" u="sng" dirty="0">
                <a:solidFill>
                  <a:schemeClr val="tx1"/>
                </a:solidFill>
                <a:latin typeface="Times New Roman" pitchFamily="18" charset="0"/>
                <a:cs typeface="Times New Roman" pitchFamily="18" charset="0"/>
              </a:rPr>
              <a:t>Servlet Architecture</a:t>
            </a:r>
          </a:p>
        </p:txBody>
      </p:sp>
      <p:sp>
        <p:nvSpPr>
          <p:cNvPr id="7" name="Rectangle 6"/>
          <p:cNvSpPr/>
          <p:nvPr/>
        </p:nvSpPr>
        <p:spPr>
          <a:xfrm>
            <a:off x="304800" y="997089"/>
            <a:ext cx="8534400" cy="5632311"/>
          </a:xfrm>
          <a:prstGeom prst="rect">
            <a:avLst/>
          </a:prstGeom>
        </p:spPr>
        <p:txBody>
          <a:bodyPr wrap="square">
            <a:spAutoFit/>
          </a:bodyPr>
          <a:lstStyle/>
          <a:p>
            <a:pPr algn="just">
              <a:buFont typeface="Wingdings" pitchFamily="2" charset="2"/>
              <a:buChar char="§"/>
            </a:pPr>
            <a:r>
              <a:rPr lang="en-US" sz="2000" dirty="0">
                <a:latin typeface="Times New Roman" pitchFamily="18" charset="0"/>
                <a:cs typeface="Times New Roman" pitchFamily="18" charset="0"/>
              </a:rPr>
              <a:t>Read the explicit data sent by the clients (browsers). This includes an HTML form on a Web page or it could also come from an applet or a custom HTTP client program.</a:t>
            </a:r>
          </a:p>
          <a:p>
            <a:pPr algn="just">
              <a:buFont typeface="Wingdings" pitchFamily="2" charset="2"/>
              <a:buChar char="§"/>
            </a:pPr>
            <a:r>
              <a:rPr lang="en-US" sz="2000" dirty="0">
                <a:latin typeface="Times New Roman" pitchFamily="18" charset="0"/>
                <a:cs typeface="Times New Roman" pitchFamily="18" charset="0"/>
              </a:rPr>
              <a:t>Read the implicit HTTP request data sent by the clients (browsers). This includes cookies, media types and compression schemes the browser understands, and so forth.</a:t>
            </a:r>
          </a:p>
          <a:p>
            <a:pPr algn="just">
              <a:buFont typeface="Wingdings" pitchFamily="2" charset="2"/>
              <a:buChar char="§"/>
            </a:pPr>
            <a:endParaRPr lang="en-US" sz="2000" dirty="0">
              <a:latin typeface="Times New Roman" pitchFamily="18" charset="0"/>
              <a:cs typeface="Times New Roman" pitchFamily="18" charset="0"/>
            </a:endParaRPr>
          </a:p>
          <a:p>
            <a:pPr algn="just">
              <a:buFont typeface="Wingdings" pitchFamily="2" charset="2"/>
              <a:buChar char="§"/>
            </a:pPr>
            <a:r>
              <a:rPr lang="en-US" sz="2000" dirty="0">
                <a:latin typeface="Times New Roman" pitchFamily="18" charset="0"/>
                <a:cs typeface="Times New Roman" pitchFamily="18" charset="0"/>
              </a:rPr>
              <a:t>Process the data and generate the results. This process may require talking to a database, executing an RMI or CORBA call, invoking a Web service, or computing the response directly.</a:t>
            </a:r>
          </a:p>
          <a:p>
            <a:pPr algn="just">
              <a:buFont typeface="Wingdings" pitchFamily="2" charset="2"/>
              <a:buChar char="§"/>
            </a:pPr>
            <a:endParaRPr lang="en-US" sz="2000" dirty="0">
              <a:latin typeface="Times New Roman" pitchFamily="18" charset="0"/>
              <a:cs typeface="Times New Roman" pitchFamily="18" charset="0"/>
            </a:endParaRPr>
          </a:p>
          <a:p>
            <a:pPr algn="just">
              <a:buFont typeface="Wingdings" pitchFamily="2" charset="2"/>
              <a:buChar char="§"/>
            </a:pPr>
            <a:r>
              <a:rPr lang="en-US" sz="2000" dirty="0">
                <a:latin typeface="Times New Roman" pitchFamily="18" charset="0"/>
                <a:cs typeface="Times New Roman" pitchFamily="18" charset="0"/>
              </a:rPr>
              <a:t>Send the explicit data (i.e., the document) to the clients (browsers). This document can be sent in a variety of formats, including text (HTML or XML), binary (GIF images), Excel, etc.</a:t>
            </a:r>
          </a:p>
          <a:p>
            <a:pPr algn="just">
              <a:buFont typeface="Wingdings" pitchFamily="2" charset="2"/>
              <a:buChar char="§"/>
            </a:pPr>
            <a:endParaRPr lang="en-US" sz="2000" dirty="0">
              <a:latin typeface="Times New Roman" pitchFamily="18" charset="0"/>
              <a:cs typeface="Times New Roman" pitchFamily="18" charset="0"/>
            </a:endParaRPr>
          </a:p>
          <a:p>
            <a:pPr algn="just">
              <a:buFont typeface="Wingdings" pitchFamily="2" charset="2"/>
              <a:buChar char="§"/>
            </a:pPr>
            <a:r>
              <a:rPr lang="en-US" sz="2000" dirty="0">
                <a:latin typeface="Times New Roman" pitchFamily="18" charset="0"/>
                <a:cs typeface="Times New Roman" pitchFamily="18" charset="0"/>
              </a:rPr>
              <a:t>Send the implicit HTTP response to the clients (browsers). This includes telling the browsers or other clients what type of document is being returned (e.g., HTML), setting cookies and caching parameters, and other such tasks.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954107"/>
          </a:xfrm>
          <a:prstGeom prst="rect">
            <a:avLst/>
          </a:prstGeom>
        </p:spPr>
        <p:txBody>
          <a:bodyPr wrap="square">
            <a:spAutoFit/>
          </a:bodyPr>
          <a:lstStyle/>
          <a:p>
            <a:pPr>
              <a:buFont typeface="Wingdings" pitchFamily="2" charset="2"/>
              <a:buChar char="§"/>
            </a:pPr>
            <a:r>
              <a:rPr lang="en-US" sz="2800" b="1" dirty="0"/>
              <a:t>Example:</a:t>
            </a:r>
          </a:p>
          <a:p>
            <a:pPr>
              <a:buFont typeface="Wingdings" pitchFamily="2" charset="2"/>
              <a:buChar char="§"/>
            </a:pPr>
            <a:r>
              <a:rPr lang="en-US" sz="2800" b="1" dirty="0"/>
              <a:t>session1.html</a:t>
            </a:r>
            <a:endParaRPr lang="en-US" dirty="0"/>
          </a:p>
        </p:txBody>
      </p:sp>
      <p:sp>
        <p:nvSpPr>
          <p:cNvPr id="10" name="Rectangle 9"/>
          <p:cNvSpPr/>
          <p:nvPr/>
        </p:nvSpPr>
        <p:spPr>
          <a:xfrm>
            <a:off x="228600" y="1097340"/>
            <a:ext cx="8686800" cy="1569660"/>
          </a:xfrm>
          <a:prstGeom prst="rect">
            <a:avLst/>
          </a:prstGeom>
        </p:spPr>
        <p:txBody>
          <a:bodyPr wrap="square">
            <a:spAutoFit/>
          </a:bodyPr>
          <a:lstStyle/>
          <a:p>
            <a:r>
              <a:rPr lang="en-US" sz="2400" dirty="0"/>
              <a:t>&lt;form action="./session2"&gt;  </a:t>
            </a:r>
          </a:p>
          <a:p>
            <a:r>
              <a:rPr lang="en-US" sz="2400" dirty="0"/>
              <a:t>Name:&lt;input type="text" name="</a:t>
            </a:r>
            <a:r>
              <a:rPr lang="en-US" sz="2400" dirty="0" err="1"/>
              <a:t>userName</a:t>
            </a:r>
            <a:r>
              <a:rPr lang="en-US" sz="2400" dirty="0"/>
              <a:t>"/&gt;&lt;</a:t>
            </a:r>
            <a:r>
              <a:rPr lang="en-US" sz="2400" dirty="0" err="1"/>
              <a:t>br</a:t>
            </a:r>
            <a:r>
              <a:rPr lang="en-US" sz="2400" dirty="0"/>
              <a:t>/&gt;  </a:t>
            </a:r>
          </a:p>
          <a:p>
            <a:r>
              <a:rPr lang="en-US" sz="2400" dirty="0"/>
              <a:t>&lt;input type="submit" value="go"/&gt;  </a:t>
            </a:r>
          </a:p>
          <a:p>
            <a:r>
              <a:rPr lang="en-US" sz="2400" dirty="0"/>
              <a:t>&lt;/form&gt; </a:t>
            </a:r>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954107"/>
          </a:xfrm>
          <a:prstGeom prst="rect">
            <a:avLst/>
          </a:prstGeom>
        </p:spPr>
        <p:txBody>
          <a:bodyPr wrap="square">
            <a:spAutoFit/>
          </a:bodyPr>
          <a:lstStyle/>
          <a:p>
            <a:pPr>
              <a:buFont typeface="Wingdings" pitchFamily="2" charset="2"/>
              <a:buChar char="§"/>
            </a:pPr>
            <a:r>
              <a:rPr lang="en-US" sz="2800" b="1" dirty="0"/>
              <a:t>Example:</a:t>
            </a:r>
          </a:p>
          <a:p>
            <a:pPr>
              <a:buFont typeface="Wingdings" pitchFamily="2" charset="2"/>
              <a:buChar char="§"/>
            </a:pPr>
            <a:r>
              <a:rPr lang="en-US" sz="2800" b="1" dirty="0"/>
              <a:t>session2.java</a:t>
            </a:r>
            <a:endParaRPr lang="en-US" dirty="0"/>
          </a:p>
        </p:txBody>
      </p:sp>
      <p:sp>
        <p:nvSpPr>
          <p:cNvPr id="10" name="Rectangle 9"/>
          <p:cNvSpPr/>
          <p:nvPr/>
        </p:nvSpPr>
        <p:spPr>
          <a:xfrm>
            <a:off x="228600" y="1097340"/>
            <a:ext cx="8686800" cy="4154984"/>
          </a:xfrm>
          <a:prstGeom prst="rect">
            <a:avLst/>
          </a:prstGeom>
        </p:spPr>
        <p:txBody>
          <a:bodyPr wrap="square">
            <a:spAutoFit/>
          </a:bodyPr>
          <a:lstStyle/>
          <a:p>
            <a:r>
              <a:rPr lang="en-US" sz="2400" dirty="0"/>
              <a:t>import java.io.*;  </a:t>
            </a:r>
          </a:p>
          <a:p>
            <a:r>
              <a:rPr lang="en-US" sz="2400" dirty="0"/>
              <a:t>import javax.servlet.*;  </a:t>
            </a:r>
          </a:p>
          <a:p>
            <a:r>
              <a:rPr lang="en-US" sz="2400" dirty="0"/>
              <a:t>import javax.servlet.http.*;  </a:t>
            </a:r>
          </a:p>
          <a:p>
            <a:r>
              <a:rPr lang="en-US" sz="2400" dirty="0"/>
              <a:t>public class session2 extends HttpServlet {  </a:t>
            </a:r>
          </a:p>
          <a:p>
            <a:r>
              <a:rPr lang="en-US" sz="2400" dirty="0"/>
              <a:t>public void </a:t>
            </a:r>
            <a:r>
              <a:rPr lang="en-US" sz="2400" dirty="0" err="1"/>
              <a:t>doGet</a:t>
            </a:r>
            <a:r>
              <a:rPr lang="en-US" sz="2400" dirty="0"/>
              <a:t>(</a:t>
            </a:r>
            <a:r>
              <a:rPr lang="en-US" sz="2400" dirty="0" err="1"/>
              <a:t>HttpServletRequest</a:t>
            </a:r>
            <a:r>
              <a:rPr lang="en-US" sz="2400" dirty="0"/>
              <a:t> request, </a:t>
            </a:r>
            <a:r>
              <a:rPr lang="en-US" sz="2400" dirty="0" err="1"/>
              <a:t>HttpServletResponse</a:t>
            </a:r>
            <a:r>
              <a:rPr lang="en-US" sz="2400" dirty="0"/>
              <a:t> response){  </a:t>
            </a:r>
          </a:p>
          <a:p>
            <a:r>
              <a:rPr lang="en-US" sz="2400" dirty="0"/>
              <a:t>        try{  </a:t>
            </a:r>
          </a:p>
          <a:p>
            <a:r>
              <a:rPr lang="en-US" sz="2400" dirty="0"/>
              <a:t>        </a:t>
            </a:r>
            <a:r>
              <a:rPr lang="en-US" sz="2400" dirty="0" err="1"/>
              <a:t>response.setContentType</a:t>
            </a:r>
            <a:r>
              <a:rPr lang="en-US" sz="2400" dirty="0"/>
              <a:t>("text/html");  </a:t>
            </a:r>
          </a:p>
          <a:p>
            <a:r>
              <a:rPr lang="en-US" sz="2400" dirty="0"/>
              <a:t>        </a:t>
            </a:r>
            <a:r>
              <a:rPr lang="en-US" sz="2400" dirty="0" err="1"/>
              <a:t>PrintWriter</a:t>
            </a:r>
            <a:r>
              <a:rPr lang="en-US" sz="2400" dirty="0"/>
              <a:t> out = </a:t>
            </a:r>
            <a:r>
              <a:rPr lang="en-US" sz="2400" dirty="0" err="1"/>
              <a:t>response.getWriter</a:t>
            </a:r>
            <a:r>
              <a:rPr lang="en-US" sz="2400" dirty="0"/>
              <a:t>();  </a:t>
            </a:r>
          </a:p>
          <a:p>
            <a:r>
              <a:rPr lang="en-US" sz="2400" dirty="0"/>
              <a:t>          </a:t>
            </a:r>
          </a:p>
          <a:p>
            <a:r>
              <a:rPr lang="en-US" sz="2400" dirty="0"/>
              <a:t>     </a:t>
            </a:r>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954107"/>
          </a:xfrm>
          <a:prstGeom prst="rect">
            <a:avLst/>
          </a:prstGeom>
        </p:spPr>
        <p:txBody>
          <a:bodyPr wrap="square">
            <a:spAutoFit/>
          </a:bodyPr>
          <a:lstStyle/>
          <a:p>
            <a:pPr>
              <a:buFont typeface="Wingdings" pitchFamily="2" charset="2"/>
              <a:buChar char="§"/>
            </a:pPr>
            <a:r>
              <a:rPr lang="en-US" sz="2800" b="1" dirty="0"/>
              <a:t>Example:</a:t>
            </a:r>
          </a:p>
          <a:p>
            <a:pPr>
              <a:buFont typeface="Wingdings" pitchFamily="2" charset="2"/>
              <a:buChar char="§"/>
            </a:pPr>
            <a:r>
              <a:rPr lang="en-US" sz="2800" b="1" dirty="0"/>
              <a:t>session2.java</a:t>
            </a:r>
            <a:endParaRPr lang="en-US" dirty="0"/>
          </a:p>
        </p:txBody>
      </p:sp>
      <p:sp>
        <p:nvSpPr>
          <p:cNvPr id="10" name="Rectangle 9"/>
          <p:cNvSpPr/>
          <p:nvPr/>
        </p:nvSpPr>
        <p:spPr>
          <a:xfrm>
            <a:off x="228600" y="1097340"/>
            <a:ext cx="8686800" cy="5632311"/>
          </a:xfrm>
          <a:prstGeom prst="rect">
            <a:avLst/>
          </a:prstGeom>
        </p:spPr>
        <p:txBody>
          <a:bodyPr wrap="square">
            <a:spAutoFit/>
          </a:bodyPr>
          <a:lstStyle/>
          <a:p>
            <a:r>
              <a:rPr lang="en-US" sz="2400" dirty="0"/>
              <a:t>          </a:t>
            </a:r>
          </a:p>
          <a:p>
            <a:r>
              <a:rPr lang="en-US" sz="2400" dirty="0"/>
              <a:t>        String n=</a:t>
            </a:r>
            <a:r>
              <a:rPr lang="en-US" sz="2400" dirty="0" err="1"/>
              <a:t>request.getParameter</a:t>
            </a:r>
            <a:r>
              <a:rPr lang="en-US" sz="2400" dirty="0"/>
              <a:t>("</a:t>
            </a:r>
            <a:r>
              <a:rPr lang="en-US" sz="2400" dirty="0" err="1"/>
              <a:t>userName</a:t>
            </a:r>
            <a:r>
              <a:rPr lang="en-US" sz="2400" dirty="0"/>
              <a:t>");  </a:t>
            </a:r>
          </a:p>
          <a:p>
            <a:r>
              <a:rPr lang="en-US" sz="2400" dirty="0"/>
              <a:t>        </a:t>
            </a:r>
            <a:r>
              <a:rPr lang="en-US" sz="2400" dirty="0" err="1"/>
              <a:t>out.print</a:t>
            </a:r>
            <a:r>
              <a:rPr lang="en-US" sz="2400" dirty="0"/>
              <a:t>("Welcome "+n);  </a:t>
            </a:r>
          </a:p>
          <a:p>
            <a:r>
              <a:rPr lang="en-US" sz="2400" dirty="0"/>
              <a:t>          </a:t>
            </a:r>
          </a:p>
          <a:p>
            <a:r>
              <a:rPr lang="en-US" sz="2400" dirty="0"/>
              <a:t>        </a:t>
            </a:r>
            <a:r>
              <a:rPr lang="en-US" sz="2400" dirty="0" err="1"/>
              <a:t>HttpSession</a:t>
            </a:r>
            <a:r>
              <a:rPr lang="en-US" sz="2400" dirty="0"/>
              <a:t> session=</a:t>
            </a:r>
            <a:r>
              <a:rPr lang="en-US" sz="2400" dirty="0" err="1"/>
              <a:t>request.getSession</a:t>
            </a:r>
            <a:r>
              <a:rPr lang="en-US" sz="2400" dirty="0"/>
              <a:t>();  </a:t>
            </a:r>
          </a:p>
          <a:p>
            <a:r>
              <a:rPr lang="en-US" sz="2400" dirty="0"/>
              <a:t>        </a:t>
            </a:r>
            <a:r>
              <a:rPr lang="en-US" sz="2400" dirty="0" err="1"/>
              <a:t>session.setAttribute</a:t>
            </a:r>
            <a:r>
              <a:rPr lang="en-US" sz="2400" dirty="0"/>
              <a:t>("</a:t>
            </a:r>
            <a:r>
              <a:rPr lang="en-US" sz="2400" dirty="0" err="1"/>
              <a:t>uname",n</a:t>
            </a:r>
            <a:r>
              <a:rPr lang="en-US" sz="2400" dirty="0"/>
              <a:t>);  </a:t>
            </a:r>
          </a:p>
          <a:p>
            <a:r>
              <a:rPr lang="en-US" sz="2400" dirty="0"/>
              <a:t>  </a:t>
            </a:r>
          </a:p>
          <a:p>
            <a:r>
              <a:rPr lang="en-US" sz="2400" dirty="0"/>
              <a:t>        </a:t>
            </a:r>
            <a:r>
              <a:rPr lang="en-US" sz="2400" dirty="0" err="1"/>
              <a:t>out.print</a:t>
            </a:r>
            <a:r>
              <a:rPr lang="en-US" sz="2400" dirty="0"/>
              <a:t>("&lt;a </a:t>
            </a:r>
            <a:r>
              <a:rPr lang="en-US" sz="2400" dirty="0" err="1"/>
              <a:t>href</a:t>
            </a:r>
            <a:r>
              <a:rPr lang="en-US" sz="2400" dirty="0"/>
              <a:t>='session3'&gt;visit&lt;/a&gt;");  </a:t>
            </a:r>
          </a:p>
          <a:p>
            <a:r>
              <a:rPr lang="en-US" sz="2400" dirty="0"/>
              <a:t>                  </a:t>
            </a:r>
          </a:p>
          <a:p>
            <a:r>
              <a:rPr lang="en-US" sz="2400" dirty="0"/>
              <a:t>        </a:t>
            </a:r>
            <a:r>
              <a:rPr lang="en-US" sz="2400" dirty="0" err="1"/>
              <a:t>out.close</a:t>
            </a:r>
            <a:r>
              <a:rPr lang="en-US" sz="2400" dirty="0"/>
              <a:t>();  </a:t>
            </a:r>
          </a:p>
          <a:p>
            <a:r>
              <a:rPr lang="en-US" sz="2400" dirty="0"/>
              <a:t>  </a:t>
            </a:r>
          </a:p>
          <a:p>
            <a:r>
              <a:rPr lang="en-US" sz="2400" dirty="0"/>
              <a:t>                }catch(Exception e){</a:t>
            </a:r>
            <a:r>
              <a:rPr lang="en-US" sz="2400" dirty="0" err="1"/>
              <a:t>System.out.println</a:t>
            </a:r>
            <a:r>
              <a:rPr lang="en-US" sz="2400" dirty="0"/>
              <a:t>(e);}  </a:t>
            </a:r>
          </a:p>
          <a:p>
            <a:r>
              <a:rPr lang="en-US" sz="2400" dirty="0"/>
              <a:t>    }  </a:t>
            </a:r>
          </a:p>
          <a:p>
            <a:r>
              <a:rPr lang="en-US" sz="2400" dirty="0"/>
              <a:t>  </a:t>
            </a:r>
          </a:p>
          <a:p>
            <a:r>
              <a:rPr lang="en-US" sz="2400" dirty="0"/>
              <a:t>} </a:t>
            </a:r>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76200" y="152400"/>
            <a:ext cx="8534400" cy="954107"/>
          </a:xfrm>
          <a:prstGeom prst="rect">
            <a:avLst/>
          </a:prstGeom>
        </p:spPr>
        <p:txBody>
          <a:bodyPr wrap="square">
            <a:spAutoFit/>
          </a:bodyPr>
          <a:lstStyle/>
          <a:p>
            <a:pPr>
              <a:buFont typeface="Wingdings" pitchFamily="2" charset="2"/>
              <a:buChar char="§"/>
            </a:pPr>
            <a:r>
              <a:rPr lang="en-US" sz="2800" b="1" dirty="0"/>
              <a:t>Example:</a:t>
            </a:r>
          </a:p>
          <a:p>
            <a:pPr>
              <a:buFont typeface="Wingdings" pitchFamily="2" charset="2"/>
              <a:buChar char="§"/>
            </a:pPr>
            <a:r>
              <a:rPr lang="en-US" sz="2800" b="1" dirty="0"/>
              <a:t>session3.java</a:t>
            </a:r>
            <a:endParaRPr lang="en-US" dirty="0"/>
          </a:p>
        </p:txBody>
      </p:sp>
      <p:sp>
        <p:nvSpPr>
          <p:cNvPr id="10" name="Rectangle 9"/>
          <p:cNvSpPr/>
          <p:nvPr/>
        </p:nvSpPr>
        <p:spPr>
          <a:xfrm>
            <a:off x="228600" y="1097340"/>
            <a:ext cx="8686800" cy="5632311"/>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  </a:t>
            </a:r>
          </a:p>
          <a:p>
            <a:r>
              <a:rPr lang="en-US" dirty="0"/>
              <a:t>public class session3 extends HttpServlet {  </a:t>
            </a:r>
          </a:p>
          <a:p>
            <a:r>
              <a:rPr lang="en-US" dirty="0"/>
              <a:t>  </a:t>
            </a:r>
          </a:p>
          <a:p>
            <a:r>
              <a:rPr lang="en-US" dirty="0"/>
              <a:t>public void </a:t>
            </a:r>
            <a:r>
              <a:rPr lang="en-US" dirty="0" err="1"/>
              <a:t>doGet</a:t>
            </a:r>
            <a:r>
              <a:rPr lang="en-US" dirty="0"/>
              <a:t>(</a:t>
            </a:r>
            <a:r>
              <a:rPr lang="en-US" dirty="0" err="1"/>
              <a:t>HttpServletRequest</a:t>
            </a:r>
            <a:r>
              <a:rPr lang="en-US" dirty="0"/>
              <a:t> request, </a:t>
            </a:r>
            <a:r>
              <a:rPr lang="en-US" dirty="0" err="1"/>
              <a:t>HttpServletResponse</a:t>
            </a:r>
            <a:r>
              <a:rPr lang="en-US" dirty="0"/>
              <a:t> response){</a:t>
            </a:r>
          </a:p>
          <a:p>
            <a:r>
              <a:rPr lang="en-US" dirty="0"/>
              <a:t>        try{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a:t>
            </a:r>
            <a:r>
              <a:rPr lang="en-US" dirty="0" err="1"/>
              <a:t>HttpSession</a:t>
            </a:r>
            <a:r>
              <a:rPr lang="en-US" dirty="0"/>
              <a:t> session=</a:t>
            </a:r>
            <a:r>
              <a:rPr lang="en-US" dirty="0" err="1"/>
              <a:t>request.getSession</a:t>
            </a:r>
            <a:r>
              <a:rPr lang="en-US" dirty="0"/>
              <a:t>(false);  </a:t>
            </a:r>
          </a:p>
          <a:p>
            <a:r>
              <a:rPr lang="en-US" dirty="0"/>
              <a:t>        String n=(String)</a:t>
            </a:r>
            <a:r>
              <a:rPr lang="en-US" dirty="0" err="1"/>
              <a:t>session.getAttribute</a:t>
            </a:r>
            <a:r>
              <a:rPr lang="en-US" dirty="0"/>
              <a:t>("</a:t>
            </a:r>
            <a:r>
              <a:rPr lang="en-US" dirty="0" err="1"/>
              <a:t>uname</a:t>
            </a:r>
            <a:r>
              <a:rPr lang="en-US" dirty="0"/>
              <a:t>");  </a:t>
            </a:r>
          </a:p>
          <a:p>
            <a:r>
              <a:rPr lang="en-US" dirty="0"/>
              <a:t>        </a:t>
            </a:r>
            <a:r>
              <a:rPr lang="en-US" dirty="0" err="1"/>
              <a:t>out.print</a:t>
            </a:r>
            <a:r>
              <a:rPr lang="en-US" dirty="0"/>
              <a:t>("Hello "+n);  </a:t>
            </a:r>
          </a:p>
          <a:p>
            <a:r>
              <a:rPr lang="en-US" dirty="0"/>
              <a:t>  </a:t>
            </a:r>
          </a:p>
          <a:p>
            <a:r>
              <a:rPr lang="en-US" dirty="0"/>
              <a:t>        </a:t>
            </a:r>
            <a:r>
              <a:rPr lang="en-US" dirty="0" err="1"/>
              <a:t>out.close</a:t>
            </a:r>
            <a:r>
              <a:rPr lang="en-US" dirty="0"/>
              <a:t>();  </a:t>
            </a:r>
          </a:p>
          <a:p>
            <a:r>
              <a:rPr lang="en-US" dirty="0"/>
              <a:t>  </a:t>
            </a:r>
          </a:p>
          <a:p>
            <a:r>
              <a:rPr lang="en-US" dirty="0"/>
              <a:t>                }catch(Exception e){</a:t>
            </a:r>
            <a:r>
              <a:rPr lang="en-US" dirty="0" err="1"/>
              <a:t>System.out.println</a:t>
            </a:r>
            <a:r>
              <a:rPr lang="en-US" dirty="0"/>
              <a:t>(e);}   }  </a:t>
            </a:r>
          </a:p>
          <a:p>
            <a:r>
              <a:rPr lang="en-US" dirty="0"/>
              <a:t>     } </a:t>
            </a:r>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228600" y="2057400"/>
            <a:ext cx="8534400" cy="707886"/>
          </a:xfrm>
          <a:prstGeom prst="rect">
            <a:avLst/>
          </a:prstGeom>
        </p:spPr>
        <p:txBody>
          <a:bodyPr wrap="square">
            <a:spAutoFit/>
          </a:bodyPr>
          <a:lstStyle/>
          <a:p>
            <a:pPr algn="ctr"/>
            <a:r>
              <a:rPr lang="en-US" sz="4000" b="1" u="sng" dirty="0"/>
              <a:t>Servlet Collaboration</a:t>
            </a:r>
            <a:endParaRPr lang="en-US" sz="2800" u="sng"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523220"/>
          </a:xfrm>
          <a:prstGeom prst="rect">
            <a:avLst/>
          </a:prstGeom>
        </p:spPr>
        <p:txBody>
          <a:bodyPr wrap="square">
            <a:spAutoFit/>
          </a:bodyPr>
          <a:lstStyle/>
          <a:p>
            <a:pPr>
              <a:buFont typeface="Wingdings" pitchFamily="2" charset="2"/>
              <a:buChar char="§"/>
            </a:pPr>
            <a:r>
              <a:rPr lang="en-US" sz="2800" b="1" dirty="0"/>
              <a:t>Servlet Collaboration:</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4800" y="762000"/>
            <a:ext cx="8534400" cy="4893647"/>
          </a:xfrm>
          <a:prstGeom prst="rect">
            <a:avLst/>
          </a:prstGeom>
        </p:spPr>
        <p:txBody>
          <a:bodyPr wrap="square">
            <a:spAutoFit/>
          </a:bodyPr>
          <a:lstStyle/>
          <a:p>
            <a:pPr>
              <a:buFont typeface="Wingdings" pitchFamily="2" charset="2"/>
              <a:buChar char="§"/>
            </a:pPr>
            <a:r>
              <a:rPr lang="en-US" sz="2400" b="1" dirty="0"/>
              <a:t>Servlet</a:t>
            </a:r>
            <a:r>
              <a:rPr lang="en-US" sz="2400" dirty="0"/>
              <a:t> technology is used to create a web application (resides at server side and generates a dynamic web page).</a:t>
            </a:r>
          </a:p>
          <a:p>
            <a:pPr>
              <a:buFont typeface="Wingdings" pitchFamily="2" charset="2"/>
              <a:buChar char="§"/>
            </a:pPr>
            <a:endParaRPr lang="en-US" sz="2400" dirty="0"/>
          </a:p>
          <a:p>
            <a:pPr>
              <a:buFont typeface="Wingdings" pitchFamily="2" charset="2"/>
              <a:buChar char="§"/>
            </a:pPr>
            <a:r>
              <a:rPr lang="en-US" sz="2400" dirty="0"/>
              <a:t>The exchange of information among servlets of a particular Java web application is known as </a:t>
            </a:r>
            <a:r>
              <a:rPr lang="en-US" sz="2400" b="1" dirty="0"/>
              <a:t>Servlet Collaboration</a:t>
            </a:r>
            <a:r>
              <a:rPr lang="en-US" sz="2400" dirty="0"/>
              <a:t>. </a:t>
            </a:r>
          </a:p>
          <a:p>
            <a:pPr>
              <a:buFont typeface="Wingdings" pitchFamily="2" charset="2"/>
              <a:buChar char="§"/>
            </a:pPr>
            <a:endParaRPr lang="en-US" sz="2400" dirty="0"/>
          </a:p>
          <a:p>
            <a:pPr>
              <a:buFont typeface="Wingdings" pitchFamily="2" charset="2"/>
              <a:buChar char="§"/>
            </a:pPr>
            <a:r>
              <a:rPr lang="en-US" sz="2400" dirty="0"/>
              <a:t>This enables passing/sharing information from one servlet to the other through method invocations.</a:t>
            </a:r>
          </a:p>
          <a:p>
            <a:pPr>
              <a:buFont typeface="Wingdings" pitchFamily="2" charset="2"/>
              <a:buChar char="§"/>
            </a:pPr>
            <a:r>
              <a:rPr lang="en-US" sz="2400" dirty="0"/>
              <a:t>The servlet </a:t>
            </a:r>
            <a:r>
              <a:rPr lang="en-US" sz="2400" dirty="0" err="1"/>
              <a:t>api</a:t>
            </a:r>
            <a:r>
              <a:rPr lang="en-US" sz="2400" dirty="0"/>
              <a:t> provides two </a:t>
            </a:r>
            <a:r>
              <a:rPr lang="en-US" sz="2400" dirty="0" err="1"/>
              <a:t>methodnamely</a:t>
            </a:r>
            <a:r>
              <a:rPr lang="en-US" sz="2400" dirty="0"/>
              <a:t>:</a:t>
            </a:r>
          </a:p>
          <a:p>
            <a:pPr>
              <a:buFont typeface="Wingdings" pitchFamily="2" charset="2"/>
              <a:buChar char="§"/>
            </a:pPr>
            <a:r>
              <a:rPr lang="en-US" sz="2400" dirty="0"/>
              <a:t>1.getRequestDispatcher()</a:t>
            </a:r>
          </a:p>
          <a:p>
            <a:pPr>
              <a:buFont typeface="Wingdings" pitchFamily="2" charset="2"/>
              <a:buChar char="§"/>
            </a:pPr>
            <a:r>
              <a:rPr lang="en-US" sz="2400" dirty="0" err="1"/>
              <a:t>getNamedDispatcher</a:t>
            </a:r>
            <a:r>
              <a:rPr lang="en-US" sz="2400" dirty="0"/>
              <a:t>()</a:t>
            </a:r>
          </a:p>
          <a:p>
            <a:r>
              <a:rPr lang="en-US" sz="2400" dirty="0"/>
              <a:t/>
            </a:r>
            <a:br>
              <a:rPr lang="en-US" sz="2400" dirty="0"/>
            </a:br>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523220"/>
          </a:xfrm>
          <a:prstGeom prst="rect">
            <a:avLst/>
          </a:prstGeom>
        </p:spPr>
        <p:txBody>
          <a:bodyPr wrap="square">
            <a:spAutoFit/>
          </a:bodyPr>
          <a:lstStyle/>
          <a:p>
            <a:pPr>
              <a:buFont typeface="Wingdings" pitchFamily="2" charset="2"/>
              <a:buChar char="§"/>
            </a:pPr>
            <a:r>
              <a:rPr lang="en-US" sz="2800" b="1" dirty="0"/>
              <a:t>Servlet Collaboration:</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4800" y="762000"/>
            <a:ext cx="8534400" cy="4893647"/>
          </a:xfrm>
          <a:prstGeom prst="rect">
            <a:avLst/>
          </a:prstGeom>
        </p:spPr>
        <p:txBody>
          <a:bodyPr wrap="square">
            <a:spAutoFit/>
          </a:bodyPr>
          <a:lstStyle/>
          <a:p>
            <a:pPr>
              <a:buFont typeface="Wingdings" pitchFamily="2" charset="2"/>
              <a:buChar char="§"/>
            </a:pPr>
            <a:r>
              <a:rPr lang="en-US" sz="2400" b="1" dirty="0"/>
              <a:t>1.getNamedDispatcher():</a:t>
            </a:r>
          </a:p>
          <a:p>
            <a:pPr>
              <a:buFont typeface="Wingdings" pitchFamily="2" charset="2"/>
              <a:buChar char="§"/>
            </a:pPr>
            <a:r>
              <a:rPr lang="en-US" sz="2400" dirty="0"/>
              <a:t>This method takes a string argument indicating the name of a servlet known to the </a:t>
            </a:r>
            <a:r>
              <a:rPr lang="en-US" sz="2400" dirty="0" err="1"/>
              <a:t>ServletContext</a:t>
            </a:r>
            <a:r>
              <a:rPr lang="en-US" sz="2400" dirty="0"/>
              <a:t>.</a:t>
            </a:r>
          </a:p>
          <a:p>
            <a:pPr>
              <a:buFont typeface="Wingdings" pitchFamily="2" charset="2"/>
              <a:buChar char="§"/>
            </a:pPr>
            <a:r>
              <a:rPr lang="en-US" sz="2400" dirty="0"/>
              <a:t>If a servlet is known to the </a:t>
            </a:r>
            <a:r>
              <a:rPr lang="en-US" sz="2400" dirty="0" err="1"/>
              <a:t>ServletContext</a:t>
            </a:r>
            <a:r>
              <a:rPr lang="en-US" sz="2400" dirty="0"/>
              <a:t> by the given name.</a:t>
            </a:r>
          </a:p>
          <a:p>
            <a:pPr>
              <a:buFont typeface="Wingdings" pitchFamily="2" charset="2"/>
              <a:buChar char="§"/>
            </a:pPr>
            <a:r>
              <a:rPr lang="en-US" sz="2400" b="1" dirty="0"/>
              <a:t>2.getRequestDispatcher():</a:t>
            </a:r>
          </a:p>
          <a:p>
            <a:pPr>
              <a:buFont typeface="Wingdings" pitchFamily="2" charset="2"/>
              <a:buChar char="§"/>
            </a:pPr>
            <a:r>
              <a:rPr lang="en-US" sz="2400" dirty="0"/>
              <a:t>The </a:t>
            </a:r>
            <a:r>
              <a:rPr lang="en-US" sz="2400" dirty="0" err="1"/>
              <a:t>RequestDispatcher</a:t>
            </a:r>
            <a:r>
              <a:rPr lang="en-US" sz="2400" dirty="0"/>
              <a:t> interface provides the facility of dispatching the request to another resource it may be html, servlet or </a:t>
            </a:r>
            <a:r>
              <a:rPr lang="en-US" sz="2400" dirty="0" err="1"/>
              <a:t>jsp</a:t>
            </a:r>
            <a:r>
              <a:rPr lang="en-US" sz="2400" dirty="0"/>
              <a:t>.</a:t>
            </a:r>
          </a:p>
          <a:p>
            <a:pPr>
              <a:buFont typeface="Wingdings" pitchFamily="2" charset="2"/>
              <a:buChar char="§"/>
            </a:pPr>
            <a:r>
              <a:rPr lang="en-US" sz="2400" dirty="0"/>
              <a:t> This interface can also be used to include the content of another resource also. It is one of the way of servlet collaboration.</a:t>
            </a:r>
          </a:p>
          <a:p>
            <a:r>
              <a:rPr lang="en-US" sz="2400" dirty="0"/>
              <a:t/>
            </a:r>
            <a:br>
              <a:rPr lang="en-US" sz="2400" dirty="0"/>
            </a:br>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523220"/>
          </a:xfrm>
          <a:prstGeom prst="rect">
            <a:avLst/>
          </a:prstGeom>
        </p:spPr>
        <p:txBody>
          <a:bodyPr wrap="square">
            <a:spAutoFit/>
          </a:bodyPr>
          <a:lstStyle/>
          <a:p>
            <a:pPr>
              <a:buFont typeface="Wingdings" pitchFamily="2" charset="2"/>
              <a:buChar char="§"/>
            </a:pPr>
            <a:r>
              <a:rPr lang="en-US" sz="2800" b="1" dirty="0"/>
              <a:t>Servlet Collaboration:</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4800" y="762000"/>
            <a:ext cx="8534400" cy="3785652"/>
          </a:xfrm>
          <a:prstGeom prst="rect">
            <a:avLst/>
          </a:prstGeom>
        </p:spPr>
        <p:txBody>
          <a:bodyPr wrap="square">
            <a:spAutoFit/>
          </a:bodyPr>
          <a:lstStyle/>
          <a:p>
            <a:pPr>
              <a:buFont typeface="Wingdings" pitchFamily="2" charset="2"/>
              <a:buChar char="§"/>
            </a:pPr>
            <a:r>
              <a:rPr lang="en-US" sz="2400" dirty="0"/>
              <a:t>There are two methods defined in the </a:t>
            </a:r>
            <a:r>
              <a:rPr lang="en-US" sz="2400" dirty="0" err="1"/>
              <a:t>RequestDispatcher</a:t>
            </a:r>
            <a:r>
              <a:rPr lang="en-US" sz="2400" dirty="0"/>
              <a:t> interface.</a:t>
            </a:r>
          </a:p>
          <a:p>
            <a:pPr>
              <a:buFont typeface="Wingdings" pitchFamily="2" charset="2"/>
              <a:buChar char="§"/>
            </a:pPr>
            <a:r>
              <a:rPr lang="en-US" sz="2400" b="1" dirty="0"/>
              <a:t>forward():</a:t>
            </a:r>
          </a:p>
          <a:p>
            <a:pPr>
              <a:buFont typeface="Wingdings" pitchFamily="2" charset="2"/>
              <a:buChar char="§"/>
            </a:pPr>
            <a:r>
              <a:rPr lang="en-US" sz="2400" dirty="0"/>
              <a:t>Forwards a request from a servlet to another resource (servlet, JSP file, or HTML file) on the server.</a:t>
            </a:r>
          </a:p>
          <a:p>
            <a:pPr>
              <a:buFont typeface="Wingdings" pitchFamily="2" charset="2"/>
              <a:buChar char="§"/>
            </a:pPr>
            <a:r>
              <a:rPr lang="en-US" sz="2400" b="1" dirty="0"/>
              <a:t>include():</a:t>
            </a:r>
          </a:p>
          <a:p>
            <a:r>
              <a:rPr lang="en-US" sz="2400" dirty="0"/>
              <a:t>Includes the content of a resource (servlet, JSP page, or HTML file) in the response.</a:t>
            </a:r>
          </a:p>
          <a:p>
            <a:r>
              <a:rPr lang="en-US" sz="2400" dirty="0"/>
              <a:t/>
            </a:r>
            <a:br>
              <a:rPr lang="en-US" sz="2400" dirty="0"/>
            </a:br>
            <a:endParaRPr lang="en-US" sz="2400" dirty="0"/>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523220"/>
          </a:xfrm>
          <a:prstGeom prst="rect">
            <a:avLst/>
          </a:prstGeom>
        </p:spPr>
        <p:txBody>
          <a:bodyPr wrap="square">
            <a:spAutoFit/>
          </a:bodyPr>
          <a:lstStyle/>
          <a:p>
            <a:pPr>
              <a:buFont typeface="Wingdings" pitchFamily="2" charset="2"/>
              <a:buChar char="§"/>
            </a:pPr>
            <a:r>
              <a:rPr lang="en-US" sz="2800" b="1" dirty="0"/>
              <a:t>Servlet Collaboration:</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8853" name="Picture 5"/>
          <p:cNvPicPr>
            <a:picLocks noChangeAspect="1" noChangeArrowheads="1"/>
          </p:cNvPicPr>
          <p:nvPr/>
        </p:nvPicPr>
        <p:blipFill>
          <a:blip r:embed="rId2"/>
          <a:srcRect/>
          <a:stretch>
            <a:fillRect/>
          </a:stretch>
        </p:blipFill>
        <p:spPr bwMode="auto">
          <a:xfrm>
            <a:off x="1219200" y="1676400"/>
            <a:ext cx="6915150" cy="376237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954107"/>
          </a:xfrm>
          <a:prstGeom prst="rect">
            <a:avLst/>
          </a:prstGeom>
        </p:spPr>
        <p:txBody>
          <a:bodyPr wrap="square">
            <a:spAutoFit/>
          </a:bodyPr>
          <a:lstStyle/>
          <a:p>
            <a:pPr>
              <a:buFont typeface="Wingdings" pitchFamily="2" charset="2"/>
              <a:buChar char="§"/>
            </a:pPr>
            <a:r>
              <a:rPr lang="en-US" sz="2800" b="1" dirty="0"/>
              <a:t>Servlet Collaboration:</a:t>
            </a:r>
          </a:p>
          <a:p>
            <a:pPr>
              <a:buFont typeface="Wingdings" pitchFamily="2" charset="2"/>
              <a:buChar char="§"/>
            </a:pPr>
            <a:r>
              <a:rPr lang="en-US" sz="2800" b="1" dirty="0"/>
              <a:t>Example : Req_Disp.html</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457200" y="1723072"/>
            <a:ext cx="6934200" cy="1477328"/>
          </a:xfrm>
          <a:prstGeom prst="rect">
            <a:avLst/>
          </a:prstGeom>
        </p:spPr>
        <p:txBody>
          <a:bodyPr wrap="square">
            <a:spAutoFit/>
          </a:bodyPr>
          <a:lstStyle/>
          <a:p>
            <a:r>
              <a:rPr lang="en-US" dirty="0"/>
              <a:t>&lt;form action="./Req_Disp2" method="post"&gt;  </a:t>
            </a:r>
          </a:p>
          <a:p>
            <a:r>
              <a:rPr lang="en-US" dirty="0"/>
              <a:t>Name:&lt;input type="text" name="</a:t>
            </a:r>
            <a:r>
              <a:rPr lang="en-US" dirty="0" err="1"/>
              <a:t>userName</a:t>
            </a:r>
            <a:r>
              <a:rPr lang="en-US" dirty="0"/>
              <a:t>"/&gt;&lt;</a:t>
            </a:r>
            <a:r>
              <a:rPr lang="en-US" dirty="0" err="1"/>
              <a:t>br</a:t>
            </a:r>
            <a:r>
              <a:rPr lang="en-US" dirty="0"/>
              <a:t>/&gt;  </a:t>
            </a:r>
          </a:p>
          <a:p>
            <a:r>
              <a:rPr lang="en-US" dirty="0"/>
              <a:t>Password:&lt;input type="password" name="</a:t>
            </a:r>
            <a:r>
              <a:rPr lang="en-US" dirty="0" err="1"/>
              <a:t>userPass</a:t>
            </a:r>
            <a:r>
              <a:rPr lang="en-US" dirty="0"/>
              <a:t>"/&gt;&lt;</a:t>
            </a:r>
            <a:r>
              <a:rPr lang="en-US" dirty="0" err="1"/>
              <a:t>br</a:t>
            </a:r>
            <a:r>
              <a:rPr lang="en-US" dirty="0"/>
              <a:t>/&gt;  </a:t>
            </a:r>
          </a:p>
          <a:p>
            <a:r>
              <a:rPr lang="en-US" dirty="0"/>
              <a:t>&lt;input type="submit" value="login"/&gt;  </a:t>
            </a:r>
          </a:p>
          <a:p>
            <a:r>
              <a:rPr lang="en-US" dirty="0"/>
              <a:t>&lt;/form&gt;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33136"/>
            <a:ext cx="7696200" cy="6093976"/>
          </a:xfrm>
          <a:prstGeom prst="rect">
            <a:avLst/>
          </a:prstGeom>
        </p:spPr>
        <p:txBody>
          <a:bodyPr wrap="square">
            <a:spAutoFit/>
          </a:bodyPr>
          <a:lstStyle/>
          <a:p>
            <a:endParaRPr lang="en-US" dirty="0"/>
          </a:p>
          <a:p>
            <a:r>
              <a:rPr lang="en-US" sz="2400" b="1" dirty="0">
                <a:solidFill>
                  <a:srgbClr val="7030A0"/>
                </a:solidFill>
              </a:rPr>
              <a:t>Benefits of </a:t>
            </a:r>
            <a:r>
              <a:rPr lang="en-US" sz="2400" b="1" dirty="0" err="1">
                <a:solidFill>
                  <a:srgbClr val="7030A0"/>
                </a:solidFill>
              </a:rPr>
              <a:t>Servlets</a:t>
            </a:r>
            <a:r>
              <a:rPr lang="en-US" sz="2400" b="1" dirty="0">
                <a:solidFill>
                  <a:srgbClr val="7030A0"/>
                </a:solidFill>
              </a:rPr>
              <a:t>: (IMP)</a:t>
            </a:r>
          </a:p>
          <a:p>
            <a:r>
              <a:rPr lang="en-US" sz="2400" b="1" dirty="0"/>
              <a:t>1. Performance:</a:t>
            </a:r>
          </a:p>
          <a:p>
            <a:pPr marL="342900" indent="-342900">
              <a:buFont typeface="Arial" panose="020B0604020202020204" pitchFamily="34" charset="0"/>
              <a:buChar char="•"/>
            </a:pPr>
            <a:r>
              <a:rPr lang="en-US" sz="2400" dirty="0"/>
              <a:t>Its performance is better than CGI because it is not necessary to create the separate process to handle each HTTP request, it executes within the address space of web server.</a:t>
            </a:r>
          </a:p>
          <a:p>
            <a:pPr marL="342900" indent="-342900">
              <a:buFont typeface="Arial" panose="020B0604020202020204" pitchFamily="34" charset="0"/>
              <a:buChar char="•"/>
            </a:pPr>
            <a:r>
              <a:rPr lang="en-US" sz="2400" dirty="0"/>
              <a:t>so it saves the memory resources and make performance better than CGI</a:t>
            </a:r>
            <a:r>
              <a:rPr lang="en-US" dirty="0"/>
              <a:t>.</a:t>
            </a:r>
          </a:p>
          <a:p>
            <a:endParaRPr lang="en-US" dirty="0"/>
          </a:p>
          <a:p>
            <a:endParaRPr lang="en-US" sz="2400" dirty="0"/>
          </a:p>
          <a:p>
            <a:r>
              <a:rPr lang="en-US" sz="2400" b="1" dirty="0"/>
              <a:t>2. Platform Independence:</a:t>
            </a:r>
          </a:p>
          <a:p>
            <a:pPr marL="342900" indent="-342900">
              <a:buFont typeface="Arial" panose="020B0604020202020204" pitchFamily="34" charset="0"/>
              <a:buChar char="•"/>
            </a:pPr>
            <a:r>
              <a:rPr lang="en-US" sz="2400" dirty="0"/>
              <a:t>A number of web-server from different vendor supports Servlet API. </a:t>
            </a:r>
          </a:p>
          <a:p>
            <a:pPr marL="342900" indent="-342900">
              <a:buFont typeface="Arial" panose="020B0604020202020204" pitchFamily="34" charset="0"/>
              <a:buChar char="•"/>
            </a:pPr>
            <a:r>
              <a:rPr lang="en-US" sz="2400" dirty="0"/>
              <a:t>It is written in Java so program developed for this API can be run on any environment without re-compilation.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954107"/>
          </a:xfrm>
          <a:prstGeom prst="rect">
            <a:avLst/>
          </a:prstGeom>
        </p:spPr>
        <p:txBody>
          <a:bodyPr wrap="square">
            <a:spAutoFit/>
          </a:bodyPr>
          <a:lstStyle/>
          <a:p>
            <a:pPr>
              <a:buFont typeface="Wingdings" pitchFamily="2" charset="2"/>
              <a:buChar char="§"/>
            </a:pPr>
            <a:r>
              <a:rPr lang="en-US" sz="2800" b="1" dirty="0"/>
              <a:t>Servlet Collaboration:</a:t>
            </a:r>
          </a:p>
          <a:p>
            <a:pPr>
              <a:buFont typeface="Wingdings" pitchFamily="2" charset="2"/>
              <a:buChar char="§"/>
            </a:pPr>
            <a:r>
              <a:rPr lang="en-US" sz="2800" b="1" dirty="0"/>
              <a:t>Example : Req_Disp2.java</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609600" y="1371600"/>
            <a:ext cx="6934200" cy="3693319"/>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  </a:t>
            </a:r>
          </a:p>
          <a:p>
            <a:r>
              <a:rPr lang="en-US" dirty="0"/>
              <a:t>  </a:t>
            </a:r>
          </a:p>
          <a:p>
            <a:r>
              <a:rPr lang="en-US" dirty="0"/>
              <a:t>public class Req_Disp2 extends HttpServlet {  </a:t>
            </a:r>
          </a:p>
          <a:p>
            <a:r>
              <a:rPr lang="en-US" dirty="0"/>
              <a:t>  </a:t>
            </a:r>
          </a:p>
          <a:p>
            <a:r>
              <a:rPr lang="en-US" dirty="0"/>
              <a:t>public void </a:t>
            </a:r>
            <a:r>
              <a:rPr lang="en-US" dirty="0" err="1"/>
              <a:t>doPost</a:t>
            </a:r>
            <a:r>
              <a:rPr lang="en-US" dirty="0"/>
              <a:t>(</a:t>
            </a:r>
            <a:r>
              <a:rPr lang="en-US" dirty="0" err="1"/>
              <a:t>HttpServletRequest</a:t>
            </a:r>
            <a:r>
              <a:rPr lang="en-US" dirty="0"/>
              <a:t> request, </a:t>
            </a:r>
            <a:r>
              <a:rPr lang="en-US" dirty="0" err="1"/>
              <a:t>HttpServletResponse</a:t>
            </a:r>
            <a:r>
              <a:rPr lang="en-US" dirty="0"/>
              <a:t> response)  </a:t>
            </a:r>
          </a:p>
          <a:p>
            <a:r>
              <a:rPr lang="en-US" dirty="0"/>
              <a:t>        throws </a:t>
            </a:r>
            <a:r>
              <a:rPr lang="en-US" dirty="0" err="1"/>
              <a:t>ServletException</a:t>
            </a:r>
            <a:r>
              <a:rPr lang="en-US" dirty="0"/>
              <a:t>, </a:t>
            </a:r>
            <a:r>
              <a:rPr lang="en-US" dirty="0" err="1"/>
              <a:t>IOException</a:t>
            </a:r>
            <a:r>
              <a:rPr lang="en-US" dirty="0"/>
              <a:t> {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954107"/>
          </a:xfrm>
          <a:prstGeom prst="rect">
            <a:avLst/>
          </a:prstGeom>
        </p:spPr>
        <p:txBody>
          <a:bodyPr wrap="square">
            <a:spAutoFit/>
          </a:bodyPr>
          <a:lstStyle/>
          <a:p>
            <a:pPr>
              <a:buFont typeface="Wingdings" pitchFamily="2" charset="2"/>
              <a:buChar char="§"/>
            </a:pPr>
            <a:r>
              <a:rPr lang="en-US" sz="2800" b="1" dirty="0"/>
              <a:t>Servlet Collaboration:</a:t>
            </a:r>
          </a:p>
          <a:p>
            <a:pPr>
              <a:buFont typeface="Wingdings" pitchFamily="2" charset="2"/>
              <a:buChar char="§"/>
            </a:pPr>
            <a:r>
              <a:rPr lang="en-US" sz="2800" b="1" dirty="0"/>
              <a:t>Example : Req_Disp2.java</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228600" y="976491"/>
            <a:ext cx="8915400" cy="5632311"/>
          </a:xfrm>
          <a:prstGeom prst="rect">
            <a:avLst/>
          </a:prstGeom>
        </p:spPr>
        <p:txBody>
          <a:bodyPr wrap="square">
            <a:spAutoFit/>
          </a:bodyPr>
          <a:lstStyle/>
          <a:p>
            <a:r>
              <a:rPr lang="en-US" dirty="0"/>
              <a:t> String n=</a:t>
            </a:r>
            <a:r>
              <a:rPr lang="en-US" dirty="0" err="1"/>
              <a:t>request.getParameter</a:t>
            </a:r>
            <a:r>
              <a:rPr lang="en-US" dirty="0"/>
              <a:t>("</a:t>
            </a:r>
            <a:r>
              <a:rPr lang="en-US" dirty="0" err="1"/>
              <a:t>userName</a:t>
            </a:r>
            <a:r>
              <a:rPr lang="en-US" dirty="0"/>
              <a:t>");  </a:t>
            </a:r>
          </a:p>
          <a:p>
            <a:r>
              <a:rPr lang="en-US" dirty="0"/>
              <a:t>    String p=</a:t>
            </a:r>
            <a:r>
              <a:rPr lang="en-US" dirty="0" err="1"/>
              <a:t>request.getParameter</a:t>
            </a:r>
            <a:r>
              <a:rPr lang="en-US" dirty="0"/>
              <a:t>("</a:t>
            </a:r>
            <a:r>
              <a:rPr lang="en-US" dirty="0" err="1"/>
              <a:t>userPass</a:t>
            </a:r>
            <a:r>
              <a:rPr lang="en-US" dirty="0"/>
              <a:t>");  </a:t>
            </a:r>
          </a:p>
          <a:p>
            <a:r>
              <a:rPr lang="en-US" dirty="0"/>
              <a:t>          </a:t>
            </a:r>
          </a:p>
          <a:p>
            <a:r>
              <a:rPr lang="en-US" dirty="0"/>
              <a:t>    </a:t>
            </a:r>
            <a:r>
              <a:rPr lang="en-US" dirty="0" err="1"/>
              <a:t>out.println</a:t>
            </a:r>
            <a:r>
              <a:rPr lang="en-US" dirty="0"/>
              <a:t>("Hello");</a:t>
            </a:r>
          </a:p>
          <a:p>
            <a:r>
              <a:rPr lang="en-US" dirty="0"/>
              <a:t>	</a:t>
            </a:r>
          </a:p>
          <a:p>
            <a:r>
              <a:rPr lang="en-US" dirty="0"/>
              <a:t>	if(</a:t>
            </a:r>
            <a:r>
              <a:rPr lang="en-US" dirty="0" err="1"/>
              <a:t>n.equals</a:t>
            </a:r>
            <a:r>
              <a:rPr lang="en-US" dirty="0"/>
              <a:t>("123") &amp;&amp; </a:t>
            </a:r>
          </a:p>
          <a:p>
            <a:r>
              <a:rPr lang="en-US" dirty="0"/>
              <a:t>          </a:t>
            </a:r>
            <a:r>
              <a:rPr lang="en-US" dirty="0" err="1"/>
              <a:t>p.equals</a:t>
            </a:r>
            <a:r>
              <a:rPr lang="en-US" dirty="0"/>
              <a:t>("123"))</a:t>
            </a:r>
          </a:p>
          <a:p>
            <a:r>
              <a:rPr lang="en-US" dirty="0"/>
              <a:t>       {          </a:t>
            </a:r>
          </a:p>
          <a:p>
            <a:r>
              <a:rPr lang="en-US" dirty="0"/>
              <a:t>          </a:t>
            </a:r>
            <a:r>
              <a:rPr lang="en-US" dirty="0" err="1"/>
              <a:t>RequestDispatcher</a:t>
            </a:r>
            <a:r>
              <a:rPr lang="en-US" dirty="0"/>
              <a:t> </a:t>
            </a:r>
            <a:r>
              <a:rPr lang="en-US" dirty="0" err="1"/>
              <a:t>dis</a:t>
            </a:r>
            <a:r>
              <a:rPr lang="en-US" dirty="0"/>
              <a:t>=</a:t>
            </a:r>
            <a:r>
              <a:rPr lang="en-US" dirty="0" err="1"/>
              <a:t>request.getRequestDispatcher</a:t>
            </a:r>
            <a:r>
              <a:rPr lang="en-US" dirty="0"/>
              <a:t>("Req_Disp3");          </a:t>
            </a:r>
          </a:p>
          <a:p>
            <a:r>
              <a:rPr lang="en-US" dirty="0"/>
              <a:t>          </a:t>
            </a:r>
            <a:r>
              <a:rPr lang="en-US" dirty="0" err="1"/>
              <a:t>dis.forward</a:t>
            </a:r>
            <a:r>
              <a:rPr lang="en-US" dirty="0"/>
              <a:t>(request, response);      </a:t>
            </a:r>
          </a:p>
          <a:p>
            <a:r>
              <a:rPr lang="en-US" dirty="0"/>
              <a:t>       }     </a:t>
            </a:r>
          </a:p>
          <a:p>
            <a:r>
              <a:rPr lang="en-US" dirty="0"/>
              <a:t>       else</a:t>
            </a:r>
          </a:p>
          <a:p>
            <a:r>
              <a:rPr lang="en-US" dirty="0"/>
              <a:t>       {      </a:t>
            </a:r>
          </a:p>
          <a:p>
            <a:r>
              <a:rPr lang="en-US" dirty="0"/>
              <a:t>          </a:t>
            </a:r>
            <a:r>
              <a:rPr lang="en-US" dirty="0" err="1"/>
              <a:t>out.print</a:t>
            </a:r>
            <a:r>
              <a:rPr lang="en-US" dirty="0"/>
              <a:t>("User name or password is incorrect!");          </a:t>
            </a:r>
          </a:p>
          <a:p>
            <a:r>
              <a:rPr lang="en-US" dirty="0"/>
              <a:t>          </a:t>
            </a:r>
            <a:r>
              <a:rPr lang="en-US" dirty="0" err="1"/>
              <a:t>RequestDispatcher</a:t>
            </a:r>
            <a:r>
              <a:rPr lang="en-US" dirty="0"/>
              <a:t> </a:t>
            </a:r>
            <a:r>
              <a:rPr lang="en-US" dirty="0" err="1"/>
              <a:t>dis</a:t>
            </a:r>
            <a:r>
              <a:rPr lang="en-US" dirty="0"/>
              <a:t>=</a:t>
            </a:r>
            <a:r>
              <a:rPr lang="en-US" dirty="0" err="1"/>
              <a:t>request.getRequestDispatcher</a:t>
            </a:r>
            <a:r>
              <a:rPr lang="en-US" dirty="0"/>
              <a:t>("Req4.html");          </a:t>
            </a:r>
          </a:p>
          <a:p>
            <a:r>
              <a:rPr lang="en-US" dirty="0"/>
              <a:t>          </a:t>
            </a:r>
            <a:r>
              <a:rPr lang="en-US" dirty="0" err="1"/>
              <a:t>dis.include</a:t>
            </a:r>
            <a:r>
              <a:rPr lang="en-US" dirty="0"/>
              <a:t>(request, response);                                </a:t>
            </a:r>
          </a:p>
          <a:p>
            <a:r>
              <a:rPr lang="en-US" dirty="0"/>
              <a:t>       }      </a:t>
            </a:r>
          </a:p>
          <a:p>
            <a:r>
              <a:rPr lang="en-US" dirty="0"/>
              <a:t>    }  </a:t>
            </a:r>
          </a:p>
          <a:p>
            <a:r>
              <a:rPr lang="en-US" dirty="0"/>
              <a:t>  </a:t>
            </a:r>
          </a:p>
          <a:p>
            <a:r>
              <a:rPr lang="en-US" dirty="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954107"/>
          </a:xfrm>
          <a:prstGeom prst="rect">
            <a:avLst/>
          </a:prstGeom>
        </p:spPr>
        <p:txBody>
          <a:bodyPr wrap="square">
            <a:spAutoFit/>
          </a:bodyPr>
          <a:lstStyle/>
          <a:p>
            <a:pPr>
              <a:buFont typeface="Wingdings" pitchFamily="2" charset="2"/>
              <a:buChar char="§"/>
            </a:pPr>
            <a:r>
              <a:rPr lang="en-US" sz="2800" b="1" dirty="0"/>
              <a:t>Servlet Collaboration:</a:t>
            </a:r>
          </a:p>
          <a:p>
            <a:pPr>
              <a:buFont typeface="Wingdings" pitchFamily="2" charset="2"/>
              <a:buChar char="§"/>
            </a:pPr>
            <a:r>
              <a:rPr lang="en-US" sz="2800" b="1" dirty="0"/>
              <a:t>Example : Req_Disp3.java</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228600" y="976491"/>
            <a:ext cx="8915400" cy="4801314"/>
          </a:xfrm>
          <a:prstGeom prst="rect">
            <a:avLst/>
          </a:prstGeom>
        </p:spPr>
        <p:txBody>
          <a:bodyPr wrap="square">
            <a:spAutoFit/>
          </a:bodyPr>
          <a:lstStyle/>
          <a:p>
            <a:r>
              <a:rPr lang="en-US" dirty="0"/>
              <a:t>import java.io.*;  </a:t>
            </a:r>
          </a:p>
          <a:p>
            <a:r>
              <a:rPr lang="en-US" dirty="0"/>
              <a:t>import javax.servlet.*;  </a:t>
            </a:r>
          </a:p>
          <a:p>
            <a:r>
              <a:rPr lang="en-US" dirty="0"/>
              <a:t>import javax.servlet.http.*;  </a:t>
            </a:r>
          </a:p>
          <a:p>
            <a:r>
              <a:rPr lang="en-US" dirty="0"/>
              <a:t>  </a:t>
            </a:r>
          </a:p>
          <a:p>
            <a:r>
              <a:rPr lang="en-US" dirty="0"/>
              <a:t>public class Req_Disp3 extends HttpServlet {  </a:t>
            </a:r>
          </a:p>
          <a:p>
            <a:r>
              <a:rPr lang="en-US" dirty="0"/>
              <a:t>  </a:t>
            </a:r>
          </a:p>
          <a:p>
            <a:r>
              <a:rPr lang="en-US" dirty="0"/>
              <a:t>    public void </a:t>
            </a:r>
            <a:r>
              <a:rPr lang="en-US" dirty="0" err="1"/>
              <a:t>doPost</a:t>
            </a:r>
            <a:r>
              <a:rPr lang="en-US" dirty="0"/>
              <a:t>(</a:t>
            </a:r>
            <a:r>
              <a:rPr lang="en-US" dirty="0" err="1"/>
              <a:t>HttpServletRequest</a:t>
            </a:r>
            <a:r>
              <a:rPr lang="en-US" dirty="0"/>
              <a:t> request, </a:t>
            </a:r>
            <a:r>
              <a:rPr lang="en-US" dirty="0" err="1"/>
              <a:t>HttpServletResponse</a:t>
            </a:r>
            <a:r>
              <a:rPr lang="en-US" dirty="0"/>
              <a:t> response)  </a:t>
            </a:r>
          </a:p>
          <a:p>
            <a:r>
              <a:rPr lang="en-US" dirty="0"/>
              <a:t>        throws </a:t>
            </a:r>
            <a:r>
              <a:rPr lang="en-US" dirty="0" err="1"/>
              <a:t>ServletException</a:t>
            </a:r>
            <a:r>
              <a:rPr lang="en-US" dirty="0"/>
              <a:t>, </a:t>
            </a:r>
            <a:r>
              <a:rPr lang="en-US" dirty="0" err="1"/>
              <a:t>IOException</a:t>
            </a:r>
            <a:r>
              <a:rPr lang="en-US" dirty="0"/>
              <a:t> {  </a:t>
            </a:r>
          </a:p>
          <a:p>
            <a:r>
              <a:rPr lang="en-US" dirty="0"/>
              <a:t>  </a:t>
            </a:r>
          </a:p>
          <a:p>
            <a:r>
              <a:rPr lang="en-US" dirty="0"/>
              <a:t>    </a:t>
            </a:r>
            <a:r>
              <a:rPr lang="en-US" dirty="0" err="1"/>
              <a:t>response.setContentType</a:t>
            </a:r>
            <a:r>
              <a:rPr lang="en-US" dirty="0"/>
              <a:t>("text/html");  </a:t>
            </a:r>
          </a:p>
          <a:p>
            <a:r>
              <a:rPr lang="en-US" dirty="0"/>
              <a:t>    </a:t>
            </a:r>
            <a:r>
              <a:rPr lang="en-US" dirty="0" err="1"/>
              <a:t>PrintWriter</a:t>
            </a:r>
            <a:r>
              <a:rPr lang="en-US" dirty="0"/>
              <a:t> out = </a:t>
            </a:r>
            <a:r>
              <a:rPr lang="en-US" dirty="0" err="1"/>
              <a:t>response.getWriter</a:t>
            </a:r>
            <a:r>
              <a:rPr lang="en-US" dirty="0"/>
              <a:t>();  </a:t>
            </a:r>
          </a:p>
          <a:p>
            <a:r>
              <a:rPr lang="en-US" dirty="0"/>
              <a:t>          </a:t>
            </a:r>
          </a:p>
          <a:p>
            <a:r>
              <a:rPr lang="en-US" dirty="0"/>
              <a:t>    String n=</a:t>
            </a:r>
            <a:r>
              <a:rPr lang="en-US" dirty="0" err="1"/>
              <a:t>request.getParameter</a:t>
            </a:r>
            <a:r>
              <a:rPr lang="en-US" dirty="0"/>
              <a:t>("</a:t>
            </a:r>
            <a:r>
              <a:rPr lang="en-US" dirty="0" err="1"/>
              <a:t>userName</a:t>
            </a:r>
            <a:r>
              <a:rPr lang="en-US" dirty="0"/>
              <a:t>");  </a:t>
            </a:r>
          </a:p>
          <a:p>
            <a:r>
              <a:rPr lang="en-US" dirty="0"/>
              <a:t>    </a:t>
            </a:r>
            <a:r>
              <a:rPr lang="en-US" dirty="0" err="1"/>
              <a:t>out.print</a:t>
            </a:r>
            <a:r>
              <a:rPr lang="en-US" dirty="0"/>
              <a:t>("Welcome "+n);  </a:t>
            </a:r>
          </a:p>
          <a:p>
            <a:r>
              <a:rPr lang="en-US" dirty="0"/>
              <a:t>    }  </a:t>
            </a:r>
          </a:p>
          <a:p>
            <a:r>
              <a:rPr lang="en-US" dirty="0"/>
              <a:t>  </a:t>
            </a:r>
          </a:p>
          <a:p>
            <a:r>
              <a:rPr lang="en-US" dirty="0"/>
              <a:t>} </a:t>
            </a:r>
          </a:p>
        </p:txBody>
      </p:sp>
      <p:sp>
        <p:nvSpPr>
          <p:cNvPr id="11" name="Rectangle 10"/>
          <p:cNvSpPr/>
          <p:nvPr/>
        </p:nvSpPr>
        <p:spPr>
          <a:xfrm>
            <a:off x="304800" y="5943600"/>
            <a:ext cx="7086600" cy="677108"/>
          </a:xfrm>
          <a:prstGeom prst="rect">
            <a:avLst/>
          </a:prstGeom>
        </p:spPr>
        <p:txBody>
          <a:bodyPr wrap="square">
            <a:spAutoFit/>
          </a:bodyPr>
          <a:lstStyle/>
          <a:p>
            <a:r>
              <a:rPr lang="en-US" sz="2000" b="1" dirty="0"/>
              <a:t>Example:Req4.html</a:t>
            </a:r>
          </a:p>
          <a:p>
            <a:r>
              <a:rPr lang="en-US" dirty="0"/>
              <a:t>&lt;h1&gt;Incorrect User Name and Password&lt;/h1&gt;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dden Form Field in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2" descr="URL Rewri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52400" y="188893"/>
            <a:ext cx="8534400" cy="954107"/>
          </a:xfrm>
          <a:prstGeom prst="rect">
            <a:avLst/>
          </a:prstGeom>
        </p:spPr>
        <p:txBody>
          <a:bodyPr wrap="square">
            <a:spAutoFit/>
          </a:bodyPr>
          <a:lstStyle/>
          <a:p>
            <a:pPr>
              <a:buFont typeface="Wingdings" pitchFamily="2" charset="2"/>
              <a:buChar char="§"/>
            </a:pPr>
            <a:r>
              <a:rPr lang="en-US" sz="2800" b="1" dirty="0"/>
              <a:t>Servlet Collaboration:</a:t>
            </a:r>
          </a:p>
          <a:p>
            <a:pPr>
              <a:buFont typeface="Wingdings" pitchFamily="2" charset="2"/>
              <a:buChar char="§"/>
            </a:pPr>
            <a:r>
              <a:rPr lang="en-US" sz="2800" b="1" dirty="0"/>
              <a:t>Example : web.xml</a:t>
            </a:r>
            <a:endParaRPr lang="en-US" dirty="0"/>
          </a:p>
        </p:txBody>
      </p:sp>
      <p:sp>
        <p:nvSpPr>
          <p:cNvPr id="63490" name="AutoShape 2" descr="HttpSession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6" name="AutoShape 2" descr="forward() method of 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RequestDispatcher inter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228600" y="976491"/>
            <a:ext cx="8915400" cy="5262979"/>
          </a:xfrm>
          <a:prstGeom prst="rect">
            <a:avLst/>
          </a:prstGeom>
        </p:spPr>
        <p:txBody>
          <a:bodyPr wrap="square">
            <a:spAutoFit/>
          </a:bodyPr>
          <a:lstStyle/>
          <a:p>
            <a:r>
              <a:rPr lang="en-US" sz="1400" dirty="0"/>
              <a:t>&lt;web-app&gt;</a:t>
            </a:r>
          </a:p>
          <a:p>
            <a:r>
              <a:rPr lang="en-US" sz="1400" dirty="0"/>
              <a:t>&lt;servlet&gt;</a:t>
            </a:r>
          </a:p>
          <a:p>
            <a:r>
              <a:rPr lang="en-US" sz="1400" dirty="0"/>
              <a:t>  &lt;</a:t>
            </a:r>
            <a:r>
              <a:rPr lang="en-US" sz="1400" dirty="0" err="1"/>
              <a:t>servlet</a:t>
            </a:r>
            <a:r>
              <a:rPr lang="en-US" sz="1400" dirty="0"/>
              <a:t>-name&gt;Req_Disp2&lt;/</a:t>
            </a:r>
            <a:r>
              <a:rPr lang="en-US" sz="1400" dirty="0" err="1"/>
              <a:t>servlet</a:t>
            </a:r>
            <a:r>
              <a:rPr lang="en-US" sz="1400" dirty="0"/>
              <a:t>-name&gt;</a:t>
            </a:r>
          </a:p>
          <a:p>
            <a:r>
              <a:rPr lang="en-US" sz="1400" dirty="0"/>
              <a:t>  &lt;</a:t>
            </a:r>
            <a:r>
              <a:rPr lang="en-US" sz="1400" dirty="0" err="1"/>
              <a:t>servlet</a:t>
            </a:r>
            <a:r>
              <a:rPr lang="en-US" sz="1400" dirty="0"/>
              <a:t>-class&gt;Req_Disp2&lt;/</a:t>
            </a:r>
            <a:r>
              <a:rPr lang="en-US" sz="1400" dirty="0" err="1"/>
              <a:t>servlet</a:t>
            </a:r>
            <a:r>
              <a:rPr lang="en-US" sz="1400" dirty="0"/>
              <a:t>-class&gt;</a:t>
            </a:r>
          </a:p>
          <a:p>
            <a:r>
              <a:rPr lang="en-US" sz="1400" dirty="0"/>
              <a:t>  &lt;/servlet&gt;</a:t>
            </a:r>
          </a:p>
          <a:p>
            <a:r>
              <a:rPr lang="en-US" sz="1400" dirty="0"/>
              <a:t>  </a:t>
            </a:r>
          </a:p>
          <a:p>
            <a:r>
              <a:rPr lang="en-US" sz="1400" dirty="0"/>
              <a:t>  &lt;</a:t>
            </a:r>
            <a:r>
              <a:rPr lang="en-US" sz="1400" dirty="0" err="1"/>
              <a:t>servlet</a:t>
            </a:r>
            <a:r>
              <a:rPr lang="en-US" sz="1400" dirty="0"/>
              <a:t>-mapping&gt;</a:t>
            </a:r>
          </a:p>
          <a:p>
            <a:r>
              <a:rPr lang="en-US" sz="1400" dirty="0"/>
              <a:t>    &lt;</a:t>
            </a:r>
            <a:r>
              <a:rPr lang="en-US" sz="1400" dirty="0" err="1"/>
              <a:t>servlet</a:t>
            </a:r>
            <a:r>
              <a:rPr lang="en-US" sz="1400" dirty="0"/>
              <a:t>-name&gt;Req_Disp2&lt;/</a:t>
            </a:r>
            <a:r>
              <a:rPr lang="en-US" sz="1400" dirty="0" err="1"/>
              <a:t>servlet</a:t>
            </a:r>
            <a:r>
              <a:rPr lang="en-US" sz="1400" dirty="0"/>
              <a:t>-name&gt;</a:t>
            </a:r>
          </a:p>
          <a:p>
            <a:r>
              <a:rPr lang="en-US" sz="1400" dirty="0"/>
              <a:t>  &lt;</a:t>
            </a:r>
            <a:r>
              <a:rPr lang="en-US" sz="1400" dirty="0" err="1"/>
              <a:t>url</a:t>
            </a:r>
            <a:r>
              <a:rPr lang="en-US" sz="1400" dirty="0"/>
              <a:t>-pattern&gt;/Req_Disp2&lt;/</a:t>
            </a:r>
            <a:r>
              <a:rPr lang="en-US" sz="1400" dirty="0" err="1"/>
              <a:t>url</a:t>
            </a:r>
            <a:r>
              <a:rPr lang="en-US" sz="1400" dirty="0"/>
              <a:t>-pattern&gt;</a:t>
            </a:r>
          </a:p>
          <a:p>
            <a:r>
              <a:rPr lang="en-US" sz="1400" dirty="0"/>
              <a:t>  &lt;/</a:t>
            </a:r>
            <a:r>
              <a:rPr lang="en-US" sz="1400" dirty="0" err="1"/>
              <a:t>servlet</a:t>
            </a:r>
            <a:r>
              <a:rPr lang="en-US" sz="1400" dirty="0"/>
              <a:t>-mapping&gt;</a:t>
            </a:r>
          </a:p>
          <a:p>
            <a:r>
              <a:rPr lang="en-US" sz="1400" dirty="0"/>
              <a:t>  </a:t>
            </a:r>
          </a:p>
          <a:p>
            <a:r>
              <a:rPr lang="en-US" sz="1400" dirty="0"/>
              <a:t>  &lt;servlet&gt;</a:t>
            </a:r>
          </a:p>
          <a:p>
            <a:r>
              <a:rPr lang="en-US" sz="1400" dirty="0"/>
              <a:t>  &lt;</a:t>
            </a:r>
            <a:r>
              <a:rPr lang="en-US" sz="1400" dirty="0" err="1"/>
              <a:t>servlet</a:t>
            </a:r>
            <a:r>
              <a:rPr lang="en-US" sz="1400" dirty="0"/>
              <a:t>-name&gt;Req_Disp3&lt;/</a:t>
            </a:r>
            <a:r>
              <a:rPr lang="en-US" sz="1400" dirty="0" err="1"/>
              <a:t>servlet</a:t>
            </a:r>
            <a:r>
              <a:rPr lang="en-US" sz="1400" dirty="0"/>
              <a:t>-name&gt;</a:t>
            </a:r>
          </a:p>
          <a:p>
            <a:r>
              <a:rPr lang="en-US" sz="1400" dirty="0"/>
              <a:t>  &lt;</a:t>
            </a:r>
            <a:r>
              <a:rPr lang="en-US" sz="1400" dirty="0" err="1"/>
              <a:t>servlet</a:t>
            </a:r>
            <a:r>
              <a:rPr lang="en-US" sz="1400" dirty="0"/>
              <a:t>-class&gt;Req_Disp3&lt;/</a:t>
            </a:r>
            <a:r>
              <a:rPr lang="en-US" sz="1400" dirty="0" err="1"/>
              <a:t>servlet</a:t>
            </a:r>
            <a:r>
              <a:rPr lang="en-US" sz="1400" dirty="0"/>
              <a:t>-class&gt;</a:t>
            </a:r>
          </a:p>
          <a:p>
            <a:r>
              <a:rPr lang="en-US" sz="1400" dirty="0"/>
              <a:t>  &lt;/servlet&gt;</a:t>
            </a:r>
          </a:p>
          <a:p>
            <a:r>
              <a:rPr lang="en-US" sz="1400" dirty="0"/>
              <a:t>  </a:t>
            </a:r>
          </a:p>
          <a:p>
            <a:r>
              <a:rPr lang="en-US" sz="1400" dirty="0"/>
              <a:t>  &lt;</a:t>
            </a:r>
            <a:r>
              <a:rPr lang="en-US" sz="1400" dirty="0" err="1"/>
              <a:t>servlet</a:t>
            </a:r>
            <a:r>
              <a:rPr lang="en-US" sz="1400" dirty="0"/>
              <a:t>-mapping&gt;</a:t>
            </a:r>
          </a:p>
          <a:p>
            <a:r>
              <a:rPr lang="en-US" sz="1400" dirty="0"/>
              <a:t>    &lt;</a:t>
            </a:r>
            <a:r>
              <a:rPr lang="en-US" sz="1400" dirty="0" err="1"/>
              <a:t>servlet</a:t>
            </a:r>
            <a:r>
              <a:rPr lang="en-US" sz="1400" dirty="0"/>
              <a:t>-name&gt;Req_Disp3&lt;/</a:t>
            </a:r>
            <a:r>
              <a:rPr lang="en-US" sz="1400" dirty="0" err="1"/>
              <a:t>servlet</a:t>
            </a:r>
            <a:r>
              <a:rPr lang="en-US" sz="1400" dirty="0"/>
              <a:t>-name&gt;</a:t>
            </a:r>
          </a:p>
          <a:p>
            <a:r>
              <a:rPr lang="en-US" sz="1400" dirty="0"/>
              <a:t>  &lt;</a:t>
            </a:r>
            <a:r>
              <a:rPr lang="en-US" sz="1400" dirty="0" err="1"/>
              <a:t>url</a:t>
            </a:r>
            <a:r>
              <a:rPr lang="en-US" sz="1400" dirty="0"/>
              <a:t>-pattern&gt;/Req_Disp3&lt;/</a:t>
            </a:r>
            <a:r>
              <a:rPr lang="en-US" sz="1400" dirty="0" err="1"/>
              <a:t>url</a:t>
            </a:r>
            <a:r>
              <a:rPr lang="en-US" sz="1400" dirty="0"/>
              <a:t>-pattern&gt;</a:t>
            </a:r>
          </a:p>
          <a:p>
            <a:r>
              <a:rPr lang="en-US" sz="1400" dirty="0"/>
              <a:t>  &lt;/</a:t>
            </a:r>
            <a:r>
              <a:rPr lang="en-US" sz="1400" dirty="0" err="1"/>
              <a:t>servlet</a:t>
            </a:r>
            <a:r>
              <a:rPr lang="en-US" sz="1400" dirty="0"/>
              <a:t>-mapping&gt;</a:t>
            </a:r>
          </a:p>
          <a:p>
            <a:r>
              <a:rPr lang="en-US" sz="1400" dirty="0"/>
              <a:t>&lt;welcome-file-list&gt;</a:t>
            </a:r>
          </a:p>
          <a:p>
            <a:r>
              <a:rPr lang="en-US" sz="1400" dirty="0"/>
              <a:t>    &lt;welcome-file&gt;Req_Disp.html&lt;/welcome-file&gt;</a:t>
            </a:r>
          </a:p>
          <a:p>
            <a:r>
              <a:rPr lang="en-US" sz="1400" dirty="0"/>
              <a:t>  &lt;/welcome-file-list&gt;</a:t>
            </a:r>
          </a:p>
          <a:p>
            <a:r>
              <a:rPr lang="en-US" sz="1400" dirty="0"/>
              <a:t>&lt;/web-app&gt;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229600" cy="4524315"/>
          </a:xfrm>
          <a:prstGeom prst="rect">
            <a:avLst/>
          </a:prstGeom>
        </p:spPr>
        <p:txBody>
          <a:bodyPr wrap="square">
            <a:spAutoFit/>
          </a:bodyPr>
          <a:lstStyle/>
          <a:p>
            <a:r>
              <a:rPr lang="en-US" sz="2400" b="1" dirty="0"/>
              <a:t>3. Security:</a:t>
            </a:r>
          </a:p>
          <a:p>
            <a:pPr marL="342900" indent="-342900">
              <a:buFont typeface="Arial" panose="020B0604020202020204" pitchFamily="34" charset="0"/>
              <a:buChar char="•"/>
            </a:pPr>
            <a:r>
              <a:rPr lang="en-US" sz="2400" dirty="0"/>
              <a:t>Servlet run under the JVM and it is secured .It is also using java security manager .</a:t>
            </a:r>
          </a:p>
          <a:p>
            <a:pPr marL="342900" indent="-342900">
              <a:buFont typeface="Arial" panose="020B0604020202020204" pitchFamily="34" charset="0"/>
              <a:buChar char="•"/>
            </a:pPr>
            <a:r>
              <a:rPr lang="en-US" sz="2400" dirty="0"/>
              <a:t>it is server  side component, so it inherits the security provided by the web server.</a:t>
            </a:r>
          </a:p>
          <a:p>
            <a:endParaRPr lang="en-US" sz="2400" dirty="0"/>
          </a:p>
          <a:p>
            <a:r>
              <a:rPr lang="en-US" sz="2400" b="1" dirty="0"/>
              <a:t>4. Efficient Servlet Initialization Code</a:t>
            </a:r>
            <a:r>
              <a:rPr lang="en-US" sz="2400" dirty="0"/>
              <a:t>: </a:t>
            </a:r>
          </a:p>
          <a:p>
            <a:pPr marL="342900" indent="-342900">
              <a:buFont typeface="Arial" panose="020B0604020202020204" pitchFamily="34" charset="0"/>
              <a:buChar char="•"/>
            </a:pPr>
            <a:r>
              <a:rPr lang="en-US" sz="2400" dirty="0"/>
              <a:t>It is only executed for the first time when the web server loads it. Once the server has been  loaded, it is only a matter of calling the service to handle the new request. So it is efficient for  each &amp; every request.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10026"/>
            <a:ext cx="8229600" cy="6647974"/>
          </a:xfrm>
          <a:prstGeom prst="rect">
            <a:avLst/>
          </a:prstGeom>
        </p:spPr>
        <p:txBody>
          <a:bodyPr wrap="square">
            <a:spAutoFit/>
          </a:bodyPr>
          <a:lstStyle/>
          <a:p>
            <a:endParaRPr lang="en-US" b="1" dirty="0"/>
          </a:p>
          <a:p>
            <a:r>
              <a:rPr lang="en-US" sz="2400" b="1" dirty="0"/>
              <a:t>5. Persistent:</a:t>
            </a:r>
          </a:p>
          <a:p>
            <a:pPr marL="342900" indent="-342900">
              <a:buFont typeface="Arial" panose="020B0604020202020204" pitchFamily="34" charset="0"/>
              <a:buChar char="•"/>
            </a:pPr>
            <a:r>
              <a:rPr lang="en-US" sz="2400" dirty="0"/>
              <a:t>Servlets can maintain the state between requests. Once the servlet has been loaded, it takes its  state in the memory until the last request will arrive. Taking the advantage of persistent  characteristic of servlet will improve the performance of applications.</a:t>
            </a:r>
            <a:endParaRPr lang="en-US" sz="2400" b="1" dirty="0"/>
          </a:p>
          <a:p>
            <a:r>
              <a:rPr lang="en-US" sz="2400" b="1" dirty="0"/>
              <a:t>6. Portable:</a:t>
            </a:r>
          </a:p>
          <a:p>
            <a:pPr marL="342900" indent="-342900">
              <a:buFont typeface="Arial" panose="020B0604020202020204" pitchFamily="34" charset="0"/>
              <a:buChar char="•"/>
            </a:pPr>
            <a:r>
              <a:rPr lang="en-US" sz="2400" dirty="0" err="1"/>
              <a:t>Servlets</a:t>
            </a:r>
            <a:r>
              <a:rPr lang="en-US" sz="2400" dirty="0"/>
              <a:t> are developed using java therefore they are portable.</a:t>
            </a:r>
          </a:p>
          <a:p>
            <a:endParaRPr lang="en-US" sz="2400" b="1" dirty="0"/>
          </a:p>
          <a:p>
            <a:r>
              <a:rPr lang="en-US" sz="2400" b="1" dirty="0"/>
              <a:t>7. Robust:</a:t>
            </a:r>
          </a:p>
          <a:p>
            <a:pPr marL="342900" indent="-342900">
              <a:buFont typeface="Arial" panose="020B0604020202020204" pitchFamily="34" charset="0"/>
              <a:buChar char="•"/>
            </a:pPr>
            <a:r>
              <a:rPr lang="en-US" sz="2400" dirty="0"/>
              <a:t>Servlets are developed with the </a:t>
            </a:r>
            <a:r>
              <a:rPr lang="en-US" sz="2400" dirty="0" err="1"/>
              <a:t>jdbc</a:t>
            </a:r>
            <a:r>
              <a:rPr lang="en-US" sz="2400" dirty="0"/>
              <a:t>.</a:t>
            </a:r>
          </a:p>
          <a:p>
            <a:pPr marL="342900" indent="-342900">
              <a:buFont typeface="Arial" panose="020B0604020202020204" pitchFamily="34" charset="0"/>
              <a:buChar char="•"/>
            </a:pPr>
            <a:r>
              <a:rPr lang="en-US" sz="2400" dirty="0"/>
              <a:t> So they provide maximum robust solution with the help of java's  well defined exception hierarchy, garbage collection, network support, file support etc.</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734</TotalTime>
  <Words>3430</Words>
  <Application>Microsoft Office PowerPoint</Application>
  <PresentationFormat>On-screen Show (4:3)</PresentationFormat>
  <Paragraphs>724</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Ion</vt:lpstr>
      <vt:lpstr>PowerPoint Presentation</vt:lpstr>
      <vt:lpstr>PowerPoint Presentation</vt:lpstr>
      <vt:lpstr>Servlet Introduction</vt:lpstr>
      <vt:lpstr>Servlet Introduction</vt:lpstr>
      <vt:lpstr>Servlets Architecture</vt:lpstr>
      <vt:lpstr>Servlet Architecture</vt:lpstr>
      <vt:lpstr>PowerPoint Presentation</vt:lpstr>
      <vt:lpstr>PowerPoint Presentation</vt:lpstr>
      <vt:lpstr>PowerPoint Presentation</vt:lpstr>
      <vt:lpstr>PowerPoint Presentation</vt:lpstr>
      <vt:lpstr>Servlet API</vt:lpstr>
      <vt:lpstr>1. Javax.servlet package :</vt:lpstr>
      <vt:lpstr>1. Javax.servlet package :</vt:lpstr>
      <vt:lpstr>2.javax.servlet.http package</vt:lpstr>
      <vt:lpstr>Servlet Life Cycle</vt:lpstr>
      <vt:lpstr>Servlet Life Cycle</vt:lpstr>
      <vt:lpstr>1) init() method  (Initialization Phase)</vt:lpstr>
      <vt:lpstr>PowerPoint Presentation</vt:lpstr>
      <vt:lpstr>PowerPoint Presentation</vt:lpstr>
      <vt:lpstr>3) destroy() methods(Termination Phase )</vt:lpstr>
      <vt:lpstr>Developing and Deploying Servlets</vt:lpstr>
      <vt:lpstr>Developing and Deploying Servlets</vt:lpstr>
      <vt:lpstr>Developing and Deploying Servlets</vt:lpstr>
      <vt:lpstr>Developing and Deploying Servlets</vt:lpstr>
      <vt:lpstr>Developing and Deploying Servlets</vt:lpstr>
      <vt:lpstr>Developing and Deploying Servlets</vt:lpstr>
      <vt:lpstr>Handling Servlet Requests and Responses</vt:lpstr>
      <vt:lpstr>Handling Servlet Requests and Responses</vt:lpstr>
      <vt:lpstr>Handling Servlet Requests and Responses</vt:lpstr>
      <vt:lpstr>Handling Servlet Requests and Responses</vt:lpstr>
      <vt:lpstr>Handling Servlet Requests and Responses</vt:lpstr>
      <vt:lpstr>Handling Servlet Requests and Responses</vt:lpstr>
      <vt:lpstr>Handling Servlet Requests and Responses</vt:lpstr>
      <vt:lpstr>Handling Servlet Requests and Responses</vt:lpstr>
      <vt:lpstr>Reading Initialization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VADHER</dc:creator>
  <cp:lastModifiedBy>KSC</cp:lastModifiedBy>
  <cp:revision>114</cp:revision>
  <dcterms:created xsi:type="dcterms:W3CDTF">2018-08-09T10:34:56Z</dcterms:created>
  <dcterms:modified xsi:type="dcterms:W3CDTF">2024-07-27T09:05:35Z</dcterms:modified>
</cp:coreProperties>
</file>