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256" r:id="rId47"/>
    <p:sldId id="257" r:id="rId48"/>
    <p:sldId id="258" r:id="rId49"/>
    <p:sldId id="259" r:id="rId50"/>
    <p:sldId id="260" r:id="rId51"/>
    <p:sldId id="261" r:id="rId52"/>
    <p:sldId id="263" r:id="rId53"/>
    <p:sldId id="264" r:id="rId54"/>
    <p:sldId id="265" r:id="rId55"/>
    <p:sldId id="266" r:id="rId56"/>
    <p:sldId id="267" r:id="rId57"/>
    <p:sldId id="268" r:id="rId58"/>
    <p:sldId id="269" r:id="rId59"/>
    <p:sldId id="270" r:id="rId60"/>
    <p:sldId id="271" r:id="rId61"/>
    <p:sldId id="272" r:id="rId62"/>
    <p:sldId id="273" r:id="rId63"/>
    <p:sldId id="274" r:id="rId64"/>
    <p:sldId id="275" r:id="rId65"/>
    <p:sldId id="276" r:id="rId66"/>
    <p:sldId id="277" r:id="rId67"/>
    <p:sldId id="278" r:id="rId68"/>
    <p:sldId id="279" r:id="rId69"/>
    <p:sldId id="280" r:id="rId70"/>
    <p:sldId id="281" r:id="rId71"/>
    <p:sldId id="282" r:id="rId72"/>
    <p:sldId id="283"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E472E49-907A-4366-8CFF-68409A6E07C5}" type="datetimeFigureOut">
              <a:rPr lang="en-US" smtClean="0"/>
              <a:pPr/>
              <a:t>8/2/2024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FEEBB84-651C-46CC-830E-A399E746B6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472E49-907A-4366-8CFF-68409A6E07C5}" type="datetimeFigureOut">
              <a:rPr lang="en-US" smtClean="0"/>
              <a:pPr/>
              <a:t>8/2/2024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EEBB84-651C-46CC-830E-A399E746B6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472E49-907A-4366-8CFF-68409A6E07C5}" type="datetimeFigureOut">
              <a:rPr lang="en-US" smtClean="0"/>
              <a:pPr/>
              <a:t>8/2/2024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EEBB84-651C-46CC-830E-A399E746B6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472E49-907A-4366-8CFF-68409A6E07C5}" type="datetimeFigureOut">
              <a:rPr lang="en-US" smtClean="0"/>
              <a:pPr/>
              <a:t>8/2/2024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EEBB84-651C-46CC-830E-A399E746B66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E472E49-907A-4366-8CFF-68409A6E07C5}" type="datetimeFigureOut">
              <a:rPr lang="en-US" smtClean="0"/>
              <a:pPr/>
              <a:t>8/2/2024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EEBB84-651C-46CC-830E-A399E746B66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472E49-907A-4366-8CFF-68409A6E07C5}" type="datetimeFigureOut">
              <a:rPr lang="en-US" smtClean="0"/>
              <a:pPr/>
              <a:t>8/2/2024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FEEBB84-651C-46CC-830E-A399E746B66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472E49-907A-4366-8CFF-68409A6E07C5}" type="datetimeFigureOut">
              <a:rPr lang="en-US" smtClean="0"/>
              <a:pPr/>
              <a:t>8/2/2024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FEEBB84-651C-46CC-830E-A399E746B6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E472E49-907A-4366-8CFF-68409A6E07C5}" type="datetimeFigureOut">
              <a:rPr lang="en-US" smtClean="0"/>
              <a:pPr/>
              <a:t>8/2/2024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FEEBB84-651C-46CC-830E-A399E746B66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E472E49-907A-4366-8CFF-68409A6E07C5}" type="datetimeFigureOut">
              <a:rPr lang="en-US" smtClean="0"/>
              <a:pPr/>
              <a:t>8/2/2024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FEEBB84-651C-46CC-830E-A399E746B6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E472E49-907A-4366-8CFF-68409A6E07C5}" type="datetimeFigureOut">
              <a:rPr lang="en-US" smtClean="0"/>
              <a:pPr/>
              <a:t>8/2/2024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FEEBB84-651C-46CC-830E-A399E746B6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E472E49-907A-4366-8CFF-68409A6E07C5}" type="datetimeFigureOut">
              <a:rPr lang="en-US" smtClean="0"/>
              <a:pPr/>
              <a:t>8/2/2024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FEEBB84-651C-46CC-830E-A399E746B66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E472E49-907A-4366-8CFF-68409A6E07C5}" type="datetimeFigureOut">
              <a:rPr lang="en-US" smtClean="0"/>
              <a:pPr/>
              <a:t>8/2/2024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FEEBB84-651C-46CC-830E-A399E746B6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3011486"/>
          </a:xfrm>
        </p:spPr>
        <p:txBody>
          <a:bodyPr/>
          <a:lstStyle/>
          <a:p>
            <a:r>
              <a:rPr lang="en-US" dirty="0" smtClean="0"/>
              <a:t>	    Session tracking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187537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826940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10397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853310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532800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035510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275665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648156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1012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958985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269778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427509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586687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058501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173871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611980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537054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126584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626840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15588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3434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089203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131012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841249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4118545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960624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215433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762097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5536569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57919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519819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831346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64716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324443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5277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954332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1232465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814815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0211980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buNone/>
            </a:pPr>
            <a:endParaRPr lang="en-US" dirty="0" smtClean="0"/>
          </a:p>
          <a:p>
            <a:r>
              <a:rPr lang="en-US" dirty="0" smtClean="0"/>
              <a:t>When we write any servlet, it is necessary for the developer to maintain sessions. </a:t>
            </a:r>
          </a:p>
          <a:p>
            <a:pPr>
              <a:buNone/>
            </a:pPr>
            <a:r>
              <a:rPr lang="en-US" b="1" dirty="0" err="1" smtClean="0"/>
              <a:t>HTTPSession</a:t>
            </a:r>
            <a:r>
              <a:rPr lang="en-US" b="1" dirty="0" smtClean="0"/>
              <a:t> interface:-</a:t>
            </a:r>
          </a:p>
          <a:p>
            <a:r>
              <a:rPr lang="en-US" dirty="0" smtClean="0"/>
              <a:t>It provides a way to identify a user across more than one page request or visit to a web site and to store information about that user. </a:t>
            </a:r>
          </a:p>
          <a:p>
            <a:r>
              <a:rPr lang="en-US" dirty="0" smtClean="0"/>
              <a:t>An </a:t>
            </a:r>
            <a:r>
              <a:rPr lang="en-US" dirty="0" err="1" smtClean="0"/>
              <a:t>HttpSession</a:t>
            </a:r>
            <a:r>
              <a:rPr lang="en-US" dirty="0" smtClean="0"/>
              <a:t> class was introduced in the Servlet API. Instances of this class can hold information for one user session between requests. </a:t>
            </a:r>
          </a:p>
          <a:p>
            <a:r>
              <a:rPr lang="en-US" dirty="0" err="1" smtClean="0"/>
              <a:t>HttpSession</a:t>
            </a:r>
            <a:r>
              <a:rPr lang="en-US" dirty="0" smtClean="0"/>
              <a:t> session = </a:t>
            </a:r>
            <a:r>
              <a:rPr lang="en-US" dirty="0" err="1" smtClean="0"/>
              <a:t>request.getSession</a:t>
            </a:r>
            <a:r>
              <a:rPr lang="en-US" dirty="0" smtClean="0"/>
              <a:t>(true);</a:t>
            </a:r>
          </a:p>
          <a:p>
            <a:endParaRPr lang="en-US" dirty="0"/>
          </a:p>
        </p:txBody>
      </p:sp>
      <p:sp>
        <p:nvSpPr>
          <p:cNvPr id="4" name="Title 3"/>
          <p:cNvSpPr>
            <a:spLocks noGrp="1"/>
          </p:cNvSpPr>
          <p:nvPr>
            <p:ph type="title"/>
          </p:nvPr>
        </p:nvSpPr>
        <p:spPr/>
        <p:txBody>
          <a:bodyPr/>
          <a:lstStyle/>
          <a:p>
            <a:r>
              <a:rPr lang="en-US" dirty="0" smtClean="0"/>
              <a:t>Session API:</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229600" cy="1411279"/>
          </a:xfrm>
        </p:spPr>
        <p:txBody>
          <a:bodyPr>
            <a:normAutofit fontScale="92500"/>
          </a:bodyPr>
          <a:lstStyle/>
          <a:p>
            <a:r>
              <a:rPr lang="en-US" dirty="0" smtClean="0"/>
              <a:t>This method takes a Boolean argument. True means a new session shall be started if none </a:t>
            </a:r>
          </a:p>
          <a:p>
            <a:r>
              <a:rPr lang="en-US" dirty="0" smtClean="0"/>
              <a:t>exist, while false only returns an existing session. </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571472" y="1928802"/>
            <a:ext cx="8143932" cy="446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1016" y="3143248"/>
            <a:ext cx="7978636" cy="2786081"/>
          </a:xfrm>
          <a:prstGeom prst="rect">
            <a:avLst/>
          </a:prstGeom>
          <a:noFill/>
          <a:ln w="9525">
            <a:noFill/>
            <a:miter lim="800000"/>
            <a:headEnd/>
            <a:tailEnd/>
          </a:ln>
          <a:effectLst/>
        </p:spPr>
      </p:pic>
      <p:sp>
        <p:nvSpPr>
          <p:cNvPr id="2" name="Title 1"/>
          <p:cNvSpPr>
            <a:spLocks noGrp="1"/>
          </p:cNvSpPr>
          <p:nvPr>
            <p:ph type="title"/>
          </p:nvPr>
        </p:nvSpPr>
        <p:spPr>
          <a:xfrm>
            <a:off x="457200" y="274638"/>
            <a:ext cx="8472518" cy="2797172"/>
          </a:xfrm>
        </p:spPr>
        <p:txBody>
          <a:bodyPr>
            <a:normAutofit/>
          </a:bodyPr>
          <a:lstStyle/>
          <a:p>
            <a:pPr algn="l">
              <a:buFont typeface="Arial" pitchFamily="34" charset="0"/>
              <a:buChar char="•"/>
            </a:pPr>
            <a:r>
              <a:rPr lang="en-US" sz="2000" dirty="0" err="1" smtClean="0">
                <a:solidFill>
                  <a:schemeClr val="tx1"/>
                </a:solidFill>
              </a:rPr>
              <a:t>HttpSessionContext</a:t>
            </a:r>
            <a:r>
              <a:rPr lang="en-US" sz="2000" dirty="0" smtClean="0">
                <a:solidFill>
                  <a:schemeClr val="tx1"/>
                </a:solidFill>
              </a:rPr>
              <a:t> interface:-</a:t>
            </a:r>
            <a:r>
              <a:rPr lang="en-US" sz="2000" b="0" dirty="0" smtClean="0">
                <a:solidFill>
                  <a:schemeClr val="tx1"/>
                </a:solidFill>
              </a:rPr>
              <a:t/>
            </a:r>
            <a:br>
              <a:rPr lang="en-US" sz="2000" b="0" dirty="0" smtClean="0">
                <a:solidFill>
                  <a:schemeClr val="tx1"/>
                </a:solidFill>
              </a:rPr>
            </a:br>
            <a:r>
              <a:rPr lang="en-US" sz="2000" b="0" dirty="0" err="1" smtClean="0">
                <a:solidFill>
                  <a:schemeClr val="tx1"/>
                </a:solidFill>
              </a:rPr>
              <a:t>HttpSessionContext</a:t>
            </a:r>
            <a:r>
              <a:rPr lang="en-US" sz="2000" b="0" dirty="0" smtClean="0">
                <a:solidFill>
                  <a:schemeClr val="tx1"/>
                </a:solidFill>
              </a:rPr>
              <a:t> provides access to all of the currently active sessions on the server.</a:t>
            </a:r>
            <a:br>
              <a:rPr lang="en-US" sz="2000" b="0" dirty="0" smtClean="0">
                <a:solidFill>
                  <a:schemeClr val="tx1"/>
                </a:solidFill>
              </a:rPr>
            </a:br>
            <a:r>
              <a:rPr lang="en-US" sz="2000" b="0" dirty="0" smtClean="0">
                <a:solidFill>
                  <a:schemeClr val="tx1"/>
                </a:solidFill>
              </a:rPr>
              <a:t>*This can be useful for </a:t>
            </a:r>
            <a:r>
              <a:rPr lang="en-US" sz="2000" b="0" dirty="0" err="1" smtClean="0">
                <a:solidFill>
                  <a:schemeClr val="tx1"/>
                </a:solidFill>
              </a:rPr>
              <a:t>servlets</a:t>
            </a:r>
            <a:r>
              <a:rPr lang="en-US" sz="2000" b="0" dirty="0" smtClean="0">
                <a:solidFill>
                  <a:schemeClr val="tx1"/>
                </a:solidFill>
              </a:rPr>
              <a:t> that is inactive sessions, </a:t>
            </a:r>
            <a:r>
              <a:rPr lang="en-US" sz="2000" b="0" dirty="0" err="1" smtClean="0">
                <a:solidFill>
                  <a:schemeClr val="tx1"/>
                </a:solidFill>
              </a:rPr>
              <a:t>displaystatistics</a:t>
            </a:r>
            <a:r>
              <a:rPr lang="en-US" sz="2000" b="0" dirty="0" smtClean="0">
                <a:solidFill>
                  <a:schemeClr val="tx1"/>
                </a:solidFill>
              </a:rPr>
              <a:t>, otherwise share information. </a:t>
            </a:r>
            <a:br>
              <a:rPr lang="en-US" sz="2000" b="0" dirty="0" smtClean="0">
                <a:solidFill>
                  <a:schemeClr val="tx1"/>
                </a:solidFill>
              </a:rPr>
            </a:br>
            <a:r>
              <a:rPr lang="en-US" sz="2000" b="0" dirty="0" smtClean="0">
                <a:solidFill>
                  <a:schemeClr val="tx1"/>
                </a:solidFill>
              </a:rPr>
              <a:t> *A servlet obtains a </a:t>
            </a:r>
            <a:r>
              <a:rPr lang="en-US" sz="2000" b="0" dirty="0" err="1" smtClean="0">
                <a:solidFill>
                  <a:schemeClr val="tx1"/>
                </a:solidFill>
                <a:effectLst/>
              </a:rPr>
              <a:t>HttpSessionContext</a:t>
            </a:r>
            <a:r>
              <a:rPr lang="en-US" sz="2000" b="0" dirty="0" smtClean="0">
                <a:solidFill>
                  <a:schemeClr val="tx1"/>
                </a:solidFill>
              </a:rPr>
              <a:t> object </a:t>
            </a:r>
            <a:r>
              <a:rPr lang="en-US" sz="2000" b="0" dirty="0" err="1" smtClean="0">
                <a:solidFill>
                  <a:schemeClr val="tx1"/>
                </a:solidFill>
              </a:rPr>
              <a:t>getSessionContext</a:t>
            </a:r>
            <a:r>
              <a:rPr lang="en-US" sz="2000" b="0" dirty="0" smtClean="0">
                <a:solidFill>
                  <a:schemeClr val="tx1"/>
                </a:solidFill>
              </a:rPr>
              <a:t>() of </a:t>
            </a:r>
            <a:r>
              <a:rPr lang="en-US" sz="2000" b="0" dirty="0" err="1" smtClean="0">
                <a:solidFill>
                  <a:schemeClr val="tx1"/>
                </a:solidFill>
              </a:rPr>
              <a:t>HttpSession</a:t>
            </a:r>
            <a:r>
              <a:rPr lang="en-US" sz="2000" b="0" dirty="0" smtClean="0">
                <a:solidFill>
                  <a:schemeClr val="tx1"/>
                </a:solidFill>
              </a:rPr>
              <a:t>.</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It belongs to the javax.servlet package. </a:t>
            </a:r>
          </a:p>
          <a:p>
            <a:r>
              <a:rPr lang="en-US" dirty="0" smtClean="0"/>
              <a:t>It implements the servlet, </a:t>
            </a:r>
            <a:r>
              <a:rPr lang="en-US" dirty="0" err="1" smtClean="0"/>
              <a:t>ServletConfig</a:t>
            </a:r>
            <a:r>
              <a:rPr lang="en-US" dirty="0" smtClean="0"/>
              <a:t>, </a:t>
            </a:r>
            <a:r>
              <a:rPr lang="en-US" dirty="0" err="1" smtClean="0"/>
              <a:t>serializable</a:t>
            </a:r>
            <a:r>
              <a:rPr lang="en-US" dirty="0" smtClean="0"/>
              <a:t>  interface in it.</a:t>
            </a:r>
          </a:p>
          <a:p>
            <a:r>
              <a:rPr lang="en-US" dirty="0" smtClean="0"/>
              <a:t>It is extended to provide the protocol based things like FTP, SMTP protocol but it is not </a:t>
            </a:r>
          </a:p>
          <a:p>
            <a:r>
              <a:rPr lang="en-US" dirty="0" smtClean="0"/>
              <a:t>having a HTTP protocol facility. So most probably with web application we need to extend  the HttpServlet Class.</a:t>
            </a:r>
          </a:p>
          <a:p>
            <a:r>
              <a:rPr lang="en-US" dirty="0" smtClean="0"/>
              <a:t>Generic servlet class provides the implementation of servlet interface because in most of the classes they are required to use service() to handle request and response. </a:t>
            </a:r>
            <a:endParaRPr lang="en-US" dirty="0"/>
          </a:p>
        </p:txBody>
      </p:sp>
      <p:sp>
        <p:nvSpPr>
          <p:cNvPr id="2" name="Title 1"/>
          <p:cNvSpPr>
            <a:spLocks noGrp="1"/>
          </p:cNvSpPr>
          <p:nvPr>
            <p:ph type="title"/>
          </p:nvPr>
        </p:nvSpPr>
        <p:spPr/>
        <p:txBody>
          <a:bodyPr>
            <a:normAutofit fontScale="90000"/>
          </a:bodyPr>
          <a:lstStyle/>
          <a:p>
            <a:r>
              <a:rPr lang="en-US" dirty="0" smtClean="0"/>
              <a:t> Generic Servlet Class</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892673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M-5 J2EE Image[62].jpg"/>
          <p:cNvPicPr>
            <a:picLocks noGrp="1" noChangeAspect="1"/>
          </p:cNvPicPr>
          <p:nvPr>
            <p:ph idx="1"/>
          </p:nvPr>
        </p:nvPicPr>
        <p:blipFill>
          <a:blip r:embed="rId2"/>
          <a:stretch>
            <a:fillRect/>
          </a:stretch>
        </p:blipFill>
        <p:spPr>
          <a:xfrm>
            <a:off x="1071538" y="1571612"/>
            <a:ext cx="6772622" cy="4286280"/>
          </a:xfrm>
        </p:spPr>
      </p:pic>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292935"/>
          </a:xfrm>
        </p:spPr>
        <p:txBody>
          <a:bodyPr>
            <a:normAutofit fontScale="77500" lnSpcReduction="20000"/>
          </a:bodyPr>
          <a:lstStyle/>
          <a:p>
            <a:pPr>
              <a:buNone/>
            </a:pPr>
            <a:endParaRPr lang="en-US" b="1" dirty="0" smtClean="0"/>
          </a:p>
          <a:p>
            <a:r>
              <a:rPr lang="en-US" b="1" dirty="0" smtClean="0"/>
              <a:t>(1)init() </a:t>
            </a:r>
          </a:p>
          <a:p>
            <a:r>
              <a:rPr lang="en-US" dirty="0" smtClean="0"/>
              <a:t>It is called by servlet container to initialize the servlet itself. It is called only once when servlet engine loads the servlet. </a:t>
            </a:r>
          </a:p>
          <a:p>
            <a:r>
              <a:rPr lang="en-US" dirty="0" smtClean="0"/>
              <a:t>Basic format of this method is: </a:t>
            </a:r>
          </a:p>
          <a:p>
            <a:endParaRPr lang="en-US" dirty="0" smtClean="0"/>
          </a:p>
          <a:p>
            <a:r>
              <a:rPr lang="en-US" dirty="0" smtClean="0"/>
              <a:t>  public abstract void init(</a:t>
            </a:r>
            <a:r>
              <a:rPr lang="en-US" dirty="0" err="1" smtClean="0"/>
              <a:t>ServletConfig</a:t>
            </a:r>
            <a:r>
              <a:rPr lang="en-US" dirty="0" smtClean="0"/>
              <a:t> </a:t>
            </a:r>
            <a:r>
              <a:rPr lang="en-US" dirty="0" err="1" smtClean="0"/>
              <a:t>config</a:t>
            </a:r>
            <a:r>
              <a:rPr lang="en-US" dirty="0" smtClean="0"/>
              <a:t> ) throws </a:t>
            </a:r>
            <a:r>
              <a:rPr lang="en-US" dirty="0" err="1" smtClean="0"/>
              <a:t>ServletException</a:t>
            </a:r>
            <a:r>
              <a:rPr lang="en-US" dirty="0" smtClean="0"/>
              <a:t> </a:t>
            </a:r>
          </a:p>
          <a:p>
            <a:endParaRPr lang="en-US" dirty="0" smtClean="0"/>
          </a:p>
          <a:p>
            <a:r>
              <a:rPr lang="en-US" b="1" dirty="0" smtClean="0"/>
              <a:t>(2) service() </a:t>
            </a:r>
          </a:p>
          <a:p>
            <a:r>
              <a:rPr lang="en-US" dirty="0" smtClean="0"/>
              <a:t>It provides the servlet request response facility to each and every servlet should override this method directly writing service () with the program or indirectly using </a:t>
            </a:r>
            <a:r>
              <a:rPr lang="en-US" dirty="0" err="1" smtClean="0"/>
              <a:t>doXXX</a:t>
            </a:r>
            <a:r>
              <a:rPr lang="en-US" dirty="0" smtClean="0"/>
              <a:t> () of HttpServlet class. Basic format of this method is: </a:t>
            </a:r>
          </a:p>
          <a:p>
            <a:endParaRPr lang="en-US" dirty="0" smtClean="0"/>
          </a:p>
          <a:p>
            <a:r>
              <a:rPr lang="en-US" dirty="0" smtClean="0"/>
              <a:t>Public abstract void service (ServletRequest req, ServletResponse res) throw </a:t>
            </a:r>
            <a:r>
              <a:rPr lang="en-US" dirty="0" err="1" smtClean="0"/>
              <a:t>ServletException</a:t>
            </a:r>
            <a:r>
              <a:rPr lang="en-US" dirty="0" smtClean="0"/>
              <a:t>, </a:t>
            </a:r>
            <a:r>
              <a:rPr lang="en-US" dirty="0" err="1" smtClean="0"/>
              <a:t>IOException</a:t>
            </a:r>
            <a:r>
              <a:rPr lang="en-US" dirty="0" smtClean="0"/>
              <a:t> </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292935"/>
          </a:xfrm>
        </p:spPr>
        <p:txBody>
          <a:bodyPr>
            <a:normAutofit fontScale="77500" lnSpcReduction="20000"/>
          </a:bodyPr>
          <a:lstStyle/>
          <a:p>
            <a:r>
              <a:rPr lang="en-US" b="1" dirty="0" smtClean="0"/>
              <a:t>(3) destroy () </a:t>
            </a:r>
          </a:p>
          <a:p>
            <a:r>
              <a:rPr lang="en-US" dirty="0" smtClean="0"/>
              <a:t>It is called by servlet container at the end of the execution. We can override this method in our subclass to do some clean up task, when servlet is taken out of service. </a:t>
            </a:r>
          </a:p>
          <a:p>
            <a:r>
              <a:rPr lang="en-US" dirty="0" smtClean="0"/>
              <a:t>Basic format of destroy () is as follows: </a:t>
            </a:r>
          </a:p>
          <a:p>
            <a:r>
              <a:rPr lang="en-US" dirty="0" smtClean="0"/>
              <a:t> Public abstract void destroy () </a:t>
            </a:r>
          </a:p>
          <a:p>
            <a:endParaRPr lang="en-US" dirty="0" smtClean="0"/>
          </a:p>
          <a:p>
            <a:r>
              <a:rPr lang="en-US" b="1" dirty="0" smtClean="0"/>
              <a:t>(4) log () </a:t>
            </a:r>
          </a:p>
          <a:p>
            <a:r>
              <a:rPr lang="en-US" dirty="0" smtClean="0"/>
              <a:t>log () is used to write the server log file. </a:t>
            </a:r>
          </a:p>
          <a:p>
            <a:r>
              <a:rPr lang="en-US" dirty="0" smtClean="0"/>
              <a:t>we can use in two ways. </a:t>
            </a:r>
          </a:p>
          <a:p>
            <a:r>
              <a:rPr lang="en-US" dirty="0" smtClean="0"/>
              <a:t>First method log (String message) method writes the servlet name and message to web container log file and </a:t>
            </a:r>
          </a:p>
          <a:p>
            <a:r>
              <a:rPr lang="en-US" dirty="0" smtClean="0"/>
              <a:t>Second method log (String message, </a:t>
            </a:r>
            <a:r>
              <a:rPr lang="en-US" dirty="0" err="1" smtClean="0"/>
              <a:t>Throwable</a:t>
            </a:r>
            <a:r>
              <a:rPr lang="en-US" dirty="0" smtClean="0"/>
              <a:t> t) writes the servlet name and the exception stack trace of the given </a:t>
            </a:r>
            <a:r>
              <a:rPr lang="en-US" dirty="0" err="1" smtClean="0"/>
              <a:t>Throwable</a:t>
            </a:r>
            <a:r>
              <a:rPr lang="en-US" dirty="0" smtClean="0"/>
              <a:t> Exception to web container log file. </a:t>
            </a:r>
          </a:p>
          <a:p>
            <a:r>
              <a:rPr lang="en-US" dirty="0" smtClean="0"/>
              <a:t>Basic format of destroy () is as follows: </a:t>
            </a:r>
          </a:p>
          <a:p>
            <a:pPr lvl="1"/>
            <a:r>
              <a:rPr lang="en-US" dirty="0" smtClean="0"/>
              <a:t>Public void log (String message) </a:t>
            </a:r>
          </a:p>
          <a:p>
            <a:pPr lvl="1"/>
            <a:r>
              <a:rPr lang="en-US" dirty="0" smtClean="0"/>
              <a:t>Public void log (String </a:t>
            </a:r>
            <a:r>
              <a:rPr lang="en-US" dirty="0" err="1" smtClean="0"/>
              <a:t>message,Throwable</a:t>
            </a:r>
            <a:r>
              <a:rPr lang="en-US" dirty="0" smtClean="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1480"/>
            <a:ext cx="8229600" cy="5435811"/>
          </a:xfrm>
        </p:spPr>
        <p:txBody>
          <a:bodyPr>
            <a:normAutofit fontScale="70000" lnSpcReduction="20000"/>
          </a:bodyPr>
          <a:lstStyle/>
          <a:p>
            <a:r>
              <a:rPr lang="en-US" b="1" dirty="0" smtClean="0"/>
              <a:t>(5) </a:t>
            </a:r>
            <a:r>
              <a:rPr lang="en-US" b="1" dirty="0" err="1" smtClean="0"/>
              <a:t>getInitParameter</a:t>
            </a:r>
            <a:r>
              <a:rPr lang="en-US" b="1" dirty="0" smtClean="0"/>
              <a:t>() </a:t>
            </a:r>
          </a:p>
          <a:p>
            <a:endParaRPr lang="en-US" dirty="0" smtClean="0"/>
          </a:p>
          <a:p>
            <a:r>
              <a:rPr lang="en-US" dirty="0" smtClean="0"/>
              <a:t>It is used to get the initialization parameter.</a:t>
            </a:r>
          </a:p>
          <a:p>
            <a:r>
              <a:rPr lang="en-US" dirty="0" smtClean="0"/>
              <a:t> If the parameter does not exists it returns null. Basic format of this () is as follows: Public string </a:t>
            </a:r>
            <a:r>
              <a:rPr lang="en-US" dirty="0" err="1" smtClean="0"/>
              <a:t>getInitParameter</a:t>
            </a:r>
            <a:r>
              <a:rPr lang="en-US" dirty="0" smtClean="0"/>
              <a:t> (String name) </a:t>
            </a:r>
          </a:p>
          <a:p>
            <a:pPr>
              <a:buNone/>
            </a:pPr>
            <a:endParaRPr lang="en-US" dirty="0" smtClean="0"/>
          </a:p>
          <a:p>
            <a:r>
              <a:rPr lang="en-US" b="1" dirty="0" smtClean="0"/>
              <a:t>(6) </a:t>
            </a:r>
            <a:r>
              <a:rPr lang="en-US" b="1" dirty="0" err="1" smtClean="0"/>
              <a:t>getInitParameterNames</a:t>
            </a:r>
            <a:r>
              <a:rPr lang="en-US" b="1" dirty="0" smtClean="0"/>
              <a:t>() </a:t>
            </a:r>
          </a:p>
          <a:p>
            <a:endParaRPr lang="en-US" dirty="0" smtClean="0"/>
          </a:p>
          <a:p>
            <a:r>
              <a:rPr lang="en-US" dirty="0" smtClean="0"/>
              <a:t>It returns the name of initialization parameter names in the form of enumeration. </a:t>
            </a:r>
          </a:p>
          <a:p>
            <a:r>
              <a:rPr lang="en-US" dirty="0" smtClean="0"/>
              <a:t>Basic format of this () is as follows: </a:t>
            </a:r>
          </a:p>
          <a:p>
            <a:r>
              <a:rPr lang="en-US" dirty="0" smtClean="0"/>
              <a:t>Public Enumeration </a:t>
            </a:r>
            <a:r>
              <a:rPr lang="en-US" dirty="0" err="1" smtClean="0"/>
              <a:t>getInitParameter</a:t>
            </a:r>
            <a:r>
              <a:rPr lang="en-US" dirty="0" smtClean="0"/>
              <a:t> Names () </a:t>
            </a:r>
          </a:p>
          <a:p>
            <a:pPr>
              <a:buNone/>
            </a:pPr>
            <a:endParaRPr lang="en-US" dirty="0" smtClean="0"/>
          </a:p>
          <a:p>
            <a:r>
              <a:rPr lang="en-US" b="1" dirty="0" smtClean="0"/>
              <a:t>(7) </a:t>
            </a:r>
            <a:r>
              <a:rPr lang="en-US" b="1" dirty="0" err="1" smtClean="0"/>
              <a:t>getServletContext</a:t>
            </a:r>
            <a:r>
              <a:rPr lang="en-US" b="1" dirty="0" smtClean="0"/>
              <a:t>() </a:t>
            </a:r>
          </a:p>
          <a:p>
            <a:endParaRPr lang="en-US" dirty="0" smtClean="0"/>
          </a:p>
          <a:p>
            <a:r>
              <a:rPr lang="en-US" dirty="0" smtClean="0"/>
              <a:t>It returns the object of </a:t>
            </a:r>
            <a:r>
              <a:rPr lang="en-US" dirty="0" err="1" smtClean="0"/>
              <a:t>ServletContext</a:t>
            </a:r>
            <a:r>
              <a:rPr lang="en-US" dirty="0" smtClean="0"/>
              <a:t>. Basic format of this () is as follows: </a:t>
            </a:r>
          </a:p>
          <a:p>
            <a:r>
              <a:rPr lang="en-US" dirty="0" smtClean="0"/>
              <a:t>Public Enumeration </a:t>
            </a:r>
            <a:r>
              <a:rPr lang="en-US" dirty="0" err="1" smtClean="0"/>
              <a:t>getInitParameter</a:t>
            </a:r>
            <a:r>
              <a:rPr lang="en-US" dirty="0" smtClean="0"/>
              <a:t> Names () </a:t>
            </a:r>
          </a:p>
          <a:p>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28"/>
            <a:ext cx="8229600" cy="5721563"/>
          </a:xfrm>
        </p:spPr>
        <p:txBody>
          <a:bodyPr/>
          <a:lstStyle/>
          <a:p>
            <a:endParaRPr lang="en-US" dirty="0" smtClean="0"/>
          </a:p>
          <a:p>
            <a:r>
              <a:rPr lang="en-US" b="1" dirty="0" smtClean="0"/>
              <a:t>8) </a:t>
            </a:r>
            <a:r>
              <a:rPr lang="en-US" b="1" dirty="0" err="1" smtClean="0"/>
              <a:t>getServletName</a:t>
            </a:r>
            <a:r>
              <a:rPr lang="en-US" b="1" dirty="0" smtClean="0"/>
              <a:t>() </a:t>
            </a:r>
          </a:p>
          <a:p>
            <a:r>
              <a:rPr lang="en-US" dirty="0" smtClean="0"/>
              <a:t>It returns the name of the servlet. Basic format of this () is as follows: </a:t>
            </a:r>
          </a:p>
          <a:p>
            <a:r>
              <a:rPr lang="en-US" dirty="0" smtClean="0"/>
              <a:t>Public String </a:t>
            </a:r>
            <a:r>
              <a:rPr lang="en-US" dirty="0" err="1" smtClean="0"/>
              <a:t>getServletName</a:t>
            </a:r>
            <a:r>
              <a:rPr lang="en-US" dirty="0" smtClean="0"/>
              <a:t> ()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857232"/>
            <a:ext cx="8001056" cy="4247317"/>
          </a:xfrm>
          <a:prstGeom prst="rect">
            <a:avLst/>
          </a:prstGeom>
        </p:spPr>
        <p:txBody>
          <a:bodyPr wrap="square">
            <a:spAutoFit/>
          </a:bodyPr>
          <a:lstStyle/>
          <a:p>
            <a:r>
              <a:rPr lang="en-US" dirty="0" smtClean="0"/>
              <a:t>import java.io.*; </a:t>
            </a:r>
          </a:p>
          <a:p>
            <a:r>
              <a:rPr lang="en-US" dirty="0" smtClean="0"/>
              <a:t>import javax.servlet.*; </a:t>
            </a:r>
          </a:p>
          <a:p>
            <a:r>
              <a:rPr lang="en-US" dirty="0" smtClean="0"/>
              <a:t>public class </a:t>
            </a:r>
            <a:r>
              <a:rPr lang="en-US" dirty="0" err="1" smtClean="0"/>
              <a:t>simple_servlet</a:t>
            </a:r>
            <a:r>
              <a:rPr lang="en-US" dirty="0" smtClean="0"/>
              <a:t> extends GenericServlet </a:t>
            </a:r>
          </a:p>
          <a:p>
            <a:endParaRPr lang="en-US" dirty="0" smtClean="0"/>
          </a:p>
          <a:p>
            <a:r>
              <a:rPr lang="en-US" dirty="0" smtClean="0"/>
              <a:t>{ </a:t>
            </a:r>
          </a:p>
          <a:p>
            <a:r>
              <a:rPr lang="en-US" dirty="0" smtClean="0"/>
              <a:t>	public void service (ServletRequest req, ServletResponse 	res) throws ServletException,IOException </a:t>
            </a:r>
          </a:p>
          <a:p>
            <a:endParaRPr lang="en-US" dirty="0" smtClean="0"/>
          </a:p>
          <a:p>
            <a:r>
              <a:rPr lang="en-US" dirty="0" smtClean="0"/>
              <a:t>	{ </a:t>
            </a:r>
          </a:p>
          <a:p>
            <a:r>
              <a:rPr lang="en-US" dirty="0" smtClean="0"/>
              <a:t>	   res.setContentType ("text/html"); </a:t>
            </a:r>
          </a:p>
          <a:p>
            <a:r>
              <a:rPr lang="en-US" dirty="0" smtClean="0"/>
              <a:t>	   PrintWriter out=res.getWriter (); </a:t>
            </a:r>
          </a:p>
          <a:p>
            <a:r>
              <a:rPr lang="en-US" dirty="0" smtClean="0"/>
              <a:t>	   out.println ("&lt;b&gt;&lt;i&gt;Generic servletexample&lt;/i&gt;&lt;/b&gt;"); </a:t>
            </a:r>
          </a:p>
          <a:p>
            <a:r>
              <a:rPr lang="en-US" dirty="0" smtClean="0"/>
              <a:t>	   out.close (); </a:t>
            </a:r>
          </a:p>
          <a:p>
            <a:r>
              <a:rPr lang="en-US" dirty="0" smtClean="0"/>
              <a:t>	}</a:t>
            </a:r>
          </a:p>
          <a:p>
            <a:r>
              <a:rPr lang="en-US" dirty="0" smtClean="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HttpServlet class extends GenericServlet Class. </a:t>
            </a:r>
          </a:p>
          <a:p>
            <a:r>
              <a:rPr lang="en-US" dirty="0" smtClean="0"/>
              <a:t>It is commonly used by programmers when developing servlet that receive and process HTTP requests, because it is having HTTP protocol functionality. </a:t>
            </a:r>
          </a:p>
          <a:p>
            <a:r>
              <a:rPr lang="en-US" dirty="0" smtClean="0"/>
              <a:t>Hierachrchy of HttpServlet class is shown below </a:t>
            </a:r>
            <a:endParaRPr lang="en-US" dirty="0"/>
          </a:p>
        </p:txBody>
      </p:sp>
      <p:sp>
        <p:nvSpPr>
          <p:cNvPr id="3" name="Title 2"/>
          <p:cNvSpPr>
            <a:spLocks noGrp="1"/>
          </p:cNvSpPr>
          <p:nvPr>
            <p:ph type="title"/>
          </p:nvPr>
        </p:nvSpPr>
        <p:spPr/>
        <p:txBody>
          <a:bodyPr/>
          <a:lstStyle/>
          <a:p>
            <a:r>
              <a:rPr lang="en-US" dirty="0" smtClean="0"/>
              <a:t>HTTP SERVLET CLASS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57224" y="428604"/>
            <a:ext cx="7060039" cy="5500726"/>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04"/>
            <a:ext cx="8229600" cy="5578687"/>
          </a:xfrm>
        </p:spPr>
        <p:txBody>
          <a:bodyPr>
            <a:normAutofit fontScale="92500" lnSpcReduction="10000"/>
          </a:bodyPr>
          <a:lstStyle/>
          <a:p>
            <a:r>
              <a:rPr lang="en-US" b="1" dirty="0" smtClean="0"/>
              <a:t>Methods of HttpServlet Class are as follows: </a:t>
            </a:r>
          </a:p>
          <a:p>
            <a:endParaRPr lang="en-US" dirty="0" smtClean="0"/>
          </a:p>
          <a:p>
            <a:r>
              <a:rPr lang="en-US" b="1" dirty="0" smtClean="0"/>
              <a:t>(1) doGet() </a:t>
            </a:r>
          </a:p>
          <a:p>
            <a:r>
              <a:rPr lang="en-US" dirty="0" smtClean="0"/>
              <a:t>doGet() is called by servlet via service() to handle an Http request. </a:t>
            </a:r>
          </a:p>
          <a:p>
            <a:r>
              <a:rPr lang="en-US" dirty="0" smtClean="0"/>
              <a:t>A GET request allows client to sent form data to server. With the get request the form data is attached to the end of the URL sent by the web browser to the server as a query string. </a:t>
            </a:r>
          </a:p>
          <a:p>
            <a:r>
              <a:rPr lang="en-US" dirty="0" smtClean="0"/>
              <a:t>The amount of form data that can be sent is limited to the maximum length of the URL. Basic format of doGet() is as follow:</a:t>
            </a:r>
          </a:p>
          <a:p>
            <a:r>
              <a:rPr lang="en-US" dirty="0" smtClean="0"/>
              <a:t> public void doGet(HttpServletRequest req, </a:t>
            </a:r>
            <a:r>
              <a:rPr lang="en-US" dirty="0" err="1" smtClean="0"/>
              <a:t>HttpServletResponse</a:t>
            </a:r>
            <a:r>
              <a:rPr lang="en-US" dirty="0" smtClean="0"/>
              <a:t> res)throws </a:t>
            </a:r>
            <a:r>
              <a:rPr lang="en-US" dirty="0" err="1" smtClean="0"/>
              <a:t>ServletException</a:t>
            </a:r>
            <a:r>
              <a:rPr lang="en-US" dirty="0" smtClean="0"/>
              <a:t>, </a:t>
            </a:r>
            <a:r>
              <a:rPr lang="en-US" dirty="0" err="1" smtClean="0"/>
              <a:t>IOException</a:t>
            </a:r>
            <a:r>
              <a:rPr lang="en-US" dirty="0" smtClean="0"/>
              <a:t>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00042"/>
            <a:ext cx="8229600" cy="5292935"/>
          </a:xfrm>
        </p:spPr>
        <p:txBody>
          <a:bodyPr>
            <a:normAutofit fontScale="70000" lnSpcReduction="20000"/>
          </a:bodyPr>
          <a:lstStyle/>
          <a:p>
            <a:endParaRPr lang="en-US" dirty="0" smtClean="0"/>
          </a:p>
          <a:p>
            <a:r>
              <a:rPr lang="en-US" b="1" dirty="0" smtClean="0"/>
              <a:t>(2) doPost() </a:t>
            </a:r>
          </a:p>
          <a:p>
            <a:r>
              <a:rPr lang="en-US" dirty="0" smtClean="0"/>
              <a:t>doPost() is called by servlet via service() to handle an Http POST request. A POST request allows client to sent form data to server. With the post request, the form data is sent to the server separately instead of being appended to </a:t>
            </a:r>
            <a:r>
              <a:rPr lang="en-US" dirty="0" err="1" smtClean="0"/>
              <a:t>to</a:t>
            </a:r>
            <a:r>
              <a:rPr lang="en-US" dirty="0" smtClean="0"/>
              <a:t> the URL . This allows a large amount of data to be sent. Basic format of doPost() is as follows. </a:t>
            </a:r>
          </a:p>
          <a:p>
            <a:r>
              <a:rPr lang="en-US" dirty="0" smtClean="0"/>
              <a:t>public void doPost(HttpServletRequest req, </a:t>
            </a:r>
            <a:r>
              <a:rPr lang="en-US" dirty="0" err="1" smtClean="0"/>
              <a:t>HttpServletResponse</a:t>
            </a:r>
            <a:r>
              <a:rPr lang="en-US" dirty="0" smtClean="0"/>
              <a:t> res)throws ServletException,IOException </a:t>
            </a:r>
          </a:p>
          <a:p>
            <a:r>
              <a:rPr lang="en-US" b="1" dirty="0" smtClean="0"/>
              <a:t>(3) </a:t>
            </a:r>
            <a:r>
              <a:rPr lang="en-US" b="1" dirty="0" err="1" smtClean="0"/>
              <a:t>doDelete</a:t>
            </a:r>
            <a:r>
              <a:rPr lang="en-US" b="1" dirty="0" smtClean="0"/>
              <a:t> () </a:t>
            </a:r>
          </a:p>
          <a:p>
            <a:r>
              <a:rPr lang="en-US" dirty="0" err="1" smtClean="0"/>
              <a:t>doDelete</a:t>
            </a:r>
            <a:r>
              <a:rPr lang="en-US" dirty="0" smtClean="0"/>
              <a:t>() is called by servlet via service() to handle an Http DELETE request. A DELETE request allows client to remove a document or web page from the server. Basic format of </a:t>
            </a:r>
            <a:r>
              <a:rPr lang="en-US" dirty="0" err="1" smtClean="0"/>
              <a:t>doDelete</a:t>
            </a:r>
            <a:r>
              <a:rPr lang="en-US" dirty="0" smtClean="0"/>
              <a:t>() is as follows. </a:t>
            </a:r>
          </a:p>
          <a:p>
            <a:endParaRPr lang="en-US" dirty="0" smtClean="0"/>
          </a:p>
          <a:p>
            <a:r>
              <a:rPr lang="en-US" dirty="0" smtClean="0"/>
              <a:t>public void </a:t>
            </a:r>
            <a:r>
              <a:rPr lang="en-US" dirty="0" err="1" smtClean="0"/>
              <a:t>doDelete</a:t>
            </a:r>
            <a:r>
              <a:rPr lang="en-US" dirty="0" smtClean="0"/>
              <a:t>(</a:t>
            </a:r>
            <a:r>
              <a:rPr lang="en-US" dirty="0" err="1" smtClean="0"/>
              <a:t>HttpServletRequest</a:t>
            </a:r>
            <a:r>
              <a:rPr lang="en-US" dirty="0" smtClean="0"/>
              <a:t> req, </a:t>
            </a:r>
            <a:r>
              <a:rPr lang="en-US" dirty="0" err="1" smtClean="0"/>
              <a:t>HttpServletResponse</a:t>
            </a:r>
            <a:r>
              <a:rPr lang="en-US" dirty="0" smtClean="0"/>
              <a:t> res)throws ServletException,IOException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181372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(4) </a:t>
            </a:r>
            <a:r>
              <a:rPr lang="en-US" b="1" dirty="0" err="1" smtClean="0"/>
              <a:t>doOption</a:t>
            </a:r>
            <a:r>
              <a:rPr lang="en-US" b="1" dirty="0" smtClean="0"/>
              <a:t>() </a:t>
            </a:r>
          </a:p>
          <a:p>
            <a:r>
              <a:rPr lang="en-US" dirty="0" err="1" smtClean="0"/>
              <a:t>doOption</a:t>
            </a:r>
            <a:r>
              <a:rPr lang="en-US" dirty="0" smtClean="0"/>
              <a:t>() is called by servlet via service() to handle an Http OPTION request. An OPTION determines which Http method the server supports and sends the information back to the client by way of </a:t>
            </a:r>
            <a:r>
              <a:rPr lang="en-US" dirty="0" err="1" smtClean="0"/>
              <a:t>header.Basic</a:t>
            </a:r>
            <a:r>
              <a:rPr lang="en-US" dirty="0" smtClean="0"/>
              <a:t> format of </a:t>
            </a:r>
            <a:r>
              <a:rPr lang="en-US" dirty="0" err="1" smtClean="0"/>
              <a:t>doOption</a:t>
            </a:r>
            <a:r>
              <a:rPr lang="en-US" dirty="0" smtClean="0"/>
              <a:t>() is as follows. </a:t>
            </a:r>
          </a:p>
          <a:p>
            <a:r>
              <a:rPr lang="en-US" dirty="0" smtClean="0"/>
              <a:t>public void </a:t>
            </a:r>
            <a:r>
              <a:rPr lang="en-US" dirty="0" err="1" smtClean="0"/>
              <a:t>doOption</a:t>
            </a:r>
            <a:r>
              <a:rPr lang="en-US" dirty="0" smtClean="0"/>
              <a:t>(</a:t>
            </a:r>
            <a:r>
              <a:rPr lang="en-US" dirty="0" err="1" smtClean="0"/>
              <a:t>HttpServletRequest</a:t>
            </a:r>
            <a:r>
              <a:rPr lang="en-US" dirty="0" smtClean="0"/>
              <a:t> req, </a:t>
            </a:r>
            <a:r>
              <a:rPr lang="en-US" dirty="0" err="1" smtClean="0"/>
              <a:t>HttpServletResponse</a:t>
            </a:r>
            <a:r>
              <a:rPr lang="en-US" dirty="0" smtClean="0"/>
              <a:t> res)throws ServletException,IOException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48068"/>
          </a:xfrm>
        </p:spPr>
        <p:txBody>
          <a:bodyPr>
            <a:normAutofit fontScale="70000" lnSpcReduction="20000"/>
          </a:bodyPr>
          <a:lstStyle/>
          <a:p>
            <a:r>
              <a:rPr lang="en-US" dirty="0" smtClean="0"/>
              <a:t>(5) </a:t>
            </a:r>
            <a:r>
              <a:rPr lang="en-US" b="1" dirty="0" err="1" smtClean="0"/>
              <a:t>doPut</a:t>
            </a:r>
            <a:r>
              <a:rPr lang="en-US" b="1" dirty="0" smtClean="0"/>
              <a:t>() </a:t>
            </a:r>
          </a:p>
          <a:p>
            <a:r>
              <a:rPr lang="en-US" dirty="0" err="1" smtClean="0"/>
              <a:t>doPut</a:t>
            </a:r>
            <a:r>
              <a:rPr lang="en-US" dirty="0" smtClean="0"/>
              <a:t>() is called by servlet via service() to handle an Http PUT request. A PUT request allows client to sent place a file on the server and is conceptually similar to sending the file to the server via FTP. </a:t>
            </a:r>
          </a:p>
          <a:p>
            <a:r>
              <a:rPr lang="en-US" dirty="0" smtClean="0"/>
              <a:t>Basic format of </a:t>
            </a:r>
            <a:r>
              <a:rPr lang="en-US" dirty="0" err="1" smtClean="0"/>
              <a:t>doPut</a:t>
            </a:r>
            <a:r>
              <a:rPr lang="en-US" dirty="0" smtClean="0"/>
              <a:t>() is as follows. </a:t>
            </a:r>
          </a:p>
          <a:p>
            <a:r>
              <a:rPr lang="en-US" dirty="0" smtClean="0"/>
              <a:t>public void </a:t>
            </a:r>
            <a:r>
              <a:rPr lang="en-US" dirty="0" err="1" smtClean="0"/>
              <a:t>doPut</a:t>
            </a:r>
            <a:r>
              <a:rPr lang="en-US" dirty="0" smtClean="0"/>
              <a:t>(</a:t>
            </a:r>
            <a:r>
              <a:rPr lang="en-US" dirty="0" err="1" smtClean="0"/>
              <a:t>HttpServletRequest</a:t>
            </a:r>
            <a:r>
              <a:rPr lang="en-US" dirty="0" smtClean="0"/>
              <a:t> req, </a:t>
            </a:r>
            <a:r>
              <a:rPr lang="en-US" dirty="0" err="1" smtClean="0"/>
              <a:t>HttpServletResponse</a:t>
            </a:r>
            <a:r>
              <a:rPr lang="en-US" dirty="0" smtClean="0"/>
              <a:t> res)throws ServletException,IOException </a:t>
            </a:r>
          </a:p>
          <a:p>
            <a:r>
              <a:rPr lang="en-US" b="1" dirty="0" smtClean="0"/>
              <a:t>(6) </a:t>
            </a:r>
            <a:r>
              <a:rPr lang="en-US" b="1" dirty="0" err="1" smtClean="0"/>
              <a:t>doTrace</a:t>
            </a:r>
            <a:r>
              <a:rPr lang="en-US" b="1" dirty="0" smtClean="0"/>
              <a:t>() </a:t>
            </a:r>
          </a:p>
          <a:p>
            <a:r>
              <a:rPr lang="en-US" dirty="0" err="1" smtClean="0"/>
              <a:t>doTrace</a:t>
            </a:r>
            <a:r>
              <a:rPr lang="en-US" dirty="0" smtClean="0"/>
              <a:t>() is called by servlet via service() to handle an Http TRACE request. A TRACE request returns the header sent with the TRACE request back to the client. This can be useful for debugging purpose. </a:t>
            </a:r>
          </a:p>
          <a:p>
            <a:r>
              <a:rPr lang="en-US" dirty="0" smtClean="0"/>
              <a:t>This method is rarely overridden. Basic format of </a:t>
            </a:r>
            <a:r>
              <a:rPr lang="en-US" dirty="0" err="1" smtClean="0"/>
              <a:t>doTrace</a:t>
            </a:r>
            <a:r>
              <a:rPr lang="en-US" dirty="0" smtClean="0"/>
              <a:t>() is as follows. </a:t>
            </a:r>
          </a:p>
          <a:p>
            <a:r>
              <a:rPr lang="en-US" dirty="0" smtClean="0"/>
              <a:t> public void </a:t>
            </a:r>
            <a:r>
              <a:rPr lang="en-US" dirty="0" err="1" smtClean="0"/>
              <a:t>doTrace</a:t>
            </a:r>
            <a:r>
              <a:rPr lang="en-US" dirty="0" smtClean="0"/>
              <a:t>(</a:t>
            </a:r>
            <a:r>
              <a:rPr lang="en-US" dirty="0" err="1" smtClean="0"/>
              <a:t>HttpServletRequest</a:t>
            </a:r>
            <a:r>
              <a:rPr lang="en-US" dirty="0" smtClean="0"/>
              <a:t> req, </a:t>
            </a:r>
            <a:r>
              <a:rPr lang="en-US" dirty="0" err="1" smtClean="0"/>
              <a:t>HttpServletResponse</a:t>
            </a:r>
            <a:r>
              <a:rPr lang="en-US" dirty="0" smtClean="0"/>
              <a:t> res)throws ServletException,IOException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000108"/>
            <a:ext cx="8229600" cy="4525963"/>
          </a:xfrm>
        </p:spPr>
        <p:txBody>
          <a:bodyPr>
            <a:noAutofit/>
          </a:bodyPr>
          <a:lstStyle/>
          <a:p>
            <a:r>
              <a:rPr lang="en-US" sz="2000" dirty="0" smtClean="0"/>
              <a:t>In CGI single instance creates multiple threads in order to process multiple request and response.</a:t>
            </a:r>
          </a:p>
          <a:p>
            <a:r>
              <a:rPr lang="en-US" sz="2000" dirty="0" smtClean="0"/>
              <a:t> In the past also a single instance of a servlet creates multiple threads for multiple requests and response. </a:t>
            </a:r>
          </a:p>
          <a:p>
            <a:r>
              <a:rPr lang="en-US" sz="2000" dirty="0" smtClean="0"/>
              <a:t>In this process the shared non local variables must be synchronized is implemented at the cost of system performance because thread waits in a queue for the current thread to complete its job. </a:t>
            </a:r>
          </a:p>
          <a:p>
            <a:r>
              <a:rPr lang="en-US" sz="2000" dirty="0" smtClean="0"/>
              <a:t>Therefore synchronizing the code increases time to perform a single </a:t>
            </a:r>
            <a:r>
              <a:rPr lang="en-US" sz="2000" dirty="0" err="1" smtClean="0"/>
              <a:t>task,it</a:t>
            </a:r>
            <a:r>
              <a:rPr lang="en-US" sz="2000" dirty="0" smtClean="0"/>
              <a:t> downs the performance of the system.</a:t>
            </a:r>
          </a:p>
          <a:p>
            <a:r>
              <a:rPr lang="en-US" sz="2000" dirty="0" smtClean="0"/>
              <a:t>In certain cases synchronization may not be appropriate method to implement thread safely.</a:t>
            </a:r>
          </a:p>
          <a:p>
            <a:r>
              <a:rPr lang="en-US" sz="2000" dirty="0" smtClean="0"/>
              <a:t>so in such a case we need to implement the </a:t>
            </a:r>
            <a:r>
              <a:rPr lang="en-US" sz="2000" dirty="0" err="1" smtClean="0"/>
              <a:t>SingleThreaModel</a:t>
            </a:r>
            <a:r>
              <a:rPr lang="en-US" sz="2000" dirty="0" smtClean="0"/>
              <a:t>. </a:t>
            </a:r>
          </a:p>
        </p:txBody>
      </p:sp>
      <p:sp>
        <p:nvSpPr>
          <p:cNvPr id="3" name="Title 2"/>
          <p:cNvSpPr>
            <a:spLocks noGrp="1"/>
          </p:cNvSpPr>
          <p:nvPr>
            <p:ph type="title"/>
          </p:nvPr>
        </p:nvSpPr>
        <p:spPr>
          <a:xfrm>
            <a:off x="457200" y="274638"/>
            <a:ext cx="8229600" cy="868346"/>
          </a:xfrm>
        </p:spPr>
        <p:txBody>
          <a:bodyPr>
            <a:normAutofit fontScale="90000"/>
          </a:bodyPr>
          <a:lstStyle/>
          <a:p>
            <a:r>
              <a:rPr lang="en-US" dirty="0" smtClean="0"/>
              <a:t>Single Thread Model </a:t>
            </a:r>
            <a:br>
              <a:rPr lang="en-US" dirty="0" smtClean="0"/>
            </a:b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800" dirty="0" smtClean="0"/>
          </a:p>
          <a:p>
            <a:r>
              <a:rPr lang="en-US" sz="2800" dirty="0" err="1" smtClean="0"/>
              <a:t>SingleThreadModel</a:t>
            </a:r>
            <a:r>
              <a:rPr lang="en-US" sz="2800" dirty="0" smtClean="0"/>
              <a:t> is implemented by </a:t>
            </a:r>
            <a:r>
              <a:rPr lang="en-US" sz="2800" dirty="0" err="1" smtClean="0"/>
              <a:t>SingleThreadModel</a:t>
            </a:r>
            <a:r>
              <a:rPr lang="en-US" sz="2800" dirty="0" smtClean="0"/>
              <a:t> interface. It ensures that servlet handle only one request at a time. This interface has no methods. </a:t>
            </a:r>
          </a:p>
          <a:p>
            <a:r>
              <a:rPr lang="en-US" sz="2800" dirty="0" smtClean="0"/>
              <a:t>If a servlet implements this interface you are guarantee by synchronizing access to single instance of servlet. </a:t>
            </a:r>
          </a:p>
          <a:p>
            <a:r>
              <a:rPr lang="en-US" sz="2800" dirty="0" err="1" smtClean="0"/>
              <a:t>SingleThreadModel</a:t>
            </a:r>
            <a:r>
              <a:rPr lang="en-US" sz="2800" dirty="0" smtClean="0"/>
              <a:t> does not solve all thread safety issues in some situation.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t>(1) </a:t>
            </a:r>
            <a:r>
              <a:rPr lang="en-US" b="1" dirty="0" err="1" smtClean="0"/>
              <a:t>ServletException</a:t>
            </a:r>
            <a:r>
              <a:rPr lang="en-US" b="1" dirty="0" smtClean="0"/>
              <a:t>:- </a:t>
            </a:r>
          </a:p>
          <a:p>
            <a:r>
              <a:rPr lang="en-US" dirty="0" smtClean="0"/>
              <a:t>Servlet Exception indicates that a servlet problem has occurred. The general form of Servlet Exception class is: </a:t>
            </a:r>
          </a:p>
          <a:p>
            <a:r>
              <a:rPr lang="en-US" dirty="0" smtClean="0"/>
              <a:t>public class Servlet Exception extends Exception </a:t>
            </a:r>
          </a:p>
          <a:p>
            <a:r>
              <a:rPr lang="en-US" dirty="0" err="1" smtClean="0"/>
              <a:t>ServletException</a:t>
            </a:r>
            <a:r>
              <a:rPr lang="en-US" dirty="0" smtClean="0"/>
              <a:t> has following constructor. </a:t>
            </a:r>
          </a:p>
          <a:p>
            <a:r>
              <a:rPr lang="en-US" dirty="0" smtClean="0"/>
              <a:t> Public </a:t>
            </a:r>
            <a:r>
              <a:rPr lang="en-US" dirty="0" err="1" smtClean="0"/>
              <a:t>ServletException</a:t>
            </a:r>
            <a:r>
              <a:rPr lang="en-US" dirty="0" smtClean="0"/>
              <a:t>():Basic exception constructor </a:t>
            </a:r>
          </a:p>
          <a:p>
            <a:r>
              <a:rPr lang="en-US" dirty="0" smtClean="0"/>
              <a:t> Public </a:t>
            </a:r>
            <a:r>
              <a:rPr lang="en-US" dirty="0" err="1" smtClean="0"/>
              <a:t>ServletException</a:t>
            </a:r>
            <a:r>
              <a:rPr lang="en-US" dirty="0" smtClean="0"/>
              <a:t> (String </a:t>
            </a:r>
            <a:r>
              <a:rPr lang="en-US" dirty="0" err="1" smtClean="0"/>
              <a:t>msg</a:t>
            </a:r>
            <a:r>
              <a:rPr lang="en-US" dirty="0" smtClean="0"/>
              <a:t>): It creates a new servlet exception with a message. </a:t>
            </a:r>
          </a:p>
          <a:p>
            <a:r>
              <a:rPr lang="en-US" dirty="0" smtClean="0"/>
              <a:t> Public </a:t>
            </a:r>
            <a:r>
              <a:rPr lang="en-US" dirty="0" err="1" smtClean="0"/>
              <a:t>ServletException</a:t>
            </a:r>
            <a:r>
              <a:rPr lang="en-US" dirty="0" smtClean="0"/>
              <a:t> (String </a:t>
            </a:r>
            <a:r>
              <a:rPr lang="en-US" dirty="0" err="1" smtClean="0"/>
              <a:t>msg</a:t>
            </a:r>
            <a:r>
              <a:rPr lang="en-US" dirty="0" smtClean="0"/>
              <a:t>, </a:t>
            </a:r>
            <a:r>
              <a:rPr lang="en-US" dirty="0" err="1" smtClean="0"/>
              <a:t>Throwable</a:t>
            </a:r>
            <a:r>
              <a:rPr lang="en-US" dirty="0" smtClean="0"/>
              <a:t> t): It creates a new servlet exception with a message and a wrapped exception.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(2) Unavailable Exception:- </a:t>
            </a:r>
          </a:p>
          <a:p>
            <a:r>
              <a:rPr lang="en-US" dirty="0" smtClean="0"/>
              <a:t>Unavailable Exception extends </a:t>
            </a:r>
            <a:r>
              <a:rPr lang="en-US" dirty="0" err="1" smtClean="0"/>
              <a:t>ServletException</a:t>
            </a:r>
            <a:r>
              <a:rPr lang="en-US" dirty="0" smtClean="0"/>
              <a:t>. It defines exception that a servlet throws to indicate that it is permanently or temporarily </a:t>
            </a:r>
            <a:r>
              <a:rPr lang="en-US" dirty="0" err="1" smtClean="0"/>
              <a:t>unavailable.when</a:t>
            </a:r>
            <a:r>
              <a:rPr lang="en-US" dirty="0" smtClean="0"/>
              <a:t> a servlet is permanently unavailable, something is wrong with it, and it can not handle request until some action is taken. </a:t>
            </a:r>
          </a:p>
          <a:p>
            <a:r>
              <a:rPr lang="en-US" dirty="0" smtClean="0"/>
              <a:t>A system administrator may need to take corrective action. </a:t>
            </a:r>
          </a:p>
          <a:p>
            <a:r>
              <a:rPr lang="en-US" dirty="0" smtClean="0"/>
              <a:t>Servlet container can safely treat both type of unavailable exception in the same way. </a:t>
            </a:r>
          </a:p>
          <a:p>
            <a:r>
              <a:rPr lang="en-US" dirty="0" smtClean="0"/>
              <a:t>General form of unavailable exception is: </a:t>
            </a:r>
          </a:p>
          <a:p>
            <a:r>
              <a:rPr lang="en-US" dirty="0" smtClean="0"/>
              <a:t>public class </a:t>
            </a:r>
            <a:r>
              <a:rPr lang="en-US" dirty="0" err="1" smtClean="0"/>
              <a:t>UnavailableException</a:t>
            </a:r>
            <a:r>
              <a:rPr lang="en-US" dirty="0" smtClean="0"/>
              <a:t> extends </a:t>
            </a:r>
            <a:r>
              <a:rPr lang="en-US" dirty="0" err="1" smtClean="0"/>
              <a:t>ServletException</a:t>
            </a:r>
            <a:r>
              <a:rPr lang="en-US" dirty="0" smtClean="0"/>
              <a:t>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err="1" smtClean="0"/>
              <a:t>UnavailableException</a:t>
            </a:r>
            <a:r>
              <a:rPr lang="en-US" b="1" dirty="0" smtClean="0"/>
              <a:t> has following constructor. </a:t>
            </a:r>
          </a:p>
          <a:p>
            <a:r>
              <a:rPr lang="en-US" dirty="0" smtClean="0"/>
              <a:t> Public </a:t>
            </a:r>
            <a:r>
              <a:rPr lang="en-US" dirty="0" err="1" smtClean="0"/>
              <a:t>UnavailableException</a:t>
            </a:r>
            <a:r>
              <a:rPr lang="en-US" dirty="0" smtClean="0"/>
              <a:t>():Basic exception constructor </a:t>
            </a:r>
          </a:p>
          <a:p>
            <a:r>
              <a:rPr lang="en-US" dirty="0" smtClean="0"/>
              <a:t> Public </a:t>
            </a:r>
            <a:r>
              <a:rPr lang="en-US" dirty="0" err="1" smtClean="0"/>
              <a:t>UnavailableException</a:t>
            </a:r>
            <a:r>
              <a:rPr lang="en-US" dirty="0" smtClean="0"/>
              <a:t> (String </a:t>
            </a:r>
            <a:r>
              <a:rPr lang="en-US" dirty="0" err="1" smtClean="0"/>
              <a:t>msg</a:t>
            </a:r>
            <a:r>
              <a:rPr lang="en-US" dirty="0" smtClean="0"/>
              <a:t>): It creates a new exception with a message that a servlet is permanently Unavailable. </a:t>
            </a:r>
          </a:p>
          <a:p>
            <a:endParaRPr lang="en-US" dirty="0" smtClean="0"/>
          </a:p>
          <a:p>
            <a:r>
              <a:rPr lang="en-US" b="1" dirty="0" smtClean="0"/>
              <a:t>This provides following methods: </a:t>
            </a:r>
          </a:p>
          <a:p>
            <a:r>
              <a:rPr lang="en-US" dirty="0" smtClean="0"/>
              <a:t>I. </a:t>
            </a:r>
            <a:r>
              <a:rPr lang="en-US" dirty="0" err="1" smtClean="0"/>
              <a:t>getUnavailableSeconds</a:t>
            </a:r>
            <a:r>
              <a:rPr lang="en-US" dirty="0" smtClean="0"/>
              <a:t> () : It returns the number of seconds the servlet expects to be temporarily available. </a:t>
            </a:r>
          </a:p>
          <a:p>
            <a:endParaRPr lang="en-US" dirty="0" smtClean="0"/>
          </a:p>
          <a:p>
            <a:r>
              <a:rPr lang="en-US" dirty="0" smtClean="0"/>
              <a:t>II. </a:t>
            </a:r>
            <a:r>
              <a:rPr lang="en-US" dirty="0" err="1" smtClean="0"/>
              <a:t>getServlet</a:t>
            </a:r>
            <a:r>
              <a:rPr lang="en-US" dirty="0" smtClean="0"/>
              <a:t> (): It returns the servlet that threw this exception or null if the servlet instance was not provided to the constructor. </a:t>
            </a:r>
          </a:p>
          <a:p>
            <a:endParaRPr lang="en-US" dirty="0" smtClean="0"/>
          </a:p>
          <a:p>
            <a:r>
              <a:rPr lang="en-US" dirty="0" smtClean="0"/>
              <a:t>III. </a:t>
            </a:r>
            <a:r>
              <a:rPr lang="en-US" dirty="0" err="1" smtClean="0"/>
              <a:t>IsPermanent</a:t>
            </a:r>
            <a:r>
              <a:rPr lang="en-US" dirty="0" smtClean="0"/>
              <a:t> (): It indicates that the servlet is permanently unavailable or not.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Sometimes </a:t>
            </a:r>
            <a:r>
              <a:rPr lang="en-US" dirty="0" err="1" smtClean="0"/>
              <a:t>servlets</a:t>
            </a:r>
            <a:r>
              <a:rPr lang="en-US" dirty="0" smtClean="0"/>
              <a:t> have to co-operate that is useful by sharing some information. </a:t>
            </a:r>
          </a:p>
          <a:p>
            <a:r>
              <a:rPr lang="en-US" dirty="0" smtClean="0"/>
              <a:t>This communication can be called as Sort Servlet Collaboration. </a:t>
            </a:r>
          </a:p>
          <a:p>
            <a:r>
              <a:rPr lang="en-US" dirty="0" smtClean="0"/>
              <a:t>The </a:t>
            </a:r>
            <a:r>
              <a:rPr lang="en-US" dirty="0" err="1" smtClean="0"/>
              <a:t>servlets</a:t>
            </a:r>
            <a:r>
              <a:rPr lang="en-US" dirty="0" smtClean="0"/>
              <a:t> which are collaborating can pass the shared information directly from one servlet to another. </a:t>
            </a:r>
            <a:endParaRPr lang="en-US" dirty="0"/>
          </a:p>
        </p:txBody>
      </p:sp>
      <p:sp>
        <p:nvSpPr>
          <p:cNvPr id="3" name="Title 2"/>
          <p:cNvSpPr>
            <a:spLocks noGrp="1"/>
          </p:cNvSpPr>
          <p:nvPr>
            <p:ph type="title"/>
          </p:nvPr>
        </p:nvSpPr>
        <p:spPr/>
        <p:txBody>
          <a:bodyPr/>
          <a:lstStyle/>
          <a:p>
            <a:r>
              <a:rPr lang="en-US" dirty="0" smtClean="0"/>
              <a:t>Servlet Collaboration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It defines an object they receives request from the client and send them to any resources such as servlet, html file call JSP file and the server. The servlet container creates the Request Dispatcher. </a:t>
            </a:r>
          </a:p>
          <a:p>
            <a:r>
              <a:rPr lang="en-US" b="1" dirty="0" smtClean="0"/>
              <a:t>They define two methods. </a:t>
            </a:r>
          </a:p>
          <a:p>
            <a:r>
              <a:rPr lang="en-US" b="1" dirty="0" smtClean="0"/>
              <a:t>1. forward </a:t>
            </a:r>
          </a:p>
          <a:p>
            <a:r>
              <a:rPr lang="en-US" b="1" dirty="0" smtClean="0"/>
              <a:t>2. include </a:t>
            </a:r>
          </a:p>
          <a:p>
            <a:endParaRPr lang="en-US" dirty="0" smtClean="0"/>
          </a:p>
          <a:p>
            <a:r>
              <a:rPr lang="en-US" b="1" dirty="0" smtClean="0"/>
              <a:t>(1) void forward (ServletRequest </a:t>
            </a:r>
            <a:r>
              <a:rPr lang="en-US" b="1" dirty="0" err="1" smtClean="0"/>
              <a:t>req,ServletResponse</a:t>
            </a:r>
            <a:r>
              <a:rPr lang="en-US" b="1" dirty="0" smtClean="0"/>
              <a:t> res) throws ServletException,IOException </a:t>
            </a:r>
          </a:p>
          <a:p>
            <a:r>
              <a:rPr lang="en-US" dirty="0" smtClean="0"/>
              <a:t>It will forward a request from the server to another resource. This method allows one servlet to do preliminary processing of a request and other resources to generate the response. </a:t>
            </a:r>
          </a:p>
          <a:p>
            <a:r>
              <a:rPr lang="en-US" dirty="0" smtClean="0"/>
              <a:t>The request &amp; response particular must be the object of the same class. </a:t>
            </a:r>
            <a:endParaRPr lang="en-US" dirty="0"/>
          </a:p>
        </p:txBody>
      </p:sp>
      <p:sp>
        <p:nvSpPr>
          <p:cNvPr id="3" name="Title 2"/>
          <p:cNvSpPr>
            <a:spLocks noGrp="1"/>
          </p:cNvSpPr>
          <p:nvPr>
            <p:ph type="title"/>
          </p:nvPr>
        </p:nvSpPr>
        <p:spPr/>
        <p:txBody>
          <a:bodyPr>
            <a:normAutofit fontScale="90000"/>
          </a:bodyPr>
          <a:lstStyle/>
          <a:p>
            <a:r>
              <a:rPr lang="en-US" dirty="0" smtClean="0"/>
              <a:t>Request Dispatcher Interface: </a:t>
            </a:r>
            <a:br>
              <a:rPr lang="en-US" dirty="0" smtClean="0"/>
            </a:b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(2) void include (ServletRequest req, ServletResponse res) throws ServletException,IOException </a:t>
            </a:r>
          </a:p>
          <a:p>
            <a:r>
              <a:rPr lang="en-US" dirty="0" smtClean="0"/>
              <a:t>It will include a request from the server to another resource. This method allows both servlet to do preliminary processing of a request and generate the response.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5709379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When the web server receives a request for the application, it uses the deployment descriptor to map the URL of the request to the code that ought to handle the request. </a:t>
            </a:r>
          </a:p>
          <a:p>
            <a:r>
              <a:rPr lang="en-US" dirty="0" smtClean="0"/>
              <a:t>The deployment descriptor is a file named web.xml. It resides in the app's WAR under the WEB-INF/ directory. The file is an XML file whose root element is &lt;web-app&gt;.</a:t>
            </a:r>
            <a:r>
              <a:rPr lang="en-US" b="1" dirty="0" smtClean="0"/>
              <a:t> </a:t>
            </a:r>
          </a:p>
          <a:p>
            <a:r>
              <a:rPr lang="en-US" dirty="0" smtClean="0"/>
              <a:t>web.xml defines mappings between URL paths and the </a:t>
            </a:r>
            <a:r>
              <a:rPr lang="en-US" dirty="0" err="1" smtClean="0"/>
              <a:t>servlets</a:t>
            </a:r>
            <a:r>
              <a:rPr lang="en-US" dirty="0" smtClean="0"/>
              <a:t> that handle requests with those paths. The web server uses this configuration to identify the servlet to handle a given request and call the class method that corresponds to the request method. </a:t>
            </a:r>
            <a:endParaRPr lang="en-US" dirty="0"/>
          </a:p>
        </p:txBody>
      </p:sp>
      <p:sp>
        <p:nvSpPr>
          <p:cNvPr id="3" name="Title 2"/>
          <p:cNvSpPr>
            <a:spLocks noGrp="1"/>
          </p:cNvSpPr>
          <p:nvPr>
            <p:ph type="title"/>
          </p:nvPr>
        </p:nvSpPr>
        <p:spPr/>
        <p:txBody>
          <a:bodyPr/>
          <a:lstStyle/>
          <a:p>
            <a:r>
              <a:rPr lang="en-US" dirty="0" smtClean="0"/>
              <a:t>WEB.xml</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To map a URL to a servlet, you declare the servlet with the &lt;servlet&gt; element, then define a mapping from a URL path to a servlet declaration with the &lt;servlet-mapping&gt; element. </a:t>
            </a:r>
          </a:p>
          <a:p>
            <a:r>
              <a:rPr lang="en-US" dirty="0" smtClean="0"/>
              <a:t>The &lt;servlet&gt; element declares the servlet, including a name used to refer to the servlet by other elements in the file, the class to use for the servlet, and initialization parameters. </a:t>
            </a:r>
          </a:p>
          <a:p>
            <a:r>
              <a:rPr lang="en-US" dirty="0" smtClean="0"/>
              <a:t>You can declare multiple </a:t>
            </a:r>
            <a:r>
              <a:rPr lang="en-US" dirty="0" err="1" smtClean="0"/>
              <a:t>servlets</a:t>
            </a:r>
            <a:r>
              <a:rPr lang="en-US" dirty="0" smtClean="0"/>
              <a:t> using the same class with different initialization parameters. The name for each servlet must be unique across the deployment descriptor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&lt;servlet&gt;</a:t>
            </a:r>
          </a:p>
          <a:p>
            <a:r>
              <a:rPr lang="en-US" sz="2000" dirty="0" smtClean="0"/>
              <a:t> &lt;</a:t>
            </a:r>
            <a:r>
              <a:rPr lang="en-US" sz="2000" dirty="0" err="1" smtClean="0"/>
              <a:t>servlet</a:t>
            </a:r>
            <a:r>
              <a:rPr lang="en-US" sz="2000" dirty="0" smtClean="0"/>
              <a:t>-name&gt;</a:t>
            </a:r>
            <a:r>
              <a:rPr lang="en-US" sz="2000" dirty="0" err="1" smtClean="0"/>
              <a:t>redteam</a:t>
            </a:r>
            <a:r>
              <a:rPr lang="en-US" sz="2000" dirty="0" smtClean="0"/>
              <a:t>&lt;/</a:t>
            </a:r>
            <a:r>
              <a:rPr lang="en-US" sz="2000" dirty="0" err="1" smtClean="0"/>
              <a:t>servlet</a:t>
            </a:r>
            <a:r>
              <a:rPr lang="en-US" sz="2000" dirty="0" smtClean="0"/>
              <a:t>-name&gt;</a:t>
            </a:r>
          </a:p>
          <a:p>
            <a:r>
              <a:rPr lang="en-US" sz="2000" dirty="0" smtClean="0"/>
              <a:t> &lt;</a:t>
            </a:r>
            <a:r>
              <a:rPr lang="en-US" sz="2000" dirty="0" err="1" smtClean="0"/>
              <a:t>servlet</a:t>
            </a:r>
            <a:r>
              <a:rPr lang="en-US" sz="2000" dirty="0" smtClean="0"/>
              <a:t>-class&gt;</a:t>
            </a:r>
            <a:r>
              <a:rPr lang="en-US" sz="2000" dirty="0" err="1" smtClean="0"/>
              <a:t>myservlet</a:t>
            </a:r>
            <a:r>
              <a:rPr lang="en-US" sz="2000" dirty="0" smtClean="0"/>
              <a:t>&lt;/</a:t>
            </a:r>
            <a:r>
              <a:rPr lang="en-US" sz="2000" dirty="0" err="1" smtClean="0"/>
              <a:t>servlet</a:t>
            </a:r>
            <a:r>
              <a:rPr lang="en-US" sz="2000" dirty="0" smtClean="0"/>
              <a:t>-class&gt;</a:t>
            </a:r>
          </a:p>
          <a:p>
            <a:r>
              <a:rPr lang="en-US" sz="2000" dirty="0" smtClean="0"/>
              <a:t> &lt;init-</a:t>
            </a:r>
            <a:r>
              <a:rPr lang="en-US" sz="2000" dirty="0" err="1" smtClean="0"/>
              <a:t>param</a:t>
            </a:r>
            <a:r>
              <a:rPr lang="en-US" sz="2000" dirty="0" smtClean="0"/>
              <a:t>&gt; </a:t>
            </a:r>
          </a:p>
          <a:p>
            <a:r>
              <a:rPr lang="en-US" sz="2000" dirty="0" smtClean="0"/>
              <a:t>&lt;</a:t>
            </a:r>
            <a:r>
              <a:rPr lang="en-US" sz="2000" dirty="0" err="1" smtClean="0"/>
              <a:t>param</a:t>
            </a:r>
            <a:r>
              <a:rPr lang="en-US" sz="2000" dirty="0" smtClean="0"/>
              <a:t>-name&gt;</a:t>
            </a:r>
            <a:r>
              <a:rPr lang="en-US" sz="2000" dirty="0" err="1" smtClean="0"/>
              <a:t>teamColor</a:t>
            </a:r>
            <a:r>
              <a:rPr lang="en-US" sz="2000" dirty="0" smtClean="0"/>
              <a:t>&lt;/</a:t>
            </a:r>
            <a:r>
              <a:rPr lang="en-US" sz="2000" dirty="0" err="1" smtClean="0"/>
              <a:t>param</a:t>
            </a:r>
            <a:r>
              <a:rPr lang="en-US" sz="2000" dirty="0" smtClean="0"/>
              <a:t>-name&gt; </a:t>
            </a:r>
          </a:p>
          <a:p>
            <a:r>
              <a:rPr lang="en-US" sz="2000" dirty="0" smtClean="0"/>
              <a:t>&lt;</a:t>
            </a:r>
            <a:r>
              <a:rPr lang="en-US" sz="2000" dirty="0" err="1" smtClean="0"/>
              <a:t>param</a:t>
            </a:r>
            <a:r>
              <a:rPr lang="en-US" sz="2000" dirty="0" smtClean="0"/>
              <a:t>-value&gt;red&lt;/</a:t>
            </a:r>
            <a:r>
              <a:rPr lang="en-US" sz="2000" dirty="0" err="1" smtClean="0"/>
              <a:t>param</a:t>
            </a:r>
            <a:r>
              <a:rPr lang="en-US" sz="2000" dirty="0" smtClean="0"/>
              <a:t>-value&gt;</a:t>
            </a:r>
          </a:p>
          <a:p>
            <a:r>
              <a:rPr lang="en-US" sz="2000" dirty="0" smtClean="0"/>
              <a:t> &lt;/init-</a:t>
            </a:r>
            <a:r>
              <a:rPr lang="en-US" sz="2000" dirty="0" err="1" smtClean="0"/>
              <a:t>param</a:t>
            </a:r>
            <a:r>
              <a:rPr lang="en-US" sz="2000" dirty="0" smtClean="0"/>
              <a:t>&gt; </a:t>
            </a:r>
          </a:p>
          <a:p>
            <a:r>
              <a:rPr lang="en-US" sz="2000" dirty="0" smtClean="0"/>
              <a:t>&lt;/servlet&gt; </a:t>
            </a:r>
            <a:endParaRPr lang="en-US" sz="20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9797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517136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101</TotalTime>
  <Words>1949</Words>
  <Application>Microsoft Office PowerPoint</Application>
  <PresentationFormat>On-screen Show (4:3)</PresentationFormat>
  <Paragraphs>168</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Concourse</vt:lpstr>
      <vt:lpstr>     Session tracking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API:</vt:lpstr>
      <vt:lpstr>PowerPoint Presentation</vt:lpstr>
      <vt:lpstr>HttpSessionContext interface:- HttpSessionContext provides access to all of the currently active sessions on the server. *This can be useful for servlets that is inactive sessions, displaystatistics, otherwise share information.   *A servlet obtains a HttpSessionContext object getSessionContext() of HttpSession.</vt:lpstr>
      <vt:lpstr> Generic Servlet Class </vt:lpstr>
      <vt:lpstr>PowerPoint Presentation</vt:lpstr>
      <vt:lpstr>PowerPoint Presentation</vt:lpstr>
      <vt:lpstr>PowerPoint Presentation</vt:lpstr>
      <vt:lpstr>PowerPoint Presentation</vt:lpstr>
      <vt:lpstr>PowerPoint Presentation</vt:lpstr>
      <vt:lpstr>PowerPoint Presentation</vt:lpstr>
      <vt:lpstr>HTTP SERVLET CLASS </vt:lpstr>
      <vt:lpstr>PowerPoint Presentation</vt:lpstr>
      <vt:lpstr>PowerPoint Presentation</vt:lpstr>
      <vt:lpstr>PowerPoint Presentation</vt:lpstr>
      <vt:lpstr>PowerPoint Presentation</vt:lpstr>
      <vt:lpstr>PowerPoint Presentation</vt:lpstr>
      <vt:lpstr>Single Thread Model  </vt:lpstr>
      <vt:lpstr>PowerPoint Presentation</vt:lpstr>
      <vt:lpstr>PowerPoint Presentation</vt:lpstr>
      <vt:lpstr>PowerPoint Presentation</vt:lpstr>
      <vt:lpstr>PowerPoint Presentation</vt:lpstr>
      <vt:lpstr>Servlet Collaboration </vt:lpstr>
      <vt:lpstr>Request Dispatcher Interface:  </vt:lpstr>
      <vt:lpstr>PowerPoint Presentation</vt:lpstr>
      <vt:lpstr>WEB.xml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KSC</cp:lastModifiedBy>
  <cp:revision>46</cp:revision>
  <dcterms:created xsi:type="dcterms:W3CDTF">2024-07-31T02:14:32Z</dcterms:created>
  <dcterms:modified xsi:type="dcterms:W3CDTF">2024-08-02T08:51:55Z</dcterms:modified>
</cp:coreProperties>
</file>