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28fc63af_2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28fc63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28fc63af_2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28fc63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428fc63af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428fc63af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28fc63af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28fc63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428fc63af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428fc63af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28fc63a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28fc63a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 company wants to build a machine learning model to predict the selling prices of houses based on a variety of features on which the value of the house is evaluated.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28fc63a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28fc63a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428fc63a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428fc63a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28fc63a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28fc63a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428fc63a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428fc63a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28fc63a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28fc63a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428fc63a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428fc63a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28fc63a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28fc63a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the house prices with a linear regression model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Claudia Stangarone - Mid-BootCamp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Iron Hack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predictive model: LRM + KNN</a:t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1730875"/>
            <a:ext cx="4789701" cy="31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 txBox="1"/>
          <p:nvPr/>
        </p:nvSpPr>
        <p:spPr>
          <a:xfrm>
            <a:off x="316400" y="1679350"/>
            <a:ext cx="462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Linear Regression Model + KNN (K=4), R2 = 0.65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predictive model: </a:t>
            </a:r>
            <a:r>
              <a:rPr lang="en-GB"/>
              <a:t>: LRM + KNN</a:t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1730875"/>
            <a:ext cx="4789701" cy="31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/>
          <p:nvPr/>
        </p:nvSpPr>
        <p:spPr>
          <a:xfrm>
            <a:off x="316400" y="1679350"/>
            <a:ext cx="462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Linear Regression Model + KNN (K=4), R2 = 0.65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450" y="2123824"/>
            <a:ext cx="4317150" cy="26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506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predictive model: </a:t>
            </a:r>
            <a:r>
              <a:rPr lang="en-GB"/>
              <a:t>: LRM + KNN (K=8)</a:t>
            </a:r>
            <a:endParaRPr/>
          </a:p>
        </p:txBody>
      </p:sp>
      <p:pic>
        <p:nvPicPr>
          <p:cNvPr id="361" name="Google Shape;3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0" y="1671225"/>
            <a:ext cx="4940676" cy="32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4"/>
          <p:cNvSpPr txBox="1"/>
          <p:nvPr/>
        </p:nvSpPr>
        <p:spPr>
          <a:xfrm>
            <a:off x="385950" y="1597875"/>
            <a:ext cx="462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Linear Regression Model + KNN (K=8), R2 = 0.68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368" name="Google Shape;368;p25"/>
          <p:cNvSpPr txBox="1"/>
          <p:nvPr/>
        </p:nvSpPr>
        <p:spPr>
          <a:xfrm>
            <a:off x="1289925" y="1517100"/>
            <a:ext cx="68715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best R2 scores obtained is 0.68, which means that the independent variables considered influence the variation of the price of about 68%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low score is probably means that my feature extraction and subsetting of the dataset was faulty.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Additional variables or a more efficient subsetting of the initial dataset would have helped to better explain the variance in the housing price.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Case Scenario and Objective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9662" y="1280812"/>
            <a:ext cx="9834876" cy="41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2931875" y="1414375"/>
            <a:ext cx="30318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Explore the characteristics of the houses using some business intelligence tools.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Understand which factors are responsible for house prices  &gt; $650K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predict the price of a house based on features provided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61225" y="1416900"/>
            <a:ext cx="3446400" cy="17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Distribution of the houses in the county per </a:t>
            </a:r>
            <a:r>
              <a:rPr b="0" lang="en-GB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zip code</a:t>
            </a:r>
            <a:r>
              <a:rPr b="0" lang="en-GB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and relative average price</a:t>
            </a:r>
            <a:endParaRPr b="0" sz="2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12400" r="11525" t="18811"/>
          <a:stretch/>
        </p:blipFill>
        <p:spPr>
          <a:xfrm>
            <a:off x="3507727" y="0"/>
            <a:ext cx="565694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156425" y="3349200"/>
            <a:ext cx="33513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D9D9D9"/>
                </a:highlight>
              </a:rPr>
              <a:t>It looks like the most expensive houses are concentrated around the waterfront.</a:t>
            </a:r>
            <a:endParaRPr sz="13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218850" y="192975"/>
            <a:ext cx="347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Distribution of the houses in the county subset by year of construction</a:t>
            </a:r>
            <a:endParaRPr/>
          </a:p>
        </p:txBody>
      </p:sp>
      <p:grpSp>
        <p:nvGrpSpPr>
          <p:cNvPr id="299" name="Google Shape;299;p16"/>
          <p:cNvGrpSpPr/>
          <p:nvPr/>
        </p:nvGrpSpPr>
        <p:grpSpPr>
          <a:xfrm>
            <a:off x="1096975" y="2148075"/>
            <a:ext cx="3843100" cy="2970800"/>
            <a:chOff x="1096975" y="2148075"/>
            <a:chExt cx="3843100" cy="2970800"/>
          </a:xfrm>
        </p:grpSpPr>
        <p:pic>
          <p:nvPicPr>
            <p:cNvPr id="300" name="Google Shape;300;p16"/>
            <p:cNvPicPr preferRelativeResize="0"/>
            <p:nvPr/>
          </p:nvPicPr>
          <p:blipFill rotWithShape="1">
            <a:blip r:embed="rId3">
              <a:alphaModFix/>
            </a:blip>
            <a:srcRect b="1480" l="6680" r="21485" t="61611"/>
            <a:stretch/>
          </p:blipFill>
          <p:spPr>
            <a:xfrm>
              <a:off x="1096975" y="2148075"/>
              <a:ext cx="3843100" cy="29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16"/>
            <p:cNvSpPr/>
            <p:nvPr/>
          </p:nvSpPr>
          <p:spPr>
            <a:xfrm>
              <a:off x="3344200" y="4324100"/>
              <a:ext cx="1517100" cy="72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218850" y="1190075"/>
            <a:ext cx="34179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D9D9D9"/>
                </a:highlight>
              </a:rPr>
              <a:t>The houses constructed in between the 1900 and 2000 are the majority. The most recent constructions belong to the 2010 forward and the have the highest average price.</a:t>
            </a:r>
            <a:endParaRPr sz="1200"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 rotWithShape="1">
          <a:blip r:embed="rId4">
            <a:alphaModFix/>
          </a:blip>
          <a:srcRect b="36755" l="5621" r="5843" t="14977"/>
          <a:stretch/>
        </p:blipFill>
        <p:spPr>
          <a:xfrm>
            <a:off x="3608750" y="192975"/>
            <a:ext cx="5532899" cy="41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 rotWithShape="1">
          <a:blip r:embed="rId5">
            <a:alphaModFix/>
          </a:blip>
          <a:srcRect b="3434" l="47681" r="26759" t="88363"/>
          <a:stretch/>
        </p:blipFill>
        <p:spPr>
          <a:xfrm>
            <a:off x="3688150" y="4338600"/>
            <a:ext cx="1448800" cy="6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0" y="1572450"/>
            <a:ext cx="32370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 and 4-bedroom houses: best sellers</a:t>
            </a:r>
            <a:endParaRPr sz="3300"/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 b="30349" l="0" r="0" t="15231"/>
          <a:stretch/>
        </p:blipFill>
        <p:spPr>
          <a:xfrm>
            <a:off x="2977400" y="598575"/>
            <a:ext cx="6471399" cy="4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30349" l="0" r="0" t="15231"/>
          <a:stretch/>
        </p:blipFill>
        <p:spPr>
          <a:xfrm>
            <a:off x="2977400" y="598575"/>
            <a:ext cx="6471399" cy="4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4">
            <a:alphaModFix/>
          </a:blip>
          <a:srcRect b="2208" l="5546" r="5000" t="68768"/>
          <a:stretch/>
        </p:blipFill>
        <p:spPr>
          <a:xfrm>
            <a:off x="3489545" y="2875748"/>
            <a:ext cx="5553502" cy="222482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81200" y="2639075"/>
            <a:ext cx="29796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90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DBDBDB"/>
                </a:highlight>
                <a:latin typeface="Arial"/>
                <a:ea typeface="Arial"/>
                <a:cs typeface="Arial"/>
                <a:sym typeface="Arial"/>
              </a:rPr>
              <a:t>It looks like the most requested houses on the market are those with 3 or 4 bedrooms. They are not the most expensive houses in terms of average prices, however it has been increases in time.</a:t>
            </a:r>
            <a:endParaRPr sz="1500"/>
          </a:p>
        </p:txBody>
      </p:sp>
      <p:sp>
        <p:nvSpPr>
          <p:cNvPr id="318" name="Google Shape;318;p18"/>
          <p:cNvSpPr txBox="1"/>
          <p:nvPr>
            <p:ph type="title"/>
          </p:nvPr>
        </p:nvSpPr>
        <p:spPr>
          <a:xfrm>
            <a:off x="0" y="1572450"/>
            <a:ext cx="32370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 and 4-bedroom houses: best sellers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 b="0" l="0" r="0" t="14668"/>
          <a:stretch/>
        </p:blipFill>
        <p:spPr>
          <a:xfrm>
            <a:off x="2796912" y="0"/>
            <a:ext cx="65756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>
            <p:ph type="title"/>
          </p:nvPr>
        </p:nvSpPr>
        <p:spPr>
          <a:xfrm>
            <a:off x="176200" y="1263850"/>
            <a:ext cx="289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 of the most expensive houses</a:t>
            </a:r>
            <a:endParaRPr b="0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3350" y="2135375"/>
            <a:ext cx="28185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D9D9D9"/>
                </a:highlight>
              </a:rPr>
              <a:t>The most expensive houses have been constructed in between the '70s and the '90s, they have one floor, they are not renovated, they have a basement, with an excellent grade by the county and with a beautiful view.</a:t>
            </a:r>
            <a:endParaRPr sz="11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Independent variables used and why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0" l="0" r="12854" t="0"/>
          <a:stretch/>
        </p:blipFill>
        <p:spPr>
          <a:xfrm>
            <a:off x="3961625" y="1220313"/>
            <a:ext cx="5073723" cy="36754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/>
        </p:nvSpPr>
        <p:spPr>
          <a:xfrm>
            <a:off x="413750" y="1485022"/>
            <a:ext cx="30000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'Sqft_above'</a:t>
            </a:r>
            <a:r>
              <a:rPr lang="en-GB" sz="1200"/>
              <a:t>: </a:t>
            </a:r>
            <a:r>
              <a:rPr lang="en-GB" sz="1200"/>
              <a:t>square footage of house apart from the basement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'Sqft_living15'</a:t>
            </a:r>
            <a:r>
              <a:rPr lang="en-GB" sz="1200"/>
              <a:t>: </a:t>
            </a:r>
            <a:r>
              <a:rPr lang="en-GB" sz="1200"/>
              <a:t>Living room area in 2015(implies-- some renovations)</a:t>
            </a:r>
            <a:r>
              <a:rPr lang="en-GB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'Bathrooms'</a:t>
            </a:r>
            <a:r>
              <a:rPr lang="en-GB" sz="1200"/>
              <a:t>: n.of Bathrooms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'View'</a:t>
            </a:r>
            <a:r>
              <a:rPr lang="en-GB" sz="1200"/>
              <a:t>: if it has a view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r>
              <a:rPr b="1" lang="en-GB" sz="1200"/>
              <a:t>'Sqft_basement'</a:t>
            </a:r>
            <a:r>
              <a:rPr lang="en-GB" sz="1200"/>
              <a:t>: square footage of the basement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'Floors'</a:t>
            </a:r>
            <a:r>
              <a:rPr lang="en-GB" sz="1200"/>
              <a:t>: how many floors (ranging from 1 to 3)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'Grade'</a:t>
            </a:r>
            <a:r>
              <a:rPr lang="en-GB" sz="1200"/>
              <a:t>: given by the King County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'Condition</a:t>
            </a:r>
            <a:r>
              <a:rPr lang="en-GB" sz="1200"/>
              <a:t>: </a:t>
            </a:r>
            <a:r>
              <a:rPr lang="en-GB" sz="1200"/>
              <a:t>How good the condition is (Overall). 1 indicates worn-out property and 5 excellent.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'Yr_built'</a:t>
            </a:r>
            <a:r>
              <a:rPr lang="en-GB" sz="1200"/>
              <a:t>: year of </a:t>
            </a:r>
            <a:r>
              <a:rPr lang="en-GB" sz="1200"/>
              <a:t>construction</a:t>
            </a:r>
            <a:r>
              <a:rPr lang="en-GB" sz="1200"/>
              <a:t> ranging from 1900 till 2015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predictive model</a:t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861238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1"/>
          <p:cNvSpPr txBox="1"/>
          <p:nvPr/>
        </p:nvSpPr>
        <p:spPr>
          <a:xfrm>
            <a:off x="997875" y="1679350"/>
            <a:ext cx="344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Linear Regression Model, R2 = 0.63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5192050" y="2044450"/>
            <a:ext cx="34479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4D5156"/>
                </a:solidFill>
                <a:highlight>
                  <a:srgbClr val="D9D9D9"/>
                </a:highlight>
              </a:rPr>
              <a:t>R2 = is the proportion of the variance in the dependent variable that is predictable from the independent variable</a:t>
            </a:r>
            <a:endParaRPr sz="16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