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59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Projet 7 : Clustering basé sur les Graphes avec Affinity Propagation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 err="1">
                <a:solidFill>
                  <a:schemeClr val="tx1"/>
                </a:solidFill>
              </a:rPr>
              <a:t>Comparaison</a:t>
            </a:r>
            <a:r>
              <a:rPr dirty="0">
                <a:solidFill>
                  <a:schemeClr val="tx1"/>
                </a:solidFill>
              </a:rPr>
              <a:t> des </a:t>
            </a:r>
            <a:r>
              <a:rPr dirty="0" err="1">
                <a:solidFill>
                  <a:schemeClr val="tx1"/>
                </a:solidFill>
              </a:rPr>
              <a:t>algorithmes</a:t>
            </a:r>
            <a:r>
              <a:rPr dirty="0">
                <a:solidFill>
                  <a:schemeClr val="tx1"/>
                </a:solidFill>
              </a:rPr>
              <a:t> de clustering</a:t>
            </a:r>
          </a:p>
          <a:p>
            <a:r>
              <a:rPr dirty="0">
                <a:solidFill>
                  <a:schemeClr val="tx1"/>
                </a:solidFill>
              </a:rPr>
              <a:t>Affinity Propagation, K-Means, DBSCAN, GMM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Partie 1 : Comprendre Affinity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• Échange de messages entre points pour identifier des </a:t>
            </a:r>
            <a:r>
              <a:rPr lang="fr-FR" dirty="0" err="1"/>
              <a:t>exemplars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• Ne nécessite pas de définir le nombre de clusters</a:t>
            </a:r>
          </a:p>
          <a:p>
            <a:pPr marL="0" indent="0">
              <a:buNone/>
            </a:pPr>
            <a:r>
              <a:rPr lang="fr-FR" dirty="0"/>
              <a:t>• Maximisation de la similitude entre les points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Comparaison avec d'autres algorithmes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• K-</a:t>
            </a:r>
            <a:r>
              <a:rPr lang="fr-FR" dirty="0" err="1"/>
              <a:t>Means</a:t>
            </a:r>
            <a:r>
              <a:rPr lang="fr-FR" dirty="0"/>
              <a:t> : rapide mais impose un nombre de clusters fixe</a:t>
            </a:r>
          </a:p>
          <a:p>
            <a:pPr marL="0" indent="0">
              <a:buNone/>
            </a:pPr>
            <a:r>
              <a:rPr lang="fr-FR" dirty="0"/>
              <a:t>• DBSCAN : détecte des formes complexes mais sensible aux hyperparamètres</a:t>
            </a:r>
          </a:p>
          <a:p>
            <a:pPr marL="0" indent="0">
              <a:buNone/>
            </a:pPr>
            <a:r>
              <a:rPr lang="fr-FR" dirty="0"/>
              <a:t>• GMM : probabiliste, gère bien les clusters ellipsoïdaux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• Segmentation d'images</a:t>
            </a:r>
          </a:p>
          <a:p>
            <a:pPr marL="0" indent="0">
              <a:buNone/>
            </a:pPr>
            <a:r>
              <a:rPr lang="fr-FR" dirty="0"/>
              <a:t>• Clustering de documents/textes</a:t>
            </a:r>
          </a:p>
          <a:p>
            <a:pPr marL="0" indent="0">
              <a:buNone/>
            </a:pPr>
            <a:r>
              <a:rPr lang="fr-FR" dirty="0"/>
              <a:t>• Analyse de données biologiques</a:t>
            </a:r>
          </a:p>
          <a:p>
            <a:pPr marL="0" indent="0">
              <a:buNone/>
            </a:pPr>
            <a:r>
              <a:rPr lang="fr-FR" dirty="0"/>
              <a:t>• Segmentation de clients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Avantages et Inconvénients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Avantages :</a:t>
            </a:r>
          </a:p>
          <a:p>
            <a:pPr marL="0" indent="0">
              <a:buNone/>
            </a:pPr>
            <a:r>
              <a:rPr lang="fr-FR" dirty="0"/>
              <a:t>• Pas besoin de spécifier le nombre de clusters</a:t>
            </a:r>
          </a:p>
          <a:p>
            <a:pPr marL="0" indent="0">
              <a:buNone/>
            </a:pPr>
            <a:r>
              <a:rPr lang="fr-FR" dirty="0"/>
              <a:t>• Détecte des structures complexes</a:t>
            </a:r>
          </a:p>
          <a:p>
            <a:endParaRPr lang="fr-FR" dirty="0"/>
          </a:p>
          <a:p>
            <a:r>
              <a:rPr lang="fr-FR" dirty="0"/>
              <a:t>Inconvénients :</a:t>
            </a:r>
          </a:p>
          <a:p>
            <a:pPr marL="0" indent="0">
              <a:buNone/>
            </a:pPr>
            <a:r>
              <a:rPr lang="fr-FR" dirty="0"/>
              <a:t>• Gourmand en mémoire et en calcul</a:t>
            </a:r>
          </a:p>
          <a:p>
            <a:pPr marL="0" indent="0">
              <a:buNone/>
            </a:pPr>
            <a:r>
              <a:rPr lang="fr-FR" dirty="0"/>
              <a:t>• Sensible aux hyperparamètres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Partie 2 : Application Pratique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Wine</a:t>
            </a:r>
            <a:r>
              <a:rPr lang="fr-FR" dirty="0"/>
              <a:t> (classification de vins)</a:t>
            </a:r>
          </a:p>
          <a:p>
            <a:pPr marL="0" indent="0">
              <a:buNone/>
            </a:pPr>
            <a:r>
              <a:rPr lang="fr-FR" dirty="0"/>
              <a:t>• Données normalisées et réduites avec PCA</a:t>
            </a:r>
          </a:p>
          <a:p>
            <a:pPr marL="0" indent="0">
              <a:buNone/>
            </a:pPr>
            <a:r>
              <a:rPr lang="fr-FR" dirty="0"/>
              <a:t>• Algorithmes comparés : </a:t>
            </a:r>
            <a:r>
              <a:rPr lang="fr-FR" dirty="0" err="1"/>
              <a:t>Affinity</a:t>
            </a:r>
            <a:r>
              <a:rPr lang="fr-FR" dirty="0"/>
              <a:t> Propagation, K-</a:t>
            </a:r>
            <a:r>
              <a:rPr lang="fr-FR" dirty="0" err="1"/>
              <a:t>Means</a:t>
            </a:r>
            <a:r>
              <a:rPr lang="fr-FR" dirty="0"/>
              <a:t>, DBSCAN, GMM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Évaluation des modèles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Comparaison des performances des algorithmes</a:t>
            </a:r>
          </a:p>
          <a:p>
            <a:r>
              <a:rPr lang="fr-FR" dirty="0"/>
              <a:t>Silhouette Score et </a:t>
            </a:r>
            <a:r>
              <a:rPr lang="fr-FR" dirty="0" err="1"/>
              <a:t>Accuracy</a:t>
            </a:r>
            <a:endParaRPr lang="fr-FR" dirty="0"/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Comparaison des résultats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t>Méthode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Silhouette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Affinity Propagation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DBSCAN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0.6939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GMM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3385" y="2300068"/>
            <a:ext cx="75338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 dirty="0"/>
              <a:t>• DBSCAN </a:t>
            </a:r>
            <a:r>
              <a:rPr sz="2400" dirty="0" err="1"/>
              <a:t>semble</a:t>
            </a:r>
            <a:r>
              <a:rPr sz="2400" dirty="0"/>
              <a:t> </a:t>
            </a:r>
            <a:r>
              <a:rPr sz="2400" dirty="0" err="1"/>
              <a:t>offrir</a:t>
            </a:r>
            <a:r>
              <a:rPr sz="2400" dirty="0"/>
              <a:t> la </a:t>
            </a:r>
            <a:r>
              <a:rPr sz="2400" dirty="0" err="1"/>
              <a:t>meilleure</a:t>
            </a:r>
            <a:r>
              <a:rPr sz="2400" dirty="0"/>
              <a:t> performance</a:t>
            </a:r>
          </a:p>
          <a:p>
            <a:r>
              <a:rPr sz="2400" dirty="0"/>
              <a:t>• Affinity Propagation </a:t>
            </a:r>
            <a:r>
              <a:rPr sz="2400" dirty="0" err="1"/>
              <a:t>produit</a:t>
            </a:r>
            <a:r>
              <a:rPr sz="2400" dirty="0"/>
              <a:t> un grand </a:t>
            </a:r>
            <a:r>
              <a:rPr sz="2400" dirty="0" err="1"/>
              <a:t>nombre</a:t>
            </a:r>
            <a:r>
              <a:rPr sz="2400" dirty="0"/>
              <a:t> de clusters</a:t>
            </a:r>
          </a:p>
          <a:p>
            <a:r>
              <a:rPr sz="2400" dirty="0"/>
              <a:t>• K-Means </a:t>
            </a:r>
            <a:r>
              <a:rPr sz="2400" dirty="0" err="1"/>
              <a:t>nécessite</a:t>
            </a:r>
            <a:r>
              <a:rPr sz="2400" dirty="0"/>
              <a:t> un bon choix du </a:t>
            </a:r>
            <a:r>
              <a:rPr sz="2400" dirty="0" err="1"/>
              <a:t>nombre</a:t>
            </a:r>
            <a:r>
              <a:rPr sz="2400" dirty="0"/>
              <a:t> de clusters</a:t>
            </a:r>
          </a:p>
          <a:p>
            <a:r>
              <a:rPr sz="2400" dirty="0"/>
              <a:t>• GMM </a:t>
            </a:r>
            <a:r>
              <a:rPr sz="2400" dirty="0" err="1"/>
              <a:t>est</a:t>
            </a:r>
            <a:r>
              <a:rPr sz="2400" dirty="0"/>
              <a:t> performant pour des distributions </a:t>
            </a:r>
            <a:r>
              <a:rPr sz="2400" dirty="0" err="1"/>
              <a:t>gaussiennes</a:t>
            </a: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244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Projet 7 : Clustering basé sur les Graphes avec Affinity Propagation</vt:lpstr>
      <vt:lpstr>Partie 1 : Comprendre Affinity Propagation</vt:lpstr>
      <vt:lpstr>Comparaison avec d'autres algorithmes</vt:lpstr>
      <vt:lpstr>Applications</vt:lpstr>
      <vt:lpstr>Avantages et Inconvénients</vt:lpstr>
      <vt:lpstr>Partie 2 : Application Pratique</vt:lpstr>
      <vt:lpstr>Évaluation des modèles</vt:lpstr>
      <vt:lpstr>Comparaison des résultats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Staicu, Laurian</cp:lastModifiedBy>
  <cp:revision>3</cp:revision>
  <dcterms:created xsi:type="dcterms:W3CDTF">2013-01-27T09:14:16Z</dcterms:created>
  <dcterms:modified xsi:type="dcterms:W3CDTF">2025-02-15T21:06:03Z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615819-ba40-4aaf-a034-39fd1d37cddf_Enabled">
    <vt:lpwstr>true</vt:lpwstr>
  </property>
  <property fmtid="{D5CDD505-2E9C-101B-9397-08002B2CF9AE}" pid="3" name="MSIP_Label_6b615819-ba40-4aaf-a034-39fd1d37cddf_SetDate">
    <vt:lpwstr>2025-02-15T21:05:35Z</vt:lpwstr>
  </property>
  <property fmtid="{D5CDD505-2E9C-101B-9397-08002B2CF9AE}" pid="4" name="MSIP_Label_6b615819-ba40-4aaf-a034-39fd1d37cddf_Method">
    <vt:lpwstr>Standard</vt:lpwstr>
  </property>
  <property fmtid="{D5CDD505-2E9C-101B-9397-08002B2CF9AE}" pid="5" name="MSIP_Label_6b615819-ba40-4aaf-a034-39fd1d37cddf_Name">
    <vt:lpwstr>defa4170-0d19-0005-0004-bc88714345d2</vt:lpwstr>
  </property>
  <property fmtid="{D5CDD505-2E9C-101B-9397-08002B2CF9AE}" pid="6" name="MSIP_Label_6b615819-ba40-4aaf-a034-39fd1d37cddf_SiteId">
    <vt:lpwstr>f9182dd7-4234-41fb-9e9c-dd20d493b548</vt:lpwstr>
  </property>
  <property fmtid="{D5CDD505-2E9C-101B-9397-08002B2CF9AE}" pid="7" name="MSIP_Label_6b615819-ba40-4aaf-a034-39fd1d37cddf_ActionId">
    <vt:lpwstr>d460ddf3-c6ff-4a10-baa7-30b82cdbb4cd</vt:lpwstr>
  </property>
  <property fmtid="{D5CDD505-2E9C-101B-9397-08002B2CF9AE}" pid="8" name="MSIP_Label_6b615819-ba40-4aaf-a034-39fd1d37cddf_ContentBits">
    <vt:lpwstr>0</vt:lpwstr>
  </property>
  <property fmtid="{D5CDD505-2E9C-101B-9397-08002B2CF9AE}" pid="9" name="MSIP_Label_6b615819-ba40-4aaf-a034-39fd1d37cddf_Tag">
    <vt:lpwstr>10, 3, 0, 1</vt:lpwstr>
  </property>
</Properties>
</file>