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adac47826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5adac47826_2_4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adf5079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velocity all across the experiment appears to have a constant profile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Only the first seconds seem to have a peak in the velocity, this suggests the velocity seems to be constant all across the experiment with some </a:t>
            </a:r>
            <a:r>
              <a:rPr lang="es"/>
              <a:t>periodical</a:t>
            </a:r>
            <a:r>
              <a:rPr lang="es"/>
              <a:t> changes due to the circular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this case a smaller sigma could be beneficial: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smallest the sigma the more time it needs to adapt to high velocity changes, but tracks better constant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5adf507944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5b0a2e74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output: </a:t>
            </a:r>
            <a:r>
              <a:rPr lang="es">
                <a:solidFill>
                  <a:schemeClr val="dk1"/>
                </a:solidFill>
              </a:rPr>
              <a:t>chosen sigma: 10_6 milimeters per second, the smallest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when the sigma is bigger than 1mm it doesnt seem to have much difference in the trajectory: first 3 sigma trajectories overlap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25b0a2e743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adf5079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output. comments</a:t>
            </a:r>
            <a:endParaRPr/>
          </a:p>
        </p:txBody>
      </p:sp>
      <p:sp>
        <p:nvSpPr>
          <p:cNvPr id="575" name="Google Shape;575;g25adf50794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adac47826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tag 1 not good measurements</a:t>
            </a:r>
            <a:br>
              <a:rPr lang="es"/>
            </a:br>
            <a:r>
              <a:rPr lang="es"/>
              <a:t>Processes: interpolate Nan values + ignore outliers bigger than a trigger</a:t>
            </a:r>
            <a:br>
              <a:rPr lang="es"/>
            </a:br>
            <a:r>
              <a:rPr lang="es"/>
              <a:t>Result: more </a:t>
            </a:r>
            <a:r>
              <a:rPr lang="es"/>
              <a:t>smooth</a:t>
            </a:r>
            <a:r>
              <a:rPr lang="es"/>
              <a:t> curves for the algorithm</a:t>
            </a:r>
            <a:endParaRPr/>
          </a:p>
        </p:txBody>
      </p:sp>
      <p:sp>
        <p:nvSpPr>
          <p:cNvPr id="499" name="Google Shape;499;g25adac47826_2_5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adac478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assumption of gaussian noise in the measurements</a:t>
            </a:r>
            <a:br>
              <a:rPr lang="es"/>
            </a:br>
            <a:r>
              <a:rPr lang="es"/>
              <a:t>the H matrix of the </a:t>
            </a:r>
            <a:r>
              <a:rPr lang="es"/>
              <a:t>measurements</a:t>
            </a:r>
            <a:r>
              <a:rPr lang="es"/>
              <a:t> will be the direction cosines of the type of TDOA </a:t>
            </a:r>
            <a:r>
              <a:rPr lang="es"/>
              <a:t>measurements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result: system not linear and gaussian -&gt; EKF</a:t>
            </a:r>
            <a:endParaRPr/>
          </a:p>
        </p:txBody>
      </p:sp>
      <p:sp>
        <p:nvSpPr>
          <p:cNvPr id="506" name="Google Shape;506;g25adac4782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adac478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assumption of gaussian noise in the measurements</a:t>
            </a:r>
            <a:br>
              <a:rPr lang="es"/>
            </a:br>
            <a:r>
              <a:rPr lang="es"/>
              <a:t>the H matrix of the measurements will be the direction cosines of the type of TDOA measurements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result: system not linear and gaussian -&gt; EKF</a:t>
            </a:r>
            <a:endParaRPr/>
          </a:p>
        </p:txBody>
      </p:sp>
      <p:sp>
        <p:nvSpPr>
          <p:cNvPr id="514" name="Google Shape;514;g25adac47826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5adac478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avoid the initialization vector bias the model the prios covariance matrix mus be big enough to cover all the possible locations of the device</a:t>
            </a:r>
            <a:endParaRPr/>
          </a:p>
        </p:txBody>
      </p:sp>
      <p:sp>
        <p:nvSpPr>
          <p:cNvPr id="523" name="Google Shape;523;g25adac4782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adf507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avoid the initialization vector bias the model the prior covariance matrix must be big enough to cover all the possible locations of the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a random tag (2), this is show in the figures</a:t>
            </a:r>
            <a:endParaRPr/>
          </a:p>
        </p:txBody>
      </p:sp>
      <p:sp>
        <p:nvSpPr>
          <p:cNvPr id="530" name="Google Shape;530;g25adf50794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adf5079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same is replicated for the rest of the tags, it is </a:t>
            </a:r>
            <a:r>
              <a:rPr lang="es"/>
              <a:t>important</a:t>
            </a:r>
            <a:r>
              <a:rPr lang="es"/>
              <a:t> to pay attention to the first x predicted, in the case of the small covariance they are bias by the prior covariance</a:t>
            </a:r>
            <a:endParaRPr/>
          </a:p>
        </p:txBody>
      </p:sp>
      <p:sp>
        <p:nvSpPr>
          <p:cNvPr id="538" name="Google Shape;538;g25adf507944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adf5079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Enlarging the covariance, the possible points where the device can be located is </a:t>
            </a:r>
            <a:r>
              <a:rPr lang="es"/>
              <a:t>bigger</a:t>
            </a:r>
            <a:r>
              <a:rPr lang="es"/>
              <a:t>. It is </a:t>
            </a:r>
            <a:r>
              <a:rPr lang="es"/>
              <a:t>important</a:t>
            </a:r>
            <a:r>
              <a:rPr lang="es"/>
              <a:t> to have a covariance </a:t>
            </a:r>
            <a:r>
              <a:rPr lang="es"/>
              <a:t>bigger</a:t>
            </a:r>
            <a:r>
              <a:rPr lang="es"/>
              <a:t> enough so it can follow the possible next </a:t>
            </a:r>
            <a:r>
              <a:rPr lang="es"/>
              <a:t>positions</a:t>
            </a:r>
            <a:r>
              <a:rPr lang="es"/>
              <a:t> of the device, but not as big to cause uncertainty. Is about the equilibrium.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too small covariance next to zero, may unable the filter to follow the actual position of the device: example of the green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others, the only information we have is the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5adf507944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adf5079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NVC we can analyze not just the position but also the velocity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Different values of sigma represent </a:t>
            </a:r>
            <a:r>
              <a:rPr lang="es"/>
              <a:t>different</a:t>
            </a:r>
            <a:r>
              <a:rPr lang="es"/>
              <a:t> </a:t>
            </a:r>
            <a:r>
              <a:rPr lang="es"/>
              <a:t>adaptations</a:t>
            </a:r>
            <a:r>
              <a:rPr lang="es"/>
              <a:t> to the velocity and motion change.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green line, not viable, the filter is not able to track the device and correct the position, sigma too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decide between the other sigmas it is convenient to look at the velocity profile of the experiment</a:t>
            </a:r>
            <a:endParaRPr/>
          </a:p>
        </p:txBody>
      </p:sp>
      <p:sp>
        <p:nvSpPr>
          <p:cNvPr id="553" name="Google Shape;553;g25adf507944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a titolo">
  <p:cSld name="2_Diapositiva tito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2874168"/>
            <a:ext cx="9144000" cy="226933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48007" y="2862263"/>
            <a:ext cx="9036647" cy="135000"/>
            <a:chOff x="1218340" y="275867"/>
            <a:chExt cx="17715122" cy="567843"/>
          </a:xfrm>
        </p:grpSpPr>
        <p:cxnSp>
          <p:nvCxnSpPr>
            <p:cNvPr id="57" name="Google Shape;57;p15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5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5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5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5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5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5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5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5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5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5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5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5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5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5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5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5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5"/>
            <p:cNvCxnSpPr/>
            <p:nvPr/>
          </p:nvCxnSpPr>
          <p:spPr>
            <a:xfrm>
              <a:off x="1357430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1372316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1387203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5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5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1476523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1491410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1506297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161050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162539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027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172959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174448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175937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5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5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184869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186357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5"/>
            <p:cNvCxnSpPr/>
            <p:nvPr/>
          </p:nvCxnSpPr>
          <p:spPr>
            <a:xfrm>
              <a:off x="187846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5"/>
            <p:cNvCxnSpPr/>
            <p:nvPr/>
          </p:nvCxnSpPr>
          <p:spPr>
            <a:xfrm>
              <a:off x="189334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7" name="Google Shape;177;p15"/>
          <p:cNvSpPr txBox="1"/>
          <p:nvPr>
            <p:ph type="ctrTitle"/>
          </p:nvPr>
        </p:nvSpPr>
        <p:spPr>
          <a:xfrm>
            <a:off x="641534" y="3112294"/>
            <a:ext cx="7772400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641534" y="3945731"/>
            <a:ext cx="77724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>
            <a:off x="0" y="1"/>
            <a:ext cx="9144000" cy="95242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457200" y="1200150"/>
            <a:ext cx="8323726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>
            <a:off x="0" y="4594622"/>
            <a:ext cx="9144000" cy="54887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57778" y="4772629"/>
            <a:ext cx="306917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Cognome</a:t>
            </a: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assoc.prof. ABC Dept.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48007" y="817428"/>
            <a:ext cx="9036647" cy="135000"/>
            <a:chOff x="1218340" y="275867"/>
            <a:chExt cx="17715122" cy="567843"/>
          </a:xfrm>
        </p:grpSpPr>
        <p:cxnSp>
          <p:nvCxnSpPr>
            <p:cNvPr id="187" name="Google Shape;187;p17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7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7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7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17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17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17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7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7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17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17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17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17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7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17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17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17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17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7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7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7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7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7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7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7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7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17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17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7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7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17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7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7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7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7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7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7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7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7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1357430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17"/>
            <p:cNvCxnSpPr/>
            <p:nvPr/>
          </p:nvCxnSpPr>
          <p:spPr>
            <a:xfrm>
              <a:off x="1372316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7"/>
            <p:cNvCxnSpPr/>
            <p:nvPr/>
          </p:nvCxnSpPr>
          <p:spPr>
            <a:xfrm>
              <a:off x="1387203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7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1476523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1491410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1506297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7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17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17"/>
            <p:cNvCxnSpPr/>
            <p:nvPr/>
          </p:nvCxnSpPr>
          <p:spPr>
            <a:xfrm>
              <a:off x="161050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7"/>
            <p:cNvCxnSpPr/>
            <p:nvPr/>
          </p:nvCxnSpPr>
          <p:spPr>
            <a:xfrm>
              <a:off x="162539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164027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7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7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172959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174448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175937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7"/>
            <p:cNvCxnSpPr/>
            <p:nvPr/>
          </p:nvCxnSpPr>
          <p:spPr>
            <a:xfrm>
              <a:off x="184869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7"/>
            <p:cNvCxnSpPr/>
            <p:nvPr/>
          </p:nvCxnSpPr>
          <p:spPr>
            <a:xfrm>
              <a:off x="186357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7"/>
            <p:cNvCxnSpPr/>
            <p:nvPr/>
          </p:nvCxnSpPr>
          <p:spPr>
            <a:xfrm>
              <a:off x="187846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189334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Y:\IMMAGINE _COORDINATA_2014\PPT\modello1\loghi_PNG\03_Polimi_logotipo_bandiera-1riga.png" id="307" name="Google Shape;30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98" y="4759784"/>
            <a:ext cx="2085093" cy="21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7" name="Google Shape;317;p19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8" name="Google Shape;31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4" name="Google Shape;324;p2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5" name="Google Shape;325;p20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6" name="Google Shape;326;p20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7" name="Google Shape;327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2" name="Google Shape;342;p23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43" name="Google Shape;343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0" name="Google Shape;350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 rot="5400000">
            <a:off x="2831690" y="-1174340"/>
            <a:ext cx="3394472" cy="8143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14345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idx="4294967295" type="ctrTitle"/>
          </p:nvPr>
        </p:nvSpPr>
        <p:spPr>
          <a:xfrm>
            <a:off x="641534" y="3112294"/>
            <a:ext cx="7772400" cy="7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Firma convenzione </a:t>
            </a:r>
            <a:br>
              <a:rPr b="1" i="0" lang="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Politecnico di Milano e Veneranda Fabbrica del Duomo di Milano</a:t>
            </a:r>
            <a:endParaRPr/>
          </a:p>
        </p:txBody>
      </p:sp>
      <p:sp>
        <p:nvSpPr>
          <p:cNvPr id="370" name="Google Shape;370;p27"/>
          <p:cNvSpPr txBox="1"/>
          <p:nvPr>
            <p:ph idx="4294967295" type="subTitle"/>
          </p:nvPr>
        </p:nvSpPr>
        <p:spPr>
          <a:xfrm>
            <a:off x="641534" y="4307681"/>
            <a:ext cx="7772400" cy="53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Magna – Rettorato</a:t>
            </a:r>
            <a:endParaRPr/>
          </a:p>
          <a:p>
            <a:pPr indent="0" lvl="0" marL="0" marR="0" rtl="0" algn="ctr">
              <a:spcBef>
                <a:spcPts val="40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Mercoledì 27 maggio 2015</a:t>
            </a:r>
            <a:endParaRPr/>
          </a:p>
          <a:p>
            <a:pPr indent="0" lvl="0" marL="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0" y="2874168"/>
            <a:ext cx="9144000" cy="22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27"/>
          <p:cNvGrpSpPr/>
          <p:nvPr/>
        </p:nvGrpSpPr>
        <p:grpSpPr>
          <a:xfrm>
            <a:off x="48007" y="2862263"/>
            <a:ext cx="9036647" cy="135000"/>
            <a:chOff x="1218340" y="275867"/>
            <a:chExt cx="17715122" cy="567843"/>
          </a:xfrm>
        </p:grpSpPr>
        <p:cxnSp>
          <p:nvCxnSpPr>
            <p:cNvPr id="373" name="Google Shape;373;p27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27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7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7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7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7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7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27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7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7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27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27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7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27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27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27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27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27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27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p27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27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7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27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27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7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7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7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27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27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27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27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7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7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27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27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27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27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27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27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27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7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27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27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27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27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27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27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27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6" name="Google Shape;456;p27"/>
            <p:cNvCxnSpPr/>
            <p:nvPr/>
          </p:nvCxnSpPr>
          <p:spPr>
            <a:xfrm>
              <a:off x="1357430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27"/>
            <p:cNvCxnSpPr/>
            <p:nvPr/>
          </p:nvCxnSpPr>
          <p:spPr>
            <a:xfrm>
              <a:off x="1372316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27"/>
            <p:cNvCxnSpPr/>
            <p:nvPr/>
          </p:nvCxnSpPr>
          <p:spPr>
            <a:xfrm>
              <a:off x="1387203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27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27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27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7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7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7"/>
            <p:cNvCxnSpPr/>
            <p:nvPr/>
          </p:nvCxnSpPr>
          <p:spPr>
            <a:xfrm>
              <a:off x="1476523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27"/>
            <p:cNvCxnSpPr/>
            <p:nvPr/>
          </p:nvCxnSpPr>
          <p:spPr>
            <a:xfrm>
              <a:off x="1491410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27"/>
            <p:cNvCxnSpPr/>
            <p:nvPr/>
          </p:nvCxnSpPr>
          <p:spPr>
            <a:xfrm>
              <a:off x="1506297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7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7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7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7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7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27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7"/>
            <p:cNvCxnSpPr/>
            <p:nvPr/>
          </p:nvCxnSpPr>
          <p:spPr>
            <a:xfrm>
              <a:off x="1610504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7"/>
            <p:cNvCxnSpPr/>
            <p:nvPr/>
          </p:nvCxnSpPr>
          <p:spPr>
            <a:xfrm>
              <a:off x="1625390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7"/>
            <p:cNvCxnSpPr/>
            <p:nvPr/>
          </p:nvCxnSpPr>
          <p:spPr>
            <a:xfrm>
              <a:off x="1640277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7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27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27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27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27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27"/>
            <p:cNvCxnSpPr/>
            <p:nvPr/>
          </p:nvCxnSpPr>
          <p:spPr>
            <a:xfrm>
              <a:off x="1729597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27"/>
            <p:cNvCxnSpPr/>
            <p:nvPr/>
          </p:nvCxnSpPr>
          <p:spPr>
            <a:xfrm>
              <a:off x="17444843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27"/>
            <p:cNvCxnSpPr/>
            <p:nvPr/>
          </p:nvCxnSpPr>
          <p:spPr>
            <a:xfrm>
              <a:off x="17593710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27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27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27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27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27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27"/>
            <p:cNvCxnSpPr/>
            <p:nvPr/>
          </p:nvCxnSpPr>
          <p:spPr>
            <a:xfrm>
              <a:off x="1848691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7"/>
            <p:cNvCxnSpPr/>
            <p:nvPr/>
          </p:nvCxnSpPr>
          <p:spPr>
            <a:xfrm>
              <a:off x="18635779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7"/>
            <p:cNvCxnSpPr/>
            <p:nvPr/>
          </p:nvCxnSpPr>
          <p:spPr>
            <a:xfrm>
              <a:off x="18784646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7"/>
            <p:cNvCxnSpPr/>
            <p:nvPr/>
          </p:nvCxnSpPr>
          <p:spPr>
            <a:xfrm>
              <a:off x="18933462" y="275867"/>
              <a:ext cx="0" cy="567843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3" name="Google Shape;493;p27"/>
          <p:cNvSpPr txBox="1"/>
          <p:nvPr/>
        </p:nvSpPr>
        <p:spPr>
          <a:xfrm>
            <a:off x="641525" y="3112302"/>
            <a:ext cx="77724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s" sz="2300">
                <a:solidFill>
                  <a:schemeClr val="lt1"/>
                </a:solidFill>
              </a:rPr>
              <a:t>Extended Kalman Filter applied to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s" sz="2300">
                <a:solidFill>
                  <a:schemeClr val="lt1"/>
                </a:solidFill>
              </a:rPr>
              <a:t>NCP and NCV models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641534" y="3838575"/>
            <a:ext cx="77724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lt1"/>
                </a:solidFill>
              </a:rPr>
              <a:t>Claudia Baz Alvarez 10916443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1759650" y="2089075"/>
            <a:ext cx="562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" sz="1600">
                <a:solidFill>
                  <a:schemeClr val="dk1"/>
                </a:solidFill>
              </a:rPr>
              <a:t>LOCALIZATION, NAVIGATION AND SMART MOBILITY 054309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1_Polimi_centrato_COL_positivo.eps" id="496" name="Google Shape;4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900" y="425687"/>
            <a:ext cx="2048175" cy="159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"/>
              <a:t>3. Tune the tracking filter:</a:t>
            </a:r>
            <a:r>
              <a:rPr lang="es"/>
              <a:t> </a:t>
            </a:r>
            <a:r>
              <a:rPr b="0" lang="es">
                <a:solidFill>
                  <a:schemeClr val="dk1"/>
                </a:solidFill>
              </a:rPr>
              <a:t>Testing different values of Q for NCV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63" name="Google Shape;5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75" y="2742600"/>
            <a:ext cx="7408927" cy="180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6"/>
          <p:cNvPicPr preferRelativeResize="0"/>
          <p:nvPr/>
        </p:nvPicPr>
        <p:blipFill rotWithShape="1">
          <a:blip r:embed="rId4">
            <a:alphaModFix/>
          </a:blip>
          <a:srcRect b="14588" l="5829" r="0" t="0"/>
          <a:stretch/>
        </p:blipFill>
        <p:spPr>
          <a:xfrm>
            <a:off x="1226225" y="1030800"/>
            <a:ext cx="6939602" cy="1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6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"/>
              <a:t>3. Tune the tracking filter: </a:t>
            </a:r>
            <a:r>
              <a:rPr b="0" lang="es">
                <a:solidFill>
                  <a:schemeClr val="dk1"/>
                </a:solidFill>
              </a:rPr>
              <a:t>Testing different values of Q for NCV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71" name="Google Shape;571;p37"/>
          <p:cNvPicPr preferRelativeResize="0"/>
          <p:nvPr/>
        </p:nvPicPr>
        <p:blipFill rotWithShape="1">
          <a:blip r:embed="rId3">
            <a:alphaModFix/>
          </a:blip>
          <a:srcRect b="0" l="23902" r="0" t="0"/>
          <a:stretch/>
        </p:blipFill>
        <p:spPr>
          <a:xfrm>
            <a:off x="1518650" y="1028650"/>
            <a:ext cx="6120650" cy="34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7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"/>
              <a:t>3. Results: </a:t>
            </a:r>
            <a:r>
              <a:rPr b="0" lang="es">
                <a:solidFill>
                  <a:schemeClr val="dk1"/>
                </a:solidFill>
              </a:rPr>
              <a:t>NVC-EKF model with sigma = 1 mm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78" name="Google Shape;578;p38"/>
          <p:cNvPicPr preferRelativeResize="0"/>
          <p:nvPr/>
        </p:nvPicPr>
        <p:blipFill rotWithShape="1">
          <a:blip r:embed="rId3">
            <a:alphaModFix/>
          </a:blip>
          <a:srcRect b="16335" l="0" r="0" t="14996"/>
          <a:stretch/>
        </p:blipFill>
        <p:spPr>
          <a:xfrm>
            <a:off x="3077550" y="1150277"/>
            <a:ext cx="2714924" cy="13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8"/>
          <p:cNvPicPr preferRelativeResize="0"/>
          <p:nvPr/>
        </p:nvPicPr>
        <p:blipFill rotWithShape="1">
          <a:blip r:embed="rId4">
            <a:alphaModFix/>
          </a:blip>
          <a:srcRect b="16537" l="9008" r="0" t="13770"/>
          <a:stretch/>
        </p:blipFill>
        <p:spPr>
          <a:xfrm>
            <a:off x="5792475" y="1128050"/>
            <a:ext cx="2478025" cy="1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8"/>
          <p:cNvPicPr preferRelativeResize="0"/>
          <p:nvPr/>
        </p:nvPicPr>
        <p:blipFill rotWithShape="1">
          <a:blip r:embed="rId5">
            <a:alphaModFix/>
          </a:blip>
          <a:srcRect b="0" l="8725" r="0" t="14617"/>
          <a:stretch/>
        </p:blipFill>
        <p:spPr>
          <a:xfrm>
            <a:off x="5792475" y="2579000"/>
            <a:ext cx="2478026" cy="177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8"/>
          <p:cNvPicPr preferRelativeResize="0"/>
          <p:nvPr/>
        </p:nvPicPr>
        <p:blipFill rotWithShape="1">
          <a:blip r:embed="rId6">
            <a:alphaModFix/>
          </a:blip>
          <a:srcRect b="0" l="0" r="7045" t="13726"/>
          <a:stretch/>
        </p:blipFill>
        <p:spPr>
          <a:xfrm>
            <a:off x="3077550" y="2579000"/>
            <a:ext cx="2548784" cy="17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8"/>
          <p:cNvPicPr preferRelativeResize="0"/>
          <p:nvPr/>
        </p:nvPicPr>
        <p:blipFill rotWithShape="1">
          <a:blip r:embed="rId3">
            <a:alphaModFix/>
          </a:blip>
          <a:srcRect b="86401" l="16625" r="10868" t="0"/>
          <a:stretch/>
        </p:blipFill>
        <p:spPr>
          <a:xfrm>
            <a:off x="449925" y="2399000"/>
            <a:ext cx="2478026" cy="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8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/>
          <p:nvPr>
            <p:ph type="title"/>
          </p:nvPr>
        </p:nvSpPr>
        <p:spPr>
          <a:xfrm>
            <a:off x="288521" y="104374"/>
            <a:ext cx="8581043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1. Load and analyze data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3">
            <a:alphaModFix/>
          </a:blip>
          <a:srcRect b="5897" l="8463" r="6984" t="2811"/>
          <a:stretch/>
        </p:blipFill>
        <p:spPr>
          <a:xfrm>
            <a:off x="1283425" y="997900"/>
            <a:ext cx="6555075" cy="35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8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2. Localization algorithms implementation</a:t>
            </a:r>
            <a:endParaRPr/>
          </a:p>
        </p:txBody>
      </p:sp>
      <p:pic>
        <p:nvPicPr>
          <p:cNvPr id="509" name="Google Shape;5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8" y="1678963"/>
            <a:ext cx="4176297" cy="1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02" y="1658000"/>
            <a:ext cx="4302050" cy="18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9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2. Localization algorithms implementation</a:t>
            </a:r>
            <a:endParaRPr/>
          </a:p>
        </p:txBody>
      </p:sp>
      <p:pic>
        <p:nvPicPr>
          <p:cNvPr id="517" name="Google Shape;517;p30"/>
          <p:cNvPicPr preferRelativeResize="0"/>
          <p:nvPr/>
        </p:nvPicPr>
        <p:blipFill rotWithShape="1">
          <a:blip r:embed="rId3">
            <a:alphaModFix/>
          </a:blip>
          <a:srcRect b="0" l="0" r="3484" t="0"/>
          <a:stretch/>
        </p:blipFill>
        <p:spPr>
          <a:xfrm>
            <a:off x="47300" y="1548975"/>
            <a:ext cx="5971201" cy="26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0"/>
          <p:cNvSpPr txBox="1"/>
          <p:nvPr/>
        </p:nvSpPr>
        <p:spPr>
          <a:xfrm>
            <a:off x="6526943" y="1831576"/>
            <a:ext cx="209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NCP and NCV</a:t>
            </a:r>
            <a:endParaRPr sz="2200"/>
          </a:p>
        </p:txBody>
      </p:sp>
      <p:sp>
        <p:nvSpPr>
          <p:cNvPr id="519" name="Google Shape;519;p30"/>
          <p:cNvSpPr txBox="1"/>
          <p:nvPr/>
        </p:nvSpPr>
        <p:spPr>
          <a:xfrm>
            <a:off x="6526950" y="2989025"/>
            <a:ext cx="19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TDOA </a:t>
            </a:r>
            <a:endParaRPr sz="2200"/>
          </a:p>
        </p:txBody>
      </p:sp>
      <p:sp>
        <p:nvSpPr>
          <p:cNvPr id="520" name="Google Shape;520;p30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3. Tune the tracking filter</a:t>
            </a:r>
            <a:endParaRPr/>
          </a:p>
        </p:txBody>
      </p:sp>
      <p:sp>
        <p:nvSpPr>
          <p:cNvPr id="526" name="Google Shape;526;p31"/>
          <p:cNvSpPr txBox="1"/>
          <p:nvPr>
            <p:ph idx="1" type="body"/>
          </p:nvPr>
        </p:nvSpPr>
        <p:spPr>
          <a:xfrm>
            <a:off x="457200" y="1200150"/>
            <a:ext cx="832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Testing Bias of prior covariance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Testing different values of Q for NCP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Testing different values of 𝛔 for NCV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Comparasion NCP Vs NCV</a:t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3. Tune the tracking filter: </a:t>
            </a:r>
            <a:r>
              <a:rPr b="0" lang="es">
                <a:solidFill>
                  <a:schemeClr val="dk1"/>
                </a:solidFill>
              </a:rPr>
              <a:t>Testing Bias of prior covariance</a:t>
            </a:r>
            <a:endParaRPr/>
          </a:p>
        </p:txBody>
      </p:sp>
      <p:pic>
        <p:nvPicPr>
          <p:cNvPr id="533" name="Google Shape;533;p32"/>
          <p:cNvPicPr preferRelativeResize="0"/>
          <p:nvPr/>
        </p:nvPicPr>
        <p:blipFill rotWithShape="1">
          <a:blip r:embed="rId3">
            <a:alphaModFix/>
          </a:blip>
          <a:srcRect b="0" l="20008" r="11587" t="0"/>
          <a:stretch/>
        </p:blipFill>
        <p:spPr>
          <a:xfrm>
            <a:off x="4702700" y="1198801"/>
            <a:ext cx="4247019" cy="29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2"/>
          <p:cNvPicPr preferRelativeResize="0"/>
          <p:nvPr/>
        </p:nvPicPr>
        <p:blipFill rotWithShape="1">
          <a:blip r:embed="rId4">
            <a:alphaModFix/>
          </a:blip>
          <a:srcRect b="0" l="18449" r="10888" t="0"/>
          <a:stretch/>
        </p:blipFill>
        <p:spPr>
          <a:xfrm>
            <a:off x="288525" y="1198800"/>
            <a:ext cx="4295751" cy="29230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2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"/>
              <a:t>3. Tune the tracking filter: </a:t>
            </a:r>
            <a:r>
              <a:rPr b="0" lang="es">
                <a:solidFill>
                  <a:schemeClr val="dk1"/>
                </a:solidFill>
              </a:rPr>
              <a:t>Testing Bias of prior covariance</a:t>
            </a:r>
            <a:endParaRPr/>
          </a:p>
        </p:txBody>
      </p:sp>
      <p:pic>
        <p:nvPicPr>
          <p:cNvPr id="541" name="Google Shape;541;p33"/>
          <p:cNvPicPr preferRelativeResize="0"/>
          <p:nvPr/>
        </p:nvPicPr>
        <p:blipFill rotWithShape="1">
          <a:blip r:embed="rId3">
            <a:alphaModFix/>
          </a:blip>
          <a:srcRect b="0" l="21403" r="22580" t="0"/>
          <a:stretch/>
        </p:blipFill>
        <p:spPr>
          <a:xfrm>
            <a:off x="288525" y="1193463"/>
            <a:ext cx="3640351" cy="313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3"/>
          <p:cNvPicPr preferRelativeResize="0"/>
          <p:nvPr/>
        </p:nvPicPr>
        <p:blipFill rotWithShape="1">
          <a:blip r:embed="rId4">
            <a:alphaModFix/>
          </a:blip>
          <a:srcRect b="0" l="19601" r="0" t="0"/>
          <a:stretch/>
        </p:blipFill>
        <p:spPr>
          <a:xfrm>
            <a:off x="3928875" y="1143225"/>
            <a:ext cx="5068699" cy="321005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3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"/>
              <a:t>3. Tune the tracking filter: </a:t>
            </a:r>
            <a:r>
              <a:rPr b="0" lang="es">
                <a:solidFill>
                  <a:schemeClr val="dk1"/>
                </a:solidFill>
              </a:rPr>
              <a:t>Testing different values of Q for NCP model</a:t>
            </a:r>
            <a:endParaRPr/>
          </a:p>
        </p:txBody>
      </p:sp>
      <p:pic>
        <p:nvPicPr>
          <p:cNvPr id="549" name="Google Shape;549;p34"/>
          <p:cNvPicPr preferRelativeResize="0"/>
          <p:nvPr/>
        </p:nvPicPr>
        <p:blipFill rotWithShape="1">
          <a:blip r:embed="rId3">
            <a:alphaModFix/>
          </a:blip>
          <a:srcRect b="0" l="22456" r="0" t="0"/>
          <a:stretch/>
        </p:blipFill>
        <p:spPr>
          <a:xfrm>
            <a:off x="1643800" y="1127825"/>
            <a:ext cx="5870351" cy="33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4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 txBox="1"/>
          <p:nvPr>
            <p:ph type="title"/>
          </p:nvPr>
        </p:nvSpPr>
        <p:spPr>
          <a:xfrm>
            <a:off x="288521" y="104374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"/>
              <a:t>3. Tune the tracking filter: </a:t>
            </a:r>
            <a:r>
              <a:rPr b="0" lang="es">
                <a:solidFill>
                  <a:schemeClr val="dk1"/>
                </a:solidFill>
              </a:rPr>
              <a:t>Testing different values of Q for NCV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56" name="Google Shape;556;p35"/>
          <p:cNvPicPr preferRelativeResize="0"/>
          <p:nvPr/>
        </p:nvPicPr>
        <p:blipFill rotWithShape="1">
          <a:blip r:embed="rId3">
            <a:alphaModFix/>
          </a:blip>
          <a:srcRect b="0" l="24755" r="1698" t="0"/>
          <a:stretch/>
        </p:blipFill>
        <p:spPr>
          <a:xfrm>
            <a:off x="1740225" y="1081275"/>
            <a:ext cx="5663551" cy="3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5"/>
          <p:cNvSpPr txBox="1"/>
          <p:nvPr/>
        </p:nvSpPr>
        <p:spPr>
          <a:xfrm>
            <a:off x="90375" y="4716550"/>
            <a:ext cx="4724400" cy="2877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054309 - LOCALIZATION, NAVIGATION AND SMART MOBILITY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