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66" r:id="rId3"/>
    <p:sldId id="267" r:id="rId4"/>
    <p:sldId id="257" r:id="rId5"/>
    <p:sldId id="259" r:id="rId6"/>
    <p:sldId id="260" r:id="rId7"/>
    <p:sldId id="262" r:id="rId8"/>
    <p:sldId id="263" r:id="rId9"/>
    <p:sldId id="265" r:id="rId10"/>
    <p:sldId id="264" r:id="rId11"/>
    <p:sldId id="261"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780"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A8224893-DBDA-4BFA-9CE1-4BFE7CD0F8CF}" type="datetime1">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F4E5243-F52A-4D37-9694-EB26C6C31910}" type="datetime1">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3A77B6E1-634A-48DC-9E8B-D894023267EF}" type="datetime1">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B2D3E9E-A95C-48F2-B4BF-A71542E0BE9A}" type="datetime1">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A50F84E2-2D7A-43CF-AC90-352A289A783A}" type="datetime1">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12952B5-7A2F-4CC8-B7CE-9234E21C2837}" type="datetime1">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CE1DA07A-9201-4B4B-BAF2-015AFA30F520}" type="datetime1">
              <a:rPr lang="en-US" smtClean="0"/>
              <a:t>5/24/2017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5/24/2017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smtClean="0"/>
              <a:t>5/24/2017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AF6E2C9B-5FA2-460D-9BE7-B0812FC2A6FF}" type="datetime1">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D374940-A916-4C8B-9648-02A2D3898F9E}" type="datetime1">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586B75A-687E-405C-8A0B-8D00578BA2C3}" type="datetime1">
              <a:rPr lang="en-US" smtClean="0"/>
              <a:t>5/24/2017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Report</a:t>
            </a:r>
            <a:endParaRPr lang="zh-CN" altLang="en-US" dirty="0"/>
          </a:p>
        </p:txBody>
      </p:sp>
      <p:sp>
        <p:nvSpPr>
          <p:cNvPr id="3" name="副标题 2"/>
          <p:cNvSpPr>
            <a:spLocks noGrp="1"/>
          </p:cNvSpPr>
          <p:nvPr>
            <p:ph type="subTitle" idx="1"/>
          </p:nvPr>
        </p:nvSpPr>
        <p:spPr/>
        <p:txBody>
          <a:bodyPr/>
          <a:lstStyle/>
          <a:p>
            <a:r>
              <a:rPr lang="en-US" altLang="zh-CN" dirty="0" smtClean="0"/>
              <a:t>For Our Java Project</a:t>
            </a:r>
            <a:endParaRPr lang="zh-CN" altLang="en-US" dirty="0"/>
          </a:p>
        </p:txBody>
      </p:sp>
    </p:spTree>
    <p:extLst>
      <p:ext uri="{BB962C8B-B14F-4D97-AF65-F5344CB8AC3E}">
        <p14:creationId xmlns:p14="http://schemas.microsoft.com/office/powerpoint/2010/main" val="361084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1248" y="168444"/>
            <a:ext cx="3931920" cy="1600197"/>
          </a:xfrm>
        </p:spPr>
        <p:txBody>
          <a:bodyPr/>
          <a:lstStyle/>
          <a:p>
            <a:r>
              <a:rPr lang="en-US" altLang="zh-CN" dirty="0" smtClean="0"/>
              <a:t>Reserve Flight</a:t>
            </a:r>
            <a:endParaRPr lang="zh-CN" altLang="en-US" dirty="0"/>
          </a:p>
        </p:txBody>
      </p:sp>
      <p:sp>
        <p:nvSpPr>
          <p:cNvPr id="4" name="文本占位符 3"/>
          <p:cNvSpPr>
            <a:spLocks noGrp="1"/>
          </p:cNvSpPr>
          <p:nvPr>
            <p:ph type="body" sz="half" idx="2"/>
          </p:nvPr>
        </p:nvSpPr>
        <p:spPr>
          <a:xfrm>
            <a:off x="841248" y="1768643"/>
            <a:ext cx="3931920" cy="5321968"/>
          </a:xfrm>
        </p:spPr>
        <p:txBody>
          <a:bodyPr>
            <a:noAutofit/>
          </a:bodyPr>
          <a:lstStyle/>
          <a:p>
            <a:pPr algn="dist"/>
            <a:r>
              <a:rPr lang="en-US" altLang="zh-CN" sz="2000" dirty="0" smtClean="0"/>
              <a:t>First, input the departure date of flight, then enter the flight ID, system will check whether a flight with such ID exist in the date inputted. Then print the flight information  and check the password, and ask whether user has paid. Then creates an order and adds it to the passenger’s order list.</a:t>
            </a:r>
          </a:p>
          <a:p>
            <a:pPr algn="just"/>
            <a:r>
              <a:rPr lang="zh-CN" altLang="en-US" sz="2000" dirty="0" smtClean="0">
                <a:latin typeface="华文中宋" panose="02010600040101010101" pitchFamily="2" charset="-122"/>
                <a:ea typeface="华文中宋" panose="02010600040101010101" pitchFamily="2" charset="-122"/>
              </a:rPr>
              <a:t>首先输入航班日期和航班</a:t>
            </a:r>
            <a:r>
              <a:rPr lang="en-US" altLang="zh-CN" sz="2000" dirty="0" smtClean="0">
                <a:latin typeface="华文中宋" panose="02010600040101010101" pitchFamily="2" charset="-122"/>
                <a:ea typeface="华文中宋" panose="02010600040101010101" pitchFamily="2" charset="-122"/>
              </a:rPr>
              <a:t>ID</a:t>
            </a:r>
            <a:r>
              <a:rPr lang="zh-CN" altLang="en-US" sz="2000" dirty="0" smtClean="0">
                <a:latin typeface="华文中宋" panose="02010600040101010101" pitchFamily="2" charset="-122"/>
                <a:ea typeface="华文中宋" panose="02010600040101010101" pitchFamily="2" charset="-122"/>
              </a:rPr>
              <a:t>，系统会检查在一天是否有这样的航班存在。若存在，则随后打印出该航班信息，检查用户身份，确认是否支付，然后创建订单并将其加入该乘客的订单列表。</a:t>
            </a:r>
            <a:endParaRPr lang="zh-CN" altLang="en-US" sz="2000" dirty="0">
              <a:latin typeface="华文中宋" panose="02010600040101010101" pitchFamily="2" charset="-122"/>
              <a:ea typeface="华文中宋" panose="02010600040101010101" pitchFamily="2" charset="-122"/>
            </a:endParaRPr>
          </a:p>
        </p:txBody>
      </p:sp>
      <p:grpSp>
        <p:nvGrpSpPr>
          <p:cNvPr id="9" name="组合 8"/>
          <p:cNvGrpSpPr/>
          <p:nvPr/>
        </p:nvGrpSpPr>
        <p:grpSpPr>
          <a:xfrm>
            <a:off x="5103055" y="3839875"/>
            <a:ext cx="6984000" cy="3018125"/>
            <a:chOff x="5208000" y="548334"/>
            <a:chExt cx="6984000" cy="3018125"/>
          </a:xfrm>
        </p:grpSpPr>
        <p:grpSp>
          <p:nvGrpSpPr>
            <p:cNvPr id="7" name="组合 6"/>
            <p:cNvGrpSpPr/>
            <p:nvPr/>
          </p:nvGrpSpPr>
          <p:grpSpPr>
            <a:xfrm>
              <a:off x="5208000" y="548334"/>
              <a:ext cx="6984000" cy="3018125"/>
              <a:chOff x="4963388" y="2392576"/>
              <a:chExt cx="6984000" cy="3018125"/>
            </a:xfrm>
          </p:grpSpPr>
          <p:pic>
            <p:nvPicPr>
              <p:cNvPr id="5" name="图片 4"/>
              <p:cNvPicPr>
                <a:picLocks noChangeAspect="1"/>
              </p:cNvPicPr>
              <p:nvPr/>
            </p:nvPicPr>
            <p:blipFill>
              <a:blip r:embed="rId2"/>
              <a:stretch>
                <a:fillRect/>
              </a:stretch>
            </p:blipFill>
            <p:spPr>
              <a:xfrm>
                <a:off x="4963388" y="2392576"/>
                <a:ext cx="6984000" cy="2225247"/>
              </a:xfrm>
              <a:prstGeom prst="rect">
                <a:avLst/>
              </a:prstGeom>
            </p:spPr>
          </p:pic>
          <p:pic>
            <p:nvPicPr>
              <p:cNvPr id="6" name="图片 5"/>
              <p:cNvPicPr>
                <a:picLocks noChangeAspect="1"/>
              </p:cNvPicPr>
              <p:nvPr/>
            </p:nvPicPr>
            <p:blipFill>
              <a:blip r:embed="rId3"/>
              <a:stretch>
                <a:fillRect/>
              </a:stretch>
            </p:blipFill>
            <p:spPr>
              <a:xfrm>
                <a:off x="4963388" y="4739342"/>
                <a:ext cx="6984000" cy="671359"/>
              </a:xfrm>
              <a:prstGeom prst="rect">
                <a:avLst/>
              </a:prstGeom>
            </p:spPr>
          </p:pic>
        </p:grpSp>
        <p:sp>
          <p:nvSpPr>
            <p:cNvPr id="8" name="文本框 7"/>
            <p:cNvSpPr txBox="1"/>
            <p:nvPr/>
          </p:nvSpPr>
          <p:spPr>
            <a:xfrm>
              <a:off x="5498432" y="2725453"/>
              <a:ext cx="401072" cy="307777"/>
            </a:xfrm>
            <a:prstGeom prst="rect">
              <a:avLst/>
            </a:prstGeom>
            <a:noFill/>
          </p:spPr>
          <p:txBody>
            <a:bodyPr wrap="none" rtlCol="0">
              <a:spAutoFit/>
            </a:bodyPr>
            <a:lstStyle/>
            <a:p>
              <a:r>
                <a:rPr lang="en-US" altLang="zh-CN" sz="1400" dirty="0"/>
                <a:t>OR</a:t>
              </a:r>
              <a:endParaRPr lang="zh-CN" altLang="en-US" sz="1400" dirty="0"/>
            </a:p>
          </p:txBody>
        </p:sp>
      </p:grpSp>
      <p:pic>
        <p:nvPicPr>
          <p:cNvPr id="10" name="图片 9"/>
          <p:cNvPicPr>
            <a:picLocks noChangeAspect="1"/>
          </p:cNvPicPr>
          <p:nvPr/>
        </p:nvPicPr>
        <p:blipFill>
          <a:blip r:embed="rId4"/>
          <a:stretch>
            <a:fillRect/>
          </a:stretch>
        </p:blipFill>
        <p:spPr>
          <a:xfrm>
            <a:off x="4773168" y="76423"/>
            <a:ext cx="3873527" cy="2772852"/>
          </a:xfrm>
          <a:prstGeom prst="rect">
            <a:avLst/>
          </a:prstGeom>
        </p:spPr>
      </p:pic>
      <p:pic>
        <p:nvPicPr>
          <p:cNvPr id="12" name="图片 11"/>
          <p:cNvPicPr>
            <a:picLocks noChangeAspect="1"/>
          </p:cNvPicPr>
          <p:nvPr/>
        </p:nvPicPr>
        <p:blipFill>
          <a:blip r:embed="rId5"/>
          <a:stretch>
            <a:fillRect/>
          </a:stretch>
        </p:blipFill>
        <p:spPr>
          <a:xfrm>
            <a:off x="4886231" y="2884937"/>
            <a:ext cx="3708824" cy="954938"/>
          </a:xfrm>
          <a:prstGeom prst="rect">
            <a:avLst/>
          </a:prstGeom>
        </p:spPr>
      </p:pic>
    </p:spTree>
    <p:extLst>
      <p:ext uri="{BB962C8B-B14F-4D97-AF65-F5344CB8AC3E}">
        <p14:creationId xmlns:p14="http://schemas.microsoft.com/office/powerpoint/2010/main" val="1189714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1248" y="-443560"/>
            <a:ext cx="3931920" cy="1600197"/>
          </a:xfrm>
        </p:spPr>
        <p:txBody>
          <a:bodyPr/>
          <a:lstStyle/>
          <a:p>
            <a:r>
              <a:rPr lang="en-US" altLang="zh-CN" dirty="0" smtClean="0"/>
              <a:t>Unsubscribe Flight</a:t>
            </a:r>
            <a:endParaRPr lang="zh-CN" altLang="en-US" dirty="0"/>
          </a:p>
        </p:txBody>
      </p:sp>
      <p:grpSp>
        <p:nvGrpSpPr>
          <p:cNvPr id="10" name="组合 9"/>
          <p:cNvGrpSpPr/>
          <p:nvPr/>
        </p:nvGrpSpPr>
        <p:grpSpPr>
          <a:xfrm>
            <a:off x="5386606" y="3663538"/>
            <a:ext cx="6150791" cy="2203861"/>
            <a:chOff x="5386606" y="3732674"/>
            <a:chExt cx="6150791" cy="2203861"/>
          </a:xfrm>
        </p:grpSpPr>
        <p:pic>
          <p:nvPicPr>
            <p:cNvPr id="7" name="图片 6"/>
            <p:cNvPicPr>
              <a:picLocks noChangeAspect="1"/>
            </p:cNvPicPr>
            <p:nvPr/>
          </p:nvPicPr>
          <p:blipFill>
            <a:blip r:embed="rId2"/>
            <a:stretch>
              <a:fillRect/>
            </a:stretch>
          </p:blipFill>
          <p:spPr>
            <a:xfrm>
              <a:off x="5386606" y="3732674"/>
              <a:ext cx="6150791" cy="1050135"/>
            </a:xfrm>
            <a:prstGeom prst="rect">
              <a:avLst/>
            </a:prstGeom>
          </p:spPr>
        </p:pic>
        <p:pic>
          <p:nvPicPr>
            <p:cNvPr id="8" name="图片 7"/>
            <p:cNvPicPr>
              <a:picLocks noChangeAspect="1"/>
            </p:cNvPicPr>
            <p:nvPr/>
          </p:nvPicPr>
          <p:blipFill>
            <a:blip r:embed="rId3"/>
            <a:stretch>
              <a:fillRect/>
            </a:stretch>
          </p:blipFill>
          <p:spPr>
            <a:xfrm>
              <a:off x="5386606" y="4869731"/>
              <a:ext cx="5767408" cy="1066804"/>
            </a:xfrm>
            <a:prstGeom prst="rect">
              <a:avLst/>
            </a:prstGeom>
          </p:spPr>
        </p:pic>
        <p:sp>
          <p:nvSpPr>
            <p:cNvPr id="9" name="文本框 8"/>
            <p:cNvSpPr txBox="1"/>
            <p:nvPr/>
          </p:nvSpPr>
          <p:spPr>
            <a:xfrm>
              <a:off x="5715000" y="4660181"/>
              <a:ext cx="461986" cy="369332"/>
            </a:xfrm>
            <a:prstGeom prst="rect">
              <a:avLst/>
            </a:prstGeom>
            <a:noFill/>
          </p:spPr>
          <p:txBody>
            <a:bodyPr wrap="none" rtlCol="0">
              <a:spAutoFit/>
            </a:bodyPr>
            <a:lstStyle/>
            <a:p>
              <a:r>
                <a:rPr lang="en-US" altLang="zh-CN" dirty="0" smtClean="0"/>
                <a:t>OR</a:t>
              </a:r>
              <a:endParaRPr lang="zh-CN" altLang="en-US" dirty="0"/>
            </a:p>
          </p:txBody>
        </p:sp>
      </p:grpSp>
      <p:pic>
        <p:nvPicPr>
          <p:cNvPr id="11" name="图片 10"/>
          <p:cNvPicPr>
            <a:picLocks noChangeAspect="1"/>
          </p:cNvPicPr>
          <p:nvPr/>
        </p:nvPicPr>
        <p:blipFill>
          <a:blip r:embed="rId4"/>
          <a:stretch>
            <a:fillRect/>
          </a:stretch>
        </p:blipFill>
        <p:spPr>
          <a:xfrm>
            <a:off x="4517747" y="1057216"/>
            <a:ext cx="7674253" cy="2174206"/>
          </a:xfrm>
          <a:prstGeom prst="rect">
            <a:avLst/>
          </a:prstGeom>
        </p:spPr>
      </p:pic>
      <p:sp>
        <p:nvSpPr>
          <p:cNvPr id="4" name="文本占位符 3"/>
          <p:cNvSpPr>
            <a:spLocks noGrp="1"/>
          </p:cNvSpPr>
          <p:nvPr>
            <p:ph type="body" sz="half" idx="2"/>
          </p:nvPr>
        </p:nvSpPr>
        <p:spPr>
          <a:xfrm>
            <a:off x="841248" y="1156639"/>
            <a:ext cx="3931920" cy="5414755"/>
          </a:xfrm>
        </p:spPr>
        <p:txBody>
          <a:bodyPr>
            <a:noAutofit/>
          </a:bodyPr>
          <a:lstStyle/>
          <a:p>
            <a:pPr algn="just"/>
            <a:r>
              <a:rPr lang="en-US" altLang="zh-CN" sz="2000" dirty="0" smtClean="0"/>
              <a:t>First, the passenger input the order ID, then the system will check the status of the flight because once the flight is terminate, passenger cannot cancel the order any more.  If not, system will remove the order from his/her order list and decrease the current passengers of the flight, also the flight status is changed to available. Then print the refund information depending on the order status.</a:t>
            </a:r>
          </a:p>
          <a:p>
            <a:pPr algn="just"/>
            <a:r>
              <a:rPr lang="zh-CN" altLang="en-US" sz="2000" dirty="0" smtClean="0">
                <a:latin typeface="华文中宋" panose="02010600040101010101" pitchFamily="2" charset="-122"/>
                <a:ea typeface="华文中宋" panose="02010600040101010101" pitchFamily="2" charset="-122"/>
              </a:rPr>
              <a:t>首先由乘客输入订单号，系统检验该订单中的航班的状态，因为一旦航班终止乘客即无法退订，随后从订单列表中删去此订单并减少航班的当前乘客数、将航班状态改为可预订。然后依据订单状态打印相应的退款信息。</a:t>
            </a:r>
            <a:endParaRPr lang="zh-CN" altLang="en-US" sz="20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0582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Potential Bonus</a:t>
            </a:r>
            <a:endParaRPr lang="zh-CN" altLang="en-US" dirty="0"/>
          </a:p>
        </p:txBody>
      </p:sp>
      <p:sp>
        <p:nvSpPr>
          <p:cNvPr id="6" name="文本占位符 5"/>
          <p:cNvSpPr>
            <a:spLocks noGrp="1"/>
          </p:cNvSpPr>
          <p:nvPr>
            <p:ph type="body" idx="1"/>
          </p:nvPr>
        </p:nvSpPr>
        <p:spPr/>
        <p:txBody>
          <a:bodyPr/>
          <a:lstStyle/>
          <a:p>
            <a:r>
              <a:rPr lang="zh-CN" altLang="en-US" dirty="0" smtClean="0">
                <a:latin typeface="华文中宋" panose="02010600040101010101" pitchFamily="2" charset="-122"/>
                <a:ea typeface="华文中宋" panose="02010600040101010101" pitchFamily="2" charset="-122"/>
              </a:rPr>
              <a:t>潜在的加分项</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355691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1248" y="211538"/>
            <a:ext cx="3931920" cy="1600197"/>
          </a:xfrm>
        </p:spPr>
        <p:txBody>
          <a:bodyPr/>
          <a:lstStyle/>
          <a:p>
            <a:r>
              <a:rPr lang="en-US" altLang="zh-CN" dirty="0" smtClean="0"/>
              <a:t>File IO</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文本占位符 3"/>
          <p:cNvSpPr>
            <a:spLocks noGrp="1"/>
          </p:cNvSpPr>
          <p:nvPr>
            <p:ph type="body" sz="half" idx="2"/>
          </p:nvPr>
        </p:nvSpPr>
        <p:spPr>
          <a:xfrm>
            <a:off x="841248" y="1811737"/>
            <a:ext cx="3931920" cy="4848370"/>
          </a:xfrm>
        </p:spPr>
        <p:txBody>
          <a:bodyPr>
            <a:noAutofit/>
          </a:bodyPr>
          <a:lstStyle/>
          <a:p>
            <a:pPr algn="just"/>
            <a:r>
              <a:rPr lang="en-US" altLang="zh-CN" sz="2000" dirty="0" smtClean="0"/>
              <a:t>Use Scanner to read information from files, and RandomFileAccess to write information to the files. Once the system is started, data in the files would be read and added to the related list. Once new object is created or information is modified, the changes would be written into the files.</a:t>
            </a:r>
          </a:p>
          <a:p>
            <a:r>
              <a:rPr lang="zh-CN" altLang="en-US" sz="2000" dirty="0" smtClean="0">
                <a:latin typeface="华文中宋" panose="02010600040101010101" pitchFamily="2" charset="-122"/>
                <a:ea typeface="华文中宋" panose="02010600040101010101" pitchFamily="2" charset="-122"/>
              </a:rPr>
              <a:t>使用</a:t>
            </a:r>
            <a:r>
              <a:rPr lang="en-US" altLang="zh-CN" sz="2000" dirty="0" smtClean="0">
                <a:latin typeface="华文中宋" panose="02010600040101010101" pitchFamily="2" charset="-122"/>
                <a:ea typeface="华文中宋" panose="02010600040101010101" pitchFamily="2" charset="-122"/>
              </a:rPr>
              <a:t>Scanner</a:t>
            </a:r>
            <a:r>
              <a:rPr lang="zh-CN" altLang="en-US" sz="2000" dirty="0" smtClean="0">
                <a:latin typeface="华文中宋" panose="02010600040101010101" pitchFamily="2" charset="-122"/>
                <a:ea typeface="华文中宋" panose="02010600040101010101" pitchFamily="2" charset="-122"/>
              </a:rPr>
              <a:t>和</a:t>
            </a:r>
            <a:r>
              <a:rPr lang="en-US" altLang="zh-CN" sz="2000" dirty="0" smtClean="0">
                <a:latin typeface="华文中宋" panose="02010600040101010101" pitchFamily="2" charset="-122"/>
                <a:ea typeface="华文中宋" panose="02010600040101010101" pitchFamily="2" charset="-122"/>
              </a:rPr>
              <a:t>RandomFileAccess</a:t>
            </a:r>
            <a:r>
              <a:rPr lang="zh-CN" altLang="en-US" sz="2000" dirty="0" smtClean="0">
                <a:latin typeface="华文中宋" panose="02010600040101010101" pitchFamily="2" charset="-122"/>
                <a:ea typeface="华文中宋" panose="02010600040101010101" pitchFamily="2" charset="-122"/>
              </a:rPr>
              <a:t>来读写文件。当系统被启动时，文件中的数据会被读入相应的</a:t>
            </a:r>
            <a:r>
              <a:rPr lang="en-US" altLang="zh-CN" sz="2000" dirty="0" smtClean="0">
                <a:latin typeface="华文中宋" panose="02010600040101010101" pitchFamily="2" charset="-122"/>
                <a:ea typeface="华文中宋" panose="02010600040101010101" pitchFamily="2" charset="-122"/>
              </a:rPr>
              <a:t>ArrayList</a:t>
            </a:r>
            <a:r>
              <a:rPr lang="zh-CN" altLang="en-US" sz="2000" dirty="0" smtClean="0">
                <a:latin typeface="华文中宋" panose="02010600040101010101" pitchFamily="2" charset="-122"/>
                <a:ea typeface="华文中宋" panose="02010600040101010101" pitchFamily="2" charset="-122"/>
              </a:rPr>
              <a:t>里，当新对象被创建或信息被修改时，改变会被写入文件中。</a:t>
            </a:r>
            <a:endParaRPr lang="zh-CN" altLang="en-US" sz="2000" dirty="0">
              <a:latin typeface="华文中宋" panose="02010600040101010101" pitchFamily="2" charset="-122"/>
              <a:ea typeface="华文中宋" panose="02010600040101010101" pitchFamily="2" charset="-122"/>
            </a:endParaRPr>
          </a:p>
        </p:txBody>
      </p:sp>
      <p:pic>
        <p:nvPicPr>
          <p:cNvPr id="5" name="图片 4"/>
          <p:cNvPicPr>
            <a:picLocks noChangeAspect="1"/>
          </p:cNvPicPr>
          <p:nvPr/>
        </p:nvPicPr>
        <p:blipFill>
          <a:blip r:embed="rId2"/>
          <a:stretch>
            <a:fillRect/>
          </a:stretch>
        </p:blipFill>
        <p:spPr>
          <a:xfrm>
            <a:off x="5181600" y="457200"/>
            <a:ext cx="3727483" cy="1892739"/>
          </a:xfrm>
          <a:prstGeom prst="rect">
            <a:avLst/>
          </a:prstGeom>
        </p:spPr>
      </p:pic>
      <p:pic>
        <p:nvPicPr>
          <p:cNvPr id="6" name="图片 5"/>
          <p:cNvPicPr>
            <a:picLocks noChangeAspect="1"/>
          </p:cNvPicPr>
          <p:nvPr/>
        </p:nvPicPr>
        <p:blipFill rotWithShape="1">
          <a:blip r:embed="rId3"/>
          <a:srcRect b="24414"/>
          <a:stretch/>
        </p:blipFill>
        <p:spPr>
          <a:xfrm>
            <a:off x="8909083" y="457200"/>
            <a:ext cx="2393523" cy="883347"/>
          </a:xfrm>
          <a:prstGeom prst="rect">
            <a:avLst/>
          </a:prstGeom>
        </p:spPr>
      </p:pic>
      <p:pic>
        <p:nvPicPr>
          <p:cNvPr id="7" name="图片 6"/>
          <p:cNvPicPr>
            <a:picLocks noChangeAspect="1"/>
          </p:cNvPicPr>
          <p:nvPr/>
        </p:nvPicPr>
        <p:blipFill rotWithShape="1">
          <a:blip r:embed="rId4"/>
          <a:srcRect b="33024"/>
          <a:stretch/>
        </p:blipFill>
        <p:spPr>
          <a:xfrm>
            <a:off x="8749223" y="1348200"/>
            <a:ext cx="3166712" cy="873326"/>
          </a:xfrm>
          <a:prstGeom prst="rect">
            <a:avLst/>
          </a:prstGeom>
        </p:spPr>
      </p:pic>
      <p:pic>
        <p:nvPicPr>
          <p:cNvPr id="8" name="图片 7"/>
          <p:cNvPicPr>
            <a:picLocks noChangeAspect="1"/>
          </p:cNvPicPr>
          <p:nvPr/>
        </p:nvPicPr>
        <p:blipFill rotWithShape="1">
          <a:blip r:embed="rId5"/>
          <a:srcRect b="6144"/>
          <a:stretch/>
        </p:blipFill>
        <p:spPr>
          <a:xfrm>
            <a:off x="4932163" y="2579125"/>
            <a:ext cx="5756182" cy="1537714"/>
          </a:xfrm>
          <a:prstGeom prst="rect">
            <a:avLst/>
          </a:prstGeom>
        </p:spPr>
      </p:pic>
      <p:pic>
        <p:nvPicPr>
          <p:cNvPr id="9" name="图片 8"/>
          <p:cNvPicPr>
            <a:picLocks noChangeAspect="1"/>
          </p:cNvPicPr>
          <p:nvPr/>
        </p:nvPicPr>
        <p:blipFill>
          <a:blip r:embed="rId6"/>
          <a:stretch>
            <a:fillRect/>
          </a:stretch>
        </p:blipFill>
        <p:spPr>
          <a:xfrm>
            <a:off x="4733904" y="4116839"/>
            <a:ext cx="6022710" cy="2310374"/>
          </a:xfrm>
          <a:prstGeom prst="rect">
            <a:avLst/>
          </a:prstGeom>
        </p:spPr>
      </p:pic>
    </p:spTree>
    <p:extLst>
      <p:ext uri="{BB962C8B-B14F-4D97-AF65-F5344CB8AC3E}">
        <p14:creationId xmlns:p14="http://schemas.microsoft.com/office/powerpoint/2010/main" val="2037991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1248" y="184244"/>
            <a:ext cx="3931920" cy="1600197"/>
          </a:xfrm>
        </p:spPr>
        <p:txBody>
          <a:bodyPr/>
          <a:lstStyle/>
          <a:p>
            <a:r>
              <a:rPr lang="en-US" altLang="zh-CN" dirty="0" smtClean="0"/>
              <a:t>GitHub</a:t>
            </a:r>
            <a:endParaRPr lang="zh-CN" altLang="en-US" dirty="0"/>
          </a:p>
        </p:txBody>
      </p:sp>
      <p:sp>
        <p:nvSpPr>
          <p:cNvPr id="4" name="文本占位符 3"/>
          <p:cNvSpPr>
            <a:spLocks noGrp="1"/>
          </p:cNvSpPr>
          <p:nvPr>
            <p:ph type="body" sz="half" idx="2"/>
          </p:nvPr>
        </p:nvSpPr>
        <p:spPr>
          <a:xfrm>
            <a:off x="841248" y="1784441"/>
            <a:ext cx="3931920" cy="5230507"/>
          </a:xfrm>
        </p:spPr>
        <p:txBody>
          <a:bodyPr>
            <a:noAutofit/>
          </a:bodyPr>
          <a:lstStyle/>
          <a:p>
            <a:pPr algn="just"/>
            <a:r>
              <a:rPr lang="en-US" altLang="zh-CN" sz="2000" dirty="0" smtClean="0"/>
              <a:t>We use GitHub to store our codes online and develop system together. We have a clear readme file and a diagram inside it. We also use the issue function to communicate and record the problems meted. When we commit our code, we can write some description to explain our works.</a:t>
            </a:r>
            <a:endParaRPr lang="en-US" altLang="zh-CN" sz="2000" dirty="0"/>
          </a:p>
          <a:p>
            <a:pPr algn="just"/>
            <a:r>
              <a:rPr lang="zh-CN" altLang="en-US" sz="2000" dirty="0" smtClean="0">
                <a:latin typeface="华文中宋" panose="02010600040101010101" pitchFamily="2" charset="-122"/>
                <a:ea typeface="华文中宋" panose="02010600040101010101" pitchFamily="2" charset="-122"/>
              </a:rPr>
              <a:t>我们使用</a:t>
            </a:r>
            <a:r>
              <a:rPr lang="en-US" altLang="zh-CN" sz="2000" dirty="0" smtClean="0">
                <a:latin typeface="华文中宋" panose="02010600040101010101" pitchFamily="2" charset="-122"/>
                <a:ea typeface="华文中宋" panose="02010600040101010101" pitchFamily="2" charset="-122"/>
              </a:rPr>
              <a:t>GitHub</a:t>
            </a:r>
            <a:r>
              <a:rPr lang="zh-CN" altLang="en-US" sz="2000" dirty="0" smtClean="0">
                <a:latin typeface="华文中宋" panose="02010600040101010101" pitchFamily="2" charset="-122"/>
                <a:ea typeface="华文中宋" panose="02010600040101010101" pitchFamily="2" charset="-122"/>
              </a:rPr>
              <a:t>存储代码和协作开发。我们有清晰的</a:t>
            </a:r>
            <a:r>
              <a:rPr lang="en-US" altLang="zh-CN" sz="2000" dirty="0" smtClean="0">
                <a:latin typeface="华文中宋" panose="02010600040101010101" pitchFamily="2" charset="-122"/>
                <a:ea typeface="华文中宋" panose="02010600040101010101" pitchFamily="2" charset="-122"/>
              </a:rPr>
              <a:t>README</a:t>
            </a:r>
            <a:r>
              <a:rPr lang="zh-CN" altLang="en-US" sz="2000" dirty="0" smtClean="0">
                <a:latin typeface="华文中宋" panose="02010600040101010101" pitchFamily="2" charset="-122"/>
                <a:ea typeface="华文中宋" panose="02010600040101010101" pitchFamily="2" charset="-122"/>
              </a:rPr>
              <a:t>，其中还有张清楚的流程图。我们也利用</a:t>
            </a:r>
            <a:r>
              <a:rPr lang="en-US" altLang="zh-CN" sz="2000" dirty="0" smtClean="0">
                <a:latin typeface="华文中宋" panose="02010600040101010101" pitchFamily="2" charset="-122"/>
                <a:ea typeface="华文中宋" panose="02010600040101010101" pitchFamily="2" charset="-122"/>
              </a:rPr>
              <a:t>issue</a:t>
            </a:r>
            <a:r>
              <a:rPr lang="zh-CN" altLang="en-US" sz="2000" dirty="0" smtClean="0">
                <a:latin typeface="华文中宋" panose="02010600040101010101" pitchFamily="2" charset="-122"/>
                <a:ea typeface="华文中宋" panose="02010600040101010101" pitchFamily="2" charset="-122"/>
              </a:rPr>
              <a:t>功能来交流与记录开发过程中遇到的问题。</a:t>
            </a:r>
            <a:r>
              <a:rPr lang="zh-CN" altLang="en-US" sz="2000" dirty="0">
                <a:latin typeface="华文中宋" panose="02010600040101010101" pitchFamily="2" charset="-122"/>
                <a:ea typeface="华文中宋" panose="02010600040101010101" pitchFamily="2" charset="-122"/>
              </a:rPr>
              <a:t>当</a:t>
            </a:r>
            <a:r>
              <a:rPr lang="zh-CN" altLang="en-US" sz="2000" dirty="0" smtClean="0">
                <a:latin typeface="华文中宋" panose="02010600040101010101" pitchFamily="2" charset="-122"/>
                <a:ea typeface="华文中宋" panose="02010600040101010101" pitchFamily="2" charset="-122"/>
              </a:rPr>
              <a:t>我们提交代码至云端时，我们也会写一些描述来总结我们的工作。</a:t>
            </a:r>
            <a:endParaRPr lang="zh-CN" altLang="en-US" sz="2000" dirty="0">
              <a:latin typeface="华文中宋" panose="02010600040101010101" pitchFamily="2" charset="-122"/>
              <a:ea typeface="华文中宋" panose="02010600040101010101" pitchFamily="2" charset="-122"/>
            </a:endParaRPr>
          </a:p>
        </p:txBody>
      </p:sp>
      <p:pic>
        <p:nvPicPr>
          <p:cNvPr id="5" name="图片 4"/>
          <p:cNvPicPr>
            <a:picLocks noChangeAspect="1"/>
          </p:cNvPicPr>
          <p:nvPr/>
        </p:nvPicPr>
        <p:blipFill>
          <a:blip r:embed="rId2"/>
          <a:stretch>
            <a:fillRect/>
          </a:stretch>
        </p:blipFill>
        <p:spPr>
          <a:xfrm>
            <a:off x="5469144" y="4937321"/>
            <a:ext cx="6495238" cy="1847619"/>
          </a:xfrm>
          <a:prstGeom prst="rect">
            <a:avLst/>
          </a:prstGeom>
        </p:spPr>
      </p:pic>
      <p:pic>
        <p:nvPicPr>
          <p:cNvPr id="6" name="图片 5"/>
          <p:cNvPicPr>
            <a:picLocks noChangeAspect="1"/>
          </p:cNvPicPr>
          <p:nvPr/>
        </p:nvPicPr>
        <p:blipFill>
          <a:blip r:embed="rId3"/>
          <a:stretch>
            <a:fillRect/>
          </a:stretch>
        </p:blipFill>
        <p:spPr>
          <a:xfrm>
            <a:off x="7788267" y="2722031"/>
            <a:ext cx="3882907" cy="1945328"/>
          </a:xfrm>
          <a:prstGeom prst="rect">
            <a:avLst/>
          </a:prstGeom>
        </p:spPr>
      </p:pic>
      <p:pic>
        <p:nvPicPr>
          <p:cNvPr id="7" name="图片 6"/>
          <p:cNvPicPr>
            <a:picLocks noChangeAspect="1"/>
          </p:cNvPicPr>
          <p:nvPr/>
        </p:nvPicPr>
        <p:blipFill>
          <a:blip r:embed="rId4"/>
          <a:stretch>
            <a:fillRect/>
          </a:stretch>
        </p:blipFill>
        <p:spPr>
          <a:xfrm>
            <a:off x="8125240" y="251847"/>
            <a:ext cx="3208962" cy="2010902"/>
          </a:xfrm>
          <a:prstGeom prst="rect">
            <a:avLst/>
          </a:prstGeom>
        </p:spPr>
      </p:pic>
      <p:pic>
        <p:nvPicPr>
          <p:cNvPr id="8" name="内容占位符 7"/>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5469144" y="251847"/>
            <a:ext cx="2544166" cy="4522961"/>
          </a:xfrm>
        </p:spPr>
      </p:pic>
    </p:spTree>
    <p:extLst>
      <p:ext uri="{BB962C8B-B14F-4D97-AF65-F5344CB8AC3E}">
        <p14:creationId xmlns:p14="http://schemas.microsoft.com/office/powerpoint/2010/main" val="9934930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THANKYOU</a:t>
            </a:r>
            <a:endParaRPr lang="zh-CN" altLang="en-US" dirty="0"/>
          </a:p>
        </p:txBody>
      </p:sp>
      <p:sp>
        <p:nvSpPr>
          <p:cNvPr id="6" name="副标题 5"/>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582972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en-US" altLang="zh-CN" dirty="0" smtClean="0">
                <a:latin typeface="Arial" panose="020B0604020202020204" pitchFamily="34" charset="0"/>
                <a:cs typeface="Arial" panose="020B0604020202020204" pitchFamily="34" charset="0"/>
              </a:rPr>
              <a:t>Members</a:t>
            </a:r>
            <a:endParaRPr lang="zh-CN" altLang="en-US" dirty="0">
              <a:latin typeface="Arial" panose="020B0604020202020204" pitchFamily="34" charset="0"/>
              <a:cs typeface="Arial" panose="020B0604020202020204" pitchFamily="34" charset="0"/>
            </a:endParaRPr>
          </a:p>
        </p:txBody>
      </p:sp>
      <p:sp>
        <p:nvSpPr>
          <p:cNvPr id="10" name="文本框 9"/>
          <p:cNvSpPr txBox="1"/>
          <p:nvPr/>
        </p:nvSpPr>
        <p:spPr>
          <a:xfrm>
            <a:off x="1209998" y="4857750"/>
            <a:ext cx="1710725" cy="830997"/>
          </a:xfrm>
          <a:prstGeom prst="rect">
            <a:avLst/>
          </a:prstGeom>
          <a:noFill/>
        </p:spPr>
        <p:txBody>
          <a:bodyPr wrap="none" rtlCol="0">
            <a:spAutoFit/>
          </a:bodyPr>
          <a:lstStyle/>
          <a:p>
            <a:pPr algn="ctr"/>
            <a:r>
              <a:rPr lang="zh-CN" altLang="en-US" sz="2400" dirty="0" smtClean="0">
                <a:solidFill>
                  <a:srgbClr val="FF6699"/>
                </a:solidFill>
                <a:latin typeface="华文中宋" panose="02010600040101010101" pitchFamily="2" charset="-122"/>
                <a:ea typeface="华文中宋" panose="02010600040101010101" pitchFamily="2" charset="-122"/>
              </a:rPr>
              <a:t>李诗怡</a:t>
            </a:r>
            <a:endParaRPr lang="en-US" altLang="zh-CN" sz="2400" dirty="0" smtClean="0">
              <a:solidFill>
                <a:srgbClr val="FF6699"/>
              </a:solidFill>
              <a:latin typeface="华文中宋" panose="02010600040101010101" pitchFamily="2" charset="-122"/>
              <a:ea typeface="华文中宋" panose="02010600040101010101" pitchFamily="2" charset="-122"/>
            </a:endParaRPr>
          </a:p>
          <a:p>
            <a:pPr algn="ctr"/>
            <a:r>
              <a:rPr lang="en-US" altLang="zh-CN" sz="2400" dirty="0" smtClean="0">
                <a:latin typeface="华文中宋" panose="02010600040101010101" pitchFamily="2" charset="-122"/>
                <a:ea typeface="华文中宋" panose="02010600040101010101" pitchFamily="2" charset="-122"/>
              </a:rPr>
              <a:t>11610511</a:t>
            </a:r>
            <a:endParaRPr lang="zh-CN" altLang="en-US" sz="2400" dirty="0">
              <a:latin typeface="华文中宋" panose="02010600040101010101" pitchFamily="2" charset="-122"/>
              <a:ea typeface="华文中宋" panose="02010600040101010101" pitchFamily="2" charset="-122"/>
            </a:endParaRPr>
          </a:p>
        </p:txBody>
      </p:sp>
      <p:grpSp>
        <p:nvGrpSpPr>
          <p:cNvPr id="15" name="组合 14"/>
          <p:cNvGrpSpPr/>
          <p:nvPr/>
        </p:nvGrpSpPr>
        <p:grpSpPr>
          <a:xfrm>
            <a:off x="4745719" y="1592064"/>
            <a:ext cx="2714400" cy="4096683"/>
            <a:chOff x="4745719" y="1592064"/>
            <a:chExt cx="2714400" cy="4096683"/>
          </a:xfrm>
        </p:grpSpPr>
        <p:pic>
          <p:nvPicPr>
            <p:cNvPr id="8" name="图片 7"/>
            <p:cNvPicPr>
              <a:picLocks noChangeAspect="1"/>
            </p:cNvPicPr>
            <p:nvPr/>
          </p:nvPicPr>
          <p:blipFill>
            <a:blip r:embed="rId2"/>
            <a:stretch>
              <a:fillRect/>
            </a:stretch>
          </p:blipFill>
          <p:spPr>
            <a:xfrm>
              <a:off x="4745719" y="1592064"/>
              <a:ext cx="2714400" cy="2714400"/>
            </a:xfrm>
            <a:prstGeom prst="ellipse">
              <a:avLst/>
            </a:prstGeom>
            <a:ln>
              <a:noFill/>
            </a:ln>
            <a:effectLst>
              <a:softEdge rad="112500"/>
            </a:effectLst>
          </p:spPr>
        </p:pic>
        <p:sp>
          <p:nvSpPr>
            <p:cNvPr id="11" name="文本框 10"/>
            <p:cNvSpPr txBox="1"/>
            <p:nvPr/>
          </p:nvSpPr>
          <p:spPr>
            <a:xfrm>
              <a:off x="5239072" y="4857750"/>
              <a:ext cx="1710725" cy="830997"/>
            </a:xfrm>
            <a:prstGeom prst="rect">
              <a:avLst/>
            </a:prstGeom>
            <a:noFill/>
          </p:spPr>
          <p:txBody>
            <a:bodyPr wrap="none" rtlCol="0">
              <a:spAutoFit/>
            </a:bodyPr>
            <a:lstStyle/>
            <a:p>
              <a:pPr algn="ctr"/>
              <a:r>
                <a:rPr lang="zh-CN" altLang="en-US" sz="2400" dirty="0">
                  <a:solidFill>
                    <a:srgbClr val="0070C0"/>
                  </a:solidFill>
                  <a:latin typeface="华文中宋" panose="02010600040101010101" pitchFamily="2" charset="-122"/>
                  <a:ea typeface="华文中宋" panose="02010600040101010101" pitchFamily="2" charset="-122"/>
                </a:rPr>
                <a:t>孙渤恺</a:t>
              </a:r>
              <a:endParaRPr lang="en-US" altLang="zh-CN" sz="2400" dirty="0">
                <a:solidFill>
                  <a:srgbClr val="0070C0"/>
                </a:solidFill>
                <a:latin typeface="华文中宋" panose="02010600040101010101" pitchFamily="2" charset="-122"/>
                <a:ea typeface="华文中宋" panose="02010600040101010101" pitchFamily="2" charset="-122"/>
              </a:endParaRPr>
            </a:p>
            <a:p>
              <a:pPr algn="ctr"/>
              <a:r>
                <a:rPr lang="en-US" altLang="zh-CN" sz="2400" dirty="0">
                  <a:latin typeface="华文中宋" panose="02010600040101010101" pitchFamily="2" charset="-122"/>
                  <a:ea typeface="华文中宋" panose="02010600040101010101" pitchFamily="2" charset="-122"/>
                </a:rPr>
                <a:t>11611823</a:t>
              </a:r>
              <a:endParaRPr lang="zh-CN" altLang="en-US" sz="2400" dirty="0">
                <a:latin typeface="华文中宋" panose="02010600040101010101" pitchFamily="2" charset="-122"/>
                <a:ea typeface="华文中宋" panose="02010600040101010101" pitchFamily="2" charset="-122"/>
              </a:endParaRPr>
            </a:p>
          </p:txBody>
        </p:sp>
      </p:grpSp>
      <p:grpSp>
        <p:nvGrpSpPr>
          <p:cNvPr id="16" name="组合 15"/>
          <p:cNvGrpSpPr/>
          <p:nvPr/>
        </p:nvGrpSpPr>
        <p:grpSpPr>
          <a:xfrm>
            <a:off x="8646310" y="1592064"/>
            <a:ext cx="2714417" cy="4096683"/>
            <a:chOff x="8646310" y="1592064"/>
            <a:chExt cx="2714417" cy="4096683"/>
          </a:xfrm>
        </p:grpSpPr>
        <p:pic>
          <p:nvPicPr>
            <p:cNvPr id="7" name="图片 6"/>
            <p:cNvPicPr>
              <a:picLocks noChangeAspect="1"/>
            </p:cNvPicPr>
            <p:nvPr/>
          </p:nvPicPr>
          <p:blipFill>
            <a:blip r:embed="rId3"/>
            <a:stretch>
              <a:fillRect/>
            </a:stretch>
          </p:blipFill>
          <p:spPr>
            <a:xfrm>
              <a:off x="8646310" y="1592064"/>
              <a:ext cx="2714417" cy="2714417"/>
            </a:xfrm>
            <a:prstGeom prst="ellipse">
              <a:avLst/>
            </a:prstGeom>
            <a:ln>
              <a:noFill/>
            </a:ln>
            <a:effectLst>
              <a:softEdge rad="112500"/>
            </a:effectLst>
          </p:spPr>
        </p:pic>
        <p:sp>
          <p:nvSpPr>
            <p:cNvPr id="12" name="文本框 11"/>
            <p:cNvSpPr txBox="1"/>
            <p:nvPr/>
          </p:nvSpPr>
          <p:spPr>
            <a:xfrm>
              <a:off x="9268147" y="4857750"/>
              <a:ext cx="1710726" cy="830997"/>
            </a:xfrm>
            <a:prstGeom prst="rect">
              <a:avLst/>
            </a:prstGeom>
            <a:noFill/>
          </p:spPr>
          <p:txBody>
            <a:bodyPr wrap="none" rtlCol="0">
              <a:spAutoFit/>
            </a:bodyPr>
            <a:lstStyle/>
            <a:p>
              <a:pPr algn="ctr"/>
              <a:r>
                <a:rPr lang="zh-CN" altLang="en-US" sz="2400" dirty="0">
                  <a:solidFill>
                    <a:srgbClr val="0070C0"/>
                  </a:solidFill>
                  <a:latin typeface="华文中宋" panose="02010600040101010101" pitchFamily="2" charset="-122"/>
                  <a:ea typeface="华文中宋" panose="02010600040101010101" pitchFamily="2" charset="-122"/>
                </a:rPr>
                <a:t>张     昀 </a:t>
              </a:r>
              <a:endParaRPr lang="en-US" altLang="zh-CN" sz="2400" dirty="0">
                <a:solidFill>
                  <a:srgbClr val="0070C0"/>
                </a:solidFill>
                <a:latin typeface="华文中宋" panose="02010600040101010101" pitchFamily="2" charset="-122"/>
                <a:ea typeface="华文中宋" panose="02010600040101010101" pitchFamily="2" charset="-122"/>
              </a:endParaRPr>
            </a:p>
            <a:p>
              <a:pPr algn="ctr"/>
              <a:r>
                <a:rPr lang="en-US" altLang="zh-CN" sz="2400" dirty="0">
                  <a:latin typeface="华文中宋" panose="02010600040101010101" pitchFamily="2" charset="-122"/>
                  <a:ea typeface="华文中宋" panose="02010600040101010101" pitchFamily="2" charset="-122"/>
                </a:rPr>
                <a:t>11610606</a:t>
              </a:r>
              <a:endParaRPr lang="zh-CN" altLang="en-US" sz="2400" dirty="0">
                <a:latin typeface="华文中宋" panose="02010600040101010101" pitchFamily="2" charset="-122"/>
                <a:ea typeface="华文中宋" panose="02010600040101010101" pitchFamily="2" charset="-122"/>
              </a:endParaRPr>
            </a:p>
          </p:txBody>
        </p:sp>
      </p:grpSp>
      <p:pic>
        <p:nvPicPr>
          <p:cNvPr id="3" name="图片 2"/>
          <p:cNvPicPr>
            <a:picLocks noChangeAspect="1"/>
          </p:cNvPicPr>
          <p:nvPr/>
        </p:nvPicPr>
        <p:blipFill>
          <a:blip r:embed="rId4">
            <a:duotone>
              <a:prstClr val="black"/>
              <a:srgbClr val="D9C3A5">
                <a:tint val="50000"/>
                <a:satMod val="180000"/>
              </a:srgbClr>
            </a:duotone>
            <a:extLst>
              <a:ext uri="{BEBA8EAE-BF5A-486C-A8C5-ECC9F3942E4B}">
                <a14:imgProps xmlns:a14="http://schemas.microsoft.com/office/drawing/2010/main">
                  <a14:imgLayer r:embed="rId5">
                    <a14:imgEffect>
                      <a14:colorTemperature colorTemp="5300"/>
                    </a14:imgEffect>
                  </a14:imgLayer>
                </a14:imgProps>
              </a:ext>
            </a:extLst>
          </a:blip>
          <a:stretch>
            <a:fillRect/>
          </a:stretch>
        </p:blipFill>
        <p:spPr>
          <a:xfrm>
            <a:off x="939523" y="1691322"/>
            <a:ext cx="2413474" cy="2488893"/>
          </a:xfrm>
          <a:prstGeom prst="ellipse">
            <a:avLst/>
          </a:prstGeom>
          <a:ln>
            <a:noFill/>
          </a:ln>
          <a:effectLst>
            <a:softEdge rad="112500"/>
          </a:effectLst>
        </p:spPr>
      </p:pic>
    </p:spTree>
    <p:extLst>
      <p:ext uri="{BB962C8B-B14F-4D97-AF65-F5344CB8AC3E}">
        <p14:creationId xmlns:p14="http://schemas.microsoft.com/office/powerpoint/2010/main" val="3915744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Basic Functions</a:t>
            </a:r>
            <a:endParaRPr lang="zh-CN" altLang="en-US" dirty="0"/>
          </a:p>
        </p:txBody>
      </p:sp>
      <p:sp>
        <p:nvSpPr>
          <p:cNvPr id="5" name="文本占位符 4"/>
          <p:cNvSpPr>
            <a:spLocks noGrp="1"/>
          </p:cNvSpPr>
          <p:nvPr>
            <p:ph type="body" idx="1"/>
          </p:nvPr>
        </p:nvSpPr>
        <p:spPr/>
        <p:txBody>
          <a:bodyPr/>
          <a:lstStyle/>
          <a:p>
            <a:r>
              <a:rPr lang="zh-CN" altLang="en-US" dirty="0" smtClean="0">
                <a:latin typeface="华文中宋" panose="02010600040101010101" pitchFamily="2" charset="-122"/>
                <a:ea typeface="华文中宋" panose="02010600040101010101" pitchFamily="2" charset="-122"/>
              </a:rPr>
              <a:t>完备的基础功能</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503060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Create Flight</a:t>
            </a:r>
            <a:endParaRPr lang="zh-CN" altLang="en-US" dirty="0"/>
          </a:p>
        </p:txBody>
      </p:sp>
      <p:sp>
        <p:nvSpPr>
          <p:cNvPr id="6" name="文本占位符 5"/>
          <p:cNvSpPr>
            <a:spLocks noGrp="1"/>
          </p:cNvSpPr>
          <p:nvPr>
            <p:ph type="body" sz="half" idx="2"/>
          </p:nvPr>
        </p:nvSpPr>
        <p:spPr/>
        <p:txBody>
          <a:bodyPr>
            <a:normAutofit/>
          </a:bodyPr>
          <a:lstStyle/>
          <a:p>
            <a:pPr algn="just"/>
            <a:r>
              <a:rPr lang="en-US" altLang="zh-CN" sz="2000" dirty="0" smtClean="0">
                <a:cs typeface="Arial" panose="020B0604020202020204" pitchFamily="34" charset="0"/>
              </a:rPr>
              <a:t>Create a new flight individual object first, and set its instance variables one by one, then check whether it is valid, finally add it to the list and write into the file or print the error information.</a:t>
            </a:r>
          </a:p>
          <a:p>
            <a:r>
              <a:rPr lang="zh-CN" altLang="en-US" sz="2000" dirty="0" smtClean="0">
                <a:latin typeface="华文中宋" panose="02010600040101010101" pitchFamily="2" charset="-122"/>
                <a:ea typeface="华文中宋" panose="02010600040101010101" pitchFamily="2" charset="-122"/>
                <a:cs typeface="Arial" panose="020B0604020202020204" pitchFamily="34" charset="0"/>
              </a:rPr>
              <a:t>首先创建一个航班个体对象，逐个修改其属性值，随后检查其是否合格，最后决定添加至列表还是给出错误信息。</a:t>
            </a:r>
            <a:endParaRPr lang="en-US" altLang="zh-CN" sz="2000" dirty="0" smtClean="0">
              <a:latin typeface="华文中宋" panose="02010600040101010101" pitchFamily="2" charset="-122"/>
              <a:ea typeface="华文中宋" panose="02010600040101010101" pitchFamily="2" charset="-122"/>
              <a:cs typeface="Arial" panose="020B0604020202020204" pitchFamily="34" charset="0"/>
            </a:endParaRPr>
          </a:p>
        </p:txBody>
      </p:sp>
      <p:grpSp>
        <p:nvGrpSpPr>
          <p:cNvPr id="12" name="组合 11"/>
          <p:cNvGrpSpPr/>
          <p:nvPr/>
        </p:nvGrpSpPr>
        <p:grpSpPr>
          <a:xfrm>
            <a:off x="5450121" y="2964329"/>
            <a:ext cx="5314632" cy="3677094"/>
            <a:chOff x="5602877" y="2911161"/>
            <a:chExt cx="3061276" cy="2118039"/>
          </a:xfrm>
        </p:grpSpPr>
        <p:pic>
          <p:nvPicPr>
            <p:cNvPr id="13" name="图片 12"/>
            <p:cNvPicPr>
              <a:picLocks noChangeAspect="1"/>
            </p:cNvPicPr>
            <p:nvPr/>
          </p:nvPicPr>
          <p:blipFill rotWithShape="1">
            <a:blip r:embed="rId2"/>
            <a:srcRect r="13378"/>
            <a:stretch/>
          </p:blipFill>
          <p:spPr>
            <a:xfrm>
              <a:off x="5602877" y="3741693"/>
              <a:ext cx="3061276" cy="1287507"/>
            </a:xfrm>
            <a:prstGeom prst="rect">
              <a:avLst/>
            </a:prstGeom>
          </p:spPr>
        </p:pic>
        <p:pic>
          <p:nvPicPr>
            <p:cNvPr id="14" name="内容占位符 6"/>
            <p:cNvPicPr>
              <a:picLocks noChangeAspect="1"/>
            </p:cNvPicPr>
            <p:nvPr/>
          </p:nvPicPr>
          <p:blipFill rotWithShape="1">
            <a:blip r:embed="rId3"/>
            <a:srcRect t="64763"/>
            <a:stretch/>
          </p:blipFill>
          <p:spPr>
            <a:xfrm>
              <a:off x="5602877" y="2911161"/>
              <a:ext cx="3032760" cy="1068656"/>
            </a:xfrm>
            <a:prstGeom prst="rect">
              <a:avLst/>
            </a:prstGeom>
          </p:spPr>
        </p:pic>
      </p:grpSp>
      <p:pic>
        <p:nvPicPr>
          <p:cNvPr id="15" name="图片 14"/>
          <p:cNvPicPr>
            <a:picLocks noChangeAspect="1"/>
          </p:cNvPicPr>
          <p:nvPr/>
        </p:nvPicPr>
        <p:blipFill rotWithShape="1">
          <a:blip r:embed="rId4"/>
          <a:srcRect b="996"/>
          <a:stretch/>
        </p:blipFill>
        <p:spPr>
          <a:xfrm>
            <a:off x="5209896" y="186926"/>
            <a:ext cx="5795082" cy="2777403"/>
          </a:xfrm>
          <a:prstGeom prst="rect">
            <a:avLst/>
          </a:prstGeom>
        </p:spPr>
      </p:pic>
    </p:spTree>
    <p:extLst>
      <p:ext uri="{BB962C8B-B14F-4D97-AF65-F5344CB8AC3E}">
        <p14:creationId xmlns:p14="http://schemas.microsoft.com/office/powerpoint/2010/main" val="1914156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Update Flight</a:t>
            </a:r>
            <a:endParaRPr lang="zh-CN" altLang="en-US" dirty="0"/>
          </a:p>
        </p:txBody>
      </p:sp>
      <p:sp>
        <p:nvSpPr>
          <p:cNvPr id="4" name="文本占位符 3"/>
          <p:cNvSpPr>
            <a:spLocks noGrp="1"/>
          </p:cNvSpPr>
          <p:nvPr>
            <p:ph type="body" sz="half" idx="2"/>
          </p:nvPr>
        </p:nvSpPr>
        <p:spPr/>
        <p:txBody>
          <a:bodyPr>
            <a:normAutofit/>
          </a:bodyPr>
          <a:lstStyle/>
          <a:p>
            <a:pPr algn="just"/>
            <a:r>
              <a:rPr lang="en-US" altLang="zh-CN" sz="2000" dirty="0" smtClean="0"/>
              <a:t>First,</a:t>
            </a:r>
            <a:r>
              <a:rPr lang="zh-CN" altLang="en-US" sz="2000" dirty="0" smtClean="0"/>
              <a:t> </a:t>
            </a:r>
            <a:r>
              <a:rPr lang="en-US" altLang="zh-CN" sz="2000" dirty="0" smtClean="0"/>
              <a:t>check the status of the flight then provide options depending on the status. And change the choosing attributes and apply the changes to the file.</a:t>
            </a:r>
          </a:p>
          <a:p>
            <a:pPr algn="just"/>
            <a:r>
              <a:rPr lang="zh-CN" altLang="en-US" sz="2000" dirty="0" smtClean="0">
                <a:latin typeface="华文中宋" panose="02010600040101010101" pitchFamily="2" charset="-122"/>
                <a:ea typeface="华文中宋" panose="02010600040101010101" pitchFamily="2" charset="-122"/>
              </a:rPr>
              <a:t>首先检查航班状态，根据其状态给出选项，随后修改被选中的属性并将修改覆盖到文件中。</a:t>
            </a:r>
            <a:endParaRPr lang="en-US" altLang="zh-CN" sz="2000" dirty="0" smtClean="0">
              <a:latin typeface="华文中宋" panose="02010600040101010101" pitchFamily="2" charset="-122"/>
              <a:ea typeface="华文中宋" panose="02010600040101010101" pitchFamily="2" charset="-122"/>
            </a:endParaRPr>
          </a:p>
        </p:txBody>
      </p:sp>
      <p:pic>
        <p:nvPicPr>
          <p:cNvPr id="7" name="图片 6"/>
          <p:cNvPicPr>
            <a:picLocks noChangeAspect="1"/>
          </p:cNvPicPr>
          <p:nvPr/>
        </p:nvPicPr>
        <p:blipFill rotWithShape="1">
          <a:blip r:embed="rId2"/>
          <a:srcRect t="2077"/>
          <a:stretch/>
        </p:blipFill>
        <p:spPr>
          <a:xfrm>
            <a:off x="4773168" y="3731472"/>
            <a:ext cx="6984492" cy="2701985"/>
          </a:xfrm>
          <a:prstGeom prst="rect">
            <a:avLst/>
          </a:prstGeom>
        </p:spPr>
      </p:pic>
      <p:pic>
        <p:nvPicPr>
          <p:cNvPr id="8" name="图片 7"/>
          <p:cNvPicPr>
            <a:picLocks noChangeAspect="1"/>
          </p:cNvPicPr>
          <p:nvPr/>
        </p:nvPicPr>
        <p:blipFill>
          <a:blip r:embed="rId3"/>
          <a:stretch>
            <a:fillRect/>
          </a:stretch>
        </p:blipFill>
        <p:spPr>
          <a:xfrm>
            <a:off x="4773168" y="457200"/>
            <a:ext cx="6984000" cy="3097816"/>
          </a:xfrm>
          <a:prstGeom prst="rect">
            <a:avLst/>
          </a:prstGeom>
        </p:spPr>
      </p:pic>
      <p:sp>
        <p:nvSpPr>
          <p:cNvPr id="9" name="文本框 8"/>
          <p:cNvSpPr txBox="1"/>
          <p:nvPr/>
        </p:nvSpPr>
        <p:spPr>
          <a:xfrm>
            <a:off x="7072052" y="795633"/>
            <a:ext cx="2386231" cy="461665"/>
          </a:xfrm>
          <a:prstGeom prst="rect">
            <a:avLst/>
          </a:prstGeom>
          <a:noFill/>
        </p:spPr>
        <p:txBody>
          <a:bodyPr wrap="none" rtlCol="0">
            <a:spAutoFit/>
          </a:bodyPr>
          <a:lstStyle/>
          <a:p>
            <a:r>
              <a:rPr lang="en-US" altLang="zh-CN" sz="2400" dirty="0" smtClean="0"/>
              <a:t>Unpublished case</a:t>
            </a:r>
            <a:endParaRPr lang="zh-CN" altLang="en-US" sz="2400" dirty="0"/>
          </a:p>
        </p:txBody>
      </p:sp>
      <p:sp>
        <p:nvSpPr>
          <p:cNvPr id="10" name="文本框 9"/>
          <p:cNvSpPr txBox="1"/>
          <p:nvPr/>
        </p:nvSpPr>
        <p:spPr>
          <a:xfrm>
            <a:off x="7162800" y="3962399"/>
            <a:ext cx="1915974" cy="461665"/>
          </a:xfrm>
          <a:prstGeom prst="rect">
            <a:avLst/>
          </a:prstGeom>
          <a:noFill/>
        </p:spPr>
        <p:txBody>
          <a:bodyPr wrap="none" rtlCol="0">
            <a:spAutoFit/>
          </a:bodyPr>
          <a:lstStyle/>
          <a:p>
            <a:r>
              <a:rPr lang="en-US" altLang="zh-CN" sz="2400" dirty="0"/>
              <a:t>Available</a:t>
            </a:r>
            <a:r>
              <a:rPr lang="en-US" altLang="zh-CN" dirty="0" smtClean="0"/>
              <a:t> </a:t>
            </a:r>
            <a:r>
              <a:rPr lang="en-US" altLang="zh-CN" sz="2400" dirty="0"/>
              <a:t>case</a:t>
            </a:r>
            <a:endParaRPr lang="zh-CN" altLang="en-US" sz="2400" dirty="0"/>
          </a:p>
        </p:txBody>
      </p:sp>
    </p:spTree>
    <p:extLst>
      <p:ext uri="{BB962C8B-B14F-4D97-AF65-F5344CB8AC3E}">
        <p14:creationId xmlns:p14="http://schemas.microsoft.com/office/powerpoint/2010/main" val="808708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Delete Flight</a:t>
            </a:r>
            <a:endParaRPr lang="zh-CN" altLang="en-US" dirty="0"/>
          </a:p>
        </p:txBody>
      </p:sp>
      <p:sp>
        <p:nvSpPr>
          <p:cNvPr id="4" name="文本占位符 3"/>
          <p:cNvSpPr>
            <a:spLocks noGrp="1"/>
          </p:cNvSpPr>
          <p:nvPr>
            <p:ph type="body" sz="half" idx="2"/>
          </p:nvPr>
        </p:nvSpPr>
        <p:spPr/>
        <p:txBody>
          <a:bodyPr>
            <a:normAutofit/>
          </a:bodyPr>
          <a:lstStyle/>
          <a:p>
            <a:pPr algn="just"/>
            <a:r>
              <a:rPr lang="en-US" altLang="zh-CN" sz="2000" dirty="0" smtClean="0"/>
              <a:t>Delete_Flight function is treated as a part of updating flight, and only the unpublished flight can be deleted. The flight is removed from the Flight_List then the file.</a:t>
            </a:r>
          </a:p>
          <a:p>
            <a:pPr algn="just"/>
            <a:r>
              <a:rPr lang="zh-CN" altLang="en-US" sz="2000" dirty="0" smtClean="0">
                <a:latin typeface="华文中宋" panose="02010600040101010101" pitchFamily="2" charset="-122"/>
                <a:ea typeface="华文中宋" panose="02010600040101010101" pitchFamily="2" charset="-122"/>
              </a:rPr>
              <a:t>删除航班被认为是一种修改航班的操作</a:t>
            </a:r>
            <a:r>
              <a:rPr lang="en-US" altLang="zh-CN" sz="2000" dirty="0" smtClean="0">
                <a:latin typeface="华文中宋" panose="02010600040101010101" pitchFamily="2" charset="-122"/>
                <a:ea typeface="华文中宋" panose="02010600040101010101" pitchFamily="2" charset="-122"/>
              </a:rPr>
              <a:t>, </a:t>
            </a:r>
            <a:r>
              <a:rPr lang="zh-CN" altLang="en-US" sz="2000" dirty="0" smtClean="0">
                <a:latin typeface="华文中宋" panose="02010600040101010101" pitchFamily="2" charset="-122"/>
                <a:ea typeface="华文中宋" panose="02010600040101010101" pitchFamily="2" charset="-122"/>
              </a:rPr>
              <a:t>只有未发布的航班可以被删除。首先将航班从航班列表中删除，然后在文件中将其去除。</a:t>
            </a:r>
            <a:endParaRPr lang="zh-CN" altLang="en-US" sz="2000" dirty="0">
              <a:latin typeface="华文中宋" panose="02010600040101010101" pitchFamily="2" charset="-122"/>
              <a:ea typeface="华文中宋" panose="02010600040101010101" pitchFamily="2" charset="-122"/>
            </a:endParaRPr>
          </a:p>
        </p:txBody>
      </p:sp>
      <p:pic>
        <p:nvPicPr>
          <p:cNvPr id="5" name="图片 4"/>
          <p:cNvPicPr>
            <a:picLocks noChangeAspect="1"/>
          </p:cNvPicPr>
          <p:nvPr/>
        </p:nvPicPr>
        <p:blipFill>
          <a:blip r:embed="rId2"/>
          <a:stretch>
            <a:fillRect/>
          </a:stretch>
        </p:blipFill>
        <p:spPr>
          <a:xfrm>
            <a:off x="4820538" y="3263999"/>
            <a:ext cx="6984000" cy="1396800"/>
          </a:xfrm>
          <a:prstGeom prst="rect">
            <a:avLst/>
          </a:prstGeom>
        </p:spPr>
      </p:pic>
      <p:pic>
        <p:nvPicPr>
          <p:cNvPr id="6" name="图片 5"/>
          <p:cNvPicPr>
            <a:picLocks noChangeAspect="1"/>
          </p:cNvPicPr>
          <p:nvPr/>
        </p:nvPicPr>
        <p:blipFill rotWithShape="1">
          <a:blip r:embed="rId3"/>
          <a:srcRect l="5480"/>
          <a:stretch/>
        </p:blipFill>
        <p:spPr>
          <a:xfrm>
            <a:off x="4820538" y="2268595"/>
            <a:ext cx="7031370" cy="638202"/>
          </a:xfrm>
          <a:prstGeom prst="rect">
            <a:avLst/>
          </a:prstGeom>
        </p:spPr>
      </p:pic>
    </p:spTree>
    <p:extLst>
      <p:ext uri="{BB962C8B-B14F-4D97-AF65-F5344CB8AC3E}">
        <p14:creationId xmlns:p14="http://schemas.microsoft.com/office/powerpoint/2010/main" val="4244802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1248" y="72192"/>
            <a:ext cx="3931920" cy="1600197"/>
          </a:xfrm>
        </p:spPr>
        <p:txBody>
          <a:bodyPr/>
          <a:lstStyle/>
          <a:p>
            <a:r>
              <a:rPr lang="en-US" altLang="zh-CN" dirty="0" smtClean="0"/>
              <a:t>Super Query	</a:t>
            </a:r>
            <a:endParaRPr lang="zh-CN" altLang="en-US" dirty="0"/>
          </a:p>
        </p:txBody>
      </p:sp>
      <p:sp>
        <p:nvSpPr>
          <p:cNvPr id="4" name="文本占位符 3"/>
          <p:cNvSpPr>
            <a:spLocks noGrp="1"/>
          </p:cNvSpPr>
          <p:nvPr>
            <p:ph type="body" sz="half" idx="2"/>
          </p:nvPr>
        </p:nvSpPr>
        <p:spPr>
          <a:xfrm>
            <a:off x="841248" y="1672391"/>
            <a:ext cx="3931920" cy="5185609"/>
          </a:xfrm>
        </p:spPr>
        <p:txBody>
          <a:bodyPr>
            <a:normAutofit/>
          </a:bodyPr>
          <a:lstStyle/>
          <a:p>
            <a:pPr algn="just"/>
            <a:r>
              <a:rPr lang="en-US" altLang="zh-CN" sz="2000" dirty="0" smtClean="0"/>
              <a:t>When inquiring flights, program compares the condition given by user and of each flight, and check the status of the flight (terminate flight is not printed), then print the flights' information. When inquiring orders, program inspects the order list of all passengers and prints the needed order information.</a:t>
            </a:r>
          </a:p>
          <a:p>
            <a:pPr algn="just"/>
            <a:r>
              <a:rPr lang="zh-CN" altLang="en-US" sz="2000" dirty="0" smtClean="0">
                <a:latin typeface="华文中宋" panose="02010600040101010101" pitchFamily="2" charset="-122"/>
                <a:ea typeface="华文中宋" panose="02010600040101010101" pitchFamily="2" charset="-122"/>
              </a:rPr>
              <a:t>查询航班时，程序比较输入的信息和每个航班的对应信息，检查航班状态（不打印终结状态的），然后决定是否打印该航班信息。查询订单时，程序检查每位乘客的订单列表，随后打印出被需求的订单信息。</a:t>
            </a:r>
            <a:endParaRPr lang="zh-CN" altLang="en-US" sz="2000" dirty="0">
              <a:latin typeface="华文中宋" panose="02010600040101010101" pitchFamily="2" charset="-122"/>
              <a:ea typeface="华文中宋" panose="02010600040101010101" pitchFamily="2" charset="-122"/>
            </a:endParaRPr>
          </a:p>
        </p:txBody>
      </p:sp>
      <p:pic>
        <p:nvPicPr>
          <p:cNvPr id="5" name="图片 4"/>
          <p:cNvPicPr>
            <a:picLocks noChangeAspect="1"/>
          </p:cNvPicPr>
          <p:nvPr/>
        </p:nvPicPr>
        <p:blipFill rotWithShape="1">
          <a:blip r:embed="rId2"/>
          <a:srcRect b="10638"/>
          <a:stretch/>
        </p:blipFill>
        <p:spPr>
          <a:xfrm>
            <a:off x="4870403" y="5146180"/>
            <a:ext cx="5448300" cy="1536358"/>
          </a:xfrm>
          <a:prstGeom prst="rect">
            <a:avLst/>
          </a:prstGeom>
        </p:spPr>
      </p:pic>
      <p:pic>
        <p:nvPicPr>
          <p:cNvPr id="7" name="图片 6"/>
          <p:cNvPicPr>
            <a:picLocks noChangeAspect="1"/>
          </p:cNvPicPr>
          <p:nvPr/>
        </p:nvPicPr>
        <p:blipFill>
          <a:blip r:embed="rId3"/>
          <a:stretch>
            <a:fillRect/>
          </a:stretch>
        </p:blipFill>
        <p:spPr>
          <a:xfrm>
            <a:off x="4870403" y="3864853"/>
            <a:ext cx="7257664" cy="1191059"/>
          </a:xfrm>
          <a:prstGeom prst="rect">
            <a:avLst/>
          </a:prstGeom>
        </p:spPr>
      </p:pic>
      <p:pic>
        <p:nvPicPr>
          <p:cNvPr id="8" name="图片 7"/>
          <p:cNvPicPr>
            <a:picLocks noChangeAspect="1"/>
          </p:cNvPicPr>
          <p:nvPr/>
        </p:nvPicPr>
        <p:blipFill>
          <a:blip r:embed="rId4"/>
          <a:stretch>
            <a:fillRect/>
          </a:stretch>
        </p:blipFill>
        <p:spPr>
          <a:xfrm>
            <a:off x="4925740" y="239523"/>
            <a:ext cx="7011827" cy="2064004"/>
          </a:xfrm>
          <a:prstGeom prst="rect">
            <a:avLst/>
          </a:prstGeom>
        </p:spPr>
      </p:pic>
      <p:pic>
        <p:nvPicPr>
          <p:cNvPr id="9" name="图片 8"/>
          <p:cNvPicPr>
            <a:picLocks noChangeAspect="1"/>
          </p:cNvPicPr>
          <p:nvPr/>
        </p:nvPicPr>
        <p:blipFill>
          <a:blip r:embed="rId5"/>
          <a:stretch>
            <a:fillRect/>
          </a:stretch>
        </p:blipFill>
        <p:spPr>
          <a:xfrm>
            <a:off x="4852744" y="2336490"/>
            <a:ext cx="6961905" cy="1438095"/>
          </a:xfrm>
          <a:prstGeom prst="rect">
            <a:avLst/>
          </a:prstGeom>
        </p:spPr>
      </p:pic>
      <p:sp>
        <p:nvSpPr>
          <p:cNvPr id="10" name="文本框 9"/>
          <p:cNvSpPr txBox="1"/>
          <p:nvPr/>
        </p:nvSpPr>
        <p:spPr>
          <a:xfrm>
            <a:off x="9168063" y="637674"/>
            <a:ext cx="1413913" cy="369332"/>
          </a:xfrm>
          <a:prstGeom prst="rect">
            <a:avLst/>
          </a:prstGeom>
          <a:noFill/>
        </p:spPr>
        <p:txBody>
          <a:bodyPr wrap="none" rtlCol="0">
            <a:spAutoFit/>
          </a:bodyPr>
          <a:lstStyle/>
          <a:p>
            <a:r>
              <a:rPr lang="en-US" altLang="zh-CN" dirty="0" smtClean="0"/>
              <a:t>Fuzzy inquire</a:t>
            </a:r>
            <a:endParaRPr lang="zh-CN" altLang="en-US" dirty="0"/>
          </a:p>
        </p:txBody>
      </p:sp>
      <p:sp>
        <p:nvSpPr>
          <p:cNvPr id="11" name="文本框 10"/>
          <p:cNvSpPr txBox="1"/>
          <p:nvPr/>
        </p:nvSpPr>
        <p:spPr>
          <a:xfrm>
            <a:off x="8795084" y="2731168"/>
            <a:ext cx="2199320" cy="369332"/>
          </a:xfrm>
          <a:prstGeom prst="rect">
            <a:avLst/>
          </a:prstGeom>
          <a:noFill/>
        </p:spPr>
        <p:txBody>
          <a:bodyPr wrap="none" rtlCol="0">
            <a:spAutoFit/>
          </a:bodyPr>
          <a:lstStyle/>
          <a:p>
            <a:r>
              <a:rPr lang="en-US" altLang="zh-CN" dirty="0" smtClean="0"/>
              <a:t>Inquire by arrival city</a:t>
            </a:r>
            <a:endParaRPr lang="zh-CN" altLang="en-US" dirty="0"/>
          </a:p>
        </p:txBody>
      </p:sp>
      <p:sp>
        <p:nvSpPr>
          <p:cNvPr id="12" name="文本框 11"/>
          <p:cNvSpPr txBox="1"/>
          <p:nvPr/>
        </p:nvSpPr>
        <p:spPr>
          <a:xfrm>
            <a:off x="8795084" y="4054642"/>
            <a:ext cx="3325462" cy="369332"/>
          </a:xfrm>
          <a:prstGeom prst="rect">
            <a:avLst/>
          </a:prstGeom>
          <a:noFill/>
        </p:spPr>
        <p:txBody>
          <a:bodyPr wrap="none" rtlCol="0">
            <a:spAutoFit/>
          </a:bodyPr>
          <a:lstStyle/>
          <a:p>
            <a:r>
              <a:rPr lang="en-US" altLang="zh-CN" dirty="0" smtClean="0"/>
              <a:t>Inquire a passenger’s information</a:t>
            </a:r>
            <a:endParaRPr lang="zh-CN" altLang="en-US" dirty="0"/>
          </a:p>
        </p:txBody>
      </p:sp>
      <p:sp>
        <p:nvSpPr>
          <p:cNvPr id="13" name="文本框 12"/>
          <p:cNvSpPr txBox="1"/>
          <p:nvPr/>
        </p:nvSpPr>
        <p:spPr>
          <a:xfrm>
            <a:off x="8470232" y="5823284"/>
            <a:ext cx="2617320" cy="369332"/>
          </a:xfrm>
          <a:prstGeom prst="rect">
            <a:avLst/>
          </a:prstGeom>
          <a:noFill/>
        </p:spPr>
        <p:txBody>
          <a:bodyPr wrap="none" rtlCol="0">
            <a:spAutoFit/>
          </a:bodyPr>
          <a:lstStyle/>
          <a:p>
            <a:r>
              <a:rPr lang="en-US" altLang="zh-CN" dirty="0" smtClean="0"/>
              <a:t>Inquire a flight’s all orders</a:t>
            </a:r>
            <a:endParaRPr lang="zh-CN" altLang="en-US" dirty="0"/>
          </a:p>
        </p:txBody>
      </p:sp>
    </p:spTree>
    <p:extLst>
      <p:ext uri="{BB962C8B-B14F-4D97-AF65-F5344CB8AC3E}">
        <p14:creationId xmlns:p14="http://schemas.microsoft.com/office/powerpoint/2010/main" val="2660626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1248" y="296780"/>
            <a:ext cx="3931920" cy="1600197"/>
          </a:xfrm>
        </p:spPr>
        <p:txBody>
          <a:bodyPr/>
          <a:lstStyle/>
          <a:p>
            <a:r>
              <a:rPr lang="en-US" altLang="zh-CN" dirty="0" smtClean="0"/>
              <a:t>User Management</a:t>
            </a:r>
            <a:endParaRPr lang="zh-CN" altLang="en-US" dirty="0"/>
          </a:p>
        </p:txBody>
      </p:sp>
      <p:sp>
        <p:nvSpPr>
          <p:cNvPr id="4" name="文本占位符 3"/>
          <p:cNvSpPr>
            <a:spLocks noGrp="1"/>
          </p:cNvSpPr>
          <p:nvPr>
            <p:ph type="body" sz="half" idx="2"/>
          </p:nvPr>
        </p:nvSpPr>
        <p:spPr>
          <a:xfrm>
            <a:off x="841248" y="1896978"/>
            <a:ext cx="3931920" cy="4961021"/>
          </a:xfrm>
        </p:spPr>
        <p:txBody>
          <a:bodyPr>
            <a:normAutofit/>
          </a:bodyPr>
          <a:lstStyle/>
          <a:p>
            <a:pPr algn="just"/>
            <a:r>
              <a:rPr lang="en-US" altLang="zh-CN" sz="2000" dirty="0" smtClean="0"/>
              <a:t>Admins can create new admin and modify self information. When creating admin, system can check whether such admin exist yet. And after the admin successful creating or self information is modified, changes will be added to the ArrayList and file.</a:t>
            </a:r>
          </a:p>
          <a:p>
            <a:pPr algn="just"/>
            <a:r>
              <a:rPr lang="zh-CN" altLang="en-US" sz="2000" dirty="0" smtClean="0">
                <a:latin typeface="华文中宋" panose="02010600040101010101" pitchFamily="2" charset="-122"/>
                <a:ea typeface="华文中宋" panose="02010600040101010101" pitchFamily="2" charset="-122"/>
              </a:rPr>
              <a:t>管理员可以创建新管理员或修改个人信息。当创建新管理员时，系统会检查改管理员是否已经存在。在管理员被成功创建或信息被成功修改后，变更将会被应用到管理员列表和文件。</a:t>
            </a:r>
            <a:endParaRPr lang="zh-CN" altLang="en-US" sz="2000" dirty="0">
              <a:latin typeface="华文中宋" panose="02010600040101010101" pitchFamily="2" charset="-122"/>
              <a:ea typeface="华文中宋" panose="02010600040101010101" pitchFamily="2" charset="-122"/>
            </a:endParaRPr>
          </a:p>
        </p:txBody>
      </p:sp>
      <p:pic>
        <p:nvPicPr>
          <p:cNvPr id="5" name="图片 4"/>
          <p:cNvPicPr>
            <a:picLocks noChangeAspect="1"/>
          </p:cNvPicPr>
          <p:nvPr/>
        </p:nvPicPr>
        <p:blipFill>
          <a:blip r:embed="rId2"/>
          <a:stretch>
            <a:fillRect/>
          </a:stretch>
        </p:blipFill>
        <p:spPr>
          <a:xfrm>
            <a:off x="5229725" y="1257297"/>
            <a:ext cx="5005137" cy="4099035"/>
          </a:xfrm>
          <a:prstGeom prst="rect">
            <a:avLst/>
          </a:prstGeom>
        </p:spPr>
      </p:pic>
    </p:spTree>
    <p:extLst>
      <p:ext uri="{BB962C8B-B14F-4D97-AF65-F5344CB8AC3E}">
        <p14:creationId xmlns:p14="http://schemas.microsoft.com/office/powerpoint/2010/main" val="1615586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1248" y="-727531"/>
            <a:ext cx="3931920" cy="1600197"/>
          </a:xfrm>
        </p:spPr>
        <p:txBody>
          <a:bodyPr/>
          <a:lstStyle/>
          <a:p>
            <a:r>
              <a:rPr lang="en-US" altLang="zh-CN" dirty="0" smtClean="0"/>
              <a:t>Query Flight</a:t>
            </a:r>
            <a:endParaRPr lang="zh-CN" altLang="en-US" dirty="0"/>
          </a:p>
        </p:txBody>
      </p:sp>
      <p:sp>
        <p:nvSpPr>
          <p:cNvPr id="4" name="文本占位符 3"/>
          <p:cNvSpPr>
            <a:spLocks noGrp="1"/>
          </p:cNvSpPr>
          <p:nvPr>
            <p:ph type="body" sz="half" idx="2"/>
          </p:nvPr>
        </p:nvSpPr>
        <p:spPr>
          <a:xfrm>
            <a:off x="841248" y="872667"/>
            <a:ext cx="3931920" cy="6346999"/>
          </a:xfrm>
        </p:spPr>
        <p:txBody>
          <a:bodyPr>
            <a:noAutofit/>
          </a:bodyPr>
          <a:lstStyle/>
          <a:p>
            <a:pPr algn="just"/>
            <a:r>
              <a:rPr lang="en-US" altLang="zh-CN" sz="2000" dirty="0" smtClean="0"/>
              <a:t>First let the passage choose the attribute to inquire, and input the value. Then system will check each flight in the flight_list and decide whether it can be showed, which also depending on the status. As of fuzzy inquire, we use the contains method provided by String class. When passenger want to inquire his order, system would ask him to enter password first and then show all orders in his order list.</a:t>
            </a:r>
          </a:p>
          <a:p>
            <a:pPr algn="dist"/>
            <a:r>
              <a:rPr lang="zh-CN" altLang="en-US" sz="2000" dirty="0" smtClean="0">
                <a:latin typeface="华文中宋" panose="02010600040101010101" pitchFamily="2" charset="-122"/>
                <a:ea typeface="华文中宋" panose="02010600040101010101" pitchFamily="2" charset="-122"/>
              </a:rPr>
              <a:t>首先让乘客选择要查询的选项并输入对应的值，随后系统检查航班列表中的每一个航班并依据其状态和是否符合条件决定打印与否。至于模糊查询，我们使用了</a:t>
            </a:r>
            <a:r>
              <a:rPr lang="en-US" altLang="zh-CN" sz="2000" dirty="0" smtClean="0">
                <a:latin typeface="华文中宋" panose="02010600040101010101" pitchFamily="2" charset="-122"/>
                <a:ea typeface="华文中宋" panose="02010600040101010101" pitchFamily="2" charset="-122"/>
              </a:rPr>
              <a:t>String</a:t>
            </a:r>
            <a:r>
              <a:rPr lang="zh-CN" altLang="en-US" sz="2000" dirty="0" smtClean="0">
                <a:latin typeface="华文中宋" panose="02010600040101010101" pitchFamily="2" charset="-122"/>
                <a:ea typeface="华文中宋" panose="02010600040101010101" pitchFamily="2" charset="-122"/>
              </a:rPr>
              <a:t>类提供的</a:t>
            </a:r>
            <a:r>
              <a:rPr lang="en-US" altLang="zh-CN" sz="2000" dirty="0" smtClean="0">
                <a:latin typeface="华文中宋" panose="02010600040101010101" pitchFamily="2" charset="-122"/>
                <a:ea typeface="华文中宋" panose="02010600040101010101" pitchFamily="2" charset="-122"/>
              </a:rPr>
              <a:t>contains()</a:t>
            </a:r>
            <a:r>
              <a:rPr lang="zh-CN" altLang="en-US" sz="2000" dirty="0" smtClean="0">
                <a:latin typeface="华文中宋" panose="02010600040101010101" pitchFamily="2" charset="-122"/>
                <a:ea typeface="华文中宋" panose="02010600040101010101" pitchFamily="2" charset="-122"/>
              </a:rPr>
              <a:t>方法。当乘客查询其订单时，系统首先核验身份，随后打印出其订单列表中的所有订单。</a:t>
            </a:r>
            <a:endParaRPr lang="zh-CN" altLang="en-US" sz="2000" dirty="0">
              <a:latin typeface="华文中宋" panose="02010600040101010101" pitchFamily="2" charset="-122"/>
              <a:ea typeface="华文中宋" panose="02010600040101010101" pitchFamily="2" charset="-122"/>
            </a:endParaRPr>
          </a:p>
        </p:txBody>
      </p:sp>
      <p:pic>
        <p:nvPicPr>
          <p:cNvPr id="5" name="图片 4"/>
          <p:cNvPicPr>
            <a:picLocks noChangeAspect="1"/>
          </p:cNvPicPr>
          <p:nvPr/>
        </p:nvPicPr>
        <p:blipFill>
          <a:blip r:embed="rId2"/>
          <a:stretch>
            <a:fillRect/>
          </a:stretch>
        </p:blipFill>
        <p:spPr>
          <a:xfrm>
            <a:off x="5077967" y="5396364"/>
            <a:ext cx="6209524" cy="1209524"/>
          </a:xfrm>
          <a:prstGeom prst="rect">
            <a:avLst/>
          </a:prstGeom>
        </p:spPr>
      </p:pic>
      <p:pic>
        <p:nvPicPr>
          <p:cNvPr id="7" name="图片 6"/>
          <p:cNvPicPr>
            <a:picLocks noChangeAspect="1"/>
          </p:cNvPicPr>
          <p:nvPr/>
        </p:nvPicPr>
        <p:blipFill>
          <a:blip r:embed="rId3"/>
          <a:stretch>
            <a:fillRect/>
          </a:stretch>
        </p:blipFill>
        <p:spPr>
          <a:xfrm>
            <a:off x="5058920" y="4653507"/>
            <a:ext cx="6933333" cy="742857"/>
          </a:xfrm>
          <a:prstGeom prst="rect">
            <a:avLst/>
          </a:prstGeom>
        </p:spPr>
      </p:pic>
      <p:pic>
        <p:nvPicPr>
          <p:cNvPr id="9" name="图片 8"/>
          <p:cNvPicPr>
            <a:picLocks noChangeAspect="1"/>
          </p:cNvPicPr>
          <p:nvPr/>
        </p:nvPicPr>
        <p:blipFill>
          <a:blip r:embed="rId4"/>
          <a:stretch>
            <a:fillRect/>
          </a:stretch>
        </p:blipFill>
        <p:spPr>
          <a:xfrm>
            <a:off x="5077967" y="1999012"/>
            <a:ext cx="6961905" cy="1009524"/>
          </a:xfrm>
          <a:prstGeom prst="rect">
            <a:avLst/>
          </a:prstGeom>
        </p:spPr>
      </p:pic>
      <p:pic>
        <p:nvPicPr>
          <p:cNvPr id="10" name="图片 9"/>
          <p:cNvPicPr>
            <a:picLocks noChangeAspect="1"/>
          </p:cNvPicPr>
          <p:nvPr/>
        </p:nvPicPr>
        <p:blipFill rotWithShape="1">
          <a:blip r:embed="rId5"/>
          <a:srcRect b="49902"/>
          <a:stretch/>
        </p:blipFill>
        <p:spPr>
          <a:xfrm>
            <a:off x="5058920" y="774915"/>
            <a:ext cx="6952381" cy="591632"/>
          </a:xfrm>
          <a:prstGeom prst="rect">
            <a:avLst/>
          </a:prstGeom>
        </p:spPr>
      </p:pic>
      <p:pic>
        <p:nvPicPr>
          <p:cNvPr id="11" name="图片 10"/>
          <p:cNvPicPr>
            <a:picLocks noChangeAspect="1"/>
          </p:cNvPicPr>
          <p:nvPr/>
        </p:nvPicPr>
        <p:blipFill>
          <a:blip r:embed="rId6"/>
          <a:stretch>
            <a:fillRect/>
          </a:stretch>
        </p:blipFill>
        <p:spPr>
          <a:xfrm>
            <a:off x="5058920" y="1380543"/>
            <a:ext cx="6971428" cy="590476"/>
          </a:xfrm>
          <a:prstGeom prst="rect">
            <a:avLst/>
          </a:prstGeom>
        </p:spPr>
      </p:pic>
      <p:pic>
        <p:nvPicPr>
          <p:cNvPr id="12" name="图片 11"/>
          <p:cNvPicPr>
            <a:picLocks noChangeAspect="1"/>
          </p:cNvPicPr>
          <p:nvPr/>
        </p:nvPicPr>
        <p:blipFill rotWithShape="1">
          <a:blip r:embed="rId7"/>
          <a:srcRect t="48950"/>
          <a:stretch/>
        </p:blipFill>
        <p:spPr>
          <a:xfrm>
            <a:off x="5077967" y="2952099"/>
            <a:ext cx="6094354" cy="768237"/>
          </a:xfrm>
          <a:prstGeom prst="rect">
            <a:avLst/>
          </a:prstGeom>
        </p:spPr>
      </p:pic>
      <p:pic>
        <p:nvPicPr>
          <p:cNvPr id="15" name="图片 14"/>
          <p:cNvPicPr>
            <a:picLocks noChangeAspect="1"/>
          </p:cNvPicPr>
          <p:nvPr/>
        </p:nvPicPr>
        <p:blipFill>
          <a:blip r:embed="rId8"/>
          <a:stretch>
            <a:fillRect/>
          </a:stretch>
        </p:blipFill>
        <p:spPr>
          <a:xfrm>
            <a:off x="5049396" y="3720336"/>
            <a:ext cx="6942857" cy="866667"/>
          </a:xfrm>
          <a:prstGeom prst="rect">
            <a:avLst/>
          </a:prstGeom>
        </p:spPr>
      </p:pic>
      <p:sp>
        <p:nvSpPr>
          <p:cNvPr id="3" name="文本框 2"/>
          <p:cNvSpPr txBox="1"/>
          <p:nvPr/>
        </p:nvSpPr>
        <p:spPr>
          <a:xfrm>
            <a:off x="7542810" y="651579"/>
            <a:ext cx="1588640" cy="369332"/>
          </a:xfrm>
          <a:prstGeom prst="rect">
            <a:avLst/>
          </a:prstGeom>
          <a:noFill/>
        </p:spPr>
        <p:txBody>
          <a:bodyPr wrap="none" rtlCol="0">
            <a:spAutoFit/>
          </a:bodyPr>
          <a:lstStyle/>
          <a:p>
            <a:r>
              <a:rPr lang="en-US" altLang="zh-CN" dirty="0" smtClean="0"/>
              <a:t>Fuzzy Inquire 1</a:t>
            </a:r>
            <a:endParaRPr lang="zh-CN" altLang="en-US" dirty="0"/>
          </a:p>
        </p:txBody>
      </p:sp>
      <p:sp>
        <p:nvSpPr>
          <p:cNvPr id="13" name="文本框 12"/>
          <p:cNvSpPr txBox="1"/>
          <p:nvPr/>
        </p:nvSpPr>
        <p:spPr>
          <a:xfrm>
            <a:off x="7726504" y="1289398"/>
            <a:ext cx="1588640" cy="369332"/>
          </a:xfrm>
          <a:prstGeom prst="rect">
            <a:avLst/>
          </a:prstGeom>
          <a:noFill/>
        </p:spPr>
        <p:txBody>
          <a:bodyPr wrap="none" rtlCol="0">
            <a:spAutoFit/>
          </a:bodyPr>
          <a:lstStyle/>
          <a:p>
            <a:r>
              <a:rPr lang="en-US" altLang="zh-CN" dirty="0" smtClean="0"/>
              <a:t>Fuzzy Inquire 2</a:t>
            </a:r>
            <a:endParaRPr lang="zh-CN" altLang="en-US" dirty="0"/>
          </a:p>
        </p:txBody>
      </p:sp>
      <p:sp>
        <p:nvSpPr>
          <p:cNvPr id="14" name="文本框 13"/>
          <p:cNvSpPr txBox="1"/>
          <p:nvPr/>
        </p:nvSpPr>
        <p:spPr>
          <a:xfrm>
            <a:off x="7163582" y="2282187"/>
            <a:ext cx="1674048" cy="369332"/>
          </a:xfrm>
          <a:prstGeom prst="rect">
            <a:avLst/>
          </a:prstGeom>
          <a:noFill/>
        </p:spPr>
        <p:txBody>
          <a:bodyPr wrap="none" rtlCol="0">
            <a:spAutoFit/>
          </a:bodyPr>
          <a:lstStyle/>
          <a:p>
            <a:r>
              <a:rPr lang="en-US" altLang="zh-CN" dirty="0"/>
              <a:t>Specific</a:t>
            </a:r>
            <a:r>
              <a:rPr lang="en-US" altLang="zh-CN" dirty="0" smtClean="0"/>
              <a:t> Inquire </a:t>
            </a:r>
            <a:endParaRPr lang="zh-CN" altLang="en-US" dirty="0"/>
          </a:p>
        </p:txBody>
      </p:sp>
      <p:sp>
        <p:nvSpPr>
          <p:cNvPr id="16" name="文本框 15"/>
          <p:cNvSpPr txBox="1"/>
          <p:nvPr/>
        </p:nvSpPr>
        <p:spPr>
          <a:xfrm>
            <a:off x="7163582" y="3013830"/>
            <a:ext cx="1997726" cy="369332"/>
          </a:xfrm>
          <a:prstGeom prst="rect">
            <a:avLst/>
          </a:prstGeom>
          <a:noFill/>
        </p:spPr>
        <p:txBody>
          <a:bodyPr wrap="none" rtlCol="0">
            <a:spAutoFit/>
          </a:bodyPr>
          <a:lstStyle/>
          <a:p>
            <a:r>
              <a:rPr lang="en-US" altLang="zh-CN" dirty="0" smtClean="0"/>
              <a:t>Inquire by start city</a:t>
            </a:r>
            <a:endParaRPr lang="zh-CN" altLang="en-US" dirty="0"/>
          </a:p>
        </p:txBody>
      </p:sp>
      <p:sp>
        <p:nvSpPr>
          <p:cNvPr id="17" name="文本框 16"/>
          <p:cNvSpPr txBox="1"/>
          <p:nvPr/>
        </p:nvSpPr>
        <p:spPr>
          <a:xfrm>
            <a:off x="7001743" y="3771100"/>
            <a:ext cx="2156809" cy="369332"/>
          </a:xfrm>
          <a:prstGeom prst="rect">
            <a:avLst/>
          </a:prstGeom>
          <a:noFill/>
        </p:spPr>
        <p:txBody>
          <a:bodyPr wrap="none" rtlCol="0">
            <a:spAutoFit/>
          </a:bodyPr>
          <a:lstStyle/>
          <a:p>
            <a:r>
              <a:rPr lang="en-US" altLang="zh-CN" dirty="0" smtClean="0"/>
              <a:t>Inquire by arrival city</a:t>
            </a:r>
            <a:endParaRPr lang="zh-CN" altLang="en-US" dirty="0"/>
          </a:p>
        </p:txBody>
      </p:sp>
      <p:sp>
        <p:nvSpPr>
          <p:cNvPr id="18" name="文本框 17"/>
          <p:cNvSpPr txBox="1"/>
          <p:nvPr/>
        </p:nvSpPr>
        <p:spPr>
          <a:xfrm>
            <a:off x="7726504" y="4688287"/>
            <a:ext cx="2598212" cy="369332"/>
          </a:xfrm>
          <a:prstGeom prst="rect">
            <a:avLst/>
          </a:prstGeom>
          <a:noFill/>
        </p:spPr>
        <p:txBody>
          <a:bodyPr wrap="none" rtlCol="0">
            <a:spAutoFit/>
          </a:bodyPr>
          <a:lstStyle/>
          <a:p>
            <a:r>
              <a:rPr lang="en-US" altLang="zh-CN" dirty="0" smtClean="0"/>
              <a:t>Inquire by departure date</a:t>
            </a:r>
            <a:endParaRPr lang="zh-CN" altLang="en-US" dirty="0"/>
          </a:p>
        </p:txBody>
      </p:sp>
      <p:sp>
        <p:nvSpPr>
          <p:cNvPr id="19" name="文本框 18"/>
          <p:cNvSpPr txBox="1"/>
          <p:nvPr/>
        </p:nvSpPr>
        <p:spPr>
          <a:xfrm>
            <a:off x="7462486" y="5816460"/>
            <a:ext cx="1949636" cy="369332"/>
          </a:xfrm>
          <a:prstGeom prst="rect">
            <a:avLst/>
          </a:prstGeom>
          <a:noFill/>
        </p:spPr>
        <p:txBody>
          <a:bodyPr wrap="none" rtlCol="0">
            <a:spAutoFit/>
          </a:bodyPr>
          <a:lstStyle/>
          <a:p>
            <a:r>
              <a:rPr lang="en-US" altLang="zh-CN" dirty="0" smtClean="0"/>
              <a:t>Inquire self’s order</a:t>
            </a:r>
            <a:endParaRPr lang="zh-CN" altLang="en-US" dirty="0"/>
          </a:p>
        </p:txBody>
      </p:sp>
    </p:spTree>
    <p:extLst>
      <p:ext uri="{BB962C8B-B14F-4D97-AF65-F5344CB8AC3E}">
        <p14:creationId xmlns:p14="http://schemas.microsoft.com/office/powerpoint/2010/main" val="2751718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TM02900688[[fn=平面]]</Template>
  <TotalTime>349</TotalTime>
  <Words>1104</Words>
  <Application>Microsoft Office PowerPoint</Application>
  <PresentationFormat>宽屏</PresentationFormat>
  <Paragraphs>59</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华文中宋</vt:lpstr>
      <vt:lpstr>宋体</vt:lpstr>
      <vt:lpstr>Arial</vt:lpstr>
      <vt:lpstr>Calibri</vt:lpstr>
      <vt:lpstr>Calibri Light</vt:lpstr>
      <vt:lpstr>Wingdings 2</vt:lpstr>
      <vt:lpstr>HDOfficeLightV0</vt:lpstr>
      <vt:lpstr>Report</vt:lpstr>
      <vt:lpstr>Members</vt:lpstr>
      <vt:lpstr>Basic Functions</vt:lpstr>
      <vt:lpstr>Create Flight</vt:lpstr>
      <vt:lpstr>Update Flight</vt:lpstr>
      <vt:lpstr>Delete Flight</vt:lpstr>
      <vt:lpstr>Super Query </vt:lpstr>
      <vt:lpstr>User Management</vt:lpstr>
      <vt:lpstr>Query Flight</vt:lpstr>
      <vt:lpstr>Reserve Flight</vt:lpstr>
      <vt:lpstr>Unsubscribe Flight</vt:lpstr>
      <vt:lpstr>Potential Bonus</vt:lpstr>
      <vt:lpstr>File IO</vt:lpstr>
      <vt:lpstr>GitHub</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张昀</dc:creator>
  <cp:lastModifiedBy>张昀</cp:lastModifiedBy>
  <cp:revision>35</cp:revision>
  <dcterms:created xsi:type="dcterms:W3CDTF">2017-05-15T10:51:49Z</dcterms:created>
  <dcterms:modified xsi:type="dcterms:W3CDTF">2017-05-24T05:53:05Z</dcterms:modified>
</cp:coreProperties>
</file>