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handoutMasterIdLst>
    <p:handoutMasterId r:id="rId29"/>
  </p:handoutMasterIdLst>
  <p:sldIdLst>
    <p:sldId id="256" r:id="rId2"/>
    <p:sldId id="537" r:id="rId3"/>
    <p:sldId id="437" r:id="rId4"/>
    <p:sldId id="552" r:id="rId5"/>
    <p:sldId id="554" r:id="rId6"/>
    <p:sldId id="563" r:id="rId7"/>
    <p:sldId id="567" r:id="rId8"/>
    <p:sldId id="566" r:id="rId9"/>
    <p:sldId id="533" r:id="rId10"/>
    <p:sldId id="535" r:id="rId11"/>
    <p:sldId id="536" r:id="rId12"/>
    <p:sldId id="518" r:id="rId13"/>
    <p:sldId id="568" r:id="rId14"/>
    <p:sldId id="520" r:id="rId15"/>
    <p:sldId id="522" r:id="rId16"/>
    <p:sldId id="521" r:id="rId17"/>
    <p:sldId id="523" r:id="rId18"/>
    <p:sldId id="524" r:id="rId19"/>
    <p:sldId id="540" r:id="rId20"/>
    <p:sldId id="541" r:id="rId21"/>
    <p:sldId id="525" r:id="rId22"/>
    <p:sldId id="526" r:id="rId23"/>
    <p:sldId id="527" r:id="rId24"/>
    <p:sldId id="561" r:id="rId25"/>
    <p:sldId id="562" r:id="rId26"/>
    <p:sldId id="529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EE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9" autoAdjust="0"/>
    <p:restoredTop sz="87828" autoAdjust="0"/>
  </p:normalViewPr>
  <p:slideViewPr>
    <p:cSldViewPr>
      <p:cViewPr varScale="1">
        <p:scale>
          <a:sx n="74" d="100"/>
          <a:sy n="74" d="100"/>
        </p:scale>
        <p:origin x="61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8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966F82-C33C-4790-846E-D8DC5AE7307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1B68392-ACA4-4EC3-8A35-7CDB36D7992C}">
      <dgm:prSet custT="1"/>
      <dgm:spPr/>
      <dgm:t>
        <a:bodyPr/>
        <a:lstStyle/>
        <a:p>
          <a:pPr rtl="0"/>
          <a:r>
            <a:rPr lang="zh-CN" altLang="en-US" sz="2800" dirty="0" smtClean="0"/>
            <a:t>新建项目</a:t>
          </a:r>
          <a:endParaRPr lang="zh-CN" altLang="en-US" sz="2800" dirty="0"/>
        </a:p>
      </dgm:t>
    </dgm:pt>
    <dgm:pt modelId="{D45DEE8C-444E-4F6C-8429-1A51A0329EC8}" type="parTrans" cxnId="{1D12B434-60DF-42CE-94DB-CE65D1897A8B}">
      <dgm:prSet/>
      <dgm:spPr/>
      <dgm:t>
        <a:bodyPr/>
        <a:lstStyle/>
        <a:p>
          <a:endParaRPr lang="zh-CN" altLang="en-US"/>
        </a:p>
      </dgm:t>
    </dgm:pt>
    <dgm:pt modelId="{E267B6C5-8F42-4741-A83A-C3AFC09F2955}" type="sibTrans" cxnId="{1D12B434-60DF-42CE-94DB-CE65D1897A8B}">
      <dgm:prSet/>
      <dgm:spPr/>
      <dgm:t>
        <a:bodyPr/>
        <a:lstStyle/>
        <a:p>
          <a:endParaRPr lang="zh-CN" altLang="en-US"/>
        </a:p>
      </dgm:t>
    </dgm:pt>
    <dgm:pt modelId="{3F69FA46-F00B-43C2-AD9A-4D16D6FBDE7D}">
      <dgm:prSet custT="1"/>
      <dgm:spPr/>
      <dgm:t>
        <a:bodyPr/>
        <a:lstStyle/>
        <a:p>
          <a:pPr rtl="0"/>
          <a:r>
            <a:rPr lang="zh-CN" altLang="en-US" sz="2000" dirty="0" smtClean="0"/>
            <a:t>新建包</a:t>
          </a:r>
          <a:endParaRPr lang="zh-CN" altLang="en-US" sz="2000" dirty="0"/>
        </a:p>
      </dgm:t>
    </dgm:pt>
    <dgm:pt modelId="{520B1A6E-3EAF-449F-BCC0-372E2798C7BA}" type="parTrans" cxnId="{8CA15C8C-5707-4FCF-9375-2D4DB38AF4C3}">
      <dgm:prSet/>
      <dgm:spPr/>
      <dgm:t>
        <a:bodyPr/>
        <a:lstStyle/>
        <a:p>
          <a:endParaRPr lang="zh-CN" altLang="en-US"/>
        </a:p>
      </dgm:t>
    </dgm:pt>
    <dgm:pt modelId="{6382ADC7-CB45-4D32-817E-129439AD6D95}" type="sibTrans" cxnId="{8CA15C8C-5707-4FCF-9375-2D4DB38AF4C3}">
      <dgm:prSet/>
      <dgm:spPr/>
      <dgm:t>
        <a:bodyPr/>
        <a:lstStyle/>
        <a:p>
          <a:endParaRPr lang="zh-CN" altLang="en-US"/>
        </a:p>
      </dgm:t>
    </dgm:pt>
    <dgm:pt modelId="{4E596938-EAB2-46EF-A85D-6956B473CB00}">
      <dgm:prSet custT="1"/>
      <dgm:spPr/>
      <dgm:t>
        <a:bodyPr/>
        <a:lstStyle/>
        <a:p>
          <a:pPr rtl="0"/>
          <a:r>
            <a:rPr lang="zh-CN" altLang="en-US" sz="2800" dirty="0" smtClean="0"/>
            <a:t>新建类</a:t>
          </a:r>
          <a:endParaRPr lang="zh-CN" altLang="en-US" sz="2800" dirty="0"/>
        </a:p>
      </dgm:t>
    </dgm:pt>
    <dgm:pt modelId="{9651B1D2-3E9E-4292-959E-292D3902E824}" type="parTrans" cxnId="{F14B3104-76F5-4A51-A07B-29FEB891CEF3}">
      <dgm:prSet/>
      <dgm:spPr/>
      <dgm:t>
        <a:bodyPr/>
        <a:lstStyle/>
        <a:p>
          <a:endParaRPr lang="zh-CN" altLang="en-US"/>
        </a:p>
      </dgm:t>
    </dgm:pt>
    <dgm:pt modelId="{0075BDEE-2CEF-4938-B5A6-620FDEA8A067}" type="sibTrans" cxnId="{F14B3104-76F5-4A51-A07B-29FEB891CEF3}">
      <dgm:prSet/>
      <dgm:spPr/>
      <dgm:t>
        <a:bodyPr/>
        <a:lstStyle/>
        <a:p>
          <a:endParaRPr lang="zh-CN" altLang="en-US"/>
        </a:p>
      </dgm:t>
    </dgm:pt>
    <dgm:pt modelId="{4F6DEA11-87B3-4DA4-8E1C-76B19BEC1577}">
      <dgm:prSet/>
      <dgm:spPr/>
      <dgm:t>
        <a:bodyPr/>
        <a:lstStyle/>
        <a:p>
          <a:pPr rtl="0"/>
          <a:r>
            <a:rPr lang="zh-CN" altLang="en-US" sz="1400" dirty="0" smtClean="0"/>
            <a:t>默认包</a:t>
          </a:r>
          <a:endParaRPr lang="zh-CN" altLang="en-US" sz="1400" dirty="0"/>
        </a:p>
      </dgm:t>
    </dgm:pt>
    <dgm:pt modelId="{27C95DEB-D364-466C-A3C1-E15BC23AF48C}" type="parTrans" cxnId="{BA09182D-53DC-45AB-9FBA-D180BE5CB38A}">
      <dgm:prSet/>
      <dgm:spPr/>
      <dgm:t>
        <a:bodyPr/>
        <a:lstStyle/>
        <a:p>
          <a:endParaRPr lang="zh-CN" altLang="en-US"/>
        </a:p>
      </dgm:t>
    </dgm:pt>
    <dgm:pt modelId="{2276F1CA-1C6B-4B1A-88B1-50372A73C622}" type="sibTrans" cxnId="{BA09182D-53DC-45AB-9FBA-D180BE5CB38A}">
      <dgm:prSet/>
      <dgm:spPr/>
      <dgm:t>
        <a:bodyPr/>
        <a:lstStyle/>
        <a:p>
          <a:endParaRPr lang="zh-CN" altLang="en-US"/>
        </a:p>
      </dgm:t>
    </dgm:pt>
    <dgm:pt modelId="{38080C66-008A-4929-BD81-D859FFF227F5}">
      <dgm:prSet/>
      <dgm:spPr/>
      <dgm:t>
        <a:bodyPr/>
        <a:lstStyle/>
        <a:p>
          <a:pPr rtl="0"/>
          <a:r>
            <a:rPr lang="zh-CN" sz="1400" dirty="0" smtClean="0"/>
            <a:t>自动添加</a:t>
          </a:r>
          <a:r>
            <a:rPr lang="en-US" sz="1400" dirty="0" smtClean="0"/>
            <a:t>main</a:t>
          </a:r>
          <a:r>
            <a:rPr lang="zh-CN" sz="1400" dirty="0" smtClean="0"/>
            <a:t>函数</a:t>
          </a:r>
          <a:endParaRPr lang="zh-CN" sz="1400" dirty="0"/>
        </a:p>
      </dgm:t>
    </dgm:pt>
    <dgm:pt modelId="{D8A97330-43C8-4E35-9F22-54BEDA896929}" type="parTrans" cxnId="{EE2DC5F4-EE1D-4F9A-8F83-F90F2E28C2CC}">
      <dgm:prSet/>
      <dgm:spPr/>
      <dgm:t>
        <a:bodyPr/>
        <a:lstStyle/>
        <a:p>
          <a:endParaRPr lang="zh-CN" altLang="en-US"/>
        </a:p>
      </dgm:t>
    </dgm:pt>
    <dgm:pt modelId="{6AC52DEA-1065-4A60-90CE-C92CE903ED68}" type="sibTrans" cxnId="{EE2DC5F4-EE1D-4F9A-8F83-F90F2E28C2CC}">
      <dgm:prSet/>
      <dgm:spPr/>
      <dgm:t>
        <a:bodyPr/>
        <a:lstStyle/>
        <a:p>
          <a:endParaRPr lang="zh-CN" altLang="en-US"/>
        </a:p>
      </dgm:t>
    </dgm:pt>
    <dgm:pt modelId="{0EA55AD0-B886-4668-B7E5-5E9B77E0F7DB}" type="pres">
      <dgm:prSet presAssocID="{07966F82-C33C-4790-846E-D8DC5AE7307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21F6897-B855-4DC1-8769-51F4D7212615}" type="pres">
      <dgm:prSet presAssocID="{51B68392-ACA4-4EC3-8A35-7CDB36D7992C}" presName="node" presStyleLbl="node1" presStyleIdx="0" presStyleCnt="3" custLinFactY="-4906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158390-5C8D-4007-8B53-193081FC00E3}" type="pres">
      <dgm:prSet presAssocID="{E267B6C5-8F42-4741-A83A-C3AFC09F2955}" presName="sibTrans" presStyleLbl="sibTrans2D1" presStyleIdx="0" presStyleCnt="2" custLinFactNeighborY="-10926"/>
      <dgm:spPr/>
      <dgm:t>
        <a:bodyPr/>
        <a:lstStyle/>
        <a:p>
          <a:endParaRPr lang="zh-CN" altLang="en-US"/>
        </a:p>
      </dgm:t>
    </dgm:pt>
    <dgm:pt modelId="{6A646360-A32A-4D7C-BF83-32ECA505AFBB}" type="pres">
      <dgm:prSet presAssocID="{E267B6C5-8F42-4741-A83A-C3AFC09F2955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58C73B56-B452-4F1B-B749-E85502B827DF}" type="pres">
      <dgm:prSet presAssocID="{3F69FA46-F00B-43C2-AD9A-4D16D6FBDE7D}" presName="node" presStyleLbl="node1" presStyleIdx="1" presStyleCnt="3" custLinFactY="-4906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6FECC3-C902-48A2-8C76-4BDC9C5F030D}" type="pres">
      <dgm:prSet presAssocID="{6382ADC7-CB45-4D32-817E-129439AD6D95}" presName="sibTrans" presStyleLbl="sibTrans2D1" presStyleIdx="1" presStyleCnt="2" custLinFactNeighborY="-10926"/>
      <dgm:spPr/>
      <dgm:t>
        <a:bodyPr/>
        <a:lstStyle/>
        <a:p>
          <a:endParaRPr lang="zh-CN" altLang="en-US"/>
        </a:p>
      </dgm:t>
    </dgm:pt>
    <dgm:pt modelId="{76652FDC-F82C-4B9B-8893-6FCD55A976AD}" type="pres">
      <dgm:prSet presAssocID="{6382ADC7-CB45-4D32-817E-129439AD6D95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1E9D427C-4252-44E7-B7FF-49A33F3F4C14}" type="pres">
      <dgm:prSet presAssocID="{4E596938-EAB2-46EF-A85D-6956B473CB00}" presName="node" presStyleLbl="node1" presStyleIdx="2" presStyleCnt="3" custLinFactY="-4906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9892ECF-FAFA-4EF8-8012-275796546BFD}" type="presOf" srcId="{38080C66-008A-4929-BD81-D859FFF227F5}" destId="{58C73B56-B452-4F1B-B749-E85502B827DF}" srcOrd="0" destOrd="2" presId="urn:microsoft.com/office/officeart/2005/8/layout/process1"/>
    <dgm:cxn modelId="{167C0E8B-9530-4F10-B2BC-0C1404C8A7C1}" type="presOf" srcId="{3F69FA46-F00B-43C2-AD9A-4D16D6FBDE7D}" destId="{58C73B56-B452-4F1B-B749-E85502B827DF}" srcOrd="0" destOrd="0" presId="urn:microsoft.com/office/officeart/2005/8/layout/process1"/>
    <dgm:cxn modelId="{1D12B434-60DF-42CE-94DB-CE65D1897A8B}" srcId="{07966F82-C33C-4790-846E-D8DC5AE73077}" destId="{51B68392-ACA4-4EC3-8A35-7CDB36D7992C}" srcOrd="0" destOrd="0" parTransId="{D45DEE8C-444E-4F6C-8429-1A51A0329EC8}" sibTransId="{E267B6C5-8F42-4741-A83A-C3AFC09F2955}"/>
    <dgm:cxn modelId="{BA09182D-53DC-45AB-9FBA-D180BE5CB38A}" srcId="{3F69FA46-F00B-43C2-AD9A-4D16D6FBDE7D}" destId="{4F6DEA11-87B3-4DA4-8E1C-76B19BEC1577}" srcOrd="0" destOrd="0" parTransId="{27C95DEB-D364-466C-A3C1-E15BC23AF48C}" sibTransId="{2276F1CA-1C6B-4B1A-88B1-50372A73C622}"/>
    <dgm:cxn modelId="{D2FB20BD-D675-4543-B416-4AC3DE1B59E7}" type="presOf" srcId="{6382ADC7-CB45-4D32-817E-129439AD6D95}" destId="{76652FDC-F82C-4B9B-8893-6FCD55A976AD}" srcOrd="1" destOrd="0" presId="urn:microsoft.com/office/officeart/2005/8/layout/process1"/>
    <dgm:cxn modelId="{D5A8B5F6-124A-4013-A74C-E0DF6C6F65A8}" type="presOf" srcId="{E267B6C5-8F42-4741-A83A-C3AFC09F2955}" destId="{B2158390-5C8D-4007-8B53-193081FC00E3}" srcOrd="0" destOrd="0" presId="urn:microsoft.com/office/officeart/2005/8/layout/process1"/>
    <dgm:cxn modelId="{6B123582-1287-45B0-A3DF-E656225B304C}" type="presOf" srcId="{51B68392-ACA4-4EC3-8A35-7CDB36D7992C}" destId="{421F6897-B855-4DC1-8769-51F4D7212615}" srcOrd="0" destOrd="0" presId="urn:microsoft.com/office/officeart/2005/8/layout/process1"/>
    <dgm:cxn modelId="{EE2DC5F4-EE1D-4F9A-8F83-F90F2E28C2CC}" srcId="{3F69FA46-F00B-43C2-AD9A-4D16D6FBDE7D}" destId="{38080C66-008A-4929-BD81-D859FFF227F5}" srcOrd="1" destOrd="0" parTransId="{D8A97330-43C8-4E35-9F22-54BEDA896929}" sibTransId="{6AC52DEA-1065-4A60-90CE-C92CE903ED68}"/>
    <dgm:cxn modelId="{A5E8AB98-FBD9-4E8B-902E-2924F68A7047}" type="presOf" srcId="{E267B6C5-8F42-4741-A83A-C3AFC09F2955}" destId="{6A646360-A32A-4D7C-BF83-32ECA505AFBB}" srcOrd="1" destOrd="0" presId="urn:microsoft.com/office/officeart/2005/8/layout/process1"/>
    <dgm:cxn modelId="{BE0E2DA4-9A6A-4EF1-BC8C-CB3F67869E47}" type="presOf" srcId="{6382ADC7-CB45-4D32-817E-129439AD6D95}" destId="{616FECC3-C902-48A2-8C76-4BDC9C5F030D}" srcOrd="0" destOrd="0" presId="urn:microsoft.com/office/officeart/2005/8/layout/process1"/>
    <dgm:cxn modelId="{2A026A64-352B-4257-ACF6-DD6577668E18}" type="presOf" srcId="{07966F82-C33C-4790-846E-D8DC5AE73077}" destId="{0EA55AD0-B886-4668-B7E5-5E9B77E0F7DB}" srcOrd="0" destOrd="0" presId="urn:microsoft.com/office/officeart/2005/8/layout/process1"/>
    <dgm:cxn modelId="{06451742-24BF-415A-9C24-9F0956947830}" type="presOf" srcId="{4F6DEA11-87B3-4DA4-8E1C-76B19BEC1577}" destId="{58C73B56-B452-4F1B-B749-E85502B827DF}" srcOrd="0" destOrd="1" presId="urn:microsoft.com/office/officeart/2005/8/layout/process1"/>
    <dgm:cxn modelId="{8CA15C8C-5707-4FCF-9375-2D4DB38AF4C3}" srcId="{07966F82-C33C-4790-846E-D8DC5AE73077}" destId="{3F69FA46-F00B-43C2-AD9A-4D16D6FBDE7D}" srcOrd="1" destOrd="0" parTransId="{520B1A6E-3EAF-449F-BCC0-372E2798C7BA}" sibTransId="{6382ADC7-CB45-4D32-817E-129439AD6D95}"/>
    <dgm:cxn modelId="{F14B3104-76F5-4A51-A07B-29FEB891CEF3}" srcId="{07966F82-C33C-4790-846E-D8DC5AE73077}" destId="{4E596938-EAB2-46EF-A85D-6956B473CB00}" srcOrd="2" destOrd="0" parTransId="{9651B1D2-3E9E-4292-959E-292D3902E824}" sibTransId="{0075BDEE-2CEF-4938-B5A6-620FDEA8A067}"/>
    <dgm:cxn modelId="{46A9EAB3-7B8F-4CD5-BB7C-6C55F26016DC}" type="presOf" srcId="{4E596938-EAB2-46EF-A85D-6956B473CB00}" destId="{1E9D427C-4252-44E7-B7FF-49A33F3F4C14}" srcOrd="0" destOrd="0" presId="urn:microsoft.com/office/officeart/2005/8/layout/process1"/>
    <dgm:cxn modelId="{2224DE60-9E4D-43AA-8653-02914240FF57}" type="presParOf" srcId="{0EA55AD0-B886-4668-B7E5-5E9B77E0F7DB}" destId="{421F6897-B855-4DC1-8769-51F4D7212615}" srcOrd="0" destOrd="0" presId="urn:microsoft.com/office/officeart/2005/8/layout/process1"/>
    <dgm:cxn modelId="{BD197633-5AD3-4B4F-ADCD-980C566E58C1}" type="presParOf" srcId="{0EA55AD0-B886-4668-B7E5-5E9B77E0F7DB}" destId="{B2158390-5C8D-4007-8B53-193081FC00E3}" srcOrd="1" destOrd="0" presId="urn:microsoft.com/office/officeart/2005/8/layout/process1"/>
    <dgm:cxn modelId="{677F560F-7A5F-48E0-AE0E-F211256A6A0F}" type="presParOf" srcId="{B2158390-5C8D-4007-8B53-193081FC00E3}" destId="{6A646360-A32A-4D7C-BF83-32ECA505AFBB}" srcOrd="0" destOrd="0" presId="urn:microsoft.com/office/officeart/2005/8/layout/process1"/>
    <dgm:cxn modelId="{90760792-FF21-44F4-B8F0-404C877993B8}" type="presParOf" srcId="{0EA55AD0-B886-4668-B7E5-5E9B77E0F7DB}" destId="{58C73B56-B452-4F1B-B749-E85502B827DF}" srcOrd="2" destOrd="0" presId="urn:microsoft.com/office/officeart/2005/8/layout/process1"/>
    <dgm:cxn modelId="{1B20E69A-3D0F-4539-8038-D70DAD0CCE53}" type="presParOf" srcId="{0EA55AD0-B886-4668-B7E5-5E9B77E0F7DB}" destId="{616FECC3-C902-48A2-8C76-4BDC9C5F030D}" srcOrd="3" destOrd="0" presId="urn:microsoft.com/office/officeart/2005/8/layout/process1"/>
    <dgm:cxn modelId="{AFC4D7A5-1143-47FF-A9BC-950FD543509C}" type="presParOf" srcId="{616FECC3-C902-48A2-8C76-4BDC9C5F030D}" destId="{76652FDC-F82C-4B9B-8893-6FCD55A976AD}" srcOrd="0" destOrd="0" presId="urn:microsoft.com/office/officeart/2005/8/layout/process1"/>
    <dgm:cxn modelId="{0483EB16-FC64-4A01-8B7F-2B9414A8D36F}" type="presParOf" srcId="{0EA55AD0-B886-4668-B7E5-5E9B77E0F7DB}" destId="{1E9D427C-4252-44E7-B7FF-49A33F3F4C1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F6897-B855-4DC1-8769-51F4D7212615}">
      <dsp:nvSpPr>
        <dsp:cNvPr id="0" name=""/>
        <dsp:cNvSpPr/>
      </dsp:nvSpPr>
      <dsp:spPr>
        <a:xfrm>
          <a:off x="11185" y="0"/>
          <a:ext cx="2148524" cy="12398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新建项目</a:t>
          </a:r>
          <a:endParaRPr lang="zh-CN" altLang="en-US" sz="2800" kern="1200" dirty="0"/>
        </a:p>
      </dsp:txBody>
      <dsp:txXfrm>
        <a:off x="47498" y="36313"/>
        <a:ext cx="2075898" cy="1167195"/>
      </dsp:txXfrm>
    </dsp:sp>
    <dsp:sp modelId="{B2158390-5C8D-4007-8B53-193081FC00E3}">
      <dsp:nvSpPr>
        <dsp:cNvPr id="0" name=""/>
        <dsp:cNvSpPr/>
      </dsp:nvSpPr>
      <dsp:spPr>
        <a:xfrm>
          <a:off x="2374563" y="295275"/>
          <a:ext cx="455487" cy="5328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2374563" y="401842"/>
        <a:ext cx="318841" cy="319700"/>
      </dsp:txXfrm>
    </dsp:sp>
    <dsp:sp modelId="{58C73B56-B452-4F1B-B749-E85502B827DF}">
      <dsp:nvSpPr>
        <dsp:cNvPr id="0" name=""/>
        <dsp:cNvSpPr/>
      </dsp:nvSpPr>
      <dsp:spPr>
        <a:xfrm>
          <a:off x="3019120" y="0"/>
          <a:ext cx="2148524" cy="12398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新建包</a:t>
          </a:r>
          <a:endParaRPr lang="zh-CN" altLang="en-US" sz="20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默认包</a:t>
          </a:r>
          <a:endParaRPr lang="zh-CN" alt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400" kern="1200" dirty="0" smtClean="0"/>
            <a:t>自动添加</a:t>
          </a:r>
          <a:r>
            <a:rPr lang="en-US" sz="1400" kern="1200" dirty="0" smtClean="0"/>
            <a:t>main</a:t>
          </a:r>
          <a:r>
            <a:rPr lang="zh-CN" sz="1400" kern="1200" dirty="0" smtClean="0"/>
            <a:t>函数</a:t>
          </a:r>
          <a:endParaRPr lang="zh-CN" sz="1400" kern="1200" dirty="0"/>
        </a:p>
      </dsp:txBody>
      <dsp:txXfrm>
        <a:off x="3055433" y="36313"/>
        <a:ext cx="2075898" cy="1167195"/>
      </dsp:txXfrm>
    </dsp:sp>
    <dsp:sp modelId="{616FECC3-C902-48A2-8C76-4BDC9C5F030D}">
      <dsp:nvSpPr>
        <dsp:cNvPr id="0" name=""/>
        <dsp:cNvSpPr/>
      </dsp:nvSpPr>
      <dsp:spPr>
        <a:xfrm>
          <a:off x="5382497" y="295275"/>
          <a:ext cx="455487" cy="5328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5382497" y="401842"/>
        <a:ext cx="318841" cy="319700"/>
      </dsp:txXfrm>
    </dsp:sp>
    <dsp:sp modelId="{1E9D427C-4252-44E7-B7FF-49A33F3F4C14}">
      <dsp:nvSpPr>
        <dsp:cNvPr id="0" name=""/>
        <dsp:cNvSpPr/>
      </dsp:nvSpPr>
      <dsp:spPr>
        <a:xfrm>
          <a:off x="6027055" y="0"/>
          <a:ext cx="2148524" cy="12398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新建类</a:t>
          </a:r>
          <a:endParaRPr lang="zh-CN" altLang="en-US" sz="2800" kern="1200" dirty="0"/>
        </a:p>
      </dsp:txBody>
      <dsp:txXfrm>
        <a:off x="6063368" y="36313"/>
        <a:ext cx="2075898" cy="1167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1647B-0FD4-4017-994C-AC100BB1DE2F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AF90A-FDF6-4666-A676-95E122DD7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108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8C378146-ACA6-4388-BE51-35A85793D71E}" type="datetimeFigureOut">
              <a:rPr lang="zh-CN" altLang="en-US"/>
              <a:pPr>
                <a:defRPr/>
              </a:pPr>
              <a:t>2017/2/22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659B64CE-5DDC-4B66-8EF0-A05FFC6604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80617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5E1958D3-3A96-4D00-861F-3AF90F2FAAEA}" type="slidenum">
              <a:rPr lang="zh-CN" altLang="en-US" smtClean="0">
                <a:cs typeface="Arial" pitchFamily="34" charset="0"/>
              </a:rPr>
              <a:pPr/>
              <a:t>2</a:t>
            </a:fld>
            <a:endParaRPr lang="zh-CN" alt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570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16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9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2147483647 h 528"/>
                <a:gd name="T6" fmla="*/ 2147483647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Lucida Sans Unicode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</a:defRPr>
              </a:lvl9pPr>
            </a:lstStyle>
            <a:p>
              <a:pPr algn="ctr">
                <a:defRPr/>
              </a:pPr>
              <a:endParaRPr lang="zh-CN" altLang="en-US" smtClean="0">
                <a:solidFill>
                  <a:srgbClr val="FFFFFF"/>
                </a:solidFill>
                <a:ea typeface="宋体" charset="-122"/>
              </a:endParaRPr>
            </a:p>
          </p:txBody>
        </p:sp>
        <p:cxnSp>
          <p:nvCxnSpPr>
            <p:cNvPr id="10" name="Straight Connector 23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24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65BED77-05DA-47BD-B3F1-C107A7B23D4C}" type="datetime1">
              <a:rPr lang="zh-CN" altLang="en-US"/>
              <a:pPr>
                <a:defRPr/>
              </a:pPr>
              <a:t>2017/2/22</a:t>
            </a:fld>
            <a:endParaRPr lang="en-US" altLang="zh-CN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CDD9A38-A107-4BBB-8858-EB32290BAC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2743200" y="6408738"/>
            <a:ext cx="3987800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©1992-2010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0042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A4486-AE1F-444F-85EE-FA756AD9FDE0}" type="datetime1">
              <a:rPr lang="zh-CN" altLang="en-US"/>
              <a:pPr>
                <a:defRPr/>
              </a:pPr>
              <a:t>2017/2/22</a:t>
            </a:fld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7D692-051F-4BF2-ACB6-D0CE6686CD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598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ED57A-8A82-4E83-82C9-F5B9A67461D0}" type="datetime1">
              <a:rPr lang="zh-CN" altLang="en-US"/>
              <a:pPr>
                <a:defRPr/>
              </a:pPr>
              <a:t>2017/2/22</a:t>
            </a:fld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92CF4-04D2-4E1E-BBA9-71571DB85F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5412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3A092-1800-44D9-BFAD-96E90EDE7969}" type="datetime1">
              <a:rPr lang="zh-CN" altLang="en-US"/>
              <a:pPr>
                <a:defRPr/>
              </a:pPr>
              <a:t>2017/2/22</a:t>
            </a:fld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3598D-BDA3-4E30-9FEE-56052B210B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081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16D58-2082-4CA9-B442-FC7BE3943164}" type="datetime1">
              <a:rPr lang="zh-CN" altLang="en-US"/>
              <a:pPr>
                <a:defRPr/>
              </a:pPr>
              <a:t>2017/2/22</a:t>
            </a:fld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CFAEF-B37D-4E78-A99E-629ED72B02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375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16">
            <a:hlinkClick r:id="" action="ppaction://hlinkshowjump?jump=previousslide" highlightClick="1"/>
          </p:cNvPr>
          <p:cNvSpPr/>
          <p:nvPr/>
        </p:nvSpPr>
        <p:spPr>
          <a:xfrm>
            <a:off x="8305800" y="152400"/>
            <a:ext cx="3048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5" name="Action Button: Forward or Next 18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8AF8C-7EF2-40DA-80A8-85A255857070}" type="datetime1">
              <a:rPr lang="zh-CN" altLang="en-US"/>
              <a:pPr>
                <a:defRPr/>
              </a:pPr>
              <a:t>2017/2/22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408738"/>
            <a:ext cx="2616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©1992-2010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7A2DDA-5565-4422-80B6-92F5176938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125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5" name="Chevron 18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45F2F-1475-4C09-BB32-64448039D519}" type="datetime1">
              <a:rPr lang="zh-CN" altLang="en-US"/>
              <a:pPr>
                <a:defRPr/>
              </a:pPr>
              <a:t>2017/2/22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©1992-2010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0DF31-20B8-4DBD-BD34-3DFEFF5B0E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1889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EFFE3-5CDD-4F1D-B3BB-DB11ED134BFA}" type="datetime1">
              <a:rPr lang="zh-CN" altLang="en-US"/>
              <a:pPr>
                <a:defRPr/>
              </a:pPr>
              <a:t>2017/2/22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C4FB6-5039-4243-8575-2BB476EA23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7863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73CED-5BEB-4723-B223-70B09C530E16}" type="datetime1">
              <a:rPr lang="zh-CN" altLang="en-US"/>
              <a:pPr>
                <a:defRPr/>
              </a:pPr>
              <a:t>2017/2/22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©1992-2010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337B2-5218-4870-A0DC-E905DC266C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1110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81BDB-2DF4-4192-A5F2-354C8B06FAB9}" type="datetime1">
              <a:rPr lang="zh-CN" altLang="en-US"/>
              <a:pPr>
                <a:defRPr/>
              </a:pPr>
              <a:t>2017/2/22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©1992-2010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2FD5A-DC22-4574-BAC6-B19F829E96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9937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A7870-6FE8-4609-8CE7-6BA704E5718B}" type="datetime1">
              <a:rPr lang="zh-CN" altLang="en-US"/>
              <a:pPr>
                <a:defRPr/>
              </a:pPr>
              <a:t>2017/2/22</a:t>
            </a:fld>
            <a:endParaRPr lang="en-US" altLang="zh-CN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©1992-2010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F5AD3-23C9-47E1-8609-153294758F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385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7D72A-E140-4E5F-BA4C-68964E8571FC}" type="datetime1">
              <a:rPr lang="zh-CN" altLang="en-US"/>
              <a:pPr>
                <a:defRPr/>
              </a:pPr>
              <a:t>2017/2/22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66615-6E28-424F-A78A-A8039113D9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029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2147483647 h 588"/>
              <a:gd name="T6" fmla="*/ 2147483647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ight Triangle 1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FFFFFF"/>
              </a:solidFill>
              <a:ea typeface="宋体" charset="-122"/>
            </a:endParaRPr>
          </a:p>
        </p:txBody>
      </p:sp>
      <p:cxnSp>
        <p:nvCxnSpPr>
          <p:cNvPr id="8" name="Straight Connector 2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22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10" name="Chevron 23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F8054-CEB6-4248-ACA5-B5DEB9AC91AB}" type="datetime1">
              <a:rPr lang="zh-CN" altLang="en-US"/>
              <a:pPr>
                <a:defRPr/>
              </a:pPr>
              <a:t>2017/2/22</a:t>
            </a:fld>
            <a:endParaRPr lang="en-US" altLang="zh-CN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©1992-2010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994A8-9B41-4174-95CB-E899775540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1499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2147483647 h 588"/>
              <a:gd name="T6" fmla="*/ 2147483647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FFFFFF"/>
              </a:solidFill>
              <a:ea typeface="宋体" charset="-122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Lucida Sans Unicode" pitchFamily="34" charset="0"/>
                <a:ea typeface="宋体" charset="-122"/>
                <a:cs typeface="Arial" charset="0"/>
              </a:defRPr>
            </a:lvl1pPr>
          </a:lstStyle>
          <a:p>
            <a:pPr>
              <a:defRPr/>
            </a:pPr>
            <a:fld id="{9C21AA7B-2D83-4667-AAEC-A6B60298C404}" type="datetime1">
              <a:rPr lang="zh-CN" altLang="en-US"/>
              <a:pPr>
                <a:defRPr/>
              </a:pPr>
              <a:t>2017/2/22</a:t>
            </a:fld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962400" y="6408738"/>
            <a:ext cx="2768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©1992-2010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itchFamily="34" charset="0"/>
                <a:ea typeface="宋体" charset="-122"/>
                <a:cs typeface="Arial" charset="0"/>
              </a:defRPr>
            </a:lvl1pPr>
          </a:lstStyle>
          <a:p>
            <a:pPr>
              <a:defRPr/>
            </a:pPr>
            <a:fld id="{A4CDB846-4C40-4B86-BF1E-CD75D22D50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8305800" y="152400"/>
            <a:ext cx="3048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81" r:id="rId7"/>
    <p:sldLayoutId id="2147484092" r:id="rId8"/>
    <p:sldLayoutId id="2147484093" r:id="rId9"/>
    <p:sldLayoutId id="2147484082" r:id="rId10"/>
    <p:sldLayoutId id="2147484083" r:id="rId11"/>
    <p:sldLayoutId id="2147484084" r:id="rId12"/>
    <p:sldLayoutId id="2147484085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eclipse.org/downloads/packages/eclipse-ide-eclipse-committers/neon2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©1992-2010 by Pearson Education, Inc. All Rights Reserved.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1905001"/>
            <a:ext cx="7772400" cy="1829761"/>
          </a:xfrm>
          <a:prstGeom prst="rect">
            <a:avLst/>
          </a:prstGeom>
        </p:spPr>
        <p:txBody>
          <a:bodyPr vert="horz" anchor="b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3380E6"/>
                </a:solidFill>
                <a:latin typeface="Goudy Sans Medium"/>
              </a:rPr>
              <a:t>Introduction 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3380E6"/>
                </a:solidFill>
                <a:latin typeface="Goudy Sans Medium"/>
              </a:rPr>
              <a:t>This 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JDK</a:t>
            </a:r>
            <a:r>
              <a:rPr lang="zh-CN" altLang="en-US" dirty="0"/>
              <a:t>的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获取：</a:t>
            </a:r>
            <a:endParaRPr lang="en-US" altLang="zh-CN" dirty="0" smtClean="0"/>
          </a:p>
          <a:p>
            <a:pPr marL="109537" indent="0">
              <a:buFont typeface="Wingdings 3" pitchFamily="18" charset="2"/>
              <a:buNone/>
              <a:defRPr/>
            </a:pPr>
            <a:r>
              <a:rPr lang="en-US" altLang="zh-CN" dirty="0" smtClean="0"/>
              <a:t>http://www.oracle.com/us/downloads/index.html   </a:t>
            </a:r>
            <a:r>
              <a:rPr lang="zh-CN" altLang="en-US" dirty="0" smtClean="0">
                <a:solidFill>
                  <a:srgbClr val="C00000"/>
                </a:solidFill>
              </a:rPr>
              <a:t>在</a:t>
            </a:r>
            <a:r>
              <a:rPr lang="en-US" altLang="zh-CN" dirty="0" smtClean="0">
                <a:solidFill>
                  <a:srgbClr val="C00000"/>
                </a:solidFill>
              </a:rPr>
              <a:t>Downloads</a:t>
            </a:r>
            <a:r>
              <a:rPr lang="zh-CN" altLang="en-US" dirty="0" smtClean="0">
                <a:solidFill>
                  <a:srgbClr val="C00000"/>
                </a:solidFill>
              </a:rPr>
              <a:t>列表左侧找到</a:t>
            </a:r>
            <a:r>
              <a:rPr lang="en-US" altLang="zh-CN" dirty="0" smtClean="0">
                <a:solidFill>
                  <a:srgbClr val="C00000"/>
                </a:solidFill>
              </a:rPr>
              <a:t>Java SE</a:t>
            </a:r>
          </a:p>
          <a:p>
            <a:pPr marL="109537" indent="0">
              <a:buFont typeface="Wingdings 3" pitchFamily="18" charset="2"/>
              <a:buNone/>
              <a:defRPr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©1992-2010 by Pearson Education, Inc. All Rights Reserved.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254" y="4037656"/>
            <a:ext cx="1324906" cy="468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右箭头 8"/>
          <p:cNvSpPr/>
          <p:nvPr/>
        </p:nvSpPr>
        <p:spPr>
          <a:xfrm>
            <a:off x="1624214" y="4221950"/>
            <a:ext cx="428628" cy="142876"/>
          </a:xfrm>
          <a:prstGeom prst="rightArrow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697" y="2963256"/>
            <a:ext cx="1542857" cy="29333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030374"/>
            <a:ext cx="4739522" cy="2625841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3585468" y="4200419"/>
            <a:ext cx="571504" cy="142876"/>
          </a:xfrm>
          <a:prstGeom prst="rightArrow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8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8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3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JDK</a:t>
            </a:r>
            <a:r>
              <a:rPr lang="zh-CN" altLang="en-US" dirty="0"/>
              <a:t>的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版本信息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©1992-2010 by Pearson Education, Inc. All Rights Reserved.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214554"/>
            <a:ext cx="5685762" cy="3743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Eclipse</a:t>
            </a:r>
            <a:r>
              <a:rPr lang="zh-CN" altLang="en-US" dirty="0" smtClean="0"/>
              <a:t>的安装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947730"/>
          </a:xfrm>
        </p:spPr>
        <p:txBody>
          <a:bodyPr/>
          <a:lstStyle/>
          <a:p>
            <a:r>
              <a:rPr lang="zh-CN" altLang="en-US" dirty="0" smtClean="0"/>
              <a:t>获取：</a:t>
            </a:r>
            <a:r>
              <a:rPr lang="en-US" altLang="zh-CN" u="sng" dirty="0">
                <a:hlinkClick r:id="rId2"/>
              </a:rPr>
              <a:t> http://www.eclipse.org/downloads/packages/eclipse-ide-eclipse-committers/neon2</a:t>
            </a:r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©1992-2010 by Pearson Education, Inc. All Rights Reserved.</a:t>
            </a:r>
            <a:endParaRPr lang="en-US"/>
          </a:p>
        </p:txBody>
      </p:sp>
      <p:pic>
        <p:nvPicPr>
          <p:cNvPr id="8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72112"/>
            <a:ext cx="7344816" cy="36931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233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©1992-2010 by Pearson Education, Inc. All Rights Reserved.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88840"/>
            <a:ext cx="3113881" cy="38370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683568" y="774067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spcAft>
                <a:spcPts val="0"/>
              </a:spcAft>
            </a:pPr>
            <a:endParaRPr lang="zh-CN" altLang="zh-CN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altLang="zh-CN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We needn’t install </a:t>
            </a:r>
            <a:r>
              <a:rPr lang="en-US" altLang="zh-CN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clipse. After uncompressing the download document, we double click eclipse.exe and then we can open it.</a:t>
            </a:r>
            <a:endParaRPr lang="zh-CN" altLang="zh-CN" dirty="0">
              <a:effectLst/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939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Eclipse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©1992-2010 by Pearson Education, Inc. All Rights Reserved.</a:t>
            </a:r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52" y="1428736"/>
            <a:ext cx="6448444" cy="4674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60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13137"/>
              </p:ext>
            </p:extLst>
          </p:nvPr>
        </p:nvGraphicFramePr>
        <p:xfrm>
          <a:off x="457200" y="2260617"/>
          <a:ext cx="8186766" cy="1239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©1992-2010 by Pearson Education, Inc. All Rights Reserved.</a:t>
            </a:r>
            <a:endParaRPr lang="en-US"/>
          </a:p>
        </p:txBody>
      </p:sp>
      <p:grpSp>
        <p:nvGrpSpPr>
          <p:cNvPr id="3" name="组合 5"/>
          <p:cNvGrpSpPr>
            <a:grpSpLocks/>
          </p:cNvGrpSpPr>
          <p:nvPr/>
        </p:nvGrpSpPr>
        <p:grpSpPr bwMode="auto">
          <a:xfrm>
            <a:off x="6553199" y="4476767"/>
            <a:ext cx="2162175" cy="1296987"/>
            <a:chOff x="6060488" y="253654"/>
            <a:chExt cx="2161877" cy="1297126"/>
          </a:xfrm>
        </p:grpSpPr>
        <p:sp>
          <p:nvSpPr>
            <p:cNvPr id="7" name="圆角矩形 6"/>
            <p:cNvSpPr/>
            <p:nvPr/>
          </p:nvSpPr>
          <p:spPr>
            <a:xfrm>
              <a:off x="6060488" y="253654"/>
              <a:ext cx="2161877" cy="129712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6098584" y="291758"/>
              <a:ext cx="2085688" cy="12209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2390" tIns="72390" rIns="72390" bIns="72390" spcCol="1270" anchor="ctr"/>
            <a:lstStyle/>
            <a:p>
              <a:pPr algn="ctr" defTabSz="8445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800" dirty="0" smtClean="0"/>
                <a:t>编辑代码</a:t>
              </a:r>
              <a:endParaRPr lang="zh-CN" sz="2800" dirty="0"/>
            </a:p>
          </p:txBody>
        </p:sp>
      </p:grpSp>
      <p:grpSp>
        <p:nvGrpSpPr>
          <p:cNvPr id="6" name="组合 8"/>
          <p:cNvGrpSpPr>
            <a:grpSpLocks/>
          </p:cNvGrpSpPr>
          <p:nvPr/>
        </p:nvGrpSpPr>
        <p:grpSpPr bwMode="auto">
          <a:xfrm rot="5400000">
            <a:off x="7354094" y="3734610"/>
            <a:ext cx="458788" cy="536575"/>
            <a:chOff x="5411926" y="321911"/>
            <a:chExt cx="458317" cy="536145"/>
          </a:xfrm>
        </p:grpSpPr>
        <p:sp>
          <p:nvSpPr>
            <p:cNvPr id="10" name="右箭头 9"/>
            <p:cNvSpPr/>
            <p:nvPr/>
          </p:nvSpPr>
          <p:spPr>
            <a:xfrm>
              <a:off x="5411926" y="321911"/>
              <a:ext cx="458317" cy="53614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右箭头 4"/>
            <p:cNvSpPr/>
            <p:nvPr/>
          </p:nvSpPr>
          <p:spPr>
            <a:xfrm>
              <a:off x="5411926" y="429775"/>
              <a:ext cx="320346" cy="3204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6667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000"/>
            </a:p>
          </p:txBody>
        </p:sp>
      </p:grpSp>
      <p:grpSp>
        <p:nvGrpSpPr>
          <p:cNvPr id="9" name="组合 11"/>
          <p:cNvGrpSpPr>
            <a:grpSpLocks/>
          </p:cNvGrpSpPr>
          <p:nvPr/>
        </p:nvGrpSpPr>
        <p:grpSpPr bwMode="auto">
          <a:xfrm rot="10800000">
            <a:off x="5865813" y="4857767"/>
            <a:ext cx="458787" cy="534987"/>
            <a:chOff x="5411926" y="321911"/>
            <a:chExt cx="458317" cy="536145"/>
          </a:xfrm>
        </p:grpSpPr>
        <p:sp>
          <p:nvSpPr>
            <p:cNvPr id="13" name="右箭头 12"/>
            <p:cNvSpPr/>
            <p:nvPr/>
          </p:nvSpPr>
          <p:spPr>
            <a:xfrm>
              <a:off x="5411926" y="321911"/>
              <a:ext cx="458317" cy="53614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右箭头 4"/>
            <p:cNvSpPr/>
            <p:nvPr/>
          </p:nvSpPr>
          <p:spPr>
            <a:xfrm>
              <a:off x="5411926" y="428503"/>
              <a:ext cx="320346" cy="3229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6667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000"/>
            </a:p>
          </p:txBody>
        </p:sp>
      </p:grpSp>
      <p:grpSp>
        <p:nvGrpSpPr>
          <p:cNvPr id="12" name="组合 17"/>
          <p:cNvGrpSpPr>
            <a:grpSpLocks/>
          </p:cNvGrpSpPr>
          <p:nvPr/>
        </p:nvGrpSpPr>
        <p:grpSpPr bwMode="auto">
          <a:xfrm>
            <a:off x="3581400" y="4489467"/>
            <a:ext cx="2162175" cy="1296987"/>
            <a:chOff x="6060489" y="253654"/>
            <a:chExt cx="2161877" cy="1297126"/>
          </a:xfrm>
        </p:grpSpPr>
        <p:sp>
          <p:nvSpPr>
            <p:cNvPr id="19" name="圆角矩形 18"/>
            <p:cNvSpPr/>
            <p:nvPr/>
          </p:nvSpPr>
          <p:spPr>
            <a:xfrm>
              <a:off x="6060489" y="253654"/>
              <a:ext cx="2161877" cy="129712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圆角矩形 4"/>
            <p:cNvSpPr/>
            <p:nvPr/>
          </p:nvSpPr>
          <p:spPr>
            <a:xfrm>
              <a:off x="6098584" y="291758"/>
              <a:ext cx="2085688" cy="12209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2390" tIns="72390" rIns="72390" bIns="72390" spcCol="1270" anchor="ctr"/>
            <a:lstStyle/>
            <a:p>
              <a:pPr algn="ctr" defTabSz="8445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dirty="0" smtClean="0">
                  <a:solidFill>
                    <a:schemeClr val="tx1"/>
                  </a:solidFill>
                </a:rPr>
                <a:t>编译并查看结果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pPr algn="ctr" defTabSz="8445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dirty="0" smtClean="0">
                  <a:solidFill>
                    <a:schemeClr val="tx1"/>
                  </a:solidFill>
                </a:rPr>
                <a:t>是否符合预期</a:t>
              </a:r>
              <a:endParaRPr lang="zh-CN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71472" y="1357298"/>
            <a:ext cx="8072494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C00000"/>
                </a:solidFill>
              </a:rPr>
              <a:t>初次使用</a:t>
            </a:r>
            <a:r>
              <a:rPr lang="en-US" altLang="zh-CN" sz="2400" dirty="0" smtClean="0">
                <a:solidFill>
                  <a:srgbClr val="C00000"/>
                </a:solidFill>
              </a:rPr>
              <a:t>Eclipse</a:t>
            </a:r>
            <a:r>
              <a:rPr lang="zh-CN" altLang="en-US" sz="2400" dirty="0" smtClean="0">
                <a:solidFill>
                  <a:srgbClr val="C00000"/>
                </a:solidFill>
              </a:rPr>
              <a:t>时，界面为</a:t>
            </a:r>
            <a:r>
              <a:rPr lang="en-US" altLang="zh-CN" sz="2400" dirty="0" smtClean="0">
                <a:solidFill>
                  <a:srgbClr val="C00000"/>
                </a:solidFill>
              </a:rPr>
              <a:t>Welcome</a:t>
            </a:r>
            <a:r>
              <a:rPr lang="zh-CN" altLang="en-US" sz="2400" dirty="0" smtClean="0">
                <a:solidFill>
                  <a:srgbClr val="C00000"/>
                </a:solidFill>
              </a:rPr>
              <a:t>界面，请点击界面右上角的“</a:t>
            </a:r>
            <a:r>
              <a:rPr lang="en-US" altLang="zh-CN" sz="2400" dirty="0" smtClean="0">
                <a:solidFill>
                  <a:srgbClr val="C00000"/>
                </a:solidFill>
              </a:rPr>
              <a:t>Workbench</a:t>
            </a:r>
            <a:r>
              <a:rPr lang="zh-CN" altLang="en-US" sz="2400" dirty="0" smtClean="0">
                <a:solidFill>
                  <a:srgbClr val="C00000"/>
                </a:solidFill>
              </a:rPr>
              <a:t>”文字，即可进入编辑界面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DEMO 01_01</a:t>
            </a:r>
            <a:endParaRPr lang="zh-CN" altLang="en-US" dirty="0"/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Eclipse</a:t>
            </a:r>
            <a:r>
              <a:rPr lang="zh-CN" altLang="en-US" sz="2400" dirty="0" smtClean="0"/>
              <a:t>创建一个名为</a:t>
            </a:r>
            <a:r>
              <a:rPr lang="en-US" altLang="zh-CN" sz="2400" dirty="0" smtClean="0"/>
              <a:t>Welcome.java</a:t>
            </a:r>
            <a:r>
              <a:rPr lang="zh-CN" altLang="en-US" sz="2400" dirty="0" smtClean="0"/>
              <a:t>的应用程序，其功能是在屏幕上打印出如下字符串：</a:t>
            </a:r>
          </a:p>
          <a:p>
            <a:pPr marL="849313" lvl="1" indent="-457200">
              <a:lnSpc>
                <a:spcPct val="200000"/>
              </a:lnSpc>
              <a:buFont typeface="+mj-ea"/>
              <a:buAutoNum type="circleNumDbPlain"/>
            </a:pPr>
            <a:r>
              <a:rPr lang="en-US" altLang="zh-CN" dirty="0" smtClean="0"/>
              <a:t>Welcome!</a:t>
            </a:r>
          </a:p>
          <a:p>
            <a:pPr marL="849313" lvl="1" indent="-4572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 smtClean="0"/>
              <a:t>请在作为</a:t>
            </a:r>
            <a:r>
              <a:rPr lang="en-US" altLang="zh-CN" dirty="0" smtClean="0"/>
              <a:t>workspace</a:t>
            </a:r>
            <a:r>
              <a:rPr lang="zh-CN" altLang="en-US" dirty="0" smtClean="0"/>
              <a:t>的文件夹中逐级打开项目文件夹，查一查，创建过程中所涉及的</a:t>
            </a:r>
            <a:r>
              <a:rPr lang="en-US" altLang="zh-CN" dirty="0" smtClean="0"/>
              <a:t>java project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及</a:t>
            </a:r>
            <a:r>
              <a:rPr lang="en-US" altLang="zh-CN" dirty="0" smtClean="0"/>
              <a:t>Welcome.java</a:t>
            </a:r>
            <a:r>
              <a:rPr lang="zh-CN" altLang="en-US" dirty="0" smtClean="0"/>
              <a:t>是怎样存盘的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©1992-2010 by Pearson Education, Inc. 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DEMO 01_01</a:t>
            </a:r>
            <a:endParaRPr lang="zh-CN" altLang="en-US" dirty="0"/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661978"/>
          </a:xfrm>
        </p:spPr>
        <p:txBody>
          <a:bodyPr/>
          <a:lstStyle/>
          <a:p>
            <a:r>
              <a:rPr lang="en-US" altLang="zh-CN" dirty="0" smtClean="0"/>
              <a:t>STEP. 1   </a:t>
            </a:r>
            <a:r>
              <a:rPr lang="en-US" altLang="zh-CN" dirty="0" smtClean="0">
                <a:solidFill>
                  <a:srgbClr val="C00000"/>
                </a:solidFill>
              </a:rPr>
              <a:t>File-&gt;New-&gt;Java Project</a:t>
            </a:r>
            <a:endParaRPr lang="zh-CN" altLang="en-US" dirty="0" smtClean="0">
              <a:solidFill>
                <a:srgbClr val="C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©1992-2010 by Pearson Education, Inc. All Rights Reserved.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357430"/>
            <a:ext cx="7929650" cy="1869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DEMO 01_01</a:t>
            </a:r>
            <a:endParaRPr lang="zh-CN" altLang="en-US" dirty="0"/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STEP. 2  </a:t>
            </a:r>
            <a:r>
              <a:rPr lang="zh-CN" altLang="en-US" dirty="0" smtClean="0">
                <a:solidFill>
                  <a:srgbClr val="C00000"/>
                </a:solidFill>
              </a:rPr>
              <a:t>命名</a:t>
            </a:r>
            <a:r>
              <a:rPr lang="en-US" altLang="zh-CN" dirty="0" smtClean="0">
                <a:solidFill>
                  <a:srgbClr val="C00000"/>
                </a:solidFill>
              </a:rPr>
              <a:t>Project</a:t>
            </a:r>
            <a:r>
              <a:rPr lang="zh-CN" altLang="en-US" dirty="0" smtClean="0">
                <a:solidFill>
                  <a:srgbClr val="C00000"/>
                </a:solidFill>
              </a:rPr>
              <a:t>，例如，</a:t>
            </a:r>
            <a:r>
              <a:rPr lang="en-US" altLang="zh-CN" dirty="0" err="1" smtClean="0">
                <a:solidFill>
                  <a:srgbClr val="C00000"/>
                </a:solidFill>
              </a:rPr>
              <a:t>ProjectFirst</a:t>
            </a:r>
            <a:r>
              <a:rPr lang="zh-CN" altLang="en-US" dirty="0" smtClean="0">
                <a:solidFill>
                  <a:srgbClr val="C00000"/>
                </a:solidFill>
              </a:rPr>
              <a:t>。点击</a:t>
            </a:r>
            <a:r>
              <a:rPr lang="en-US" altLang="zh-CN" dirty="0" smtClean="0">
                <a:solidFill>
                  <a:srgbClr val="C00000"/>
                </a:solidFill>
              </a:rPr>
              <a:t>Finish</a:t>
            </a:r>
            <a:r>
              <a:rPr lang="zh-CN" altLang="en-US" dirty="0" smtClean="0">
                <a:solidFill>
                  <a:srgbClr val="C00000"/>
                </a:solidFill>
              </a:rPr>
              <a:t>按钮。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352948" y="6408738"/>
            <a:ext cx="2768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©1992-2010 by Pearson Education, Inc. All Rights Reserved.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2000240"/>
            <a:ext cx="3357586" cy="4195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DEMO 01_01</a:t>
            </a:r>
            <a:endParaRPr lang="zh-CN" altLang="en-US" dirty="0"/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STEP. 3 </a:t>
            </a:r>
            <a:r>
              <a:rPr lang="zh-CN" altLang="en-US" dirty="0" smtClean="0">
                <a:solidFill>
                  <a:srgbClr val="C00000"/>
                </a:solidFill>
              </a:rPr>
              <a:t>在已创建好的</a:t>
            </a:r>
            <a:r>
              <a:rPr lang="en-US" altLang="zh-CN" dirty="0" smtClean="0">
                <a:solidFill>
                  <a:srgbClr val="C00000"/>
                </a:solidFill>
              </a:rPr>
              <a:t>java Project</a:t>
            </a:r>
            <a:r>
              <a:rPr lang="zh-CN" altLang="en-US" dirty="0" smtClean="0">
                <a:solidFill>
                  <a:srgbClr val="C00000"/>
                </a:solidFill>
              </a:rPr>
              <a:t>上点击鼠标右键，选择</a:t>
            </a:r>
            <a:r>
              <a:rPr lang="en-US" altLang="zh-CN" dirty="0" smtClean="0">
                <a:solidFill>
                  <a:srgbClr val="C00000"/>
                </a:solidFill>
              </a:rPr>
              <a:t>New-&gt;Package</a:t>
            </a:r>
            <a:endParaRPr lang="zh-CN" altLang="en-US" dirty="0" smtClean="0">
              <a:solidFill>
                <a:srgbClr val="C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©1992-2010 by Pearson Education, Inc. All Rights Reserved.</a:t>
            </a:r>
            <a:endParaRPr 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357430"/>
            <a:ext cx="587692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635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3600">
                <a:ea typeface="宋体" pitchFamily="2" charset="-122"/>
              </a:rPr>
              <a:t>主要内容提要</a:t>
            </a:r>
            <a:endParaRPr lang="zh-CN" altLang="en-US" sz="3600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>
              <a:defRPr sz="1900"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eaLnBrk="0" fontAlgn="base" hangingPunct="0">
              <a:spcAft>
                <a:spcPct val="0"/>
              </a:spcAft>
              <a:buClr>
                <a:schemeClr val="accent2"/>
              </a:buClr>
              <a:defRPr sz="1900"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eaLnBrk="0" fontAlgn="base" hangingPunct="0">
              <a:spcAft>
                <a:spcPct val="0"/>
              </a:spcAft>
              <a:buClr>
                <a:schemeClr val="accent2"/>
              </a:buClr>
              <a:defRPr sz="1900"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eaLnBrk="0" fontAlgn="base" hangingPunct="0">
              <a:spcAft>
                <a:spcPct val="0"/>
              </a:spcAft>
              <a:buClr>
                <a:schemeClr val="accent2"/>
              </a:buClr>
              <a:defRPr sz="1900"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eaLnBrk="0" fontAlgn="base" hangingPunct="0">
              <a:spcAft>
                <a:spcPct val="0"/>
              </a:spcAft>
              <a:buClr>
                <a:schemeClr val="accent2"/>
              </a:buClr>
              <a:defRPr sz="1900"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endParaRPr lang="zh-CN" altLang="en-US" sz="18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89134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cs typeface="Arial" charset="0"/>
            </a:endParaRPr>
          </a:p>
        </p:txBody>
      </p:sp>
      <p:sp>
        <p:nvSpPr>
          <p:cNvPr id="89135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cs typeface="Arial" charset="0"/>
            </a:endParaRPr>
          </a:p>
        </p:txBody>
      </p:sp>
      <p:sp>
        <p:nvSpPr>
          <p:cNvPr id="11270" name="AutoShape 48"/>
          <p:cNvSpPr>
            <a:spLocks noChangeArrowheads="1"/>
          </p:cNvSpPr>
          <p:nvPr/>
        </p:nvSpPr>
        <p:spPr bwMode="gray">
          <a:xfrm>
            <a:off x="2441558" y="4135446"/>
            <a:ext cx="405926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solidFill>
                  <a:schemeClr val="tx2"/>
                </a:solidFill>
                <a:latin typeface="+mn-ea"/>
              </a:rPr>
              <a:t>搭建开发环境</a:t>
            </a:r>
            <a:endParaRPr lang="zh-CN" altLang="en-US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1273" name="AutoShape 51"/>
          <p:cNvSpPr>
            <a:spLocks noChangeArrowheads="1"/>
          </p:cNvSpPr>
          <p:nvPr/>
        </p:nvSpPr>
        <p:spPr bwMode="gray">
          <a:xfrm>
            <a:off x="2447908" y="3119433"/>
            <a:ext cx="391004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45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17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zh-CN" b="1" dirty="0" smtClean="0">
                <a:solidFill>
                  <a:schemeClr val="tx2"/>
                </a:solidFill>
                <a:latin typeface="+mn-ea"/>
              </a:rPr>
              <a:t>JAVA</a:t>
            </a:r>
            <a:r>
              <a:rPr lang="zh-CN" altLang="en-US" b="1" dirty="0" smtClean="0">
                <a:solidFill>
                  <a:schemeClr val="tx2"/>
                </a:solidFill>
                <a:latin typeface="+mn-ea"/>
              </a:rPr>
              <a:t>及开发环境简介</a:t>
            </a:r>
            <a:endParaRPr lang="zh-CN" altLang="en-US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1274" name="AutoShape 52"/>
          <p:cNvSpPr>
            <a:spLocks noChangeArrowheads="1"/>
          </p:cNvSpPr>
          <p:nvPr/>
        </p:nvSpPr>
        <p:spPr bwMode="gray">
          <a:xfrm>
            <a:off x="2060624" y="2143116"/>
            <a:ext cx="408301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tx2"/>
                </a:solidFill>
                <a:latin typeface="+mn-ea"/>
              </a:rPr>
              <a:t>实验课内容</a:t>
            </a:r>
            <a:endParaRPr lang="zh-CN" altLang="en-US" b="1" dirty="0">
              <a:solidFill>
                <a:schemeClr val="tx2"/>
              </a:solidFill>
              <a:latin typeface="+mn-ea"/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743124" y="2232016"/>
            <a:ext cx="381000" cy="381000"/>
            <a:chOff x="2078" y="1680"/>
            <a:chExt cx="1615" cy="1615"/>
          </a:xfrm>
        </p:grpSpPr>
        <p:sp>
          <p:nvSpPr>
            <p:cNvPr id="11305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6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44" name="Oval 5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cs typeface="Arial" charset="0"/>
              </a:endParaRPr>
            </a:p>
          </p:txBody>
        </p:sp>
        <p:sp>
          <p:nvSpPr>
            <p:cNvPr id="11308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46" name="Oval 5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cs typeface="Arial" charset="0"/>
              </a:endParaRPr>
            </a:p>
          </p:txBody>
        </p:sp>
        <p:sp>
          <p:nvSpPr>
            <p:cNvPr id="11310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2143108" y="3225796"/>
            <a:ext cx="381000" cy="381000"/>
            <a:chOff x="2078" y="1680"/>
            <a:chExt cx="1615" cy="1615"/>
          </a:xfrm>
        </p:grpSpPr>
        <p:sp>
          <p:nvSpPr>
            <p:cNvPr id="11299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0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51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cs typeface="Arial" charset="0"/>
              </a:endParaRPr>
            </a:p>
          </p:txBody>
        </p:sp>
        <p:sp>
          <p:nvSpPr>
            <p:cNvPr id="11302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53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cs typeface="Arial" charset="0"/>
              </a:endParaRPr>
            </a:p>
          </p:txBody>
        </p:sp>
        <p:sp>
          <p:nvSpPr>
            <p:cNvPr id="11304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2143108" y="4184659"/>
            <a:ext cx="355600" cy="381000"/>
            <a:chOff x="2078" y="1680"/>
            <a:chExt cx="1615" cy="1615"/>
          </a:xfrm>
        </p:grpSpPr>
        <p:sp>
          <p:nvSpPr>
            <p:cNvPr id="11281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2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72" name="Oval 84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cs typeface="Arial" charset="0"/>
              </a:endParaRPr>
            </a:p>
          </p:txBody>
        </p:sp>
        <p:sp>
          <p:nvSpPr>
            <p:cNvPr id="11284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74" name="Oval 86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cs typeface="Arial" charset="0"/>
              </a:endParaRPr>
            </a:p>
          </p:txBody>
        </p:sp>
        <p:sp>
          <p:nvSpPr>
            <p:cNvPr id="11286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7" name="AutoShape 48"/>
          <p:cNvSpPr>
            <a:spLocks noChangeArrowheads="1"/>
          </p:cNvSpPr>
          <p:nvPr/>
        </p:nvSpPr>
        <p:spPr bwMode="gray">
          <a:xfrm>
            <a:off x="2012930" y="506414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solidFill>
                  <a:schemeClr val="tx2"/>
                </a:solidFill>
                <a:latin typeface="+mn-ea"/>
              </a:rPr>
              <a:t>使用</a:t>
            </a:r>
            <a:r>
              <a:rPr lang="en-US" altLang="zh-CN" b="1" dirty="0" smtClean="0">
                <a:solidFill>
                  <a:schemeClr val="tx2"/>
                </a:solidFill>
                <a:latin typeface="+mn-ea"/>
              </a:rPr>
              <a:t>eclipse</a:t>
            </a:r>
            <a:r>
              <a:rPr lang="zh-CN" altLang="en-US" b="1" dirty="0" smtClean="0">
                <a:solidFill>
                  <a:schemeClr val="tx2"/>
                </a:solidFill>
                <a:latin typeface="+mn-ea"/>
              </a:rPr>
              <a:t>实现一个</a:t>
            </a:r>
            <a:r>
              <a:rPr lang="zh-CN" altLang="en-US" b="1" dirty="0">
                <a:solidFill>
                  <a:schemeClr val="tx2"/>
                </a:solidFill>
                <a:latin typeface="+mn-ea"/>
              </a:rPr>
              <a:t>最</a:t>
            </a:r>
            <a:r>
              <a:rPr lang="zh-CN" altLang="en-US" b="1" dirty="0" smtClean="0">
                <a:solidFill>
                  <a:schemeClr val="tx2"/>
                </a:solidFill>
                <a:latin typeface="+mn-ea"/>
              </a:rPr>
              <a:t>简单的</a:t>
            </a:r>
            <a:r>
              <a:rPr lang="en-US" altLang="zh-CN" b="1" dirty="0" smtClean="0">
                <a:solidFill>
                  <a:schemeClr val="tx2"/>
                </a:solidFill>
                <a:latin typeface="+mn-ea"/>
              </a:rPr>
              <a:t>Java</a:t>
            </a:r>
            <a:r>
              <a:rPr lang="zh-CN" altLang="en-US" b="1" dirty="0" smtClean="0">
                <a:solidFill>
                  <a:schemeClr val="tx2"/>
                </a:solidFill>
                <a:latin typeface="+mn-ea"/>
              </a:rPr>
              <a:t>程序</a:t>
            </a:r>
            <a:endParaRPr lang="zh-CN" altLang="en-US" b="1" dirty="0">
              <a:solidFill>
                <a:schemeClr val="tx2"/>
              </a:solidFill>
              <a:latin typeface="+mn-ea"/>
            </a:endParaRPr>
          </a:p>
        </p:txBody>
      </p:sp>
      <p:grpSp>
        <p:nvGrpSpPr>
          <p:cNvPr id="48" name="Group 81"/>
          <p:cNvGrpSpPr>
            <a:grpSpLocks/>
          </p:cNvGrpSpPr>
          <p:nvPr/>
        </p:nvGrpSpPr>
        <p:grpSpPr bwMode="auto">
          <a:xfrm>
            <a:off x="1714480" y="5113353"/>
            <a:ext cx="355600" cy="381000"/>
            <a:chOff x="2078" y="1680"/>
            <a:chExt cx="1615" cy="1615"/>
          </a:xfrm>
        </p:grpSpPr>
        <p:sp>
          <p:nvSpPr>
            <p:cNvPr id="49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Oval 84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cs typeface="Arial" charset="0"/>
              </a:endParaRPr>
            </a:p>
          </p:txBody>
        </p:sp>
        <p:sp>
          <p:nvSpPr>
            <p:cNvPr id="52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Oval 86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cs typeface="Arial" charset="0"/>
              </a:endParaRPr>
            </a:p>
          </p:txBody>
        </p:sp>
        <p:sp>
          <p:nvSpPr>
            <p:cNvPr id="54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animBg="1"/>
      <p:bldP spid="11273" grpId="0" animBg="1"/>
      <p:bldP spid="11274" grpId="0" animBg="1"/>
      <p:bldP spid="4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71546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DEMO 01_01</a:t>
            </a:r>
            <a:endParaRPr lang="zh-CN" altLang="en-US" dirty="0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71504"/>
          </a:xfrm>
        </p:spPr>
        <p:txBody>
          <a:bodyPr/>
          <a:lstStyle/>
          <a:p>
            <a:r>
              <a:rPr lang="en-US" altLang="zh-CN" dirty="0" smtClean="0"/>
              <a:t>STEP. 4  </a:t>
            </a:r>
            <a:r>
              <a:rPr lang="zh-CN" altLang="en-US" dirty="0" smtClean="0">
                <a:solidFill>
                  <a:srgbClr val="C00000"/>
                </a:solidFill>
              </a:rPr>
              <a:t>为包命名，例如：</a:t>
            </a:r>
            <a:r>
              <a:rPr lang="en-US" altLang="zh-CN" dirty="0" err="1" smtClean="0">
                <a:solidFill>
                  <a:srgbClr val="C00000"/>
                </a:solidFill>
              </a:rPr>
              <a:t>PracticeFirst</a:t>
            </a:r>
            <a:endParaRPr lang="zh-CN" altLang="en-US" dirty="0" smtClean="0">
              <a:solidFill>
                <a:srgbClr val="C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©1992-2010 by Pearson Education, Inc. All Rights Reserved.</a:t>
            </a:r>
            <a:endParaRPr 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594648"/>
            <a:ext cx="5033843" cy="4763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DEMO 01_01</a:t>
            </a:r>
            <a:endParaRPr lang="zh-CN" altLang="en-US" dirty="0"/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STEP. </a:t>
            </a:r>
            <a:r>
              <a:rPr lang="en-US" altLang="zh-CN" dirty="0" smtClean="0"/>
              <a:t>5 </a:t>
            </a:r>
            <a:r>
              <a:rPr lang="zh-CN" altLang="en-US" dirty="0" smtClean="0">
                <a:solidFill>
                  <a:srgbClr val="C00000"/>
                </a:solidFill>
              </a:rPr>
              <a:t>在已创建好的</a:t>
            </a:r>
            <a:r>
              <a:rPr lang="en-US" altLang="zh-CN" dirty="0" smtClean="0">
                <a:solidFill>
                  <a:srgbClr val="C00000"/>
                </a:solidFill>
              </a:rPr>
              <a:t>Package</a:t>
            </a:r>
            <a:r>
              <a:rPr lang="zh-CN" altLang="en-US" dirty="0" smtClean="0">
                <a:solidFill>
                  <a:srgbClr val="C00000"/>
                </a:solidFill>
              </a:rPr>
              <a:t>上点击鼠标右键，选择</a:t>
            </a:r>
            <a:r>
              <a:rPr lang="en-US" altLang="zh-CN" dirty="0" smtClean="0">
                <a:solidFill>
                  <a:srgbClr val="C00000"/>
                </a:solidFill>
              </a:rPr>
              <a:t>New-&gt;Class</a:t>
            </a:r>
            <a:endParaRPr lang="zh-CN" altLang="en-US" dirty="0" smtClean="0">
              <a:solidFill>
                <a:srgbClr val="C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©1992-2010 by Pearson Education, Inc. All Rights Reserved.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000372"/>
            <a:ext cx="528637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DEMO 01_01</a:t>
            </a:r>
            <a:endParaRPr lang="zh-CN" altLang="en-US" dirty="0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STEP. </a:t>
            </a:r>
            <a:r>
              <a:rPr lang="en-US" altLang="zh-CN" dirty="0" smtClean="0"/>
              <a:t>6  </a:t>
            </a:r>
            <a:r>
              <a:rPr lang="zh-CN" altLang="en-US" dirty="0" smtClean="0">
                <a:solidFill>
                  <a:srgbClr val="C00000"/>
                </a:solidFill>
              </a:rPr>
              <a:t>为</a:t>
            </a:r>
            <a:r>
              <a:rPr lang="en-US" altLang="zh-CN" dirty="0" smtClean="0">
                <a:solidFill>
                  <a:srgbClr val="C00000"/>
                </a:solidFill>
              </a:rPr>
              <a:t>Class</a:t>
            </a:r>
            <a:r>
              <a:rPr lang="zh-CN" altLang="en-US" dirty="0" smtClean="0">
                <a:solidFill>
                  <a:srgbClr val="C00000"/>
                </a:solidFill>
              </a:rPr>
              <a:t>命名，例如：</a:t>
            </a:r>
            <a:r>
              <a:rPr lang="en-US" altLang="zh-CN" dirty="0" smtClean="0">
                <a:solidFill>
                  <a:srgbClr val="C00000"/>
                </a:solidFill>
              </a:rPr>
              <a:t>Welcome</a:t>
            </a:r>
            <a:endParaRPr lang="zh-CN" altLang="en-US" dirty="0" smtClean="0">
              <a:solidFill>
                <a:srgbClr val="C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©1992-2010 by Pearson Education, Inc. All Rights Reserved.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1963382"/>
            <a:ext cx="4043372" cy="4365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DEMO 01_01</a:t>
            </a:r>
            <a:endParaRPr lang="zh-CN" altLang="en-US" dirty="0"/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STEP.7  </a:t>
            </a:r>
            <a:r>
              <a:rPr lang="zh-CN" altLang="en-US" dirty="0" smtClean="0">
                <a:solidFill>
                  <a:srgbClr val="C00000"/>
                </a:solidFill>
              </a:rPr>
              <a:t>输入如图所示代码  点击</a:t>
            </a:r>
            <a:r>
              <a:rPr lang="en-US" altLang="zh-CN" dirty="0" smtClean="0">
                <a:solidFill>
                  <a:srgbClr val="C00000"/>
                </a:solidFill>
              </a:rPr>
              <a:t>Run</a:t>
            </a:r>
            <a:r>
              <a:rPr lang="zh-CN" altLang="en-US" dirty="0" smtClean="0">
                <a:solidFill>
                  <a:srgbClr val="C00000"/>
                </a:solidFill>
              </a:rPr>
              <a:t>按钮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©1992-2010 by Pearson Education, Inc. All Rights Reserved.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8082" y="1357298"/>
            <a:ext cx="785818" cy="7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869160"/>
            <a:ext cx="7628260" cy="1390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50782"/>
            <a:ext cx="8075240" cy="2518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4000" dirty="0" smtClean="0">
                <a:solidFill>
                  <a:srgbClr val="FF0000"/>
                </a:solidFill>
                <a:latin typeface="Arial Black" pitchFamily="34" charset="0"/>
                <a:ea typeface="+mn-ea"/>
                <a:cs typeface="Arial" pitchFamily="34" charset="0"/>
              </a:rPr>
              <a:t>java</a:t>
            </a:r>
            <a:r>
              <a:rPr lang="zh-CN" altLang="en-US" dirty="0" smtClean="0"/>
              <a:t>文件在哪里</a:t>
            </a:r>
            <a:endParaRPr lang="zh-CN" altLang="en-US" dirty="0"/>
          </a:p>
        </p:txBody>
      </p:sp>
      <p:sp>
        <p:nvSpPr>
          <p:cNvPr id="11267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ea typeface="宋体" charset="-122"/>
              </a:rPr>
              <a:t>©1992-2010 by Pearson Education, Inc. All Rights Reserved.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472" y="1324261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</a:rPr>
              <a:t>菜单选项：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File-&gt;Switch Workspace-&gt;Other…</a:t>
            </a:r>
          </a:p>
          <a:p>
            <a:r>
              <a:rPr lang="zh-CN" altLang="en-US" sz="2400" b="1" dirty="0" smtClean="0">
                <a:solidFill>
                  <a:srgbClr val="C00000"/>
                </a:solidFill>
              </a:rPr>
              <a:t>复制路径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E:\Workspace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至文件管理器的地址栏，按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Enter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，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r>
              <a:rPr lang="zh-CN" altLang="en-US" sz="2400" b="1" dirty="0" smtClean="0">
                <a:solidFill>
                  <a:srgbClr val="C00000"/>
                </a:solidFill>
              </a:rPr>
              <a:t>所见文件夹即为工程文件夹，逐级进入，可找到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java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文件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pic>
        <p:nvPicPr>
          <p:cNvPr id="10" name="图片 9" descr="pi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2801295"/>
            <a:ext cx="5096587" cy="3172268"/>
          </a:xfrm>
          <a:prstGeom prst="rect">
            <a:avLst/>
          </a:prstGeom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4658683"/>
            <a:ext cx="4863331" cy="2199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3713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dirty="0" smtClean="0"/>
              <a:t>作业文件存放位置</a:t>
            </a:r>
            <a:endParaRPr lang="zh-CN" altLang="en-US" dirty="0"/>
          </a:p>
        </p:txBody>
      </p:sp>
      <p:sp>
        <p:nvSpPr>
          <p:cNvPr id="11267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ea typeface="宋体" charset="-122"/>
              </a:rPr>
              <a:t>©1992-2010 by Pearson Education, Inc. All Rights Reserved.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143116"/>
            <a:ext cx="7429493" cy="3951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71472" y="1324261"/>
            <a:ext cx="7929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</a:rPr>
              <a:t>Eclipse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中工程文件夹树结构与文件管理器的文件夹层级结构一致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62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ea typeface="宋体" charset="-122"/>
              </a:rPr>
              <a:t>©1992-2010 by Pearson Education, Inc.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7554" y="2643182"/>
            <a:ext cx="2571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The End</a:t>
            </a:r>
            <a:r>
              <a:rPr lang="zh-CN" altLang="en-US" sz="4000" dirty="0" smtClean="0"/>
              <a:t>！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1517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ea typeface="宋体" charset="-122"/>
              </a:rPr>
              <a:t>©1992-2010 by Pearson Education, Inc.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1928802"/>
            <a:ext cx="77048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上课时间：每周三下午</a:t>
            </a:r>
            <a:r>
              <a:rPr lang="en-US" altLang="zh-CN" sz="4000" dirty="0" smtClean="0"/>
              <a:t>2:00-3:50</a:t>
            </a:r>
          </a:p>
          <a:p>
            <a:r>
              <a:rPr lang="zh-CN" altLang="en-US" sz="4000" dirty="0" smtClean="0"/>
              <a:t>辅导老师：方宁</a:t>
            </a:r>
            <a:endParaRPr lang="en-US" altLang="zh-CN" sz="4000" dirty="0" smtClean="0"/>
          </a:p>
          <a:p>
            <a:r>
              <a:rPr lang="en-US" altLang="zh-CN" sz="4000" dirty="0" smtClean="0"/>
              <a:t>QQ</a:t>
            </a:r>
            <a:r>
              <a:rPr lang="zh-CN" altLang="en-US" sz="4000" dirty="0" smtClean="0"/>
              <a:t>群号</a:t>
            </a:r>
            <a:r>
              <a:rPr lang="en-US" altLang="zh-CN" sz="4000" dirty="0" smtClean="0"/>
              <a:t>: </a:t>
            </a:r>
            <a:r>
              <a:rPr lang="en-US" altLang="zh-CN" sz="4000" dirty="0"/>
              <a:t>553038233</a:t>
            </a:r>
            <a:endParaRPr lang="zh-CN" altLang="zh-CN" sz="4000" dirty="0"/>
          </a:p>
          <a:p>
            <a:endParaRPr lang="en-US" altLang="zh-CN" sz="4000" dirty="0" smtClean="0"/>
          </a:p>
          <a:p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221517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©1992-2010 by Pearson Education, Inc. All Rights Reserved.</a:t>
            </a:r>
            <a:endParaRPr 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853230"/>
              </p:ext>
            </p:extLst>
          </p:nvPr>
        </p:nvGraphicFramePr>
        <p:xfrm>
          <a:off x="1524000" y="1397000"/>
          <a:ext cx="6096000" cy="30480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976430"/>
                <a:gridCol w="41195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/>
                        <a:t>内容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/>
                        <a:t>安排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上机练习题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每次实验课安排</a:t>
                      </a:r>
                      <a:r>
                        <a:rPr lang="en-US" altLang="zh-CN" sz="2400" dirty="0" smtClean="0"/>
                        <a:t>5-10</a:t>
                      </a:r>
                      <a:r>
                        <a:rPr lang="zh-CN" altLang="en-US" sz="2400" dirty="0" smtClean="0"/>
                        <a:t>道题目，不占成绩。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课后作业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本学期共计</a:t>
                      </a:r>
                      <a:r>
                        <a:rPr lang="en-US" altLang="zh-CN" sz="2400" dirty="0" smtClean="0"/>
                        <a:t>8-9</a:t>
                      </a:r>
                      <a:r>
                        <a:rPr lang="zh-CN" altLang="en-US" sz="2400" dirty="0" smtClean="0"/>
                        <a:t>次作业，占最终成绩</a:t>
                      </a:r>
                      <a:r>
                        <a:rPr lang="en-US" altLang="zh-CN" sz="2400" dirty="0" smtClean="0"/>
                        <a:t>20%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Project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课程中期安排给学生，占总成绩</a:t>
                      </a:r>
                      <a:r>
                        <a:rPr lang="en-US" altLang="zh-CN" sz="2400" dirty="0" smtClean="0"/>
                        <a:t>30%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57554" y="428604"/>
            <a:ext cx="3857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实验课内容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1071554" y="4888260"/>
            <a:ext cx="7964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«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期末测试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40%     quiz10%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28794" y="428604"/>
            <a:ext cx="4857784" cy="714380"/>
          </a:xfrm>
        </p:spPr>
        <p:txBody>
          <a:bodyPr/>
          <a:lstStyle/>
          <a:p>
            <a:pPr algn="ctr">
              <a:buNone/>
            </a:pPr>
            <a:r>
              <a:rPr lang="zh-CN" altLang="en-US" sz="3200" dirty="0" smtClean="0"/>
              <a:t>按时交作业</a:t>
            </a:r>
            <a:endParaRPr lang="en-US" altLang="zh-CN" sz="32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438" y="1472293"/>
            <a:ext cx="8786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rgbClr val="FF0000"/>
                </a:solidFill>
              </a:rPr>
              <a:t>注意：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sz="2400" dirty="0" smtClean="0"/>
              <a:t>作业布置时老师给出提交最后期限，逾期提交的作业不得分。</a:t>
            </a:r>
            <a:endParaRPr lang="en-US" altLang="zh-CN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95277" y="0"/>
            <a:ext cx="1291499" cy="185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1438" y="3008838"/>
            <a:ext cx="86439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rgbClr val="FF0000"/>
                </a:solidFill>
              </a:rPr>
              <a:t>提交作业规范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zh-CN" altLang="en-US" sz="2400" dirty="0" smtClean="0">
                <a:solidFill>
                  <a:srgbClr val="FF0000"/>
                </a:solidFill>
              </a:rPr>
              <a:t>交作业前，确认压缩包格式及内容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sz="2400" dirty="0" smtClean="0"/>
              <a:t>每次作业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道题，请上交作业代码对应的 </a:t>
            </a:r>
            <a:r>
              <a:rPr lang="en-US" altLang="zh-CN" sz="2400" dirty="0" smtClean="0">
                <a:solidFill>
                  <a:srgbClr val="FF0000"/>
                </a:solidFill>
                <a:latin typeface="Arial Black" pitchFamily="34" charset="0"/>
              </a:rPr>
              <a:t>.java</a:t>
            </a:r>
            <a:r>
              <a:rPr lang="zh-CN" altLang="en-US" sz="2400" dirty="0" smtClean="0"/>
              <a:t>文件，各  </a:t>
            </a:r>
            <a:r>
              <a:rPr lang="en-US" altLang="zh-CN" sz="2400" dirty="0" smtClean="0">
                <a:latin typeface="Arial Black" pitchFamily="34" charset="0"/>
              </a:rPr>
              <a:t>java</a:t>
            </a:r>
            <a:r>
              <a:rPr lang="zh-CN" altLang="en-US" sz="2400" dirty="0" smtClean="0"/>
              <a:t>文件名按照题目要求定义，提交</a:t>
            </a:r>
            <a:r>
              <a:rPr lang="en-US" altLang="zh-CN" sz="2400" dirty="0">
                <a:solidFill>
                  <a:srgbClr val="FF0000"/>
                </a:solidFill>
                <a:latin typeface="Arial Black" pitchFamily="34" charset="0"/>
              </a:rPr>
              <a:t>.class</a:t>
            </a:r>
            <a:r>
              <a:rPr lang="zh-CN" altLang="en-US" sz="2400" dirty="0" smtClean="0"/>
              <a:t>文件没得分；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sz="2400" dirty="0" smtClean="0"/>
              <a:t>将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份</a:t>
            </a:r>
            <a:r>
              <a:rPr lang="en-US" altLang="zh-CN" sz="2400" dirty="0" smtClean="0">
                <a:solidFill>
                  <a:srgbClr val="FF0000"/>
                </a:solidFill>
                <a:latin typeface="Arial Black" pitchFamily="34" charset="0"/>
              </a:rPr>
              <a:t>java</a:t>
            </a:r>
            <a:r>
              <a:rPr lang="zh-CN" altLang="en-US" sz="2400" dirty="0" smtClean="0"/>
              <a:t>文件放到一个文件夹中，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压缩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sz="2400" dirty="0" smtClean="0"/>
              <a:t>命名格式为：学号</a:t>
            </a:r>
            <a:r>
              <a:rPr lang="en-US" altLang="zh-CN" sz="2400" dirty="0" smtClean="0"/>
              <a:t>_NO</a:t>
            </a:r>
          </a:p>
          <a:p>
            <a:pPr lvl="1"/>
            <a:r>
              <a:rPr lang="en-US" altLang="zh-CN" sz="2400" dirty="0" smtClean="0"/>
              <a:t>   </a:t>
            </a:r>
            <a:r>
              <a:rPr lang="zh-CN" altLang="en-US" sz="2400" dirty="0" smtClean="0"/>
              <a:t>例如：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11610122_2</a:t>
            </a:r>
            <a:r>
              <a:rPr lang="zh-CN" altLang="en-US" sz="2400" dirty="0" smtClean="0"/>
              <a:t>，表示学号为</a:t>
            </a:r>
            <a:r>
              <a:rPr lang="en-US" altLang="zh-CN" sz="2400" dirty="0" smtClean="0"/>
              <a:t>11610122</a:t>
            </a:r>
            <a:r>
              <a:rPr lang="zh-CN" altLang="en-US" sz="2400" dirty="0" smtClean="0"/>
              <a:t>同学的第</a:t>
            </a:r>
            <a:r>
              <a:rPr lang="en-US" altLang="zh-CN" sz="2400" dirty="0" smtClean="0"/>
              <a:t>2</a:t>
            </a:r>
            <a:r>
              <a:rPr lang="zh-CN" altLang="en-US" sz="2400" dirty="0"/>
              <a:t>次</a:t>
            </a:r>
            <a:r>
              <a:rPr lang="zh-CN" altLang="en-US" sz="2400" dirty="0" smtClean="0"/>
              <a:t>作业</a:t>
            </a:r>
          </a:p>
        </p:txBody>
      </p:sp>
      <p:sp>
        <p:nvSpPr>
          <p:cNvPr id="9" name="十字星 8"/>
          <p:cNvSpPr/>
          <p:nvPr/>
        </p:nvSpPr>
        <p:spPr>
          <a:xfrm>
            <a:off x="2428860" y="500042"/>
            <a:ext cx="714380" cy="357190"/>
          </a:xfrm>
          <a:prstGeom prst="star4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星 9"/>
          <p:cNvSpPr/>
          <p:nvPr/>
        </p:nvSpPr>
        <p:spPr>
          <a:xfrm>
            <a:off x="5643570" y="500042"/>
            <a:ext cx="714380" cy="357190"/>
          </a:xfrm>
          <a:prstGeom prst="star4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62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33" name="标题 2"/>
          <p:cNvSpPr>
            <a:spLocks noGrp="1"/>
          </p:cNvSpPr>
          <p:nvPr/>
        </p:nvSpPr>
        <p:spPr>
          <a:xfrm>
            <a:off x="762000" y="327819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dirty="0"/>
              <a:t>JAVA</a:t>
            </a:r>
            <a:r>
              <a:rPr lang="zh-CN" altLang="en-US" dirty="0"/>
              <a:t>语言简介</a:t>
            </a:r>
          </a:p>
        </p:txBody>
      </p:sp>
      <p:sp>
        <p:nvSpPr>
          <p:cNvPr id="34" name="Oval 3"/>
          <p:cNvSpPr>
            <a:spLocks noChangeArrowheads="1"/>
          </p:cNvSpPr>
          <p:nvPr/>
        </p:nvSpPr>
        <p:spPr bwMode="gray">
          <a:xfrm>
            <a:off x="5591175" y="2312194"/>
            <a:ext cx="742950" cy="206375"/>
          </a:xfrm>
          <a:prstGeom prst="ellipse">
            <a:avLst/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gray">
          <a:xfrm>
            <a:off x="4305300" y="3998119"/>
            <a:ext cx="1257300" cy="349250"/>
          </a:xfrm>
          <a:prstGeom prst="ellipse">
            <a:avLst/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gray">
          <a:xfrm>
            <a:off x="6176963" y="6023769"/>
            <a:ext cx="1824037" cy="506412"/>
          </a:xfrm>
          <a:prstGeom prst="ellipse">
            <a:avLst/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37" name="Oval 6"/>
          <p:cNvSpPr>
            <a:spLocks noChangeArrowheads="1"/>
          </p:cNvSpPr>
          <p:nvPr/>
        </p:nvSpPr>
        <p:spPr bwMode="gray">
          <a:xfrm>
            <a:off x="1905000" y="4660106"/>
            <a:ext cx="1481137" cy="411163"/>
          </a:xfrm>
          <a:prstGeom prst="ellipse">
            <a:avLst/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gray">
          <a:xfrm rot="13770025">
            <a:off x="5141912" y="3893344"/>
            <a:ext cx="960437" cy="192088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lc="http://schemas.openxmlformats.org/drawingml/2006/lockedCanvas"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gray">
          <a:xfrm rot="20856083">
            <a:off x="3152775" y="3440906"/>
            <a:ext cx="1009650" cy="173038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lc="http://schemas.openxmlformats.org/drawingml/2006/lockedCanvas"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endParaRPr lang="zh-CN" altLang="en-US"/>
          </a:p>
        </p:txBody>
      </p:sp>
      <p:grpSp>
        <p:nvGrpSpPr>
          <p:cNvPr id="40" name="Group 9"/>
          <p:cNvGrpSpPr>
            <a:grpSpLocks/>
          </p:cNvGrpSpPr>
          <p:nvPr/>
        </p:nvGrpSpPr>
        <p:grpSpPr bwMode="auto">
          <a:xfrm>
            <a:off x="4091001" y="2115346"/>
            <a:ext cx="1609731" cy="1855788"/>
            <a:chOff x="2433" y="1234"/>
            <a:chExt cx="1014" cy="1169"/>
          </a:xfrm>
        </p:grpSpPr>
        <p:sp>
          <p:nvSpPr>
            <p:cNvPr id="56" name="Rectangle 10"/>
            <p:cNvSpPr>
              <a:spLocks noChangeArrowheads="1"/>
            </p:cNvSpPr>
            <p:nvPr/>
          </p:nvSpPr>
          <p:spPr bwMode="gray">
            <a:xfrm rot="-3205350">
              <a:off x="3175" y="1380"/>
              <a:ext cx="376" cy="83"/>
            </a:xfrm>
            <a:prstGeom prst="rect">
              <a:avLst/>
            </a:prstGeom>
            <a:gradFill rotWithShape="1">
              <a:gsLst>
                <a:gs pos="0">
                  <a:srgbClr val="454545"/>
                </a:gs>
                <a:gs pos="50000">
                  <a:srgbClr val="969696"/>
                </a:gs>
                <a:gs pos="100000">
                  <a:srgbClr val="45454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57" name="Group 11"/>
            <p:cNvGrpSpPr>
              <a:grpSpLocks/>
            </p:cNvGrpSpPr>
            <p:nvPr/>
          </p:nvGrpSpPr>
          <p:grpSpPr bwMode="auto">
            <a:xfrm>
              <a:off x="2433" y="1401"/>
              <a:ext cx="1014" cy="1002"/>
              <a:chOff x="2016" y="1920"/>
              <a:chExt cx="1680" cy="1680"/>
            </a:xfrm>
          </p:grpSpPr>
          <p:sp>
            <p:nvSpPr>
              <p:cNvPr id="59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24314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lc="http://schemas.openxmlformats.org/drawingml/2006/lockedCanvas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lc="http://schemas.openxmlformats.org/drawingml/2006/lockedCanvas"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pPr>
                  <a:defRPr/>
                </a:pPr>
                <a:endParaRPr lang="zh-CN" altLang="en-US">
                  <a:latin typeface="Arial" charset="0"/>
                  <a:cs typeface="Arial" charset="0"/>
                </a:endParaRPr>
              </a:p>
            </p:txBody>
          </p:sp>
          <p:sp>
            <p:nvSpPr>
              <p:cNvPr id="60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lc="http://schemas.openxmlformats.org/drawingml/2006/lockedCanvas" xmlns="" xmlns:a14="http://schemas.microsoft.com/office/drawing/2010/main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58" name="Text Box 14"/>
            <p:cNvSpPr txBox="1">
              <a:spLocks noChangeArrowheads="1"/>
            </p:cNvSpPr>
            <p:nvPr/>
          </p:nvSpPr>
          <p:spPr bwMode="gray">
            <a:xfrm>
              <a:off x="2630" y="1837"/>
              <a:ext cx="6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ctr" eaLnBrk="0" hangingPunct="0">
                <a:defRPr/>
              </a:pPr>
              <a:r>
                <a:rPr lang="en-US" altLang="zh-CN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Arial" charset="0"/>
                </a:rPr>
                <a:t>Java </a:t>
              </a:r>
            </a:p>
          </p:txBody>
        </p:sp>
      </p:grpSp>
      <p:grpSp>
        <p:nvGrpSpPr>
          <p:cNvPr id="41" name="Group 15"/>
          <p:cNvGrpSpPr>
            <a:grpSpLocks/>
          </p:cNvGrpSpPr>
          <p:nvPr/>
        </p:nvGrpSpPr>
        <p:grpSpPr bwMode="auto">
          <a:xfrm>
            <a:off x="5500687" y="1451769"/>
            <a:ext cx="909638" cy="862012"/>
            <a:chOff x="3321" y="816"/>
            <a:chExt cx="573" cy="543"/>
          </a:xfrm>
        </p:grpSpPr>
        <p:grpSp>
          <p:nvGrpSpPr>
            <p:cNvPr id="52" name="Group 16"/>
            <p:cNvGrpSpPr>
              <a:grpSpLocks/>
            </p:cNvGrpSpPr>
            <p:nvPr/>
          </p:nvGrpSpPr>
          <p:grpSpPr bwMode="auto">
            <a:xfrm>
              <a:off x="3321" y="816"/>
              <a:ext cx="549" cy="543"/>
              <a:chOff x="2016" y="1920"/>
              <a:chExt cx="1680" cy="1680"/>
            </a:xfrm>
          </p:grpSpPr>
          <p:sp>
            <p:nvSpPr>
              <p:cNvPr id="54" name="Oval 17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lc="http://schemas.openxmlformats.org/drawingml/2006/lockedCanvas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lc="http://schemas.openxmlformats.org/drawingml/2006/lockedCanvas"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pPr>
                  <a:defRPr/>
                </a:pPr>
                <a:endParaRPr lang="zh-CN" altLang="en-US">
                  <a:latin typeface="Arial" charset="0"/>
                  <a:cs typeface="Arial" charset="0"/>
                </a:endParaRPr>
              </a:p>
            </p:txBody>
          </p:sp>
          <p:sp>
            <p:nvSpPr>
              <p:cNvPr id="55" name="Freeform 18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lc="http://schemas.openxmlformats.org/drawingml/2006/lockedCanvas" xmlns="" xmlns:a14="http://schemas.microsoft.com/office/drawing/2010/main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53" name="Text Box 19"/>
            <p:cNvSpPr txBox="1">
              <a:spLocks noChangeArrowheads="1"/>
            </p:cNvSpPr>
            <p:nvPr/>
          </p:nvSpPr>
          <p:spPr bwMode="gray">
            <a:xfrm>
              <a:off x="3321" y="1025"/>
              <a:ext cx="573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ctr" eaLnBrk="0" hangingPunct="0">
                <a:defRPr/>
              </a:pPr>
              <a:r>
                <a:rPr lang="en-US" altLang="zh-CN" sz="14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pitchFamily="2" charset="-122"/>
                  <a:cs typeface="Arial" charset="0"/>
                </a:rPr>
                <a:t>Java ME</a:t>
              </a:r>
              <a:endParaRPr lang="en-US" altLang="zh-CN" sz="14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  <a:cs typeface="Arial" charset="0"/>
              </a:endParaRPr>
            </a:p>
          </p:txBody>
        </p:sp>
      </p:grpSp>
      <p:grpSp>
        <p:nvGrpSpPr>
          <p:cNvPr id="42" name="Group 20"/>
          <p:cNvGrpSpPr>
            <a:grpSpLocks/>
          </p:cNvGrpSpPr>
          <p:nvPr/>
        </p:nvGrpSpPr>
        <p:grpSpPr bwMode="auto">
          <a:xfrm>
            <a:off x="1676400" y="2777331"/>
            <a:ext cx="1744662" cy="1790700"/>
            <a:chOff x="912" y="1651"/>
            <a:chExt cx="1099" cy="1128"/>
          </a:xfrm>
        </p:grpSpPr>
        <p:grpSp>
          <p:nvGrpSpPr>
            <p:cNvPr id="48" name="Group 21"/>
            <p:cNvGrpSpPr>
              <a:grpSpLocks/>
            </p:cNvGrpSpPr>
            <p:nvPr/>
          </p:nvGrpSpPr>
          <p:grpSpPr bwMode="auto">
            <a:xfrm>
              <a:off x="912" y="1651"/>
              <a:ext cx="1099" cy="1128"/>
              <a:chOff x="2016" y="1920"/>
              <a:chExt cx="1680" cy="1680"/>
            </a:xfrm>
          </p:grpSpPr>
          <p:sp>
            <p:nvSpPr>
              <p:cNvPr id="50" name="Oval 2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72549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lc="http://schemas.openxmlformats.org/drawingml/2006/lockedCanvas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lc="http://schemas.openxmlformats.org/drawingml/2006/lockedCanvas"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pPr>
                  <a:defRPr/>
                </a:pPr>
                <a:endParaRPr lang="zh-CN" altLang="en-US">
                  <a:latin typeface="Arial" charset="0"/>
                  <a:cs typeface="Arial" charset="0"/>
                </a:endParaRPr>
              </a:p>
            </p:txBody>
          </p:sp>
          <p:sp>
            <p:nvSpPr>
              <p:cNvPr id="51" name="Freeform 2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lc="http://schemas.openxmlformats.org/drawingml/2006/lockedCanvas" xmlns="" xmlns:a14="http://schemas.microsoft.com/office/drawing/2010/main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49" name="Text Box 24"/>
            <p:cNvSpPr txBox="1">
              <a:spLocks noChangeArrowheads="1"/>
            </p:cNvSpPr>
            <p:nvPr/>
          </p:nvSpPr>
          <p:spPr bwMode="gray">
            <a:xfrm>
              <a:off x="964" y="2152"/>
              <a:ext cx="98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ctr" eaLnBrk="0" hangingPunct="0">
                <a:defRPr/>
              </a:pPr>
              <a:r>
                <a:rPr lang="en-US" altLang="zh-CN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Arial" charset="0"/>
                </a:rPr>
                <a:t>Java SE</a:t>
              </a:r>
              <a:endPara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Arial" charset="0"/>
              </a:endParaRPr>
            </a:p>
          </p:txBody>
        </p:sp>
      </p:grpSp>
      <p:grpSp>
        <p:nvGrpSpPr>
          <p:cNvPr id="43" name="Group 25"/>
          <p:cNvGrpSpPr>
            <a:grpSpLocks/>
          </p:cNvGrpSpPr>
          <p:nvPr/>
        </p:nvGrpSpPr>
        <p:grpSpPr bwMode="auto">
          <a:xfrm>
            <a:off x="5432425" y="4037806"/>
            <a:ext cx="2012950" cy="1989138"/>
            <a:chOff x="3278" y="2445"/>
            <a:chExt cx="1268" cy="1253"/>
          </a:xfrm>
        </p:grpSpPr>
        <p:grpSp>
          <p:nvGrpSpPr>
            <p:cNvPr id="44" name="Group 26"/>
            <p:cNvGrpSpPr>
              <a:grpSpLocks/>
            </p:cNvGrpSpPr>
            <p:nvPr/>
          </p:nvGrpSpPr>
          <p:grpSpPr bwMode="auto">
            <a:xfrm>
              <a:off x="3278" y="2445"/>
              <a:ext cx="1268" cy="1253"/>
              <a:chOff x="2016" y="1920"/>
              <a:chExt cx="1680" cy="1680"/>
            </a:xfrm>
          </p:grpSpPr>
          <p:sp>
            <p:nvSpPr>
              <p:cNvPr id="46" name="Oval 27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451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lc="http://schemas.openxmlformats.org/drawingml/2006/lockedCanvas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lc="http://schemas.openxmlformats.org/drawingml/2006/lockedCanvas" xmlns="" xmlns:a14="http://schemas.microsoft.com/office/drawing/2010/main">
                    <a:effectLst>
                      <a:outerShdw sy="50000" kx="-2453608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pPr>
                  <a:defRPr/>
                </a:pPr>
                <a:endParaRPr lang="zh-CN" altLang="en-US">
                  <a:latin typeface="Arial" charset="0"/>
                  <a:cs typeface="Arial" charset="0"/>
                </a:endParaRPr>
              </a:p>
            </p:txBody>
          </p:sp>
          <p:sp>
            <p:nvSpPr>
              <p:cNvPr id="47" name="Freeform 28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lc="http://schemas.openxmlformats.org/drawingml/2006/lockedCanvas" xmlns=""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lc="http://schemas.openxmlformats.org/drawingml/2006/lockedCanvas"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pPr>
                  <a:defRPr/>
                </a:pPr>
                <a:endParaRPr lang="zh-CN" altLang="en-US"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5" name="Text Box 29"/>
            <p:cNvSpPr txBox="1">
              <a:spLocks noChangeArrowheads="1"/>
            </p:cNvSpPr>
            <p:nvPr/>
          </p:nvSpPr>
          <p:spPr bwMode="gray">
            <a:xfrm>
              <a:off x="3471" y="2988"/>
              <a:ext cx="98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ctr" eaLnBrk="0" hangingPunct="0">
                <a:defRPr/>
              </a:pPr>
              <a:r>
                <a:rPr lang="en-US" altLang="zh-CN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Arial" charset="0"/>
                </a:rPr>
                <a:t>Java EE</a:t>
              </a:r>
              <a:endPara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445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5"/>
          <p:cNvSpPr txBox="1">
            <a:spLocks noChangeArrowheads="1"/>
          </p:cNvSpPr>
          <p:nvPr/>
        </p:nvSpPr>
        <p:spPr bwMode="auto">
          <a:xfrm>
            <a:off x="381000" y="1349375"/>
            <a:ext cx="84582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J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Java Development Kits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）的主要成员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: 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«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JRE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Java Run Time Environment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«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Java Virtual Machine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«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Java API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sz="2000" dirty="0" smtClean="0"/>
              <a:t> Application Programming Interface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«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编译器（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javac.exe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运行时解释器（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java.exe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文档化工具（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javadoc.exe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）及其他工具和资源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Java</a:t>
            </a:r>
            <a:r>
              <a:rPr lang="zh-CN" alt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简介之</a:t>
            </a:r>
            <a:r>
              <a:rPr lang="en-US" altLang="zh-CN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JDK</a:t>
            </a:r>
            <a:r>
              <a:rPr kumimoji="0" lang="zh-CN" alt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endParaRPr kumimoji="0" lang="zh-CN" alt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2976" y="4000504"/>
            <a:ext cx="7500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javac.exe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x.java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-&gt;x. class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。。。。编译过程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142976" y="4416990"/>
            <a:ext cx="7500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java.exe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x. class-&gt;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字节码。。。。运行过程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420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250" autoRev="1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250" autoRev="1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142976" y="1285860"/>
            <a:ext cx="1428760" cy="57150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*.java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42976" y="2428868"/>
            <a:ext cx="1428760" cy="57150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*.class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42976" y="3571876"/>
            <a:ext cx="1428760" cy="57150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JVM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42976" y="4714884"/>
            <a:ext cx="1428760" cy="57150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OS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42844" y="5857892"/>
            <a:ext cx="3429024" cy="57150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Windows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UNIX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7" idx="2"/>
            <a:endCxn id="8" idx="0"/>
          </p:cNvCxnSpPr>
          <p:nvPr/>
        </p:nvCxnSpPr>
        <p:spPr>
          <a:xfrm rot="5400000">
            <a:off x="1571604" y="214311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2"/>
            <a:endCxn id="9" idx="0"/>
          </p:cNvCxnSpPr>
          <p:nvPr/>
        </p:nvCxnSpPr>
        <p:spPr>
          <a:xfrm rot="5400000">
            <a:off x="1571604" y="328612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2"/>
            <a:endCxn id="10" idx="0"/>
          </p:cNvCxnSpPr>
          <p:nvPr/>
        </p:nvCxnSpPr>
        <p:spPr>
          <a:xfrm rot="5400000">
            <a:off x="1571604" y="442913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0"/>
            <a:endCxn id="10" idx="2"/>
          </p:cNvCxnSpPr>
          <p:nvPr/>
        </p:nvCxnSpPr>
        <p:spPr>
          <a:xfrm rot="5400000" flipH="1" flipV="1">
            <a:off x="1571604" y="557214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71670" y="200024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javac.exe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71670" y="305966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java.exe</a:t>
            </a:r>
            <a:endParaRPr lang="zh-CN" altLang="en-US" dirty="0"/>
          </a:p>
        </p:txBody>
      </p:sp>
      <p:sp>
        <p:nvSpPr>
          <p:cNvPr id="22" name="横卷形 21"/>
          <p:cNvSpPr/>
          <p:nvPr/>
        </p:nvSpPr>
        <p:spPr>
          <a:xfrm>
            <a:off x="3000364" y="3357562"/>
            <a:ext cx="3500430" cy="1285884"/>
          </a:xfrm>
          <a:prstGeom prst="horizontalScroll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http://baike.baidu.com/view/160708.htm?fr=aladdin</a:t>
            </a:r>
            <a:endParaRPr lang="zh-CN" altLang="en-US" dirty="0"/>
          </a:p>
        </p:txBody>
      </p:sp>
      <p:sp>
        <p:nvSpPr>
          <p:cNvPr id="23" name="爆炸形 2 22"/>
          <p:cNvSpPr/>
          <p:nvPr/>
        </p:nvSpPr>
        <p:spPr>
          <a:xfrm>
            <a:off x="6715140" y="2428868"/>
            <a:ext cx="2357422" cy="2857520"/>
          </a:xfrm>
          <a:prstGeom prst="irregularSeal2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Java</a:t>
            </a:r>
          </a:p>
          <a:p>
            <a:pPr algn="ctr"/>
            <a:r>
              <a:rPr lang="zh-CN" altLang="en-US" sz="2000" dirty="0" smtClean="0"/>
              <a:t>跨平台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可移植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特性</a:t>
            </a:r>
            <a:endParaRPr lang="zh-CN" altLang="en-US" sz="2000" dirty="0"/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Java</a:t>
            </a:r>
            <a:r>
              <a:rPr lang="zh-CN" alt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简介之</a:t>
            </a:r>
            <a:r>
              <a:rPr lang="en-US" altLang="zh-CN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JVM</a:t>
            </a:r>
            <a:r>
              <a:rPr kumimoji="0" lang="zh-CN" alt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endParaRPr kumimoji="0" lang="zh-CN" alt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6836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9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9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90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9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900"/>
                            </p:stCondLst>
                            <p:childTnLst>
                              <p:par>
                                <p:cTn id="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900"/>
                            </p:stCondLst>
                            <p:childTnLst>
                              <p:par>
                                <p:cTn id="4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5" dur="1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6" dur="1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1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32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5" dur="1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6" dur="1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1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2" grpId="0" animBg="1"/>
      <p:bldP spid="23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搭建</a:t>
            </a:r>
            <a:r>
              <a:rPr lang="en-US" altLang="zh-CN" dirty="0"/>
              <a:t>Java</a:t>
            </a:r>
            <a:r>
              <a:rPr lang="zh-CN" altLang="en-US" dirty="0"/>
              <a:t>的开发环境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sz="2300" dirty="0"/>
              <a:t>JDK</a:t>
            </a:r>
            <a:r>
              <a:rPr lang="zh-CN" altLang="en-US" sz="2300" dirty="0"/>
              <a:t>： </a:t>
            </a:r>
            <a:r>
              <a:rPr lang="en-US" altLang="zh-CN" sz="2300" dirty="0"/>
              <a:t>Java Development Kits</a:t>
            </a:r>
            <a:r>
              <a:rPr lang="zh-CN" altLang="zh-CN" sz="2300" dirty="0"/>
              <a:t> </a:t>
            </a:r>
            <a:r>
              <a:rPr lang="zh-CN" altLang="en-US" sz="2300" dirty="0"/>
              <a:t>（</a:t>
            </a:r>
            <a:r>
              <a:rPr lang="zh-CN" altLang="zh-CN" sz="2300" dirty="0"/>
              <a:t>Java开发工具箱</a:t>
            </a:r>
            <a:r>
              <a:rPr lang="zh-CN" altLang="en-US" sz="2300" dirty="0" smtClean="0"/>
              <a:t>）</a:t>
            </a:r>
            <a:endParaRPr lang="en-US" altLang="zh-CN" sz="2300" dirty="0" smtClean="0"/>
          </a:p>
          <a:p>
            <a:pPr marL="109537" indent="0">
              <a:lnSpc>
                <a:spcPct val="20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使用文本编辑器创建和编辑源代码文件，在命令窗口（</a:t>
            </a:r>
            <a:r>
              <a:rPr lang="en-US" altLang="zh-CN" sz="2000" dirty="0" smtClean="0"/>
              <a:t>command prompt</a:t>
            </a:r>
            <a:r>
              <a:rPr lang="zh-CN" altLang="en-US" sz="2000" dirty="0" smtClean="0"/>
              <a:t>）编译运行。</a:t>
            </a:r>
            <a:endParaRPr lang="en-US" altLang="zh-CN" sz="2000" dirty="0"/>
          </a:p>
          <a:p>
            <a:pPr marL="365125" lvl="1" indent="-255588">
              <a:lnSpc>
                <a:spcPct val="200000"/>
              </a:lnSpc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r>
              <a:rPr lang="en-US" altLang="zh-CN" dirty="0" smtClean="0"/>
              <a:t>IDE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Integrated Development Environment(</a:t>
            </a:r>
            <a:r>
              <a:rPr lang="zh-CN" altLang="en-US" dirty="0" smtClean="0"/>
              <a:t>集成开发环境</a:t>
            </a:r>
            <a:r>
              <a:rPr lang="en-US" altLang="zh-CN" dirty="0" smtClean="0"/>
              <a:t>)</a:t>
            </a:r>
            <a:r>
              <a:rPr lang="zh-CN" altLang="en-US" sz="2700" dirty="0" smtClean="0"/>
              <a:t>，</a:t>
            </a:r>
            <a:r>
              <a:rPr lang="zh-CN" altLang="en-US" sz="2400" dirty="0" smtClean="0"/>
              <a:t>可视化</a:t>
            </a:r>
            <a:r>
              <a:rPr lang="zh-CN" altLang="en-US" sz="2400" dirty="0"/>
              <a:t>开发环境，是为方便软件开发人员进行开发而设计的</a:t>
            </a:r>
            <a:r>
              <a:rPr lang="zh-CN" altLang="en-US" sz="2400" dirty="0" smtClean="0"/>
              <a:t>软件。例如， </a:t>
            </a:r>
            <a:r>
              <a:rPr lang="en-US" altLang="zh-CN" sz="2400" dirty="0" smtClean="0"/>
              <a:t>Eclipse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NetBeans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endParaRPr lang="zh-CN" altLang="en-US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©1992-2010 by Pearson Education, Inc. 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41275" cmpd="sng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DeitelPowerPointTemplate</Template>
  <TotalTime>9303</TotalTime>
  <Words>1005</Words>
  <Application>Microsoft Office PowerPoint</Application>
  <PresentationFormat>全屏显示(4:3)</PresentationFormat>
  <Paragraphs>128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3" baseType="lpstr">
      <vt:lpstr>Goudy Sans Medium</vt:lpstr>
      <vt:lpstr>MS Mincho</vt:lpstr>
      <vt:lpstr>黑体</vt:lpstr>
      <vt:lpstr>宋体</vt:lpstr>
      <vt:lpstr>微软雅黑</vt:lpstr>
      <vt:lpstr>Arial</vt:lpstr>
      <vt:lpstr>Arial Black</vt:lpstr>
      <vt:lpstr>Calibri</vt:lpstr>
      <vt:lpstr>Cambria</vt:lpstr>
      <vt:lpstr>Lucida Sans Unicode</vt:lpstr>
      <vt:lpstr>Symbol</vt:lpstr>
      <vt:lpstr>Times New Roman</vt:lpstr>
      <vt:lpstr>Verdana</vt:lpstr>
      <vt:lpstr>Wingdings</vt:lpstr>
      <vt:lpstr>Wingdings 2</vt:lpstr>
      <vt:lpstr>Wingdings 3</vt:lpstr>
      <vt:lpstr>Concourse</vt:lpstr>
      <vt:lpstr>PowerPoint 演示文稿</vt:lpstr>
      <vt:lpstr>主要内容提要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搭建Java的开发环境</vt:lpstr>
      <vt:lpstr>JDK的安装</vt:lpstr>
      <vt:lpstr>JDK的安装</vt:lpstr>
      <vt:lpstr>Eclipse的安装</vt:lpstr>
      <vt:lpstr>PowerPoint 演示文稿</vt:lpstr>
      <vt:lpstr>Eclipse的使用</vt:lpstr>
      <vt:lpstr>使用Eclipse流程</vt:lpstr>
      <vt:lpstr>DEMO 01_01</vt:lpstr>
      <vt:lpstr>DEMO 01_01</vt:lpstr>
      <vt:lpstr>DEMO 01_01</vt:lpstr>
      <vt:lpstr>DEMO 01_01</vt:lpstr>
      <vt:lpstr>DEMO 01_01</vt:lpstr>
      <vt:lpstr>DEMO 01_01</vt:lpstr>
      <vt:lpstr>DEMO 01_01</vt:lpstr>
      <vt:lpstr>DEMO 01_01</vt:lpstr>
      <vt:lpstr>java文件在哪里</vt:lpstr>
      <vt:lpstr>作业文件存放位置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 Programming</dc:title>
  <dc:creator>Windows User</dc:creator>
  <cp:lastModifiedBy>方宁</cp:lastModifiedBy>
  <cp:revision>302</cp:revision>
  <dcterms:created xsi:type="dcterms:W3CDTF">2009-10-18T17:21:14Z</dcterms:created>
  <dcterms:modified xsi:type="dcterms:W3CDTF">2017-02-22T05:22:42Z</dcterms:modified>
</cp:coreProperties>
</file>