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7"/>
  </p:notesMasterIdLst>
  <p:handoutMasterIdLst>
    <p:handoutMasterId r:id="rId8"/>
  </p:handoutMasterIdLst>
  <p:sldIdLst>
    <p:sldId id="685" r:id="rId2"/>
    <p:sldId id="687" r:id="rId3"/>
    <p:sldId id="688" r:id="rId4"/>
    <p:sldId id="689" r:id="rId5"/>
    <p:sldId id="690" r:id="rId6"/>
  </p:sldIdLst>
  <p:sldSz cx="6858000" cy="9906000" type="A4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blon Théophile" initials="LT" lastIdx="2" clrIdx="0">
    <p:extLst/>
  </p:cmAuthor>
  <p:cmAuthor id="2" name="Fanny DIELENSEGER" initials="FD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9260B"/>
    <a:srgbClr val="B23F12"/>
    <a:srgbClr val="EB6C39"/>
    <a:srgbClr val="D84D16"/>
    <a:srgbClr val="00B294"/>
    <a:srgbClr val="00D0AD"/>
    <a:srgbClr val="0DFFD7"/>
    <a:srgbClr val="00DEB9"/>
    <a:srgbClr val="1AFFD7"/>
    <a:srgbClr val="F2A28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434" autoAdjust="0"/>
  </p:normalViewPr>
  <p:slideViewPr>
    <p:cSldViewPr snapToGrid="0" snapToObjects="1">
      <p:cViewPr>
        <p:scale>
          <a:sx n="80" d="100"/>
          <a:sy n="80" d="100"/>
        </p:scale>
        <p:origin x="-1350" y="120"/>
      </p:cViewPr>
      <p:guideLst>
        <p:guide orient="horz"/>
        <p:guide pos="216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734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pPr/>
              <a:t>09/08/2016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pPr/>
              <a:t>‹N°›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total_bandeau ppt_fond blanc.png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161"/>
            <a:ext cx="6857434" cy="673199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91000" y="3042885"/>
            <a:ext cx="5457472" cy="2148592"/>
          </a:xfrm>
        </p:spPr>
        <p:txBody>
          <a:bodyPr lIns="0" rIns="0" anchor="b">
            <a:noAutofit/>
          </a:bodyPr>
          <a:lstStyle>
            <a:lvl1pPr>
              <a:defRPr sz="2400"/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 hasCustomPrompt="1"/>
          </p:nvPr>
        </p:nvSpPr>
        <p:spPr>
          <a:xfrm>
            <a:off x="891000" y="5255683"/>
            <a:ext cx="5457472" cy="2568222"/>
          </a:xfrm>
        </p:spPr>
        <p:txBody>
          <a:bodyPr lIns="0" rIns="0">
            <a:noAutofit/>
          </a:bodyPr>
          <a:lstStyle>
            <a:lvl1pPr marL="0" indent="0"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les styles des sous-titres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206734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2356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342900" y="1625778"/>
            <a:ext cx="6164100" cy="7280449"/>
          </a:xfrm>
        </p:spPr>
        <p:txBody>
          <a:bodyPr/>
          <a:lstStyle>
            <a:lvl5pPr marL="945000">
              <a:buNone/>
              <a:defRPr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307378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3602376"/>
            <a:ext cx="5829300" cy="1967442"/>
          </a:xfrm>
        </p:spPr>
        <p:txBody>
          <a:bodyPr anchor="ctr">
            <a:noAutofit/>
          </a:bodyPr>
          <a:lstStyle>
            <a:lvl1pPr algn="l">
              <a:defRPr sz="2400" b="1" cap="all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696000" y="0"/>
            <a:ext cx="162000" cy="9906000"/>
          </a:xfrm>
          <a:prstGeom prst="rect">
            <a:avLst/>
          </a:prstGeom>
          <a:solidFill>
            <a:srgbClr val="BD2B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915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1625778"/>
            <a:ext cx="3028950" cy="7223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900"/>
            </a:lvl4pPr>
            <a:lvl5pPr marL="945000">
              <a:buNone/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1625778"/>
            <a:ext cx="3028950" cy="7223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900"/>
            </a:lvl4pPr>
            <a:lvl5pPr marL="945000">
              <a:buNone/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372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bar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900" y="2449200"/>
            <a:ext cx="6164100" cy="61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barres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808" y="2048800"/>
            <a:ext cx="3456384" cy="276999"/>
          </a:xfrm>
        </p:spPr>
        <p:txBody>
          <a:bodyPr wrap="square" anchor="t" anchorCtr="1">
            <a:sp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fr-FR" dirty="0" smtClean="0"/>
              <a:t>Titre graph type barres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1" y="8697560"/>
            <a:ext cx="2383631" cy="311856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675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331611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Graphiques bar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900" y="1404000"/>
            <a:ext cx="6164100" cy="35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barres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342900" y="5070000"/>
            <a:ext cx="6164100" cy="35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barres</a:t>
            </a:r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1" y="8697560"/>
            <a:ext cx="2383631" cy="311856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675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50020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ann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900" y="2553200"/>
            <a:ext cx="6164100" cy="613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anneau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808" y="2048800"/>
            <a:ext cx="3456384" cy="276999"/>
          </a:xfrm>
        </p:spPr>
        <p:txBody>
          <a:bodyPr wrap="square" anchor="t" anchorCtr="1">
            <a:sp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fr-FR" dirty="0" smtClean="0"/>
              <a:t>Titre graph type anneau</a:t>
            </a:r>
            <a:endParaRPr lang="fr-FR" dirty="0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1" y="8697560"/>
            <a:ext cx="2383631" cy="311856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675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344942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900" y="1625777"/>
            <a:ext cx="6163866" cy="7072000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</a:lstStyle>
          <a:p>
            <a:pPr lvl="0"/>
            <a:r>
              <a:rPr lang="fr-FR" dirty="0" smtClean="0"/>
              <a:t>Tableau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1" y="8697560"/>
            <a:ext cx="2383631" cy="311856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675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202746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960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63866" cy="917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noProof="0" dirty="0" smtClean="0"/>
              <a:t>Cliquez et modifiez le titre</a:t>
            </a:r>
            <a:endParaRPr lang="fr-FR" noProof="0" dirty="0"/>
          </a:p>
        </p:txBody>
      </p:sp>
      <p:sp>
        <p:nvSpPr>
          <p:cNvPr id="7" name="Rectangle 6"/>
          <p:cNvSpPr/>
          <p:nvPr/>
        </p:nvSpPr>
        <p:spPr>
          <a:xfrm>
            <a:off x="6773479" y="0"/>
            <a:ext cx="84521" cy="990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342900" y="1624630"/>
            <a:ext cx="6163866" cy="7224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 smtClean="0"/>
              <a:t>Modifiez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19850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342900" rtl="0" eaLnBrk="1" latinLnBrk="0" hangingPunct="1">
        <a:spcBef>
          <a:spcPct val="0"/>
        </a:spcBef>
        <a:buNone/>
        <a:defRPr sz="1650" b="1" i="0" kern="1200" cap="all">
          <a:solidFill>
            <a:schemeClr val="accent5">
              <a:lumMod val="75000"/>
            </a:schemeClr>
          </a:solidFill>
          <a:latin typeface="+mj-lt"/>
          <a:ea typeface="+mj-ea"/>
          <a:cs typeface="Arial"/>
        </a:defRPr>
      </a:lvl1pPr>
    </p:titleStyle>
    <p:bodyStyle>
      <a:lvl1pPr marL="214313" indent="-214313" algn="l" defTabSz="342900" rtl="0" eaLnBrk="1" latinLnBrk="0" hangingPunct="1">
        <a:spcBef>
          <a:spcPts val="225"/>
        </a:spcBef>
        <a:spcAft>
          <a:spcPts val="225"/>
        </a:spcAft>
        <a:buClr>
          <a:schemeClr val="accent5">
            <a:lumMod val="75000"/>
          </a:schemeClr>
        </a:buClr>
        <a:buSzPct val="120000"/>
        <a:buFont typeface="Lucida Grande"/>
        <a:buChar char="●"/>
        <a:defRPr sz="1500" kern="1200">
          <a:solidFill>
            <a:schemeClr val="tx1"/>
          </a:solidFill>
          <a:latin typeface="+mn-lt"/>
          <a:ea typeface="+mn-ea"/>
          <a:cs typeface="Arial"/>
        </a:defRPr>
      </a:lvl1pPr>
      <a:lvl2pPr marL="335756" indent="-135731" algn="l" defTabSz="400050" rtl="0" eaLnBrk="1" latinLnBrk="0" hangingPunct="1">
        <a:spcBef>
          <a:spcPts val="225"/>
        </a:spcBef>
        <a:spcAft>
          <a:spcPts val="225"/>
        </a:spcAft>
        <a:buClr>
          <a:schemeClr val="accent5">
            <a:lumMod val="75000"/>
          </a:schemeClr>
        </a:buClr>
        <a:buFont typeface="Lucida Grande"/>
        <a:buChar char="-"/>
        <a:defRPr sz="1350" kern="1200">
          <a:solidFill>
            <a:schemeClr val="tx1"/>
          </a:solidFill>
          <a:latin typeface="+mn-lt"/>
          <a:ea typeface="+mn-ea"/>
          <a:cs typeface="Arial"/>
        </a:defRPr>
      </a:lvl2pPr>
      <a:lvl3pPr marL="604838" indent="-135731" algn="l" defTabSz="342900" rtl="0" eaLnBrk="1" latinLnBrk="0" hangingPunct="1">
        <a:spcBef>
          <a:spcPts val="225"/>
        </a:spcBef>
        <a:spcAft>
          <a:spcPts val="225"/>
        </a:spcAft>
        <a:buClr>
          <a:schemeClr val="accent5">
            <a:lumMod val="75000"/>
          </a:schemeClr>
        </a:buClr>
        <a:buSzPct val="100000"/>
        <a:buFont typeface="Lucida Grande"/>
        <a:buChar char="•"/>
        <a:defRPr sz="1200" kern="1200">
          <a:solidFill>
            <a:schemeClr val="tx1"/>
          </a:solidFill>
          <a:latin typeface="+mn-lt"/>
          <a:ea typeface="+mn-ea"/>
          <a:cs typeface="Arial"/>
        </a:defRPr>
      </a:lvl3pPr>
      <a:lvl4pPr marL="807244" indent="-128588" algn="l" defTabSz="342900" rtl="0" eaLnBrk="1" latinLnBrk="0" hangingPunct="1">
        <a:spcBef>
          <a:spcPts val="225"/>
        </a:spcBef>
        <a:spcAft>
          <a:spcPts val="225"/>
        </a:spcAft>
        <a:buClr>
          <a:schemeClr val="accent5">
            <a:lumMod val="75000"/>
          </a:schemeClr>
        </a:buClr>
        <a:buSzPct val="80000"/>
        <a:buFont typeface="Lucida Grande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Helvetica"/>
        </a:defRPr>
      </a:lvl4pPr>
      <a:lvl5pPr marL="945000" indent="-135731" algn="l" defTabSz="264319" rtl="0" eaLnBrk="1" latinLnBrk="0" hangingPunct="1">
        <a:spcBef>
          <a:spcPts val="225"/>
        </a:spcBef>
        <a:spcAft>
          <a:spcPts val="225"/>
        </a:spcAft>
        <a:buClr>
          <a:srgbClr val="BD2B0B"/>
        </a:buClr>
        <a:buSzPct val="100000"/>
        <a:buFont typeface="Lucida Grande"/>
        <a:buNone/>
        <a:defRPr sz="1200" kern="1200">
          <a:solidFill>
            <a:schemeClr val="tx1"/>
          </a:solidFill>
          <a:latin typeface="+mn-lt"/>
          <a:ea typeface="+mn-ea"/>
          <a:cs typeface="Helvetica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POT2016 </a:t>
            </a:r>
            <a:br>
              <a:rPr lang="fr-FR" dirty="0" smtClean="0"/>
            </a:b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DIGITAL Scenarios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mtClean="0"/>
              <a:t>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oneTexte 5"/>
          <p:cNvSpPr txBox="1">
            <a:spLocks/>
          </p:cNvSpPr>
          <p:nvPr/>
        </p:nvSpPr>
        <p:spPr>
          <a:xfrm>
            <a:off x="567096" y="946408"/>
            <a:ext cx="5644517" cy="8325356"/>
          </a:xfrm>
          <a:prstGeom prst="rect">
            <a:avLst/>
          </a:prstGeom>
          <a:ln w="0"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fr-FR" sz="11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r>
              <a:rPr lang="fr-FR" sz="1100" smtClean="0"/>
              <a:t>tableOfContents</a:t>
            </a:r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3014"/>
            <a:ext cx="6858000" cy="5341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0854" y="94673"/>
            <a:ext cx="434399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50" b="1" smtClean="0">
                <a:solidFill>
                  <a:schemeClr val="bg1"/>
                </a:solidFill>
              </a:rPr>
              <a:t>Table of contents</a:t>
            </a:r>
            <a:endParaRPr lang="fr-FR" sz="165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4416" y="9419728"/>
            <a:ext cx="18838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smtClean="0"/>
              <a:t>POT 2016 Date Jour Mois Année</a:t>
            </a:r>
            <a:endParaRPr lang="fr-FR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48482162"/>
              </p:ext>
            </p:extLst>
          </p:nvPr>
        </p:nvGraphicFramePr>
        <p:xfrm>
          <a:off x="224846" y="759943"/>
          <a:ext cx="640397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75367">
                  <a:extLst>
                    <a:ext uri="{9D8B030D-6E8A-4147-A177-3AD203B41FA5}">
                      <a16:colId xmlns="" xmlns:a16="http://schemas.microsoft.com/office/drawing/2014/main" val="241048077"/>
                    </a:ext>
                  </a:extLst>
                </a:gridCol>
                <a:gridCol w="4928606">
                  <a:extLst>
                    <a:ext uri="{9D8B030D-6E8A-4147-A177-3AD203B41FA5}">
                      <a16:colId xmlns="" xmlns:a16="http://schemas.microsoft.com/office/drawing/2014/main" val="230054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900" b="1" smtClean="0">
                          <a:solidFill>
                            <a:schemeClr val="bg1"/>
                          </a:solidFill>
                        </a:rPr>
                        <a:t>Category</a:t>
                      </a:r>
                      <a:endParaRPr lang="fr-F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900765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-13014"/>
            <a:ext cx="6858000" cy="7729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24848" y="3507621"/>
            <a:ext cx="2160000" cy="18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DESCRIPTION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456266" y="94673"/>
            <a:ext cx="4945530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smtClean="0">
                <a:solidFill>
                  <a:schemeClr val="bg1"/>
                </a:solidFill>
              </a:rPr>
              <a:t>#name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4848" y="5205515"/>
            <a:ext cx="2160000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USE CASES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>
            <a:spLocks/>
          </p:cNvSpPr>
          <p:nvPr/>
        </p:nvSpPr>
        <p:spPr>
          <a:xfrm>
            <a:off x="224847" y="5385514"/>
            <a:ext cx="6403970" cy="4269125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?SC_UCs</a:t>
            </a:r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ZoneTexte 62"/>
          <p:cNvSpPr txBox="1">
            <a:spLocks/>
          </p:cNvSpPr>
          <p:nvPr/>
        </p:nvSpPr>
        <p:spPr>
          <a:xfrm>
            <a:off x="224846" y="3687620"/>
            <a:ext cx="6403971" cy="1335641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$description</a:t>
            </a: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6779163"/>
              </p:ext>
            </p:extLst>
          </p:nvPr>
        </p:nvGraphicFramePr>
        <p:xfrm>
          <a:off x="219446" y="1236650"/>
          <a:ext cx="6403976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0386">
                  <a:extLst>
                    <a:ext uri="{9D8B030D-6E8A-4147-A177-3AD203B41FA5}">
                      <a16:colId xmlns="" xmlns:a16="http://schemas.microsoft.com/office/drawing/2014/main" val="241048077"/>
                    </a:ext>
                  </a:extLst>
                </a:gridCol>
                <a:gridCol w="1721602">
                  <a:extLst>
                    <a:ext uri="{9D8B030D-6E8A-4147-A177-3AD203B41FA5}">
                      <a16:colId xmlns="" xmlns:a16="http://schemas.microsoft.com/office/drawing/2014/main" val="2300541675"/>
                    </a:ext>
                  </a:extLst>
                </a:gridCol>
                <a:gridCol w="1503512">
                  <a:extLst>
                    <a:ext uri="{9D8B030D-6E8A-4147-A177-3AD203B41FA5}">
                      <a16:colId xmlns="" xmlns:a16="http://schemas.microsoft.com/office/drawing/2014/main" val="866307241"/>
                    </a:ext>
                  </a:extLst>
                </a:gridCol>
                <a:gridCol w="1698476">
                  <a:extLst>
                    <a:ext uri="{9D8B030D-6E8A-4147-A177-3AD203B41FA5}">
                      <a16:colId xmlns="" xmlns:a16="http://schemas.microsoft.com/office/drawing/2014/main" val="1043991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noProof="1" smtClean="0">
                          <a:solidFill>
                            <a:schemeClr val="bg1"/>
                          </a:solidFill>
                        </a:rPr>
                        <a:t>Business Value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40" rtl="0" eaLnBrk="1" latinLnBrk="0" hangingPunct="1"/>
                      <a:endParaRPr lang="fr-FR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noProof="1" smtClean="0">
                          <a:solidFill>
                            <a:schemeClr val="bg1"/>
                          </a:solidFill>
                        </a:rPr>
                        <a:t>Risk level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017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900" b="1" smtClean="0">
                          <a:solidFill>
                            <a:schemeClr val="bg1"/>
                          </a:solidFill>
                        </a:rPr>
                        <a:t>Horizon</a:t>
                      </a:r>
                      <a:endParaRPr lang="fr-F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1" dirty="0" err="1" smtClean="0">
                          <a:solidFill>
                            <a:schemeClr val="bg1"/>
                          </a:solidFill>
                        </a:rPr>
                        <a:t>Ease</a:t>
                      </a:r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 of </a:t>
                      </a:r>
                      <a:r>
                        <a:rPr lang="fr-FR" sz="900" b="1" dirty="0" err="1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fr-F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900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900" b="1" smtClean="0">
                          <a:solidFill>
                            <a:schemeClr val="bg1"/>
                          </a:solidFill>
                        </a:rPr>
                        <a:t>Maturity</a:t>
                      </a:r>
                      <a:endParaRPr lang="fr-F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1" smtClean="0">
                          <a:solidFill>
                            <a:schemeClr val="bg1"/>
                          </a:solidFill>
                        </a:rPr>
                        <a:t>costLevel</a:t>
                      </a:r>
                      <a:endParaRPr lang="fr-F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228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900" b="1" smtClean="0">
                          <a:solidFill>
                            <a:schemeClr val="bg1"/>
                          </a:solidFill>
                        </a:rPr>
                        <a:t>Market Skills</a:t>
                      </a:r>
                      <a:endParaRPr lang="fr-F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1" smtClean="0">
                          <a:solidFill>
                            <a:schemeClr val="bg1"/>
                          </a:solidFill>
                        </a:rPr>
                        <a:t>Organisation</a:t>
                      </a:r>
                      <a:r>
                        <a:rPr lang="fr-FR" sz="900" b="1" baseline="0" smtClean="0">
                          <a:solidFill>
                            <a:schemeClr val="bg1"/>
                          </a:solidFill>
                        </a:rPr>
                        <a:t> Skills</a:t>
                      </a:r>
                      <a:endParaRPr lang="fr-F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900" b="1" baseline="0" smtClean="0">
                          <a:solidFill>
                            <a:schemeClr val="bg1"/>
                          </a:solidFill>
                        </a:rPr>
                        <a:t>Business units</a:t>
                      </a:r>
                      <a:endParaRPr lang="fr-F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1" baseline="0" smtClean="0">
                          <a:solidFill>
                            <a:schemeClr val="bg1"/>
                          </a:solidFill>
                        </a:rPr>
                        <a:t>Business Domains</a:t>
                      </a:r>
                      <a:endParaRPr lang="fr-F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baseline="0" smtClean="0">
                          <a:solidFill>
                            <a:schemeClr val="bg1"/>
                          </a:solidFill>
                        </a:rPr>
                        <a:t>Use Cases</a:t>
                      </a:r>
                      <a:endParaRPr lang="fr-FR" sz="900" b="1" smtClean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endParaRPr lang="fr-F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ZoneTexte 21"/>
          <p:cNvSpPr txBox="1"/>
          <p:nvPr/>
        </p:nvSpPr>
        <p:spPr>
          <a:xfrm>
            <a:off x="5018805" y="1707105"/>
            <a:ext cx="1604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#easeOfImpl</a:t>
            </a:r>
            <a:endParaRPr lang="fr-FR" sz="11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018805" y="1293095"/>
            <a:ext cx="1604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#riskLevel</a:t>
            </a:r>
            <a:endParaRPr lang="fr-FR" sz="1100" dirty="0"/>
          </a:p>
        </p:txBody>
      </p:sp>
      <p:sp>
        <p:nvSpPr>
          <p:cNvPr id="31" name="ZoneTexte 30"/>
          <p:cNvSpPr txBox="1"/>
          <p:nvPr/>
        </p:nvSpPr>
        <p:spPr>
          <a:xfrm>
            <a:off x="1746835" y="1673238"/>
            <a:ext cx="1604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fr-FR" sz="1100" smtClean="0"/>
              <a:t>horizon</a:t>
            </a:r>
            <a:endParaRPr lang="fr-FR" sz="11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46835" y="1293095"/>
            <a:ext cx="1604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#businessValue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1746835" y="2020604"/>
            <a:ext cx="1604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fr-FR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maturity</a:t>
            </a:r>
            <a:endParaRPr lang="fr-FR" sz="11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018810" y="2020604"/>
            <a:ext cx="1604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#costLevel</a:t>
            </a:r>
            <a:endParaRPr lang="fr-FR" sz="1100" dirty="0"/>
          </a:p>
        </p:txBody>
      </p:sp>
      <p:sp>
        <p:nvSpPr>
          <p:cNvPr id="51" name="ZoneTexte 50"/>
          <p:cNvSpPr txBox="1"/>
          <p:nvPr/>
        </p:nvSpPr>
        <p:spPr>
          <a:xfrm>
            <a:off x="78680" y="94673"/>
            <a:ext cx="728842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smtClean="0">
                <a:solidFill>
                  <a:schemeClr val="bg1"/>
                </a:solidFill>
              </a:rPr>
              <a:t>#num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0" y="488249"/>
            <a:ext cx="972003" cy="2616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schemeClr val="bg1"/>
                </a:solidFill>
              </a:rPr>
              <a:t>#id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1763524" y="809798"/>
            <a:ext cx="4363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#category</a:t>
            </a:r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1763524" y="2434614"/>
            <a:ext cx="1604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fr-FR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marketSkills</a:t>
            </a:r>
            <a:endParaRPr lang="fr-FR" sz="11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964835" y="2398989"/>
            <a:ext cx="1604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fr-FR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orgSkills</a:t>
            </a:r>
            <a:endParaRPr lang="fr-FR" sz="11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763524" y="2757990"/>
            <a:ext cx="1604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fr-FR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numOfBU</a:t>
            </a:r>
            <a:endParaRPr lang="fr-FR" sz="11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1763524" y="3136375"/>
            <a:ext cx="1604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fr-FR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numOfUC</a:t>
            </a:r>
            <a:endParaRPr lang="fr-FR" sz="11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964835" y="2757990"/>
            <a:ext cx="1604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fr-FR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numOfBD</a:t>
            </a:r>
            <a:endParaRPr lang="fr-FR" sz="11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116292" y="5169891"/>
            <a:ext cx="1270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smtClean="0">
                <a:solidFill>
                  <a:schemeClr val="bg1"/>
                </a:solidFill>
              </a:rPr>
              <a:t>#</a:t>
            </a:r>
            <a:r>
              <a:rPr lang="fr-FR" sz="1100" smtClean="0">
                <a:solidFill>
                  <a:schemeClr val="bg1"/>
                </a:solidFill>
              </a:rPr>
              <a:t>Sum_SC_UCs</a:t>
            </a:r>
            <a:endParaRPr lang="fr-FR" sz="11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08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3014"/>
            <a:ext cx="6858000" cy="7729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456266" y="94673"/>
            <a:ext cx="4945530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smtClean="0">
                <a:solidFill>
                  <a:schemeClr val="bg1"/>
                </a:solidFill>
              </a:rPr>
              <a:t>#name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78680" y="94673"/>
            <a:ext cx="728842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smtClean="0">
                <a:solidFill>
                  <a:schemeClr val="bg1"/>
                </a:solidFill>
              </a:rPr>
              <a:t>#num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0" y="488249"/>
            <a:ext cx="972003" cy="2616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schemeClr val="bg1"/>
                </a:solidFill>
              </a:rPr>
              <a:t>#id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52145" y="925420"/>
            <a:ext cx="2538556" cy="180000"/>
          </a:xfrm>
          <a:prstGeom prst="rect">
            <a:avLst/>
          </a:prstGeom>
          <a:solidFill>
            <a:srgbClr val="692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BUILDING BLOCKS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64" name="ZoneTexte 63"/>
          <p:cNvSpPr txBox="1">
            <a:spLocks/>
          </p:cNvSpPr>
          <p:nvPr/>
        </p:nvSpPr>
        <p:spPr>
          <a:xfrm>
            <a:off x="311519" y="1105420"/>
            <a:ext cx="3132000" cy="1785104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ZoneTexte 64"/>
          <p:cNvSpPr txBox="1">
            <a:spLocks/>
          </p:cNvSpPr>
          <p:nvPr/>
        </p:nvSpPr>
        <p:spPr>
          <a:xfrm>
            <a:off x="246747" y="1105419"/>
            <a:ext cx="6333985" cy="3127205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?SC_BBs</a:t>
            </a:r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ZoneTexte 33"/>
          <p:cNvSpPr txBox="1">
            <a:spLocks/>
          </p:cNvSpPr>
          <p:nvPr/>
        </p:nvSpPr>
        <p:spPr>
          <a:xfrm>
            <a:off x="234873" y="4678881"/>
            <a:ext cx="6345859" cy="4144483"/>
          </a:xfrm>
          <a:prstGeom prst="rect">
            <a:avLst/>
          </a:prstGeom>
          <a:ln w="0">
            <a:solidFill>
              <a:schemeClr val="bg1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1000" smtClean="0">
                <a:solidFill>
                  <a:schemeClr val="bg1">
                    <a:lumMod val="85000"/>
                  </a:schemeClr>
                </a:solidFill>
              </a:rPr>
              <a:t>£svg</a:t>
            </a:r>
            <a:endParaRPr lang="fr-F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4872" y="4422624"/>
            <a:ext cx="2817085" cy="18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ARCHITECTURAL CAPABILITY MAP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574942" y="889795"/>
            <a:ext cx="1203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smtClean="0">
                <a:solidFill>
                  <a:schemeClr val="bg1"/>
                </a:solidFill>
              </a:rPr>
              <a:t>#</a:t>
            </a:r>
            <a:r>
              <a:rPr lang="fr-FR" sz="1100" smtClean="0">
                <a:solidFill>
                  <a:schemeClr val="bg1"/>
                </a:solidFill>
              </a:rPr>
              <a:t>Sum_SC_BBs</a:t>
            </a:r>
            <a:endParaRPr lang="fr-FR" sz="11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08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4877823" y="3386541"/>
            <a:ext cx="544116" cy="527403"/>
          </a:xfr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71031" y="1151405"/>
            <a:ext cx="2618971" cy="180000"/>
          </a:xfrm>
          <a:prstGeom prst="rect">
            <a:avLst/>
          </a:prstGeom>
          <a:solidFill>
            <a:srgbClr val="692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TECHNOLOGIES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>
            <a:spLocks/>
          </p:cNvSpPr>
          <p:nvPr/>
        </p:nvSpPr>
        <p:spPr>
          <a:xfrm>
            <a:off x="3471031" y="1331405"/>
            <a:ext cx="3132000" cy="1785104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ZoneTexte 5"/>
          <p:cNvSpPr txBox="1">
            <a:spLocks/>
          </p:cNvSpPr>
          <p:nvPr/>
        </p:nvSpPr>
        <p:spPr>
          <a:xfrm>
            <a:off x="3465635" y="1331404"/>
            <a:ext cx="3132000" cy="5033769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?SC_technos</a:t>
            </a:r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060" y="1151405"/>
            <a:ext cx="2566440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DIGITAL CAPABILITIES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>
            <a:spLocks/>
          </p:cNvSpPr>
          <p:nvPr/>
        </p:nvSpPr>
        <p:spPr>
          <a:xfrm>
            <a:off x="199059" y="1331405"/>
            <a:ext cx="3132000" cy="5033768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?SC_DCs</a:t>
            </a:r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93106" y="1119446"/>
            <a:ext cx="1172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smtClean="0">
                <a:solidFill>
                  <a:schemeClr val="bg1"/>
                </a:solidFill>
              </a:rPr>
              <a:t>#</a:t>
            </a:r>
            <a:r>
              <a:rPr lang="fr-FR" sz="1100" smtClean="0">
                <a:solidFill>
                  <a:schemeClr val="bg1"/>
                </a:solidFill>
              </a:rPr>
              <a:t>Sum_SC_DCs</a:t>
            </a:r>
            <a:endParaRPr lang="fr-FR" sz="110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743440" y="1127655"/>
            <a:ext cx="1346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smtClean="0">
                <a:solidFill>
                  <a:schemeClr val="bg1"/>
                </a:solidFill>
              </a:rPr>
              <a:t>#</a:t>
            </a:r>
            <a:r>
              <a:rPr lang="fr-FR" sz="1100" smtClean="0">
                <a:solidFill>
                  <a:schemeClr val="bg1"/>
                </a:solidFill>
              </a:rPr>
              <a:t>Sum_SC_Technos</a:t>
            </a:r>
            <a:endParaRPr lang="fr-FR" sz="110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-13014"/>
            <a:ext cx="6858000" cy="7729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456266" y="94673"/>
            <a:ext cx="4945530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smtClean="0">
                <a:solidFill>
                  <a:schemeClr val="bg1"/>
                </a:solidFill>
              </a:rPr>
              <a:t>#name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8680" y="94673"/>
            <a:ext cx="728842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smtClean="0">
                <a:solidFill>
                  <a:schemeClr val="bg1"/>
                </a:solidFill>
              </a:rPr>
              <a:t>#num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0" y="488249"/>
            <a:ext cx="972003" cy="2616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schemeClr val="bg1"/>
                </a:solidFill>
              </a:rPr>
              <a:t>#id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574942" y="889795"/>
            <a:ext cx="1203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smtClean="0">
                <a:solidFill>
                  <a:schemeClr val="bg1"/>
                </a:solidFill>
              </a:rPr>
              <a:t>#</a:t>
            </a:r>
            <a:r>
              <a:rPr lang="fr-FR" sz="1100" smtClean="0">
                <a:solidFill>
                  <a:schemeClr val="bg1"/>
                </a:solidFill>
              </a:rPr>
              <a:t>Sum_SC_BBs</a:t>
            </a:r>
            <a:endParaRPr lang="fr-FR" sz="1100" smtClean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>
            <a:spLocks/>
          </p:cNvSpPr>
          <p:nvPr/>
        </p:nvSpPr>
        <p:spPr>
          <a:xfrm>
            <a:off x="221178" y="6675799"/>
            <a:ext cx="6403971" cy="2966961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$comment</a:t>
            </a:r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1180" y="6495799"/>
            <a:ext cx="2160000" cy="18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Comment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/>
          </p:cNvSpPr>
          <p:nvPr/>
        </p:nvSpPr>
        <p:spPr>
          <a:xfrm>
            <a:off x="221178" y="6675799"/>
            <a:ext cx="6403971" cy="781897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$comment</a:t>
            </a:r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Pres">
  <a:themeElements>
    <a:clrScheme name="TOTAL CORPO">
      <a:dk1>
        <a:sysClr val="windowText" lastClr="000000"/>
      </a:dk1>
      <a:lt1>
        <a:sysClr val="window" lastClr="FFFFFF"/>
      </a:lt1>
      <a:dk2>
        <a:srgbClr val="707173"/>
      </a:dk2>
      <a:lt2>
        <a:srgbClr val="00A37F"/>
      </a:lt2>
      <a:accent1>
        <a:srgbClr val="4A96CD"/>
      </a:accent1>
      <a:accent2>
        <a:srgbClr val="F39800"/>
      </a:accent2>
      <a:accent3>
        <a:srgbClr val="E20031"/>
      </a:accent3>
      <a:accent4>
        <a:srgbClr val="004494"/>
      </a:accent4>
      <a:accent5>
        <a:srgbClr val="E8561E"/>
      </a:accent5>
      <a:accent6>
        <a:srgbClr val="97B2AD"/>
      </a:accent6>
      <a:hlink>
        <a:srgbClr val="175A99"/>
      </a:hlink>
      <a:folHlink>
        <a:srgbClr val="B12F87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39501</TotalTime>
  <Words>116</Words>
  <Application>Microsoft Office PowerPoint</Application>
  <PresentationFormat>Format A4 (210 x 297 mm)</PresentationFormat>
  <Paragraphs>149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TemplatePres</vt:lpstr>
      <vt:lpstr>POT2016   DIGITAL Scenarios  </vt:lpstr>
      <vt:lpstr>Diapositive 2</vt:lpstr>
      <vt:lpstr>Diapositive 3</vt:lpstr>
      <vt:lpstr>Diapositive 4</vt:lpstr>
      <vt:lpstr>Diapositive 5</vt:lpstr>
    </vt:vector>
  </TitlesOfParts>
  <Company>Magellan Partners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Magellan Partners</dc:title>
  <dc:creator>jeremym@exakis.com</dc:creator>
  <cp:lastModifiedBy>J0022532</cp:lastModifiedBy>
  <cp:revision>2997</cp:revision>
  <dcterms:created xsi:type="dcterms:W3CDTF">2014-10-04T04:19:21Z</dcterms:created>
  <dcterms:modified xsi:type="dcterms:W3CDTF">2016-08-11T06:58:14Z</dcterms:modified>
</cp:coreProperties>
</file>