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5"/>
  </p:notesMasterIdLst>
  <p:handoutMasterIdLst>
    <p:handoutMasterId r:id="rId6"/>
  </p:handoutMasterIdLst>
  <p:sldIdLst>
    <p:sldId id="685" r:id="rId2"/>
    <p:sldId id="686" r:id="rId3"/>
    <p:sldId id="684" r:id="rId4"/>
  </p:sldIdLst>
  <p:sldSz cx="6858000" cy="9906000" type="A4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blon Théophile" initials="LT" lastIdx="2" clrIdx="0">
    <p:extLst/>
  </p:cmAuthor>
  <p:cmAuthor id="2" name="Fanny DIELENSEGER" initials="FD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84D16"/>
    <a:srgbClr val="EB6C39"/>
    <a:srgbClr val="B23F12"/>
    <a:srgbClr val="00B294"/>
    <a:srgbClr val="00D0AD"/>
    <a:srgbClr val="0DFFD7"/>
    <a:srgbClr val="00DEB9"/>
    <a:srgbClr val="1AFFD7"/>
    <a:srgbClr val="69260B"/>
    <a:srgbClr val="F2A2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434" autoAdjust="0"/>
  </p:normalViewPr>
  <p:slideViewPr>
    <p:cSldViewPr snapToGrid="0" snapToObjects="1">
      <p:cViewPr varScale="1">
        <p:scale>
          <a:sx n="84" d="100"/>
          <a:sy n="84" d="100"/>
        </p:scale>
        <p:origin x="-3228" y="-90"/>
      </p:cViewPr>
      <p:guideLst>
        <p:guide orient="horz"/>
        <p:guide pos="216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734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pPr/>
              <a:t>10/07/2016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pPr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total_bandeau ppt_fond blanc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02161"/>
            <a:ext cx="6857434" cy="673199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91000" y="3042885"/>
            <a:ext cx="5457472" cy="2148592"/>
          </a:xfrm>
        </p:spPr>
        <p:txBody>
          <a:bodyPr lIns="0" rIns="0" anchor="b">
            <a:noAutofit/>
          </a:bodyPr>
          <a:lstStyle>
            <a:lvl1pPr>
              <a:defRPr sz="2400"/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891000" y="5255683"/>
            <a:ext cx="5457472" cy="2568222"/>
          </a:xfrm>
        </p:spPr>
        <p:txBody>
          <a:bodyPr lIns="0" rIns="0">
            <a:noAutofit/>
          </a:bodyPr>
          <a:lstStyle>
            <a:lvl1pPr marL="0" indent="0"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les styles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206734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35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r>
              <a:rPr lang="fr-FR" noProof="0" smtClean="0"/>
              <a:t>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342900" y="1625778"/>
            <a:ext cx="6164100" cy="7280449"/>
          </a:xfrm>
        </p:spPr>
        <p:txBody>
          <a:bodyPr/>
          <a:lstStyle>
            <a:lvl5pPr marL="945000"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30737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3602376"/>
            <a:ext cx="5829300" cy="1967442"/>
          </a:xfrm>
        </p:spPr>
        <p:txBody>
          <a:bodyPr anchor="ctr">
            <a:noAutofit/>
          </a:bodyPr>
          <a:lstStyle>
            <a:lvl1pPr algn="l">
              <a:defRPr sz="2400" b="1" cap="all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696000" y="0"/>
            <a:ext cx="162000" cy="9906000"/>
          </a:xfrm>
          <a:prstGeom prst="rect">
            <a:avLst/>
          </a:prstGeom>
          <a:solidFill>
            <a:srgbClr val="BD2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1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1625778"/>
            <a:ext cx="3028950" cy="7223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 marL="945000"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1625778"/>
            <a:ext cx="3028950" cy="7223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 marL="945000"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7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2449200"/>
            <a:ext cx="6164100" cy="61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808" y="2048800"/>
            <a:ext cx="3456384" cy="276999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fr-FR" dirty="0" smtClean="0"/>
              <a:t>Titre graph type barres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331611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Graphiques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1404000"/>
            <a:ext cx="6164100" cy="35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342900" y="5070000"/>
            <a:ext cx="6164100" cy="358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50020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ann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2553200"/>
            <a:ext cx="6164100" cy="613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anneau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808" y="2048800"/>
            <a:ext cx="3456384" cy="276999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fr-FR" dirty="0" smtClean="0"/>
              <a:t>Titre graph type anneau</a:t>
            </a:r>
            <a:endParaRPr lang="fr-FR"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344942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900" y="1625777"/>
            <a:ext cx="6163866" cy="7072000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fr-FR" dirty="0" smtClean="0"/>
              <a:t>Tableau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8697560"/>
            <a:ext cx="2383631" cy="311856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675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02746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2900" y="9261657"/>
            <a:ext cx="4171950" cy="527403"/>
          </a:xfrm>
          <a:prstGeom prst="rect">
            <a:avLst/>
          </a:prstGeom>
        </p:spPr>
        <p:txBody>
          <a:bodyPr/>
          <a:lstStyle/>
          <a:p>
            <a:pPr defTabSz="342900"/>
            <a:r>
              <a:rPr lang="fr-FR" smtClean="0">
                <a:solidFill>
                  <a:prstClr val="black"/>
                </a:solidFill>
              </a:rPr>
              <a:t>POT 2016 – Technologies &amp; catégories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14900" y="9261657"/>
            <a:ext cx="544116" cy="527403"/>
          </a:xfrm>
          <a:prstGeom prst="rect">
            <a:avLst/>
          </a:prstGeom>
        </p:spPr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6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63866" cy="917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 dirty="0" smtClean="0"/>
              <a:t>Cliquez et modifiez le titre</a:t>
            </a:r>
            <a:endParaRPr lang="fr-FR" noProof="0" dirty="0"/>
          </a:p>
        </p:txBody>
      </p:sp>
      <p:sp>
        <p:nvSpPr>
          <p:cNvPr id="7" name="Rectangle 6"/>
          <p:cNvSpPr/>
          <p:nvPr/>
        </p:nvSpPr>
        <p:spPr>
          <a:xfrm>
            <a:off x="6773479" y="0"/>
            <a:ext cx="84521" cy="990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342900" y="1624630"/>
            <a:ext cx="6163866" cy="722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198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342900" rtl="0" eaLnBrk="1" latinLnBrk="0" hangingPunct="1">
        <a:spcBef>
          <a:spcPct val="0"/>
        </a:spcBef>
        <a:buNone/>
        <a:defRPr sz="1650" b="1" i="0" kern="1200" cap="all">
          <a:solidFill>
            <a:schemeClr val="accent5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214313" indent="-214313" algn="l" defTabSz="34290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SzPct val="120000"/>
        <a:buFont typeface="Lucida Grande"/>
        <a:buChar char="●"/>
        <a:defRPr sz="1500" kern="1200">
          <a:solidFill>
            <a:schemeClr val="tx1"/>
          </a:solidFill>
          <a:latin typeface="+mn-lt"/>
          <a:ea typeface="+mn-ea"/>
          <a:cs typeface="Arial"/>
        </a:defRPr>
      </a:lvl1pPr>
      <a:lvl2pPr marL="335756" indent="-135731" algn="l" defTabSz="40005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Font typeface="Lucida Grande"/>
        <a:buChar char="-"/>
        <a:defRPr sz="1350" kern="1200">
          <a:solidFill>
            <a:schemeClr val="tx1"/>
          </a:solidFill>
          <a:latin typeface="+mn-lt"/>
          <a:ea typeface="+mn-ea"/>
          <a:cs typeface="Arial"/>
        </a:defRPr>
      </a:lvl2pPr>
      <a:lvl3pPr marL="604838" indent="-135731" algn="l" defTabSz="34290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SzPct val="100000"/>
        <a:buFont typeface="Lucida Grande"/>
        <a:buChar char="•"/>
        <a:defRPr sz="1200" kern="1200">
          <a:solidFill>
            <a:schemeClr val="tx1"/>
          </a:solidFill>
          <a:latin typeface="+mn-lt"/>
          <a:ea typeface="+mn-ea"/>
          <a:cs typeface="Arial"/>
        </a:defRPr>
      </a:lvl3pPr>
      <a:lvl4pPr marL="807244" indent="-128588" algn="l" defTabSz="342900" rtl="0" eaLnBrk="1" latinLnBrk="0" hangingPunct="1">
        <a:spcBef>
          <a:spcPts val="225"/>
        </a:spcBef>
        <a:spcAft>
          <a:spcPts val="225"/>
        </a:spcAft>
        <a:buClr>
          <a:schemeClr val="accent5">
            <a:lumMod val="75000"/>
          </a:schemeClr>
        </a:buClr>
        <a:buSzPct val="80000"/>
        <a:buFont typeface="Lucida Grande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Helvetica"/>
        </a:defRPr>
      </a:lvl4pPr>
      <a:lvl5pPr marL="945000" indent="-135731" algn="l" defTabSz="264319" rtl="0" eaLnBrk="1" latinLnBrk="0" hangingPunct="1">
        <a:spcBef>
          <a:spcPts val="225"/>
        </a:spcBef>
        <a:spcAft>
          <a:spcPts val="225"/>
        </a:spcAft>
        <a:buClr>
          <a:srgbClr val="BD2B0B"/>
        </a:buClr>
        <a:buSzPct val="100000"/>
        <a:buFont typeface="Lucida Grande"/>
        <a:buNone/>
        <a:defRPr sz="1200" kern="1200">
          <a:solidFill>
            <a:schemeClr val="tx1"/>
          </a:solidFill>
          <a:latin typeface="+mn-lt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POT2016 </a:t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z="2000" smtClean="0"/>
              <a:t>technologies digitales innovantes </a:t>
            </a:r>
            <a:br>
              <a:rPr lang="fr-FR" sz="2000" smtClean="0"/>
            </a:b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Fiches descriptives</a:t>
            </a:r>
            <a:r>
              <a:rPr lang="fr-FR" smtClean="0"/>
              <a:t/>
            </a:r>
            <a:br>
              <a:rPr lang="fr-FR" smtClean="0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mtClean="0"/>
              <a:t>Mai 2015 version 0.9a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oneTexte 5"/>
          <p:cNvSpPr txBox="1">
            <a:spLocks/>
          </p:cNvSpPr>
          <p:nvPr/>
        </p:nvSpPr>
        <p:spPr>
          <a:xfrm>
            <a:off x="567096" y="946408"/>
            <a:ext cx="5644517" cy="8325356"/>
          </a:xfrm>
          <a:prstGeom prst="rect">
            <a:avLst/>
          </a:prstGeom>
          <a:ln w="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fr-FR" sz="1100" smtClean="0">
                <a:solidFill>
                  <a:schemeClr val="accent4">
                    <a:lumMod val="75000"/>
                  </a:schemeClr>
                </a:solidFill>
              </a:rPr>
              <a:t>$</a:t>
            </a:r>
            <a:r>
              <a:rPr lang="fr-FR" sz="1100" smtClean="0"/>
              <a:t>tableOfContents</a:t>
            </a:r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3014"/>
            <a:ext cx="6858000" cy="534197"/>
          </a:xfrm>
          <a:prstGeom prst="rect">
            <a:avLst/>
          </a:prstGeom>
          <a:solidFill>
            <a:srgbClr val="B23F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0854" y="94673"/>
            <a:ext cx="43439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50" b="1" smtClean="0">
                <a:solidFill>
                  <a:schemeClr val="bg1"/>
                </a:solidFill>
              </a:rPr>
              <a:t>Table of contents</a:t>
            </a:r>
            <a:endParaRPr lang="fr-FR" sz="165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416" y="9419728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smtClean="0"/>
              <a:t>POT 2016 Date Jour Mois Année</a:t>
            </a:r>
            <a:endParaRPr lang="fr-FR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4276486"/>
              </p:ext>
            </p:extLst>
          </p:nvPr>
        </p:nvGraphicFramePr>
        <p:xfrm>
          <a:off x="224848" y="601897"/>
          <a:ext cx="301365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6828">
                  <a:extLst>
                    <a:ext uri="{9D8B030D-6E8A-4147-A177-3AD203B41FA5}">
                      <a16:colId xmlns:a16="http://schemas.microsoft.com/office/drawing/2014/main" xmlns="" val="241048077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xmlns="" val="230054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noProof="1" smtClean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23F1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17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IT / DIGITAL RATIO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4D1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00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TECHNOLOGY MATURITY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6C3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228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MARKET SKILLS AVAILABILITY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84D1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90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sz="900" b="1" dirty="0" smtClean="0">
                          <a:solidFill>
                            <a:schemeClr val="bg1"/>
                          </a:solidFill>
                        </a:rPr>
                        <a:t>TOTAL SKILLS AVAILABILITY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23F1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65898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-13014"/>
            <a:ext cx="6858000" cy="534197"/>
          </a:xfrm>
          <a:prstGeom prst="rect">
            <a:avLst/>
          </a:prstGeom>
          <a:solidFill>
            <a:srgbClr val="B23F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Espace réservé du texte 38"/>
          <p:cNvSpPr txBox="1">
            <a:spLocks/>
          </p:cNvSpPr>
          <p:nvPr/>
        </p:nvSpPr>
        <p:spPr>
          <a:xfrm>
            <a:off x="1287810" y="330203"/>
            <a:ext cx="5096948" cy="407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indent="0" defTabSz="6858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16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endParaRPr lang="fr-FR" noProof="1">
              <a:solidFill>
                <a:srgbClr val="B23F1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96819" y="6661951"/>
            <a:ext cx="2160000" cy="180000"/>
          </a:xfrm>
          <a:prstGeom prst="rect">
            <a:avLst/>
          </a:prstGeom>
          <a:solidFill>
            <a:srgbClr val="ED7B4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LIMITATIONS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848" y="6661951"/>
            <a:ext cx="2160000" cy="180000"/>
          </a:xfrm>
          <a:prstGeom prst="rect">
            <a:avLst/>
          </a:prstGeom>
          <a:solidFill>
            <a:srgbClr val="ED7B4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FUNCTIONAL CONTRIBUTION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848" y="2551512"/>
            <a:ext cx="2160000" cy="180000"/>
          </a:xfrm>
          <a:prstGeom prst="rect">
            <a:avLst/>
          </a:prstGeom>
          <a:solidFill>
            <a:srgbClr val="B23F1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DIGITAL CAPABILITIES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6819" y="2551512"/>
            <a:ext cx="2160000" cy="180000"/>
          </a:xfrm>
          <a:prstGeom prst="rect">
            <a:avLst/>
          </a:prstGeom>
          <a:solidFill>
            <a:srgbClr val="B23F1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DESCRIPTION &amp; PRINCIPLES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496819" y="4624213"/>
            <a:ext cx="2160000" cy="180000"/>
          </a:xfrm>
          <a:prstGeom prst="rect">
            <a:avLst/>
          </a:prstGeom>
          <a:solidFill>
            <a:srgbClr val="E859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RESOURCES &amp; MATERIALS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4848" y="4624213"/>
            <a:ext cx="2160000" cy="180000"/>
          </a:xfrm>
          <a:prstGeom prst="rect">
            <a:avLst/>
          </a:prstGeom>
          <a:solidFill>
            <a:srgbClr val="E859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APPLICATION EXAMPLES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752235" y="2151886"/>
            <a:ext cx="1744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TotalSkills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52235" y="1780362"/>
            <a:ext cx="1374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#marketSkills</a:t>
            </a:r>
            <a:endParaRPr lang="fr-FR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752235" y="1408839"/>
            <a:ext cx="1744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#technologyMaturity</a:t>
            </a:r>
            <a:endParaRPr lang="fr-FR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ZoneTexte 25"/>
          <p:cNvSpPr txBox="1">
            <a:spLocks/>
          </p:cNvSpPr>
          <p:nvPr/>
        </p:nvSpPr>
        <p:spPr>
          <a:xfrm>
            <a:off x="3496818" y="2731512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$description</a:t>
            </a: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ZoneTexte 27"/>
          <p:cNvSpPr txBox="1">
            <a:spLocks/>
          </p:cNvSpPr>
          <p:nvPr/>
        </p:nvSpPr>
        <p:spPr>
          <a:xfrm>
            <a:off x="224847" y="4804213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$examples</a:t>
            </a: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ZoneTexte 29"/>
          <p:cNvSpPr txBox="1">
            <a:spLocks/>
          </p:cNvSpPr>
          <p:nvPr/>
        </p:nvSpPr>
        <p:spPr>
          <a:xfrm>
            <a:off x="3496818" y="4804213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$docs</a:t>
            </a: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ZoneTexte 30"/>
          <p:cNvSpPr txBox="1">
            <a:spLocks/>
          </p:cNvSpPr>
          <p:nvPr/>
        </p:nvSpPr>
        <p:spPr>
          <a:xfrm>
            <a:off x="224847" y="6841951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$advantages</a:t>
            </a: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ZoneTexte 31"/>
          <p:cNvSpPr txBox="1">
            <a:spLocks/>
          </p:cNvSpPr>
          <p:nvPr/>
        </p:nvSpPr>
        <p:spPr>
          <a:xfrm>
            <a:off x="3496818" y="6841951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$limitations</a:t>
            </a: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752235" y="665793"/>
            <a:ext cx="1208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ZoneTexte 62"/>
          <p:cNvSpPr txBox="1">
            <a:spLocks/>
          </p:cNvSpPr>
          <p:nvPr/>
        </p:nvSpPr>
        <p:spPr>
          <a:xfrm>
            <a:off x="224847" y="2731512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?dcs</a:t>
            </a: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70854" y="94673"/>
            <a:ext cx="1148554" cy="34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50" b="1" smtClean="0">
                <a:solidFill>
                  <a:schemeClr val="bg1"/>
                </a:solidFill>
              </a:rPr>
              <a:t>#num</a:t>
            </a:r>
            <a:endParaRPr lang="fr-FR" sz="1650" b="1" dirty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752235" y="1037316"/>
            <a:ext cx="1381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fr-F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digitalPolarity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96819" y="8738401"/>
            <a:ext cx="2160000" cy="180000"/>
          </a:xfrm>
          <a:prstGeom prst="rect">
            <a:avLst/>
          </a:prstGeom>
          <a:solidFill>
            <a:srgbClr val="F2A2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WEAKLY LINKED TO 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4848" y="8738401"/>
            <a:ext cx="2160000" cy="180000"/>
          </a:xfrm>
          <a:prstGeom prst="rect">
            <a:avLst/>
          </a:prstGeom>
          <a:solidFill>
            <a:srgbClr val="F2A2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STRONGLLY LINKED TO 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83" name="ZoneTexte 82"/>
          <p:cNvSpPr txBox="1">
            <a:spLocks/>
          </p:cNvSpPr>
          <p:nvPr/>
        </p:nvSpPr>
        <p:spPr>
          <a:xfrm>
            <a:off x="224848" y="8918401"/>
            <a:ext cx="3132000" cy="769441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?stronglyLinkedTo_name</a:t>
            </a: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ZoneTexte 38"/>
          <p:cNvSpPr txBox="1">
            <a:spLocks/>
          </p:cNvSpPr>
          <p:nvPr/>
        </p:nvSpPr>
        <p:spPr>
          <a:xfrm>
            <a:off x="3496819" y="8918401"/>
            <a:ext cx="3132000" cy="769441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?weaklyLinkedTo_name</a:t>
            </a: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4847" y="9650560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smtClean="0"/>
              <a:t>POT 2016 Date Jour Mois Année</a:t>
            </a:r>
            <a:endParaRPr lang="fr-FR" sz="900"/>
          </a:p>
        </p:txBody>
      </p:sp>
      <p:sp>
        <p:nvSpPr>
          <p:cNvPr id="34" name="ZoneTexte 33"/>
          <p:cNvSpPr txBox="1">
            <a:spLocks/>
          </p:cNvSpPr>
          <p:nvPr/>
        </p:nvSpPr>
        <p:spPr>
          <a:xfrm>
            <a:off x="3496818" y="628392"/>
            <a:ext cx="3132000" cy="1785104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£img</a:t>
            </a: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304848" y="94673"/>
            <a:ext cx="509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#</a:t>
            </a:r>
            <a:r>
              <a:rPr lang="fr-FR" sz="1400" b="1" dirty="0" err="1" smtClean="0">
                <a:solidFill>
                  <a:schemeClr val="bg1"/>
                </a:solidFill>
              </a:rPr>
              <a:t>name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8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Pres">
  <a:themeElements>
    <a:clrScheme name="TOTAL CORPO">
      <a:dk1>
        <a:sysClr val="windowText" lastClr="000000"/>
      </a:dk1>
      <a:lt1>
        <a:sysClr val="window" lastClr="FFFFFF"/>
      </a:lt1>
      <a:dk2>
        <a:srgbClr val="707173"/>
      </a:dk2>
      <a:lt2>
        <a:srgbClr val="00A37F"/>
      </a:lt2>
      <a:accent1>
        <a:srgbClr val="4A96CD"/>
      </a:accent1>
      <a:accent2>
        <a:srgbClr val="F39800"/>
      </a:accent2>
      <a:accent3>
        <a:srgbClr val="E20031"/>
      </a:accent3>
      <a:accent4>
        <a:srgbClr val="004494"/>
      </a:accent4>
      <a:accent5>
        <a:srgbClr val="E8561E"/>
      </a:accent5>
      <a:accent6>
        <a:srgbClr val="97B2AD"/>
      </a:accent6>
      <a:hlink>
        <a:srgbClr val="175A99"/>
      </a:hlink>
      <a:folHlink>
        <a:srgbClr val="B12F8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35324</TotalTime>
  <Words>87</Words>
  <Application>Microsoft Office PowerPoint</Application>
  <PresentationFormat>Format A4 (210 x 297 mm)</PresentationFormat>
  <Paragraphs>131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TemplatePres</vt:lpstr>
      <vt:lpstr>POT2016   technologies digitales innovantes   Fiches descriptives </vt:lpstr>
      <vt:lpstr>Diapositive 2</vt:lpstr>
      <vt:lpstr>Diapositive 3</vt:lpstr>
    </vt:vector>
  </TitlesOfParts>
  <Company>Magellan Partners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Magellan Partners</dc:title>
  <dc:creator>jeremym@exakis.com</dc:creator>
  <cp:lastModifiedBy>J0022532</cp:lastModifiedBy>
  <cp:revision>2962</cp:revision>
  <dcterms:created xsi:type="dcterms:W3CDTF">2014-10-04T04:19:21Z</dcterms:created>
  <dcterms:modified xsi:type="dcterms:W3CDTF">2016-07-10T16:20:57Z</dcterms:modified>
</cp:coreProperties>
</file>