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blon Théophile" initials="LT" lastIdx="2" clrIdx="0">
    <p:extLst/>
  </p:cmAuthor>
  <p:cmAuthor id="2" name="Fanny DIELENSEGER" initials="FD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9260B"/>
    <a:srgbClr val="B23F12"/>
    <a:srgbClr val="EB6C39"/>
    <a:srgbClr val="D84D16"/>
    <a:srgbClr val="00B294"/>
    <a:srgbClr val="00D0AD"/>
    <a:srgbClr val="0DFFD7"/>
    <a:srgbClr val="00DEB9"/>
    <a:srgbClr val="1AFFD7"/>
    <a:srgbClr val="F2A2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434" autoAdjust="0"/>
  </p:normalViewPr>
  <p:slideViewPr>
    <p:cSldViewPr snapToGrid="0" snapToObjects="1">
      <p:cViewPr>
        <p:scale>
          <a:sx n="80" d="100"/>
          <a:sy n="80" d="100"/>
        </p:scale>
        <p:origin x="-1596" y="36"/>
      </p:cViewPr>
      <p:guideLst>
        <p:guide orient="horz"/>
        <p:guide pos="216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34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pPr/>
              <a:t>08/08/2016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total_bandeau ppt_fond blanc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161"/>
            <a:ext cx="6857434" cy="673199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91000" y="3042885"/>
            <a:ext cx="5457472" cy="2148592"/>
          </a:xfrm>
        </p:spPr>
        <p:txBody>
          <a:bodyPr lIns="0" rIns="0" anchor="b">
            <a:noAutofit/>
          </a:bodyPr>
          <a:lstStyle>
            <a:lvl1pPr>
              <a:defRPr sz="2400"/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891000" y="5255683"/>
            <a:ext cx="5457472" cy="2568222"/>
          </a:xfrm>
        </p:spPr>
        <p:txBody>
          <a:bodyPr lIns="0" rIns="0">
            <a:noAutofit/>
          </a:bodyPr>
          <a:lstStyle>
            <a:lvl1pPr marL="0" indent="0"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les styles des sous-titres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206734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235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342900" y="1625778"/>
            <a:ext cx="6164100" cy="7280449"/>
          </a:xfrm>
        </p:spPr>
        <p:txBody>
          <a:bodyPr/>
          <a:lstStyle>
            <a:lvl5pPr marL="945000"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30737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3602376"/>
            <a:ext cx="5829300" cy="1967442"/>
          </a:xfrm>
        </p:spPr>
        <p:txBody>
          <a:bodyPr anchor="ctr">
            <a:noAutofit/>
          </a:bodyPr>
          <a:lstStyle>
            <a:lvl1pPr algn="l">
              <a:defRPr sz="2400" b="1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696000" y="0"/>
            <a:ext cx="162000" cy="9906000"/>
          </a:xfrm>
          <a:prstGeom prst="rect">
            <a:avLst/>
          </a:prstGeom>
          <a:solidFill>
            <a:srgbClr val="BD2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91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1625778"/>
            <a:ext cx="3028950" cy="7223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 marL="945000"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1625778"/>
            <a:ext cx="3028950" cy="7223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 marL="945000"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37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2449200"/>
            <a:ext cx="6164100" cy="61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808" y="2048800"/>
            <a:ext cx="3456384" cy="276999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fr-FR" dirty="0" smtClean="0"/>
              <a:t>Titre graph type barres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331611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Graphiques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1404000"/>
            <a:ext cx="6164100" cy="35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342900" y="5070000"/>
            <a:ext cx="6164100" cy="35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50020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2553200"/>
            <a:ext cx="6164100" cy="613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anneau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808" y="2048800"/>
            <a:ext cx="3456384" cy="276999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fr-FR" dirty="0" smtClean="0"/>
              <a:t>Titre graph type anneau</a:t>
            </a:r>
            <a:endParaRPr lang="fr-FR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344942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1625777"/>
            <a:ext cx="6163866" cy="7072000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fr-FR" dirty="0" smtClean="0"/>
              <a:t>Tableau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02746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6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63866" cy="917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 dirty="0" smtClean="0"/>
              <a:t>Cliquez et modifiez le titre</a:t>
            </a:r>
            <a:endParaRPr lang="fr-FR" noProof="0" dirty="0"/>
          </a:p>
        </p:txBody>
      </p:sp>
      <p:sp>
        <p:nvSpPr>
          <p:cNvPr id="7" name="Rectangle 6"/>
          <p:cNvSpPr/>
          <p:nvPr/>
        </p:nvSpPr>
        <p:spPr>
          <a:xfrm>
            <a:off x="6773479" y="0"/>
            <a:ext cx="84521" cy="990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342900" y="1624630"/>
            <a:ext cx="6163866" cy="722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98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latinLnBrk="0" hangingPunct="1">
        <a:spcBef>
          <a:spcPct val="0"/>
        </a:spcBef>
        <a:buNone/>
        <a:defRPr sz="1650" b="1" i="0" kern="1200" cap="all">
          <a:solidFill>
            <a:schemeClr val="accent5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214313" indent="-214313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120000"/>
        <a:buFont typeface="Lucida Grande"/>
        <a:buChar char="●"/>
        <a:defRPr sz="1500" kern="1200">
          <a:solidFill>
            <a:schemeClr val="tx1"/>
          </a:solidFill>
          <a:latin typeface="+mn-lt"/>
          <a:ea typeface="+mn-ea"/>
          <a:cs typeface="Arial"/>
        </a:defRPr>
      </a:lvl1pPr>
      <a:lvl2pPr marL="335756" indent="-135731" algn="l" defTabSz="40005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Font typeface="Lucida Grande"/>
        <a:buChar char="-"/>
        <a:defRPr sz="1350" kern="1200">
          <a:solidFill>
            <a:schemeClr val="tx1"/>
          </a:solidFill>
          <a:latin typeface="+mn-lt"/>
          <a:ea typeface="+mn-ea"/>
          <a:cs typeface="Arial"/>
        </a:defRPr>
      </a:lvl2pPr>
      <a:lvl3pPr marL="604838" indent="-135731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100000"/>
        <a:buFont typeface="Lucida Grande"/>
        <a:buChar char="•"/>
        <a:defRPr sz="1200" kern="1200">
          <a:solidFill>
            <a:schemeClr val="tx1"/>
          </a:solidFill>
          <a:latin typeface="+mn-lt"/>
          <a:ea typeface="+mn-ea"/>
          <a:cs typeface="Arial"/>
        </a:defRPr>
      </a:lvl3pPr>
      <a:lvl4pPr marL="807244" indent="-128588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80000"/>
        <a:buFont typeface="Lucida Grande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Helvetica"/>
        </a:defRPr>
      </a:lvl4pPr>
      <a:lvl5pPr marL="945000" indent="-135731" algn="l" defTabSz="264319" rtl="0" eaLnBrk="1" latinLnBrk="0" hangingPunct="1">
        <a:spcBef>
          <a:spcPts val="225"/>
        </a:spcBef>
        <a:spcAft>
          <a:spcPts val="225"/>
        </a:spcAft>
        <a:buClr>
          <a:srgbClr val="BD2B0B"/>
        </a:buClr>
        <a:buSzPct val="100000"/>
        <a:buFont typeface="Lucida Grande"/>
        <a:buNone/>
        <a:defRPr sz="1200" kern="1200">
          <a:solidFill>
            <a:schemeClr val="tx1"/>
          </a:solidFill>
          <a:latin typeface="+mn-lt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POT2016 </a:t>
            </a:r>
            <a:br>
              <a:rPr lang="fr-FR" dirty="0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DIGITAL USE CASES 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smtClean="0"/>
              <a:t/>
            </a:r>
            <a:br>
              <a:rPr lang="fr-FR" sz="200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r-FR" sz="1600" b="1" cap="all" smtClean="0"/>
              <a:t>Radar GAZ-TRADING Juillet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/>
          </p:nvPr>
        </p:nvSpPr>
        <p:spPr>
          <a:xfrm>
            <a:off x="567097" y="946409"/>
            <a:ext cx="5644517" cy="461665"/>
          </a:xfrm>
          <a:prstGeom prst="rect">
            <a:avLst/>
          </a:prstGeom>
          <a:ln w="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fr-FR" sz="8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r>
              <a:rPr lang="fr-FR" sz="800" smtClean="0"/>
              <a:t>tableOfContents</a:t>
            </a:r>
            <a:endParaRPr lang="fr-FR" sz="80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/>
              <a:t>
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13014"/>
            <a:ext cx="6858000" cy="5341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0854" y="94674"/>
            <a:ext cx="43439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50" b="1" smtClean="0">
                <a:solidFill>
                  <a:schemeClr val="bg1"/>
                </a:solidFill>
              </a:rPr>
              <a:t>Table of contents</a:t>
            </a:r>
            <a:endParaRPr lang="fr-FR" sz="165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417" y="9419728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smtClean="0"/>
              <a:t>POT 2016 Date Jour Mois Année</a:t>
            </a:r>
            <a:endParaRPr lang="fr-FR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8482162"/>
              </p:ext>
            </p:extLst>
          </p:nvPr>
        </p:nvGraphicFramePr>
        <p:xfrm>
          <a:off x="224847" y="759943"/>
          <a:ext cx="6403973" cy="11125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5367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4928606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Business Unit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1715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Business Domain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Business </a:t>
                      </a:r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Capability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228837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-13013"/>
            <a:ext cx="6858000" cy="7729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Espace réservé du texte 38"/>
          <p:cNvSpPr txBox="1">
            <a:spLocks/>
          </p:cNvSpPr>
          <p:nvPr/>
        </p:nvSpPr>
        <p:spPr>
          <a:xfrm>
            <a:off x="1287811" y="488250"/>
            <a:ext cx="509694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indent="0" defTabSz="6858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16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endParaRPr lang="fr-FR" noProof="1">
              <a:solidFill>
                <a:srgbClr val="B23F1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848" y="3555123"/>
            <a:ext cx="2160000" cy="179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DESCRIPTION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496819" y="5775517"/>
            <a:ext cx="2160000" cy="179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REQUIRED TECHNOLOGIES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4848" y="5775517"/>
            <a:ext cx="2160000" cy="179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DIGITAL CAPABILITIES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752235" y="1566885"/>
            <a:ext cx="4363557" cy="2616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#BC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28" name="ZoneTexte 27"/>
          <p:cNvSpPr txBox="1">
            <a:spLocks/>
          </p:cNvSpPr>
          <p:nvPr/>
        </p:nvSpPr>
        <p:spPr>
          <a:xfrm>
            <a:off x="224847" y="5955516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$UC_DCs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30" name="ZoneTexte 29"/>
          <p:cNvSpPr txBox="1">
            <a:spLocks/>
          </p:cNvSpPr>
          <p:nvPr/>
        </p:nvSpPr>
        <p:spPr>
          <a:xfrm>
            <a:off x="3496818" y="5955516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752235" y="823839"/>
            <a:ext cx="4363556" cy="2616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#bu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63" name="ZoneTexte 62"/>
          <p:cNvSpPr txBox="1">
            <a:spLocks/>
          </p:cNvSpPr>
          <p:nvPr/>
        </p:nvSpPr>
        <p:spPr>
          <a:xfrm>
            <a:off x="224846" y="3735123"/>
            <a:ext cx="6403971" cy="769146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 smtClean="0">
                <a:solidFill>
                  <a:srgbClr val="404040"/>
                </a:solidFill>
              </a:rPr>
              <a:t>$description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752235" y="1195362"/>
            <a:ext cx="4363556" cy="2616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#BD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4848" y="4595201"/>
            <a:ext cx="2160000" cy="179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CURRENT SITUATION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>
            <a:spLocks/>
          </p:cNvSpPr>
          <p:nvPr/>
        </p:nvSpPr>
        <p:spPr>
          <a:xfrm>
            <a:off x="224846" y="4775199"/>
            <a:ext cx="6403971" cy="905239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 smtClean="0">
                <a:solidFill>
                  <a:srgbClr val="404040"/>
                </a:solidFill>
              </a:rPr>
              <a:t>$currentSituation</a:t>
            </a:r>
            <a:endParaRPr lang="en-US" sz="1000">
              <a:solidFill>
                <a:srgbClr val="404040"/>
              </a:solidFill>
            </a:endParaRP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779163"/>
              </p:ext>
            </p:extLst>
          </p:nvPr>
        </p:nvGraphicFramePr>
        <p:xfrm>
          <a:off x="224847" y="1933401"/>
          <a:ext cx="6403976" cy="11125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0386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1721602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  <a:gridCol w="1503512">
                  <a:extLst>
                    <a:ext uri="{9D8B030D-6E8A-4147-A177-3AD203B41FA5}">
                      <a16:colId xmlns="" xmlns:a16="http://schemas.microsoft.com/office/drawing/2014/main" val="866307241"/>
                    </a:ext>
                  </a:extLst>
                </a:gridCol>
                <a:gridCol w="1698476">
                  <a:extLst>
                    <a:ext uri="{9D8B030D-6E8A-4147-A177-3AD203B41FA5}">
                      <a16:colId xmlns="" xmlns:a16="http://schemas.microsoft.com/office/drawing/2014/main" val="104399109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Business Value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0" rtl="0" eaLnBrk="1" latinLnBrk="0" hangingPunct="1"/>
                      <a:endParaRPr lang="fr-F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Risk level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1715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fr-FR" sz="900" b="1" smtClean="0">
                          <a:solidFill>
                            <a:schemeClr val="bg1"/>
                          </a:solidFill>
                        </a:rPr>
                        <a:t>Horizon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Ease</a:t>
                      </a:r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Use case </a:t>
                      </a:r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readiness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404040"/>
                          </a:solidFill>
                        </a:rPr>
                        <a:t>#horizon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Innovation 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2288375"/>
                  </a:ext>
                </a:extLst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9311563"/>
              </p:ext>
            </p:extLst>
          </p:nvPr>
        </p:nvGraphicFramePr>
        <p:xfrm>
          <a:off x="224846" y="8121969"/>
          <a:ext cx="6403976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994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1600994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  <a:gridCol w="1600994">
                  <a:extLst>
                    <a:ext uri="{9D8B030D-6E8A-4147-A177-3AD203B41FA5}">
                      <a16:colId xmlns="" xmlns:a16="http://schemas.microsoft.com/office/drawing/2014/main" val="866307241"/>
                    </a:ext>
                  </a:extLst>
                </a:gridCol>
                <a:gridCol w="1600994">
                  <a:extLst>
                    <a:ext uri="{9D8B030D-6E8A-4147-A177-3AD203B41FA5}">
                      <a16:colId xmlns="" xmlns:a16="http://schemas.microsoft.com/office/drawing/2014/main" val="104399109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Process &gt;</a:t>
                      </a:r>
                      <a:r>
                        <a:rPr lang="fr-FR" sz="900" b="1" baseline="0" noProof="1" smtClean="0">
                          <a:solidFill>
                            <a:schemeClr val="bg1"/>
                          </a:solidFill>
                        </a:rPr>
                        <a:t> HR Culture</a:t>
                      </a:r>
                      <a:endParaRPr lang="fr-FR" sz="900" b="1" noProof="1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0" rtl="0" eaLnBrk="1" latinLnBrk="0" hangingPunct="1"/>
                      <a:endParaRPr lang="fr-FR" sz="9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Finance &gt; Business Model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17159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 &gt; </a:t>
                      </a:r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Skills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Finance &gt; Network alliances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Product &gt; Performance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Delivery &gt; </a:t>
                      </a:r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Channels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59474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Product &gt; </a:t>
                      </a:r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Systems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Delivery &gt; Customer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9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071829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Product &gt; Service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Delivery &gt; </a:t>
                      </a:r>
                      <a:r>
                        <a:rPr lang="fr-FR" sz="900" b="1" dirty="0" err="1" smtClean="0">
                          <a:solidFill>
                            <a:schemeClr val="bg1"/>
                          </a:solidFill>
                        </a:rPr>
                        <a:t>Experience</a:t>
                      </a:r>
                      <a:endParaRPr lang="fr-F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2288375"/>
                  </a:ext>
                </a:extLst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0775359"/>
              </p:ext>
            </p:extLst>
          </p:nvPr>
        </p:nvGraphicFramePr>
        <p:xfrm>
          <a:off x="224847" y="3109770"/>
          <a:ext cx="6403973" cy="3708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5367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4928606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171595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224848" y="7808096"/>
            <a:ext cx="6403974" cy="285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IMPACTS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024206" y="2403855"/>
            <a:ext cx="1604612" cy="2616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#easeOfImpl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24206" y="1989846"/>
            <a:ext cx="1604612" cy="2616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#riskLevel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52235" y="2369989"/>
            <a:ext cx="1604612" cy="2616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#horizon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2235" y="1989846"/>
            <a:ext cx="1604612" cy="2616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#businessValue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52235" y="2717354"/>
            <a:ext cx="1604612" cy="261611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endParaRPr/>
          </a:p>
        </p:txBody>
      </p:sp>
      <p:sp>
        <p:nvSpPr>
          <p:cNvPr id="36" name="ZoneTexte 35"/>
          <p:cNvSpPr txBox="1"/>
          <p:nvPr/>
        </p:nvSpPr>
        <p:spPr>
          <a:xfrm>
            <a:off x="5024211" y="2717354"/>
            <a:ext cx="1604612" cy="261611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endParaRPr/>
          </a:p>
        </p:txBody>
      </p:sp>
      <p:sp>
        <p:nvSpPr>
          <p:cNvPr id="37" name="ZoneTexte 36"/>
          <p:cNvSpPr txBox="1"/>
          <p:nvPr/>
        </p:nvSpPr>
        <p:spPr>
          <a:xfrm>
            <a:off x="1763524" y="3153942"/>
            <a:ext cx="1604612" cy="261611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endParaRPr/>
          </a:p>
        </p:txBody>
      </p:sp>
      <p:sp>
        <p:nvSpPr>
          <p:cNvPr id="38" name="ZoneTexte 37"/>
          <p:cNvSpPr txBox="1"/>
          <p:nvPr/>
        </p:nvSpPr>
        <p:spPr>
          <a:xfrm>
            <a:off x="1892207" y="8197306"/>
            <a:ext cx="1464641" cy="200056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40" name="ZoneTexte 39"/>
          <p:cNvSpPr txBox="1"/>
          <p:nvPr/>
        </p:nvSpPr>
        <p:spPr>
          <a:xfrm>
            <a:off x="1892207" y="8847795"/>
            <a:ext cx="1464641" cy="200056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42" name="ZoneTexte 41"/>
          <p:cNvSpPr txBox="1"/>
          <p:nvPr/>
        </p:nvSpPr>
        <p:spPr>
          <a:xfrm>
            <a:off x="1892207" y="9173041"/>
            <a:ext cx="1464641" cy="200056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43" name="ZoneTexte 42"/>
          <p:cNvSpPr txBox="1"/>
          <p:nvPr/>
        </p:nvSpPr>
        <p:spPr>
          <a:xfrm>
            <a:off x="1892207" y="9498285"/>
            <a:ext cx="1464641" cy="200056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44" name="ZoneTexte 43"/>
          <p:cNvSpPr txBox="1"/>
          <p:nvPr/>
        </p:nvSpPr>
        <p:spPr>
          <a:xfrm>
            <a:off x="5057423" y="8121968"/>
            <a:ext cx="1464641" cy="307776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pPr algn="l"/>
            <a:endParaRPr/>
          </a:p>
        </p:txBody>
      </p:sp>
      <p:sp>
        <p:nvSpPr>
          <p:cNvPr id="45" name="ZoneTexte 44"/>
          <p:cNvSpPr txBox="1"/>
          <p:nvPr/>
        </p:nvSpPr>
        <p:spPr>
          <a:xfrm>
            <a:off x="5057422" y="8492980"/>
            <a:ext cx="1631244" cy="307776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pPr algn="l"/>
            <a:endParaRPr/>
          </a:p>
        </p:txBody>
      </p:sp>
      <p:sp>
        <p:nvSpPr>
          <p:cNvPr id="46" name="ZoneTexte 45"/>
          <p:cNvSpPr txBox="1"/>
          <p:nvPr/>
        </p:nvSpPr>
        <p:spPr>
          <a:xfrm>
            <a:off x="5057423" y="8863988"/>
            <a:ext cx="1464641" cy="200056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47" name="ZoneTexte 46"/>
          <p:cNvSpPr txBox="1"/>
          <p:nvPr/>
        </p:nvSpPr>
        <p:spPr>
          <a:xfrm>
            <a:off x="5057423" y="9127277"/>
            <a:ext cx="1464641" cy="307776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pPr algn="l"/>
            <a:endParaRPr/>
          </a:p>
        </p:txBody>
      </p:sp>
      <p:sp>
        <p:nvSpPr>
          <p:cNvPr id="48" name="ZoneTexte 47"/>
          <p:cNvSpPr txBox="1"/>
          <p:nvPr/>
        </p:nvSpPr>
        <p:spPr>
          <a:xfrm>
            <a:off x="5104807" y="9505890"/>
            <a:ext cx="1464641" cy="200056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49" name="ZoneTexte 48"/>
          <p:cNvSpPr txBox="1"/>
          <p:nvPr/>
        </p:nvSpPr>
        <p:spPr>
          <a:xfrm>
            <a:off x="1892207" y="8522551"/>
            <a:ext cx="1464641" cy="200056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0" name="ZoneTexte 49"/>
          <p:cNvSpPr txBox="1">
            <a:spLocks/>
          </p:cNvSpPr>
          <p:nvPr/>
        </p:nvSpPr>
        <p:spPr>
          <a:xfrm>
            <a:off x="3491422" y="5955516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/>
            <a:r>
              <a:rPr lang="en-US" sz="1000" smtClean="0">
                <a:solidFill>
                  <a:srgbClr val="404040"/>
                </a:solidFill>
              </a:rPr>
              <a:t>$UC_Technos</a:t>
            </a:r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" y="488249"/>
            <a:ext cx="972003" cy="2616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20161050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1456266" y="94673"/>
            <a:ext cx="4945530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chemeClr val="bg1"/>
                </a:solidFill>
              </a:rPr>
              <a:t>#name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78680" y="94673"/>
            <a:ext cx="728842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chemeClr val="bg1"/>
                </a:solidFill>
              </a:rPr>
              <a:t>#num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0" y="488249"/>
            <a:ext cx="972003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bg1"/>
                </a:solidFill>
              </a:rPr>
              <a:t>#id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Pres">
  <a:themeElements>
    <a:clrScheme name="TOTAL CORPO">
      <a:dk1>
        <a:sysClr val="windowText" lastClr="000000"/>
      </a:dk1>
      <a:lt1>
        <a:sysClr val="window" lastClr="FFFFFF"/>
      </a:lt1>
      <a:dk2>
        <a:srgbClr val="707173"/>
      </a:dk2>
      <a:lt2>
        <a:srgbClr val="00A37F"/>
      </a:lt2>
      <a:accent1>
        <a:srgbClr val="4A96CD"/>
      </a:accent1>
      <a:accent2>
        <a:srgbClr val="F39800"/>
      </a:accent2>
      <a:accent3>
        <a:srgbClr val="E20031"/>
      </a:accent3>
      <a:accent4>
        <a:srgbClr val="004494"/>
      </a:accent4>
      <a:accent5>
        <a:srgbClr val="E8561E"/>
      </a:accent5>
      <a:accent6>
        <a:srgbClr val="97B2AD"/>
      </a:accent6>
      <a:hlink>
        <a:srgbClr val="175A99"/>
      </a:hlink>
      <a:folHlink>
        <a:srgbClr val="B12F8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35653</TotalTime>
  <Words>109</Words>
  <Application>Microsoft Office PowerPoint</Application>
  <PresentationFormat>Format A4 (210 x 297 mm)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TemplatePres</vt:lpstr>
      <vt:lpstr>POT2016   DIGITAL USE CASES    </vt:lpstr>
      <vt:lpstr>Diapositive 2</vt:lpstr>
      <vt:lpstr>Diapositive 3</vt:lpstr>
    </vt:vector>
  </TitlesOfParts>
  <Company>Magellan Partners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Magellan Partners</dc:title>
  <dc:creator>jeremym@exakis.com</dc:creator>
  <cp:lastModifiedBy>J0022532</cp:lastModifiedBy>
  <cp:revision>2985</cp:revision>
  <dcterms:created xsi:type="dcterms:W3CDTF">2014-10-04T04:19:21Z</dcterms:created>
  <dcterms:modified xsi:type="dcterms:W3CDTF">2016-08-08T14:39:44Z</dcterms:modified>
</cp:coreProperties>
</file>