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94"/>
  </p:notesMasterIdLst>
  <p:handoutMasterIdLst>
    <p:handoutMasterId r:id="rId95"/>
  </p:handoutMasterIdLst>
  <p:sldIdLst>
    <p:sldId id="685" r:id="rId2"/>
    <p:sldId id="687" r:id="rId3"/>
    <p:sldId id="691" r:id="rId4"/>
    <p:sldId id="692" r:id="rId5"/>
    <p:sldId id="693" r:id="rId6"/>
    <p:sldId id="694" r:id="rId7"/>
    <p:sldId id="695" r:id="rId8"/>
    <p:sldId id="696" r:id="rId9"/>
    <p:sldId id="697" r:id="rId10"/>
    <p:sldId id="698" r:id="rId11"/>
    <p:sldId id="699" r:id="rId12"/>
    <p:sldId id="700" r:id="rId13"/>
    <p:sldId id="701" r:id="rId14"/>
    <p:sldId id="702" r:id="rId15"/>
    <p:sldId id="703" r:id="rId16"/>
    <p:sldId id="704" r:id="rId17"/>
    <p:sldId id="705" r:id="rId18"/>
    <p:sldId id="706" r:id="rId19"/>
    <p:sldId id="707" r:id="rId20"/>
    <p:sldId id="708" r:id="rId21"/>
    <p:sldId id="709" r:id="rId22"/>
    <p:sldId id="710" r:id="rId23"/>
    <p:sldId id="711" r:id="rId24"/>
    <p:sldId id="712" r:id="rId25"/>
    <p:sldId id="713" r:id="rId26"/>
    <p:sldId id="714" r:id="rId27"/>
    <p:sldId id="715" r:id="rId28"/>
    <p:sldId id="716" r:id="rId29"/>
    <p:sldId id="717" r:id="rId30"/>
    <p:sldId id="718" r:id="rId31"/>
    <p:sldId id="719" r:id="rId32"/>
    <p:sldId id="720" r:id="rId33"/>
    <p:sldId id="721" r:id="rId34"/>
    <p:sldId id="722" r:id="rId35"/>
    <p:sldId id="723" r:id="rId36"/>
    <p:sldId id="724" r:id="rId37"/>
    <p:sldId id="725" r:id="rId38"/>
    <p:sldId id="726" r:id="rId39"/>
    <p:sldId id="727" r:id="rId40"/>
    <p:sldId id="728" r:id="rId41"/>
    <p:sldId id="729" r:id="rId42"/>
    <p:sldId id="730" r:id="rId43"/>
    <p:sldId id="731" r:id="rId44"/>
    <p:sldId id="732" r:id="rId45"/>
    <p:sldId id="733" r:id="rId46"/>
    <p:sldId id="734" r:id="rId47"/>
    <p:sldId id="735" r:id="rId48"/>
    <p:sldId id="736" r:id="rId49"/>
    <p:sldId id="737" r:id="rId50"/>
    <p:sldId id="738" r:id="rId51"/>
    <p:sldId id="739" r:id="rId52"/>
    <p:sldId id="740" r:id="rId53"/>
    <p:sldId id="741" r:id="rId54"/>
    <p:sldId id="742" r:id="rId55"/>
    <p:sldId id="743" r:id="rId56"/>
    <p:sldId id="744" r:id="rId57"/>
    <p:sldId id="745" r:id="rId58"/>
    <p:sldId id="746" r:id="rId59"/>
    <p:sldId id="747" r:id="rId60"/>
    <p:sldId id="748" r:id="rId61"/>
    <p:sldId id="749" r:id="rId62"/>
    <p:sldId id="750" r:id="rId63"/>
    <p:sldId id="751" r:id="rId64"/>
    <p:sldId id="752" r:id="rId65"/>
    <p:sldId id="753" r:id="rId66"/>
    <p:sldId id="754" r:id="rId67"/>
    <p:sldId id="755" r:id="rId68"/>
    <p:sldId id="756" r:id="rId69"/>
    <p:sldId id="757" r:id="rId70"/>
    <p:sldId id="758" r:id="rId71"/>
    <p:sldId id="759" r:id="rId72"/>
    <p:sldId id="760" r:id="rId73"/>
    <p:sldId id="761" r:id="rId74"/>
    <p:sldId id="762" r:id="rId75"/>
    <p:sldId id="763" r:id="rId76"/>
    <p:sldId id="764" r:id="rId77"/>
    <p:sldId id="765" r:id="rId78"/>
    <p:sldId id="766" r:id="rId79"/>
    <p:sldId id="767" r:id="rId80"/>
    <p:sldId id="768" r:id="rId81"/>
    <p:sldId id="769" r:id="rId82"/>
    <p:sldId id="770" r:id="rId83"/>
    <p:sldId id="771" r:id="rId84"/>
    <p:sldId id="772" r:id="rId85"/>
    <p:sldId id="773" r:id="rId86"/>
    <p:sldId id="774" r:id="rId87"/>
    <p:sldId id="775" r:id="rId88"/>
    <p:sldId id="776" r:id="rId89"/>
    <p:sldId id="777" r:id="rId90"/>
    <p:sldId id="778" r:id="rId91"/>
    <p:sldId id="779" r:id="rId92"/>
    <p:sldId id="780" r:id="rId93"/>
  </p:sldIdLst>
  <p:sldSz cx="6858000" cy="9906000" type="A4"/>
  <p:notesSz cx="6858000" cy="9144000"/>
  <p:defaultTextStyle>
    <a:defPPr>
      <a:defRPr lang="en-US"/>
    </a:defPPr>
    <a:lvl1pPr marL="0" algn="l" defTabSz="914340" rtl="0" eaLnBrk="1" latinLnBrk="0" hangingPunct="1">
      <a:defRPr sz="1800" kern="1200">
        <a:solidFill>
          <a:schemeClr val="tx1"/>
        </a:solidFill>
        <a:latin typeface="+mn-lt"/>
        <a:ea typeface="+mn-ea"/>
        <a:cs typeface="+mn-cs"/>
      </a:defRPr>
    </a:lvl1pPr>
    <a:lvl2pPr marL="457170" algn="l" defTabSz="914340" rtl="0" eaLnBrk="1" latinLnBrk="0" hangingPunct="1">
      <a:defRPr sz="1800" kern="1200">
        <a:solidFill>
          <a:schemeClr val="tx1"/>
        </a:solidFill>
        <a:latin typeface="+mn-lt"/>
        <a:ea typeface="+mn-ea"/>
        <a:cs typeface="+mn-cs"/>
      </a:defRPr>
    </a:lvl2pPr>
    <a:lvl3pPr marL="914340" algn="l" defTabSz="914340" rtl="0" eaLnBrk="1" latinLnBrk="0" hangingPunct="1">
      <a:defRPr sz="1800" kern="1200">
        <a:solidFill>
          <a:schemeClr val="tx1"/>
        </a:solidFill>
        <a:latin typeface="+mn-lt"/>
        <a:ea typeface="+mn-ea"/>
        <a:cs typeface="+mn-cs"/>
      </a:defRPr>
    </a:lvl3pPr>
    <a:lvl4pPr marL="1371511" algn="l" defTabSz="914340" rtl="0" eaLnBrk="1" latinLnBrk="0" hangingPunct="1">
      <a:defRPr sz="1800" kern="1200">
        <a:solidFill>
          <a:schemeClr val="tx1"/>
        </a:solidFill>
        <a:latin typeface="+mn-lt"/>
        <a:ea typeface="+mn-ea"/>
        <a:cs typeface="+mn-cs"/>
      </a:defRPr>
    </a:lvl4pPr>
    <a:lvl5pPr marL="1828681" algn="l" defTabSz="914340" rtl="0" eaLnBrk="1" latinLnBrk="0" hangingPunct="1">
      <a:defRPr sz="1800" kern="1200">
        <a:solidFill>
          <a:schemeClr val="tx1"/>
        </a:solidFill>
        <a:latin typeface="+mn-lt"/>
        <a:ea typeface="+mn-ea"/>
        <a:cs typeface="+mn-cs"/>
      </a:defRPr>
    </a:lvl5pPr>
    <a:lvl6pPr marL="2285852" algn="l" defTabSz="914340" rtl="0" eaLnBrk="1" latinLnBrk="0" hangingPunct="1">
      <a:defRPr sz="1800" kern="1200">
        <a:solidFill>
          <a:schemeClr val="tx1"/>
        </a:solidFill>
        <a:latin typeface="+mn-lt"/>
        <a:ea typeface="+mn-ea"/>
        <a:cs typeface="+mn-cs"/>
      </a:defRPr>
    </a:lvl6pPr>
    <a:lvl7pPr marL="2743021" algn="l" defTabSz="914340" rtl="0" eaLnBrk="1" latinLnBrk="0" hangingPunct="1">
      <a:defRPr sz="1800" kern="1200">
        <a:solidFill>
          <a:schemeClr val="tx1"/>
        </a:solidFill>
        <a:latin typeface="+mn-lt"/>
        <a:ea typeface="+mn-ea"/>
        <a:cs typeface="+mn-cs"/>
      </a:defRPr>
    </a:lvl7pPr>
    <a:lvl8pPr marL="3200193" algn="l" defTabSz="914340" rtl="0" eaLnBrk="1" latinLnBrk="0" hangingPunct="1">
      <a:defRPr sz="1800" kern="1200">
        <a:solidFill>
          <a:schemeClr val="tx1"/>
        </a:solidFill>
        <a:latin typeface="+mn-lt"/>
        <a:ea typeface="+mn-ea"/>
        <a:cs typeface="+mn-cs"/>
      </a:defRPr>
    </a:lvl8pPr>
    <a:lvl9pPr marL="3657363" algn="l" defTabSz="91434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userDrawn="1">
          <p15:clr>
            <a:srgbClr val="A4A3A4"/>
          </p15:clr>
        </p15:guide>
        <p15:guide id="2" pos="216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blon Théophile" initials="LT" lastIdx="2" clrIdx="0">
    <p:extLst/>
  </p:cmAuthor>
  <p:cmAuthor id="2" name="Fanny DIELENSEGER" initials="FD"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9260B"/>
    <a:srgbClr val="B23F12"/>
    <a:srgbClr val="EB6C39"/>
    <a:srgbClr val="D84D16"/>
    <a:srgbClr val="00B294"/>
    <a:srgbClr val="00D0AD"/>
    <a:srgbClr val="0DFFD7"/>
    <a:srgbClr val="00DEB9"/>
    <a:srgbClr val="1AFFD7"/>
    <a:srgbClr val="F2A28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434" autoAdjust="0"/>
  </p:normalViewPr>
  <p:slideViewPr>
    <p:cSldViewPr snapToGrid="0" snapToObjects="1">
      <p:cViewPr>
        <p:scale>
          <a:sx n="80" d="100"/>
          <a:sy n="80" d="100"/>
        </p:scale>
        <p:origin x="-1350" y="120"/>
      </p:cViewPr>
      <p:guideLst>
        <p:guide orient="horz"/>
        <p:guide pos="2160"/>
      </p:guideLst>
    </p:cSldViewPr>
  </p:slideViewPr>
  <p:outlineViewPr>
    <p:cViewPr>
      <p:scale>
        <a:sx n="33" d="100"/>
        <a:sy n="33" d="100"/>
      </p:scale>
      <p:origin x="0" y="13256"/>
    </p:cViewPr>
  </p:outlineViewPr>
  <p:notesTextViewPr>
    <p:cViewPr>
      <p:scale>
        <a:sx n="1" d="1"/>
        <a:sy n="1" d="1"/>
      </p:scale>
      <p:origin x="0" y="0"/>
    </p:cViewPr>
  </p:notesTextViewPr>
  <p:sorterViewPr>
    <p:cViewPr>
      <p:scale>
        <a:sx n="100" d="100"/>
        <a:sy n="100" d="100"/>
      </p:scale>
      <p:origin x="0" y="-31734"/>
    </p:cViewPr>
  </p:sorterViewPr>
  <p:notesViewPr>
    <p:cSldViewPr snapToGrid="0">
      <p:cViewPr varScale="1">
        <p:scale>
          <a:sx n="89" d="100"/>
          <a:sy n="89" d="100"/>
        </p:scale>
        <p:origin x="3078"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AD1A594-041B-449E-89BC-5A6CB1F5A9AB}" type="datetimeFigureOut">
              <a:rPr lang="id-ID" smtClean="0"/>
              <a:pPr/>
              <a:t>11/08/2016</a:t>
            </a:fld>
            <a:endParaRPr lang="id-ID"/>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DDDC53-01B7-4E0F-8BE2-02DC8C672187}" type="slidenum">
              <a:rPr lang="id-ID" smtClean="0"/>
              <a:pPr/>
              <a:t>‹N°›</a:t>
            </a:fld>
            <a:endParaRPr lang="id-ID"/>
          </a:p>
        </p:txBody>
      </p:sp>
    </p:spTree>
    <p:extLst>
      <p:ext uri="{BB962C8B-B14F-4D97-AF65-F5344CB8AC3E}">
        <p14:creationId xmlns:p14="http://schemas.microsoft.com/office/powerpoint/2010/main" xmlns="" val="41719361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3CCC32-3486-46B1-A8B7-921064D8D59D}" type="datetimeFigureOut">
              <a:rPr lang="en-US" smtClean="0"/>
              <a:pPr/>
              <a:t>8/11/2016</a:t>
            </a:fld>
            <a:endParaRPr lang="en-US"/>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D1495A-DD81-44F4-9F54-1F39867BF2D9}" type="slidenum">
              <a:rPr lang="en-US" smtClean="0"/>
              <a:pPr/>
              <a:t>‹N°›</a:t>
            </a:fld>
            <a:endParaRPr lang="en-US"/>
          </a:p>
        </p:txBody>
      </p:sp>
    </p:spTree>
    <p:extLst>
      <p:ext uri="{BB962C8B-B14F-4D97-AF65-F5344CB8AC3E}">
        <p14:creationId xmlns:p14="http://schemas.microsoft.com/office/powerpoint/2010/main" xmlns="" val="1023919786"/>
      </p:ext>
    </p:extLst>
  </p:cSld>
  <p:clrMap bg1="lt1" tx1="dk1" bg2="lt2" tx2="dk2" accent1="accent1" accent2="accent2" accent3="accent3" accent4="accent4" accent5="accent5" accent6="accent6" hlink="hlink" folHlink="folHlink"/>
  <p:notesStyle>
    <a:lvl1pPr marL="0" algn="l" defTabSz="914340" rtl="0" eaLnBrk="1" latinLnBrk="0" hangingPunct="1">
      <a:defRPr sz="1200" kern="1200">
        <a:solidFill>
          <a:schemeClr val="tx1"/>
        </a:solidFill>
        <a:latin typeface="+mn-lt"/>
        <a:ea typeface="+mn-ea"/>
        <a:cs typeface="+mn-cs"/>
      </a:defRPr>
    </a:lvl1pPr>
    <a:lvl2pPr marL="457170" algn="l" defTabSz="914340" rtl="0" eaLnBrk="1" latinLnBrk="0" hangingPunct="1">
      <a:defRPr sz="1200" kern="1200">
        <a:solidFill>
          <a:schemeClr val="tx1"/>
        </a:solidFill>
        <a:latin typeface="+mn-lt"/>
        <a:ea typeface="+mn-ea"/>
        <a:cs typeface="+mn-cs"/>
      </a:defRPr>
    </a:lvl2pPr>
    <a:lvl3pPr marL="914340" algn="l" defTabSz="914340" rtl="0" eaLnBrk="1" latinLnBrk="0" hangingPunct="1">
      <a:defRPr sz="1200" kern="1200">
        <a:solidFill>
          <a:schemeClr val="tx1"/>
        </a:solidFill>
        <a:latin typeface="+mn-lt"/>
        <a:ea typeface="+mn-ea"/>
        <a:cs typeface="+mn-cs"/>
      </a:defRPr>
    </a:lvl3pPr>
    <a:lvl4pPr marL="1371511" algn="l" defTabSz="914340" rtl="0" eaLnBrk="1" latinLnBrk="0" hangingPunct="1">
      <a:defRPr sz="1200" kern="1200">
        <a:solidFill>
          <a:schemeClr val="tx1"/>
        </a:solidFill>
        <a:latin typeface="+mn-lt"/>
        <a:ea typeface="+mn-ea"/>
        <a:cs typeface="+mn-cs"/>
      </a:defRPr>
    </a:lvl4pPr>
    <a:lvl5pPr marL="1828681" algn="l" defTabSz="914340" rtl="0" eaLnBrk="1" latinLnBrk="0" hangingPunct="1">
      <a:defRPr sz="1200" kern="1200">
        <a:solidFill>
          <a:schemeClr val="tx1"/>
        </a:solidFill>
        <a:latin typeface="+mn-lt"/>
        <a:ea typeface="+mn-ea"/>
        <a:cs typeface="+mn-cs"/>
      </a:defRPr>
    </a:lvl5pPr>
    <a:lvl6pPr marL="2285852" algn="l" defTabSz="914340" rtl="0" eaLnBrk="1" latinLnBrk="0" hangingPunct="1">
      <a:defRPr sz="1200" kern="1200">
        <a:solidFill>
          <a:schemeClr val="tx1"/>
        </a:solidFill>
        <a:latin typeface="+mn-lt"/>
        <a:ea typeface="+mn-ea"/>
        <a:cs typeface="+mn-cs"/>
      </a:defRPr>
    </a:lvl6pPr>
    <a:lvl7pPr marL="2743021" algn="l" defTabSz="914340" rtl="0" eaLnBrk="1" latinLnBrk="0" hangingPunct="1">
      <a:defRPr sz="1200" kern="1200">
        <a:solidFill>
          <a:schemeClr val="tx1"/>
        </a:solidFill>
        <a:latin typeface="+mn-lt"/>
        <a:ea typeface="+mn-ea"/>
        <a:cs typeface="+mn-cs"/>
      </a:defRPr>
    </a:lvl7pPr>
    <a:lvl8pPr marL="3200193" algn="l" defTabSz="914340" rtl="0" eaLnBrk="1" latinLnBrk="0" hangingPunct="1">
      <a:defRPr sz="1200" kern="1200">
        <a:solidFill>
          <a:schemeClr val="tx1"/>
        </a:solidFill>
        <a:latin typeface="+mn-lt"/>
        <a:ea typeface="+mn-ea"/>
        <a:cs typeface="+mn-cs"/>
      </a:defRPr>
    </a:lvl8pPr>
    <a:lvl9pPr marL="3657363" algn="l" defTabSz="91434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pic>
        <p:nvPicPr>
          <p:cNvPr id="11" name="Image 10" descr="total_bandeau ppt_fond blanc.png"/>
          <p:cNvPicPr>
            <a:picLocks noChangeAspect="1"/>
          </p:cNvPicPr>
          <p:nvPr userDrawn="1"/>
        </p:nvPicPr>
        <p:blipFill>
          <a:blip r:embed="rId2" cstate="print">
            <a:alphaModFix/>
            <a:extLst>
              <a:ext uri="{28A0092B-C50C-407E-A947-70E740481C1C}">
                <a14:useLocalDpi xmlns:a14="http://schemas.microsoft.com/office/drawing/2010/main" xmlns="" val="0"/>
              </a:ext>
            </a:extLst>
          </a:blip>
          <a:stretch>
            <a:fillRect/>
          </a:stretch>
        </p:blipFill>
        <p:spPr>
          <a:xfrm>
            <a:off x="0" y="302161"/>
            <a:ext cx="6857434" cy="673199"/>
          </a:xfrm>
          <a:prstGeom prst="rect">
            <a:avLst/>
          </a:prstGeom>
        </p:spPr>
      </p:pic>
      <p:sp>
        <p:nvSpPr>
          <p:cNvPr id="5" name="Titre 4"/>
          <p:cNvSpPr>
            <a:spLocks noGrp="1"/>
          </p:cNvSpPr>
          <p:nvPr>
            <p:ph type="title"/>
          </p:nvPr>
        </p:nvSpPr>
        <p:spPr>
          <a:xfrm>
            <a:off x="891000" y="3042885"/>
            <a:ext cx="5457472" cy="2148592"/>
          </a:xfrm>
        </p:spPr>
        <p:txBody>
          <a:bodyPr lIns="0" rIns="0" anchor="b">
            <a:noAutofit/>
          </a:bodyPr>
          <a:lstStyle>
            <a:lvl1pPr>
              <a:defRPr sz="2400"/>
            </a:lvl1pPr>
          </a:lstStyle>
          <a:p>
            <a:r>
              <a:rPr lang="fr-FR" noProof="0" smtClean="0"/>
              <a:t>Cliquez pour modifier le style du titre</a:t>
            </a:r>
            <a:endParaRPr lang="fr-FR" noProof="0" dirty="0"/>
          </a:p>
        </p:txBody>
      </p:sp>
      <p:sp>
        <p:nvSpPr>
          <p:cNvPr id="16" name="Espace réservé du texte 15"/>
          <p:cNvSpPr>
            <a:spLocks noGrp="1"/>
          </p:cNvSpPr>
          <p:nvPr>
            <p:ph type="body" sz="quarter" idx="10" hasCustomPrompt="1"/>
          </p:nvPr>
        </p:nvSpPr>
        <p:spPr>
          <a:xfrm>
            <a:off x="891000" y="5255683"/>
            <a:ext cx="5457472" cy="2568222"/>
          </a:xfrm>
        </p:spPr>
        <p:txBody>
          <a:bodyPr lIns="0" rIns="0">
            <a:noAutofit/>
          </a:bodyPr>
          <a:lstStyle>
            <a:lvl1pPr marL="0" indent="0">
              <a:buNone/>
              <a:defRPr>
                <a:solidFill>
                  <a:schemeClr val="accent5">
                    <a:lumMod val="75000"/>
                  </a:schemeClr>
                </a:solidFill>
              </a:defRPr>
            </a:lvl1pPr>
          </a:lstStyle>
          <a:p>
            <a:pPr lvl="0"/>
            <a:r>
              <a:rPr lang="fr-FR" noProof="0" dirty="0" smtClean="0"/>
              <a:t>Cliquez pour modifier les styles des sous-titres du masque</a:t>
            </a:r>
          </a:p>
        </p:txBody>
      </p:sp>
    </p:spTree>
    <p:extLst>
      <p:ext uri="{BB962C8B-B14F-4D97-AF65-F5344CB8AC3E}">
        <p14:creationId xmlns:p14="http://schemas.microsoft.com/office/powerpoint/2010/main" xmlns="" val="206734167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ans contenu">
    <p:spTree>
      <p:nvGrpSpPr>
        <p:cNvPr id="1" name=""/>
        <p:cNvGrpSpPr/>
        <p:nvPr/>
      </p:nvGrpSpPr>
      <p:grpSpPr>
        <a:xfrm>
          <a:off x="0" y="0"/>
          <a:ext cx="0" cy="0"/>
          <a:chOff x="0" y="0"/>
          <a:chExt cx="0" cy="0"/>
        </a:xfrm>
      </p:grpSpPr>
      <p:sp>
        <p:nvSpPr>
          <p:cNvPr id="3" name="Espace réservé du pied de page 2"/>
          <p:cNvSpPr>
            <a:spLocks noGrp="1"/>
          </p:cNvSpPr>
          <p:nvPr>
            <p:ph type="ftr" sz="quarter" idx="10"/>
          </p:nvPr>
        </p:nvSpPr>
        <p:spPr>
          <a:xfrm>
            <a:off x="342900" y="9261657"/>
            <a:ext cx="4171950" cy="527403"/>
          </a:xfrm>
          <a:prstGeom prst="rect">
            <a:avLst/>
          </a:prstGeom>
        </p:spPr>
        <p:txBody>
          <a:bodyPr/>
          <a:lstStyle/>
          <a:p>
            <a:pPr defTabSz="342900"/>
            <a:r>
              <a:rPr lang="fr-FR" smtClean="0">
                <a:solidFill>
                  <a:prstClr val="black"/>
                </a:solidFill>
              </a:rPr>
              <a:t>POT 2016 – Technologies &amp; catégories</a:t>
            </a:r>
            <a:endParaRPr lang="fr-FR">
              <a:solidFill>
                <a:prstClr val="black"/>
              </a:solidFill>
            </a:endParaRPr>
          </a:p>
        </p:txBody>
      </p:sp>
      <p:sp>
        <p:nvSpPr>
          <p:cNvPr id="4" name="Espace réservé du numéro de diapositive 3"/>
          <p:cNvSpPr>
            <a:spLocks noGrp="1"/>
          </p:cNvSpPr>
          <p:nvPr>
            <p:ph type="sldNum" sz="quarter" idx="11"/>
          </p:nvPr>
        </p:nvSpPr>
        <p:spPr>
          <a:xfrm>
            <a:off x="4914900" y="9261657"/>
            <a:ext cx="544116" cy="527403"/>
          </a:xfrm>
          <a:prstGeom prst="rect">
            <a:avLst/>
          </a:prstGeom>
        </p:spPr>
        <p:txBody>
          <a:bodyPr/>
          <a:lstStyle/>
          <a:p>
            <a:pPr defTabSz="342900"/>
            <a:fld id="{21F90BE8-D879-4F46-ACF9-7BCC67DCFB75}" type="slidenum">
              <a:rPr lang="fr-FR" smtClean="0">
                <a:solidFill>
                  <a:prstClr val="black">
                    <a:tint val="75000"/>
                  </a:prstClr>
                </a:solidFill>
              </a:rPr>
              <a:pPr defTabSz="342900"/>
              <a:t>‹N°›</a:t>
            </a:fld>
            <a:endParaRPr lang="fr-FR" dirty="0">
              <a:solidFill>
                <a:prstClr val="black">
                  <a:tint val="75000"/>
                </a:prstClr>
              </a:solidFill>
            </a:endParaRPr>
          </a:p>
        </p:txBody>
      </p:sp>
    </p:spTree>
    <p:extLst>
      <p:ext uri="{BB962C8B-B14F-4D97-AF65-F5344CB8AC3E}">
        <p14:creationId xmlns:p14="http://schemas.microsoft.com/office/powerpoint/2010/main" xmlns="" val="21223564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smtClean="0"/>
              <a:t>Cliquez pour modifier le style du titre</a:t>
            </a:r>
            <a:endParaRPr lang="fr-FR" noProof="0" dirty="0"/>
          </a:p>
        </p:txBody>
      </p:sp>
      <p:sp>
        <p:nvSpPr>
          <p:cNvPr id="3" name="Espace réservé du pied de page 2"/>
          <p:cNvSpPr>
            <a:spLocks noGrp="1"/>
          </p:cNvSpPr>
          <p:nvPr>
            <p:ph type="ftr" sz="quarter" idx="10"/>
          </p:nvPr>
        </p:nvSpPr>
        <p:spPr>
          <a:xfrm>
            <a:off x="342900" y="9261657"/>
            <a:ext cx="4171950" cy="527403"/>
          </a:xfrm>
          <a:prstGeom prst="rect">
            <a:avLst/>
          </a:prstGeom>
        </p:spPr>
        <p:txBody>
          <a:bodyPr/>
          <a:lstStyle/>
          <a:p>
            <a:pPr defTabSz="342900"/>
            <a:r>
              <a:rPr lang="fr-FR" smtClean="0">
                <a:solidFill>
                  <a:prstClr val="black"/>
                </a:solidFill>
              </a:rPr>
              <a:t>POT 2016 – Technologies &amp; catégories</a:t>
            </a:r>
            <a:endParaRPr lang="fr-FR">
              <a:solidFill>
                <a:prstClr val="black"/>
              </a:solidFill>
            </a:endParaRPr>
          </a:p>
        </p:txBody>
      </p:sp>
      <p:sp>
        <p:nvSpPr>
          <p:cNvPr id="4" name="Espace réservé du numéro de diapositive 3"/>
          <p:cNvSpPr>
            <a:spLocks noGrp="1"/>
          </p:cNvSpPr>
          <p:nvPr>
            <p:ph type="sldNum" sz="quarter" idx="11"/>
          </p:nvPr>
        </p:nvSpPr>
        <p:spPr>
          <a:xfrm>
            <a:off x="4914900" y="9261657"/>
            <a:ext cx="544116" cy="527403"/>
          </a:xfrm>
          <a:prstGeom prst="rect">
            <a:avLst/>
          </a:prstGeom>
        </p:spPr>
        <p:txBody>
          <a:bodyPr/>
          <a:lstStyle/>
          <a:p>
            <a:pPr defTabSz="342900"/>
            <a:fld id="{21F90BE8-D879-4F46-ACF9-7BCC67DCFB75}" type="slidenum">
              <a:rPr lang="fr-FR" smtClean="0">
                <a:solidFill>
                  <a:prstClr val="black">
                    <a:tint val="75000"/>
                  </a:prstClr>
                </a:solidFill>
              </a:rPr>
              <a:pPr defTabSz="342900"/>
              <a:t>‹N°›</a:t>
            </a:fld>
            <a:endParaRPr lang="fr-FR" dirty="0">
              <a:solidFill>
                <a:prstClr val="black">
                  <a:tint val="75000"/>
                </a:prstClr>
              </a:solidFill>
            </a:endParaRPr>
          </a:p>
        </p:txBody>
      </p:sp>
      <p:sp>
        <p:nvSpPr>
          <p:cNvPr id="6" name="Espace réservé du texte 5"/>
          <p:cNvSpPr>
            <a:spLocks noGrp="1"/>
          </p:cNvSpPr>
          <p:nvPr>
            <p:ph type="body" sz="quarter" idx="12"/>
          </p:nvPr>
        </p:nvSpPr>
        <p:spPr>
          <a:xfrm>
            <a:off x="342900" y="1625778"/>
            <a:ext cx="6164100" cy="7280449"/>
          </a:xfrm>
        </p:spPr>
        <p:txBody>
          <a:bodyPr/>
          <a:lstStyle>
            <a:lvl5pPr marL="945000">
              <a:buNone/>
              <a:defRPr/>
            </a:lvl5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Tree>
    <p:extLst>
      <p:ext uri="{BB962C8B-B14F-4D97-AF65-F5344CB8AC3E}">
        <p14:creationId xmlns:p14="http://schemas.microsoft.com/office/powerpoint/2010/main" xmlns="" val="3073780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541735" y="3602376"/>
            <a:ext cx="5829300" cy="1967442"/>
          </a:xfrm>
        </p:spPr>
        <p:txBody>
          <a:bodyPr anchor="ctr">
            <a:noAutofit/>
          </a:bodyPr>
          <a:lstStyle>
            <a:lvl1pPr algn="l">
              <a:defRPr sz="2400" b="1" cap="all">
                <a:solidFill>
                  <a:schemeClr val="accent5">
                    <a:lumMod val="75000"/>
                  </a:schemeClr>
                </a:solidFill>
              </a:defRPr>
            </a:lvl1pPr>
          </a:lstStyle>
          <a:p>
            <a:r>
              <a:rPr lang="fr-FR" noProof="0" smtClean="0"/>
              <a:t>Cliquez pour modifier le style du titre</a:t>
            </a:r>
            <a:endParaRPr lang="fr-FR" noProof="0" dirty="0"/>
          </a:p>
        </p:txBody>
      </p:sp>
      <p:sp>
        <p:nvSpPr>
          <p:cNvPr id="5" name="Espace réservé du pied de page 4"/>
          <p:cNvSpPr>
            <a:spLocks noGrp="1"/>
          </p:cNvSpPr>
          <p:nvPr>
            <p:ph type="ftr" sz="quarter" idx="11"/>
          </p:nvPr>
        </p:nvSpPr>
        <p:spPr>
          <a:xfrm>
            <a:off x="342900" y="9261657"/>
            <a:ext cx="4171950" cy="527403"/>
          </a:xfrm>
          <a:prstGeom prst="rect">
            <a:avLst/>
          </a:prstGeom>
        </p:spPr>
        <p:txBody>
          <a:bodyPr/>
          <a:lstStyle/>
          <a:p>
            <a:pPr defTabSz="342900"/>
            <a:r>
              <a:rPr lang="fr-FR" smtClean="0">
                <a:solidFill>
                  <a:prstClr val="black"/>
                </a:solidFill>
              </a:rPr>
              <a:t>POT 2016 – Technologies &amp; catégories</a:t>
            </a:r>
            <a:endParaRPr lang="fr-FR">
              <a:solidFill>
                <a:prstClr val="black"/>
              </a:solidFill>
            </a:endParaRPr>
          </a:p>
        </p:txBody>
      </p:sp>
      <p:sp>
        <p:nvSpPr>
          <p:cNvPr id="6" name="Espace réservé du numéro de diapositive 5"/>
          <p:cNvSpPr>
            <a:spLocks noGrp="1"/>
          </p:cNvSpPr>
          <p:nvPr>
            <p:ph type="sldNum" sz="quarter" idx="12"/>
          </p:nvPr>
        </p:nvSpPr>
        <p:spPr>
          <a:xfrm>
            <a:off x="4914900" y="9261657"/>
            <a:ext cx="544116" cy="527403"/>
          </a:xfrm>
          <a:prstGeom prst="rect">
            <a:avLst/>
          </a:prstGeom>
        </p:spPr>
        <p:txBody>
          <a:bodyPr/>
          <a:lstStyle/>
          <a:p>
            <a:pPr defTabSz="342900"/>
            <a:fld id="{21F90BE8-D879-4F46-ACF9-7BCC67DCFB75}" type="slidenum">
              <a:rPr lang="fr-FR" smtClean="0">
                <a:solidFill>
                  <a:prstClr val="black">
                    <a:tint val="75000"/>
                  </a:prstClr>
                </a:solidFill>
              </a:rPr>
              <a:pPr defTabSz="342900"/>
              <a:t>‹N°›</a:t>
            </a:fld>
            <a:endParaRPr lang="fr-FR">
              <a:solidFill>
                <a:prstClr val="black">
                  <a:tint val="75000"/>
                </a:prstClr>
              </a:solidFill>
            </a:endParaRPr>
          </a:p>
        </p:txBody>
      </p:sp>
      <p:sp>
        <p:nvSpPr>
          <p:cNvPr id="7" name="Rectangle 6"/>
          <p:cNvSpPr/>
          <p:nvPr userDrawn="1"/>
        </p:nvSpPr>
        <p:spPr>
          <a:xfrm>
            <a:off x="6696000" y="0"/>
            <a:ext cx="162000" cy="9906000"/>
          </a:xfrm>
          <a:prstGeom prst="rect">
            <a:avLst/>
          </a:prstGeom>
          <a:solidFill>
            <a:srgbClr val="BD2B0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fr-FR" sz="1350" b="0" i="0" u="none" strike="noStrike" kern="1200" cap="none" spc="0" normalizeH="0" baseline="0" noProof="0">
              <a:ln>
                <a:noFill/>
              </a:ln>
              <a:solidFill>
                <a:prstClr val="white"/>
              </a:solidFill>
              <a:effectLst/>
              <a:uLnTx/>
              <a:uFillTx/>
              <a:latin typeface="Helvetica"/>
              <a:ea typeface="+mn-ea"/>
              <a:cs typeface="Helvetica"/>
            </a:endParaRPr>
          </a:p>
        </p:txBody>
      </p:sp>
    </p:spTree>
    <p:extLst>
      <p:ext uri="{BB962C8B-B14F-4D97-AF65-F5344CB8AC3E}">
        <p14:creationId xmlns:p14="http://schemas.microsoft.com/office/powerpoint/2010/main" xmlns="" val="3199156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accent5">
                    <a:lumMod val="75000"/>
                  </a:schemeClr>
                </a:solidFill>
              </a:defRPr>
            </a:lvl1pPr>
          </a:lstStyle>
          <a:p>
            <a:r>
              <a:rPr lang="fr-FR" noProof="0" smtClean="0"/>
              <a:t>Cliquez pour modifier le style du titre</a:t>
            </a:r>
            <a:endParaRPr lang="fr-FR" noProof="0" dirty="0"/>
          </a:p>
        </p:txBody>
      </p:sp>
      <p:sp>
        <p:nvSpPr>
          <p:cNvPr id="3" name="Espace réservé du contenu 2"/>
          <p:cNvSpPr>
            <a:spLocks noGrp="1"/>
          </p:cNvSpPr>
          <p:nvPr>
            <p:ph sz="half" idx="1"/>
          </p:nvPr>
        </p:nvSpPr>
        <p:spPr>
          <a:xfrm>
            <a:off x="342900" y="1625778"/>
            <a:ext cx="3028950" cy="7223125"/>
          </a:xfrm>
          <a:prstGeom prst="rect">
            <a:avLst/>
          </a:prstGeom>
        </p:spPr>
        <p:txBody>
          <a:bodyPr/>
          <a:lstStyle>
            <a:lvl1pPr>
              <a:defRPr sz="1200"/>
            </a:lvl1pPr>
            <a:lvl2pPr>
              <a:defRPr sz="1050"/>
            </a:lvl2pPr>
            <a:lvl3pPr>
              <a:defRPr sz="900"/>
            </a:lvl3pPr>
            <a:lvl4pPr>
              <a:defRPr sz="900"/>
            </a:lvl4pPr>
            <a:lvl5pPr marL="945000">
              <a:buNone/>
              <a:defRPr sz="900"/>
            </a:lvl5pPr>
            <a:lvl6pPr>
              <a:defRPr sz="1350"/>
            </a:lvl6pPr>
            <a:lvl7pPr>
              <a:defRPr sz="1350"/>
            </a:lvl7pPr>
            <a:lvl8pPr>
              <a:defRPr sz="1350"/>
            </a:lvl8pPr>
            <a:lvl9pPr>
              <a:defRPr sz="1350"/>
            </a:lvl9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4" name="Espace réservé du contenu 3"/>
          <p:cNvSpPr>
            <a:spLocks noGrp="1"/>
          </p:cNvSpPr>
          <p:nvPr>
            <p:ph sz="half" idx="2"/>
          </p:nvPr>
        </p:nvSpPr>
        <p:spPr>
          <a:xfrm>
            <a:off x="3486150" y="1625778"/>
            <a:ext cx="3028950" cy="7223125"/>
          </a:xfrm>
          <a:prstGeom prst="rect">
            <a:avLst/>
          </a:prstGeom>
        </p:spPr>
        <p:txBody>
          <a:bodyPr/>
          <a:lstStyle>
            <a:lvl1pPr>
              <a:defRPr sz="1200"/>
            </a:lvl1pPr>
            <a:lvl2pPr>
              <a:defRPr sz="1050"/>
            </a:lvl2pPr>
            <a:lvl3pPr>
              <a:defRPr sz="900"/>
            </a:lvl3pPr>
            <a:lvl4pPr>
              <a:defRPr sz="900"/>
            </a:lvl4pPr>
            <a:lvl5pPr marL="945000">
              <a:buNone/>
              <a:defRPr sz="900"/>
            </a:lvl5pPr>
            <a:lvl6pPr>
              <a:defRPr sz="1350"/>
            </a:lvl6pPr>
            <a:lvl7pPr>
              <a:defRPr sz="1350"/>
            </a:lvl7pPr>
            <a:lvl8pPr>
              <a:defRPr sz="1350"/>
            </a:lvl8pPr>
            <a:lvl9pPr>
              <a:defRPr sz="1350"/>
            </a:lvl9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6" name="Espace réservé du pied de page 5"/>
          <p:cNvSpPr>
            <a:spLocks noGrp="1"/>
          </p:cNvSpPr>
          <p:nvPr>
            <p:ph type="ftr" sz="quarter" idx="11"/>
          </p:nvPr>
        </p:nvSpPr>
        <p:spPr>
          <a:xfrm>
            <a:off x="342900" y="9261657"/>
            <a:ext cx="4171950" cy="527403"/>
          </a:xfrm>
          <a:prstGeom prst="rect">
            <a:avLst/>
          </a:prstGeom>
        </p:spPr>
        <p:txBody>
          <a:bodyPr/>
          <a:lstStyle/>
          <a:p>
            <a:pPr defTabSz="342900"/>
            <a:r>
              <a:rPr lang="fr-FR" smtClean="0">
                <a:solidFill>
                  <a:prstClr val="black"/>
                </a:solidFill>
              </a:rPr>
              <a:t>POT 2016 – Technologies &amp; catégories</a:t>
            </a:r>
            <a:endParaRPr lang="fr-FR">
              <a:solidFill>
                <a:prstClr val="black"/>
              </a:solidFill>
            </a:endParaRPr>
          </a:p>
        </p:txBody>
      </p:sp>
      <p:sp>
        <p:nvSpPr>
          <p:cNvPr id="7" name="Espace réservé du numéro de diapositive 6"/>
          <p:cNvSpPr>
            <a:spLocks noGrp="1"/>
          </p:cNvSpPr>
          <p:nvPr>
            <p:ph type="sldNum" sz="quarter" idx="12"/>
          </p:nvPr>
        </p:nvSpPr>
        <p:spPr>
          <a:xfrm>
            <a:off x="4914900" y="9261657"/>
            <a:ext cx="544116" cy="527403"/>
          </a:xfrm>
          <a:prstGeom prst="rect">
            <a:avLst/>
          </a:prstGeom>
        </p:spPr>
        <p:txBody>
          <a:bodyPr/>
          <a:lstStyle/>
          <a:p>
            <a:pPr defTabSz="342900"/>
            <a:fld id="{21F90BE8-D879-4F46-ACF9-7BCC67DCFB75}" type="slidenum">
              <a:rPr lang="fr-FR" smtClean="0">
                <a:solidFill>
                  <a:prstClr val="black">
                    <a:tint val="75000"/>
                  </a:prstClr>
                </a:solidFill>
              </a:rPr>
              <a:pPr defTabSz="342900"/>
              <a:t>‹N°›</a:t>
            </a:fld>
            <a:endParaRPr lang="fr-FR">
              <a:solidFill>
                <a:prstClr val="black">
                  <a:tint val="75000"/>
                </a:prstClr>
              </a:solidFill>
            </a:endParaRPr>
          </a:p>
        </p:txBody>
      </p:sp>
    </p:spTree>
    <p:extLst>
      <p:ext uri="{BB962C8B-B14F-4D97-AF65-F5344CB8AC3E}">
        <p14:creationId xmlns:p14="http://schemas.microsoft.com/office/powerpoint/2010/main" xmlns="" val="1523722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phique barre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accent5">
                    <a:lumMod val="75000"/>
                  </a:schemeClr>
                </a:solidFill>
              </a:defRPr>
            </a:lvl1pPr>
          </a:lstStyle>
          <a:p>
            <a:r>
              <a:rPr lang="fr-FR" smtClean="0"/>
              <a:t>Cliquez pour modifier le style du titre</a:t>
            </a:r>
            <a:endParaRPr lang="fr-FR" dirty="0"/>
          </a:p>
        </p:txBody>
      </p:sp>
      <p:sp>
        <p:nvSpPr>
          <p:cNvPr id="3" name="Espace réservé du contenu 2"/>
          <p:cNvSpPr>
            <a:spLocks noGrp="1"/>
          </p:cNvSpPr>
          <p:nvPr>
            <p:ph idx="1" hasCustomPrompt="1"/>
          </p:nvPr>
        </p:nvSpPr>
        <p:spPr>
          <a:xfrm>
            <a:off x="342900" y="2449200"/>
            <a:ext cx="6164100" cy="6188000"/>
          </a:xfrm>
          <a:prstGeom prst="rect">
            <a:avLst/>
          </a:prstGeom>
        </p:spPr>
        <p:txBody>
          <a:bodyPr/>
          <a:lstStyle>
            <a:lvl1pPr>
              <a:defRPr/>
            </a:lvl1pPr>
          </a:lstStyle>
          <a:p>
            <a:pPr lvl="0"/>
            <a:r>
              <a:rPr lang="fr-FR" dirty="0" smtClean="0"/>
              <a:t>Graphique barres</a:t>
            </a:r>
          </a:p>
        </p:txBody>
      </p:sp>
      <p:sp>
        <p:nvSpPr>
          <p:cNvPr id="5" name="Espace réservé du pied de page 4"/>
          <p:cNvSpPr>
            <a:spLocks noGrp="1"/>
          </p:cNvSpPr>
          <p:nvPr>
            <p:ph type="ftr" sz="quarter" idx="11"/>
          </p:nvPr>
        </p:nvSpPr>
        <p:spPr>
          <a:xfrm>
            <a:off x="342900" y="9261657"/>
            <a:ext cx="4171950" cy="527403"/>
          </a:xfrm>
          <a:prstGeom prst="rect">
            <a:avLst/>
          </a:prstGeom>
        </p:spPr>
        <p:txBody>
          <a:bodyPr/>
          <a:lstStyle/>
          <a:p>
            <a:pPr defTabSz="342900"/>
            <a:r>
              <a:rPr lang="fr-FR" smtClean="0">
                <a:solidFill>
                  <a:prstClr val="black"/>
                </a:solidFill>
              </a:rPr>
              <a:t>POT 2016 – Technologies &amp; catégories</a:t>
            </a:r>
            <a:endParaRPr lang="fr-FR" dirty="0">
              <a:solidFill>
                <a:prstClr val="black"/>
              </a:solidFill>
            </a:endParaRPr>
          </a:p>
        </p:txBody>
      </p:sp>
      <p:sp>
        <p:nvSpPr>
          <p:cNvPr id="6" name="Espace réservé du numéro de diapositive 5"/>
          <p:cNvSpPr>
            <a:spLocks noGrp="1"/>
          </p:cNvSpPr>
          <p:nvPr>
            <p:ph type="sldNum" sz="quarter" idx="12"/>
          </p:nvPr>
        </p:nvSpPr>
        <p:spPr>
          <a:xfrm>
            <a:off x="4914900" y="9261657"/>
            <a:ext cx="544116" cy="527403"/>
          </a:xfrm>
          <a:prstGeom prst="rect">
            <a:avLst/>
          </a:prstGeom>
        </p:spPr>
        <p:txBody>
          <a:bodyPr/>
          <a:lstStyle/>
          <a:p>
            <a:pPr defTabSz="342900"/>
            <a:fld id="{21F90BE8-D879-4F46-ACF9-7BCC67DCFB75}" type="slidenum">
              <a:rPr lang="fr-FR" smtClean="0">
                <a:solidFill>
                  <a:prstClr val="black">
                    <a:tint val="75000"/>
                  </a:prstClr>
                </a:solidFill>
              </a:rPr>
              <a:pPr defTabSz="342900"/>
              <a:t>‹N°›</a:t>
            </a:fld>
            <a:endParaRPr lang="fr-FR">
              <a:solidFill>
                <a:prstClr val="black">
                  <a:tint val="75000"/>
                </a:prstClr>
              </a:solidFill>
            </a:endParaRPr>
          </a:p>
        </p:txBody>
      </p:sp>
      <p:sp>
        <p:nvSpPr>
          <p:cNvPr id="7" name="Espace réservé du texte 7"/>
          <p:cNvSpPr>
            <a:spLocks noGrp="1"/>
          </p:cNvSpPr>
          <p:nvPr>
            <p:ph type="body" sz="quarter" idx="13" hasCustomPrompt="1"/>
          </p:nvPr>
        </p:nvSpPr>
        <p:spPr>
          <a:xfrm>
            <a:off x="1700808" y="2048800"/>
            <a:ext cx="3456384" cy="276999"/>
          </a:xfrm>
        </p:spPr>
        <p:txBody>
          <a:bodyPr wrap="square" anchor="t" anchorCtr="1">
            <a:spAutoFit/>
          </a:bodyPr>
          <a:lstStyle>
            <a:lvl1pPr algn="ctr">
              <a:buNone/>
              <a:defRPr sz="1200"/>
            </a:lvl1pPr>
          </a:lstStyle>
          <a:p>
            <a:pPr lvl="0"/>
            <a:r>
              <a:rPr lang="fr-FR" dirty="0" smtClean="0"/>
              <a:t>Titre graph type barres</a:t>
            </a:r>
            <a:endParaRPr lang="fr-FR" dirty="0"/>
          </a:p>
        </p:txBody>
      </p:sp>
      <p:sp>
        <p:nvSpPr>
          <p:cNvPr id="9" name="Espace réservé du texte 8"/>
          <p:cNvSpPr>
            <a:spLocks noGrp="1"/>
          </p:cNvSpPr>
          <p:nvPr>
            <p:ph type="body" sz="quarter" idx="14" hasCustomPrompt="1"/>
          </p:nvPr>
        </p:nvSpPr>
        <p:spPr>
          <a:xfrm>
            <a:off x="342901" y="8697560"/>
            <a:ext cx="2383631" cy="311856"/>
          </a:xfrm>
        </p:spPr>
        <p:txBody>
          <a:bodyPr lIns="0">
            <a:noAutofit/>
          </a:bodyPr>
          <a:lstStyle>
            <a:lvl1pPr marL="0" indent="0">
              <a:buFont typeface="Arial" pitchFamily="34" charset="0"/>
              <a:buNone/>
              <a:defRPr sz="675"/>
            </a:lvl1pPr>
            <a:lvl2pPr marL="0" indent="0">
              <a:buNone/>
              <a:defRPr/>
            </a:lvl2pPr>
            <a:lvl3pPr>
              <a:buNone/>
              <a:defRPr/>
            </a:lvl3pPr>
            <a:lvl4pPr>
              <a:buNone/>
              <a:defRPr/>
            </a:lvl4pPr>
            <a:lvl5pPr>
              <a:buFont typeface="Arial" pitchFamily="34" charset="0"/>
              <a:buNone/>
              <a:defRPr/>
            </a:lvl5pPr>
          </a:lstStyle>
          <a:p>
            <a:pPr lvl="0"/>
            <a:r>
              <a:rPr lang="fr-FR" dirty="0" smtClean="0"/>
              <a:t>Source</a:t>
            </a:r>
          </a:p>
        </p:txBody>
      </p:sp>
    </p:spTree>
    <p:extLst>
      <p:ext uri="{BB962C8B-B14F-4D97-AF65-F5344CB8AC3E}">
        <p14:creationId xmlns:p14="http://schemas.microsoft.com/office/powerpoint/2010/main" xmlns="" val="3316117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ux Graphiques barre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accent5">
                    <a:lumMod val="75000"/>
                  </a:schemeClr>
                </a:solidFill>
              </a:defRPr>
            </a:lvl1pPr>
          </a:lstStyle>
          <a:p>
            <a:r>
              <a:rPr lang="fr-FR" smtClean="0"/>
              <a:t>Cliquez pour modifier le style du titre</a:t>
            </a:r>
            <a:endParaRPr lang="fr-FR" dirty="0"/>
          </a:p>
        </p:txBody>
      </p:sp>
      <p:sp>
        <p:nvSpPr>
          <p:cNvPr id="3" name="Espace réservé du contenu 2"/>
          <p:cNvSpPr>
            <a:spLocks noGrp="1"/>
          </p:cNvSpPr>
          <p:nvPr>
            <p:ph idx="1" hasCustomPrompt="1"/>
          </p:nvPr>
        </p:nvSpPr>
        <p:spPr>
          <a:xfrm>
            <a:off x="342900" y="1404000"/>
            <a:ext cx="6164100" cy="3588000"/>
          </a:xfrm>
          <a:prstGeom prst="rect">
            <a:avLst/>
          </a:prstGeom>
        </p:spPr>
        <p:txBody>
          <a:bodyPr/>
          <a:lstStyle>
            <a:lvl1pPr>
              <a:defRPr/>
            </a:lvl1pPr>
          </a:lstStyle>
          <a:p>
            <a:pPr lvl="0"/>
            <a:r>
              <a:rPr lang="fr-FR" dirty="0" smtClean="0"/>
              <a:t>Graphique barres</a:t>
            </a:r>
          </a:p>
        </p:txBody>
      </p:sp>
      <p:sp>
        <p:nvSpPr>
          <p:cNvPr id="5" name="Espace réservé du pied de page 4"/>
          <p:cNvSpPr>
            <a:spLocks noGrp="1"/>
          </p:cNvSpPr>
          <p:nvPr>
            <p:ph type="ftr" sz="quarter" idx="11"/>
          </p:nvPr>
        </p:nvSpPr>
        <p:spPr>
          <a:xfrm>
            <a:off x="342900" y="9261657"/>
            <a:ext cx="4171950" cy="527403"/>
          </a:xfrm>
          <a:prstGeom prst="rect">
            <a:avLst/>
          </a:prstGeom>
        </p:spPr>
        <p:txBody>
          <a:bodyPr/>
          <a:lstStyle/>
          <a:p>
            <a:pPr defTabSz="342900"/>
            <a:r>
              <a:rPr lang="fr-FR" smtClean="0">
                <a:solidFill>
                  <a:prstClr val="black"/>
                </a:solidFill>
              </a:rPr>
              <a:t>POT 2016 – Technologies &amp; catégories</a:t>
            </a:r>
            <a:endParaRPr lang="fr-FR" dirty="0">
              <a:solidFill>
                <a:prstClr val="black"/>
              </a:solidFill>
            </a:endParaRPr>
          </a:p>
        </p:txBody>
      </p:sp>
      <p:sp>
        <p:nvSpPr>
          <p:cNvPr id="6" name="Espace réservé du numéro de diapositive 5"/>
          <p:cNvSpPr>
            <a:spLocks noGrp="1"/>
          </p:cNvSpPr>
          <p:nvPr>
            <p:ph type="sldNum" sz="quarter" idx="12"/>
          </p:nvPr>
        </p:nvSpPr>
        <p:spPr>
          <a:xfrm>
            <a:off x="4914900" y="9261657"/>
            <a:ext cx="544116" cy="527403"/>
          </a:xfrm>
          <a:prstGeom prst="rect">
            <a:avLst/>
          </a:prstGeom>
        </p:spPr>
        <p:txBody>
          <a:bodyPr/>
          <a:lstStyle/>
          <a:p>
            <a:pPr defTabSz="342900"/>
            <a:fld id="{21F90BE8-D879-4F46-ACF9-7BCC67DCFB75}" type="slidenum">
              <a:rPr lang="fr-FR" smtClean="0">
                <a:solidFill>
                  <a:prstClr val="black">
                    <a:tint val="75000"/>
                  </a:prstClr>
                </a:solidFill>
              </a:rPr>
              <a:pPr defTabSz="342900"/>
              <a:t>‹N°›</a:t>
            </a:fld>
            <a:endParaRPr lang="fr-FR">
              <a:solidFill>
                <a:prstClr val="black">
                  <a:tint val="75000"/>
                </a:prstClr>
              </a:solidFill>
            </a:endParaRPr>
          </a:p>
        </p:txBody>
      </p:sp>
      <p:sp>
        <p:nvSpPr>
          <p:cNvPr id="8" name="Espace réservé du contenu 2"/>
          <p:cNvSpPr>
            <a:spLocks noGrp="1"/>
          </p:cNvSpPr>
          <p:nvPr>
            <p:ph idx="13" hasCustomPrompt="1"/>
          </p:nvPr>
        </p:nvSpPr>
        <p:spPr>
          <a:xfrm>
            <a:off x="342900" y="5070000"/>
            <a:ext cx="6164100" cy="3588000"/>
          </a:xfrm>
          <a:prstGeom prst="rect">
            <a:avLst/>
          </a:prstGeom>
        </p:spPr>
        <p:txBody>
          <a:bodyPr/>
          <a:lstStyle>
            <a:lvl1pPr>
              <a:defRPr/>
            </a:lvl1pPr>
          </a:lstStyle>
          <a:p>
            <a:pPr lvl="0"/>
            <a:r>
              <a:rPr lang="fr-FR" dirty="0" smtClean="0"/>
              <a:t>Graphique barres</a:t>
            </a:r>
          </a:p>
        </p:txBody>
      </p:sp>
      <p:sp>
        <p:nvSpPr>
          <p:cNvPr id="7" name="Espace réservé du texte 8"/>
          <p:cNvSpPr>
            <a:spLocks noGrp="1"/>
          </p:cNvSpPr>
          <p:nvPr>
            <p:ph type="body" sz="quarter" idx="14" hasCustomPrompt="1"/>
          </p:nvPr>
        </p:nvSpPr>
        <p:spPr>
          <a:xfrm>
            <a:off x="342901" y="8697560"/>
            <a:ext cx="2383631" cy="311856"/>
          </a:xfrm>
        </p:spPr>
        <p:txBody>
          <a:bodyPr lIns="0">
            <a:noAutofit/>
          </a:bodyPr>
          <a:lstStyle>
            <a:lvl1pPr marL="0" indent="0">
              <a:buFont typeface="Arial" pitchFamily="34" charset="0"/>
              <a:buNone/>
              <a:defRPr sz="675"/>
            </a:lvl1pPr>
            <a:lvl2pPr marL="0" indent="0">
              <a:buNone/>
              <a:defRPr/>
            </a:lvl2pPr>
            <a:lvl3pPr>
              <a:buNone/>
              <a:defRPr/>
            </a:lvl3pPr>
            <a:lvl4pPr>
              <a:buNone/>
              <a:defRPr/>
            </a:lvl4pPr>
            <a:lvl5pPr>
              <a:buFont typeface="Arial" pitchFamily="34" charset="0"/>
              <a:buNone/>
              <a:defRPr/>
            </a:lvl5pPr>
          </a:lstStyle>
          <a:p>
            <a:pPr lvl="0"/>
            <a:r>
              <a:rPr lang="fr-FR" dirty="0" smtClean="0"/>
              <a:t>Source</a:t>
            </a:r>
          </a:p>
        </p:txBody>
      </p:sp>
    </p:spTree>
    <p:extLst>
      <p:ext uri="{BB962C8B-B14F-4D97-AF65-F5344CB8AC3E}">
        <p14:creationId xmlns:p14="http://schemas.microsoft.com/office/powerpoint/2010/main" xmlns="" val="500203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phique annea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accent5">
                    <a:lumMod val="75000"/>
                  </a:schemeClr>
                </a:solidFill>
              </a:defRPr>
            </a:lvl1pPr>
          </a:lstStyle>
          <a:p>
            <a:r>
              <a:rPr lang="fr-FR" smtClean="0"/>
              <a:t>Cliquez pour modifier le style du titre</a:t>
            </a:r>
            <a:endParaRPr lang="fr-FR" dirty="0"/>
          </a:p>
        </p:txBody>
      </p:sp>
      <p:sp>
        <p:nvSpPr>
          <p:cNvPr id="3" name="Espace réservé du contenu 2"/>
          <p:cNvSpPr>
            <a:spLocks noGrp="1"/>
          </p:cNvSpPr>
          <p:nvPr>
            <p:ph idx="1" hasCustomPrompt="1"/>
          </p:nvPr>
        </p:nvSpPr>
        <p:spPr>
          <a:xfrm>
            <a:off x="342900" y="2553200"/>
            <a:ext cx="6164100" cy="6136000"/>
          </a:xfrm>
          <a:prstGeom prst="rect">
            <a:avLst/>
          </a:prstGeom>
        </p:spPr>
        <p:txBody>
          <a:bodyPr/>
          <a:lstStyle>
            <a:lvl1pPr>
              <a:defRPr/>
            </a:lvl1pPr>
          </a:lstStyle>
          <a:p>
            <a:pPr lvl="0"/>
            <a:r>
              <a:rPr lang="fr-FR" dirty="0" smtClean="0"/>
              <a:t>Graphique anneau</a:t>
            </a:r>
          </a:p>
        </p:txBody>
      </p:sp>
      <p:sp>
        <p:nvSpPr>
          <p:cNvPr id="5" name="Espace réservé du pied de page 4"/>
          <p:cNvSpPr>
            <a:spLocks noGrp="1"/>
          </p:cNvSpPr>
          <p:nvPr>
            <p:ph type="ftr" sz="quarter" idx="11"/>
          </p:nvPr>
        </p:nvSpPr>
        <p:spPr>
          <a:xfrm>
            <a:off x="342900" y="9261657"/>
            <a:ext cx="4171950" cy="527403"/>
          </a:xfrm>
          <a:prstGeom prst="rect">
            <a:avLst/>
          </a:prstGeom>
        </p:spPr>
        <p:txBody>
          <a:bodyPr/>
          <a:lstStyle/>
          <a:p>
            <a:pPr defTabSz="342900"/>
            <a:r>
              <a:rPr lang="fr-FR" smtClean="0">
                <a:solidFill>
                  <a:prstClr val="black"/>
                </a:solidFill>
              </a:rPr>
              <a:t>POT 2016 – Technologies &amp; catégories</a:t>
            </a:r>
            <a:endParaRPr lang="fr-FR" dirty="0">
              <a:solidFill>
                <a:prstClr val="black"/>
              </a:solidFill>
            </a:endParaRPr>
          </a:p>
        </p:txBody>
      </p:sp>
      <p:sp>
        <p:nvSpPr>
          <p:cNvPr id="6" name="Espace réservé du numéro de diapositive 5"/>
          <p:cNvSpPr>
            <a:spLocks noGrp="1"/>
          </p:cNvSpPr>
          <p:nvPr>
            <p:ph type="sldNum" sz="quarter" idx="12"/>
          </p:nvPr>
        </p:nvSpPr>
        <p:spPr>
          <a:xfrm>
            <a:off x="4914900" y="9261657"/>
            <a:ext cx="544116" cy="527403"/>
          </a:xfrm>
          <a:prstGeom prst="rect">
            <a:avLst/>
          </a:prstGeom>
        </p:spPr>
        <p:txBody>
          <a:bodyPr/>
          <a:lstStyle/>
          <a:p>
            <a:pPr defTabSz="342900"/>
            <a:fld id="{21F90BE8-D879-4F46-ACF9-7BCC67DCFB75}" type="slidenum">
              <a:rPr lang="fr-FR" smtClean="0">
                <a:solidFill>
                  <a:prstClr val="black">
                    <a:tint val="75000"/>
                  </a:prstClr>
                </a:solidFill>
              </a:rPr>
              <a:pPr defTabSz="342900"/>
              <a:t>‹N°›</a:t>
            </a:fld>
            <a:endParaRPr lang="fr-FR">
              <a:solidFill>
                <a:prstClr val="black">
                  <a:tint val="75000"/>
                </a:prstClr>
              </a:solidFill>
            </a:endParaRPr>
          </a:p>
        </p:txBody>
      </p:sp>
      <p:sp>
        <p:nvSpPr>
          <p:cNvPr id="8" name="Espace réservé du texte 7"/>
          <p:cNvSpPr>
            <a:spLocks noGrp="1"/>
          </p:cNvSpPr>
          <p:nvPr>
            <p:ph type="body" sz="quarter" idx="13" hasCustomPrompt="1"/>
          </p:nvPr>
        </p:nvSpPr>
        <p:spPr>
          <a:xfrm>
            <a:off x="1700808" y="2048800"/>
            <a:ext cx="3456384" cy="276999"/>
          </a:xfrm>
        </p:spPr>
        <p:txBody>
          <a:bodyPr wrap="square" anchor="t" anchorCtr="1">
            <a:spAutoFit/>
          </a:bodyPr>
          <a:lstStyle>
            <a:lvl1pPr algn="ctr">
              <a:buNone/>
              <a:defRPr sz="1200"/>
            </a:lvl1pPr>
          </a:lstStyle>
          <a:p>
            <a:pPr lvl="0"/>
            <a:r>
              <a:rPr lang="fr-FR" dirty="0" smtClean="0"/>
              <a:t>Titre graph type anneau</a:t>
            </a:r>
            <a:endParaRPr lang="fr-FR" dirty="0"/>
          </a:p>
        </p:txBody>
      </p:sp>
      <p:sp>
        <p:nvSpPr>
          <p:cNvPr id="7" name="Espace réservé du texte 8"/>
          <p:cNvSpPr>
            <a:spLocks noGrp="1"/>
          </p:cNvSpPr>
          <p:nvPr>
            <p:ph type="body" sz="quarter" idx="14" hasCustomPrompt="1"/>
          </p:nvPr>
        </p:nvSpPr>
        <p:spPr>
          <a:xfrm>
            <a:off x="342901" y="8697560"/>
            <a:ext cx="2383631" cy="311856"/>
          </a:xfrm>
        </p:spPr>
        <p:txBody>
          <a:bodyPr lIns="0">
            <a:noAutofit/>
          </a:bodyPr>
          <a:lstStyle>
            <a:lvl1pPr marL="0" indent="0">
              <a:buFont typeface="Arial" pitchFamily="34" charset="0"/>
              <a:buNone/>
              <a:defRPr sz="675"/>
            </a:lvl1pPr>
            <a:lvl2pPr marL="0" indent="0">
              <a:buNone/>
              <a:defRPr/>
            </a:lvl2pPr>
            <a:lvl3pPr>
              <a:buNone/>
              <a:defRPr/>
            </a:lvl3pPr>
            <a:lvl4pPr>
              <a:buNone/>
              <a:defRPr/>
            </a:lvl4pPr>
            <a:lvl5pPr>
              <a:buFont typeface="Arial" pitchFamily="34" charset="0"/>
              <a:buNone/>
              <a:defRPr/>
            </a:lvl5pPr>
          </a:lstStyle>
          <a:p>
            <a:pPr lvl="0"/>
            <a:r>
              <a:rPr lang="fr-FR" dirty="0" smtClean="0"/>
              <a:t>Source</a:t>
            </a:r>
          </a:p>
        </p:txBody>
      </p:sp>
    </p:spTree>
    <p:extLst>
      <p:ext uri="{BB962C8B-B14F-4D97-AF65-F5344CB8AC3E}">
        <p14:creationId xmlns:p14="http://schemas.microsoft.com/office/powerpoint/2010/main" xmlns="" val="3449422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a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accent5">
                    <a:lumMod val="75000"/>
                  </a:schemeClr>
                </a:solidFill>
              </a:defRPr>
            </a:lvl1pPr>
          </a:lstStyle>
          <a:p>
            <a:r>
              <a:rPr lang="fr-FR" smtClean="0"/>
              <a:t>Cliquez pour modifier le style du titre</a:t>
            </a:r>
            <a:endParaRPr lang="fr-FR" dirty="0"/>
          </a:p>
        </p:txBody>
      </p:sp>
      <p:sp>
        <p:nvSpPr>
          <p:cNvPr id="3" name="Espace réservé du contenu 2"/>
          <p:cNvSpPr>
            <a:spLocks noGrp="1"/>
          </p:cNvSpPr>
          <p:nvPr>
            <p:ph idx="1" hasCustomPrompt="1"/>
          </p:nvPr>
        </p:nvSpPr>
        <p:spPr>
          <a:xfrm>
            <a:off x="342900" y="1625777"/>
            <a:ext cx="6163866" cy="7072000"/>
          </a:xfrm>
          <a:prstGeom prst="rect">
            <a:avLst/>
          </a:prstGeom>
        </p:spPr>
        <p:txBody>
          <a:bodyPr anchor="t" anchorCtr="0"/>
          <a:lstStyle>
            <a:lvl1pPr>
              <a:defRPr/>
            </a:lvl1pPr>
          </a:lstStyle>
          <a:p>
            <a:pPr lvl="0"/>
            <a:r>
              <a:rPr lang="fr-FR" dirty="0" smtClean="0"/>
              <a:t>Tableau</a:t>
            </a:r>
          </a:p>
        </p:txBody>
      </p:sp>
      <p:sp>
        <p:nvSpPr>
          <p:cNvPr id="5" name="Espace réservé du pied de page 4"/>
          <p:cNvSpPr>
            <a:spLocks noGrp="1"/>
          </p:cNvSpPr>
          <p:nvPr>
            <p:ph type="ftr" sz="quarter" idx="11"/>
          </p:nvPr>
        </p:nvSpPr>
        <p:spPr>
          <a:xfrm>
            <a:off x="342900" y="9261657"/>
            <a:ext cx="4171950" cy="527403"/>
          </a:xfrm>
          <a:prstGeom prst="rect">
            <a:avLst/>
          </a:prstGeom>
        </p:spPr>
        <p:txBody>
          <a:bodyPr/>
          <a:lstStyle/>
          <a:p>
            <a:pPr defTabSz="342900"/>
            <a:r>
              <a:rPr lang="fr-FR" smtClean="0">
                <a:solidFill>
                  <a:prstClr val="black"/>
                </a:solidFill>
              </a:rPr>
              <a:t>POT 2016 – Technologies &amp; catégories</a:t>
            </a:r>
            <a:endParaRPr lang="fr-FR" dirty="0">
              <a:solidFill>
                <a:prstClr val="black"/>
              </a:solidFill>
            </a:endParaRPr>
          </a:p>
        </p:txBody>
      </p:sp>
      <p:sp>
        <p:nvSpPr>
          <p:cNvPr id="6" name="Espace réservé du numéro de diapositive 5"/>
          <p:cNvSpPr>
            <a:spLocks noGrp="1"/>
          </p:cNvSpPr>
          <p:nvPr>
            <p:ph type="sldNum" sz="quarter" idx="12"/>
          </p:nvPr>
        </p:nvSpPr>
        <p:spPr>
          <a:xfrm>
            <a:off x="4914900" y="9261657"/>
            <a:ext cx="544116" cy="527403"/>
          </a:xfrm>
          <a:prstGeom prst="rect">
            <a:avLst/>
          </a:prstGeom>
        </p:spPr>
        <p:txBody>
          <a:bodyPr/>
          <a:lstStyle/>
          <a:p>
            <a:pPr defTabSz="342900"/>
            <a:fld id="{21F90BE8-D879-4F46-ACF9-7BCC67DCFB75}" type="slidenum">
              <a:rPr lang="fr-FR" smtClean="0">
                <a:solidFill>
                  <a:prstClr val="black">
                    <a:tint val="75000"/>
                  </a:prstClr>
                </a:solidFill>
              </a:rPr>
              <a:pPr defTabSz="342900"/>
              <a:t>‹N°›</a:t>
            </a:fld>
            <a:endParaRPr lang="fr-FR">
              <a:solidFill>
                <a:prstClr val="black">
                  <a:tint val="75000"/>
                </a:prstClr>
              </a:solidFill>
            </a:endParaRPr>
          </a:p>
        </p:txBody>
      </p:sp>
      <p:sp>
        <p:nvSpPr>
          <p:cNvPr id="7" name="Espace réservé du texte 8"/>
          <p:cNvSpPr>
            <a:spLocks noGrp="1"/>
          </p:cNvSpPr>
          <p:nvPr>
            <p:ph type="body" sz="quarter" idx="14" hasCustomPrompt="1"/>
          </p:nvPr>
        </p:nvSpPr>
        <p:spPr>
          <a:xfrm>
            <a:off x="342901" y="8697560"/>
            <a:ext cx="2383631" cy="311856"/>
          </a:xfrm>
        </p:spPr>
        <p:txBody>
          <a:bodyPr lIns="0">
            <a:noAutofit/>
          </a:bodyPr>
          <a:lstStyle>
            <a:lvl1pPr marL="0" indent="0">
              <a:buFont typeface="Arial" pitchFamily="34" charset="0"/>
              <a:buNone/>
              <a:defRPr sz="675"/>
            </a:lvl1pPr>
            <a:lvl2pPr marL="0" indent="0">
              <a:buNone/>
              <a:defRPr/>
            </a:lvl2pPr>
            <a:lvl3pPr>
              <a:buNone/>
              <a:defRPr/>
            </a:lvl3pPr>
            <a:lvl4pPr>
              <a:buNone/>
              <a:defRPr/>
            </a:lvl4pPr>
            <a:lvl5pPr>
              <a:buFont typeface="Arial" pitchFamily="34" charset="0"/>
              <a:buNone/>
              <a:defRPr/>
            </a:lvl5pPr>
          </a:lstStyle>
          <a:p>
            <a:pPr lvl="0"/>
            <a:r>
              <a:rPr lang="fr-FR" dirty="0" smtClean="0"/>
              <a:t>Source</a:t>
            </a:r>
          </a:p>
        </p:txBody>
      </p:sp>
    </p:spTree>
    <p:extLst>
      <p:ext uri="{BB962C8B-B14F-4D97-AF65-F5344CB8AC3E}">
        <p14:creationId xmlns:p14="http://schemas.microsoft.com/office/powerpoint/2010/main" xmlns="" val="2027467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accent5">
                    <a:lumMod val="75000"/>
                  </a:schemeClr>
                </a:solidFill>
              </a:defRPr>
            </a:lvl1pPr>
          </a:lstStyle>
          <a:p>
            <a:r>
              <a:rPr lang="fr-FR" noProof="0" smtClean="0"/>
              <a:t>Cliquez pour modifier le style du titre</a:t>
            </a:r>
            <a:endParaRPr lang="fr-FR" noProof="0" dirty="0"/>
          </a:p>
        </p:txBody>
      </p:sp>
      <p:sp>
        <p:nvSpPr>
          <p:cNvPr id="5" name="Espace réservé du pied de page 4"/>
          <p:cNvSpPr>
            <a:spLocks noGrp="1"/>
          </p:cNvSpPr>
          <p:nvPr>
            <p:ph type="ftr" sz="quarter" idx="11"/>
          </p:nvPr>
        </p:nvSpPr>
        <p:spPr>
          <a:xfrm>
            <a:off x="342900" y="9261657"/>
            <a:ext cx="4171950" cy="527403"/>
          </a:xfrm>
          <a:prstGeom prst="rect">
            <a:avLst/>
          </a:prstGeom>
        </p:spPr>
        <p:txBody>
          <a:bodyPr/>
          <a:lstStyle/>
          <a:p>
            <a:pPr defTabSz="342900"/>
            <a:r>
              <a:rPr lang="fr-FR" smtClean="0">
                <a:solidFill>
                  <a:prstClr val="black"/>
                </a:solidFill>
              </a:rPr>
              <a:t>POT 2016 – Technologies &amp; catégories</a:t>
            </a:r>
            <a:endParaRPr lang="fr-FR">
              <a:solidFill>
                <a:prstClr val="black"/>
              </a:solidFill>
            </a:endParaRPr>
          </a:p>
        </p:txBody>
      </p:sp>
      <p:sp>
        <p:nvSpPr>
          <p:cNvPr id="6" name="Espace réservé du numéro de diapositive 5"/>
          <p:cNvSpPr>
            <a:spLocks noGrp="1"/>
          </p:cNvSpPr>
          <p:nvPr>
            <p:ph type="sldNum" sz="quarter" idx="12"/>
          </p:nvPr>
        </p:nvSpPr>
        <p:spPr>
          <a:xfrm>
            <a:off x="4914900" y="9261657"/>
            <a:ext cx="544116" cy="527403"/>
          </a:xfrm>
          <a:prstGeom prst="rect">
            <a:avLst/>
          </a:prstGeom>
        </p:spPr>
        <p:txBody>
          <a:bodyPr/>
          <a:lstStyle/>
          <a:p>
            <a:pPr defTabSz="342900"/>
            <a:fld id="{21F90BE8-D879-4F46-ACF9-7BCC67DCFB75}" type="slidenum">
              <a:rPr lang="fr-FR" smtClean="0">
                <a:solidFill>
                  <a:prstClr val="black">
                    <a:tint val="75000"/>
                  </a:prstClr>
                </a:solidFill>
              </a:rPr>
              <a:pPr defTabSz="342900"/>
              <a:t>‹N°›</a:t>
            </a:fld>
            <a:endParaRPr lang="fr-FR">
              <a:solidFill>
                <a:prstClr val="black">
                  <a:tint val="75000"/>
                </a:prstClr>
              </a:solidFill>
            </a:endParaRPr>
          </a:p>
        </p:txBody>
      </p:sp>
    </p:spTree>
    <p:extLst>
      <p:ext uri="{BB962C8B-B14F-4D97-AF65-F5344CB8AC3E}">
        <p14:creationId xmlns:p14="http://schemas.microsoft.com/office/powerpoint/2010/main" xmlns="" val="3519603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342900" y="396699"/>
            <a:ext cx="6163866" cy="917222"/>
          </a:xfrm>
          <a:prstGeom prst="rect">
            <a:avLst/>
          </a:prstGeom>
        </p:spPr>
        <p:txBody>
          <a:bodyPr vert="horz" lIns="91440" tIns="45720" rIns="91440" bIns="45720" rtlCol="0" anchor="t">
            <a:noAutofit/>
          </a:bodyPr>
          <a:lstStyle/>
          <a:p>
            <a:r>
              <a:rPr lang="fr-FR" noProof="0" dirty="0" smtClean="0"/>
              <a:t>Cliquez et modifiez le titre</a:t>
            </a:r>
            <a:endParaRPr lang="fr-FR" noProof="0" dirty="0"/>
          </a:p>
        </p:txBody>
      </p:sp>
      <p:sp>
        <p:nvSpPr>
          <p:cNvPr id="7" name="Rectangle 6"/>
          <p:cNvSpPr/>
          <p:nvPr/>
        </p:nvSpPr>
        <p:spPr>
          <a:xfrm>
            <a:off x="6773479" y="0"/>
            <a:ext cx="84521" cy="9906000"/>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fr-FR" sz="1350" b="0" i="0" u="none" strike="noStrike" kern="1200" cap="none" spc="0" normalizeH="0" baseline="0" noProof="0">
              <a:ln>
                <a:noFill/>
              </a:ln>
              <a:solidFill>
                <a:prstClr val="white"/>
              </a:solidFill>
              <a:effectLst/>
              <a:uLnTx/>
              <a:uFillTx/>
              <a:latin typeface="Helvetica"/>
              <a:ea typeface="+mn-ea"/>
              <a:cs typeface="Helvetica"/>
            </a:endParaRPr>
          </a:p>
        </p:txBody>
      </p:sp>
      <p:sp>
        <p:nvSpPr>
          <p:cNvPr id="4" name="Espace réservé du texte 3"/>
          <p:cNvSpPr>
            <a:spLocks noGrp="1"/>
          </p:cNvSpPr>
          <p:nvPr>
            <p:ph type="body" idx="1"/>
          </p:nvPr>
        </p:nvSpPr>
        <p:spPr>
          <a:xfrm>
            <a:off x="342900" y="1624630"/>
            <a:ext cx="6163866" cy="7224273"/>
          </a:xfrm>
          <a:prstGeom prst="rect">
            <a:avLst/>
          </a:prstGeom>
        </p:spPr>
        <p:txBody>
          <a:bodyPr vert="horz" lIns="91440" tIns="45720" rIns="91440" bIns="45720" rtlCol="0">
            <a:normAutofit/>
          </a:bodyPr>
          <a:lstStyle/>
          <a:p>
            <a:pPr lvl="0"/>
            <a:r>
              <a:rPr lang="fr-FR" noProof="0" dirty="0" smtClean="0"/>
              <a:t>Modifiez les styles du texte du masque</a:t>
            </a:r>
          </a:p>
          <a:p>
            <a:pPr lvl="1"/>
            <a:r>
              <a:rPr lang="fr-FR" noProof="0" dirty="0" smtClean="0"/>
              <a:t>Deuxième niveau</a:t>
            </a:r>
          </a:p>
          <a:p>
            <a:pPr lvl="2"/>
            <a:r>
              <a:rPr lang="fr-FR" noProof="0" dirty="0" smtClean="0"/>
              <a:t>Troisième niveau</a:t>
            </a:r>
          </a:p>
          <a:p>
            <a:pPr lvl="3"/>
            <a:r>
              <a:rPr lang="fr-FR" noProof="0" dirty="0" smtClean="0"/>
              <a:t>Quatrième niveau</a:t>
            </a:r>
          </a:p>
        </p:txBody>
      </p:sp>
    </p:spTree>
    <p:extLst>
      <p:ext uri="{BB962C8B-B14F-4D97-AF65-F5344CB8AC3E}">
        <p14:creationId xmlns:p14="http://schemas.microsoft.com/office/powerpoint/2010/main" xmlns="" val="1198503506"/>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Lst>
  <p:timing>
    <p:tnLst>
      <p:par>
        <p:cTn id="1" dur="indefinite" restart="never" nodeType="tmRoot"/>
      </p:par>
    </p:tnLst>
  </p:timing>
  <p:hf hdr="0" dt="0"/>
  <p:txStyles>
    <p:titleStyle>
      <a:lvl1pPr algn="l" defTabSz="342900" rtl="0" eaLnBrk="1" latinLnBrk="0" hangingPunct="1">
        <a:spcBef>
          <a:spcPct val="0"/>
        </a:spcBef>
        <a:buNone/>
        <a:defRPr sz="1650" b="1" i="0" kern="1200" cap="all">
          <a:solidFill>
            <a:schemeClr val="accent5">
              <a:lumMod val="75000"/>
            </a:schemeClr>
          </a:solidFill>
          <a:latin typeface="+mj-lt"/>
          <a:ea typeface="+mj-ea"/>
          <a:cs typeface="Arial"/>
        </a:defRPr>
      </a:lvl1pPr>
    </p:titleStyle>
    <p:bodyStyle>
      <a:lvl1pPr marL="214313" indent="-214313" algn="l" defTabSz="342900" rtl="0" eaLnBrk="1" latinLnBrk="0" hangingPunct="1">
        <a:spcBef>
          <a:spcPts val="225"/>
        </a:spcBef>
        <a:spcAft>
          <a:spcPts val="225"/>
        </a:spcAft>
        <a:buClr>
          <a:schemeClr val="accent5">
            <a:lumMod val="75000"/>
          </a:schemeClr>
        </a:buClr>
        <a:buSzPct val="120000"/>
        <a:buFont typeface="Lucida Grande"/>
        <a:buChar char="●"/>
        <a:defRPr sz="1500" kern="1200">
          <a:solidFill>
            <a:schemeClr val="tx1"/>
          </a:solidFill>
          <a:latin typeface="+mn-lt"/>
          <a:ea typeface="+mn-ea"/>
          <a:cs typeface="Arial"/>
        </a:defRPr>
      </a:lvl1pPr>
      <a:lvl2pPr marL="335756" indent="-135731" algn="l" defTabSz="400050" rtl="0" eaLnBrk="1" latinLnBrk="0" hangingPunct="1">
        <a:spcBef>
          <a:spcPts val="225"/>
        </a:spcBef>
        <a:spcAft>
          <a:spcPts val="225"/>
        </a:spcAft>
        <a:buClr>
          <a:schemeClr val="accent5">
            <a:lumMod val="75000"/>
          </a:schemeClr>
        </a:buClr>
        <a:buFont typeface="Lucida Grande"/>
        <a:buChar char="-"/>
        <a:defRPr sz="1350" kern="1200">
          <a:solidFill>
            <a:schemeClr val="tx1"/>
          </a:solidFill>
          <a:latin typeface="+mn-lt"/>
          <a:ea typeface="+mn-ea"/>
          <a:cs typeface="Arial"/>
        </a:defRPr>
      </a:lvl2pPr>
      <a:lvl3pPr marL="604838" indent="-135731" algn="l" defTabSz="342900" rtl="0" eaLnBrk="1" latinLnBrk="0" hangingPunct="1">
        <a:spcBef>
          <a:spcPts val="225"/>
        </a:spcBef>
        <a:spcAft>
          <a:spcPts val="225"/>
        </a:spcAft>
        <a:buClr>
          <a:schemeClr val="accent5">
            <a:lumMod val="75000"/>
          </a:schemeClr>
        </a:buClr>
        <a:buSzPct val="100000"/>
        <a:buFont typeface="Lucida Grande"/>
        <a:buChar char="•"/>
        <a:defRPr sz="1200" kern="1200">
          <a:solidFill>
            <a:schemeClr val="tx1"/>
          </a:solidFill>
          <a:latin typeface="+mn-lt"/>
          <a:ea typeface="+mn-ea"/>
          <a:cs typeface="Arial"/>
        </a:defRPr>
      </a:lvl3pPr>
      <a:lvl4pPr marL="807244" indent="-128588" algn="l" defTabSz="342900" rtl="0" eaLnBrk="1" latinLnBrk="0" hangingPunct="1">
        <a:spcBef>
          <a:spcPts val="225"/>
        </a:spcBef>
        <a:spcAft>
          <a:spcPts val="225"/>
        </a:spcAft>
        <a:buClr>
          <a:schemeClr val="accent5">
            <a:lumMod val="75000"/>
          </a:schemeClr>
        </a:buClr>
        <a:buSzPct val="80000"/>
        <a:buFont typeface="Lucida Grande"/>
        <a:buChar char="-"/>
        <a:tabLst/>
        <a:defRPr sz="1200" kern="1200">
          <a:solidFill>
            <a:schemeClr val="tx1"/>
          </a:solidFill>
          <a:latin typeface="+mn-lt"/>
          <a:ea typeface="+mn-ea"/>
          <a:cs typeface="Helvetica"/>
        </a:defRPr>
      </a:lvl4pPr>
      <a:lvl5pPr marL="945000" indent="-135731" algn="l" defTabSz="264319" rtl="0" eaLnBrk="1" latinLnBrk="0" hangingPunct="1">
        <a:spcBef>
          <a:spcPts val="225"/>
        </a:spcBef>
        <a:spcAft>
          <a:spcPts val="225"/>
        </a:spcAft>
        <a:buClr>
          <a:srgbClr val="BD2B0B"/>
        </a:buClr>
        <a:buSzPct val="100000"/>
        <a:buFont typeface="Lucida Grande"/>
        <a:buNone/>
        <a:defRPr sz="1200" kern="1200">
          <a:solidFill>
            <a:schemeClr val="tx1"/>
          </a:solidFill>
          <a:latin typeface="+mn-lt"/>
          <a:ea typeface="+mn-ea"/>
          <a:cs typeface="Helvetica"/>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fr-FR"/>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POT2016 </a:t>
            </a:r>
            <a:br>
              <a:rPr lang="fr-FR" dirty="0" smtClean="0"/>
            </a:br>
            <a:r>
              <a:rPr lang="fr-FR" smtClean="0"/>
              <a:t/>
            </a:r>
            <a:br>
              <a:rPr lang="fr-FR" smtClean="0"/>
            </a:br>
            <a:r>
              <a:rPr lang="fr-FR" smtClean="0"/>
              <a:t>DIGITAL Scenarios</a:t>
            </a:r>
            <a:r>
              <a:rPr lang="fr-FR" sz="2000" smtClean="0"/>
              <a:t/>
            </a:r>
            <a:br>
              <a:rPr lang="fr-FR" sz="2000" smtClean="0"/>
            </a:br>
            <a:r>
              <a:rPr lang="fr-FR" dirty="0" smtClean="0"/>
              <a:t/>
            </a:r>
            <a:br>
              <a:rPr lang="fr-FR" dirty="0" smtClean="0"/>
            </a:br>
            <a:endParaRPr lang="fr-FR" dirty="0"/>
          </a:p>
        </p:txBody>
      </p:sp>
      <p:sp>
        <p:nvSpPr>
          <p:cNvPr id="3" name="Espace réservé du texte 2"/>
          <p:cNvSpPr>
            <a:spLocks noGrp="1"/>
          </p:cNvSpPr>
          <p:nvPr>
            <p:ph type="body" sz="quarter" idx="10"/>
          </p:nvPr>
        </p:nvSpPr>
        <p:spPr/>
        <p:txBody>
          <a:bodyPr/>
          <a:lstStyle/>
          <a:p>
            <a:r>
              <a:rPr lang="fr-FR" smtClean="0"/>
              <a:t>2016</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Provide Self-service BI  dashboard and (advanced) data visualization for end users</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7</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2016500.0</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11</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Cloud computing
Data Visualization
Data Analytics
Self service BI
Immersive video conferencing
Master Data Mgt
Open data
Big Data
Search Engines
Semantic Web</a:t>
            </a: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Amélioration de l IT
Interaction avec les données numériques
Interaction visuelle avec les données
Production de connaissance à partir d analyse de données
Production de connaissance à partir de la représentation de données
Production de modèles prédictifs
Identification de patterns numériques statiques ou dynamiques
Reconnaissance de patterns par rapport à un référentiel
Visualisation synthétique des données
Production de connaissance par l utilisation de données externes
Ouverture de l information
Découverte de corrélations dans les données
Ajout d informations contextualisées
Sélection d informations dispersées
Ajout d informations sémantiques
Production de connaissance par la structuration de l information</a:t>
            </a: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16</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10</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Provide Self-service BI  dashboard and (advanced) data visualization for end users</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8</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2016500.0</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Surveillance / inspection of infrastructures equipements using sonsors</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HD / DDE/Veille sur les risques environnementaux (1015) : Reconnaissance / Surveillance des infrastructures
HD / MG/Contôles d accès (1015) : Doublages des accès salles sécurisées
HD / MG/Gestion des sites  et activités PLD et Pau (1015) : Gestion technique centralisée des batîments
HD / MG/Gestion des sites  et activités PLD et Pau (1015) : Maintenance des batiments
HD / SUR/Protection des installations (offshore, inshore) (1015) : Surveillance des installations 
RC / Inspection/transverse (1015) : Inspection à l aide de drones
RC / Inspection/transverse (1015.0) : Insepction toit bac à l aide de drones
RC / Inspection/transverse (1015.0) : Inspection espaces confinés à l aide de drones
RC / Inspection/transverse (1015.0) : Inspection sous-sol à l aide de drones
RC / Inspection/transverse (1015.0) : Inspection/Maintenance pipe à l aide de drones
RC / Inspection/transverse (1015.0) : Thermographie à l aide de drones
RC / Opérations/Surveillance des bacs (1015.0) : Utilisation de capteurs sans fil pour surveiller les bacs</a:t>
            </a: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low</a:t>
            </a:r>
          </a:p>
        </p:txBody>
      </p:sp>
      <p:sp>
        <p:nvSpPr>
          <p:cNvPr id="23" name="ZoneTexte 22"/>
          <p:cNvSpPr txBox="1"/>
          <p:nvPr/>
        </p:nvSpPr>
        <p:spPr>
          <a:xfrm>
            <a:off x="5018805" y="1293095"/>
            <a:ext cx="1604612" cy="261610"/>
          </a:xfrm>
          <a:prstGeom prst="rect">
            <a:avLst/>
          </a:prstGeom>
          <a:noFill/>
        </p:spPr>
        <p:txBody>
          <a:bodyPr wrap="square" rtlCol="0" anchor="t">
            <a:normAutofit/>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3</a:t>
            </a:r>
          </a:p>
        </p:txBody>
      </p:sp>
      <p:sp>
        <p:nvSpPr>
          <p:cNvPr id="36" name="ZoneTexte 35"/>
          <p:cNvSpPr txBox="1"/>
          <p:nvPr/>
        </p:nvSpPr>
        <p:spPr>
          <a:xfrm>
            <a:off x="5018810" y="2020604"/>
            <a:ext cx="1604612" cy="261610"/>
          </a:xfrm>
          <a:prstGeom prst="rect">
            <a:avLst/>
          </a:prstGeom>
          <a:noFill/>
        </p:spPr>
        <p:txBody>
          <a:bodyPr wrap="square" rtlCol="0" anchor="t">
            <a:normAutofit/>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9</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2016518.0</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Facility Management</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55" name="ZoneTexte 54"/>
          <p:cNvSpPr txBox="1"/>
          <p:nvPr/>
        </p:nvSpPr>
        <p:spPr>
          <a:xfrm>
            <a:off x="4964835" y="2398989"/>
            <a:ext cx="1604612" cy="261610"/>
          </a:xfrm>
          <a:prstGeom prst="rect">
            <a:avLst/>
          </a:prstGeom>
          <a:noFill/>
        </p:spPr>
        <p:txBody>
          <a:bodyPr wrap="square" rtlCol="0" anchor="t">
            <a:normAutofit/>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12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Surveillance / inspection of infrastructures equipements using sonsors</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10</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2016518.0</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14</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Drones
Internet of things
Advanced Robotics
Speech Recognition
Biometrics</a:t>
            </a: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Vision déportée
Collecte automatisée de données issues de capteurs
Reconnaissance de patterns par rapport à un référentiel
Identification de patterns numériques statiques ou dynamiques
Collecte de données géographiques
Déclenchement automatique d action
Exécution d actions physiques sans intervention humaine
Production de force physique
Transport automatisé d objets
Identification d une personne ou d un objet de façon intrinsèque</a:t>
            </a: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10</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5</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Surveillance / inspection of infrastructures equipements using sonsors</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11</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2016518.0</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Field force operations digitalization with mobile device  augmented reality …</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EP / Inspection/Maintenance/Maintenance operations (1015) : Digital assisted maintenance
EP / Inspection/Maintenance/On site inspections (1015) : Digital site survey
EP / Operations/Exploitation/On Site operations (1015) : Digital assisted operations
RC / Achats/null (1015) : Utilisation d'une tablette pour faciliter la gestion des stocks dans le magasin
RC / Grands arrêts/Réception des travaux (1015) : Utilisation de tableau interactif + tablette pour la réception de travaux
RC / HSE/Transports (1015) : Contrôle sécurité camion
RC / HSE/transverse (1015) : Déclaration d anomalies
RC / Maintenance/Réception des travaux (1015.0) : Utilisation d une tablette pour la réception de travaux
RC / Opérations/null (1015) : Utilisation d'une tablette pour faciliter la déclaration d'anomalies (avis de maintenance)
RC / Opérations/null (1015) : Utilisation d'une tablette pour faciliter les relevés de tournées opérateur</a:t>
            </a: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low</a:t>
            </a:r>
          </a:p>
        </p:txBody>
      </p:sp>
      <p:sp>
        <p:nvSpPr>
          <p:cNvPr id="23" name="ZoneTexte 22"/>
          <p:cNvSpPr txBox="1"/>
          <p:nvPr/>
        </p:nvSpPr>
        <p:spPr>
          <a:xfrm>
            <a:off x="5018805" y="1293095"/>
            <a:ext cx="1604612" cy="261610"/>
          </a:xfrm>
          <a:prstGeom prst="rect">
            <a:avLst/>
          </a:prstGeom>
          <a:noFill/>
        </p:spPr>
        <p:txBody>
          <a:bodyPr wrap="square" rtlCol="0" anchor="t">
            <a:normAutofit/>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2</a:t>
            </a:r>
          </a:p>
        </p:txBody>
      </p:sp>
      <p:sp>
        <p:nvSpPr>
          <p:cNvPr id="36" name="ZoneTexte 35"/>
          <p:cNvSpPr txBox="1"/>
          <p:nvPr/>
        </p:nvSpPr>
        <p:spPr>
          <a:xfrm>
            <a:off x="5018810" y="2020604"/>
            <a:ext cx="1604612" cy="261610"/>
          </a:xfrm>
          <a:prstGeom prst="rect">
            <a:avLst/>
          </a:prstGeom>
          <a:noFill/>
        </p:spPr>
        <p:txBody>
          <a:bodyPr wrap="square" rtlCol="0" anchor="t">
            <a:normAutofit/>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12</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2016505.0</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Field Operations</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55" name="ZoneTexte 54"/>
          <p:cNvSpPr txBox="1"/>
          <p:nvPr/>
        </p:nvSpPr>
        <p:spPr>
          <a:xfrm>
            <a:off x="4964835" y="2398989"/>
            <a:ext cx="1604612" cy="261610"/>
          </a:xfrm>
          <a:prstGeom prst="rect">
            <a:avLst/>
          </a:prstGeom>
          <a:noFill/>
        </p:spPr>
        <p:txBody>
          <a:bodyPr wrap="square" rtlCol="0" anchor="t">
            <a:normAutofit/>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10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Field force operations digitalization with mobile device  augmented reality …</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13</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2016505.0</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17</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Connected field force 
Digital User Experience
Wireless Communication
Augmented Reality
Geolocation
Plant Lifecycle Mgt
3D practices</a:t>
            </a: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Transmission de données numériques en milieu contraint
Ajout d informations contextualisées
Accès ubiquitaire au SI d entreprise 
Interaction avec les données numériques
Localisation d objets ou de personnes physiques
Production automatisée d informations contextuelles
en cours?
Visualisation 3D
Liaison des données numériques et objets physiques
Interaction visuelle avec les données
Interaction numérique entre personnes
Identification d une personne ou d un objet non visible
Production de connaissance à partir de la représentation de données</a:t>
            </a: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13</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7</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Field force operations digitalization with mobile device  augmented reality …</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14</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2016505.0</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Provide predictive or  explicative models applied on internal and external data</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EP / Geoscience/Reservoir engeneering (1015) : Correlate production / injection well’s data
EP / Geoscience/Reservoir engeneering (1015) : Reservoir production evaluation on the fly 
HD / DCIAG/Audit interne (1015) : Patterns d'extraction des données ACL 
HD / DRH/Formation (1015) : Recommander Formations en libre accès
HD / DRH/Recrutement (1015) : Identifier les talents externes via le web
HD / SEI/Reporting et audit sécurité groupe (1015) : Consolidation &amp; reporting des données d'accidentologie
RC / Opérations/null (1015) : Analyse prédictive pour optimiser la production
RC / Opérations/transverse (1015) : Utilisation de la modélisation numérique pour l'optimisation énergétique
TS / Analyse de marché/Analyse économique (1015) : Découverte de nouveaux facteurs d'influence des marchés</a:t>
            </a: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23" name="ZoneTexte 22"/>
          <p:cNvSpPr txBox="1"/>
          <p:nvPr/>
        </p:nvSpPr>
        <p:spPr>
          <a:xfrm>
            <a:off x="5018805" y="1293095"/>
            <a:ext cx="1604612" cy="261610"/>
          </a:xfrm>
          <a:prstGeom prst="rect">
            <a:avLst/>
          </a:prstGeom>
          <a:noFill/>
        </p:spPr>
        <p:txBody>
          <a:bodyPr wrap="square" rtlCol="0" anchor="t">
            <a:normAutofit/>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2</a:t>
            </a:r>
          </a:p>
        </p:txBody>
      </p:sp>
      <p:sp>
        <p:nvSpPr>
          <p:cNvPr id="36" name="ZoneTexte 35"/>
          <p:cNvSpPr txBox="1"/>
          <p:nvPr/>
        </p:nvSpPr>
        <p:spPr>
          <a:xfrm>
            <a:off x="5018810" y="2020604"/>
            <a:ext cx="1604612" cy="261610"/>
          </a:xfrm>
          <a:prstGeom prst="rect">
            <a:avLst/>
          </a:prstGeom>
          <a:noFill/>
        </p:spPr>
        <p:txBody>
          <a:bodyPr wrap="square" rtlCol="0" anchor="t">
            <a:normAutofit/>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15</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2016506.0</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Data valorization</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55" name="ZoneTexte 54"/>
          <p:cNvSpPr txBox="1"/>
          <p:nvPr/>
        </p:nvSpPr>
        <p:spPr>
          <a:xfrm>
            <a:off x="4964835" y="2398989"/>
            <a:ext cx="1604612" cy="261610"/>
          </a:xfrm>
          <a:prstGeom prst="rect">
            <a:avLst/>
          </a:prstGeom>
          <a:noFill/>
        </p:spPr>
        <p:txBody>
          <a:bodyPr wrap="square" rtlCol="0" anchor="t">
            <a:normAutofit/>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9</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Provide predictive or  explicative models applied on internal and external data</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16</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2016506.0</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1"/>
          </p:nvPr>
        </p:nvSpPr>
        <p:spPr/>
        <p:txBody>
          <a:bodyPr/>
          <a:lstStyle/>
          <a:p>
            <a:pPr defTabSz="342900"/>
            <a:fld id="{21F90BE8-D879-4F46-ACF9-7BCC67DCFB75}" type="slidenum">
              <a:rPr lang="fr-FR" smtClean="0">
                <a:solidFill>
                  <a:prstClr val="black">
                    <a:tint val="75000"/>
                  </a:prstClr>
                </a:solidFill>
              </a:rPr>
              <a:pPr defTabSz="342900"/>
              <a:t>2</a:t>
            </a:fld>
            <a:endParaRPr lang="fr-FR" dirty="0">
              <a:solidFill>
                <a:prstClr val="black">
                  <a:tint val="75000"/>
                </a:prstClr>
              </a:solidFill>
            </a:endParaRPr>
          </a:p>
        </p:txBody>
      </p:sp>
      <p:sp>
        <p:nvSpPr>
          <p:cNvPr id="6" name="Espace réservé du pied de page 5"/>
          <p:cNvSpPr txBox="1">
            <a:spLocks noGrp="1"/>
          </p:cNvSpPr>
          <p:nvPr>
            <p:ph type="ftr"/>
          </p:nvPr>
        </p:nvSpPr>
        <p:spPr>
          <a:xfrm>
            <a:off x="567096" y="946408"/>
            <a:ext cx="5644517" cy="8325356"/>
          </a:xfrm>
          <a:prstGeom prst="rect">
            <a:avLst/>
          </a:prstGeom>
          <a:ln w="0">
            <a:prstDash val="sysDash"/>
          </a:ln>
        </p:spPr>
        <p:style>
          <a:lnRef idx="2">
            <a:schemeClr val="accent4"/>
          </a:lnRef>
          <a:fillRef idx="1">
            <a:schemeClr val="lt1"/>
          </a:fillRef>
          <a:effectRef idx="0">
            <a:schemeClr val="accent4"/>
          </a:effectRef>
          <a:fontRef idx="minor">
            <a:schemeClr val="dk1"/>
          </a:fontRef>
        </p:style>
        <p:txBody>
          <a:bodyPr wrap="square" numCol="1" rtlCol="0">
            <a:spAutoFit/>
          </a:bodyPr>
          <a:lstStyle/>
          <a:p>
            <a:r>
              <a:rPr lang="en-US" sz="800"/>
              <a:t>P.1...Improve and extend collaboration  
P.2...Build semantized systems to valorize all heterogeneous and spread data  
P.3...Provide Self-service BI  dashboard and (advanced) data visualization for end users
P.4...Surveillance / inspection of infrastructures equipements using sonsors
P.5...Field force operations digitalization with mobile device  augmented reality …
P.6...Provide predictive or  explicative models applied on internal and external data 
P.7...Geospatial tagging and tracking of persons and objects for inspection  control  monitoring, security, safety and logistics
P.8...Provide Mobile access to applications and data 
P.9...Training using virtual meetings and collaboration
P.10...Remote Operations support
P.11...Automated watch from internal and external sources
P.12...Execute operations using robotics (including drones)  vidéo-image with remote control
P.13...Improve crisis management with new digital technologies
P.14...Multi-language management
P.15...Training in 3D dynamic environment using virtual or augmented reality
P.16...Collaborative work (internal and external) using 3D dynamic visualization and manipulation of information
P.17...Extend collaboration with virtual meetings (awabot  webinar  …)
P.18...Implement XRM systems for better interaction with partners  customers  …
P.19...Improve industrial maintenance processes with 3D technologies
P.20...Print spares
P.21...Remote space management using sensors
P.22...Sharing of siloed operational and/or master data (MDM  DQM) for collaboration  quality …
P.23...Automatization of secured workflow (including electronic signature)
P.24...Enrich analysis by integrating external data (including open data)
P.25...Enrich/extend digital personal user environment 
P.26...Find the right information from internal and/or external multi sources 
P.27...Access to information system from any device 
P.28...Mobile payment in the company
P.29...Provide virtual workplace for external collaboration (partners  vendors  start up)
P.30...Secure access with biometrics technology 
</a:t>
            </a:r>
          </a:p>
        </p:txBody>
      </p:sp>
      <p:sp>
        <p:nvSpPr>
          <p:cNvPr id="8" name="Rectangle 7"/>
          <p:cNvSpPr/>
          <p:nvPr/>
        </p:nvSpPr>
        <p:spPr>
          <a:xfrm>
            <a:off x="0" y="-13014"/>
            <a:ext cx="6858000" cy="53419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0" name="ZoneTexte 9"/>
          <p:cNvSpPr txBox="1"/>
          <p:nvPr/>
        </p:nvSpPr>
        <p:spPr>
          <a:xfrm>
            <a:off x="170854" y="94673"/>
            <a:ext cx="4343996" cy="346249"/>
          </a:xfrm>
          <a:prstGeom prst="rect">
            <a:avLst/>
          </a:prstGeom>
          <a:noFill/>
        </p:spPr>
        <p:txBody>
          <a:bodyPr wrap="square" rtlCol="0">
            <a:spAutoFit/>
          </a:bodyPr>
          <a:lstStyle/>
          <a:p>
            <a:r>
              <a:rPr lang="fr-FR" sz="1650" b="1" smtClean="0">
                <a:solidFill>
                  <a:schemeClr val="bg1"/>
                </a:solidFill>
              </a:rPr>
              <a:t>Table of contents</a:t>
            </a:r>
            <a:endParaRPr lang="fr-FR" sz="1650" b="1" dirty="0">
              <a:solidFill>
                <a:schemeClr val="bg1"/>
              </a:solidFill>
            </a:endParaRPr>
          </a:p>
        </p:txBody>
      </p:sp>
      <p:sp>
        <p:nvSpPr>
          <p:cNvPr id="11" name="Rectangle 10"/>
          <p:cNvSpPr/>
          <p:nvPr/>
        </p:nvSpPr>
        <p:spPr>
          <a:xfrm>
            <a:off x="974416" y="9419728"/>
            <a:ext cx="1883849" cy="230832"/>
          </a:xfrm>
          <a:prstGeom prst="rect">
            <a:avLst/>
          </a:prstGeom>
        </p:spPr>
        <p:txBody>
          <a:bodyPr wrap="none">
            <a:spAutoFit/>
          </a:bodyPr>
          <a:lstStyle/>
          <a:p>
            <a:r>
              <a:rPr lang="fr-FR" sz="900" smtClean="0"/>
              <a:t>POT 2016 Date Jour Mois Année</a:t>
            </a:r>
            <a:endParaRPr lang="fr-FR" sz="9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20</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Data Analytics
Text mining Web mining
Digital User Experience
Master Data management
Data Visualization
Big Data
High Performance Computing</a:t>
            </a: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Reconnaissance de patterns par rapport à un référentiel
Production de modèles prédictifs
Production de connaissance à partir de la représentation de données
Production de connaissance à partir d analyse de données
Identification de patterns numériques statiques ou dynamiques
Ajout d informations sémantiques
Interaction avec les données numériques
Amélioration de l IT
Interaction visuelle avec les données
Simulation d un contexte physique
Stockage et traitement de données massives
Visualisation 3D</a:t>
            </a: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12</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7</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Provide predictive or  explicative models applied on internal and external data</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17</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2016506.0</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Geospatial tagging and tracking of persons and objects for inspection  control  monitoring, security, safety and logistics</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EP / HSE/People and material Transportation (1015) : Risk prevention
EP / Purchasing/Stock and purchase follow-up (1015) : Follow-up of stocks and purchases
EP / Supply/Transportation/People - goods tracking (1015) : Follow-up of material transportation between sites
HD / MG/Contôles d accès (1015) : Sécuriser les badges avec des puces RFID
HD / SEI/Reporting et audit sécurité groupe (1015) : Faciliter l'élaboration des rapports des missions IGSE
HD / SUR/Protection des personnes (1015) : Balise de "détresse" géolocalisé
RC / Grands arrêts/Inspection/Maintenance (1015) : Utilisation de tags virtuels géolocalisés pour la gammagraphie
RC / Maintenance/Inspection/Maintenance (1015.0) : Utilisation de tags pour suivre la maintenance des équipements provisoires</a:t>
            </a: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low</a:t>
            </a:r>
          </a:p>
        </p:txBody>
      </p:sp>
      <p:sp>
        <p:nvSpPr>
          <p:cNvPr id="23" name="ZoneTexte 22"/>
          <p:cNvSpPr txBox="1"/>
          <p:nvPr/>
        </p:nvSpPr>
        <p:spPr>
          <a:xfrm>
            <a:off x="5018805" y="1293095"/>
            <a:ext cx="1604612" cy="261610"/>
          </a:xfrm>
          <a:prstGeom prst="rect">
            <a:avLst/>
          </a:prstGeom>
          <a:noFill/>
        </p:spPr>
        <p:txBody>
          <a:bodyPr wrap="square" rtlCol="0" anchor="t">
            <a:normAutofit/>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2</a:t>
            </a:r>
          </a:p>
        </p:txBody>
      </p:sp>
      <p:sp>
        <p:nvSpPr>
          <p:cNvPr id="36" name="ZoneTexte 35"/>
          <p:cNvSpPr txBox="1"/>
          <p:nvPr/>
        </p:nvSpPr>
        <p:spPr>
          <a:xfrm>
            <a:off x="5018810" y="2020604"/>
            <a:ext cx="1604612" cy="261610"/>
          </a:xfrm>
          <a:prstGeom prst="rect">
            <a:avLst/>
          </a:prstGeom>
          <a:noFill/>
        </p:spPr>
        <p:txBody>
          <a:bodyPr wrap="square" rtlCol="0" anchor="t">
            <a:normAutofit/>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18</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2016534</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Field Operations</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initial</a:t>
            </a:r>
          </a:p>
        </p:txBody>
      </p:sp>
      <p:sp>
        <p:nvSpPr>
          <p:cNvPr id="55" name="ZoneTexte 54"/>
          <p:cNvSpPr txBox="1"/>
          <p:nvPr/>
        </p:nvSpPr>
        <p:spPr>
          <a:xfrm>
            <a:off x="4964835" y="2398989"/>
            <a:ext cx="1604612" cy="261610"/>
          </a:xfrm>
          <a:prstGeom prst="rect">
            <a:avLst/>
          </a:prstGeom>
          <a:noFill/>
        </p:spPr>
        <p:txBody>
          <a:bodyPr wrap="square" rtlCol="0" anchor="t">
            <a:normAutofit/>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8</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Geospatial tagging and tracking of persons and objects for inspection  control  monitoring, security, safety and logistics</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19</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2016534</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GIS :dfsefsdfs
Industrial ATEX : cxcxcxwwcxwcxcxcw
Mobile App :
API :
relational SGBD :
Wearables :
Autonomous robots :
Autonomous vehicles :
Geolocation :
Semantic Web :
Digital User Experience :</a:t>
            </a: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11</a:t>
            </a:r>
          </a:p>
        </p:txBody>
      </p:sp>
      <p:pic>
        <p:nvPicPr>
          <p:cNvPr id="66" name="Picture 65"/>
          <p:cNvPicPr>
            <a:picLocks noChangeAspect="1"/>
          </p:cNvPicPr>
          <p:nvPr/>
        </p:nvPicPr>
        <p:blipFill>
          <a:blip r:embed="rId2" cstate="print"/>
          <a:stretch>
            <a:fillRect/>
          </a:stretch>
        </p:blipFill>
        <p:spPr>
          <a:xfrm>
            <a:off x="234873" y="4678881"/>
            <a:ext cx="6345859" cy="4132187"/>
          </a:xfrm>
          <a:prstGeom prst="rect">
            <a:avLst/>
          </a:prstGeom>
          <a:ln>
            <a:solidFill>
              <a:srgbClr val="000000"/>
            </a:solid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23</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Connected Office forces
Geolocation
GIS
Connected office forces
Digital User Experience
Wireless Communication
Augmented Reality
Data Analytics
Search Engines
Data Visualization</a:t>
            </a: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Accès ubiquitaire au SI d entreprise 
Localisation d objets ou de personnes physiques
Liaison des données numériques et objets physiques
Interaction visuelle avec les données
Interaction avec les données numériques
Ajout d informations contextualisées
Transmission de données numériques entre objets
Production de modèles prédictifs
Identification de patterns numériques statiques ou dynamiques
Sélection d informations dispersées
Ajout d informations sémantiques
Reconnaissance de patterns par rapport à un référentiel
Production de connaissance à partir de la représentation de données
Production de connaissance à partir d analyse de données</a:t>
            </a: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14</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10</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Geospatial tagging and tracking of persons and objects for inspection  control  monitoring, security, safety and logistics</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20</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2016534</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11</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Provide Mobile access to applications and data</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HD / DAP/Communication institutionnel DAP (1015) : Accès documentation DAP sur mobile
HD / DDE/Investissement Total nrj venture (1015) : Accès base Capital dev. depuis l'exterieur
HD / DDE/null (1015) : Accès Geoscope en mobilité
HD / DRH/Formation (1015) : Digitalisation des contenus de formation (HTML5)
HD / MG/Gestion des sites  et activités PLD et Pau (1015) : Topographie des batiments
RC / Fonctions siège/null (1015) : Application mobile pour la présentation des résultats de la branche
RC / HSE/Gestion de crise (1015) : Utilisation d une tablette pour accèder aux informations de la SITAC
RC / HSE/Gestion de crise (1015) : Utilisation d une tablette pour l asteinte de crise</a:t>
            </a: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23" name="ZoneTexte 22"/>
          <p:cNvSpPr txBox="1"/>
          <p:nvPr/>
        </p:nvSpPr>
        <p:spPr>
          <a:xfrm>
            <a:off x="5018805" y="1293095"/>
            <a:ext cx="1604612" cy="261610"/>
          </a:xfrm>
          <a:prstGeom prst="rect">
            <a:avLst/>
          </a:prstGeom>
          <a:noFill/>
        </p:spPr>
        <p:txBody>
          <a:bodyPr wrap="square" rtlCol="0" anchor="t">
            <a:normAutofit/>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3</a:t>
            </a:r>
          </a:p>
        </p:txBody>
      </p:sp>
      <p:sp>
        <p:nvSpPr>
          <p:cNvPr id="36" name="ZoneTexte 35"/>
          <p:cNvSpPr txBox="1"/>
          <p:nvPr/>
        </p:nvSpPr>
        <p:spPr>
          <a:xfrm>
            <a:off x="5018810" y="2020604"/>
            <a:ext cx="1604612" cy="261610"/>
          </a:xfrm>
          <a:prstGeom prst="rect">
            <a:avLst/>
          </a:prstGeom>
          <a:noFill/>
        </p:spPr>
        <p:txBody>
          <a:bodyPr wrap="square" rtlCol="0" anchor="t">
            <a:normAutofit/>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21</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2016533.0</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Digital workplace</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55" name="ZoneTexte 54"/>
          <p:cNvSpPr txBox="1"/>
          <p:nvPr/>
        </p:nvSpPr>
        <p:spPr>
          <a:xfrm>
            <a:off x="4964835" y="2398989"/>
            <a:ext cx="1604612" cy="261610"/>
          </a:xfrm>
          <a:prstGeom prst="rect">
            <a:avLst/>
          </a:prstGeom>
          <a:noFill/>
        </p:spPr>
        <p:txBody>
          <a:bodyPr wrap="square" rtlCol="0" anchor="t">
            <a:normAutofit/>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8</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Provide Mobile access to applications and data</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22</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2016533.0</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26</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Connected Office forces
Digital User Experience
Connected office forces
Connected field force 
Drones</a:t>
            </a: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Accès ubiquitaire au SI d entreprise 
Interaction avec les données numériques
Intéraction numérique entre les personnes
Production de connaissance par l utilisation
Transmission de connaissances
Transmission de données numériques en milieu contraint
Ajout d informations contextualisées
Collecte automatisée de données issues de capteurs
Collecte de données géographiques
Vision déportée</a:t>
            </a: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10</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5</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Provide Mobile access to applications and data</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23</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2016533.0</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Training using virtual meetings and collaboration</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HD / DCIAG/Contrôle interne (1015) : Formation à distance outils DCIAG (Socrate, Oasis)
HD / DIAG/Déploiement et pilotage des contrats et du reporting (1015) : Formation à distance en présentiel Process Achats
HD / DRH/Formation (1015) : Digitalisation des formations "présentiels"
HD / DRH/Formation (1015) : E-learning en mode déconnecté
HD / SEI/Renforcer la culture sécurité groupe (1015) : Plateforme formation HSE
HD / SEI/Renforcer la culture sécurité groupe (1015) : Réseau public HSE
HD / SUR/Sensibilitation, formation sureté (1015) : Formation à distance présentiel SUR</a:t>
            </a: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23" name="ZoneTexte 22"/>
          <p:cNvSpPr txBox="1"/>
          <p:nvPr/>
        </p:nvSpPr>
        <p:spPr>
          <a:xfrm>
            <a:off x="5018805" y="1293095"/>
            <a:ext cx="1604612" cy="261610"/>
          </a:xfrm>
          <a:prstGeom prst="rect">
            <a:avLst/>
          </a:prstGeom>
          <a:noFill/>
        </p:spPr>
        <p:txBody>
          <a:bodyPr wrap="square" rtlCol="0" anchor="t">
            <a:normAutofit/>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3</a:t>
            </a:r>
          </a:p>
        </p:txBody>
      </p:sp>
      <p:sp>
        <p:nvSpPr>
          <p:cNvPr id="36" name="ZoneTexte 35"/>
          <p:cNvSpPr txBox="1"/>
          <p:nvPr/>
        </p:nvSpPr>
        <p:spPr>
          <a:xfrm>
            <a:off x="5018810" y="2020604"/>
            <a:ext cx="1604612" cy="261610"/>
          </a:xfrm>
          <a:prstGeom prst="rect">
            <a:avLst/>
          </a:prstGeom>
          <a:noFill/>
        </p:spPr>
        <p:txBody>
          <a:bodyPr wrap="square" rtlCol="0" anchor="t">
            <a:normAutofit/>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24</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2016502.0</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Digital workplace</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55" name="ZoneTexte 54"/>
          <p:cNvSpPr txBox="1"/>
          <p:nvPr/>
        </p:nvSpPr>
        <p:spPr>
          <a:xfrm>
            <a:off x="4964835" y="2398989"/>
            <a:ext cx="1604612" cy="261610"/>
          </a:xfrm>
          <a:prstGeom prst="rect">
            <a:avLst/>
          </a:prstGeom>
          <a:noFill/>
        </p:spPr>
        <p:txBody>
          <a:bodyPr wrap="square" rtlCol="0" anchor="t">
            <a:normAutofit/>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7</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Training using virtual meetings and collaboration</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25</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2016502.0</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29</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Immersive video conferencing
Social Learning
Social media
Augmented Reality
Connected office forces
Digital User Experience</a:t>
            </a: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Interaction numérique entre personnes
Intéraction numérique entre les personnes
Simulation d un contexte physique
Transmission de connaissances
Transmission des connaissances
Accès ubiquitaire au SI d entreprise 
Interaction avec les données numériques
Production de connaissance par l utilisation</a:t>
            </a: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8</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6</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Training using virtual meetings and collaboration</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26</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2016502.0</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Improve and extend collaboration</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GP / Digital employee/transverse (1015) : Diminuer le nombre d'email
GP / Digital employee/transverse (1015) : Partage de document avec des personnes externes à Total/Share documents with external people
HD / DAP/Prévention, gestion des crises (1015) : Video Conference hors poste Vision
HD / DDE/Gestion des impacts environnementaux sur les activités groupes (1015) : Recherche expert ou expertise "environnement"
HD / DDE/Investissement Total nrj venture (1015) : Télé présence comité stratégique start up
HD / DIAG/Gestion des référentiels (fournisseurs, articles…) (1015) : Evaluation collaborative Fournisseur
HD / DIAG/Gestion des référentiels (fournisseurs, articles…) (1015) : Plateforme collaborative fournisseur
HD / DIAG/Négocier les contrats d achats de bien ou de service (1015) : Communauté achats voyages CWT
HD / DIAG/Négocier les contrats d achats de bien ou de service (1015) : Video Conf. avec les fournisseurs
HD / DID/Fourniture de l information (1015) : Plateforme collaborative pour les documentalistes externes
HD / DRH/Recrutement (1015) : Recrutement par challenge en ligne
HD / DRH/Recrutement (1015) : Recrutement à distance
HD / DRH/Relations sociales (1015) : Faciliter la diffusion des messages au niveau des branches/filiales et des sites 
HD / SEI/Renforcer la culture sécurité groupe (1015) : Délivrance des Safety Award en mode collaboratif
HD / SEI/Reporting et audit sécurité groupe (1015) : Plateforme collaborative interne HSE (mobile et sécurisé)
RC / Inspection/transverse (1015.0) : Utilisation d une tablette pour la surveillance de pipes</a:t>
            </a: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23" name="ZoneTexte 22"/>
          <p:cNvSpPr txBox="1"/>
          <p:nvPr/>
        </p:nvSpPr>
        <p:spPr>
          <a:xfrm>
            <a:off x="5018805" y="1293095"/>
            <a:ext cx="1604612" cy="261610"/>
          </a:xfrm>
          <a:prstGeom prst="rect">
            <a:avLst/>
          </a:prstGeom>
          <a:noFill/>
        </p:spPr>
        <p:txBody>
          <a:bodyPr wrap="square" rtlCol="0" anchor="t">
            <a:normAutofit fontScale="70000" lnSpcReduction="20000"/>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3</a:t>
            </a:r>
          </a:p>
        </p:txBody>
      </p:sp>
      <p:sp>
        <p:nvSpPr>
          <p:cNvPr id="36" name="ZoneTexte 35"/>
          <p:cNvSpPr txBox="1"/>
          <p:nvPr/>
        </p:nvSpPr>
        <p:spPr>
          <a:xfrm>
            <a:off x="5018810" y="2020604"/>
            <a:ext cx="1604612" cy="261610"/>
          </a:xfrm>
          <a:prstGeom prst="rect">
            <a:avLst/>
          </a:prstGeom>
          <a:noFill/>
        </p:spPr>
        <p:txBody>
          <a:bodyPr wrap="square" rtlCol="0" anchor="t">
            <a:normAutofit fontScale="70000" lnSpcReduction="20000"/>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0</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2016513</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Digital workplace</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initial</a:t>
            </a:r>
          </a:p>
        </p:txBody>
      </p:sp>
      <p:sp>
        <p:nvSpPr>
          <p:cNvPr id="55" name="ZoneTexte 54"/>
          <p:cNvSpPr txBox="1"/>
          <p:nvPr/>
        </p:nvSpPr>
        <p:spPr>
          <a:xfrm>
            <a:off x="4964835" y="2398989"/>
            <a:ext cx="1604612" cy="261610"/>
          </a:xfrm>
          <a:prstGeom prst="rect">
            <a:avLst/>
          </a:prstGeom>
          <a:noFill/>
        </p:spPr>
        <p:txBody>
          <a:bodyPr wrap="square" rtlCol="0" anchor="t">
            <a:normAutofit fontScale="70000" lnSpcReduction="20000"/>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fontScale="70000" lnSpcReduction="20000"/>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fontScale="70000" lnSpcReduction="20000"/>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fontScale="70000" lnSpcReduction="20000"/>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16</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Remote Operations support</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EP / Drilling/Well Operations/Well operations follow-up (1015) : Remote assistance on well operations
EP / Inspection/Maintenance/Rotating equipment monitoring (1015) : Rotating equipment monitoring
EP / Operations/Exploitation/On Site operations (1015) : Remote support for operator on site
RC / Maintenance/transverse (1015.0) : Télédiagnostic</a:t>
            </a: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low</a:t>
            </a:r>
          </a:p>
        </p:txBody>
      </p:sp>
      <p:sp>
        <p:nvSpPr>
          <p:cNvPr id="23" name="ZoneTexte 22"/>
          <p:cNvSpPr txBox="1"/>
          <p:nvPr/>
        </p:nvSpPr>
        <p:spPr>
          <a:xfrm>
            <a:off x="5018805" y="1293095"/>
            <a:ext cx="1604612" cy="261610"/>
          </a:xfrm>
          <a:prstGeom prst="rect">
            <a:avLst/>
          </a:prstGeom>
          <a:noFill/>
        </p:spPr>
        <p:txBody>
          <a:bodyPr wrap="square" rtlCol="0" anchor="t">
            <a:normAutofit/>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low</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2</a:t>
            </a:r>
          </a:p>
        </p:txBody>
      </p:sp>
      <p:sp>
        <p:nvSpPr>
          <p:cNvPr id="36" name="ZoneTexte 35"/>
          <p:cNvSpPr txBox="1"/>
          <p:nvPr/>
        </p:nvSpPr>
        <p:spPr>
          <a:xfrm>
            <a:off x="5018810" y="2020604"/>
            <a:ext cx="1604612" cy="261610"/>
          </a:xfrm>
          <a:prstGeom prst="rect">
            <a:avLst/>
          </a:prstGeom>
          <a:noFill/>
        </p:spPr>
        <p:txBody>
          <a:bodyPr wrap="square" rtlCol="0" anchor="t">
            <a:normAutofit/>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27</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2016508.0</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Field Operations</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55" name="ZoneTexte 54"/>
          <p:cNvSpPr txBox="1"/>
          <p:nvPr/>
        </p:nvSpPr>
        <p:spPr>
          <a:xfrm>
            <a:off x="4964835" y="2398989"/>
            <a:ext cx="1604612" cy="261610"/>
          </a:xfrm>
          <a:prstGeom prst="rect">
            <a:avLst/>
          </a:prstGeom>
          <a:noFill/>
        </p:spPr>
        <p:txBody>
          <a:bodyPr wrap="square" rtlCol="0" anchor="t">
            <a:normAutofit/>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4</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Remote Operations support</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28</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2016508.0</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pic>
        <p:nvPicPr>
          <p:cNvPr id="66" name="Picture 65"/>
          <p:cNvPicPr>
            <a:picLocks noChangeAspect="1"/>
          </p:cNvPicPr>
          <p:nvPr/>
        </p:nvPicPr>
        <p:blipFill>
          <a:blip r:embed="rId2" cstate="print"/>
          <a:stretch>
            <a:fillRect/>
          </a:stretch>
        </p:blipFill>
        <p:spPr>
          <a:xfrm>
            <a:off x="234873" y="4678881"/>
            <a:ext cx="6345859" cy="4132187"/>
          </a:xfrm>
          <a:prstGeom prst="rect">
            <a:avLst/>
          </a:prstGeom>
          <a:ln>
            <a:solidFill>
              <a:srgbClr val="000000"/>
            </a:solid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32</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Wireless Communication
Geolocation
Data Analytics
Data Visualization</a:t>
            </a: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Localisation d objets ou de personnes physiques
Transmission de données numériques en milieu contraint
Accès ubiquitaire au SI d entreprise 
Reconnaissance de patterns par rapport à un référentiel
Identification de patterns numériques statiques ou dynamiques
Production de connaissance à partir de la représentation de données
Production de connaissance à partir d analyse de données
Interaction visuelle avec les données
Interaction avec les données numériques
Liaison des données numériques et objets physiques</a:t>
            </a: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10</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4</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Remote Operations support</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29</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2016508.0</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Automated watch from internal and external sources</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GP / Strategy/transverse (1015) : Veille marché GAZ
HD / DAP/Prévention, gestion des crises (1015) : Analyse prédictive de l’actualité
HD / DAP/Prévention, gestion des crises (1015) : Syndication des flux de l’actualité</a:t>
            </a: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23" name="ZoneTexte 22"/>
          <p:cNvSpPr txBox="1"/>
          <p:nvPr/>
        </p:nvSpPr>
        <p:spPr>
          <a:xfrm>
            <a:off x="5018805" y="1293095"/>
            <a:ext cx="1604612" cy="261610"/>
          </a:xfrm>
          <a:prstGeom prst="rect">
            <a:avLst/>
          </a:prstGeom>
          <a:noFill/>
        </p:spPr>
        <p:txBody>
          <a:bodyPr wrap="square" rtlCol="0" anchor="t">
            <a:normAutofit/>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low</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3</a:t>
            </a:r>
          </a:p>
        </p:txBody>
      </p:sp>
      <p:sp>
        <p:nvSpPr>
          <p:cNvPr id="36" name="ZoneTexte 35"/>
          <p:cNvSpPr txBox="1"/>
          <p:nvPr/>
        </p:nvSpPr>
        <p:spPr>
          <a:xfrm>
            <a:off x="5018810" y="2020604"/>
            <a:ext cx="1604612" cy="261610"/>
          </a:xfrm>
          <a:prstGeom prst="rect">
            <a:avLst/>
          </a:prstGeom>
          <a:noFill/>
        </p:spPr>
        <p:txBody>
          <a:bodyPr wrap="square" rtlCol="0" anchor="t">
            <a:normAutofit/>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30</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2016504</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Data valorization</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initial</a:t>
            </a:r>
          </a:p>
        </p:txBody>
      </p:sp>
      <p:sp>
        <p:nvSpPr>
          <p:cNvPr id="55" name="ZoneTexte 54"/>
          <p:cNvSpPr txBox="1"/>
          <p:nvPr/>
        </p:nvSpPr>
        <p:spPr>
          <a:xfrm>
            <a:off x="4964835" y="2398989"/>
            <a:ext cx="1604612" cy="261610"/>
          </a:xfrm>
          <a:prstGeom prst="rect">
            <a:avLst/>
          </a:prstGeom>
          <a:noFill/>
        </p:spPr>
        <p:txBody>
          <a:bodyPr wrap="square" rtlCol="0" anchor="t">
            <a:normAutofit/>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3</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Automated watch from internal and external sources</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31</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2016504</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35</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Media Analytics
Social media
Data Analytics
Text mining Web mining</a:t>
            </a: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Production de connaissance à partir d analyse de données
Production de connaissance à partir de la représentation de données
Transmission d informations entre personnes
Transmission des connaissances
Production de modèles prédictifs
Ajout d informations sémantiques</a:t>
            </a: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6</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4</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Automated watch from internal and external sources</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32</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2016504</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Execute operations using robotics (including drones)  vidéo-image with remote control</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EP / Inspection/Maintenance/Maintenance operations (1015) : Remote mantenance
EP / Inspection/Maintenance/On site inspections (1015) : Automated inspection
HD / MG/Gestion des sites  et activités PLD et Pau (1015) : Identification auto. des comportements suspects</a:t>
            </a: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low</a:t>
            </a:r>
          </a:p>
        </p:txBody>
      </p:sp>
      <p:sp>
        <p:nvSpPr>
          <p:cNvPr id="23" name="ZoneTexte 22"/>
          <p:cNvSpPr txBox="1"/>
          <p:nvPr/>
        </p:nvSpPr>
        <p:spPr>
          <a:xfrm>
            <a:off x="5018805" y="1293095"/>
            <a:ext cx="1604612" cy="261610"/>
          </a:xfrm>
          <a:prstGeom prst="rect">
            <a:avLst/>
          </a:prstGeom>
          <a:noFill/>
        </p:spPr>
        <p:txBody>
          <a:bodyPr wrap="square" rtlCol="0" anchor="t">
            <a:normAutofit/>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1</a:t>
            </a:r>
          </a:p>
        </p:txBody>
      </p:sp>
      <p:sp>
        <p:nvSpPr>
          <p:cNvPr id="36" name="ZoneTexte 35"/>
          <p:cNvSpPr txBox="1"/>
          <p:nvPr/>
        </p:nvSpPr>
        <p:spPr>
          <a:xfrm>
            <a:off x="5018810" y="2020604"/>
            <a:ext cx="1604612" cy="261610"/>
          </a:xfrm>
          <a:prstGeom prst="rect">
            <a:avLst/>
          </a:prstGeom>
          <a:noFill/>
        </p:spPr>
        <p:txBody>
          <a:bodyPr wrap="square" rtlCol="0" anchor="t">
            <a:normAutofit/>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33</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2016511.0</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Field Operations</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55" name="ZoneTexte 54"/>
          <p:cNvSpPr txBox="1"/>
          <p:nvPr/>
        </p:nvSpPr>
        <p:spPr>
          <a:xfrm>
            <a:off x="4964835" y="2398989"/>
            <a:ext cx="1604612" cy="261610"/>
          </a:xfrm>
          <a:prstGeom prst="rect">
            <a:avLst/>
          </a:prstGeom>
          <a:noFill/>
        </p:spPr>
        <p:txBody>
          <a:bodyPr wrap="square" rtlCol="0" anchor="t">
            <a:normAutofit/>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3</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Execute operations using robotics (including drones)  vidéo-image with remote control</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34</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2016511.0</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38</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Media Analytics
Wireless Communication
Geolocation
Plant Lifecycle Mgt
Advanced Robotics
Drones</a:t>
            </a: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Identification d une personne ou d un objet de façon intrinsèque
Interaction visuelle avec les données
Transmission de données numériques en milieu contraint
Localisation d objets ou de personnes physiques
Identification d une personne ou d un objet non visible
en cours?
Vision déportée
Transport automatisé d objets
Collecte de données géographiques
Production de force physique
Exécution d actions physiques sans intervention humaine</a:t>
            </a: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11</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6</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Execute operations using robotics (including drones)  vidéo-image with remote control</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35</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2016511.0</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Improve crisis management with new digital technologies</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EP / HSE/Crisis Management (1015) : Deployment of tools needed in case of crisis
HD / SUR/Protection des personnes (1015) : Push massive d'info en cas de crise
RC / Inspection/transverse (1015.0) : Inspection feu à l aide de drones</a:t>
            </a: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low</a:t>
            </a:r>
          </a:p>
        </p:txBody>
      </p:sp>
      <p:sp>
        <p:nvSpPr>
          <p:cNvPr id="23" name="ZoneTexte 22"/>
          <p:cNvSpPr txBox="1"/>
          <p:nvPr/>
        </p:nvSpPr>
        <p:spPr>
          <a:xfrm>
            <a:off x="5018805" y="1293095"/>
            <a:ext cx="1604612" cy="261610"/>
          </a:xfrm>
          <a:prstGeom prst="rect">
            <a:avLst/>
          </a:prstGeom>
          <a:noFill/>
        </p:spPr>
        <p:txBody>
          <a:bodyPr wrap="square" rtlCol="0" anchor="t">
            <a:normAutofit/>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3</a:t>
            </a:r>
          </a:p>
        </p:txBody>
      </p:sp>
      <p:sp>
        <p:nvSpPr>
          <p:cNvPr id="36" name="ZoneTexte 35"/>
          <p:cNvSpPr txBox="1"/>
          <p:nvPr/>
        </p:nvSpPr>
        <p:spPr>
          <a:xfrm>
            <a:off x="5018810" y="2020604"/>
            <a:ext cx="1604612" cy="261610"/>
          </a:xfrm>
          <a:prstGeom prst="rect">
            <a:avLst/>
          </a:prstGeom>
          <a:noFill/>
        </p:spPr>
        <p:txBody>
          <a:bodyPr wrap="square" rtlCol="0" anchor="t">
            <a:normAutofit/>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36</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2016510.0</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Process Improvement</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55" name="ZoneTexte 54"/>
          <p:cNvSpPr txBox="1"/>
          <p:nvPr/>
        </p:nvSpPr>
        <p:spPr>
          <a:xfrm>
            <a:off x="4964835" y="2398989"/>
            <a:ext cx="1604612" cy="261610"/>
          </a:xfrm>
          <a:prstGeom prst="rect">
            <a:avLst/>
          </a:prstGeom>
          <a:noFill/>
        </p:spPr>
        <p:txBody>
          <a:bodyPr wrap="square" rtlCol="0" anchor="t">
            <a:normAutofit/>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Improve and extend collaboration</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1</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2016513</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Digital User Experience :
Social network :
Industrial ATEX :
Immersive Video Conferencing :
3D printing :
Holography :
BYOD / CYOD :
Wireless networks :</a:t>
            </a: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8</a:t>
            </a:r>
          </a:p>
        </p:txBody>
      </p:sp>
      <p:pic>
        <p:nvPicPr>
          <p:cNvPr id="66" name="Picture 65"/>
          <p:cNvPicPr>
            <a:picLocks noChangeAspect="1"/>
          </p:cNvPicPr>
          <p:nvPr/>
        </p:nvPicPr>
        <p:blipFill>
          <a:blip r:embed="rId2" cstate="print"/>
          <a:stretch>
            <a:fillRect/>
          </a:stretch>
        </p:blipFill>
        <p:spPr>
          <a:xfrm>
            <a:off x="234873" y="4678881"/>
            <a:ext cx="6345859" cy="4132187"/>
          </a:xfrm>
          <a:prstGeom prst="rect">
            <a:avLst/>
          </a:prstGeom>
          <a:ln>
            <a:solidFill>
              <a:srgbClr val="000000"/>
            </a:solid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Improve crisis management with new digital technologies</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37</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2016510.0</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41</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Connected office forces
Social media
GIS
Drones
Advanced Robotics
Data Visualization
Geolocation
Search Engines
Self service BI
3D practices</a:t>
            </a: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Accès ubiquitaire au SI d entreprise 
Interaction numérique entre personnes
Transmission des connaissances
Ajout d informations contextualisées
Collecte automatisée de données issues de capteurs
Collecte de données géographiques
Exécution d actions physiques sans intervention humaine
Interaction avec les données numériques
Interaction visuelle avec les données
Liaison des données numériques et objets physiques
Localisation d objets ou de personnes physiques
Production de connaissance à partir de la représentation de données
Production de force physique
Sélection d informations dispersées
Transport automatisé d objets
Vision déportée
Visualisation synthétique des données
Visualisation 3D</a:t>
            </a: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18</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10</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Improve crisis management with new digital technologies</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38</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2016510.0</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Multi-language management</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HD / DCIAG/Contrôle interne (1015) : Traduction mission à l'étranger
HD / DID/Fourniture de l information (1015) : Traduction Veille Documentaire DID
HD / DRH/Relations sociales (1015) : Traduction auto. règles, normes, communications RH</a:t>
            </a: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23" name="ZoneTexte 22"/>
          <p:cNvSpPr txBox="1"/>
          <p:nvPr/>
        </p:nvSpPr>
        <p:spPr>
          <a:xfrm>
            <a:off x="5018805" y="1293095"/>
            <a:ext cx="1604612" cy="261610"/>
          </a:xfrm>
          <a:prstGeom prst="rect">
            <a:avLst/>
          </a:prstGeom>
          <a:noFill/>
        </p:spPr>
        <p:txBody>
          <a:bodyPr wrap="square" rtlCol="0" anchor="t">
            <a:normAutofit/>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1</a:t>
            </a:r>
          </a:p>
        </p:txBody>
      </p:sp>
      <p:sp>
        <p:nvSpPr>
          <p:cNvPr id="36" name="ZoneTexte 35"/>
          <p:cNvSpPr txBox="1"/>
          <p:nvPr/>
        </p:nvSpPr>
        <p:spPr>
          <a:xfrm>
            <a:off x="5018810" y="2020604"/>
            <a:ext cx="1604612" cy="261610"/>
          </a:xfrm>
          <a:prstGeom prst="rect">
            <a:avLst/>
          </a:prstGeom>
          <a:noFill/>
        </p:spPr>
        <p:txBody>
          <a:bodyPr wrap="square" rtlCol="0" anchor="t">
            <a:normAutofit/>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39</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2016517.0</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Digital workplace</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55" name="ZoneTexte 54"/>
          <p:cNvSpPr txBox="1"/>
          <p:nvPr/>
        </p:nvSpPr>
        <p:spPr>
          <a:xfrm>
            <a:off x="4964835" y="2398989"/>
            <a:ext cx="1604612" cy="261610"/>
          </a:xfrm>
          <a:prstGeom prst="rect">
            <a:avLst/>
          </a:prstGeom>
          <a:noFill/>
        </p:spPr>
        <p:txBody>
          <a:bodyPr wrap="square" rtlCol="0" anchor="t">
            <a:normAutofit/>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3</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Multi-language management</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40</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2016517.0</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44</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Text and  Speech Translation
Crowdsourcing</a:t>
            </a: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Interaction numérique entre personnes
Transmission d informations entre personnes
Transmission de connaissances
Production de connaissance par l utilisation</a:t>
            </a: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4</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2</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Multi-language management</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41</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2016517.0</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Training in 3D dynamic environment using virtual or augmented reality</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EP / Drilling/Well Operations/Well operations follow-up (1015) : Training for drillers
EP / Operations/Exploitation/On Site operations (1015) : Training for operators
HD / MG/Gestion services  généraux communs (1015) : Application mobile guide du visiteur Total</a:t>
            </a: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low</a:t>
            </a:r>
          </a:p>
        </p:txBody>
      </p:sp>
      <p:sp>
        <p:nvSpPr>
          <p:cNvPr id="23" name="ZoneTexte 22"/>
          <p:cNvSpPr txBox="1"/>
          <p:nvPr/>
        </p:nvSpPr>
        <p:spPr>
          <a:xfrm>
            <a:off x="5018805" y="1293095"/>
            <a:ext cx="1604612" cy="261610"/>
          </a:xfrm>
          <a:prstGeom prst="rect">
            <a:avLst/>
          </a:prstGeom>
          <a:noFill/>
        </p:spPr>
        <p:txBody>
          <a:bodyPr wrap="square" rtlCol="0" anchor="t">
            <a:normAutofit/>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2</a:t>
            </a:r>
          </a:p>
        </p:txBody>
      </p:sp>
      <p:sp>
        <p:nvSpPr>
          <p:cNvPr id="36" name="ZoneTexte 35"/>
          <p:cNvSpPr txBox="1"/>
          <p:nvPr/>
        </p:nvSpPr>
        <p:spPr>
          <a:xfrm>
            <a:off x="5018810" y="2020604"/>
            <a:ext cx="1604612" cy="261610"/>
          </a:xfrm>
          <a:prstGeom prst="rect">
            <a:avLst/>
          </a:prstGeom>
          <a:noFill/>
        </p:spPr>
        <p:txBody>
          <a:bodyPr wrap="square" rtlCol="0" anchor="t">
            <a:normAutofit/>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42</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2016516.0</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Field Operations</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55" name="ZoneTexte 54"/>
          <p:cNvSpPr txBox="1"/>
          <p:nvPr/>
        </p:nvSpPr>
        <p:spPr>
          <a:xfrm>
            <a:off x="4964835" y="2398989"/>
            <a:ext cx="1604612" cy="261610"/>
          </a:xfrm>
          <a:prstGeom prst="rect">
            <a:avLst/>
          </a:prstGeom>
          <a:noFill/>
        </p:spPr>
        <p:txBody>
          <a:bodyPr wrap="square" rtlCol="0" anchor="t">
            <a:normAutofit/>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3</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Training in 3D dynamic environment using virtual or augmented reality</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43</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2016516.0</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47</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Augmented Reality
Digital User Experience
Virtual Reality
Plant Lifecycle Mgt
3D practices
Data Visualization</a:t>
            </a: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Ajout d informations contextualisées
Interaction avec les données numériques
Production automatisée d informations contextuelles
Interaction visuelle avec les données
Production de connaissance à partir de la représentation de données
Simulation d un contexte physique
Transmission des connaissances
Visualisation 3D
en cours?
Liaison des données numériques et objets physiques</a:t>
            </a: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10</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6</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Training in 3D dynamic environment using virtual or augmented reality</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44</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2016516.0</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Collaborative work (internal and external) using 3D dynamic visualization and manipulation of information</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EP / Geoscience/Geological Model Building (1015) : Evolution during time of geological model
EP / Industrial Projects/Project engineering (1015) : Digital conception of the installations</a:t>
            </a: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23" name="ZoneTexte 22"/>
          <p:cNvSpPr txBox="1"/>
          <p:nvPr/>
        </p:nvSpPr>
        <p:spPr>
          <a:xfrm>
            <a:off x="5018805" y="1293095"/>
            <a:ext cx="1604612" cy="261610"/>
          </a:xfrm>
          <a:prstGeom prst="rect">
            <a:avLst/>
          </a:prstGeom>
          <a:noFill/>
        </p:spPr>
        <p:txBody>
          <a:bodyPr wrap="square" rtlCol="0" anchor="t">
            <a:normAutofit/>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low</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1</a:t>
            </a:r>
          </a:p>
        </p:txBody>
      </p:sp>
      <p:sp>
        <p:nvSpPr>
          <p:cNvPr id="36" name="ZoneTexte 35"/>
          <p:cNvSpPr txBox="1"/>
          <p:nvPr/>
        </p:nvSpPr>
        <p:spPr>
          <a:xfrm>
            <a:off x="5018810" y="2020604"/>
            <a:ext cx="1604612" cy="261610"/>
          </a:xfrm>
          <a:prstGeom prst="rect">
            <a:avLst/>
          </a:prstGeom>
          <a:noFill/>
        </p:spPr>
        <p:txBody>
          <a:bodyPr wrap="square" rtlCol="0" anchor="t">
            <a:normAutofit/>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45</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2016529</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Field Operations</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55" name="ZoneTexte 54"/>
          <p:cNvSpPr txBox="1"/>
          <p:nvPr/>
        </p:nvSpPr>
        <p:spPr>
          <a:xfrm>
            <a:off x="4964835" y="2398989"/>
            <a:ext cx="1604612" cy="261610"/>
          </a:xfrm>
          <a:prstGeom prst="rect">
            <a:avLst/>
          </a:prstGeom>
          <a:noFill/>
        </p:spPr>
        <p:txBody>
          <a:bodyPr wrap="square" rtlCol="0" anchor="t">
            <a:normAutofit/>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2</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Collaborative work (internal and external) using 3D dynamic visualization and manipulation of information</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46</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2016529</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Digital User Experience :
Social network :sdfdsf</a:t>
            </a: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5</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Digital User Experience
Devops
Social media
Paperless office
Connected Office forces
Crowdsourcing
Immersive video conferencing
Connected office forces
Search Engines</a:t>
            </a: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Accès ubiquitaire au SI d entreprise 
Amélioration de l IT
Interaction avec les données numériques
Interaction numérique entre personnes
Transformation numérique de l information
Transmission des connaissances
Intéraction numérique entre les personnes
Transmission de connaissances
Simulation d un contexte physique
Production de connaissance par l utilisation</a:t>
            </a: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10</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9</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Improve and extend collaboration</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2</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2016513</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8</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50</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Virtual Reality
Plant Lifecycle Mgt
3D practices</a:t>
            </a: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Simulation d un contexte physique
Transmission des connaissances
Visualisation 3D
en cours?
Production de connaissance à partir de la représentation de données
Interaction visuelle avec les données
Liaison des données numériques et objets physiques</a:t>
            </a: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7</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3</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Collaborative work (internal and external) using 3D dynamic visualization and manipulation of information</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47</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2016529</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2</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Extend collaboration with virtual meetings (awabot  webinar  …)</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HD / DID/Synthèse de l information (1015) : Simulateur de présence Télétravail
HD / MG/Gestion services  généraux communs (1015) : VMR sans personne physique</a:t>
            </a: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23" name="ZoneTexte 22"/>
          <p:cNvSpPr txBox="1"/>
          <p:nvPr/>
        </p:nvSpPr>
        <p:spPr>
          <a:xfrm>
            <a:off x="5018805" y="1293095"/>
            <a:ext cx="1604612" cy="261610"/>
          </a:xfrm>
          <a:prstGeom prst="rect">
            <a:avLst/>
          </a:prstGeom>
          <a:noFill/>
        </p:spPr>
        <p:txBody>
          <a:bodyPr wrap="square" rtlCol="0" anchor="t">
            <a:normAutofit/>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3</a:t>
            </a:r>
          </a:p>
        </p:txBody>
      </p:sp>
      <p:sp>
        <p:nvSpPr>
          <p:cNvPr id="36" name="ZoneTexte 35"/>
          <p:cNvSpPr txBox="1"/>
          <p:nvPr/>
        </p:nvSpPr>
        <p:spPr>
          <a:xfrm>
            <a:off x="5018810" y="2020604"/>
            <a:ext cx="1604612" cy="261610"/>
          </a:xfrm>
          <a:prstGeom prst="rect">
            <a:avLst/>
          </a:prstGeom>
          <a:noFill/>
        </p:spPr>
        <p:txBody>
          <a:bodyPr wrap="square" rtlCol="0" anchor="t">
            <a:normAutofit/>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48</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2016520.0</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Digital workplace</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55" name="ZoneTexte 54"/>
          <p:cNvSpPr txBox="1"/>
          <p:nvPr/>
        </p:nvSpPr>
        <p:spPr>
          <a:xfrm>
            <a:off x="4964835" y="2398989"/>
            <a:ext cx="1604612" cy="261610"/>
          </a:xfrm>
          <a:prstGeom prst="rect">
            <a:avLst/>
          </a:prstGeom>
          <a:noFill/>
        </p:spPr>
        <p:txBody>
          <a:bodyPr wrap="square" rtlCol="0" anchor="t">
            <a:normAutofit/>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2</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Extend collaboration with virtual meetings (awabot  webinar  …)</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49</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2016520.0</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53</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Immersive video conferencing
Advanced Robotics</a:t>
            </a: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Interaction numérique entre personnes
Simulation d un contexte physique
Vision déportée</a:t>
            </a: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3</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2</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Extend collaboration with virtual meetings (awabot  webinar  …)</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50</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2016520.0</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Implement XRM systems for better interaction with partners  customers  …</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GP / Digital employee/transverse (1015) : Relations externes d'une entité
HD / DAP/Gestion des réseaux DAP (1015) : Digitalisation des cartes de visites</a:t>
            </a: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23" name="ZoneTexte 22"/>
          <p:cNvSpPr txBox="1"/>
          <p:nvPr/>
        </p:nvSpPr>
        <p:spPr>
          <a:xfrm>
            <a:off x="5018805" y="1293095"/>
            <a:ext cx="1604612" cy="261610"/>
          </a:xfrm>
          <a:prstGeom prst="rect">
            <a:avLst/>
          </a:prstGeom>
          <a:noFill/>
        </p:spPr>
        <p:txBody>
          <a:bodyPr wrap="square" rtlCol="0" anchor="t">
            <a:normAutofit/>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3</a:t>
            </a:r>
          </a:p>
        </p:txBody>
      </p:sp>
      <p:sp>
        <p:nvSpPr>
          <p:cNvPr id="36" name="ZoneTexte 35"/>
          <p:cNvSpPr txBox="1"/>
          <p:nvPr/>
        </p:nvSpPr>
        <p:spPr>
          <a:xfrm>
            <a:off x="5018810" y="2020604"/>
            <a:ext cx="1604612" cy="261610"/>
          </a:xfrm>
          <a:prstGeom prst="rect">
            <a:avLst/>
          </a:prstGeom>
          <a:noFill/>
        </p:spPr>
        <p:txBody>
          <a:bodyPr wrap="square" rtlCol="0" anchor="t">
            <a:normAutofit/>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51</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2016514</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Business Relationship Management</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initial</a:t>
            </a:r>
          </a:p>
        </p:txBody>
      </p:sp>
      <p:sp>
        <p:nvSpPr>
          <p:cNvPr id="55" name="ZoneTexte 54"/>
          <p:cNvSpPr txBox="1"/>
          <p:nvPr/>
        </p:nvSpPr>
        <p:spPr>
          <a:xfrm>
            <a:off x="4964835" y="2398989"/>
            <a:ext cx="1604612" cy="261610"/>
          </a:xfrm>
          <a:prstGeom prst="rect">
            <a:avLst/>
          </a:prstGeom>
          <a:noFill/>
        </p:spPr>
        <p:txBody>
          <a:bodyPr wrap="square" rtlCol="0" anchor="t">
            <a:normAutofit/>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2</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Implement XRM systems for better interaction with partners  customers  …</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52</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2016514</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56</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Connected Office forces
Connected field force 
Data Visualization
Data Analytics
Social media
Media Analytics
Search Engines</a:t>
            </a: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Accès ubiquitaire au SI d entreprise 
Ajout d informations contextualisées
Interaction avec les données numériques
Production de connaissance à partir d analyse de données
Production de connaissance à partir de la représentation de données
Interaction numérique entre personnes
Identification d une personne ou d un objet de façon intrinsèque</a:t>
            </a: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7</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7</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Implement XRM systems for better interaction with partners  customers  …</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53</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2016514</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Improve industrial maintenance processes with 3D technologies</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EP / Inspection/Maintenance/Maintenance operations (1015) : Preparation of maintenance plan
EP / Operations/Exploitation/On site maintenance preparation (1015) : Global maintenance optimization</a:t>
            </a: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low</a:t>
            </a:r>
          </a:p>
        </p:txBody>
      </p:sp>
      <p:sp>
        <p:nvSpPr>
          <p:cNvPr id="23" name="ZoneTexte 22"/>
          <p:cNvSpPr txBox="1"/>
          <p:nvPr/>
        </p:nvSpPr>
        <p:spPr>
          <a:xfrm>
            <a:off x="5018805" y="1293095"/>
            <a:ext cx="1604612" cy="261610"/>
          </a:xfrm>
          <a:prstGeom prst="rect">
            <a:avLst/>
          </a:prstGeom>
          <a:noFill/>
        </p:spPr>
        <p:txBody>
          <a:bodyPr wrap="square" rtlCol="0" anchor="t">
            <a:normAutofit/>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2</a:t>
            </a:r>
          </a:p>
        </p:txBody>
      </p:sp>
      <p:sp>
        <p:nvSpPr>
          <p:cNvPr id="36" name="ZoneTexte 35"/>
          <p:cNvSpPr txBox="1"/>
          <p:nvPr/>
        </p:nvSpPr>
        <p:spPr>
          <a:xfrm>
            <a:off x="5018810" y="2020604"/>
            <a:ext cx="1604612" cy="261610"/>
          </a:xfrm>
          <a:prstGeom prst="rect">
            <a:avLst/>
          </a:prstGeom>
          <a:noFill/>
        </p:spPr>
        <p:txBody>
          <a:bodyPr wrap="square" rtlCol="0" anchor="t">
            <a:normAutofit/>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54</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2016512.0</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Field Operations</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55" name="ZoneTexte 54"/>
          <p:cNvSpPr txBox="1"/>
          <p:nvPr/>
        </p:nvSpPr>
        <p:spPr>
          <a:xfrm>
            <a:off x="4964835" y="2398989"/>
            <a:ext cx="1604612" cy="261610"/>
          </a:xfrm>
          <a:prstGeom prst="rect">
            <a:avLst/>
          </a:prstGeom>
          <a:noFill/>
        </p:spPr>
        <p:txBody>
          <a:bodyPr wrap="square" rtlCol="0" anchor="t">
            <a:normAutofit/>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2</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Improve industrial maintenance processes with 3D technologies</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55</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2016512.0</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59</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Big Data
Search Engines
Data Visualization
Virtual Reality
Data Analytics
Plant Lifecycle Mgt
3D practices</a:t>
            </a: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Ajout d informations contextualisées
Ajout d informations sémantiques
Interaction visuelle avec les données
Liaison des données numériques et objets physiques
Production de connaissance à partir d analyse de données
Production de connaissance à partir de la représentation de données
Simulation d un contexte physique
Sélection d informations dispersées
Visualisation 3D
en cours?</a:t>
            </a: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10</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7</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Improve industrial maintenance processes with 3D technologies</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56</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2016512.0</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Build semantized systems to valorize all heterogeneous and spread data</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EP / Geoscience/Geophysical - geological interpretation (1015) : knowledge management &amp; sharing
EP / Geoscience/Geoscience data management (1015) : Ensure data coherency between disciplines/sites
EP / Geoscience/Geoscience data management (1015) : Improve the time to retrieve information for geoscientists
HD / DAP/Prévention, gestion des crises (1015) : Plan de classement mail automatisé
HD / DIAG/Négocier les contrats d achats de bien ou de service (1015) : Recherche avancée base fournisseurs
HD / DID/Analyse de la données (1015) : Recherche base Veille documentaire DID
HD / DID/Fourniture de l information (1015) : Recherche Demande DID (Quideo)
HD / DRH/Gestion carrière (1015) : Favoriser la performance des employés
HD / DRH/Gestion carrière (1015) : Pouvoir balayer les intranets du groupe pour détecter les occurrences à modifier.
HD / DRH/Recrutement (1015) : Identifier les critères de recrutement les plus pertinent
HD / SEI/Reporting et audit sécurité groupe (1015) : Plan de classement dynamiques des documents SEI
HD / SUR/Protection de l information (1015) : Recherche  propriétaire document Total
HD / SUR/Veille cybercriminalité (1015) : Surveillance de Total sur le Web
TS / Analyse de marché/Analyse économique (1015) : Optimisation des analyses des données non structurées</a:t>
            </a: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23" name="ZoneTexte 22"/>
          <p:cNvSpPr txBox="1"/>
          <p:nvPr/>
        </p:nvSpPr>
        <p:spPr>
          <a:xfrm>
            <a:off x="5018805" y="1293095"/>
            <a:ext cx="1604612" cy="261610"/>
          </a:xfrm>
          <a:prstGeom prst="rect">
            <a:avLst/>
          </a:prstGeom>
          <a:noFill/>
        </p:spPr>
        <p:txBody>
          <a:bodyPr wrap="square" rtlCol="0" anchor="t">
            <a:normAutofit/>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3</a:t>
            </a:r>
          </a:p>
        </p:txBody>
      </p:sp>
      <p:sp>
        <p:nvSpPr>
          <p:cNvPr id="36" name="ZoneTexte 35"/>
          <p:cNvSpPr txBox="1"/>
          <p:nvPr/>
        </p:nvSpPr>
        <p:spPr>
          <a:xfrm>
            <a:off x="5018810" y="2020604"/>
            <a:ext cx="1604612" cy="261610"/>
          </a:xfrm>
          <a:prstGeom prst="rect">
            <a:avLst/>
          </a:prstGeom>
          <a:noFill/>
        </p:spPr>
        <p:txBody>
          <a:bodyPr wrap="square" rtlCol="0" anchor="t">
            <a:normAutofit/>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3</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2016507</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Data valorization</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initial</a:t>
            </a:r>
          </a:p>
        </p:txBody>
      </p:sp>
      <p:sp>
        <p:nvSpPr>
          <p:cNvPr id="55" name="ZoneTexte 54"/>
          <p:cNvSpPr txBox="1"/>
          <p:nvPr/>
        </p:nvSpPr>
        <p:spPr>
          <a:xfrm>
            <a:off x="4964835" y="2398989"/>
            <a:ext cx="1604612" cy="261610"/>
          </a:xfrm>
          <a:prstGeom prst="rect">
            <a:avLst/>
          </a:prstGeom>
          <a:noFill/>
        </p:spPr>
        <p:txBody>
          <a:bodyPr wrap="square" rtlCol="0" anchor="t">
            <a:normAutofit/>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14</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Print spares</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EP / Inspection/Maintenance/Maintenance operations (1015) : Urgent repairs
RC / Maintenance/null (1015) : Utilisation de l'impression 3D pour obtenir les pièces de rechange nécessaires</a:t>
            </a: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low</a:t>
            </a:r>
          </a:p>
        </p:txBody>
      </p:sp>
      <p:sp>
        <p:nvSpPr>
          <p:cNvPr id="23" name="ZoneTexte 22"/>
          <p:cNvSpPr txBox="1"/>
          <p:nvPr/>
        </p:nvSpPr>
        <p:spPr>
          <a:xfrm>
            <a:off x="5018805" y="1293095"/>
            <a:ext cx="1604612" cy="261610"/>
          </a:xfrm>
          <a:prstGeom prst="rect">
            <a:avLst/>
          </a:prstGeom>
          <a:noFill/>
        </p:spPr>
        <p:txBody>
          <a:bodyPr wrap="square" rtlCol="0" anchor="t">
            <a:normAutofit/>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1</a:t>
            </a:r>
          </a:p>
        </p:txBody>
      </p:sp>
      <p:sp>
        <p:nvSpPr>
          <p:cNvPr id="36" name="ZoneTexte 35"/>
          <p:cNvSpPr txBox="1"/>
          <p:nvPr/>
        </p:nvSpPr>
        <p:spPr>
          <a:xfrm>
            <a:off x="5018810" y="2020604"/>
            <a:ext cx="1604612" cy="261610"/>
          </a:xfrm>
          <a:prstGeom prst="rect">
            <a:avLst/>
          </a:prstGeom>
          <a:noFill/>
        </p:spPr>
        <p:txBody>
          <a:bodyPr wrap="square" rtlCol="0" anchor="t">
            <a:normAutofit/>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57</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2016503.0</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Field Operations</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55" name="ZoneTexte 54"/>
          <p:cNvSpPr txBox="1"/>
          <p:nvPr/>
        </p:nvSpPr>
        <p:spPr>
          <a:xfrm>
            <a:off x="4964835" y="2398989"/>
            <a:ext cx="1604612" cy="261610"/>
          </a:xfrm>
          <a:prstGeom prst="rect">
            <a:avLst/>
          </a:prstGeom>
          <a:noFill/>
        </p:spPr>
        <p:txBody>
          <a:bodyPr wrap="square" rtlCol="0" anchor="t">
            <a:normAutofit/>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2</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Print spares</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58</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2016503.0</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pic>
        <p:nvPicPr>
          <p:cNvPr id="66" name="Picture 65"/>
          <p:cNvPicPr>
            <a:picLocks noChangeAspect="1"/>
          </p:cNvPicPr>
          <p:nvPr/>
        </p:nvPicPr>
        <p:blipFill>
          <a:blip r:embed="rId2" cstate="print"/>
          <a:stretch>
            <a:fillRect/>
          </a:stretch>
        </p:blipFill>
        <p:spPr>
          <a:xfrm>
            <a:off x="234873" y="4678881"/>
            <a:ext cx="6345859" cy="4132187"/>
          </a:xfrm>
          <a:prstGeom prst="rect">
            <a:avLst/>
          </a:prstGeom>
          <a:ln>
            <a:solidFill>
              <a:srgbClr val="000000"/>
            </a:solid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62</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3D Printing
Connected field force </a:t>
            </a: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Simulation d un contexte physique
Visualisation 3D
Transmission de données numériques en milieu contraint
Ajout d informations contextualisées
Accès ubiquitaire au SI d entreprise </a:t>
            </a: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5</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2</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Print spares</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59</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2016503.0</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Remote space management using sensors</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HD / MG/Gestion services  généraux communs (1015) : Optimiser taux d’occupation des salles de réunion
HD / MG/Gestion services  généraux communs (1015) : Réservation automatique des salles de réunion</a:t>
            </a: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low</a:t>
            </a:r>
          </a:p>
        </p:txBody>
      </p:sp>
      <p:sp>
        <p:nvSpPr>
          <p:cNvPr id="23" name="ZoneTexte 22"/>
          <p:cNvSpPr txBox="1"/>
          <p:nvPr/>
        </p:nvSpPr>
        <p:spPr>
          <a:xfrm>
            <a:off x="5018805" y="1293095"/>
            <a:ext cx="1604612" cy="261610"/>
          </a:xfrm>
          <a:prstGeom prst="rect">
            <a:avLst/>
          </a:prstGeom>
          <a:noFill/>
        </p:spPr>
        <p:txBody>
          <a:bodyPr wrap="square" rtlCol="0" anchor="t">
            <a:normAutofit/>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1</a:t>
            </a:r>
          </a:p>
        </p:txBody>
      </p:sp>
      <p:sp>
        <p:nvSpPr>
          <p:cNvPr id="36" name="ZoneTexte 35"/>
          <p:cNvSpPr txBox="1"/>
          <p:nvPr/>
        </p:nvSpPr>
        <p:spPr>
          <a:xfrm>
            <a:off x="5018810" y="2020604"/>
            <a:ext cx="1604612" cy="261610"/>
          </a:xfrm>
          <a:prstGeom prst="rect">
            <a:avLst/>
          </a:prstGeom>
          <a:noFill/>
        </p:spPr>
        <p:txBody>
          <a:bodyPr wrap="square" rtlCol="0" anchor="t">
            <a:normAutofit/>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60</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2016521.0</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Facility Management</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55" name="ZoneTexte 54"/>
          <p:cNvSpPr txBox="1"/>
          <p:nvPr/>
        </p:nvSpPr>
        <p:spPr>
          <a:xfrm>
            <a:off x="4964835" y="2398989"/>
            <a:ext cx="1604612" cy="261610"/>
          </a:xfrm>
          <a:prstGeom prst="rect">
            <a:avLst/>
          </a:prstGeom>
          <a:noFill/>
        </p:spPr>
        <p:txBody>
          <a:bodyPr wrap="square" rtlCol="0" anchor="t">
            <a:normAutofit/>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2</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Remote space management using sensors</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61</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2016521.0</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65</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Digital User Experience
Data Analytics
Media Analytics</a:t>
            </a: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Interaction avec les données numériques
Production de connaissance à partir d analyse de données
Identification d une personne ou d un objet de façon intrinsèque</a:t>
            </a: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3</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3</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Remote space management using sensors</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62</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2016521.0</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Sharing of siloed operational and/or master data (MDM  DQM) for collaboration  quality …</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EP / Drilling/Well Operations/Well operations follow-up (1015) : Data sharing with other metier
HD / DIAG/Gestion des référentiels (fournisseurs, articles…) (1015) : Mise en place d'un catalogue unique fournisseur fédérée</a:t>
            </a: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low</a:t>
            </a:r>
          </a:p>
        </p:txBody>
      </p:sp>
      <p:sp>
        <p:nvSpPr>
          <p:cNvPr id="23" name="ZoneTexte 22"/>
          <p:cNvSpPr txBox="1"/>
          <p:nvPr/>
        </p:nvSpPr>
        <p:spPr>
          <a:xfrm>
            <a:off x="5018805" y="1293095"/>
            <a:ext cx="1604612" cy="261610"/>
          </a:xfrm>
          <a:prstGeom prst="rect">
            <a:avLst/>
          </a:prstGeom>
          <a:noFill/>
        </p:spPr>
        <p:txBody>
          <a:bodyPr wrap="square" rtlCol="0" anchor="t">
            <a:normAutofit/>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2</a:t>
            </a:r>
          </a:p>
        </p:txBody>
      </p:sp>
      <p:sp>
        <p:nvSpPr>
          <p:cNvPr id="36" name="ZoneTexte 35"/>
          <p:cNvSpPr txBox="1"/>
          <p:nvPr/>
        </p:nvSpPr>
        <p:spPr>
          <a:xfrm>
            <a:off x="5018810" y="2020604"/>
            <a:ext cx="1604612" cy="261610"/>
          </a:xfrm>
          <a:prstGeom prst="rect">
            <a:avLst/>
          </a:prstGeom>
          <a:noFill/>
        </p:spPr>
        <p:txBody>
          <a:bodyPr wrap="square" rtlCol="0" anchor="t">
            <a:normAutofit/>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63</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2016522.0</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Data valorization</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55" name="ZoneTexte 54"/>
          <p:cNvSpPr txBox="1"/>
          <p:nvPr/>
        </p:nvSpPr>
        <p:spPr>
          <a:xfrm>
            <a:off x="4964835" y="2398989"/>
            <a:ext cx="1604612" cy="261610"/>
          </a:xfrm>
          <a:prstGeom prst="rect">
            <a:avLst/>
          </a:prstGeom>
          <a:noFill/>
        </p:spPr>
        <p:txBody>
          <a:bodyPr wrap="square" rtlCol="0" anchor="t">
            <a:normAutofit/>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2</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Sharing of siloed operational and/or master data (MDM  DQM) for collaboration  quality …</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64</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2016522.0</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68</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Master Data Mgt
Data Analytics</a:t>
            </a: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Amélioration de l IT
Production de connaissance à partir d analyse de données</a:t>
            </a: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2</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2</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Sharing of siloed operational and/or master data (MDM  DQM) for collaboration  quality …</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65</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2016522.0</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Automatization of secured workflow (including electronic signature)</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HD / DIAG/Négocier les contrats d achats de bien ou de service (1015) : Signature electronique sur les contrats</a:t>
            </a: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23" name="ZoneTexte 22"/>
          <p:cNvSpPr txBox="1"/>
          <p:nvPr/>
        </p:nvSpPr>
        <p:spPr>
          <a:xfrm>
            <a:off x="5018805" y="1293095"/>
            <a:ext cx="1604612" cy="261610"/>
          </a:xfrm>
          <a:prstGeom prst="rect">
            <a:avLst/>
          </a:prstGeom>
          <a:noFill/>
        </p:spPr>
        <p:txBody>
          <a:bodyPr wrap="square" rtlCol="0" anchor="t">
            <a:normAutofit/>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3</a:t>
            </a:r>
          </a:p>
        </p:txBody>
      </p:sp>
      <p:sp>
        <p:nvSpPr>
          <p:cNvPr id="36" name="ZoneTexte 35"/>
          <p:cNvSpPr txBox="1"/>
          <p:nvPr/>
        </p:nvSpPr>
        <p:spPr>
          <a:xfrm>
            <a:off x="5018810" y="2020604"/>
            <a:ext cx="1604612" cy="261610"/>
          </a:xfrm>
          <a:prstGeom prst="rect">
            <a:avLst/>
          </a:prstGeom>
          <a:noFill/>
        </p:spPr>
        <p:txBody>
          <a:bodyPr wrap="square" rtlCol="0" anchor="t">
            <a:normAutofit/>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66</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2016519</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Process Improvement</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initial</a:t>
            </a:r>
          </a:p>
        </p:txBody>
      </p:sp>
      <p:sp>
        <p:nvSpPr>
          <p:cNvPr id="55" name="ZoneTexte 54"/>
          <p:cNvSpPr txBox="1"/>
          <p:nvPr/>
        </p:nvSpPr>
        <p:spPr>
          <a:xfrm>
            <a:off x="4964835" y="2398989"/>
            <a:ext cx="1604612" cy="261610"/>
          </a:xfrm>
          <a:prstGeom prst="rect">
            <a:avLst/>
          </a:prstGeom>
          <a:noFill/>
        </p:spPr>
        <p:txBody>
          <a:bodyPr wrap="square" rtlCol="0" anchor="t">
            <a:normAutofit/>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Build semantized systems to valorize all heterogeneous and spread data</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4</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2016507</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Search engines :enterprise search for multi sources search and business applications (search based applications)
Text &amp; Web mining (NLP) :To enrich search by automatically generate meta data over textual contents
Operational data :
Open Data :
Web data :
API :
Portal :
Digital User Experience :
Web crawling :enterprise search for
- multi sources search
- business application
</a:t>
            </a: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9</a:t>
            </a:r>
          </a:p>
        </p:txBody>
      </p:sp>
      <p:pic>
        <p:nvPicPr>
          <p:cNvPr id="66" name="Picture 65"/>
          <p:cNvPicPr>
            <a:picLocks noChangeAspect="1"/>
          </p:cNvPicPr>
          <p:nvPr/>
        </p:nvPicPr>
        <p:blipFill>
          <a:blip r:embed="rId2" cstate="print"/>
          <a:stretch>
            <a:fillRect/>
          </a:stretch>
        </p:blipFill>
        <p:spPr>
          <a:xfrm>
            <a:off x="234873" y="4678881"/>
            <a:ext cx="6345859" cy="4132187"/>
          </a:xfrm>
          <a:prstGeom prst="rect">
            <a:avLst/>
          </a:prstGeom>
          <a:ln>
            <a:solidFill>
              <a:srgbClr val="000000"/>
            </a:solid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Automatization of secured workflow (including electronic signature)</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67</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2016519</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Digital User Experience :qzsdqsdsqsq
Digital User Experience :qzsdqsdsqsq
Semantic Web :qds</a:t>
            </a: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2</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71</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Digital User Experience
Paperless office</a:t>
            </a: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Accès ubiquitaire au SI d entreprise 
Interaction avec les données numériques
Stockage numérique de l information
Transformation numérique de l information</a:t>
            </a: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4</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2</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Automatization of secured workflow (including electronic signature)</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68</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2016519</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2</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Enrich analysis by integrating external data (including open data)</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HD / DID/Fourniture de l information (1015) : Accès information aux réseaux Open Access</a:t>
            </a: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23" name="ZoneTexte 22"/>
          <p:cNvSpPr txBox="1"/>
          <p:nvPr/>
        </p:nvSpPr>
        <p:spPr>
          <a:xfrm>
            <a:off x="5018805" y="1293095"/>
            <a:ext cx="1604612" cy="261610"/>
          </a:xfrm>
          <a:prstGeom prst="rect">
            <a:avLst/>
          </a:prstGeom>
          <a:noFill/>
        </p:spPr>
        <p:txBody>
          <a:bodyPr wrap="square" rtlCol="0" anchor="t">
            <a:normAutofit/>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low</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2</a:t>
            </a:r>
          </a:p>
        </p:txBody>
      </p:sp>
      <p:sp>
        <p:nvSpPr>
          <p:cNvPr id="36" name="ZoneTexte 35"/>
          <p:cNvSpPr txBox="1"/>
          <p:nvPr/>
        </p:nvSpPr>
        <p:spPr>
          <a:xfrm>
            <a:off x="5018810" y="2020604"/>
            <a:ext cx="1604612" cy="261610"/>
          </a:xfrm>
          <a:prstGeom prst="rect">
            <a:avLst/>
          </a:prstGeom>
          <a:noFill/>
        </p:spPr>
        <p:txBody>
          <a:bodyPr wrap="square" rtlCol="0" anchor="t">
            <a:normAutofit/>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69</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2016515.0</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Data valorization</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55" name="ZoneTexte 54"/>
          <p:cNvSpPr txBox="1"/>
          <p:nvPr/>
        </p:nvSpPr>
        <p:spPr>
          <a:xfrm>
            <a:off x="4964835" y="2398989"/>
            <a:ext cx="1604612" cy="261610"/>
          </a:xfrm>
          <a:prstGeom prst="rect">
            <a:avLst/>
          </a:prstGeom>
          <a:noFill/>
        </p:spPr>
        <p:txBody>
          <a:bodyPr wrap="square" rtlCol="0" anchor="t">
            <a:normAutofit/>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1</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Enrich analysis by integrating external data (including open data)</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70</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2016515.0</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74</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Open data</a:t>
            </a: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Ouverture de l information
Production de connaissance par l utilisation de données externes</a:t>
            </a: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2</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1</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Enrich analysis by integrating external data (including open data)</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71</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2016515.0</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Enrich/extend digital personal user environment</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HD / DAP/Communication institutionnel DAP (1015) : Recherche personnelle DAP</a:t>
            </a: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low</a:t>
            </a:r>
          </a:p>
        </p:txBody>
      </p:sp>
      <p:sp>
        <p:nvSpPr>
          <p:cNvPr id="23" name="ZoneTexte 22"/>
          <p:cNvSpPr txBox="1"/>
          <p:nvPr/>
        </p:nvSpPr>
        <p:spPr>
          <a:xfrm>
            <a:off x="5018805" y="1293095"/>
            <a:ext cx="1604612" cy="261610"/>
          </a:xfrm>
          <a:prstGeom prst="rect">
            <a:avLst/>
          </a:prstGeom>
          <a:noFill/>
        </p:spPr>
        <p:txBody>
          <a:bodyPr wrap="square" rtlCol="0" anchor="t">
            <a:normAutofit/>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low</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4</a:t>
            </a:r>
          </a:p>
        </p:txBody>
      </p:sp>
      <p:sp>
        <p:nvSpPr>
          <p:cNvPr id="36" name="ZoneTexte 35"/>
          <p:cNvSpPr txBox="1"/>
          <p:nvPr/>
        </p:nvSpPr>
        <p:spPr>
          <a:xfrm>
            <a:off x="5018810" y="2020604"/>
            <a:ext cx="1604612" cy="261610"/>
          </a:xfrm>
          <a:prstGeom prst="rect">
            <a:avLst/>
          </a:prstGeom>
          <a:noFill/>
        </p:spPr>
        <p:txBody>
          <a:bodyPr wrap="square" rtlCol="0" anchor="t">
            <a:normAutofit/>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72</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2016532.0</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Digital workplace</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55" name="ZoneTexte 54"/>
          <p:cNvSpPr txBox="1"/>
          <p:nvPr/>
        </p:nvSpPr>
        <p:spPr>
          <a:xfrm>
            <a:off x="4964835" y="2398989"/>
            <a:ext cx="1604612" cy="261610"/>
          </a:xfrm>
          <a:prstGeom prst="rect">
            <a:avLst/>
          </a:prstGeom>
          <a:noFill/>
        </p:spPr>
        <p:txBody>
          <a:bodyPr wrap="square" rtlCol="0" anchor="t">
            <a:normAutofit/>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1</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Enrich/extend digital personal user environment</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73</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2016532.0</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77</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Search Engines</a:t>
            </a: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Ajout d informations sémantiques
Sélection d informations dispersées</a:t>
            </a: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2</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1</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Enrich/extend digital personal user environment</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74</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2016532.0</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Find the right information from internal and/or external multi sources</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HD / DCIAG/Audit interne (1015) : Recherche mutualisée DCIAG</a:t>
            </a: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23" name="ZoneTexte 22"/>
          <p:cNvSpPr txBox="1"/>
          <p:nvPr/>
        </p:nvSpPr>
        <p:spPr>
          <a:xfrm>
            <a:off x="5018805" y="1293095"/>
            <a:ext cx="1604612" cy="261610"/>
          </a:xfrm>
          <a:prstGeom prst="rect">
            <a:avLst/>
          </a:prstGeom>
          <a:noFill/>
        </p:spPr>
        <p:txBody>
          <a:bodyPr wrap="square" rtlCol="0" anchor="t">
            <a:normAutofit/>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2</a:t>
            </a:r>
          </a:p>
        </p:txBody>
      </p:sp>
      <p:sp>
        <p:nvSpPr>
          <p:cNvPr id="36" name="ZoneTexte 35"/>
          <p:cNvSpPr txBox="1"/>
          <p:nvPr/>
        </p:nvSpPr>
        <p:spPr>
          <a:xfrm>
            <a:off x="5018810" y="2020604"/>
            <a:ext cx="1604612" cy="261610"/>
          </a:xfrm>
          <a:prstGeom prst="rect">
            <a:avLst/>
          </a:prstGeom>
          <a:noFill/>
        </p:spPr>
        <p:txBody>
          <a:bodyPr wrap="square" rtlCol="0" anchor="t">
            <a:normAutofit/>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75</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2016501.0</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Data valorization</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55" name="ZoneTexte 54"/>
          <p:cNvSpPr txBox="1"/>
          <p:nvPr/>
        </p:nvSpPr>
        <p:spPr>
          <a:xfrm>
            <a:off x="4964835" y="2398989"/>
            <a:ext cx="1604612" cy="261610"/>
          </a:xfrm>
          <a:prstGeom prst="rect">
            <a:avLst/>
          </a:prstGeom>
          <a:noFill/>
        </p:spPr>
        <p:txBody>
          <a:bodyPr wrap="square" rtlCol="0" anchor="t">
            <a:normAutofit/>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1</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Find the right information from internal and/or external multi sources</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76</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2016501.0</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8</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Text mining Web mining
Search Engines
Crowdsourcing
Data Analytics
Immersive video conferencing
Social media
GIS
NOSQL
Data Visualization
Self service BI
Semantic Web
Big Data
High Performance Computing</a:t>
            </a: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Ajout d informations sémantiques
Production de connaissance à partir d analyse de données
Production de connaissance à partir de la représentation de données
Sélection d informations dispersées
Transmission d informations entre personnes
Identification de patterns numériques statiques ou dynamiques
Reconnaissance de patterns par rapport à un référentiel
Transmission des connaissances
Liaison des données numériques et objets physiques
Interaction visuelle avec les données
Interaction avec les données numériques
Ajout d informations contextualisées
Stockage et traitement de données massives
Visualisation synthétique des données
Découverte de corrélations dans les données
Structuration sémantique de l information
Production de connaissance par la structuration de l information
Visualisation 3D
Simulation d un contexte physique</a:t>
            </a: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19</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13</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Build semantized systems to valorize all heterogeneous and spread data</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5</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2016507</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9</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80</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Search Engines</a:t>
            </a: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Ajout d informations sémantiques
Sélection d informations dispersées</a:t>
            </a: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2</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1</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Find the right information from internal and/or external multi sources</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77</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2016501.0</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Access to information system from any device</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23" name="ZoneTexte 22"/>
          <p:cNvSpPr txBox="1"/>
          <p:nvPr/>
        </p:nvSpPr>
        <p:spPr>
          <a:xfrm>
            <a:off x="5018805" y="1293095"/>
            <a:ext cx="1604612" cy="261610"/>
          </a:xfrm>
          <a:prstGeom prst="rect">
            <a:avLst/>
          </a:prstGeom>
          <a:noFill/>
        </p:spPr>
        <p:txBody>
          <a:bodyPr wrap="square" rtlCol="0" anchor="t">
            <a:normAutofit/>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low</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1</a:t>
            </a:r>
          </a:p>
        </p:txBody>
      </p:sp>
      <p:sp>
        <p:nvSpPr>
          <p:cNvPr id="36" name="ZoneTexte 35"/>
          <p:cNvSpPr txBox="1"/>
          <p:nvPr/>
        </p:nvSpPr>
        <p:spPr>
          <a:xfrm>
            <a:off x="5018810" y="2020604"/>
            <a:ext cx="1604612" cy="261610"/>
          </a:xfrm>
          <a:prstGeom prst="rect">
            <a:avLst/>
          </a:prstGeom>
          <a:noFill/>
        </p:spPr>
        <p:txBody>
          <a:bodyPr wrap="square" rtlCol="0" anchor="t">
            <a:normAutofit/>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78</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2016525</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Digital workplace</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initial</a:t>
            </a:r>
          </a:p>
        </p:txBody>
      </p:sp>
      <p:sp>
        <p:nvSpPr>
          <p:cNvPr id="55" name="ZoneTexte 54"/>
          <p:cNvSpPr txBox="1"/>
          <p:nvPr/>
        </p:nvSpPr>
        <p:spPr>
          <a:xfrm>
            <a:off x="4964835" y="2398989"/>
            <a:ext cx="1604612" cy="261610"/>
          </a:xfrm>
          <a:prstGeom prst="rect">
            <a:avLst/>
          </a:prstGeom>
          <a:noFill/>
        </p:spPr>
        <p:txBody>
          <a:bodyPr wrap="square" rtlCol="0" anchor="t">
            <a:normAutofit/>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0</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Access to information system from any device</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79</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2016525</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MOOC / COOC / SPOC :
Mobile App :
API :
Dematerialization :
Emerging communication means :
Wireless networks :</a:t>
            </a: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6</a:t>
            </a:r>
          </a:p>
        </p:txBody>
      </p:sp>
      <p:pic>
        <p:nvPicPr>
          <p:cNvPr id="66" name="Picture 65"/>
          <p:cNvPicPr>
            <a:picLocks noChangeAspect="1"/>
          </p:cNvPicPr>
          <p:nvPr/>
        </p:nvPicPr>
        <p:blipFill>
          <a:blip r:embed="rId2" cstate="print"/>
          <a:stretch>
            <a:fillRect/>
          </a:stretch>
        </p:blipFill>
        <p:spPr>
          <a:xfrm>
            <a:off x="234873" y="4678881"/>
            <a:ext cx="6345859" cy="4132187"/>
          </a:xfrm>
          <a:prstGeom prst="rect">
            <a:avLst/>
          </a:prstGeom>
          <a:ln>
            <a:solidFill>
              <a:srgbClr val="000000"/>
            </a:solid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83</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0</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0</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Access to information system from any device</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80</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2016525</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6</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Mobile payment in the company</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23" name="ZoneTexte 22"/>
          <p:cNvSpPr txBox="1"/>
          <p:nvPr/>
        </p:nvSpPr>
        <p:spPr>
          <a:xfrm>
            <a:off x="5018805" y="1293095"/>
            <a:ext cx="1604612" cy="261610"/>
          </a:xfrm>
          <a:prstGeom prst="rect">
            <a:avLst/>
          </a:prstGeom>
          <a:noFill/>
        </p:spPr>
        <p:txBody>
          <a:bodyPr wrap="square" rtlCol="0" anchor="t">
            <a:normAutofit/>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low</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1</a:t>
            </a:r>
          </a:p>
        </p:txBody>
      </p:sp>
      <p:sp>
        <p:nvSpPr>
          <p:cNvPr id="36" name="ZoneTexte 35"/>
          <p:cNvSpPr txBox="1"/>
          <p:nvPr/>
        </p:nvSpPr>
        <p:spPr>
          <a:xfrm>
            <a:off x="5018810" y="2020604"/>
            <a:ext cx="1604612" cy="261610"/>
          </a:xfrm>
          <a:prstGeom prst="rect">
            <a:avLst/>
          </a:prstGeom>
          <a:noFill/>
        </p:spPr>
        <p:txBody>
          <a:bodyPr wrap="square" rtlCol="0" anchor="t">
            <a:normAutofit/>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81</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2016524.0</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Facility Management</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55" name="ZoneTexte 54"/>
          <p:cNvSpPr txBox="1"/>
          <p:nvPr/>
        </p:nvSpPr>
        <p:spPr>
          <a:xfrm>
            <a:off x="4964835" y="2398989"/>
            <a:ext cx="1604612" cy="261610"/>
          </a:xfrm>
          <a:prstGeom prst="rect">
            <a:avLst/>
          </a:prstGeom>
          <a:noFill/>
        </p:spPr>
        <p:txBody>
          <a:bodyPr wrap="square" rtlCol="0" anchor="t">
            <a:normAutofit/>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0</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Mobile payment in the company</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82</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2016524.0</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86</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0</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0</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Mobile payment in the company</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83</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2016524.0</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Provide virtual workplace for external collaboration (partners  vendors  start up)</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23" name="ZoneTexte 22"/>
          <p:cNvSpPr txBox="1"/>
          <p:nvPr/>
        </p:nvSpPr>
        <p:spPr>
          <a:xfrm>
            <a:off x="5018805" y="1293095"/>
            <a:ext cx="1604612" cy="261610"/>
          </a:xfrm>
          <a:prstGeom prst="rect">
            <a:avLst/>
          </a:prstGeom>
          <a:noFill/>
        </p:spPr>
        <p:txBody>
          <a:bodyPr wrap="square" rtlCol="0" anchor="t">
            <a:normAutofit/>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2</a:t>
            </a:r>
          </a:p>
        </p:txBody>
      </p:sp>
      <p:sp>
        <p:nvSpPr>
          <p:cNvPr id="36" name="ZoneTexte 35"/>
          <p:cNvSpPr txBox="1"/>
          <p:nvPr/>
        </p:nvSpPr>
        <p:spPr>
          <a:xfrm>
            <a:off x="5018810" y="2020604"/>
            <a:ext cx="1604612" cy="261610"/>
          </a:xfrm>
          <a:prstGeom prst="rect">
            <a:avLst/>
          </a:prstGeom>
          <a:noFill/>
        </p:spPr>
        <p:txBody>
          <a:bodyPr wrap="square" rtlCol="0" anchor="t">
            <a:normAutofit/>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84</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2016526.0</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Business Relationship Management</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55" name="ZoneTexte 54"/>
          <p:cNvSpPr txBox="1"/>
          <p:nvPr/>
        </p:nvSpPr>
        <p:spPr>
          <a:xfrm>
            <a:off x="4964835" y="2398989"/>
            <a:ext cx="1604612" cy="261610"/>
          </a:xfrm>
          <a:prstGeom prst="rect">
            <a:avLst/>
          </a:prstGeom>
          <a:noFill/>
        </p:spPr>
        <p:txBody>
          <a:bodyPr wrap="square" rtlCol="0" anchor="t">
            <a:normAutofit/>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0</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Provide virtual workplace for external collaboration (partners  vendors  start up)</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85</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2016526.0</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89</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0</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0</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Provide virtual workplace for external collaboration (partners  vendors  start up)</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86</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2016526.0</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Provide Self-service BI  dashboard and (advanced) data visualization for end users</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r>
              <a:rPr lang="en-US" sz="1000">
                <a:solidFill>
                  <a:srgbClr val="404040"/>
                </a:solidFill>
              </a:rPr>
              <a:t>EP / Drilling/Well Operations/Optimize - secure wells operations (1015) : Dashboard Drilling operations
EP / Purchasing/Equipments and spare parts purchasing (1015) : Providers libraries exploration and selection
EP / Purchasing/Providers analysis (1015) : Providers Analysis
EP / Purchasing/Reporting - BI on purchasing activities (1015) : Benchmarking, KPI, Dashboard
GP / Strategy/transverse (1015) : Un dessin vaut mieux qu'un long discours
HD / DAP/Gestion des réseaux DAP (1015) : Cartographier les réseaux de connaissance de la DAP
HD / DAP/Prévention, gestion des crises (1015) : Vue de l'actualité
HD / DCIAG/Audit interne (1015) : Reporting missions d'audit (ACL)
HD / DID/Synthèse de l information (1015) : Reporting Synthèses études et activités DID 
HD / DRH/Administration du personnel (1015) : Dashboard opérationnel du manager
HD / SEI/Reporting et audit sécurité groupe (1015) : Consolidation et reporting des données HSE Sites Industriels
HD / SUR/Veille TCP (Terrorisme, Criminalité et Politique) (1015) : Réprésensation des réseaux TCP
TS / Analyse de marché/Analyse économique (1015) : Optimisation de la diffusion des analyses
TS / Analyse de marché/Analyse économique (1015) : Optimisation des analyses avec de nouveaux outils</a:t>
            </a: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23" name="ZoneTexte 22"/>
          <p:cNvSpPr txBox="1"/>
          <p:nvPr/>
        </p:nvSpPr>
        <p:spPr>
          <a:xfrm>
            <a:off x="5018805" y="1293095"/>
            <a:ext cx="1604612" cy="261610"/>
          </a:xfrm>
          <a:prstGeom prst="rect">
            <a:avLst/>
          </a:prstGeom>
          <a:noFill/>
        </p:spPr>
        <p:txBody>
          <a:bodyPr wrap="square" rtlCol="0" anchor="t">
            <a:normAutofit/>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3</a:t>
            </a:r>
          </a:p>
        </p:txBody>
      </p:sp>
      <p:sp>
        <p:nvSpPr>
          <p:cNvPr id="36" name="ZoneTexte 35"/>
          <p:cNvSpPr txBox="1"/>
          <p:nvPr/>
        </p:nvSpPr>
        <p:spPr>
          <a:xfrm>
            <a:off x="5018810" y="2020604"/>
            <a:ext cx="1604612" cy="261610"/>
          </a:xfrm>
          <a:prstGeom prst="rect">
            <a:avLst/>
          </a:prstGeom>
          <a:noFill/>
        </p:spPr>
        <p:txBody>
          <a:bodyPr wrap="square" rtlCol="0" anchor="t">
            <a:normAutofit/>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6</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2016500.0</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Data valorization</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55" name="ZoneTexte 54"/>
          <p:cNvSpPr txBox="1"/>
          <p:nvPr/>
        </p:nvSpPr>
        <p:spPr>
          <a:xfrm>
            <a:off x="4964835" y="2398989"/>
            <a:ext cx="1604612" cy="261610"/>
          </a:xfrm>
          <a:prstGeom prst="rect">
            <a:avLst/>
          </a:prstGeom>
          <a:noFill/>
        </p:spPr>
        <p:txBody>
          <a:bodyPr wrap="square" rtlCol="0" anchor="t">
            <a:normAutofit/>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14</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3648482162"/>
              </p:ext>
            </p:extLst>
          </p:nvPr>
        </p:nvGraphicFramePr>
        <p:xfrm>
          <a:off x="224846" y="759943"/>
          <a:ext cx="6403973" cy="370840"/>
        </p:xfrm>
        <a:graphic>
          <a:graphicData uri="http://schemas.openxmlformats.org/drawingml/2006/table">
            <a:tbl>
              <a:tblPr bandRow="1">
                <a:tableStyleId>{5C22544A-7EE6-4342-B048-85BDC9FD1C3A}</a:tableStyleId>
              </a:tblPr>
              <a:tblGrid>
                <a:gridCol w="1475367">
                  <a:extLst>
                    <a:ext uri="{9D8B030D-6E8A-4147-A177-3AD203B41FA5}">
                      <a16:colId xmlns:a16="http://schemas.microsoft.com/office/drawing/2014/main" xmlns="" val="241048077"/>
                    </a:ext>
                  </a:extLst>
                </a:gridCol>
                <a:gridCol w="4928606">
                  <a:extLst>
                    <a:ext uri="{9D8B030D-6E8A-4147-A177-3AD203B41FA5}">
                      <a16:colId xmlns:a16="http://schemas.microsoft.com/office/drawing/2014/main" xmlns="" val="2300541675"/>
                    </a:ext>
                  </a:extLst>
                </a:gridCol>
              </a:tblGrid>
              <a:tr h="370840">
                <a:tc>
                  <a:txBody>
                    <a:bodyPr/>
                    <a:lstStyle/>
                    <a:p>
                      <a:pPr algn="r"/>
                      <a:r>
                        <a:rPr lang="fr-FR" sz="900" b="1" smtClean="0">
                          <a:solidFill>
                            <a:schemeClr val="bg1"/>
                          </a:solidFill>
                        </a:rPr>
                        <a:t>Category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endParaRPr lang="fr-FR" dirty="0"/>
                    </a:p>
                  </a:txBody>
                  <a:tcP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bl>
          </a:graphicData>
        </a:graphic>
      </p:graphicFrame>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8" name="Rectangle 17"/>
          <p:cNvSpPr/>
          <p:nvPr/>
        </p:nvSpPr>
        <p:spPr>
          <a:xfrm>
            <a:off x="224848" y="3507621"/>
            <a:ext cx="2160000" cy="18000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DESCRIPTION</a:t>
            </a:r>
            <a:endParaRPr lang="fr-FR" sz="1000" b="1" noProof="1">
              <a:solidFill>
                <a:schemeClr val="bg1"/>
              </a:solidFill>
            </a:endParaRP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Secure access with biometrics technology</a:t>
            </a:r>
          </a:p>
        </p:txBody>
      </p:sp>
      <p:sp>
        <p:nvSpPr>
          <p:cNvPr id="58" name="Rectangle 57"/>
          <p:cNvSpPr/>
          <p:nvPr/>
        </p:nvSpPr>
        <p:spPr>
          <a:xfrm>
            <a:off x="224848" y="5205515"/>
            <a:ext cx="216000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USE CASES</a:t>
            </a:r>
            <a:endParaRPr lang="fr-FR" sz="1000" b="1" noProof="1">
              <a:solidFill>
                <a:schemeClr val="bg1"/>
              </a:solidFill>
            </a:endParaRPr>
          </a:p>
        </p:txBody>
      </p:sp>
      <p:sp>
        <p:nvSpPr>
          <p:cNvPr id="28" name="ZoneTexte 27"/>
          <p:cNvSpPr txBox="1">
            <a:spLocks/>
          </p:cNvSpPr>
          <p:nvPr/>
        </p:nvSpPr>
        <p:spPr>
          <a:xfrm>
            <a:off x="224847" y="5385514"/>
            <a:ext cx="6403970" cy="426912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63" name="ZoneTexte 62"/>
          <p:cNvSpPr txBox="1">
            <a:spLocks/>
          </p:cNvSpPr>
          <p:nvPr/>
        </p:nvSpPr>
        <p:spPr>
          <a:xfrm>
            <a:off x="224846" y="3687620"/>
            <a:ext cx="6403971" cy="133564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graphicFrame>
        <p:nvGraphicFramePr>
          <p:cNvPr id="27" name="Tableau 26"/>
          <p:cNvGraphicFramePr>
            <a:graphicFrameLocks noGrp="1"/>
          </p:cNvGraphicFramePr>
          <p:nvPr>
            <p:extLst>
              <p:ext uri="{D42A27DB-BD31-4B8C-83A1-F6EECF244321}">
                <p14:modId xmlns:p14="http://schemas.microsoft.com/office/powerpoint/2010/main" xmlns="" val="186779163"/>
              </p:ext>
            </p:extLst>
          </p:nvPr>
        </p:nvGraphicFramePr>
        <p:xfrm>
          <a:off x="219446" y="1236650"/>
          <a:ext cx="6403976" cy="2225040"/>
        </p:xfrm>
        <a:graphic>
          <a:graphicData uri="http://schemas.openxmlformats.org/drawingml/2006/table">
            <a:tbl>
              <a:tblPr bandRow="1">
                <a:tableStyleId>{5C22544A-7EE6-4342-B048-85BDC9FD1C3A}</a:tableStyleId>
              </a:tblPr>
              <a:tblGrid>
                <a:gridCol w="1480386">
                  <a:extLst>
                    <a:ext uri="{9D8B030D-6E8A-4147-A177-3AD203B41FA5}">
                      <a16:colId xmlns:a16="http://schemas.microsoft.com/office/drawing/2014/main" xmlns="" val="241048077"/>
                    </a:ext>
                  </a:extLst>
                </a:gridCol>
                <a:gridCol w="1721602">
                  <a:extLst>
                    <a:ext uri="{9D8B030D-6E8A-4147-A177-3AD203B41FA5}">
                      <a16:colId xmlns:a16="http://schemas.microsoft.com/office/drawing/2014/main" xmlns="" val="2300541675"/>
                    </a:ext>
                  </a:extLst>
                </a:gridCol>
                <a:gridCol w="1503512">
                  <a:extLst>
                    <a:ext uri="{9D8B030D-6E8A-4147-A177-3AD203B41FA5}">
                      <a16:colId xmlns:a16="http://schemas.microsoft.com/office/drawing/2014/main" xmlns="" val="866307241"/>
                    </a:ext>
                  </a:extLst>
                </a:gridCol>
                <a:gridCol w="1698476">
                  <a:extLst>
                    <a:ext uri="{9D8B030D-6E8A-4147-A177-3AD203B41FA5}">
                      <a16:colId xmlns:a16="http://schemas.microsoft.com/office/drawing/2014/main" xmlns="" val="1043991099"/>
                    </a:ext>
                  </a:extLst>
                </a:gridCol>
              </a:tblGrid>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Business Value</a:t>
                      </a: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algn="l" defTabSz="914340" rtl="0" eaLnBrk="1" latinLnBrk="0" hangingPunct="1"/>
                      <a:endParaRPr lang="fr-FR" sz="1100" kern="1200" dirty="0">
                        <a:solidFill>
                          <a:schemeClr val="tx1">
                            <a:lumMod val="75000"/>
                            <a:lumOff val="25000"/>
                          </a:schemeClr>
                        </a:solidFill>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noProof="1" smtClean="0">
                          <a:solidFill>
                            <a:schemeClr val="bg1"/>
                          </a:solidFill>
                        </a:rPr>
                        <a:t>Risk level</a:t>
                      </a: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1300171595"/>
                  </a:ext>
                </a:extLst>
              </a:tr>
              <a:tr h="370840">
                <a:tc>
                  <a:txBody>
                    <a:bodyPr/>
                    <a:lstStyle/>
                    <a:p>
                      <a:pPr algn="r"/>
                      <a:r>
                        <a:rPr lang="fr-FR" sz="900" b="1" smtClean="0">
                          <a:solidFill>
                            <a:schemeClr val="bg1"/>
                          </a:solidFill>
                        </a:rPr>
                        <a:t>Horizon</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dirty="0" err="1" smtClean="0">
                          <a:solidFill>
                            <a:schemeClr val="bg1"/>
                          </a:solidFill>
                        </a:rPr>
                        <a:t>Ease</a:t>
                      </a:r>
                      <a:r>
                        <a:rPr lang="fr-FR" sz="900" b="1" dirty="0" smtClean="0">
                          <a:solidFill>
                            <a:schemeClr val="bg1"/>
                          </a:solidFill>
                        </a:rPr>
                        <a:t> of </a:t>
                      </a:r>
                      <a:r>
                        <a:rPr lang="fr-FR" sz="900" b="1" dirty="0" err="1" smtClean="0">
                          <a:solidFill>
                            <a:schemeClr val="bg1"/>
                          </a:solidFill>
                        </a:rPr>
                        <a:t>implementation</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2189007652"/>
                  </a:ext>
                </a:extLst>
              </a:tr>
              <a:tr h="370840">
                <a:tc>
                  <a:txBody>
                    <a:bodyPr/>
                    <a:lstStyle/>
                    <a:p>
                      <a:pPr algn="r"/>
                      <a:r>
                        <a:rPr lang="fr-FR" sz="900" b="1" smtClean="0">
                          <a:solidFill>
                            <a:schemeClr val="bg1"/>
                          </a:solidFill>
                        </a:rPr>
                        <a:t>Maturity</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costLevel</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extLst>
                  <a:ext uri="{0D108BD9-81ED-4DB2-BD59-A6C34878D82A}">
                    <a16:rowId xmlns:a16="http://schemas.microsoft.com/office/drawing/2014/main" xmlns="" val="952288375"/>
                  </a:ext>
                </a:extLst>
              </a:tr>
              <a:tr h="370840">
                <a:tc>
                  <a:txBody>
                    <a:bodyPr/>
                    <a:lstStyle/>
                    <a:p>
                      <a:pPr algn="r"/>
                      <a:r>
                        <a:rPr lang="fr-FR" sz="900" b="1" smtClean="0">
                          <a:solidFill>
                            <a:schemeClr val="bg1"/>
                          </a:solidFill>
                        </a:rPr>
                        <a:t>Market Skills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5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smtClean="0">
                          <a:solidFill>
                            <a:schemeClr val="bg1"/>
                          </a:solidFill>
                        </a:rPr>
                        <a:t>Organisation</a:t>
                      </a:r>
                      <a:r>
                        <a:rPr lang="fr-FR" sz="900" b="1" baseline="0" smtClean="0">
                          <a:solidFill>
                            <a:schemeClr val="bg1"/>
                          </a:solidFill>
                        </a:rPr>
                        <a:t> Skills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5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algn="r"/>
                      <a:r>
                        <a:rPr lang="fr-FR" sz="900" b="1" baseline="0" smtClean="0">
                          <a:solidFill>
                            <a:schemeClr val="bg1"/>
                          </a:solidFill>
                        </a:rPr>
                        <a:t>Business units</a:t>
                      </a: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75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r>
                        <a:rPr lang="fr-FR" sz="900" b="1" baseline="0" smtClean="0">
                          <a:solidFill>
                            <a:schemeClr val="bg1"/>
                          </a:solidFill>
                        </a:rPr>
                        <a:t>Business Domains</a:t>
                      </a: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75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r h="370840">
                <a:tc>
                  <a:txBody>
                    <a:bodyPr/>
                    <a:lstStyle/>
                    <a:p>
                      <a:pPr marL="0" marR="0" indent="0" algn="r" defTabSz="342900" rtl="0" eaLnBrk="1" fontAlgn="auto" latinLnBrk="0" hangingPunct="1">
                        <a:lnSpc>
                          <a:spcPct val="100000"/>
                        </a:lnSpc>
                        <a:spcBef>
                          <a:spcPts val="0"/>
                        </a:spcBef>
                        <a:spcAft>
                          <a:spcPts val="0"/>
                        </a:spcAft>
                        <a:buClrTx/>
                        <a:buSzTx/>
                        <a:buFontTx/>
                        <a:buNone/>
                        <a:tabLst/>
                        <a:defRPr/>
                      </a:pPr>
                      <a:r>
                        <a:rPr lang="fr-FR" sz="900" b="1" baseline="0" smtClean="0">
                          <a:solidFill>
                            <a:schemeClr val="bg1"/>
                          </a:solidFill>
                        </a:rPr>
                        <a:t>Use Cases</a:t>
                      </a:r>
                      <a:endParaRPr lang="fr-FR" sz="900" b="1" smtClean="0">
                        <a:solidFill>
                          <a:schemeClr val="bg1"/>
                        </a:solidFill>
                      </a:endParaRPr>
                    </a:p>
                    <a:p>
                      <a:pPr algn="r"/>
                      <a:endParaRPr lang="fr-FR" sz="900" b="1" dirty="0" smtClean="0">
                        <a:solidFill>
                          <a:schemeClr val="bg1"/>
                        </a:solidFill>
                      </a:endParaRPr>
                    </a:p>
                  </a:txBody>
                  <a:tcPr anchor="ctr">
                    <a:lnR w="12700" cap="flat" cmpd="sng" algn="ctr">
                      <a:solidFill>
                        <a:srgbClr val="D84D16"/>
                      </a:solidFill>
                      <a:prstDash val="solid"/>
                      <a:round/>
                      <a:headEnd type="none" w="med" len="med"/>
                      <a:tailEnd type="none" w="med" len="med"/>
                    </a:lnR>
                    <a:solidFill>
                      <a:schemeClr val="accent5">
                        <a:lumMod val="60000"/>
                        <a:lumOff val="40000"/>
                      </a:schemeClr>
                    </a:solidFill>
                  </a:tcPr>
                </a:tc>
                <a:tc>
                  <a:txBody>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c>
                  <a:txBody>
                    <a:bodyPr/>
                    <a:lstStyle/>
                    <a:p>
                      <a:pPr algn="r"/>
                      <a:endParaRPr lang="fr-FR" sz="900" b="1" dirty="0" smtClean="0">
                        <a:solidFill>
                          <a:schemeClr val="bg1"/>
                        </a:solidFill>
                      </a:endParaRPr>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accent5">
                        <a:lumMod val="60000"/>
                        <a:lumOff val="40000"/>
                      </a:schemeClr>
                    </a:solidFill>
                  </a:tcPr>
                </a:tc>
                <a:tc>
                  <a:txBody>
                    <a:bodyPr/>
                    <a:lstStyle/>
                    <a:p>
                      <a:endParaRPr lang="fr-FR" dirty="0"/>
                    </a:p>
                  </a:txBody>
                  <a:tcPr anchor="ctr">
                    <a:lnL w="12700" cap="flat" cmpd="sng" algn="ctr">
                      <a:solidFill>
                        <a:srgbClr val="D84D16"/>
                      </a:solidFill>
                      <a:prstDash val="solid"/>
                      <a:round/>
                      <a:headEnd type="none" w="med" len="med"/>
                      <a:tailEnd type="none" w="med" len="med"/>
                    </a:lnL>
                    <a:lnR w="12700" cap="flat" cmpd="sng" algn="ctr">
                      <a:solidFill>
                        <a:srgbClr val="D84D16"/>
                      </a:solidFill>
                      <a:prstDash val="solid"/>
                      <a:round/>
                      <a:headEnd type="none" w="med" len="med"/>
                      <a:tailEnd type="none" w="med" len="med"/>
                    </a:lnR>
                    <a:lnT w="12700" cap="flat" cmpd="sng" algn="ctr">
                      <a:solidFill>
                        <a:srgbClr val="D84D16"/>
                      </a:solidFill>
                      <a:prstDash val="solid"/>
                      <a:round/>
                      <a:headEnd type="none" w="med" len="med"/>
                      <a:tailEnd type="none" w="med" len="med"/>
                    </a:lnT>
                    <a:lnB w="12700" cap="flat" cmpd="sng" algn="ctr">
                      <a:solidFill>
                        <a:srgbClr val="D84D16"/>
                      </a:solidFill>
                      <a:prstDash val="solid"/>
                      <a:round/>
                      <a:headEnd type="none" w="med" len="med"/>
                      <a:tailEnd type="none" w="med" len="med"/>
                    </a:lnB>
                    <a:solidFill>
                      <a:schemeClr val="bg1"/>
                    </a:solidFill>
                  </a:tcPr>
                </a:tc>
              </a:tr>
            </a:tbl>
          </a:graphicData>
        </a:graphic>
      </p:graphicFrame>
      <p:sp>
        <p:nvSpPr>
          <p:cNvPr id="22" name="ZoneTexte 21"/>
          <p:cNvSpPr txBox="1"/>
          <p:nvPr/>
        </p:nvSpPr>
        <p:spPr>
          <a:xfrm>
            <a:off x="5018805" y="1707105"/>
            <a:ext cx="1604612" cy="261610"/>
          </a:xfrm>
          <a:prstGeom prst="rect">
            <a:avLst/>
          </a:prstGeom>
          <a:noFill/>
        </p:spPr>
        <p:txBody>
          <a:bodyPr wrap="square" rtlCol="0" anchor="t">
            <a:normAutofit/>
          </a:bodyPr>
          <a:lstStyle/>
          <a:p>
            <a:pPr algn="l"/>
            <a:r>
              <a:rPr lang="en-US" sz="1000">
                <a:solidFill>
                  <a:srgbClr val="404040"/>
                </a:solidFill>
              </a:rPr>
              <a:t>medium</a:t>
            </a:r>
          </a:p>
        </p:txBody>
      </p:sp>
      <p:sp>
        <p:nvSpPr>
          <p:cNvPr id="23" name="ZoneTexte 22"/>
          <p:cNvSpPr txBox="1"/>
          <p:nvPr/>
        </p:nvSpPr>
        <p:spPr>
          <a:xfrm>
            <a:off x="5018805" y="1293095"/>
            <a:ext cx="1604612" cy="261610"/>
          </a:xfrm>
          <a:prstGeom prst="rect">
            <a:avLst/>
          </a:prstGeom>
          <a:noFill/>
        </p:spPr>
        <p:txBody>
          <a:bodyPr wrap="square" rtlCol="0" anchor="t">
            <a:normAutofit/>
          </a:bodyPr>
          <a:lstStyle/>
          <a:p>
            <a:pPr algn="l"/>
            <a:endParaRPr/>
          </a:p>
        </p:txBody>
      </p:sp>
      <p:sp>
        <p:nvSpPr>
          <p:cNvPr id="31" name="ZoneTexte 30"/>
          <p:cNvSpPr txBox="1"/>
          <p:nvPr/>
        </p:nvSpPr>
        <p:spPr>
          <a:xfrm>
            <a:off x="1746835" y="1673238"/>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32" name="ZoneTexte 31"/>
          <p:cNvSpPr txBox="1"/>
          <p:nvPr/>
        </p:nvSpPr>
        <p:spPr>
          <a:xfrm>
            <a:off x="1746835" y="1293095"/>
            <a:ext cx="1604612" cy="261610"/>
          </a:xfrm>
          <a:prstGeom prst="rect">
            <a:avLst/>
          </a:prstGeom>
          <a:noFill/>
        </p:spPr>
        <p:txBody>
          <a:bodyPr wrap="square" rtlCol="0" anchor="t">
            <a:normAutofit/>
          </a:bodyPr>
          <a:lstStyle/>
          <a:p>
            <a:pPr algn="l"/>
            <a:r>
              <a:rPr lang="en-US" sz="1000">
                <a:solidFill>
                  <a:srgbClr val="404040"/>
                </a:solidFill>
              </a:rPr>
              <a:t>low</a:t>
            </a:r>
          </a:p>
        </p:txBody>
      </p:sp>
      <p:sp>
        <p:nvSpPr>
          <p:cNvPr id="33" name="ZoneTexte 32"/>
          <p:cNvSpPr txBox="1"/>
          <p:nvPr/>
        </p:nvSpPr>
        <p:spPr>
          <a:xfrm>
            <a:off x="1746835" y="2020604"/>
            <a:ext cx="1604612" cy="261610"/>
          </a:xfrm>
          <a:prstGeom prst="rect">
            <a:avLst/>
          </a:prstGeom>
          <a:noFill/>
        </p:spPr>
        <p:txBody>
          <a:bodyPr wrap="square" rtlCol="0" anchor="t">
            <a:normAutofit/>
          </a:bodyPr>
          <a:lstStyle/>
          <a:p>
            <a:pPr algn="l"/>
            <a:r>
              <a:rPr lang="en-US" sz="1000">
                <a:solidFill>
                  <a:srgbClr val="404040"/>
                </a:solidFill>
              </a:rPr>
              <a:t>1</a:t>
            </a:r>
          </a:p>
        </p:txBody>
      </p:sp>
      <p:sp>
        <p:nvSpPr>
          <p:cNvPr id="36" name="ZoneTexte 35"/>
          <p:cNvSpPr txBox="1"/>
          <p:nvPr/>
        </p:nvSpPr>
        <p:spPr>
          <a:xfrm>
            <a:off x="5018810" y="2020604"/>
            <a:ext cx="1604612" cy="261610"/>
          </a:xfrm>
          <a:prstGeom prst="rect">
            <a:avLst/>
          </a:prstGeom>
          <a:noFill/>
        </p:spPr>
        <p:txBody>
          <a:bodyPr wrap="square" rtlCol="0" anchor="t">
            <a:normAutofit/>
          </a:bodyPr>
          <a:lstStyle/>
          <a:p>
            <a:pPr algn="l"/>
            <a:endParaRP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87</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2016523.0</a:t>
            </a:r>
          </a:p>
        </p:txBody>
      </p:sp>
      <p:sp>
        <p:nvSpPr>
          <p:cNvPr id="53" name="ZoneTexte 52"/>
          <p:cNvSpPr txBox="1"/>
          <p:nvPr/>
        </p:nvSpPr>
        <p:spPr>
          <a:xfrm>
            <a:off x="1763524" y="809798"/>
            <a:ext cx="4363557" cy="261610"/>
          </a:xfrm>
          <a:prstGeom prst="rect">
            <a:avLst/>
          </a:prstGeom>
          <a:noFill/>
        </p:spPr>
        <p:txBody>
          <a:bodyPr wrap="square" rtlCol="0" anchor="t">
            <a:normAutofit/>
          </a:bodyPr>
          <a:lstStyle/>
          <a:p>
            <a:pPr algn="l"/>
            <a:r>
              <a:rPr lang="en-US" sz="1000">
                <a:solidFill>
                  <a:srgbClr val="404040"/>
                </a:solidFill>
              </a:rPr>
              <a:t>Facility Management</a:t>
            </a:r>
          </a:p>
        </p:txBody>
      </p:sp>
      <p:sp>
        <p:nvSpPr>
          <p:cNvPr id="54" name="ZoneTexte 53"/>
          <p:cNvSpPr txBox="1"/>
          <p:nvPr/>
        </p:nvSpPr>
        <p:spPr>
          <a:xfrm>
            <a:off x="1763524" y="2434614"/>
            <a:ext cx="1604612" cy="261610"/>
          </a:xfrm>
          <a:prstGeom prst="rect">
            <a:avLst/>
          </a:prstGeom>
          <a:noFill/>
        </p:spPr>
        <p:txBody>
          <a:bodyPr wrap="square" rtlCol="0" anchor="t">
            <a:normAutofit/>
          </a:bodyPr>
          <a:lstStyle/>
          <a:p>
            <a:pPr algn="l"/>
            <a:r>
              <a:rPr lang="en-US" sz="1000">
                <a:solidFill>
                  <a:srgbClr val="404040"/>
                </a:solidFill>
              </a:rPr>
              <a:t>1.0??</a:t>
            </a:r>
          </a:p>
        </p:txBody>
      </p:sp>
      <p:sp>
        <p:nvSpPr>
          <p:cNvPr id="55" name="ZoneTexte 54"/>
          <p:cNvSpPr txBox="1"/>
          <p:nvPr/>
        </p:nvSpPr>
        <p:spPr>
          <a:xfrm>
            <a:off x="4964835" y="2398989"/>
            <a:ext cx="1604612" cy="261610"/>
          </a:xfrm>
          <a:prstGeom prst="rect">
            <a:avLst/>
          </a:prstGeom>
          <a:noFill/>
        </p:spPr>
        <p:txBody>
          <a:bodyPr wrap="square" rtlCol="0" anchor="t">
            <a:normAutofit/>
          </a:bodyPr>
          <a:lstStyle/>
          <a:p>
            <a:pPr algn="l"/>
            <a:endParaRPr/>
          </a:p>
        </p:txBody>
      </p:sp>
      <p:sp>
        <p:nvSpPr>
          <p:cNvPr id="56" name="ZoneTexte 55"/>
          <p:cNvSpPr txBox="1"/>
          <p:nvPr/>
        </p:nvSpPr>
        <p:spPr>
          <a:xfrm>
            <a:off x="1763524" y="2757990"/>
            <a:ext cx="1604612" cy="261610"/>
          </a:xfrm>
          <a:prstGeom prst="rect">
            <a:avLst/>
          </a:prstGeom>
          <a:noFill/>
        </p:spPr>
        <p:txBody>
          <a:bodyPr wrap="square" rtlCol="0" anchor="t">
            <a:normAutofit/>
          </a:bodyPr>
          <a:lstStyle/>
          <a:p>
            <a:pPr algn="l"/>
            <a:endParaRPr/>
          </a:p>
        </p:txBody>
      </p:sp>
      <p:sp>
        <p:nvSpPr>
          <p:cNvPr id="57" name="ZoneTexte 56"/>
          <p:cNvSpPr txBox="1"/>
          <p:nvPr/>
        </p:nvSpPr>
        <p:spPr>
          <a:xfrm>
            <a:off x="1763524" y="3136375"/>
            <a:ext cx="1604612" cy="261610"/>
          </a:xfrm>
          <a:prstGeom prst="rect">
            <a:avLst/>
          </a:prstGeom>
          <a:noFill/>
        </p:spPr>
        <p:txBody>
          <a:bodyPr wrap="square" rtlCol="0" anchor="t">
            <a:normAutofit/>
          </a:bodyPr>
          <a:lstStyle/>
          <a:p>
            <a:pPr algn="l"/>
            <a:endParaRPr/>
          </a:p>
        </p:txBody>
      </p:sp>
      <p:sp>
        <p:nvSpPr>
          <p:cNvPr id="59" name="ZoneTexte 58"/>
          <p:cNvSpPr txBox="1"/>
          <p:nvPr/>
        </p:nvSpPr>
        <p:spPr>
          <a:xfrm>
            <a:off x="4964835" y="2757990"/>
            <a:ext cx="1604612" cy="261610"/>
          </a:xfrm>
          <a:prstGeom prst="rect">
            <a:avLst/>
          </a:prstGeom>
          <a:noFill/>
        </p:spPr>
        <p:txBody>
          <a:bodyPr wrap="square" rtlCol="0" anchor="t">
            <a:normAutofit/>
          </a:bodyPr>
          <a:lstStyle/>
          <a:p>
            <a:pPr algn="l"/>
            <a:endParaRPr/>
          </a:p>
        </p:txBody>
      </p:sp>
      <p:sp>
        <p:nvSpPr>
          <p:cNvPr id="35" name="ZoneTexte 34"/>
          <p:cNvSpPr txBox="1"/>
          <p:nvPr/>
        </p:nvSpPr>
        <p:spPr>
          <a:xfrm>
            <a:off x="1116292" y="5169891"/>
            <a:ext cx="1270660" cy="261610"/>
          </a:xfrm>
          <a:prstGeom prst="rect">
            <a:avLst/>
          </a:prstGeom>
          <a:noFill/>
        </p:spPr>
        <p:txBody>
          <a:bodyPr wrap="square" rtlCol="0">
            <a:spAutoFit/>
          </a:bodyPr>
          <a:lstStyle/>
          <a:p>
            <a:pPr algn="r"/>
            <a:r>
              <a:rPr lang="en-US" sz="1200">
                <a:solidFill>
                  <a:srgbClr val="FFFFFF"/>
                </a:solidFill>
              </a:rPr>
              <a:t>0</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4" name="ZoneTexte 13"/>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Secure access with biometrics technology</a:t>
            </a:r>
          </a:p>
        </p:txBody>
      </p:sp>
      <p:sp>
        <p:nvSpPr>
          <p:cNvPr id="51" name="ZoneTexte 50"/>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88</a:t>
            </a:r>
          </a:p>
        </p:txBody>
      </p:sp>
      <p:sp>
        <p:nvSpPr>
          <p:cNvPr id="52" name="ZoneTexte 51"/>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2016523.0</a:t>
            </a:r>
          </a:p>
        </p:txBody>
      </p:sp>
      <p:sp>
        <p:nvSpPr>
          <p:cNvPr id="60" name="Rectangle 59"/>
          <p:cNvSpPr/>
          <p:nvPr/>
        </p:nvSpPr>
        <p:spPr>
          <a:xfrm>
            <a:off x="252145" y="925420"/>
            <a:ext cx="2538556"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BUILDING BLOCKS</a:t>
            </a:r>
            <a:endParaRPr lang="fr-FR" sz="1000" b="1" noProof="1">
              <a:solidFill>
                <a:schemeClr val="bg1"/>
              </a:solidFill>
            </a:endParaRPr>
          </a:p>
        </p:txBody>
      </p:sp>
      <p:sp>
        <p:nvSpPr>
          <p:cNvPr id="64" name="ZoneTexte 63"/>
          <p:cNvSpPr txBox="1">
            <a:spLocks/>
          </p:cNvSpPr>
          <p:nvPr/>
        </p:nvSpPr>
        <p:spPr>
          <a:xfrm>
            <a:off x="311519" y="1105420"/>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5" name="ZoneTexte 64"/>
          <p:cNvSpPr txBox="1">
            <a:spLocks/>
          </p:cNvSpPr>
          <p:nvPr/>
        </p:nvSpPr>
        <p:spPr>
          <a:xfrm>
            <a:off x="246747" y="1105419"/>
            <a:ext cx="6333985" cy="3127205"/>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34" name="ZoneTexte 33"/>
          <p:cNvSpPr txBox="1">
            <a:spLocks/>
          </p:cNvSpPr>
          <p:nvPr/>
        </p:nvSpPr>
        <p:spPr>
          <a:xfrm>
            <a:off x="234873" y="4678881"/>
            <a:ext cx="6345859" cy="4144483"/>
          </a:xfrm>
          <a:prstGeom prst="rect">
            <a:avLst/>
          </a:prstGeom>
          <a:ln w="0">
            <a:solidFill>
              <a:schemeClr val="bg1"/>
            </a:solidFill>
            <a:prstDash val="sysDash"/>
          </a:ln>
        </p:spPr>
        <p:style>
          <a:lnRef idx="2">
            <a:schemeClr val="accent4"/>
          </a:lnRef>
          <a:fillRef idx="1">
            <a:schemeClr val="lt1"/>
          </a:fillRef>
          <a:effectRef idx="0">
            <a:schemeClr val="accent4"/>
          </a:effectRef>
          <a:fontRef idx="minor">
            <a:schemeClr val="dk1"/>
          </a:fontRef>
        </p:style>
        <p:txBody>
          <a:bodyPr wrap="square" rtlCol="0">
            <a:noAutofit/>
          </a:bodyPr>
          <a:lstStyle/>
          <a:p>
            <a:r>
              <a:rPr lang="fr-FR" sz="1000" smtClean="0">
                <a:solidFill>
                  <a:schemeClr val="bg1">
                    <a:lumMod val="85000"/>
                  </a:schemeClr>
                </a:solidFill>
              </a:rPr>
              <a:t>£svg</a:t>
            </a:r>
            <a:endParaRPr lang="fr-FR" sz="1000" dirty="0">
              <a:solidFill>
                <a:schemeClr val="bg1">
                  <a:lumMod val="85000"/>
                </a:schemeClr>
              </a:solidFill>
            </a:endParaRPr>
          </a:p>
        </p:txBody>
      </p:sp>
      <p:sp>
        <p:nvSpPr>
          <p:cNvPr id="37" name="Rectangle 36"/>
          <p:cNvSpPr/>
          <p:nvPr/>
        </p:nvSpPr>
        <p:spPr>
          <a:xfrm>
            <a:off x="234872" y="4422624"/>
            <a:ext cx="2817085"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ARCHITECTURAL CAPABILITY MAP</a:t>
            </a:r>
            <a:endParaRPr lang="fr-FR" sz="1000" b="1" noProof="1">
              <a:solidFill>
                <a:schemeClr val="bg1"/>
              </a:solidFill>
            </a:endParaRPr>
          </a:p>
        </p:txBody>
      </p:sp>
      <p:sp>
        <p:nvSpPr>
          <p:cNvPr id="38" name="ZoneTexte 37"/>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a:xfrm>
            <a:off x="4877823" y="3386541"/>
            <a:ext cx="544116" cy="527403"/>
          </a:xfrm>
        </p:spPr>
        <p:txBody>
          <a:bodyPr anchor="ctr"/>
          <a:lstStyle/>
          <a:p>
            <a:pPr defTabSz="342900"/>
            <a:fld id="{21F90BE8-D879-4F46-ACF9-7BCC67DCFB75}" type="slidenum">
              <a:rPr lang="fr-FR" smtClean="0">
                <a:solidFill>
                  <a:prstClr val="black">
                    <a:tint val="75000"/>
                  </a:prstClr>
                </a:solidFill>
              </a:rPr>
              <a:pPr defTabSz="342900"/>
              <a:t>92</a:t>
            </a:fld>
            <a:endParaRPr lang="fr-FR" dirty="0">
              <a:solidFill>
                <a:prstClr val="black">
                  <a:tint val="75000"/>
                </a:prstClr>
              </a:solidFill>
            </a:endParaRPr>
          </a:p>
        </p:txBody>
      </p:sp>
      <p:sp>
        <p:nvSpPr>
          <p:cNvPr id="4" name="Rectangle 3"/>
          <p:cNvSpPr/>
          <p:nvPr/>
        </p:nvSpPr>
        <p:spPr>
          <a:xfrm>
            <a:off x="3471031" y="1151405"/>
            <a:ext cx="2618971" cy="180000"/>
          </a:xfrm>
          <a:prstGeom prst="rect">
            <a:avLst/>
          </a:prstGeom>
          <a:solidFill>
            <a:srgbClr val="69260B"/>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TECHNOLOGIES</a:t>
            </a:r>
            <a:endParaRPr lang="fr-FR" sz="1000" b="1" noProof="1">
              <a:solidFill>
                <a:schemeClr val="bg1"/>
              </a:solidFill>
            </a:endParaRPr>
          </a:p>
        </p:txBody>
      </p:sp>
      <p:sp>
        <p:nvSpPr>
          <p:cNvPr id="5" name="ZoneTexte 4"/>
          <p:cNvSpPr txBox="1">
            <a:spLocks/>
          </p:cNvSpPr>
          <p:nvPr/>
        </p:nvSpPr>
        <p:spPr>
          <a:xfrm>
            <a:off x="3471031" y="1331405"/>
            <a:ext cx="3132000" cy="1785104"/>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ctr">
            <a:noAutofit/>
          </a:bodyPr>
          <a:lstStyle/>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smtClean="0">
              <a:solidFill>
                <a:schemeClr val="tx1">
                  <a:lumMod val="75000"/>
                  <a:lumOff val="25000"/>
                </a:schemeClr>
              </a:solidFill>
            </a:endParaRPr>
          </a:p>
          <a:p>
            <a:endParaRPr lang="fr-FR" sz="1000" dirty="0">
              <a:solidFill>
                <a:schemeClr val="tx1">
                  <a:lumMod val="75000"/>
                  <a:lumOff val="25000"/>
                </a:schemeClr>
              </a:solidFill>
            </a:endParaRPr>
          </a:p>
        </p:txBody>
      </p:sp>
      <p:sp>
        <p:nvSpPr>
          <p:cNvPr id="6" name="ZoneTexte 5"/>
          <p:cNvSpPr txBox="1">
            <a:spLocks/>
          </p:cNvSpPr>
          <p:nvPr/>
        </p:nvSpPr>
        <p:spPr>
          <a:xfrm>
            <a:off x="3465635" y="1331404"/>
            <a:ext cx="3132000" cy="5033769"/>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7" name="Rectangle 6"/>
          <p:cNvSpPr/>
          <p:nvPr/>
        </p:nvSpPr>
        <p:spPr>
          <a:xfrm>
            <a:off x="199060" y="1151405"/>
            <a:ext cx="2566440" cy="180000"/>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DIGITAL CAPABILITIES</a:t>
            </a:r>
            <a:endParaRPr lang="fr-FR" sz="1000" b="1" noProof="1">
              <a:solidFill>
                <a:schemeClr val="bg1"/>
              </a:solidFill>
            </a:endParaRPr>
          </a:p>
        </p:txBody>
      </p:sp>
      <p:sp>
        <p:nvSpPr>
          <p:cNvPr id="8" name="ZoneTexte 7"/>
          <p:cNvSpPr txBox="1">
            <a:spLocks/>
          </p:cNvSpPr>
          <p:nvPr/>
        </p:nvSpPr>
        <p:spPr>
          <a:xfrm>
            <a:off x="199059" y="1331405"/>
            <a:ext cx="3132000" cy="5033768"/>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9" name="ZoneTexte 8"/>
          <p:cNvSpPr txBox="1"/>
          <p:nvPr/>
        </p:nvSpPr>
        <p:spPr>
          <a:xfrm>
            <a:off x="1593106" y="1119446"/>
            <a:ext cx="1172393" cy="261610"/>
          </a:xfrm>
          <a:prstGeom prst="rect">
            <a:avLst/>
          </a:prstGeom>
          <a:noFill/>
        </p:spPr>
        <p:txBody>
          <a:bodyPr wrap="square" rtlCol="0">
            <a:spAutoFit/>
          </a:bodyPr>
          <a:lstStyle/>
          <a:p>
            <a:pPr algn="r"/>
            <a:r>
              <a:rPr lang="en-US" sz="1200">
                <a:solidFill>
                  <a:srgbClr val="FFFFFF"/>
                </a:solidFill>
              </a:rPr>
              <a:t>0</a:t>
            </a:r>
          </a:p>
        </p:txBody>
      </p:sp>
      <p:sp>
        <p:nvSpPr>
          <p:cNvPr id="10" name="ZoneTexte 9"/>
          <p:cNvSpPr txBox="1"/>
          <p:nvPr/>
        </p:nvSpPr>
        <p:spPr>
          <a:xfrm>
            <a:off x="4743440" y="1127655"/>
            <a:ext cx="1346563" cy="430887"/>
          </a:xfrm>
          <a:prstGeom prst="rect">
            <a:avLst/>
          </a:prstGeom>
          <a:noFill/>
        </p:spPr>
        <p:txBody>
          <a:bodyPr wrap="square" rtlCol="0">
            <a:spAutoFit/>
          </a:bodyPr>
          <a:lstStyle/>
          <a:p>
            <a:pPr algn="r"/>
            <a:r>
              <a:rPr lang="en-US" sz="1200">
                <a:solidFill>
                  <a:srgbClr val="FFFFFF"/>
                </a:solidFill>
              </a:rPr>
              <a:t>0</a:t>
            </a:r>
          </a:p>
        </p:txBody>
      </p:sp>
      <p:sp>
        <p:nvSpPr>
          <p:cNvPr id="11" name="Rectangle 10"/>
          <p:cNvSpPr/>
          <p:nvPr/>
        </p:nvSpPr>
        <p:spPr>
          <a:xfrm>
            <a:off x="0" y="-13014"/>
            <a:ext cx="6858000" cy="77295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ZoneTexte 11"/>
          <p:cNvSpPr txBox="1"/>
          <p:nvPr/>
        </p:nvSpPr>
        <p:spPr>
          <a:xfrm>
            <a:off x="1456266" y="94673"/>
            <a:ext cx="4945530"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Secure access with biometrics technology</a:t>
            </a:r>
          </a:p>
        </p:txBody>
      </p:sp>
      <p:sp>
        <p:nvSpPr>
          <p:cNvPr id="13" name="ZoneTexte 12"/>
          <p:cNvSpPr txBox="1"/>
          <p:nvPr/>
        </p:nvSpPr>
        <p:spPr>
          <a:xfrm>
            <a:off x="78680" y="94673"/>
            <a:ext cx="728842" cy="307777"/>
          </a:xfrm>
          <a:prstGeom prst="rect">
            <a:avLst/>
          </a:prstGeom>
          <a:solidFill>
            <a:schemeClr val="accent5">
              <a:lumMod val="75000"/>
            </a:schemeClr>
          </a:solidFill>
        </p:spPr>
        <p:txBody>
          <a:bodyPr wrap="square" rtlCol="0" anchor="t">
            <a:normAutofit/>
          </a:bodyPr>
          <a:lstStyle/>
          <a:p>
            <a:pPr algn="l"/>
            <a:r>
              <a:rPr lang="en-US" sz="1400" b="1">
                <a:solidFill>
                  <a:srgbClr val="FFFFFF"/>
                </a:solidFill>
              </a:rPr>
              <a:t>89</a:t>
            </a:r>
          </a:p>
        </p:txBody>
      </p:sp>
      <p:sp>
        <p:nvSpPr>
          <p:cNvPr id="14" name="ZoneTexte 13"/>
          <p:cNvSpPr txBox="1"/>
          <p:nvPr/>
        </p:nvSpPr>
        <p:spPr>
          <a:xfrm>
            <a:off x="0" y="488249"/>
            <a:ext cx="972003" cy="261610"/>
          </a:xfrm>
          <a:prstGeom prst="rect">
            <a:avLst/>
          </a:prstGeom>
          <a:solidFill>
            <a:schemeClr val="accent5">
              <a:lumMod val="75000"/>
            </a:schemeClr>
          </a:solidFill>
        </p:spPr>
        <p:txBody>
          <a:bodyPr wrap="square" rtlCol="0" anchor="t">
            <a:normAutofit/>
          </a:bodyPr>
          <a:lstStyle/>
          <a:p>
            <a:pPr algn="l"/>
            <a:r>
              <a:rPr lang="en-US" sz="1000">
                <a:solidFill>
                  <a:srgbClr val="404040"/>
                </a:solidFill>
              </a:rPr>
              <a:t>2016523.0</a:t>
            </a:r>
          </a:p>
        </p:txBody>
      </p:sp>
      <p:sp>
        <p:nvSpPr>
          <p:cNvPr id="16" name="ZoneTexte 15"/>
          <p:cNvSpPr txBox="1"/>
          <p:nvPr/>
        </p:nvSpPr>
        <p:spPr>
          <a:xfrm>
            <a:off x="1574942" y="889795"/>
            <a:ext cx="1203890" cy="261610"/>
          </a:xfrm>
          <a:prstGeom prst="rect">
            <a:avLst/>
          </a:prstGeom>
          <a:noFill/>
        </p:spPr>
        <p:txBody>
          <a:bodyPr wrap="square" rtlCol="0">
            <a:spAutoFit/>
          </a:bodyPr>
          <a:lstStyle/>
          <a:p>
            <a:pPr algn="r"/>
            <a:r>
              <a:rPr lang="en-US" sz="1200">
                <a:solidFill>
                  <a:srgbClr val="FFFFFF"/>
                </a:solidFill>
              </a:rPr>
              <a:t>0</a:t>
            </a:r>
          </a:p>
        </p:txBody>
      </p:sp>
      <p:sp>
        <p:nvSpPr>
          <p:cNvPr id="18" name="ZoneTexte 17"/>
          <p:cNvSpPr txBox="1">
            <a:spLocks/>
          </p:cNvSpPr>
          <p:nvPr/>
        </p:nvSpPr>
        <p:spPr>
          <a:xfrm>
            <a:off x="221178" y="6675799"/>
            <a:ext cx="6403971" cy="2966961"/>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
        <p:nvSpPr>
          <p:cNvPr id="19" name="Rectangle 18"/>
          <p:cNvSpPr/>
          <p:nvPr/>
        </p:nvSpPr>
        <p:spPr>
          <a:xfrm>
            <a:off x="221180" y="6495799"/>
            <a:ext cx="2160000" cy="180000"/>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lIns="72000" rIns="72000" rtlCol="0" anchor="ctr"/>
          <a:lstStyle/>
          <a:p>
            <a:r>
              <a:rPr lang="fr-FR" sz="1000" b="1" noProof="1" smtClean="0">
                <a:solidFill>
                  <a:schemeClr val="bg1"/>
                </a:solidFill>
              </a:rPr>
              <a:t>Comment</a:t>
            </a:r>
            <a:endParaRPr lang="fr-FR" sz="1000" b="1" noProof="1">
              <a:solidFill>
                <a:schemeClr val="bg1"/>
              </a:solidFill>
            </a:endParaRPr>
          </a:p>
        </p:txBody>
      </p:sp>
      <p:sp>
        <p:nvSpPr>
          <p:cNvPr id="20" name="ZoneTexte 19"/>
          <p:cNvSpPr txBox="1">
            <a:spLocks/>
          </p:cNvSpPr>
          <p:nvPr/>
        </p:nvSpPr>
        <p:spPr>
          <a:xfrm>
            <a:off x="221178" y="6675799"/>
            <a:ext cx="6403971" cy="781897"/>
          </a:xfrm>
          <a:prstGeom prst="rect">
            <a:avLst/>
          </a:prstGeom>
          <a:ln w="0">
            <a:solidFill>
              <a:srgbClr val="B23F12"/>
            </a:solidFill>
            <a:prstDash val="sysDash"/>
          </a:ln>
        </p:spPr>
        <p:style>
          <a:lnRef idx="2">
            <a:schemeClr val="accent4"/>
          </a:lnRef>
          <a:fillRef idx="1">
            <a:schemeClr val="lt1"/>
          </a:fillRef>
          <a:effectRef idx="0">
            <a:schemeClr val="accent4"/>
          </a:effectRef>
          <a:fontRef idx="minor">
            <a:schemeClr val="dk1"/>
          </a:fontRef>
        </p:style>
        <p:txBody>
          <a:bodyPr wrap="square" rtlCol="0" anchor="t">
            <a:normAutofit/>
          </a:bodyPr>
          <a:lstStyle/>
          <a:p>
            <a:pPr algn="l">
              <a:buFont typeface="Arial"/>
              <a:buChar char="•"/>
            </a:pPr>
            <a:endParaRPr/>
          </a:p>
        </p:txBody>
      </p:sp>
    </p:spTree>
  </p:cSld>
  <p:clrMapOvr>
    <a:masterClrMapping/>
  </p:clrMapOvr>
</p:sld>
</file>

<file path=ppt/theme/theme1.xml><?xml version="1.0" encoding="utf-8"?>
<a:theme xmlns:a="http://schemas.openxmlformats.org/drawingml/2006/main" name="TemplatePres">
  <a:themeElements>
    <a:clrScheme name="TOTAL CORPO">
      <a:dk1>
        <a:sysClr val="windowText" lastClr="000000"/>
      </a:dk1>
      <a:lt1>
        <a:sysClr val="window" lastClr="FFFFFF"/>
      </a:lt1>
      <a:dk2>
        <a:srgbClr val="707173"/>
      </a:dk2>
      <a:lt2>
        <a:srgbClr val="00A37F"/>
      </a:lt2>
      <a:accent1>
        <a:srgbClr val="4A96CD"/>
      </a:accent1>
      <a:accent2>
        <a:srgbClr val="F39800"/>
      </a:accent2>
      <a:accent3>
        <a:srgbClr val="E20031"/>
      </a:accent3>
      <a:accent4>
        <a:srgbClr val="004494"/>
      </a:accent4>
      <a:accent5>
        <a:srgbClr val="E8561E"/>
      </a:accent5>
      <a:accent6>
        <a:srgbClr val="97B2AD"/>
      </a:accent6>
      <a:hlink>
        <a:srgbClr val="175A99"/>
      </a:hlink>
      <a:folHlink>
        <a:srgbClr val="B12F87"/>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39501</TotalTime>
  <Words>3029</Words>
  <Application>Microsoft Office PowerPoint</Application>
  <PresentationFormat>Format A4 (210 x 297 mm)</PresentationFormat>
  <Paragraphs>1740</Paragraphs>
  <Slides>92</Slides>
  <Notes>0</Notes>
  <HiddenSlides>0</HiddenSlides>
  <MMClips>0</MMClips>
  <ScaleCrop>false</ScaleCrop>
  <HeadingPairs>
    <vt:vector size="4" baseType="variant">
      <vt:variant>
        <vt:lpstr>Thème</vt:lpstr>
      </vt:variant>
      <vt:variant>
        <vt:i4>1</vt:i4>
      </vt:variant>
      <vt:variant>
        <vt:lpstr>Titres des diapositives</vt:lpstr>
      </vt:variant>
      <vt:variant>
        <vt:i4>92</vt:i4>
      </vt:variant>
    </vt:vector>
  </HeadingPairs>
  <TitlesOfParts>
    <vt:vector size="93" baseType="lpstr">
      <vt:lpstr>TemplatePres</vt:lpstr>
      <vt:lpstr>POT2016   DIGITAL Scenarios  </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lpstr>Diapositive 22</vt:lpstr>
      <vt:lpstr>Diapositive 23</vt:lpstr>
      <vt:lpstr>Diapositive 24</vt:lpstr>
      <vt:lpstr>Diapositive 25</vt:lpstr>
      <vt:lpstr>Diapositive 26</vt:lpstr>
      <vt:lpstr>Diapositive 27</vt:lpstr>
      <vt:lpstr>Diapositive 28</vt:lpstr>
      <vt:lpstr>Diapositive 29</vt:lpstr>
      <vt:lpstr>Diapositive 30</vt:lpstr>
      <vt:lpstr>Diapositive 31</vt:lpstr>
      <vt:lpstr>Diapositive 32</vt:lpstr>
      <vt:lpstr>Diapositive 33</vt:lpstr>
      <vt:lpstr>Diapositive 34</vt:lpstr>
      <vt:lpstr>Diapositive 35</vt:lpstr>
      <vt:lpstr>Diapositive 36</vt:lpstr>
      <vt:lpstr>Diapositive 37</vt:lpstr>
      <vt:lpstr>Diapositive 38</vt:lpstr>
      <vt:lpstr>Diapositive 39</vt:lpstr>
      <vt:lpstr>Diapositive 40</vt:lpstr>
      <vt:lpstr>Diapositive 41</vt:lpstr>
      <vt:lpstr>Diapositive 42</vt:lpstr>
      <vt:lpstr>Diapositive 43</vt:lpstr>
      <vt:lpstr>Diapositive 44</vt:lpstr>
      <vt:lpstr>Diapositive 45</vt:lpstr>
      <vt:lpstr>Diapositive 46</vt:lpstr>
      <vt:lpstr>Diapositive 47</vt:lpstr>
      <vt:lpstr>Diapositive 48</vt:lpstr>
      <vt:lpstr>Diapositive 49</vt:lpstr>
      <vt:lpstr>Diapositive 50</vt:lpstr>
      <vt:lpstr>Diapositive 51</vt:lpstr>
      <vt:lpstr>Diapositive 52</vt:lpstr>
      <vt:lpstr>Diapositive 53</vt:lpstr>
      <vt:lpstr>Diapositive 54</vt:lpstr>
      <vt:lpstr>Diapositive 55</vt:lpstr>
      <vt:lpstr>Diapositive 56</vt:lpstr>
      <vt:lpstr>Diapositive 57</vt:lpstr>
      <vt:lpstr>Diapositive 58</vt:lpstr>
      <vt:lpstr>Diapositive 59</vt:lpstr>
      <vt:lpstr>Diapositive 60</vt:lpstr>
      <vt:lpstr>Diapositive 61</vt:lpstr>
      <vt:lpstr>Diapositive 62</vt:lpstr>
      <vt:lpstr>Diapositive 63</vt:lpstr>
      <vt:lpstr>Diapositive 64</vt:lpstr>
      <vt:lpstr>Diapositive 65</vt:lpstr>
      <vt:lpstr>Diapositive 66</vt:lpstr>
      <vt:lpstr>Diapositive 67</vt:lpstr>
      <vt:lpstr>Diapositive 68</vt:lpstr>
      <vt:lpstr>Diapositive 69</vt:lpstr>
      <vt:lpstr>Diapositive 70</vt:lpstr>
      <vt:lpstr>Diapositive 71</vt:lpstr>
      <vt:lpstr>Diapositive 72</vt:lpstr>
      <vt:lpstr>Diapositive 73</vt:lpstr>
      <vt:lpstr>Diapositive 74</vt:lpstr>
      <vt:lpstr>Diapositive 75</vt:lpstr>
      <vt:lpstr>Diapositive 76</vt:lpstr>
      <vt:lpstr>Diapositive 77</vt:lpstr>
      <vt:lpstr>Diapositive 78</vt:lpstr>
      <vt:lpstr>Diapositive 79</vt:lpstr>
      <vt:lpstr>Diapositive 80</vt:lpstr>
      <vt:lpstr>Diapositive 81</vt:lpstr>
      <vt:lpstr>Diapositive 82</vt:lpstr>
      <vt:lpstr>Diapositive 83</vt:lpstr>
      <vt:lpstr>Diapositive 84</vt:lpstr>
      <vt:lpstr>Diapositive 85</vt:lpstr>
      <vt:lpstr>Diapositive 86</vt:lpstr>
      <vt:lpstr>Diapositive 87</vt:lpstr>
      <vt:lpstr>Diapositive 88</vt:lpstr>
      <vt:lpstr>Diapositive 89</vt:lpstr>
      <vt:lpstr>Diapositive 90</vt:lpstr>
      <vt:lpstr>Diapositive 91</vt:lpstr>
      <vt:lpstr>Diapositive 92</vt:lpstr>
    </vt:vector>
  </TitlesOfParts>
  <Company>Magellan Partners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Magellan Partners</dc:title>
  <dc:creator>jeremym@exakis.com</dc:creator>
  <cp:lastModifiedBy>J0022532</cp:lastModifiedBy>
  <cp:revision>2998</cp:revision>
  <dcterms:created xsi:type="dcterms:W3CDTF">2014-10-04T04:19:21Z</dcterms:created>
  <dcterms:modified xsi:type="dcterms:W3CDTF">2016-08-11T07:00:11Z</dcterms:modified>
</cp:coreProperties>
</file>