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77" r:id="rId4"/>
    <p:sldId id="260" r:id="rId5"/>
    <p:sldId id="263" r:id="rId6"/>
    <p:sldId id="262" r:id="rId7"/>
    <p:sldId id="271" r:id="rId8"/>
    <p:sldId id="270" r:id="rId9"/>
    <p:sldId id="272" r:id="rId10"/>
    <p:sldId id="273" r:id="rId11"/>
    <p:sldId id="274" r:id="rId12"/>
    <p:sldId id="275" r:id="rId13"/>
    <p:sldId id="276" r:id="rId14"/>
    <p:sldId id="264" r:id="rId15"/>
    <p:sldId id="265" r:id="rId16"/>
    <p:sldId id="266" r:id="rId17"/>
    <p:sldId id="267" r:id="rId18"/>
    <p:sldId id="268" r:id="rId19"/>
    <p:sldId id="269" r:id="rId20"/>
    <p:sldId id="261" r:id="rId21"/>
    <p:sldId id="258" r:id="rId2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F18"/>
    <a:srgbClr val="BD2B0B"/>
    <a:srgbClr val="7ABFC0"/>
    <a:srgbClr val="CAEBEA"/>
    <a:srgbClr val="55DD61"/>
    <a:srgbClr val="3AAFC3"/>
    <a:srgbClr val="FFAA00"/>
    <a:srgbClr val="ABCE36"/>
    <a:srgbClr val="002412"/>
    <a:srgbClr val="008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8" autoAdjust="0"/>
    <p:restoredTop sz="94692" autoAdjust="0"/>
  </p:normalViewPr>
  <p:slideViewPr>
    <p:cSldViewPr snapToObjects="1" showGuides="1">
      <p:cViewPr varScale="1">
        <p:scale>
          <a:sx n="105" d="100"/>
          <a:sy n="105" d="100"/>
        </p:scale>
        <p:origin x="-90" y="-282"/>
      </p:cViewPr>
      <p:guideLst>
        <p:guide orient="horz" pos="1330"/>
        <p:guide orient="horz" pos="3412"/>
        <p:guide orient="horz" pos="2251"/>
        <p:guide orient="horz" pos="709"/>
        <p:guide orient="horz" pos="2296"/>
        <p:guide pos="703"/>
        <p:guide pos="53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26C1A-E9C0-3649-8DE0-0F721770D521}" type="datetimeFigureOut">
              <a:rPr lang="fr-FR" smtClean="0"/>
              <a:pPr/>
              <a:t>11/08/2016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351CB-C7E3-8F4F-AA6E-DB407BF173D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1562076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6820A-C1B1-9944-A68D-DA5B884778EE}" type="datetimeFigureOut">
              <a:rPr lang="fr-FR" smtClean="0"/>
              <a:pPr/>
              <a:t>11/08/2016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BCA58-F001-2A42-AB6A-B366B18E47A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2721086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188000" y="2106612"/>
            <a:ext cx="7276629" cy="1487487"/>
          </a:xfrm>
        </p:spPr>
        <p:txBody>
          <a:bodyPr lIns="0" rIns="0" anchor="b">
            <a:noAutofit/>
          </a:bodyPr>
          <a:lstStyle>
            <a:lvl1pPr>
              <a:defRPr sz="3200"/>
            </a:lvl1pPr>
          </a:lstStyle>
          <a:p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 hasCustomPrompt="1"/>
          </p:nvPr>
        </p:nvSpPr>
        <p:spPr>
          <a:xfrm>
            <a:off x="1188000" y="3638550"/>
            <a:ext cx="7276629" cy="1778000"/>
          </a:xfrm>
        </p:spPr>
        <p:txBody>
          <a:bodyPr lIns="0" rIns="0">
            <a:noAutofit/>
          </a:bodyPr>
          <a:lstStyle>
            <a:lvl1pPr marL="0" indent="0"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les styles des sous-titres du masque</a:t>
            </a:r>
          </a:p>
        </p:txBody>
      </p:sp>
      <p:pic>
        <p:nvPicPr>
          <p:cNvPr id="2" name="Image 1" descr="TOTAL_powerPoint_bandeauBrandBlock_gri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4" y="374400"/>
            <a:ext cx="9144000" cy="8473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noProof="0" smtClean="0"/>
              <a:t>Titre de la Présentation – Lieu et Pays – Date Jour Mois Année</a:t>
            </a:r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F90BE8-D879-4F46-ACF9-7BCC67DCFB75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noProof="0" smtClean="0"/>
              <a:t>Titre de la Présentation – Lieu et Pays – Date Jour Mois Année</a:t>
            </a:r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F90BE8-D879-4F46-ACF9-7BCC67DCFB7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457200" y="1125538"/>
            <a:ext cx="8218800" cy="5040311"/>
          </a:xfrm>
        </p:spPr>
        <p:txBody>
          <a:bodyPr/>
          <a:lstStyle>
            <a:lvl5pPr marL="1260000">
              <a:buNone/>
              <a:defRPr/>
            </a:lvl5pPr>
          </a:lstStyle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</p:txBody>
      </p:sp>
    </p:spTree>
    <p:extLst>
      <p:ext uri="{BB962C8B-B14F-4D97-AF65-F5344CB8AC3E}">
        <p14:creationId xmlns="" xmlns:p14="http://schemas.microsoft.com/office/powerpoint/2010/main" val="3658184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2493952"/>
            <a:ext cx="7772400" cy="1362075"/>
          </a:xfrm>
        </p:spPr>
        <p:txBody>
          <a:bodyPr anchor="ctr">
            <a:noAutofit/>
          </a:bodyPr>
          <a:lstStyle>
            <a:lvl1pPr algn="l">
              <a:defRPr sz="3200" b="1" cap="all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Titre de la Présentation – Lieu et Pays – Date Jour Mois Année</a:t>
            </a:r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0BE8-D879-4F46-ACF9-7BCC67DCFB7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8928000" y="0"/>
            <a:ext cx="216000" cy="6858000"/>
          </a:xfrm>
          <a:prstGeom prst="rect">
            <a:avLst/>
          </a:prstGeom>
          <a:solidFill>
            <a:srgbClr val="BD2B0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"/>
              <a:cs typeface="Helvetic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0006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 marL="1260000"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0006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 marL="1260000"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Titre de la Présentation – Lieu et Pays – Date Jour Mois Année</a:t>
            </a:r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0BE8-D879-4F46-ACF9-7BCC67DCFB7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 bar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1695600"/>
            <a:ext cx="8218800" cy="428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 smtClean="0"/>
              <a:t>Graphique barres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Titre de la Présentation – Lieu et Pays – Date Jour Mois Année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0BE8-D879-4F46-ACF9-7BCC67DCFB7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2267744" y="1418400"/>
            <a:ext cx="4608512" cy="338554"/>
          </a:xfrm>
        </p:spPr>
        <p:txBody>
          <a:bodyPr wrap="square" anchor="t" anchorCtr="1">
            <a:spAutoFit/>
          </a:bodyPr>
          <a:lstStyle>
            <a:lvl1pPr algn="ctr">
              <a:buNone/>
              <a:defRPr sz="1600"/>
            </a:lvl1pPr>
          </a:lstStyle>
          <a:p>
            <a:pPr lvl="0"/>
            <a:r>
              <a:rPr lang="fr-FR" dirty="0" smtClean="0"/>
              <a:t>Titre graph type barres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6021388"/>
            <a:ext cx="3178175" cy="215900"/>
          </a:xfrm>
        </p:spPr>
        <p:txBody>
          <a:bodyPr lIns="0">
            <a:noAutofit/>
          </a:bodyPr>
          <a:lstStyle>
            <a:lvl1pPr marL="0" indent="0">
              <a:buFont typeface="Arial" pitchFamily="34" charset="0"/>
              <a:buNone/>
              <a:defRPr sz="900"/>
            </a:lvl1pPr>
            <a:lvl2pPr marL="0" indent="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Font typeface="Arial" pitchFamily="34" charset="0"/>
              <a:buNone/>
              <a:defRPr/>
            </a:lvl5pPr>
          </a:lstStyle>
          <a:p>
            <a:pPr lvl="0"/>
            <a:r>
              <a:rPr lang="fr-FR" dirty="0" smtClean="0"/>
              <a:t>Source</a:t>
            </a:r>
          </a:p>
        </p:txBody>
      </p:sp>
    </p:spTree>
    <p:extLst>
      <p:ext uri="{BB962C8B-B14F-4D97-AF65-F5344CB8AC3E}">
        <p14:creationId xmlns="" xmlns:p14="http://schemas.microsoft.com/office/powerpoint/2010/main" val="230045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Graphiques bar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972000"/>
            <a:ext cx="8218800" cy="248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 smtClean="0"/>
              <a:t>Graphique barres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Titre de la Présentation – Lieu et Pays – Date Jour Mois Année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0BE8-D879-4F46-ACF9-7BCC67DCFB7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3" hasCustomPrompt="1"/>
          </p:nvPr>
        </p:nvSpPr>
        <p:spPr>
          <a:xfrm>
            <a:off x="457200" y="3510000"/>
            <a:ext cx="8218800" cy="248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 smtClean="0"/>
              <a:t>Graphique barres</a:t>
            </a:r>
          </a:p>
        </p:txBody>
      </p:sp>
      <p:sp>
        <p:nvSpPr>
          <p:cNvPr id="7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6021388"/>
            <a:ext cx="3178175" cy="215900"/>
          </a:xfrm>
        </p:spPr>
        <p:txBody>
          <a:bodyPr lIns="0">
            <a:noAutofit/>
          </a:bodyPr>
          <a:lstStyle>
            <a:lvl1pPr marL="0" indent="0">
              <a:buFont typeface="Arial" pitchFamily="34" charset="0"/>
              <a:buNone/>
              <a:defRPr sz="900"/>
            </a:lvl1pPr>
            <a:lvl2pPr marL="0" indent="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Font typeface="Arial" pitchFamily="34" charset="0"/>
              <a:buNone/>
              <a:defRPr/>
            </a:lvl5pPr>
          </a:lstStyle>
          <a:p>
            <a:pPr lvl="0"/>
            <a:r>
              <a:rPr lang="fr-FR" dirty="0" smtClean="0"/>
              <a:t>Source</a:t>
            </a:r>
          </a:p>
        </p:txBody>
      </p:sp>
    </p:spTree>
    <p:extLst>
      <p:ext uri="{BB962C8B-B14F-4D97-AF65-F5344CB8AC3E}">
        <p14:creationId xmlns="" xmlns:p14="http://schemas.microsoft.com/office/powerpoint/2010/main" val="230045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 ann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1767600"/>
            <a:ext cx="8218800" cy="424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 smtClean="0"/>
              <a:t>Graphique anneau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Titre de la Présentation – Lieu et Pays – Date Jour Mois Année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0BE8-D879-4F46-ACF9-7BCC67DCFB7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2267744" y="1418400"/>
            <a:ext cx="4608512" cy="338554"/>
          </a:xfrm>
        </p:spPr>
        <p:txBody>
          <a:bodyPr wrap="square" anchor="t" anchorCtr="1">
            <a:spAutoFit/>
          </a:bodyPr>
          <a:lstStyle>
            <a:lvl1pPr algn="ctr">
              <a:buNone/>
              <a:defRPr sz="1600"/>
            </a:lvl1pPr>
          </a:lstStyle>
          <a:p>
            <a:pPr lvl="0"/>
            <a:r>
              <a:rPr lang="fr-FR" dirty="0" smtClean="0"/>
              <a:t>Titre graph type anneau</a:t>
            </a:r>
            <a:endParaRPr lang="fr-FR" dirty="0"/>
          </a:p>
        </p:txBody>
      </p:sp>
      <p:sp>
        <p:nvSpPr>
          <p:cNvPr id="7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6021388"/>
            <a:ext cx="3178175" cy="215900"/>
          </a:xfrm>
        </p:spPr>
        <p:txBody>
          <a:bodyPr lIns="0">
            <a:noAutofit/>
          </a:bodyPr>
          <a:lstStyle>
            <a:lvl1pPr marL="0" indent="0">
              <a:buFont typeface="Arial" pitchFamily="34" charset="0"/>
              <a:buNone/>
              <a:defRPr sz="900"/>
            </a:lvl1pPr>
            <a:lvl2pPr marL="0" indent="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Font typeface="Arial" pitchFamily="34" charset="0"/>
              <a:buNone/>
              <a:defRPr/>
            </a:lvl5pPr>
          </a:lstStyle>
          <a:p>
            <a:pPr lvl="0"/>
            <a:r>
              <a:rPr lang="fr-FR" dirty="0" smtClean="0"/>
              <a:t>Source</a:t>
            </a:r>
          </a:p>
        </p:txBody>
      </p:sp>
    </p:spTree>
    <p:extLst>
      <p:ext uri="{BB962C8B-B14F-4D97-AF65-F5344CB8AC3E}">
        <p14:creationId xmlns="" xmlns:p14="http://schemas.microsoft.com/office/powerpoint/2010/main" val="230045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1125538"/>
            <a:ext cx="8218488" cy="4896000"/>
          </a:xfrm>
          <a:prstGeom prst="rect">
            <a:avLst/>
          </a:prstGeom>
        </p:spPr>
        <p:txBody>
          <a:bodyPr anchor="t" anchorCtr="0"/>
          <a:lstStyle>
            <a:lvl1pPr>
              <a:defRPr/>
            </a:lvl1pPr>
          </a:lstStyle>
          <a:p>
            <a:pPr lvl="0"/>
            <a:r>
              <a:rPr lang="fr-FR" dirty="0" smtClean="0"/>
              <a:t>Tableau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Titre de la Présentation – Lieu et Pays – Date Jour Mois Année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0BE8-D879-4F46-ACF9-7BCC67DCFB7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6021388"/>
            <a:ext cx="3178175" cy="215900"/>
          </a:xfrm>
        </p:spPr>
        <p:txBody>
          <a:bodyPr lIns="0">
            <a:noAutofit/>
          </a:bodyPr>
          <a:lstStyle>
            <a:lvl1pPr marL="0" indent="0">
              <a:buFont typeface="Arial" pitchFamily="34" charset="0"/>
              <a:buNone/>
              <a:defRPr sz="900"/>
            </a:lvl1pPr>
            <a:lvl2pPr marL="0" indent="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Font typeface="Arial" pitchFamily="34" charset="0"/>
              <a:buNone/>
              <a:defRPr/>
            </a:lvl5pPr>
          </a:lstStyle>
          <a:p>
            <a:pPr lvl="0"/>
            <a:r>
              <a:rPr lang="fr-FR" dirty="0" smtClean="0"/>
              <a:t>Source</a:t>
            </a:r>
          </a:p>
        </p:txBody>
      </p:sp>
    </p:spTree>
    <p:extLst>
      <p:ext uri="{BB962C8B-B14F-4D97-AF65-F5344CB8AC3E}">
        <p14:creationId xmlns="" xmlns:p14="http://schemas.microsoft.com/office/powerpoint/2010/main" val="230045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fr-FR" noProof="0" smtClean="0"/>
              <a:t>Cliquez pour modifier le style du titre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Titre de la Présentation – Lieu et Pays – Date Jour Mois Année</a:t>
            </a:r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0BE8-D879-4F46-ACF9-7BCC67DCFB7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957685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635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noProof="0" dirty="0" smtClean="0"/>
              <a:t>Cliquez et modifiez le titre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200" y="6411916"/>
            <a:ext cx="55626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+mn-lt"/>
                <a:cs typeface="Helvetica"/>
              </a:defRPr>
            </a:lvl1pPr>
          </a:lstStyle>
          <a:p>
            <a:r>
              <a:rPr lang="fr-FR" dirty="0" smtClean="0"/>
              <a:t>Titre de la Présentation – Lieu et Pays – Date Jour Mois Année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411916"/>
            <a:ext cx="725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fld id="{21F90BE8-D879-4F46-ACF9-7BCC67DCFB7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9031305" y="0"/>
            <a:ext cx="112695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"/>
              <a:cs typeface="Helvetica"/>
            </a:endParaRPr>
          </a:p>
        </p:txBody>
      </p:sp>
      <p:cxnSp>
        <p:nvCxnSpPr>
          <p:cNvPr id="9" name="Connecteur droit 8"/>
          <p:cNvCxnSpPr/>
          <p:nvPr/>
        </p:nvCxnSpPr>
        <p:spPr>
          <a:xfrm>
            <a:off x="457200" y="6311850"/>
            <a:ext cx="8686800" cy="1588"/>
          </a:xfrm>
          <a:prstGeom prst="line">
            <a:avLst/>
          </a:prstGeom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rot="5400000">
            <a:off x="7334251" y="6594478"/>
            <a:ext cx="365125" cy="1588"/>
          </a:xfrm>
          <a:prstGeom prst="line">
            <a:avLst/>
          </a:prstGeom>
          <a:ln w="6350" cap="flat" cmpd="sng" algn="ctr">
            <a:solidFill>
              <a:schemeClr val="tx1">
                <a:alpha val="7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18488" cy="5001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dirty="0" smtClean="0"/>
              <a:t>Modifiez les styles du texte du masque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</a:p>
          <a:p>
            <a:pPr lvl="3"/>
            <a:r>
              <a:rPr lang="fr-FR" noProof="0" dirty="0" smtClean="0"/>
              <a:t>Quatrième niveau</a:t>
            </a:r>
          </a:p>
        </p:txBody>
      </p:sp>
      <p:pic>
        <p:nvPicPr>
          <p:cNvPr id="11" name="Image 10" descr="TOTAL_ADM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087" y="6374892"/>
            <a:ext cx="1008000" cy="4021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58" r:id="rId3"/>
    <p:sldLayoutId id="2147483659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200" b="1" i="0" kern="1200" cap="all">
          <a:solidFill>
            <a:schemeClr val="accent5">
              <a:lumMod val="75000"/>
            </a:schemeClr>
          </a:solidFill>
          <a:latin typeface="+mj-lt"/>
          <a:ea typeface="+mj-ea"/>
          <a:cs typeface="Arial"/>
        </a:defRPr>
      </a:lvl1pPr>
    </p:titleStyle>
    <p:bodyStyle>
      <a:lvl1pPr marL="285750" indent="-285750" algn="l" defTabSz="457200" rtl="0" eaLnBrk="1" latinLnBrk="0" hangingPunct="1">
        <a:spcBef>
          <a:spcPts val="300"/>
        </a:spcBef>
        <a:spcAft>
          <a:spcPts val="300"/>
        </a:spcAft>
        <a:buClr>
          <a:schemeClr val="accent5">
            <a:lumMod val="75000"/>
          </a:schemeClr>
        </a:buClr>
        <a:buSzPct val="120000"/>
        <a:buFont typeface="Lucida Grande"/>
        <a:buChar char="●"/>
        <a:defRPr sz="2000" kern="1200">
          <a:solidFill>
            <a:schemeClr val="tx1"/>
          </a:solidFill>
          <a:latin typeface="+mn-lt"/>
          <a:ea typeface="+mn-ea"/>
          <a:cs typeface="Arial"/>
        </a:defRPr>
      </a:lvl1pPr>
      <a:lvl2pPr marL="447675" indent="-180975" algn="l" defTabSz="533400" rtl="0" eaLnBrk="1" latinLnBrk="0" hangingPunct="1">
        <a:spcBef>
          <a:spcPts val="300"/>
        </a:spcBef>
        <a:spcAft>
          <a:spcPts val="300"/>
        </a:spcAft>
        <a:buClr>
          <a:schemeClr val="accent5">
            <a:lumMod val="75000"/>
          </a:schemeClr>
        </a:buClr>
        <a:buFont typeface="Lucida Grande"/>
        <a:buChar char="-"/>
        <a:defRPr sz="1800" kern="1200">
          <a:solidFill>
            <a:schemeClr val="tx1"/>
          </a:solidFill>
          <a:latin typeface="+mn-lt"/>
          <a:ea typeface="+mn-ea"/>
          <a:cs typeface="Arial"/>
        </a:defRPr>
      </a:lvl2pPr>
      <a:lvl3pPr marL="806450" indent="-180975" algn="l" defTabSz="457200" rtl="0" eaLnBrk="1" latinLnBrk="0" hangingPunct="1">
        <a:spcBef>
          <a:spcPts val="300"/>
        </a:spcBef>
        <a:spcAft>
          <a:spcPts val="300"/>
        </a:spcAft>
        <a:buClr>
          <a:schemeClr val="accent5">
            <a:lumMod val="75000"/>
          </a:schemeClr>
        </a:buClr>
        <a:buSzPct val="100000"/>
        <a:buFont typeface="Lucida Grande"/>
        <a:buChar char="•"/>
        <a:defRPr sz="1600" kern="1200">
          <a:solidFill>
            <a:schemeClr val="tx1"/>
          </a:solidFill>
          <a:latin typeface="+mn-lt"/>
          <a:ea typeface="+mn-ea"/>
          <a:cs typeface="Arial"/>
        </a:defRPr>
      </a:lvl3pPr>
      <a:lvl4pPr marL="1076325" indent="-171450" algn="l" defTabSz="457200" rtl="0" eaLnBrk="1" latinLnBrk="0" hangingPunct="1">
        <a:spcBef>
          <a:spcPts val="300"/>
        </a:spcBef>
        <a:spcAft>
          <a:spcPts val="300"/>
        </a:spcAft>
        <a:buClr>
          <a:schemeClr val="accent5">
            <a:lumMod val="75000"/>
          </a:schemeClr>
        </a:buClr>
        <a:buSzPct val="80000"/>
        <a:buFont typeface="Lucida Grande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Helvetica"/>
        </a:defRPr>
      </a:lvl4pPr>
      <a:lvl5pPr marL="1260000" indent="-180975" algn="l" defTabSz="352425" rtl="0" eaLnBrk="1" latinLnBrk="0" hangingPunct="1">
        <a:spcBef>
          <a:spcPts val="300"/>
        </a:spcBef>
        <a:spcAft>
          <a:spcPts val="300"/>
        </a:spcAft>
        <a:buClr>
          <a:srgbClr val="BD2B0B"/>
        </a:buClr>
        <a:buSzPct val="100000"/>
        <a:buFont typeface="Lucida Grande"/>
        <a:buNone/>
        <a:defRPr sz="1600" kern="1200">
          <a:solidFill>
            <a:schemeClr val="tx1"/>
          </a:solidFill>
          <a:latin typeface="+mn-lt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00400" y="3276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MEthodologie POT </a:t>
            </a:r>
            <a:br>
              <a:rPr lang="en-GB" smtClean="0"/>
            </a:br>
            <a:r>
              <a:rPr lang="en-GB" smtClean="0"/>
              <a:t>impact </a:t>
            </a:r>
            <a:r>
              <a:rPr lang="en-GB" smtClean="0"/>
              <a:t>Stratégie </a:t>
            </a:r>
            <a:r>
              <a:rPr lang="en-GB" smtClean="0"/>
              <a:t>et </a:t>
            </a:r>
            <a:r>
              <a:rPr lang="en-GB" smtClean="0"/>
              <a:t>arCHitecture</a:t>
            </a:r>
            <a:endParaRPr lang="en-GB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smtClean="0"/>
              <a:t>C.Fauconnet 08/2016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47052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TechnologIES Radar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noProof="0" smtClean="0"/>
              <a:t>Titre de la Présentation – Lieu et Pays – Date Jour Mois Année</a:t>
            </a:r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F90BE8-D879-4F46-ACF9-7BCC67DCFB75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538" y="828675"/>
            <a:ext cx="8162925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Use CaseS </a:t>
            </a:r>
            <a:r>
              <a:rPr lang="fr-FR" smtClean="0"/>
              <a:t>Radar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noProof="0" smtClean="0"/>
              <a:t>Titre de la Présentation – Lieu et Pays – Date Jour Mois Année</a:t>
            </a:r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F90BE8-D879-4F46-ACF9-7BCC67DCFB75}" type="slidenum">
              <a:rPr lang="fr-FR" smtClean="0"/>
              <a:pPr/>
              <a:t>11</a:t>
            </a:fld>
            <a:endParaRPr lang="fr-FR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576" y="1068391"/>
            <a:ext cx="7162800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Scenarios Radar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noProof="0" smtClean="0"/>
              <a:t>Titre de la Présentation – Lieu et Pays – Date Jour Mois Année</a:t>
            </a:r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F90BE8-D879-4F46-ACF9-7BCC67DCFB75}" type="slidenum">
              <a:rPr lang="fr-FR" smtClean="0"/>
              <a:pPr/>
              <a:t>12</a:t>
            </a:fld>
            <a:endParaRPr lang="fr-FR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3" y="828675"/>
            <a:ext cx="8372475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Metrics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noProof="0" smtClean="0"/>
              <a:t>Titre de la Présentation – Lieu et Pays – Date Jour Mois Année</a:t>
            </a:r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F90BE8-D879-4F46-ACF9-7BCC67DCFB75}" type="slidenum">
              <a:rPr lang="fr-FR" smtClean="0"/>
              <a:pPr/>
              <a:t>13</a:t>
            </a:fld>
            <a:endParaRPr lang="fr-FR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81125"/>
            <a:ext cx="2733675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19872" y="1381125"/>
            <a:ext cx="217170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1381125"/>
            <a:ext cx="180022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3851920" y="90963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150</a:t>
            </a:r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124000" y="106203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50</a:t>
            </a:r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6300192" y="90963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30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48482162"/>
              </p:ext>
            </p:extLst>
          </p:nvPr>
        </p:nvGraphicFramePr>
        <p:xfrm>
          <a:off x="299795" y="526115"/>
          <a:ext cx="8538631" cy="25673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7156">
                  <a:extLst>
                    <a:ext uri="{9D8B030D-6E8A-4147-A177-3AD203B41FA5}">
                      <a16:colId xmlns="" xmlns:a16="http://schemas.microsoft.com/office/drawing/2014/main" val="241048077"/>
                    </a:ext>
                  </a:extLst>
                </a:gridCol>
                <a:gridCol w="6571475">
                  <a:extLst>
                    <a:ext uri="{9D8B030D-6E8A-4147-A177-3AD203B41FA5}">
                      <a16:colId xmlns="" xmlns:a16="http://schemas.microsoft.com/office/drawing/2014/main" val="2300541675"/>
                    </a:ext>
                  </a:extLst>
                </a:gridCol>
              </a:tblGrid>
              <a:tr h="256735">
                <a:tc>
                  <a:txBody>
                    <a:bodyPr/>
                    <a:lstStyle/>
                    <a:p>
                      <a:pPr algn="r"/>
                      <a:r>
                        <a:rPr lang="fr-FR" sz="600" b="1" smtClean="0">
                          <a:solidFill>
                            <a:schemeClr val="bg1"/>
                          </a:solidFill>
                        </a:rPr>
                        <a:t>Category</a:t>
                      </a:r>
                      <a:endParaRPr lang="fr-FR" sz="6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31652" marB="31652" anchor="ctr"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 marL="121920" marR="121920" marT="31652" marB="31652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89007652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-9009"/>
            <a:ext cx="9144000" cy="5351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299797" y="2428353"/>
            <a:ext cx="2880000" cy="12461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fr-FR" sz="1000" b="1" noProof="1" smtClean="0">
                <a:solidFill>
                  <a:schemeClr val="bg1"/>
                </a:solidFill>
              </a:rPr>
              <a:t>DESCRIPTION</a:t>
            </a:r>
            <a:endParaRPr lang="fr-FR" sz="1000" b="1" noProof="1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941688" y="65543"/>
            <a:ext cx="6594040" cy="21307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 anchor="t">
            <a:normAutofit fontScale="62500" lnSpcReduction="20000"/>
          </a:bodyPr>
          <a:lstStyle/>
          <a:p>
            <a:pPr algn="l"/>
            <a:r>
              <a:rPr lang="en-US" sz="1400" b="1">
                <a:solidFill>
                  <a:srgbClr val="FFFFFF"/>
                </a:solidFill>
              </a:rPr>
              <a:t>Improve and extend collaboration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99797" y="3603818"/>
            <a:ext cx="2880000" cy="1246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fr-FR" sz="1000" b="1" noProof="1" smtClean="0">
                <a:solidFill>
                  <a:schemeClr val="bg1"/>
                </a:solidFill>
              </a:rPr>
              <a:t>USE CASES</a:t>
            </a:r>
            <a:endParaRPr lang="fr-FR" sz="1000" b="1" noProof="1">
              <a:solidFill>
                <a:schemeClr val="bg1"/>
              </a:solidFill>
            </a:endParaRPr>
          </a:p>
        </p:txBody>
      </p:sp>
      <p:sp>
        <p:nvSpPr>
          <p:cNvPr id="28" name="ZoneTexte 27"/>
          <p:cNvSpPr txBox="1">
            <a:spLocks/>
          </p:cNvSpPr>
          <p:nvPr/>
        </p:nvSpPr>
        <p:spPr>
          <a:xfrm>
            <a:off x="299796" y="3728433"/>
            <a:ext cx="8538627" cy="2955548"/>
          </a:xfrm>
          <a:prstGeom prst="rect">
            <a:avLst/>
          </a:prstGeom>
          <a:ln w="0">
            <a:solidFill>
              <a:srgbClr val="B23F12"/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normAutofit/>
          </a:bodyPr>
          <a:lstStyle/>
          <a:p>
            <a:pPr algn="l">
              <a:buFont typeface="Arial"/>
              <a:buChar char="•"/>
            </a:pPr>
            <a:r>
              <a:rPr lang="en-US" sz="1000">
                <a:solidFill>
                  <a:srgbClr val="404040"/>
                </a:solidFill>
              </a:rPr>
              <a:t>GP / Digital employee/transverse (1015) : Diminuer le nombre d'email
GP / Digital employee/transverse (1015) : Partage de document avec des personnes externes à Total/Share documents with external people
HD / DAP/Prévention, gestion des crises (1015) : Video Conference hors poste Vision
HD / DDE/Gestion des impacts environnementaux sur les activités groupes (1015) : Recherche expert ou expertise "environnement"
HD / DDE/Investissement Total nrj venture (1015) : Télé présence comité stratégique start up
HD / DIAG/Gestion des référentiels (fournisseurs, articles…) (1015) : Evaluation collaborative Fournisseur
HD / DIAG/Gestion des référentiels (fournisseurs, articles…) (1015) : Plateforme collaborative fournisseur
HD / DIAG/Négocier les contrats d achats de bien ou de service (1015) : Communauté achats voyages CWT
HD / DIAG/Négocier les contrats d achats de bien ou de service (1015) : Video Conf. avec les fournisseurs
HD / DID/Fourniture de l information (1015) : Plateforme collaborative pour les documentalistes externes
HD / DRH/Recrutement (1015) : Recrutement par challenge en ligne
HD / DRH/Recrutement (1015) : Recrutement à distance
HD / DRH/Relations sociales (1015) : Faciliter la diffusion des messages au niveau des branches/filiales et des sites 
HD / SEI/Renforcer la culture sécurité groupe (1015) : Délivrance des Safety Award en mode collaboratif
HD / SEI/Reporting et audit sécurité groupe (1015) : Plateforme collaborative interne HSE (mobile et sécurisé)
RC / Inspection/transverse (1015.0) : Utilisation d une tablette pour la surveillance de pipes</a:t>
            </a:r>
          </a:p>
        </p:txBody>
      </p:sp>
      <p:sp>
        <p:nvSpPr>
          <p:cNvPr id="63" name="ZoneTexte 62"/>
          <p:cNvSpPr txBox="1">
            <a:spLocks/>
          </p:cNvSpPr>
          <p:nvPr/>
        </p:nvSpPr>
        <p:spPr>
          <a:xfrm>
            <a:off x="299795" y="2552968"/>
            <a:ext cx="8538628" cy="924675"/>
          </a:xfrm>
          <a:prstGeom prst="rect">
            <a:avLst/>
          </a:prstGeom>
          <a:ln w="0">
            <a:solidFill>
              <a:srgbClr val="B23F12"/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normAutofit/>
          </a:bodyPr>
          <a:lstStyle/>
          <a:p>
            <a:pPr algn="l">
              <a:buFont typeface="Arial"/>
              <a:buChar char="•"/>
            </a:pPr>
            <a:endParaRPr/>
          </a:p>
        </p:txBody>
      </p:sp>
      <p:graphicFrame>
        <p:nvGraphicFramePr>
          <p:cNvPr id="27" name="Tableau 2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6779163"/>
              </p:ext>
            </p:extLst>
          </p:nvPr>
        </p:nvGraphicFramePr>
        <p:xfrm>
          <a:off x="292594" y="856142"/>
          <a:ext cx="8538635" cy="154041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73848">
                  <a:extLst>
                    <a:ext uri="{9D8B030D-6E8A-4147-A177-3AD203B41FA5}">
                      <a16:colId xmlns="" xmlns:a16="http://schemas.microsoft.com/office/drawing/2014/main" val="241048077"/>
                    </a:ext>
                  </a:extLst>
                </a:gridCol>
                <a:gridCol w="2295469">
                  <a:extLst>
                    <a:ext uri="{9D8B030D-6E8A-4147-A177-3AD203B41FA5}">
                      <a16:colId xmlns="" xmlns:a16="http://schemas.microsoft.com/office/drawing/2014/main" val="2300541675"/>
                    </a:ext>
                  </a:extLst>
                </a:gridCol>
                <a:gridCol w="2004683">
                  <a:extLst>
                    <a:ext uri="{9D8B030D-6E8A-4147-A177-3AD203B41FA5}">
                      <a16:colId xmlns="" xmlns:a16="http://schemas.microsoft.com/office/drawing/2014/main" val="866307241"/>
                    </a:ext>
                  </a:extLst>
                </a:gridCol>
                <a:gridCol w="2264635">
                  <a:extLst>
                    <a:ext uri="{9D8B030D-6E8A-4147-A177-3AD203B41FA5}">
                      <a16:colId xmlns="" xmlns:a16="http://schemas.microsoft.com/office/drawing/2014/main" val="1043991099"/>
                    </a:ext>
                  </a:extLst>
                </a:gridCol>
              </a:tblGrid>
              <a:tr h="256735">
                <a:tc>
                  <a:txBody>
                    <a:bodyPr/>
                    <a:lstStyle/>
                    <a:p>
                      <a:pPr marL="0" marR="0" indent="0" algn="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1" noProof="1" smtClean="0">
                          <a:solidFill>
                            <a:schemeClr val="bg1"/>
                          </a:solidFill>
                        </a:rPr>
                        <a:t>Business Value</a:t>
                      </a:r>
                    </a:p>
                  </a:txBody>
                  <a:tcPr marL="121920" marR="121920" marT="31652" marB="31652" anchor="ctr"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40" rtl="0" eaLnBrk="1" latinLnBrk="0" hangingPunct="1"/>
                      <a:endParaRPr lang="fr-FR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31652" marB="31652"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1" noProof="1" smtClean="0">
                          <a:solidFill>
                            <a:schemeClr val="bg1"/>
                          </a:solidFill>
                        </a:rPr>
                        <a:t>Risk level</a:t>
                      </a:r>
                    </a:p>
                  </a:txBody>
                  <a:tcPr marL="121920" marR="121920" marT="31652" marB="31652"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 marL="121920" marR="121920" marT="31652" marB="31652"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00171595"/>
                  </a:ext>
                </a:extLst>
              </a:tr>
              <a:tr h="256735">
                <a:tc>
                  <a:txBody>
                    <a:bodyPr/>
                    <a:lstStyle/>
                    <a:p>
                      <a:pPr algn="r"/>
                      <a:r>
                        <a:rPr lang="fr-FR" sz="600" b="1" smtClean="0">
                          <a:solidFill>
                            <a:schemeClr val="bg1"/>
                          </a:solidFill>
                        </a:rPr>
                        <a:t>Horizon</a:t>
                      </a:r>
                      <a:endParaRPr lang="fr-FR" sz="6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31652" marB="31652" anchor="ctr"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31652" marB="31652"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600" b="1" dirty="0" err="1" smtClean="0">
                          <a:solidFill>
                            <a:schemeClr val="bg1"/>
                          </a:solidFill>
                        </a:rPr>
                        <a:t>Ease</a:t>
                      </a:r>
                      <a:r>
                        <a:rPr lang="fr-FR" sz="600" b="1" dirty="0" smtClean="0">
                          <a:solidFill>
                            <a:schemeClr val="bg1"/>
                          </a:solidFill>
                        </a:rPr>
                        <a:t> of </a:t>
                      </a:r>
                      <a:r>
                        <a:rPr lang="fr-FR" sz="600" b="1" dirty="0" err="1" smtClean="0">
                          <a:solidFill>
                            <a:schemeClr val="bg1"/>
                          </a:solidFill>
                        </a:rPr>
                        <a:t>implementation</a:t>
                      </a:r>
                      <a:endParaRPr lang="fr-FR" sz="6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31652" marB="31652"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 marL="121920" marR="121920" marT="31652" marB="31652"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89007652"/>
                  </a:ext>
                </a:extLst>
              </a:tr>
              <a:tr h="256735">
                <a:tc>
                  <a:txBody>
                    <a:bodyPr/>
                    <a:lstStyle/>
                    <a:p>
                      <a:pPr algn="r"/>
                      <a:r>
                        <a:rPr lang="fr-FR" sz="600" b="1" smtClean="0">
                          <a:solidFill>
                            <a:schemeClr val="bg1"/>
                          </a:solidFill>
                        </a:rPr>
                        <a:t>Maturity</a:t>
                      </a:r>
                      <a:endParaRPr lang="fr-FR" sz="6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31652" marB="31652" anchor="ctr"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31652" marB="31652"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600" b="1" smtClean="0">
                          <a:solidFill>
                            <a:schemeClr val="bg1"/>
                          </a:solidFill>
                        </a:rPr>
                        <a:t>costLevel</a:t>
                      </a:r>
                      <a:endParaRPr lang="fr-FR" sz="6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31652" marB="31652"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 marL="121920" marR="121920" marT="31652" marB="31652"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52288375"/>
                  </a:ext>
                </a:extLst>
              </a:tr>
              <a:tr h="256735">
                <a:tc>
                  <a:txBody>
                    <a:bodyPr/>
                    <a:lstStyle/>
                    <a:p>
                      <a:pPr algn="r"/>
                      <a:r>
                        <a:rPr lang="fr-FR" sz="600" b="1" smtClean="0">
                          <a:solidFill>
                            <a:schemeClr val="bg1"/>
                          </a:solidFill>
                        </a:rPr>
                        <a:t>Market Skills</a:t>
                      </a:r>
                      <a:endParaRPr lang="fr-FR" sz="6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31652" marB="31652" anchor="ctr"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31652" marB="31652"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600" b="1" smtClean="0">
                          <a:solidFill>
                            <a:schemeClr val="bg1"/>
                          </a:solidFill>
                        </a:rPr>
                        <a:t>Organisation</a:t>
                      </a:r>
                      <a:r>
                        <a:rPr lang="fr-FR" sz="600" b="1" baseline="0" smtClean="0">
                          <a:solidFill>
                            <a:schemeClr val="bg1"/>
                          </a:solidFill>
                        </a:rPr>
                        <a:t> Skills</a:t>
                      </a:r>
                      <a:endParaRPr lang="fr-FR" sz="6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31652" marB="31652"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 marL="121920" marR="121920" marT="31652" marB="31652"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6735">
                <a:tc>
                  <a:txBody>
                    <a:bodyPr/>
                    <a:lstStyle/>
                    <a:p>
                      <a:pPr algn="r"/>
                      <a:r>
                        <a:rPr lang="fr-FR" sz="600" b="1" baseline="0" smtClean="0">
                          <a:solidFill>
                            <a:schemeClr val="bg1"/>
                          </a:solidFill>
                        </a:rPr>
                        <a:t>Business units</a:t>
                      </a:r>
                      <a:endParaRPr lang="fr-FR" sz="6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31652" marB="31652" anchor="ctr"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31652" marB="31652"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600" b="1" baseline="0" smtClean="0">
                          <a:solidFill>
                            <a:schemeClr val="bg1"/>
                          </a:solidFill>
                        </a:rPr>
                        <a:t>Business Domains</a:t>
                      </a:r>
                      <a:endParaRPr lang="fr-FR" sz="6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31652" marB="31652"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 marL="121920" marR="121920" marT="31652" marB="31652"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6735">
                <a:tc>
                  <a:txBody>
                    <a:bodyPr/>
                    <a:lstStyle/>
                    <a:p>
                      <a:pPr marL="0" marR="0" indent="0" algn="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1" baseline="0" smtClean="0">
                          <a:solidFill>
                            <a:schemeClr val="bg1"/>
                          </a:solidFill>
                        </a:rPr>
                        <a:t>Use Cases</a:t>
                      </a:r>
                      <a:endParaRPr lang="fr-FR" sz="600" b="1" smtClean="0">
                        <a:solidFill>
                          <a:schemeClr val="bg1"/>
                        </a:solidFill>
                      </a:endParaRPr>
                    </a:p>
                    <a:p>
                      <a:pPr algn="r"/>
                      <a:endParaRPr lang="fr-FR" sz="6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31652" marB="31652" anchor="ctr"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31652" marB="31652"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6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31652" marB="31652"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 marL="121920" marR="121920" marT="31652" marB="31652"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ZoneTexte 21"/>
          <p:cNvSpPr txBox="1"/>
          <p:nvPr/>
        </p:nvSpPr>
        <p:spPr>
          <a:xfrm>
            <a:off x="6691740" y="1181842"/>
            <a:ext cx="2139483" cy="181115"/>
          </a:xfrm>
          <a:prstGeom prst="rect">
            <a:avLst/>
          </a:prstGeom>
          <a:noFill/>
        </p:spPr>
        <p:txBody>
          <a:bodyPr wrap="square" rtlCol="0" anchor="t">
            <a:normAutofit fontScale="70000" lnSpcReduction="20000"/>
          </a:bodyPr>
          <a:lstStyle/>
          <a:p>
            <a:pPr algn="l"/>
            <a:r>
              <a:rPr lang="en-US" sz="1000">
                <a:solidFill>
                  <a:srgbClr val="404040"/>
                </a:solidFill>
              </a:rPr>
              <a:t>medium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6691740" y="895219"/>
            <a:ext cx="2139483" cy="181115"/>
          </a:xfrm>
          <a:prstGeom prst="rect">
            <a:avLst/>
          </a:prstGeom>
          <a:noFill/>
        </p:spPr>
        <p:txBody>
          <a:bodyPr wrap="square" rtlCol="0" anchor="t">
            <a:normAutofit fontScale="40000" lnSpcReduction="20000"/>
          </a:bodyPr>
          <a:lstStyle/>
          <a:p>
            <a:pPr algn="l"/>
            <a:endParaRPr/>
          </a:p>
        </p:txBody>
      </p:sp>
      <p:sp>
        <p:nvSpPr>
          <p:cNvPr id="31" name="ZoneTexte 30"/>
          <p:cNvSpPr txBox="1"/>
          <p:nvPr/>
        </p:nvSpPr>
        <p:spPr>
          <a:xfrm>
            <a:off x="2329113" y="1158395"/>
            <a:ext cx="2139483" cy="181115"/>
          </a:xfrm>
          <a:prstGeom prst="rect">
            <a:avLst/>
          </a:prstGeom>
          <a:noFill/>
        </p:spPr>
        <p:txBody>
          <a:bodyPr wrap="square" rtlCol="0" anchor="t">
            <a:normAutofit fontScale="70000" lnSpcReduction="20000"/>
          </a:bodyPr>
          <a:lstStyle/>
          <a:p>
            <a:pPr algn="l"/>
            <a:r>
              <a:rPr lang="en-US" sz="1000">
                <a:solidFill>
                  <a:srgbClr val="404040"/>
                </a:solidFill>
              </a:rPr>
              <a:t>1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2329113" y="895219"/>
            <a:ext cx="2139483" cy="181115"/>
          </a:xfrm>
          <a:prstGeom prst="rect">
            <a:avLst/>
          </a:prstGeom>
          <a:noFill/>
        </p:spPr>
        <p:txBody>
          <a:bodyPr wrap="square" rtlCol="0" anchor="t">
            <a:normAutofit fontScale="70000" lnSpcReduction="20000"/>
          </a:bodyPr>
          <a:lstStyle/>
          <a:p>
            <a:pPr algn="l"/>
            <a:r>
              <a:rPr lang="en-US" sz="1000">
                <a:solidFill>
                  <a:srgbClr val="404040"/>
                </a:solidFill>
              </a:rPr>
              <a:t>medium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2329113" y="1398880"/>
            <a:ext cx="2139483" cy="181115"/>
          </a:xfrm>
          <a:prstGeom prst="rect">
            <a:avLst/>
          </a:prstGeom>
          <a:noFill/>
        </p:spPr>
        <p:txBody>
          <a:bodyPr wrap="square" rtlCol="0" anchor="t">
            <a:normAutofit fontScale="70000" lnSpcReduction="20000"/>
          </a:bodyPr>
          <a:lstStyle/>
          <a:p>
            <a:pPr algn="l"/>
            <a:r>
              <a:rPr lang="en-US" sz="1000">
                <a:solidFill>
                  <a:srgbClr val="404040"/>
                </a:solidFill>
              </a:rPr>
              <a:t>3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6691747" y="1398880"/>
            <a:ext cx="2139483" cy="181115"/>
          </a:xfrm>
          <a:prstGeom prst="rect">
            <a:avLst/>
          </a:prstGeom>
          <a:noFill/>
        </p:spPr>
        <p:txBody>
          <a:bodyPr wrap="square" rtlCol="0" anchor="t">
            <a:normAutofit fontScale="40000" lnSpcReduction="20000"/>
          </a:bodyPr>
          <a:lstStyle/>
          <a:p>
            <a:pPr algn="l"/>
            <a:endParaRPr/>
          </a:p>
        </p:txBody>
      </p:sp>
      <p:sp>
        <p:nvSpPr>
          <p:cNvPr id="51" name="ZoneTexte 50"/>
          <p:cNvSpPr txBox="1"/>
          <p:nvPr/>
        </p:nvSpPr>
        <p:spPr>
          <a:xfrm>
            <a:off x="104907" y="65543"/>
            <a:ext cx="971789" cy="21307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 anchor="t">
            <a:normAutofit fontScale="62500" lnSpcReduction="20000"/>
          </a:bodyPr>
          <a:lstStyle/>
          <a:p>
            <a:pPr algn="l"/>
            <a:r>
              <a:rPr lang="en-US" sz="1400" b="1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52" name="ZoneTexte 51"/>
          <p:cNvSpPr txBox="1"/>
          <p:nvPr/>
        </p:nvSpPr>
        <p:spPr>
          <a:xfrm>
            <a:off x="1" y="338018"/>
            <a:ext cx="1296004" cy="18111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 anchor="t">
            <a:normAutofit fontScale="70000" lnSpcReduction="20000"/>
          </a:bodyPr>
          <a:lstStyle/>
          <a:p>
            <a:pPr algn="l"/>
            <a:r>
              <a:rPr lang="en-US" sz="1000">
                <a:solidFill>
                  <a:srgbClr val="404040"/>
                </a:solidFill>
              </a:rPr>
              <a:t>2016513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2351366" y="560629"/>
            <a:ext cx="5818076" cy="181115"/>
          </a:xfrm>
          <a:prstGeom prst="rect">
            <a:avLst/>
          </a:prstGeom>
          <a:noFill/>
        </p:spPr>
        <p:txBody>
          <a:bodyPr wrap="square" rtlCol="0" anchor="t">
            <a:normAutofit fontScale="70000" lnSpcReduction="20000"/>
          </a:bodyPr>
          <a:lstStyle/>
          <a:p>
            <a:pPr algn="l"/>
            <a:r>
              <a:rPr lang="en-US" sz="1000">
                <a:solidFill>
                  <a:srgbClr val="404040"/>
                </a:solidFill>
              </a:rPr>
              <a:t>Digital workplace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2351365" y="1685502"/>
            <a:ext cx="2139483" cy="181115"/>
          </a:xfrm>
          <a:prstGeom prst="rect">
            <a:avLst/>
          </a:prstGeom>
          <a:noFill/>
        </p:spPr>
        <p:txBody>
          <a:bodyPr wrap="square" rtlCol="0" anchor="t">
            <a:normAutofit fontScale="70000" lnSpcReduction="20000"/>
          </a:bodyPr>
          <a:lstStyle/>
          <a:p>
            <a:pPr algn="l"/>
            <a:r>
              <a:rPr lang="en-US" sz="1000">
                <a:solidFill>
                  <a:srgbClr val="404040"/>
                </a:solidFill>
              </a:rPr>
              <a:t>initial</a:t>
            </a:r>
          </a:p>
        </p:txBody>
      </p:sp>
      <p:sp>
        <p:nvSpPr>
          <p:cNvPr id="55" name="ZoneTexte 54"/>
          <p:cNvSpPr txBox="1"/>
          <p:nvPr/>
        </p:nvSpPr>
        <p:spPr>
          <a:xfrm>
            <a:off x="6619780" y="1660838"/>
            <a:ext cx="2139483" cy="181115"/>
          </a:xfrm>
          <a:prstGeom prst="rect">
            <a:avLst/>
          </a:prstGeom>
          <a:noFill/>
        </p:spPr>
        <p:txBody>
          <a:bodyPr wrap="square" rtlCol="0" anchor="t">
            <a:normAutofit fontScale="40000" lnSpcReduction="20000"/>
          </a:bodyPr>
          <a:lstStyle/>
          <a:p>
            <a:pPr algn="l"/>
            <a:endParaRPr/>
          </a:p>
        </p:txBody>
      </p:sp>
      <p:sp>
        <p:nvSpPr>
          <p:cNvPr id="56" name="ZoneTexte 55"/>
          <p:cNvSpPr txBox="1"/>
          <p:nvPr/>
        </p:nvSpPr>
        <p:spPr>
          <a:xfrm>
            <a:off x="2351365" y="1909378"/>
            <a:ext cx="2139483" cy="181115"/>
          </a:xfrm>
          <a:prstGeom prst="rect">
            <a:avLst/>
          </a:prstGeom>
          <a:noFill/>
        </p:spPr>
        <p:txBody>
          <a:bodyPr wrap="square" rtlCol="0" anchor="t">
            <a:normAutofit fontScale="40000" lnSpcReduction="20000"/>
          </a:bodyPr>
          <a:lstStyle/>
          <a:p>
            <a:pPr algn="l"/>
            <a:endParaRPr/>
          </a:p>
        </p:txBody>
      </p:sp>
      <p:sp>
        <p:nvSpPr>
          <p:cNvPr id="57" name="ZoneTexte 56"/>
          <p:cNvSpPr txBox="1"/>
          <p:nvPr/>
        </p:nvSpPr>
        <p:spPr>
          <a:xfrm>
            <a:off x="2351365" y="2171336"/>
            <a:ext cx="2139483" cy="181115"/>
          </a:xfrm>
          <a:prstGeom prst="rect">
            <a:avLst/>
          </a:prstGeom>
          <a:noFill/>
        </p:spPr>
        <p:txBody>
          <a:bodyPr wrap="square" rtlCol="0" anchor="t">
            <a:normAutofit fontScale="40000" lnSpcReduction="20000"/>
          </a:bodyPr>
          <a:lstStyle/>
          <a:p>
            <a:pPr algn="l"/>
            <a:endParaRPr/>
          </a:p>
        </p:txBody>
      </p:sp>
      <p:sp>
        <p:nvSpPr>
          <p:cNvPr id="59" name="ZoneTexte 58"/>
          <p:cNvSpPr txBox="1"/>
          <p:nvPr/>
        </p:nvSpPr>
        <p:spPr>
          <a:xfrm>
            <a:off x="6619780" y="1909378"/>
            <a:ext cx="2139483" cy="181115"/>
          </a:xfrm>
          <a:prstGeom prst="rect">
            <a:avLst/>
          </a:prstGeom>
          <a:noFill/>
        </p:spPr>
        <p:txBody>
          <a:bodyPr wrap="square" rtlCol="0" anchor="t">
            <a:normAutofit fontScale="40000" lnSpcReduction="20000"/>
          </a:bodyPr>
          <a:lstStyle/>
          <a:p>
            <a:pPr algn="l"/>
            <a:endParaRPr/>
          </a:p>
        </p:txBody>
      </p:sp>
      <p:sp>
        <p:nvSpPr>
          <p:cNvPr id="35" name="ZoneTexte 34"/>
          <p:cNvSpPr txBox="1"/>
          <p:nvPr/>
        </p:nvSpPr>
        <p:spPr>
          <a:xfrm>
            <a:off x="1488390" y="3579155"/>
            <a:ext cx="1694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>
                <a:solidFill>
                  <a:srgbClr val="FFFFFF"/>
                </a:solidFill>
              </a:rPr>
              <a:t>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9009"/>
            <a:ext cx="9144000" cy="5351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1941688" y="65543"/>
            <a:ext cx="6594040" cy="21307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 anchor="t">
            <a:normAutofit fontScale="62500" lnSpcReduction="20000"/>
          </a:bodyPr>
          <a:lstStyle/>
          <a:p>
            <a:pPr algn="l"/>
            <a:r>
              <a:rPr lang="en-US" sz="1400" b="1">
                <a:solidFill>
                  <a:srgbClr val="FFFFFF"/>
                </a:solidFill>
              </a:rPr>
              <a:t>Improve and extend collaboration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104907" y="65543"/>
            <a:ext cx="971789" cy="21307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 anchor="t">
            <a:normAutofit fontScale="62500" lnSpcReduction="20000"/>
          </a:bodyPr>
          <a:lstStyle/>
          <a:p>
            <a:pPr algn="l"/>
            <a:r>
              <a:rPr lang="en-US" sz="14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2" name="ZoneTexte 51"/>
          <p:cNvSpPr txBox="1"/>
          <p:nvPr/>
        </p:nvSpPr>
        <p:spPr>
          <a:xfrm>
            <a:off x="1" y="338018"/>
            <a:ext cx="1296004" cy="18111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 anchor="t">
            <a:normAutofit fontScale="70000" lnSpcReduction="20000"/>
          </a:bodyPr>
          <a:lstStyle/>
          <a:p>
            <a:pPr algn="l"/>
            <a:r>
              <a:rPr lang="en-US" sz="1000">
                <a:solidFill>
                  <a:srgbClr val="404040"/>
                </a:solidFill>
              </a:rPr>
              <a:t>2016513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36194" y="640676"/>
            <a:ext cx="3384741" cy="124615"/>
          </a:xfrm>
          <a:prstGeom prst="rect">
            <a:avLst/>
          </a:prstGeom>
          <a:solidFill>
            <a:srgbClr val="69260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fr-FR" sz="1000" b="1" noProof="1" smtClean="0">
                <a:solidFill>
                  <a:schemeClr val="bg1"/>
                </a:solidFill>
              </a:rPr>
              <a:t>BUILDING BLOCKS</a:t>
            </a:r>
            <a:endParaRPr lang="fr-FR" sz="1000" b="1" noProof="1">
              <a:solidFill>
                <a:schemeClr val="bg1"/>
              </a:solidFill>
            </a:endParaRPr>
          </a:p>
        </p:txBody>
      </p:sp>
      <p:sp>
        <p:nvSpPr>
          <p:cNvPr id="64" name="ZoneTexte 63"/>
          <p:cNvSpPr txBox="1">
            <a:spLocks/>
          </p:cNvSpPr>
          <p:nvPr/>
        </p:nvSpPr>
        <p:spPr>
          <a:xfrm>
            <a:off x="415359" y="765291"/>
            <a:ext cx="4176000" cy="1235841"/>
          </a:xfrm>
          <a:prstGeom prst="rect">
            <a:avLst/>
          </a:prstGeom>
          <a:ln w="0">
            <a:solidFill>
              <a:srgbClr val="B23F12"/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ZoneTexte 64"/>
          <p:cNvSpPr txBox="1">
            <a:spLocks/>
          </p:cNvSpPr>
          <p:nvPr/>
        </p:nvSpPr>
        <p:spPr>
          <a:xfrm>
            <a:off x="328997" y="765290"/>
            <a:ext cx="8445313" cy="2164988"/>
          </a:xfrm>
          <a:prstGeom prst="rect">
            <a:avLst/>
          </a:prstGeom>
          <a:ln w="0">
            <a:solidFill>
              <a:srgbClr val="B23F12"/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normAutofit/>
          </a:bodyPr>
          <a:lstStyle/>
          <a:p>
            <a:pPr algn="l">
              <a:buFont typeface="Arial"/>
              <a:buChar char="•"/>
            </a:pPr>
            <a:r>
              <a:rPr lang="en-US" sz="1000">
                <a:solidFill>
                  <a:srgbClr val="404040"/>
                </a:solidFill>
              </a:rPr>
              <a:t>Digital User Experience :
Social network :
Industrial ATEX :
Immersive Video Conferencing :
3D printing :
Holography :
BYOD / CYOD :
Wireless networks :</a:t>
            </a:r>
          </a:p>
        </p:txBody>
      </p:sp>
      <p:sp>
        <p:nvSpPr>
          <p:cNvPr id="34" name="ZoneTexte 33"/>
          <p:cNvSpPr txBox="1">
            <a:spLocks/>
          </p:cNvSpPr>
          <p:nvPr/>
        </p:nvSpPr>
        <p:spPr>
          <a:xfrm>
            <a:off x="313165" y="3239226"/>
            <a:ext cx="8461145" cy="2869257"/>
          </a:xfrm>
          <a:prstGeom prst="rect">
            <a:avLst/>
          </a:prstGeom>
          <a:ln w="0">
            <a:solidFill>
              <a:schemeClr val="bg1"/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fr-FR" sz="1000" smtClean="0">
                <a:solidFill>
                  <a:schemeClr val="bg1">
                    <a:lumMod val="85000"/>
                  </a:schemeClr>
                </a:solidFill>
              </a:rPr>
              <a:t>£svg</a:t>
            </a:r>
            <a:endParaRPr lang="fr-F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13164" y="3061817"/>
            <a:ext cx="3756113" cy="12461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fr-FR" sz="1000" b="1" noProof="1" smtClean="0">
                <a:solidFill>
                  <a:schemeClr val="bg1"/>
                </a:solidFill>
              </a:rPr>
              <a:t>ARCHITECTURAL CAPABILITY MAP</a:t>
            </a:r>
            <a:endParaRPr lang="fr-FR" sz="1000" b="1" noProof="1">
              <a:solidFill>
                <a:schemeClr val="bg1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2099923" y="616012"/>
            <a:ext cx="1605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>
                <a:solidFill>
                  <a:srgbClr val="FFFFFF"/>
                </a:solidFill>
              </a:rPr>
              <a:t>8</a:t>
            </a: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3165" y="3239226"/>
            <a:ext cx="8461145" cy="2860745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>
          <a:xfrm>
            <a:off x="6503764" y="2344529"/>
            <a:ext cx="725488" cy="365125"/>
          </a:xfrm>
        </p:spPr>
        <p:txBody>
          <a:bodyPr anchor="ctr"/>
          <a:lstStyle/>
          <a:p>
            <a:pPr defTabSz="342900"/>
            <a:fld id="{21F90BE8-D879-4F46-ACF9-7BCC67DCFB7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 defTabSz="342900"/>
              <a:t>16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28042" y="797127"/>
            <a:ext cx="3491961" cy="124615"/>
          </a:xfrm>
          <a:prstGeom prst="rect">
            <a:avLst/>
          </a:prstGeom>
          <a:solidFill>
            <a:srgbClr val="69260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fr-FR" sz="1000" b="1" noProof="1" smtClean="0">
                <a:solidFill>
                  <a:schemeClr val="bg1"/>
                </a:solidFill>
              </a:rPr>
              <a:t>TECHNOLOGIES</a:t>
            </a:r>
            <a:endParaRPr lang="fr-FR" sz="1000" b="1" noProof="1">
              <a:solidFill>
                <a:schemeClr val="bg1"/>
              </a:solidFill>
            </a:endParaRPr>
          </a:p>
        </p:txBody>
      </p:sp>
      <p:sp>
        <p:nvSpPr>
          <p:cNvPr id="5" name="ZoneTexte 4"/>
          <p:cNvSpPr txBox="1">
            <a:spLocks/>
          </p:cNvSpPr>
          <p:nvPr/>
        </p:nvSpPr>
        <p:spPr>
          <a:xfrm>
            <a:off x="4628041" y="921742"/>
            <a:ext cx="4176000" cy="1235841"/>
          </a:xfrm>
          <a:prstGeom prst="rect">
            <a:avLst/>
          </a:prstGeom>
          <a:ln w="0">
            <a:solidFill>
              <a:srgbClr val="B23F12"/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ZoneTexte 5"/>
          <p:cNvSpPr txBox="1">
            <a:spLocks/>
          </p:cNvSpPr>
          <p:nvPr/>
        </p:nvSpPr>
        <p:spPr>
          <a:xfrm>
            <a:off x="4620847" y="921742"/>
            <a:ext cx="4176000" cy="3484917"/>
          </a:xfrm>
          <a:prstGeom prst="rect">
            <a:avLst/>
          </a:prstGeom>
          <a:ln w="0">
            <a:solidFill>
              <a:srgbClr val="B23F12"/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normAutofit/>
          </a:bodyPr>
          <a:lstStyle/>
          <a:p>
            <a:pPr algn="l">
              <a:buFont typeface="Arial"/>
              <a:buChar char="•"/>
            </a:pPr>
            <a:r>
              <a:rPr lang="en-US" sz="1000">
                <a:solidFill>
                  <a:srgbClr val="404040"/>
                </a:solidFill>
              </a:rPr>
              <a:t>Digital User Experience
Devops
Social media
Paperless office
Connected Office forces
Crowdsourcing
Immersive video conferencing
Connected office forces
Search Engines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5413" y="797127"/>
            <a:ext cx="3421920" cy="1246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fr-FR" sz="1000" b="1" noProof="1" smtClean="0">
                <a:solidFill>
                  <a:schemeClr val="bg1"/>
                </a:solidFill>
              </a:rPr>
              <a:t>DIGITAL CAPABILITIES</a:t>
            </a:r>
            <a:endParaRPr lang="fr-FR" sz="1000" b="1" noProof="1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>
            <a:spLocks/>
          </p:cNvSpPr>
          <p:nvPr/>
        </p:nvSpPr>
        <p:spPr>
          <a:xfrm>
            <a:off x="265412" y="921742"/>
            <a:ext cx="4176000" cy="3484916"/>
          </a:xfrm>
          <a:prstGeom prst="rect">
            <a:avLst/>
          </a:prstGeom>
          <a:ln w="0">
            <a:solidFill>
              <a:srgbClr val="B23F12"/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normAutofit/>
          </a:bodyPr>
          <a:lstStyle/>
          <a:p>
            <a:pPr algn="l">
              <a:buFont typeface="Arial"/>
              <a:buChar char="•"/>
            </a:pPr>
            <a:r>
              <a:rPr lang="en-US" sz="1000">
                <a:solidFill>
                  <a:srgbClr val="404040"/>
                </a:solidFill>
              </a:rPr>
              <a:t>Accès ubiquitaire au SI d entreprise 
Amélioration de l IT
Interaction avec les données numériques
Interaction numérique entre personnes
Transformation numérique de l information
Transmission des connaissances
Intéraction numérique entre les personnes
Transmission de connaissances
Simulation d un contexte physique
Production de connaissance par l utilisation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124142" y="775001"/>
            <a:ext cx="1563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6324588" y="780685"/>
            <a:ext cx="1795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-9009"/>
            <a:ext cx="9144000" cy="5351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1941688" y="65543"/>
            <a:ext cx="6594040" cy="21307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 anchor="t">
            <a:normAutofit fontScale="62500" lnSpcReduction="20000"/>
          </a:bodyPr>
          <a:lstStyle/>
          <a:p>
            <a:pPr algn="l"/>
            <a:r>
              <a:rPr lang="en-US" sz="1400" b="1">
                <a:solidFill>
                  <a:srgbClr val="FFFFFF"/>
                </a:solidFill>
              </a:rPr>
              <a:t>Improve and extend collaboration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04907" y="65543"/>
            <a:ext cx="971789" cy="21307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 anchor="t">
            <a:normAutofit fontScale="62500" lnSpcReduction="20000"/>
          </a:bodyPr>
          <a:lstStyle/>
          <a:p>
            <a:pPr algn="l"/>
            <a:r>
              <a:rPr lang="en-US" sz="1400" b="1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" y="338018"/>
            <a:ext cx="1296004" cy="18111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 anchor="t">
            <a:normAutofit fontScale="70000" lnSpcReduction="20000"/>
          </a:bodyPr>
          <a:lstStyle/>
          <a:p>
            <a:pPr algn="l"/>
            <a:r>
              <a:rPr lang="en-US" sz="1000">
                <a:solidFill>
                  <a:srgbClr val="404040"/>
                </a:solidFill>
              </a:rPr>
              <a:t>2016513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2099923" y="616012"/>
            <a:ext cx="1605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18" name="ZoneTexte 17"/>
          <p:cNvSpPr txBox="1">
            <a:spLocks/>
          </p:cNvSpPr>
          <p:nvPr/>
        </p:nvSpPr>
        <p:spPr>
          <a:xfrm>
            <a:off x="294905" y="4621707"/>
            <a:ext cx="8538628" cy="2054050"/>
          </a:xfrm>
          <a:prstGeom prst="rect">
            <a:avLst/>
          </a:prstGeom>
          <a:ln w="0">
            <a:solidFill>
              <a:srgbClr val="B23F12"/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normAutofit/>
          </a:bodyPr>
          <a:lstStyle/>
          <a:p>
            <a:pPr algn="l">
              <a:buFont typeface="Arial"/>
              <a:buChar char="•"/>
            </a:pPr>
            <a:endParaRPr/>
          </a:p>
        </p:txBody>
      </p:sp>
      <p:sp>
        <p:nvSpPr>
          <p:cNvPr id="19" name="Rectangle 18"/>
          <p:cNvSpPr/>
          <p:nvPr/>
        </p:nvSpPr>
        <p:spPr>
          <a:xfrm>
            <a:off x="294907" y="4497092"/>
            <a:ext cx="2880000" cy="12461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fr-FR" sz="1000" b="1" noProof="1" smtClean="0">
                <a:solidFill>
                  <a:schemeClr val="bg1"/>
                </a:solidFill>
              </a:rPr>
              <a:t>Comment</a:t>
            </a:r>
            <a:endParaRPr lang="fr-FR" sz="1000" b="1" noProof="1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>
            <a:spLocks/>
          </p:cNvSpPr>
          <p:nvPr/>
        </p:nvSpPr>
        <p:spPr>
          <a:xfrm>
            <a:off x="294905" y="4621708"/>
            <a:ext cx="8538628" cy="541313"/>
          </a:xfrm>
          <a:prstGeom prst="rect">
            <a:avLst/>
          </a:prstGeom>
          <a:ln w="0">
            <a:solidFill>
              <a:srgbClr val="B23F12"/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normAutofit/>
          </a:bodyPr>
          <a:lstStyle/>
          <a:p>
            <a:pPr algn="l">
              <a:buFont typeface="Arial"/>
              <a:buChar char="•"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48482162"/>
              </p:ext>
            </p:extLst>
          </p:nvPr>
        </p:nvGraphicFramePr>
        <p:xfrm>
          <a:off x="299795" y="526115"/>
          <a:ext cx="8538631" cy="25673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7156">
                  <a:extLst>
                    <a:ext uri="{9D8B030D-6E8A-4147-A177-3AD203B41FA5}">
                      <a16:colId xmlns="" xmlns:a16="http://schemas.microsoft.com/office/drawing/2014/main" val="241048077"/>
                    </a:ext>
                  </a:extLst>
                </a:gridCol>
                <a:gridCol w="6571475">
                  <a:extLst>
                    <a:ext uri="{9D8B030D-6E8A-4147-A177-3AD203B41FA5}">
                      <a16:colId xmlns="" xmlns:a16="http://schemas.microsoft.com/office/drawing/2014/main" val="2300541675"/>
                    </a:ext>
                  </a:extLst>
                </a:gridCol>
              </a:tblGrid>
              <a:tr h="256735">
                <a:tc>
                  <a:txBody>
                    <a:bodyPr/>
                    <a:lstStyle/>
                    <a:p>
                      <a:pPr algn="r"/>
                      <a:r>
                        <a:rPr lang="fr-FR" sz="600" b="1" smtClean="0">
                          <a:solidFill>
                            <a:schemeClr val="bg1"/>
                          </a:solidFill>
                        </a:rPr>
                        <a:t>Category</a:t>
                      </a:r>
                      <a:endParaRPr lang="fr-FR" sz="6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31652" marB="31652" anchor="ctr"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 marL="121920" marR="121920" marT="31652" marB="31652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89007652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-9009"/>
            <a:ext cx="9144000" cy="5351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299797" y="2428353"/>
            <a:ext cx="2880000" cy="12461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fr-FR" sz="1000" b="1" noProof="1" smtClean="0">
                <a:solidFill>
                  <a:schemeClr val="bg1"/>
                </a:solidFill>
              </a:rPr>
              <a:t>DESCRIPTION</a:t>
            </a:r>
            <a:endParaRPr lang="fr-FR" sz="1000" b="1" noProof="1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941688" y="65543"/>
            <a:ext cx="6594040" cy="21307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 anchor="t">
            <a:normAutofit fontScale="62500" lnSpcReduction="20000"/>
          </a:bodyPr>
          <a:lstStyle/>
          <a:p>
            <a:pPr algn="l"/>
            <a:r>
              <a:rPr lang="en-US" sz="1400" b="1">
                <a:solidFill>
                  <a:srgbClr val="FFFFFF"/>
                </a:solidFill>
              </a:rPr>
              <a:t>Build semantized systems to valorize all heterogeneous and spread data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99797" y="3603818"/>
            <a:ext cx="2880000" cy="1246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fr-FR" sz="1000" b="1" noProof="1" smtClean="0">
                <a:solidFill>
                  <a:schemeClr val="bg1"/>
                </a:solidFill>
              </a:rPr>
              <a:t>USE CASES</a:t>
            </a:r>
            <a:endParaRPr lang="fr-FR" sz="1000" b="1" noProof="1">
              <a:solidFill>
                <a:schemeClr val="bg1"/>
              </a:solidFill>
            </a:endParaRPr>
          </a:p>
        </p:txBody>
      </p:sp>
      <p:sp>
        <p:nvSpPr>
          <p:cNvPr id="28" name="ZoneTexte 27"/>
          <p:cNvSpPr txBox="1">
            <a:spLocks/>
          </p:cNvSpPr>
          <p:nvPr/>
        </p:nvSpPr>
        <p:spPr>
          <a:xfrm>
            <a:off x="299796" y="3728433"/>
            <a:ext cx="8538627" cy="2955548"/>
          </a:xfrm>
          <a:prstGeom prst="rect">
            <a:avLst/>
          </a:prstGeom>
          <a:ln w="0">
            <a:solidFill>
              <a:srgbClr val="B23F12"/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normAutofit/>
          </a:bodyPr>
          <a:lstStyle/>
          <a:p>
            <a:pPr algn="l">
              <a:buFont typeface="Arial"/>
              <a:buChar char="•"/>
            </a:pPr>
            <a:r>
              <a:rPr lang="en-US" sz="1000">
                <a:solidFill>
                  <a:srgbClr val="404040"/>
                </a:solidFill>
              </a:rPr>
              <a:t>EP / Geoscience/Geophysical - geological interpretation (1015) : knowledge management &amp; sharing
EP / Geoscience/Geoscience data management (1015) : Ensure data coherency between disciplines/sites
EP / Geoscience/Geoscience data management (1015) : Improve the time to retrieve information for geoscientists
HD / DAP/Prévention, gestion des crises (1015) : Plan de classement mail automatisé
HD / DIAG/Négocier les contrats d achats de bien ou de service (1015) : Recherche avancée base fournisseurs
HD / DID/Analyse de la données (1015) : Recherche base Veille documentaire DID
HD / DID/Fourniture de l information (1015) : Recherche Demande DID (Quideo)
HD / DRH/Gestion carrière (1015) : Favoriser la performance des employés
HD / DRH/Gestion carrière (1015) : Pouvoir balayer les intranets du groupe pour détecter les occurrences à modifier.
HD / DRH/Recrutement (1015) : Identifier les critères de recrutement les plus pertinent
HD / SEI/Reporting et audit sécurité groupe (1015) : Plan de classement dynamiques des documents SEI
HD / SUR/Protection de l information (1015) : Recherche  propriétaire document Total
HD / SUR/Veille cybercriminalité (1015) : Surveillance de Total sur le Web
TS / Analyse de marché/Analyse économique (1015) : Optimisation des analyses des données non structurées</a:t>
            </a:r>
          </a:p>
        </p:txBody>
      </p:sp>
      <p:sp>
        <p:nvSpPr>
          <p:cNvPr id="63" name="ZoneTexte 62"/>
          <p:cNvSpPr txBox="1">
            <a:spLocks/>
          </p:cNvSpPr>
          <p:nvPr/>
        </p:nvSpPr>
        <p:spPr>
          <a:xfrm>
            <a:off x="299795" y="2552968"/>
            <a:ext cx="8538628" cy="924675"/>
          </a:xfrm>
          <a:prstGeom prst="rect">
            <a:avLst/>
          </a:prstGeom>
          <a:ln w="0">
            <a:solidFill>
              <a:srgbClr val="B23F12"/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normAutofit/>
          </a:bodyPr>
          <a:lstStyle/>
          <a:p>
            <a:pPr algn="l">
              <a:buFont typeface="Arial"/>
              <a:buChar char="•"/>
            </a:pPr>
            <a:endParaRPr/>
          </a:p>
        </p:txBody>
      </p:sp>
      <p:graphicFrame>
        <p:nvGraphicFramePr>
          <p:cNvPr id="27" name="Tableau 2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6779163"/>
              </p:ext>
            </p:extLst>
          </p:nvPr>
        </p:nvGraphicFramePr>
        <p:xfrm>
          <a:off x="292594" y="856142"/>
          <a:ext cx="8538635" cy="154041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73848">
                  <a:extLst>
                    <a:ext uri="{9D8B030D-6E8A-4147-A177-3AD203B41FA5}">
                      <a16:colId xmlns="" xmlns:a16="http://schemas.microsoft.com/office/drawing/2014/main" val="241048077"/>
                    </a:ext>
                  </a:extLst>
                </a:gridCol>
                <a:gridCol w="2295469">
                  <a:extLst>
                    <a:ext uri="{9D8B030D-6E8A-4147-A177-3AD203B41FA5}">
                      <a16:colId xmlns="" xmlns:a16="http://schemas.microsoft.com/office/drawing/2014/main" val="2300541675"/>
                    </a:ext>
                  </a:extLst>
                </a:gridCol>
                <a:gridCol w="2004683">
                  <a:extLst>
                    <a:ext uri="{9D8B030D-6E8A-4147-A177-3AD203B41FA5}">
                      <a16:colId xmlns="" xmlns:a16="http://schemas.microsoft.com/office/drawing/2014/main" val="866307241"/>
                    </a:ext>
                  </a:extLst>
                </a:gridCol>
                <a:gridCol w="2264635">
                  <a:extLst>
                    <a:ext uri="{9D8B030D-6E8A-4147-A177-3AD203B41FA5}">
                      <a16:colId xmlns="" xmlns:a16="http://schemas.microsoft.com/office/drawing/2014/main" val="1043991099"/>
                    </a:ext>
                  </a:extLst>
                </a:gridCol>
              </a:tblGrid>
              <a:tr h="256735">
                <a:tc>
                  <a:txBody>
                    <a:bodyPr/>
                    <a:lstStyle/>
                    <a:p>
                      <a:pPr marL="0" marR="0" indent="0" algn="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1" noProof="1" smtClean="0">
                          <a:solidFill>
                            <a:schemeClr val="bg1"/>
                          </a:solidFill>
                        </a:rPr>
                        <a:t>Business Value</a:t>
                      </a:r>
                    </a:p>
                  </a:txBody>
                  <a:tcPr marL="121920" marR="121920" marT="31652" marB="31652" anchor="ctr"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40" rtl="0" eaLnBrk="1" latinLnBrk="0" hangingPunct="1"/>
                      <a:endParaRPr lang="fr-FR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31652" marB="31652"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1" noProof="1" smtClean="0">
                          <a:solidFill>
                            <a:schemeClr val="bg1"/>
                          </a:solidFill>
                        </a:rPr>
                        <a:t>Risk level</a:t>
                      </a:r>
                    </a:p>
                  </a:txBody>
                  <a:tcPr marL="121920" marR="121920" marT="31652" marB="31652"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 marL="121920" marR="121920" marT="31652" marB="31652"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00171595"/>
                  </a:ext>
                </a:extLst>
              </a:tr>
              <a:tr h="256735">
                <a:tc>
                  <a:txBody>
                    <a:bodyPr/>
                    <a:lstStyle/>
                    <a:p>
                      <a:pPr algn="r"/>
                      <a:r>
                        <a:rPr lang="fr-FR" sz="600" b="1" smtClean="0">
                          <a:solidFill>
                            <a:schemeClr val="bg1"/>
                          </a:solidFill>
                        </a:rPr>
                        <a:t>Horizon</a:t>
                      </a:r>
                      <a:endParaRPr lang="fr-FR" sz="6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31652" marB="31652" anchor="ctr"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31652" marB="31652"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600" b="1" dirty="0" err="1" smtClean="0">
                          <a:solidFill>
                            <a:schemeClr val="bg1"/>
                          </a:solidFill>
                        </a:rPr>
                        <a:t>Ease</a:t>
                      </a:r>
                      <a:r>
                        <a:rPr lang="fr-FR" sz="600" b="1" dirty="0" smtClean="0">
                          <a:solidFill>
                            <a:schemeClr val="bg1"/>
                          </a:solidFill>
                        </a:rPr>
                        <a:t> of </a:t>
                      </a:r>
                      <a:r>
                        <a:rPr lang="fr-FR" sz="600" b="1" dirty="0" err="1" smtClean="0">
                          <a:solidFill>
                            <a:schemeClr val="bg1"/>
                          </a:solidFill>
                        </a:rPr>
                        <a:t>implementation</a:t>
                      </a:r>
                      <a:endParaRPr lang="fr-FR" sz="6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31652" marB="31652"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 marL="121920" marR="121920" marT="31652" marB="31652"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89007652"/>
                  </a:ext>
                </a:extLst>
              </a:tr>
              <a:tr h="256735">
                <a:tc>
                  <a:txBody>
                    <a:bodyPr/>
                    <a:lstStyle/>
                    <a:p>
                      <a:pPr algn="r"/>
                      <a:r>
                        <a:rPr lang="fr-FR" sz="600" b="1" smtClean="0">
                          <a:solidFill>
                            <a:schemeClr val="bg1"/>
                          </a:solidFill>
                        </a:rPr>
                        <a:t>Maturity</a:t>
                      </a:r>
                      <a:endParaRPr lang="fr-FR" sz="6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31652" marB="31652" anchor="ctr"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31652" marB="31652"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600" b="1" smtClean="0">
                          <a:solidFill>
                            <a:schemeClr val="bg1"/>
                          </a:solidFill>
                        </a:rPr>
                        <a:t>costLevel</a:t>
                      </a:r>
                      <a:endParaRPr lang="fr-FR" sz="6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31652" marB="31652"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 marL="121920" marR="121920" marT="31652" marB="31652"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52288375"/>
                  </a:ext>
                </a:extLst>
              </a:tr>
              <a:tr h="256735">
                <a:tc>
                  <a:txBody>
                    <a:bodyPr/>
                    <a:lstStyle/>
                    <a:p>
                      <a:pPr algn="r"/>
                      <a:r>
                        <a:rPr lang="fr-FR" sz="600" b="1" smtClean="0">
                          <a:solidFill>
                            <a:schemeClr val="bg1"/>
                          </a:solidFill>
                        </a:rPr>
                        <a:t>Market Skills</a:t>
                      </a:r>
                      <a:endParaRPr lang="fr-FR" sz="6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31652" marB="31652" anchor="ctr"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31652" marB="31652"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600" b="1" smtClean="0">
                          <a:solidFill>
                            <a:schemeClr val="bg1"/>
                          </a:solidFill>
                        </a:rPr>
                        <a:t>Organisation</a:t>
                      </a:r>
                      <a:r>
                        <a:rPr lang="fr-FR" sz="600" b="1" baseline="0" smtClean="0">
                          <a:solidFill>
                            <a:schemeClr val="bg1"/>
                          </a:solidFill>
                        </a:rPr>
                        <a:t> Skills</a:t>
                      </a:r>
                      <a:endParaRPr lang="fr-FR" sz="6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31652" marB="31652"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 marL="121920" marR="121920" marT="31652" marB="31652"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6735">
                <a:tc>
                  <a:txBody>
                    <a:bodyPr/>
                    <a:lstStyle/>
                    <a:p>
                      <a:pPr algn="r"/>
                      <a:r>
                        <a:rPr lang="fr-FR" sz="600" b="1" baseline="0" smtClean="0">
                          <a:solidFill>
                            <a:schemeClr val="bg1"/>
                          </a:solidFill>
                        </a:rPr>
                        <a:t>Business units</a:t>
                      </a:r>
                      <a:endParaRPr lang="fr-FR" sz="6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31652" marB="31652" anchor="ctr"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31652" marB="31652"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600" b="1" baseline="0" smtClean="0">
                          <a:solidFill>
                            <a:schemeClr val="bg1"/>
                          </a:solidFill>
                        </a:rPr>
                        <a:t>Business Domains</a:t>
                      </a:r>
                      <a:endParaRPr lang="fr-FR" sz="6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31652" marB="31652"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 marL="121920" marR="121920" marT="31652" marB="31652"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6735">
                <a:tc>
                  <a:txBody>
                    <a:bodyPr/>
                    <a:lstStyle/>
                    <a:p>
                      <a:pPr marL="0" marR="0" indent="0" algn="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" b="1" baseline="0" smtClean="0">
                          <a:solidFill>
                            <a:schemeClr val="bg1"/>
                          </a:solidFill>
                        </a:rPr>
                        <a:t>Use Cases</a:t>
                      </a:r>
                      <a:endParaRPr lang="fr-FR" sz="600" b="1" smtClean="0">
                        <a:solidFill>
                          <a:schemeClr val="bg1"/>
                        </a:solidFill>
                      </a:endParaRPr>
                    </a:p>
                    <a:p>
                      <a:pPr algn="r"/>
                      <a:endParaRPr lang="fr-FR" sz="6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31652" marB="31652" anchor="ctr"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31652" marB="31652"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6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31652" marB="31652"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 marL="121920" marR="121920" marT="31652" marB="31652" anchor="ctr">
                    <a:lnL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4D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ZoneTexte 21"/>
          <p:cNvSpPr txBox="1"/>
          <p:nvPr/>
        </p:nvSpPr>
        <p:spPr>
          <a:xfrm>
            <a:off x="6691740" y="1181842"/>
            <a:ext cx="2139483" cy="181115"/>
          </a:xfrm>
          <a:prstGeom prst="rect">
            <a:avLst/>
          </a:prstGeom>
          <a:noFill/>
        </p:spPr>
        <p:txBody>
          <a:bodyPr wrap="square" rtlCol="0" anchor="t">
            <a:normAutofit fontScale="70000" lnSpcReduction="20000"/>
          </a:bodyPr>
          <a:lstStyle/>
          <a:p>
            <a:pPr algn="l"/>
            <a:r>
              <a:rPr lang="en-US" sz="1000">
                <a:solidFill>
                  <a:srgbClr val="404040"/>
                </a:solidFill>
              </a:rPr>
              <a:t>medium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6691740" y="895219"/>
            <a:ext cx="2139483" cy="181115"/>
          </a:xfrm>
          <a:prstGeom prst="rect">
            <a:avLst/>
          </a:prstGeom>
          <a:noFill/>
        </p:spPr>
        <p:txBody>
          <a:bodyPr wrap="square" rtlCol="0" anchor="t">
            <a:normAutofit fontScale="40000" lnSpcReduction="20000"/>
          </a:bodyPr>
          <a:lstStyle/>
          <a:p>
            <a:pPr algn="l"/>
            <a:endParaRPr/>
          </a:p>
        </p:txBody>
      </p:sp>
      <p:sp>
        <p:nvSpPr>
          <p:cNvPr id="31" name="ZoneTexte 30"/>
          <p:cNvSpPr txBox="1"/>
          <p:nvPr/>
        </p:nvSpPr>
        <p:spPr>
          <a:xfrm>
            <a:off x="2329113" y="1158395"/>
            <a:ext cx="2139483" cy="181115"/>
          </a:xfrm>
          <a:prstGeom prst="rect">
            <a:avLst/>
          </a:prstGeom>
          <a:noFill/>
        </p:spPr>
        <p:txBody>
          <a:bodyPr wrap="square" rtlCol="0" anchor="t">
            <a:normAutofit fontScale="70000" lnSpcReduction="20000"/>
          </a:bodyPr>
          <a:lstStyle/>
          <a:p>
            <a:pPr algn="l"/>
            <a:r>
              <a:rPr lang="en-US" sz="1000">
                <a:solidFill>
                  <a:srgbClr val="404040"/>
                </a:solidFill>
              </a:rPr>
              <a:t>1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2329113" y="895219"/>
            <a:ext cx="2139483" cy="181115"/>
          </a:xfrm>
          <a:prstGeom prst="rect">
            <a:avLst/>
          </a:prstGeom>
          <a:noFill/>
        </p:spPr>
        <p:txBody>
          <a:bodyPr wrap="square" rtlCol="0" anchor="t">
            <a:normAutofit fontScale="70000" lnSpcReduction="20000"/>
          </a:bodyPr>
          <a:lstStyle/>
          <a:p>
            <a:pPr algn="l"/>
            <a:r>
              <a:rPr lang="en-US" sz="1000">
                <a:solidFill>
                  <a:srgbClr val="404040"/>
                </a:solidFill>
              </a:rPr>
              <a:t>medium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2329113" y="1398880"/>
            <a:ext cx="2139483" cy="181115"/>
          </a:xfrm>
          <a:prstGeom prst="rect">
            <a:avLst/>
          </a:prstGeom>
          <a:noFill/>
        </p:spPr>
        <p:txBody>
          <a:bodyPr wrap="square" rtlCol="0" anchor="t">
            <a:normAutofit fontScale="70000" lnSpcReduction="20000"/>
          </a:bodyPr>
          <a:lstStyle/>
          <a:p>
            <a:pPr algn="l"/>
            <a:r>
              <a:rPr lang="en-US" sz="1000">
                <a:solidFill>
                  <a:srgbClr val="404040"/>
                </a:solidFill>
              </a:rPr>
              <a:t>3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6691747" y="1398880"/>
            <a:ext cx="2139483" cy="181115"/>
          </a:xfrm>
          <a:prstGeom prst="rect">
            <a:avLst/>
          </a:prstGeom>
          <a:noFill/>
        </p:spPr>
        <p:txBody>
          <a:bodyPr wrap="square" rtlCol="0" anchor="t">
            <a:normAutofit fontScale="40000" lnSpcReduction="20000"/>
          </a:bodyPr>
          <a:lstStyle/>
          <a:p>
            <a:pPr algn="l"/>
            <a:endParaRPr/>
          </a:p>
        </p:txBody>
      </p:sp>
      <p:sp>
        <p:nvSpPr>
          <p:cNvPr id="51" name="ZoneTexte 50"/>
          <p:cNvSpPr txBox="1"/>
          <p:nvPr/>
        </p:nvSpPr>
        <p:spPr>
          <a:xfrm>
            <a:off x="104907" y="65543"/>
            <a:ext cx="971789" cy="21307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 anchor="t">
            <a:normAutofit fontScale="62500" lnSpcReduction="20000"/>
          </a:bodyPr>
          <a:lstStyle/>
          <a:p>
            <a:pPr algn="l"/>
            <a:r>
              <a:rPr lang="en-US" sz="1400" b="1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52" name="ZoneTexte 51"/>
          <p:cNvSpPr txBox="1"/>
          <p:nvPr/>
        </p:nvSpPr>
        <p:spPr>
          <a:xfrm>
            <a:off x="1" y="338018"/>
            <a:ext cx="1296004" cy="18111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 anchor="t">
            <a:normAutofit fontScale="70000" lnSpcReduction="20000"/>
          </a:bodyPr>
          <a:lstStyle/>
          <a:p>
            <a:pPr algn="l"/>
            <a:r>
              <a:rPr lang="en-US" sz="1000">
                <a:solidFill>
                  <a:srgbClr val="404040"/>
                </a:solidFill>
              </a:rPr>
              <a:t>2016507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2351366" y="560629"/>
            <a:ext cx="5818076" cy="181115"/>
          </a:xfrm>
          <a:prstGeom prst="rect">
            <a:avLst/>
          </a:prstGeom>
          <a:noFill/>
        </p:spPr>
        <p:txBody>
          <a:bodyPr wrap="square" rtlCol="0" anchor="t">
            <a:normAutofit fontScale="70000" lnSpcReduction="20000"/>
          </a:bodyPr>
          <a:lstStyle/>
          <a:p>
            <a:pPr algn="l"/>
            <a:r>
              <a:rPr lang="en-US" sz="1000">
                <a:solidFill>
                  <a:srgbClr val="404040"/>
                </a:solidFill>
              </a:rPr>
              <a:t>Data valorization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2351365" y="1685502"/>
            <a:ext cx="2139483" cy="181115"/>
          </a:xfrm>
          <a:prstGeom prst="rect">
            <a:avLst/>
          </a:prstGeom>
          <a:noFill/>
        </p:spPr>
        <p:txBody>
          <a:bodyPr wrap="square" rtlCol="0" anchor="t">
            <a:normAutofit fontScale="70000" lnSpcReduction="20000"/>
          </a:bodyPr>
          <a:lstStyle/>
          <a:p>
            <a:pPr algn="l"/>
            <a:r>
              <a:rPr lang="en-US" sz="1000">
                <a:solidFill>
                  <a:srgbClr val="404040"/>
                </a:solidFill>
              </a:rPr>
              <a:t>initial</a:t>
            </a:r>
          </a:p>
        </p:txBody>
      </p:sp>
      <p:sp>
        <p:nvSpPr>
          <p:cNvPr id="55" name="ZoneTexte 54"/>
          <p:cNvSpPr txBox="1"/>
          <p:nvPr/>
        </p:nvSpPr>
        <p:spPr>
          <a:xfrm>
            <a:off x="6619780" y="1660838"/>
            <a:ext cx="2139483" cy="181115"/>
          </a:xfrm>
          <a:prstGeom prst="rect">
            <a:avLst/>
          </a:prstGeom>
          <a:noFill/>
        </p:spPr>
        <p:txBody>
          <a:bodyPr wrap="square" rtlCol="0" anchor="t">
            <a:normAutofit fontScale="40000" lnSpcReduction="20000"/>
          </a:bodyPr>
          <a:lstStyle/>
          <a:p>
            <a:pPr algn="l"/>
            <a:endParaRPr/>
          </a:p>
        </p:txBody>
      </p:sp>
      <p:sp>
        <p:nvSpPr>
          <p:cNvPr id="56" name="ZoneTexte 55"/>
          <p:cNvSpPr txBox="1"/>
          <p:nvPr/>
        </p:nvSpPr>
        <p:spPr>
          <a:xfrm>
            <a:off x="2351365" y="1909378"/>
            <a:ext cx="2139483" cy="181115"/>
          </a:xfrm>
          <a:prstGeom prst="rect">
            <a:avLst/>
          </a:prstGeom>
          <a:noFill/>
        </p:spPr>
        <p:txBody>
          <a:bodyPr wrap="square" rtlCol="0" anchor="t">
            <a:normAutofit fontScale="40000" lnSpcReduction="20000"/>
          </a:bodyPr>
          <a:lstStyle/>
          <a:p>
            <a:pPr algn="l"/>
            <a:endParaRPr/>
          </a:p>
        </p:txBody>
      </p:sp>
      <p:sp>
        <p:nvSpPr>
          <p:cNvPr id="57" name="ZoneTexte 56"/>
          <p:cNvSpPr txBox="1"/>
          <p:nvPr/>
        </p:nvSpPr>
        <p:spPr>
          <a:xfrm>
            <a:off x="2351365" y="2171336"/>
            <a:ext cx="2139483" cy="181115"/>
          </a:xfrm>
          <a:prstGeom prst="rect">
            <a:avLst/>
          </a:prstGeom>
          <a:noFill/>
        </p:spPr>
        <p:txBody>
          <a:bodyPr wrap="square" rtlCol="0" anchor="t">
            <a:normAutofit fontScale="40000" lnSpcReduction="20000"/>
          </a:bodyPr>
          <a:lstStyle/>
          <a:p>
            <a:pPr algn="l"/>
            <a:endParaRPr/>
          </a:p>
        </p:txBody>
      </p:sp>
      <p:sp>
        <p:nvSpPr>
          <p:cNvPr id="59" name="ZoneTexte 58"/>
          <p:cNvSpPr txBox="1"/>
          <p:nvPr/>
        </p:nvSpPr>
        <p:spPr>
          <a:xfrm>
            <a:off x="6619780" y="1909378"/>
            <a:ext cx="2139483" cy="181115"/>
          </a:xfrm>
          <a:prstGeom prst="rect">
            <a:avLst/>
          </a:prstGeom>
          <a:noFill/>
        </p:spPr>
        <p:txBody>
          <a:bodyPr wrap="square" rtlCol="0" anchor="t">
            <a:normAutofit fontScale="40000" lnSpcReduction="20000"/>
          </a:bodyPr>
          <a:lstStyle/>
          <a:p>
            <a:pPr algn="l"/>
            <a:endParaRPr/>
          </a:p>
        </p:txBody>
      </p:sp>
      <p:sp>
        <p:nvSpPr>
          <p:cNvPr id="35" name="ZoneTexte 34"/>
          <p:cNvSpPr txBox="1"/>
          <p:nvPr/>
        </p:nvSpPr>
        <p:spPr>
          <a:xfrm>
            <a:off x="1488390" y="3579155"/>
            <a:ext cx="1694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>
                <a:solidFill>
                  <a:srgbClr val="FFFFFF"/>
                </a:solidFill>
              </a:rPr>
              <a:t>14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9009"/>
            <a:ext cx="9144000" cy="5351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1941688" y="65543"/>
            <a:ext cx="6594040" cy="21307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 anchor="t">
            <a:normAutofit fontScale="62500" lnSpcReduction="20000"/>
          </a:bodyPr>
          <a:lstStyle/>
          <a:p>
            <a:pPr algn="l"/>
            <a:r>
              <a:rPr lang="en-US" sz="1400" b="1">
                <a:solidFill>
                  <a:srgbClr val="FFFFFF"/>
                </a:solidFill>
              </a:rPr>
              <a:t>Build semantized systems to valorize all heterogeneous and spread data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104907" y="65543"/>
            <a:ext cx="971789" cy="21307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 anchor="t">
            <a:normAutofit fontScale="62500" lnSpcReduction="20000"/>
          </a:bodyPr>
          <a:lstStyle/>
          <a:p>
            <a:pPr algn="l"/>
            <a:r>
              <a:rPr lang="en-US" sz="1400" b="1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52" name="ZoneTexte 51"/>
          <p:cNvSpPr txBox="1"/>
          <p:nvPr/>
        </p:nvSpPr>
        <p:spPr>
          <a:xfrm>
            <a:off x="1" y="338018"/>
            <a:ext cx="1296004" cy="18111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 anchor="t">
            <a:normAutofit fontScale="70000" lnSpcReduction="20000"/>
          </a:bodyPr>
          <a:lstStyle/>
          <a:p>
            <a:pPr algn="l"/>
            <a:r>
              <a:rPr lang="en-US" sz="1000">
                <a:solidFill>
                  <a:srgbClr val="404040"/>
                </a:solidFill>
              </a:rPr>
              <a:t>2016507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36194" y="640676"/>
            <a:ext cx="3384741" cy="124615"/>
          </a:xfrm>
          <a:prstGeom prst="rect">
            <a:avLst/>
          </a:prstGeom>
          <a:solidFill>
            <a:srgbClr val="69260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fr-FR" sz="1000" b="1" noProof="1" smtClean="0">
                <a:solidFill>
                  <a:schemeClr val="bg1"/>
                </a:solidFill>
              </a:rPr>
              <a:t>BUILDING BLOCKS</a:t>
            </a:r>
            <a:endParaRPr lang="fr-FR" sz="1000" b="1" noProof="1">
              <a:solidFill>
                <a:schemeClr val="bg1"/>
              </a:solidFill>
            </a:endParaRPr>
          </a:p>
        </p:txBody>
      </p:sp>
      <p:sp>
        <p:nvSpPr>
          <p:cNvPr id="64" name="ZoneTexte 63"/>
          <p:cNvSpPr txBox="1">
            <a:spLocks/>
          </p:cNvSpPr>
          <p:nvPr/>
        </p:nvSpPr>
        <p:spPr>
          <a:xfrm>
            <a:off x="415359" y="765291"/>
            <a:ext cx="4176000" cy="1235841"/>
          </a:xfrm>
          <a:prstGeom prst="rect">
            <a:avLst/>
          </a:prstGeom>
          <a:ln w="0">
            <a:solidFill>
              <a:srgbClr val="B23F12"/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ZoneTexte 64"/>
          <p:cNvSpPr txBox="1">
            <a:spLocks/>
          </p:cNvSpPr>
          <p:nvPr/>
        </p:nvSpPr>
        <p:spPr>
          <a:xfrm>
            <a:off x="328997" y="765290"/>
            <a:ext cx="8445313" cy="2164988"/>
          </a:xfrm>
          <a:prstGeom prst="rect">
            <a:avLst/>
          </a:prstGeom>
          <a:ln w="0">
            <a:solidFill>
              <a:srgbClr val="B23F12"/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normAutofit/>
          </a:bodyPr>
          <a:lstStyle/>
          <a:p>
            <a:pPr algn="l">
              <a:buFont typeface="Arial"/>
              <a:buChar char="•"/>
            </a:pPr>
            <a:r>
              <a:rPr lang="en-US" sz="1000">
                <a:solidFill>
                  <a:srgbClr val="404040"/>
                </a:solidFill>
              </a:rPr>
              <a:t>Search engines :enterprise search for multi sources search and business applications (search based applications)
Text &amp; Web mining (NLP) :To enrich search by automatically generate meta data over textual contents
Operational data :
Open Data :
Web data :
API :
Portal :
Digital User Experience :
Web crawling :enterprise search for
- multi sources search
- business application
</a:t>
            </a:r>
          </a:p>
        </p:txBody>
      </p:sp>
      <p:sp>
        <p:nvSpPr>
          <p:cNvPr id="34" name="ZoneTexte 33"/>
          <p:cNvSpPr txBox="1">
            <a:spLocks/>
          </p:cNvSpPr>
          <p:nvPr/>
        </p:nvSpPr>
        <p:spPr>
          <a:xfrm>
            <a:off x="313165" y="3239226"/>
            <a:ext cx="8461145" cy="2869257"/>
          </a:xfrm>
          <a:prstGeom prst="rect">
            <a:avLst/>
          </a:prstGeom>
          <a:ln w="0">
            <a:solidFill>
              <a:schemeClr val="bg1"/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fr-FR" sz="1000" smtClean="0">
                <a:solidFill>
                  <a:schemeClr val="bg1">
                    <a:lumMod val="85000"/>
                  </a:schemeClr>
                </a:solidFill>
              </a:rPr>
              <a:t>£svg</a:t>
            </a:r>
            <a:endParaRPr lang="fr-F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13164" y="3061817"/>
            <a:ext cx="3756113" cy="12461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fr-FR" sz="1000" b="1" noProof="1" smtClean="0">
                <a:solidFill>
                  <a:schemeClr val="bg1"/>
                </a:solidFill>
              </a:rPr>
              <a:t>ARCHITECTURAL CAPABILITY MAP</a:t>
            </a:r>
            <a:endParaRPr lang="fr-FR" sz="1000" b="1" noProof="1">
              <a:solidFill>
                <a:schemeClr val="bg1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2099923" y="616012"/>
            <a:ext cx="1605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>
                <a:solidFill>
                  <a:srgbClr val="FFFFFF"/>
                </a:solidFill>
              </a:rPr>
              <a:t>9</a:t>
            </a: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3165" y="3239226"/>
            <a:ext cx="8461145" cy="2860745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>
          <a:xfrm>
            <a:off x="6503764" y="2344529"/>
            <a:ext cx="725488" cy="365125"/>
          </a:xfrm>
        </p:spPr>
        <p:txBody>
          <a:bodyPr anchor="ctr"/>
          <a:lstStyle/>
          <a:p>
            <a:pPr defTabSz="342900"/>
            <a:fld id="{21F90BE8-D879-4F46-ACF9-7BCC67DCFB7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 defTabSz="342900"/>
              <a:t>19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28042" y="797127"/>
            <a:ext cx="3491961" cy="124615"/>
          </a:xfrm>
          <a:prstGeom prst="rect">
            <a:avLst/>
          </a:prstGeom>
          <a:solidFill>
            <a:srgbClr val="69260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fr-FR" sz="1000" b="1" noProof="1" smtClean="0">
                <a:solidFill>
                  <a:schemeClr val="bg1"/>
                </a:solidFill>
              </a:rPr>
              <a:t>TECHNOLOGIES</a:t>
            </a:r>
            <a:endParaRPr lang="fr-FR" sz="1000" b="1" noProof="1">
              <a:solidFill>
                <a:schemeClr val="bg1"/>
              </a:solidFill>
            </a:endParaRPr>
          </a:p>
        </p:txBody>
      </p:sp>
      <p:sp>
        <p:nvSpPr>
          <p:cNvPr id="5" name="ZoneTexte 4"/>
          <p:cNvSpPr txBox="1">
            <a:spLocks/>
          </p:cNvSpPr>
          <p:nvPr/>
        </p:nvSpPr>
        <p:spPr>
          <a:xfrm>
            <a:off x="4628041" y="921742"/>
            <a:ext cx="4176000" cy="1235841"/>
          </a:xfrm>
          <a:prstGeom prst="rect">
            <a:avLst/>
          </a:prstGeom>
          <a:ln w="0">
            <a:solidFill>
              <a:srgbClr val="B23F12"/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ZoneTexte 5"/>
          <p:cNvSpPr txBox="1">
            <a:spLocks/>
          </p:cNvSpPr>
          <p:nvPr/>
        </p:nvSpPr>
        <p:spPr>
          <a:xfrm>
            <a:off x="4620847" y="921742"/>
            <a:ext cx="4176000" cy="3484917"/>
          </a:xfrm>
          <a:prstGeom prst="rect">
            <a:avLst/>
          </a:prstGeom>
          <a:ln w="0">
            <a:solidFill>
              <a:srgbClr val="B23F12"/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normAutofit/>
          </a:bodyPr>
          <a:lstStyle/>
          <a:p>
            <a:pPr algn="l">
              <a:buFont typeface="Arial"/>
              <a:buChar char="•"/>
            </a:pPr>
            <a:r>
              <a:rPr lang="en-US" sz="1000">
                <a:solidFill>
                  <a:srgbClr val="404040"/>
                </a:solidFill>
              </a:rPr>
              <a:t>Text mining Web mining
Search Engines
Crowdsourcing
Data Analytics
Immersive video conferencing
Social media
GIS
NOSQL
Data Visualization
Self service BI
Semantic Web
Big Data
High Performance Computing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265413" y="797127"/>
            <a:ext cx="3421920" cy="1246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fr-FR" sz="1000" b="1" noProof="1" smtClean="0">
                <a:solidFill>
                  <a:schemeClr val="bg1"/>
                </a:solidFill>
              </a:rPr>
              <a:t>DIGITAL CAPABILITIES</a:t>
            </a:r>
            <a:endParaRPr lang="fr-FR" sz="1000" b="1" noProof="1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>
            <a:spLocks/>
          </p:cNvSpPr>
          <p:nvPr/>
        </p:nvSpPr>
        <p:spPr>
          <a:xfrm>
            <a:off x="265412" y="921742"/>
            <a:ext cx="4176000" cy="3484916"/>
          </a:xfrm>
          <a:prstGeom prst="rect">
            <a:avLst/>
          </a:prstGeom>
          <a:ln w="0">
            <a:solidFill>
              <a:srgbClr val="B23F12"/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normAutofit/>
          </a:bodyPr>
          <a:lstStyle/>
          <a:p>
            <a:pPr algn="l">
              <a:buFont typeface="Arial"/>
              <a:buChar char="•"/>
            </a:pPr>
            <a:r>
              <a:rPr lang="en-US" sz="1000">
                <a:solidFill>
                  <a:srgbClr val="404040"/>
                </a:solidFill>
              </a:rPr>
              <a:t>Ajout d informations sémantiques
Production de connaissance à partir d analyse de données
Production de connaissance à partir de la représentation de données
Sélection d informations dispersées
Transmission d informations entre personnes
Identification de patterns numériques statiques ou dynamiques
Reconnaissance de patterns par rapport à un référentiel
Transmission des connaissances
Liaison des données numériques et objets physiques
Interaction visuelle avec les données
Interaction avec les données numériques
Ajout d informations contextualisées
Stockage et traitement de données massives
Visualisation synthétique des données
Découverte de corrélations dans les données
Structuration sémantique de l information
Production de connaissance par la structuration de l information
Visualisation 3D
Simulation d un contexte physique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124142" y="775001"/>
            <a:ext cx="1563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>
                <a:solidFill>
                  <a:srgbClr val="FFFFFF"/>
                </a:solidFill>
              </a:rPr>
              <a:t>19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6324588" y="780685"/>
            <a:ext cx="1795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>
                <a:solidFill>
                  <a:srgbClr val="FFFFFF"/>
                </a:solidFill>
              </a:rPr>
              <a:t>13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-9009"/>
            <a:ext cx="9144000" cy="5351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1941688" y="65543"/>
            <a:ext cx="6594040" cy="21307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 anchor="t">
            <a:normAutofit fontScale="62500" lnSpcReduction="20000"/>
          </a:bodyPr>
          <a:lstStyle/>
          <a:p>
            <a:pPr algn="l"/>
            <a:r>
              <a:rPr lang="en-US" sz="1400" b="1">
                <a:solidFill>
                  <a:srgbClr val="FFFFFF"/>
                </a:solidFill>
              </a:rPr>
              <a:t>Build semantized systems to valorize all heterogeneous and spread data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04907" y="65543"/>
            <a:ext cx="971789" cy="21307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 anchor="t">
            <a:normAutofit fontScale="62500" lnSpcReduction="20000"/>
          </a:bodyPr>
          <a:lstStyle/>
          <a:p>
            <a:pPr algn="l"/>
            <a:r>
              <a:rPr lang="en-US" sz="1400" b="1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" y="338018"/>
            <a:ext cx="1296004" cy="18111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 anchor="t">
            <a:normAutofit fontScale="70000" lnSpcReduction="20000"/>
          </a:bodyPr>
          <a:lstStyle/>
          <a:p>
            <a:pPr algn="l"/>
            <a:r>
              <a:rPr lang="en-US" sz="1000">
                <a:solidFill>
                  <a:srgbClr val="404040"/>
                </a:solidFill>
              </a:rPr>
              <a:t>2016507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2099923" y="616012"/>
            <a:ext cx="1605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8" name="ZoneTexte 17"/>
          <p:cNvSpPr txBox="1">
            <a:spLocks/>
          </p:cNvSpPr>
          <p:nvPr/>
        </p:nvSpPr>
        <p:spPr>
          <a:xfrm>
            <a:off x="294905" y="4621707"/>
            <a:ext cx="8538628" cy="2054050"/>
          </a:xfrm>
          <a:prstGeom prst="rect">
            <a:avLst/>
          </a:prstGeom>
          <a:ln w="0">
            <a:solidFill>
              <a:srgbClr val="B23F12"/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normAutofit/>
          </a:bodyPr>
          <a:lstStyle/>
          <a:p>
            <a:pPr algn="l">
              <a:buFont typeface="Arial"/>
              <a:buChar char="•"/>
            </a:pPr>
            <a:endParaRPr/>
          </a:p>
        </p:txBody>
      </p:sp>
      <p:sp>
        <p:nvSpPr>
          <p:cNvPr id="19" name="Rectangle 18"/>
          <p:cNvSpPr/>
          <p:nvPr/>
        </p:nvSpPr>
        <p:spPr>
          <a:xfrm>
            <a:off x="294907" y="4497092"/>
            <a:ext cx="2880000" cy="12461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fr-FR" sz="1000" b="1" noProof="1" smtClean="0">
                <a:solidFill>
                  <a:schemeClr val="bg1"/>
                </a:solidFill>
              </a:rPr>
              <a:t>Comment</a:t>
            </a:r>
            <a:endParaRPr lang="fr-FR" sz="1000" b="1" noProof="1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>
            <a:spLocks/>
          </p:cNvSpPr>
          <p:nvPr/>
        </p:nvSpPr>
        <p:spPr>
          <a:xfrm>
            <a:off x="294905" y="4621708"/>
            <a:ext cx="8538628" cy="541313"/>
          </a:xfrm>
          <a:prstGeom prst="rect">
            <a:avLst/>
          </a:prstGeom>
          <a:ln w="0">
            <a:solidFill>
              <a:srgbClr val="B23F12"/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normAutofit/>
          </a:bodyPr>
          <a:lstStyle/>
          <a:p>
            <a:pPr algn="l">
              <a:buFont typeface="Arial"/>
              <a:buChar char="•"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8123547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026" name="think-cell Slide" r:id="rId3" imgW="360" imgH="360" progId="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4297251" y="4883188"/>
            <a:ext cx="3406569" cy="1210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7" name="Down Arrow 26"/>
          <p:cNvSpPr/>
          <p:nvPr/>
        </p:nvSpPr>
        <p:spPr>
          <a:xfrm>
            <a:off x="589280" y="1493321"/>
            <a:ext cx="510999" cy="4704279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smtClean="0"/>
              <a:t>la méthodologie POT</a:t>
            </a:r>
            <a:endParaRPr lang="fr-FR" sz="1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0916" y="948619"/>
            <a:ext cx="7271724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 POT est une méthodologie et une démarche outillée permettant  d’identifier les </a:t>
            </a:r>
            <a:r>
              <a:rPr lang="fr-FR" sz="1400" b="1" smtClean="0">
                <a:solidFill>
                  <a:schemeClr val="accent1">
                    <a:lumMod val="50000"/>
                  </a:schemeClr>
                </a:solidFill>
              </a:rPr>
              <a:t>cas d’usage et scénarios digitaux </a:t>
            </a: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innovants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grâce </a:t>
            </a:r>
            <a:r>
              <a:rPr lang="fr-F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au </a:t>
            </a:r>
            <a:r>
              <a:rPr lang="fr-FR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croisement des </a:t>
            </a:r>
            <a:r>
              <a:rPr lang="fr-FR" sz="1400" b="1" smtClean="0">
                <a:solidFill>
                  <a:schemeClr val="accent1">
                    <a:lumMod val="50000"/>
                  </a:schemeClr>
                </a:solidFill>
              </a:rPr>
              <a:t>technologies digitales innovantes </a:t>
            </a:r>
            <a:r>
              <a:rPr lang="fr-FR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avec les </a:t>
            </a:r>
            <a:r>
              <a:rPr lang="fr-FR" sz="1400" b="1" smtClean="0">
                <a:solidFill>
                  <a:schemeClr val="accent1">
                    <a:lumMod val="50000"/>
                  </a:schemeClr>
                </a:solidFill>
              </a:rPr>
              <a:t>activitiés du business</a:t>
            </a:r>
            <a:endParaRPr lang="fr-F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Rectangle à coins arrondis 23"/>
          <p:cNvSpPr/>
          <p:nvPr/>
        </p:nvSpPr>
        <p:spPr>
          <a:xfrm>
            <a:off x="702065" y="1999833"/>
            <a:ext cx="2570435" cy="5249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66700" indent="-26670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●"/>
            </a:pP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Faire 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converger des </a:t>
            </a:r>
            <a:r>
              <a:rPr lang="fr-FR" sz="1200" b="1" dirty="0">
                <a:solidFill>
                  <a:schemeClr val="accent1">
                    <a:lumMod val="50000"/>
                  </a:schemeClr>
                </a:solidFill>
              </a:rPr>
              <a:t>opportunités technologiques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 des </a:t>
            </a:r>
            <a:r>
              <a:rPr lang="fr-FR" sz="1200" b="1" dirty="0" smtClean="0">
                <a:solidFill>
                  <a:schemeClr val="accent1">
                    <a:lumMod val="50000"/>
                  </a:schemeClr>
                </a:solidFill>
              </a:rPr>
              <a:t>besoins métiers …</a:t>
            </a:r>
            <a:endParaRPr lang="fr-FR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Rectangle à coins arrondis 23"/>
          <p:cNvSpPr/>
          <p:nvPr/>
        </p:nvSpPr>
        <p:spPr>
          <a:xfrm>
            <a:off x="6841249" y="2049885"/>
            <a:ext cx="1815940" cy="30190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None/>
            </a:pPr>
            <a:r>
              <a:rPr lang="fr-FR" sz="1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Processus métiers</a:t>
            </a:r>
            <a:endParaRPr lang="fr-F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Group 21"/>
          <p:cNvGrpSpPr/>
          <p:nvPr/>
        </p:nvGrpSpPr>
        <p:grpSpPr>
          <a:xfrm>
            <a:off x="4503438" y="2460334"/>
            <a:ext cx="808876" cy="540000"/>
            <a:chOff x="2626915" y="2898251"/>
            <a:chExt cx="808876" cy="540000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2636479" y="2898251"/>
              <a:ext cx="576000" cy="540000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626915" y="3070206"/>
              <a:ext cx="808876" cy="252259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fr-FR" sz="12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« Digital capabilities »</a:t>
              </a:r>
              <a:endPara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" name="Group 20"/>
          <p:cNvGrpSpPr/>
          <p:nvPr/>
        </p:nvGrpSpPr>
        <p:grpSpPr>
          <a:xfrm>
            <a:off x="6929247" y="2461715"/>
            <a:ext cx="808876" cy="540000"/>
            <a:chOff x="5918139" y="2899632"/>
            <a:chExt cx="808876" cy="54000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5957856" y="2899632"/>
              <a:ext cx="576000" cy="54000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918139" y="3070206"/>
              <a:ext cx="808876" cy="252259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fr-FR" sz="12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« business capabilities »</a:t>
              </a:r>
              <a:endPara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" name="Isosceles Triangle 7"/>
          <p:cNvSpPr/>
          <p:nvPr/>
        </p:nvSpPr>
        <p:spPr>
          <a:xfrm rot="10800000">
            <a:off x="5755764" y="4653088"/>
            <a:ext cx="476033" cy="95710"/>
          </a:xfrm>
          <a:prstGeom prst="triangl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grpSp>
        <p:nvGrpSpPr>
          <p:cNvPr id="9" name="Group 92"/>
          <p:cNvGrpSpPr/>
          <p:nvPr/>
        </p:nvGrpSpPr>
        <p:grpSpPr>
          <a:xfrm>
            <a:off x="716731" y="1066501"/>
            <a:ext cx="268587" cy="455613"/>
            <a:chOff x="9826625" y="2967038"/>
            <a:chExt cx="303213" cy="514350"/>
          </a:xfrm>
          <a:solidFill>
            <a:schemeClr val="accent1">
              <a:lumMod val="50000"/>
            </a:schemeClr>
          </a:solidFill>
        </p:grpSpPr>
        <p:sp>
          <p:nvSpPr>
            <p:cNvPr id="94" name="Freeform 446"/>
            <p:cNvSpPr>
              <a:spLocks noEditPoints="1"/>
            </p:cNvSpPr>
            <p:nvPr/>
          </p:nvSpPr>
          <p:spPr bwMode="auto">
            <a:xfrm>
              <a:off x="9826625" y="2967038"/>
              <a:ext cx="303213" cy="455613"/>
            </a:xfrm>
            <a:custGeom>
              <a:avLst/>
              <a:gdLst>
                <a:gd name="T0" fmla="*/ 70 w 141"/>
                <a:gd name="T1" fmla="*/ 212 h 212"/>
                <a:gd name="T2" fmla="*/ 74 w 141"/>
                <a:gd name="T3" fmla="*/ 209 h 212"/>
                <a:gd name="T4" fmla="*/ 141 w 141"/>
                <a:gd name="T5" fmla="*/ 71 h 212"/>
                <a:gd name="T6" fmla="*/ 70 w 141"/>
                <a:gd name="T7" fmla="*/ 0 h 212"/>
                <a:gd name="T8" fmla="*/ 0 w 141"/>
                <a:gd name="T9" fmla="*/ 71 h 212"/>
                <a:gd name="T10" fmla="*/ 66 w 141"/>
                <a:gd name="T11" fmla="*/ 209 h 212"/>
                <a:gd name="T12" fmla="*/ 70 w 141"/>
                <a:gd name="T13" fmla="*/ 212 h 212"/>
                <a:gd name="T14" fmla="*/ 70 w 141"/>
                <a:gd name="T15" fmla="*/ 10 h 212"/>
                <a:gd name="T16" fmla="*/ 131 w 141"/>
                <a:gd name="T17" fmla="*/ 71 h 212"/>
                <a:gd name="T18" fmla="*/ 70 w 141"/>
                <a:gd name="T19" fmla="*/ 198 h 212"/>
                <a:gd name="T20" fmla="*/ 9 w 141"/>
                <a:gd name="T21" fmla="*/ 71 h 212"/>
                <a:gd name="T22" fmla="*/ 70 w 141"/>
                <a:gd name="T23" fmla="*/ 1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1" h="212">
                  <a:moveTo>
                    <a:pt x="70" y="212"/>
                  </a:moveTo>
                  <a:cubicBezTo>
                    <a:pt x="72" y="212"/>
                    <a:pt x="73" y="211"/>
                    <a:pt x="74" y="209"/>
                  </a:cubicBezTo>
                  <a:cubicBezTo>
                    <a:pt x="77" y="205"/>
                    <a:pt x="141" y="108"/>
                    <a:pt x="141" y="71"/>
                  </a:cubicBezTo>
                  <a:cubicBezTo>
                    <a:pt x="141" y="32"/>
                    <a:pt x="109" y="0"/>
                    <a:pt x="70" y="0"/>
                  </a:cubicBezTo>
                  <a:cubicBezTo>
                    <a:pt x="31" y="0"/>
                    <a:pt x="0" y="32"/>
                    <a:pt x="0" y="71"/>
                  </a:cubicBezTo>
                  <a:cubicBezTo>
                    <a:pt x="0" y="108"/>
                    <a:pt x="63" y="205"/>
                    <a:pt x="66" y="209"/>
                  </a:cubicBezTo>
                  <a:cubicBezTo>
                    <a:pt x="67" y="211"/>
                    <a:pt x="69" y="212"/>
                    <a:pt x="70" y="212"/>
                  </a:cubicBezTo>
                  <a:close/>
                  <a:moveTo>
                    <a:pt x="70" y="10"/>
                  </a:moveTo>
                  <a:cubicBezTo>
                    <a:pt x="104" y="10"/>
                    <a:pt x="131" y="37"/>
                    <a:pt x="131" y="71"/>
                  </a:cubicBezTo>
                  <a:cubicBezTo>
                    <a:pt x="131" y="100"/>
                    <a:pt x="84" y="176"/>
                    <a:pt x="70" y="198"/>
                  </a:cubicBezTo>
                  <a:cubicBezTo>
                    <a:pt x="56" y="176"/>
                    <a:pt x="9" y="100"/>
                    <a:pt x="9" y="71"/>
                  </a:cubicBezTo>
                  <a:cubicBezTo>
                    <a:pt x="9" y="37"/>
                    <a:pt x="37" y="10"/>
                    <a:pt x="7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447"/>
            <p:cNvSpPr>
              <a:spLocks noEditPoints="1"/>
            </p:cNvSpPr>
            <p:nvPr/>
          </p:nvSpPr>
          <p:spPr bwMode="auto">
            <a:xfrm>
              <a:off x="9915525" y="3046413"/>
              <a:ext cx="120650" cy="123825"/>
            </a:xfrm>
            <a:custGeom>
              <a:avLst/>
              <a:gdLst>
                <a:gd name="T0" fmla="*/ 56 w 56"/>
                <a:gd name="T1" fmla="*/ 29 h 57"/>
                <a:gd name="T2" fmla="*/ 28 w 56"/>
                <a:gd name="T3" fmla="*/ 0 h 57"/>
                <a:gd name="T4" fmla="*/ 0 w 56"/>
                <a:gd name="T5" fmla="*/ 29 h 57"/>
                <a:gd name="T6" fmla="*/ 28 w 56"/>
                <a:gd name="T7" fmla="*/ 57 h 57"/>
                <a:gd name="T8" fmla="*/ 56 w 56"/>
                <a:gd name="T9" fmla="*/ 29 h 57"/>
                <a:gd name="T10" fmla="*/ 28 w 56"/>
                <a:gd name="T11" fmla="*/ 47 h 57"/>
                <a:gd name="T12" fmla="*/ 10 w 56"/>
                <a:gd name="T13" fmla="*/ 29 h 57"/>
                <a:gd name="T14" fmla="*/ 28 w 56"/>
                <a:gd name="T15" fmla="*/ 10 h 57"/>
                <a:gd name="T16" fmla="*/ 47 w 56"/>
                <a:gd name="T17" fmla="*/ 29 h 57"/>
                <a:gd name="T18" fmla="*/ 28 w 56"/>
                <a:gd name="T1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7">
                  <a:moveTo>
                    <a:pt x="56" y="29"/>
                  </a:moveTo>
                  <a:cubicBezTo>
                    <a:pt x="56" y="13"/>
                    <a:pt x="44" y="0"/>
                    <a:pt x="28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4"/>
                    <a:pt x="13" y="57"/>
                    <a:pt x="28" y="57"/>
                  </a:cubicBezTo>
                  <a:cubicBezTo>
                    <a:pt x="44" y="57"/>
                    <a:pt x="56" y="44"/>
                    <a:pt x="56" y="29"/>
                  </a:cubicBezTo>
                  <a:close/>
                  <a:moveTo>
                    <a:pt x="28" y="47"/>
                  </a:moveTo>
                  <a:cubicBezTo>
                    <a:pt x="18" y="47"/>
                    <a:pt x="10" y="39"/>
                    <a:pt x="10" y="29"/>
                  </a:cubicBezTo>
                  <a:cubicBezTo>
                    <a:pt x="10" y="18"/>
                    <a:pt x="18" y="10"/>
                    <a:pt x="28" y="10"/>
                  </a:cubicBezTo>
                  <a:cubicBezTo>
                    <a:pt x="38" y="10"/>
                    <a:pt x="47" y="18"/>
                    <a:pt x="47" y="29"/>
                  </a:cubicBezTo>
                  <a:cubicBezTo>
                    <a:pt x="47" y="39"/>
                    <a:pt x="38" y="47"/>
                    <a:pt x="28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448"/>
            <p:cNvSpPr>
              <a:spLocks/>
            </p:cNvSpPr>
            <p:nvPr/>
          </p:nvSpPr>
          <p:spPr bwMode="auto">
            <a:xfrm>
              <a:off x="9834563" y="3371850"/>
              <a:ext cx="284163" cy="109538"/>
            </a:xfrm>
            <a:custGeom>
              <a:avLst/>
              <a:gdLst>
                <a:gd name="T0" fmla="*/ 97 w 132"/>
                <a:gd name="T1" fmla="*/ 1 h 51"/>
                <a:gd name="T2" fmla="*/ 92 w 132"/>
                <a:gd name="T3" fmla="*/ 5 h 51"/>
                <a:gd name="T4" fmla="*/ 95 w 132"/>
                <a:gd name="T5" fmla="*/ 11 h 51"/>
                <a:gd name="T6" fmla="*/ 123 w 132"/>
                <a:gd name="T7" fmla="*/ 24 h 51"/>
                <a:gd name="T8" fmla="*/ 66 w 132"/>
                <a:gd name="T9" fmla="*/ 41 h 51"/>
                <a:gd name="T10" fmla="*/ 10 w 132"/>
                <a:gd name="T11" fmla="*/ 24 h 51"/>
                <a:gd name="T12" fmla="*/ 37 w 132"/>
                <a:gd name="T13" fmla="*/ 11 h 51"/>
                <a:gd name="T14" fmla="*/ 41 w 132"/>
                <a:gd name="T15" fmla="*/ 5 h 51"/>
                <a:gd name="T16" fmla="*/ 35 w 132"/>
                <a:gd name="T17" fmla="*/ 1 h 51"/>
                <a:gd name="T18" fmla="*/ 0 w 132"/>
                <a:gd name="T19" fmla="*/ 24 h 51"/>
                <a:gd name="T20" fmla="*/ 66 w 132"/>
                <a:gd name="T21" fmla="*/ 51 h 51"/>
                <a:gd name="T22" fmla="*/ 132 w 132"/>
                <a:gd name="T23" fmla="*/ 24 h 51"/>
                <a:gd name="T24" fmla="*/ 97 w 132"/>
                <a:gd name="T25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51">
                  <a:moveTo>
                    <a:pt x="97" y="1"/>
                  </a:moveTo>
                  <a:cubicBezTo>
                    <a:pt x="95" y="1"/>
                    <a:pt x="92" y="2"/>
                    <a:pt x="92" y="5"/>
                  </a:cubicBezTo>
                  <a:cubicBezTo>
                    <a:pt x="91" y="8"/>
                    <a:pt x="93" y="10"/>
                    <a:pt x="95" y="11"/>
                  </a:cubicBezTo>
                  <a:cubicBezTo>
                    <a:pt x="113" y="14"/>
                    <a:pt x="123" y="20"/>
                    <a:pt x="123" y="24"/>
                  </a:cubicBezTo>
                  <a:cubicBezTo>
                    <a:pt x="123" y="31"/>
                    <a:pt x="101" y="41"/>
                    <a:pt x="66" y="41"/>
                  </a:cubicBezTo>
                  <a:cubicBezTo>
                    <a:pt x="32" y="41"/>
                    <a:pt x="10" y="31"/>
                    <a:pt x="10" y="24"/>
                  </a:cubicBezTo>
                  <a:cubicBezTo>
                    <a:pt x="10" y="20"/>
                    <a:pt x="19" y="14"/>
                    <a:pt x="37" y="11"/>
                  </a:cubicBezTo>
                  <a:cubicBezTo>
                    <a:pt x="40" y="10"/>
                    <a:pt x="42" y="7"/>
                    <a:pt x="41" y="5"/>
                  </a:cubicBezTo>
                  <a:cubicBezTo>
                    <a:pt x="41" y="2"/>
                    <a:pt x="38" y="0"/>
                    <a:pt x="35" y="1"/>
                  </a:cubicBezTo>
                  <a:cubicBezTo>
                    <a:pt x="13" y="5"/>
                    <a:pt x="0" y="14"/>
                    <a:pt x="0" y="24"/>
                  </a:cubicBezTo>
                  <a:cubicBezTo>
                    <a:pt x="0" y="42"/>
                    <a:pt x="33" y="51"/>
                    <a:pt x="66" y="51"/>
                  </a:cubicBezTo>
                  <a:cubicBezTo>
                    <a:pt x="99" y="51"/>
                    <a:pt x="132" y="42"/>
                    <a:pt x="132" y="24"/>
                  </a:cubicBezTo>
                  <a:cubicBezTo>
                    <a:pt x="132" y="14"/>
                    <a:pt x="120" y="5"/>
                    <a:pt x="9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11916"/>
            <a:ext cx="6635080" cy="365125"/>
          </a:xfrm>
        </p:spPr>
        <p:txBody>
          <a:bodyPr/>
          <a:lstStyle/>
          <a:p>
            <a:r>
              <a:rPr lang="fr-FR" noProof="0" smtClean="0"/>
              <a:t>POT présentation courte 2016</a:t>
            </a:r>
            <a:endParaRPr lang="fr-FR" noProof="0" dirty="0"/>
          </a:p>
        </p:txBody>
      </p:sp>
      <p:grpSp>
        <p:nvGrpSpPr>
          <p:cNvPr id="10" name="Group 25"/>
          <p:cNvGrpSpPr/>
          <p:nvPr/>
        </p:nvGrpSpPr>
        <p:grpSpPr>
          <a:xfrm>
            <a:off x="5078381" y="3849001"/>
            <a:ext cx="1830799" cy="684000"/>
            <a:chOff x="3818541" y="3903405"/>
            <a:chExt cx="1830799" cy="684000"/>
          </a:xfrm>
        </p:grpSpPr>
        <p:sp>
          <p:nvSpPr>
            <p:cNvPr id="137" name="Rectangle 136"/>
            <p:cNvSpPr/>
            <p:nvPr/>
          </p:nvSpPr>
          <p:spPr>
            <a:xfrm>
              <a:off x="3818541" y="3903405"/>
              <a:ext cx="1830799" cy="68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Scénario numérique d’innovation</a:t>
              </a:r>
              <a:endParaRPr lang="fr-FR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3988188" y="4055526"/>
              <a:ext cx="1491504" cy="46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Cas d’usage</a:t>
              </a:r>
              <a:endParaRPr lang="fr-FR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4161608" y="4235341"/>
              <a:ext cx="1144665" cy="22353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900" dirty="0" smtClean="0">
                  <a:solidFill>
                    <a:schemeClr val="bg1"/>
                  </a:solidFill>
                </a:rPr>
                <a:t>Technologies</a:t>
              </a:r>
              <a:endParaRPr lang="fr-FR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24"/>
          <p:cNvGrpSpPr/>
          <p:nvPr/>
        </p:nvGrpSpPr>
        <p:grpSpPr>
          <a:xfrm>
            <a:off x="5248028" y="3177024"/>
            <a:ext cx="1491504" cy="468000"/>
            <a:chOff x="3988188" y="3203091"/>
            <a:chExt cx="1491504" cy="468000"/>
          </a:xfrm>
        </p:grpSpPr>
        <p:sp>
          <p:nvSpPr>
            <p:cNvPr id="141" name="Rectangle 140"/>
            <p:cNvSpPr/>
            <p:nvPr/>
          </p:nvSpPr>
          <p:spPr>
            <a:xfrm>
              <a:off x="3988188" y="3203091"/>
              <a:ext cx="1491504" cy="46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Cas d’usage</a:t>
              </a:r>
              <a:endParaRPr lang="fr-FR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161608" y="3382906"/>
              <a:ext cx="1144665" cy="22353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900" dirty="0" smtClean="0">
                  <a:solidFill>
                    <a:schemeClr val="bg1"/>
                  </a:solidFill>
                </a:rPr>
                <a:t>Technologies</a:t>
              </a:r>
              <a:endParaRPr lang="fr-FR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3" name="Isosceles Triangle 142"/>
          <p:cNvSpPr/>
          <p:nvPr/>
        </p:nvSpPr>
        <p:spPr>
          <a:xfrm rot="10800000">
            <a:off x="5755764" y="3725718"/>
            <a:ext cx="476033" cy="95710"/>
          </a:xfrm>
          <a:prstGeom prst="triangl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44" name="Rectangle à coins arrondis 23"/>
          <p:cNvSpPr/>
          <p:nvPr/>
        </p:nvSpPr>
        <p:spPr>
          <a:xfrm>
            <a:off x="3437720" y="2056836"/>
            <a:ext cx="1815941" cy="288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None/>
            </a:pPr>
            <a:r>
              <a:rPr lang="fr-FR" sz="1400" b="1" i="1" dirty="0">
                <a:solidFill>
                  <a:schemeClr val="bg1"/>
                </a:solidFill>
              </a:rPr>
              <a:t>Technologies</a:t>
            </a:r>
          </a:p>
        </p:txBody>
      </p:sp>
      <p:sp>
        <p:nvSpPr>
          <p:cNvPr id="145" name="Rectangle à coins arrondis 23"/>
          <p:cNvSpPr/>
          <p:nvPr/>
        </p:nvSpPr>
        <p:spPr>
          <a:xfrm>
            <a:off x="723763" y="3960998"/>
            <a:ext cx="3029194" cy="101624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66700" indent="-26670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●"/>
            </a:pP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Faire émerger 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</a:t>
            </a:r>
            <a:r>
              <a:rPr lang="fr-FR" sz="1200" b="1" dirty="0" smtClean="0">
                <a:solidFill>
                  <a:schemeClr val="accent1">
                    <a:lumMod val="50000"/>
                  </a:schemeClr>
                </a:solidFill>
              </a:rPr>
              <a:t> scénarios innovants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à </a:t>
            </a:r>
            <a:r>
              <a:rPr lang="fr-FR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partir du regroupement de 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différents </a:t>
            </a:r>
            <a:r>
              <a:rPr lang="fr-FR" sz="1200" b="1" dirty="0" smtClean="0">
                <a:solidFill>
                  <a:schemeClr val="accent1">
                    <a:lumMod val="50000"/>
                  </a:schemeClr>
                </a:solidFill>
              </a:rPr>
              <a:t>cas d’usage </a:t>
            </a:r>
            <a:endParaRPr lang="fr-FR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6" name="Rectangle à coins arrondis 23"/>
          <p:cNvSpPr/>
          <p:nvPr/>
        </p:nvSpPr>
        <p:spPr>
          <a:xfrm>
            <a:off x="702066" y="4890821"/>
            <a:ext cx="3540712" cy="101624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66700" indent="-26670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●"/>
            </a:pPr>
            <a:r>
              <a:rPr lang="fr-FR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Dégager un vision globale et synthétique des opprotunités digitales pour les métiers , la stratégie digitale et  pour l’IT</a:t>
            </a:r>
            <a:endParaRPr lang="fr-FR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3" name="Group 5"/>
          <p:cNvGrpSpPr/>
          <p:nvPr/>
        </p:nvGrpSpPr>
        <p:grpSpPr>
          <a:xfrm>
            <a:off x="4426791" y="4883188"/>
            <a:ext cx="1534387" cy="1127239"/>
            <a:chOff x="5195724" y="4771456"/>
            <a:chExt cx="1534387" cy="1127239"/>
          </a:xfrm>
        </p:grpSpPr>
        <p:grpSp>
          <p:nvGrpSpPr>
            <p:cNvPr id="14" name="Group 123"/>
            <p:cNvGrpSpPr/>
            <p:nvPr/>
          </p:nvGrpSpPr>
          <p:grpSpPr>
            <a:xfrm>
              <a:off x="5419247" y="5564115"/>
              <a:ext cx="269665" cy="260225"/>
              <a:chOff x="9632951" y="5213350"/>
              <a:chExt cx="490538" cy="520701"/>
            </a:xfrm>
            <a:solidFill>
              <a:schemeClr val="bg1">
                <a:lumMod val="65000"/>
              </a:schemeClr>
            </a:solidFill>
          </p:grpSpPr>
          <p:sp>
            <p:nvSpPr>
              <p:cNvPr id="125" name="Freeform 441"/>
              <p:cNvSpPr>
                <a:spLocks noEditPoints="1"/>
              </p:cNvSpPr>
              <p:nvPr/>
            </p:nvSpPr>
            <p:spPr bwMode="auto">
              <a:xfrm>
                <a:off x="9783763" y="5586413"/>
                <a:ext cx="188913" cy="147638"/>
              </a:xfrm>
              <a:custGeom>
                <a:avLst/>
                <a:gdLst>
                  <a:gd name="T0" fmla="*/ 81 w 88"/>
                  <a:gd name="T1" fmla="*/ 40 h 69"/>
                  <a:gd name="T2" fmla="*/ 76 w 88"/>
                  <a:gd name="T3" fmla="*/ 36 h 69"/>
                  <a:gd name="T4" fmla="*/ 59 w 88"/>
                  <a:gd name="T5" fmla="*/ 36 h 69"/>
                  <a:gd name="T6" fmla="*/ 59 w 88"/>
                  <a:gd name="T7" fmla="*/ 5 h 69"/>
                  <a:gd name="T8" fmla="*/ 54 w 88"/>
                  <a:gd name="T9" fmla="*/ 0 h 69"/>
                  <a:gd name="T10" fmla="*/ 49 w 88"/>
                  <a:gd name="T11" fmla="*/ 5 h 69"/>
                  <a:gd name="T12" fmla="*/ 49 w 88"/>
                  <a:gd name="T13" fmla="*/ 36 h 69"/>
                  <a:gd name="T14" fmla="*/ 39 w 88"/>
                  <a:gd name="T15" fmla="*/ 36 h 69"/>
                  <a:gd name="T16" fmla="*/ 39 w 88"/>
                  <a:gd name="T17" fmla="*/ 5 h 69"/>
                  <a:gd name="T18" fmla="*/ 34 w 88"/>
                  <a:gd name="T19" fmla="*/ 0 h 69"/>
                  <a:gd name="T20" fmla="*/ 29 w 88"/>
                  <a:gd name="T21" fmla="*/ 5 h 69"/>
                  <a:gd name="T22" fmla="*/ 29 w 88"/>
                  <a:gd name="T23" fmla="*/ 36 h 69"/>
                  <a:gd name="T24" fmla="*/ 11 w 88"/>
                  <a:gd name="T25" fmla="*/ 36 h 69"/>
                  <a:gd name="T26" fmla="*/ 7 w 88"/>
                  <a:gd name="T27" fmla="*/ 40 h 69"/>
                  <a:gd name="T28" fmla="*/ 0 w 88"/>
                  <a:gd name="T29" fmla="*/ 63 h 69"/>
                  <a:gd name="T30" fmla="*/ 1 w 88"/>
                  <a:gd name="T31" fmla="*/ 67 h 69"/>
                  <a:gd name="T32" fmla="*/ 5 w 88"/>
                  <a:gd name="T33" fmla="*/ 69 h 69"/>
                  <a:gd name="T34" fmla="*/ 83 w 88"/>
                  <a:gd name="T35" fmla="*/ 69 h 69"/>
                  <a:gd name="T36" fmla="*/ 83 w 88"/>
                  <a:gd name="T37" fmla="*/ 69 h 69"/>
                  <a:gd name="T38" fmla="*/ 88 w 88"/>
                  <a:gd name="T39" fmla="*/ 64 h 69"/>
                  <a:gd name="T40" fmla="*/ 87 w 88"/>
                  <a:gd name="T41" fmla="*/ 62 h 69"/>
                  <a:gd name="T42" fmla="*/ 81 w 88"/>
                  <a:gd name="T43" fmla="*/ 40 h 69"/>
                  <a:gd name="T44" fmla="*/ 11 w 88"/>
                  <a:gd name="T45" fmla="*/ 59 h 69"/>
                  <a:gd name="T46" fmla="*/ 15 w 88"/>
                  <a:gd name="T47" fmla="*/ 46 h 69"/>
                  <a:gd name="T48" fmla="*/ 73 w 88"/>
                  <a:gd name="T49" fmla="*/ 46 h 69"/>
                  <a:gd name="T50" fmla="*/ 76 w 88"/>
                  <a:gd name="T51" fmla="*/ 59 h 69"/>
                  <a:gd name="T52" fmla="*/ 11 w 88"/>
                  <a:gd name="T53" fmla="*/ 5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69">
                    <a:moveTo>
                      <a:pt x="81" y="40"/>
                    </a:moveTo>
                    <a:cubicBezTo>
                      <a:pt x="80" y="38"/>
                      <a:pt x="79" y="36"/>
                      <a:pt x="76" y="36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9" y="3"/>
                      <a:pt x="56" y="0"/>
                      <a:pt x="54" y="0"/>
                    </a:cubicBezTo>
                    <a:cubicBezTo>
                      <a:pt x="51" y="0"/>
                      <a:pt x="49" y="3"/>
                      <a:pt x="49" y="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3"/>
                      <a:pt x="37" y="0"/>
                      <a:pt x="34" y="0"/>
                    </a:cubicBezTo>
                    <a:cubicBezTo>
                      <a:pt x="31" y="0"/>
                      <a:pt x="29" y="3"/>
                      <a:pt x="29" y="5"/>
                    </a:cubicBezTo>
                    <a:cubicBezTo>
                      <a:pt x="29" y="36"/>
                      <a:pt x="29" y="36"/>
                      <a:pt x="29" y="36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9" y="36"/>
                      <a:pt x="7" y="38"/>
                      <a:pt x="7" y="40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6"/>
                      <a:pt x="1" y="67"/>
                    </a:cubicBezTo>
                    <a:cubicBezTo>
                      <a:pt x="2" y="69"/>
                      <a:pt x="3" y="69"/>
                      <a:pt x="5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6" y="69"/>
                      <a:pt x="88" y="67"/>
                      <a:pt x="88" y="64"/>
                    </a:cubicBezTo>
                    <a:cubicBezTo>
                      <a:pt x="88" y="64"/>
                      <a:pt x="88" y="63"/>
                      <a:pt x="87" y="62"/>
                    </a:cubicBezTo>
                    <a:lnTo>
                      <a:pt x="81" y="40"/>
                    </a:lnTo>
                    <a:close/>
                    <a:moveTo>
                      <a:pt x="11" y="59"/>
                    </a:moveTo>
                    <a:cubicBezTo>
                      <a:pt x="15" y="46"/>
                      <a:pt x="15" y="46"/>
                      <a:pt x="15" y="46"/>
                    </a:cubicBezTo>
                    <a:cubicBezTo>
                      <a:pt x="73" y="46"/>
                      <a:pt x="73" y="46"/>
                      <a:pt x="73" y="46"/>
                    </a:cubicBezTo>
                    <a:cubicBezTo>
                      <a:pt x="76" y="59"/>
                      <a:pt x="76" y="59"/>
                      <a:pt x="76" y="59"/>
                    </a:cubicBezTo>
                    <a:lnTo>
                      <a:pt x="11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" name="Freeform 442"/>
              <p:cNvSpPr>
                <a:spLocks noEditPoints="1"/>
              </p:cNvSpPr>
              <p:nvPr/>
            </p:nvSpPr>
            <p:spPr bwMode="auto">
              <a:xfrm>
                <a:off x="9632951" y="5213350"/>
                <a:ext cx="490538" cy="357188"/>
              </a:xfrm>
              <a:custGeom>
                <a:avLst/>
                <a:gdLst>
                  <a:gd name="T0" fmla="*/ 201 w 228"/>
                  <a:gd name="T1" fmla="*/ 35 h 166"/>
                  <a:gd name="T2" fmla="*/ 194 w 228"/>
                  <a:gd name="T3" fmla="*/ 34 h 166"/>
                  <a:gd name="T4" fmla="*/ 191 w 228"/>
                  <a:gd name="T5" fmla="*/ 34 h 166"/>
                  <a:gd name="T6" fmla="*/ 191 w 228"/>
                  <a:gd name="T7" fmla="*/ 12 h 166"/>
                  <a:gd name="T8" fmla="*/ 178 w 228"/>
                  <a:gd name="T9" fmla="*/ 0 h 166"/>
                  <a:gd name="T10" fmla="*/ 49 w 228"/>
                  <a:gd name="T11" fmla="*/ 0 h 166"/>
                  <a:gd name="T12" fmla="*/ 37 w 228"/>
                  <a:gd name="T13" fmla="*/ 12 h 166"/>
                  <a:gd name="T14" fmla="*/ 37 w 228"/>
                  <a:gd name="T15" fmla="*/ 34 h 166"/>
                  <a:gd name="T16" fmla="*/ 34 w 228"/>
                  <a:gd name="T17" fmla="*/ 34 h 166"/>
                  <a:gd name="T18" fmla="*/ 27 w 228"/>
                  <a:gd name="T19" fmla="*/ 35 h 166"/>
                  <a:gd name="T20" fmla="*/ 6 w 228"/>
                  <a:gd name="T21" fmla="*/ 84 h 166"/>
                  <a:gd name="T22" fmla="*/ 42 w 228"/>
                  <a:gd name="T23" fmla="*/ 118 h 166"/>
                  <a:gd name="T24" fmla="*/ 44 w 228"/>
                  <a:gd name="T25" fmla="*/ 118 h 166"/>
                  <a:gd name="T26" fmla="*/ 114 w 228"/>
                  <a:gd name="T27" fmla="*/ 166 h 166"/>
                  <a:gd name="T28" fmla="*/ 183 w 228"/>
                  <a:gd name="T29" fmla="*/ 118 h 166"/>
                  <a:gd name="T30" fmla="*/ 185 w 228"/>
                  <a:gd name="T31" fmla="*/ 118 h 166"/>
                  <a:gd name="T32" fmla="*/ 222 w 228"/>
                  <a:gd name="T33" fmla="*/ 84 h 166"/>
                  <a:gd name="T34" fmla="*/ 201 w 228"/>
                  <a:gd name="T35" fmla="*/ 35 h 166"/>
                  <a:gd name="T36" fmla="*/ 16 w 228"/>
                  <a:gd name="T37" fmla="*/ 82 h 166"/>
                  <a:gd name="T38" fmla="*/ 30 w 228"/>
                  <a:gd name="T39" fmla="*/ 44 h 166"/>
                  <a:gd name="T40" fmla="*/ 34 w 228"/>
                  <a:gd name="T41" fmla="*/ 44 h 166"/>
                  <a:gd name="T42" fmla="*/ 37 w 228"/>
                  <a:gd name="T43" fmla="*/ 44 h 166"/>
                  <a:gd name="T44" fmla="*/ 37 w 228"/>
                  <a:gd name="T45" fmla="*/ 83 h 166"/>
                  <a:gd name="T46" fmla="*/ 41 w 228"/>
                  <a:gd name="T47" fmla="*/ 108 h 166"/>
                  <a:gd name="T48" fmla="*/ 16 w 228"/>
                  <a:gd name="T49" fmla="*/ 82 h 166"/>
                  <a:gd name="T50" fmla="*/ 181 w 228"/>
                  <a:gd name="T51" fmla="*/ 83 h 166"/>
                  <a:gd name="T52" fmla="*/ 114 w 228"/>
                  <a:gd name="T53" fmla="*/ 156 h 166"/>
                  <a:gd name="T54" fmla="*/ 54 w 228"/>
                  <a:gd name="T55" fmla="*/ 115 h 166"/>
                  <a:gd name="T56" fmla="*/ 50 w 228"/>
                  <a:gd name="T57" fmla="*/ 106 h 166"/>
                  <a:gd name="T58" fmla="*/ 47 w 228"/>
                  <a:gd name="T59" fmla="*/ 83 h 166"/>
                  <a:gd name="T60" fmla="*/ 47 w 228"/>
                  <a:gd name="T61" fmla="*/ 48 h 166"/>
                  <a:gd name="T62" fmla="*/ 47 w 228"/>
                  <a:gd name="T63" fmla="*/ 37 h 166"/>
                  <a:gd name="T64" fmla="*/ 47 w 228"/>
                  <a:gd name="T65" fmla="*/ 12 h 166"/>
                  <a:gd name="T66" fmla="*/ 49 w 228"/>
                  <a:gd name="T67" fmla="*/ 10 h 166"/>
                  <a:gd name="T68" fmla="*/ 178 w 228"/>
                  <a:gd name="T69" fmla="*/ 10 h 166"/>
                  <a:gd name="T70" fmla="*/ 181 w 228"/>
                  <a:gd name="T71" fmla="*/ 12 h 166"/>
                  <a:gd name="T72" fmla="*/ 181 w 228"/>
                  <a:gd name="T73" fmla="*/ 83 h 166"/>
                  <a:gd name="T74" fmla="*/ 212 w 228"/>
                  <a:gd name="T75" fmla="*/ 82 h 166"/>
                  <a:gd name="T76" fmla="*/ 187 w 228"/>
                  <a:gd name="T77" fmla="*/ 108 h 166"/>
                  <a:gd name="T78" fmla="*/ 191 w 228"/>
                  <a:gd name="T79" fmla="*/ 83 h 166"/>
                  <a:gd name="T80" fmla="*/ 191 w 228"/>
                  <a:gd name="T81" fmla="*/ 44 h 166"/>
                  <a:gd name="T82" fmla="*/ 194 w 228"/>
                  <a:gd name="T83" fmla="*/ 44 h 166"/>
                  <a:gd name="T84" fmla="*/ 198 w 228"/>
                  <a:gd name="T85" fmla="*/ 44 h 166"/>
                  <a:gd name="T86" fmla="*/ 212 w 228"/>
                  <a:gd name="T87" fmla="*/ 8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28" h="166">
                    <a:moveTo>
                      <a:pt x="201" y="35"/>
                    </a:moveTo>
                    <a:cubicBezTo>
                      <a:pt x="198" y="34"/>
                      <a:pt x="196" y="34"/>
                      <a:pt x="194" y="34"/>
                    </a:cubicBezTo>
                    <a:cubicBezTo>
                      <a:pt x="193" y="34"/>
                      <a:pt x="192" y="34"/>
                      <a:pt x="191" y="34"/>
                    </a:cubicBezTo>
                    <a:cubicBezTo>
                      <a:pt x="191" y="12"/>
                      <a:pt x="191" y="12"/>
                      <a:pt x="191" y="12"/>
                    </a:cubicBezTo>
                    <a:cubicBezTo>
                      <a:pt x="191" y="6"/>
                      <a:pt x="185" y="0"/>
                      <a:pt x="178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3" y="0"/>
                      <a:pt x="37" y="6"/>
                      <a:pt x="37" y="12"/>
                    </a:cubicBezTo>
                    <a:cubicBezTo>
                      <a:pt x="37" y="34"/>
                      <a:pt x="37" y="34"/>
                      <a:pt x="37" y="34"/>
                    </a:cubicBezTo>
                    <a:cubicBezTo>
                      <a:pt x="36" y="34"/>
                      <a:pt x="35" y="34"/>
                      <a:pt x="34" y="34"/>
                    </a:cubicBezTo>
                    <a:cubicBezTo>
                      <a:pt x="32" y="34"/>
                      <a:pt x="29" y="34"/>
                      <a:pt x="27" y="35"/>
                    </a:cubicBezTo>
                    <a:cubicBezTo>
                      <a:pt x="9" y="39"/>
                      <a:pt x="0" y="62"/>
                      <a:pt x="6" y="84"/>
                    </a:cubicBezTo>
                    <a:cubicBezTo>
                      <a:pt x="11" y="104"/>
                      <a:pt x="27" y="118"/>
                      <a:pt x="42" y="118"/>
                    </a:cubicBezTo>
                    <a:cubicBezTo>
                      <a:pt x="43" y="118"/>
                      <a:pt x="44" y="118"/>
                      <a:pt x="44" y="118"/>
                    </a:cubicBezTo>
                    <a:cubicBezTo>
                      <a:pt x="57" y="146"/>
                      <a:pt x="83" y="166"/>
                      <a:pt x="114" y="166"/>
                    </a:cubicBezTo>
                    <a:cubicBezTo>
                      <a:pt x="145" y="166"/>
                      <a:pt x="171" y="146"/>
                      <a:pt x="183" y="118"/>
                    </a:cubicBezTo>
                    <a:cubicBezTo>
                      <a:pt x="184" y="118"/>
                      <a:pt x="185" y="118"/>
                      <a:pt x="185" y="118"/>
                    </a:cubicBezTo>
                    <a:cubicBezTo>
                      <a:pt x="201" y="118"/>
                      <a:pt x="216" y="104"/>
                      <a:pt x="222" y="84"/>
                    </a:cubicBezTo>
                    <a:cubicBezTo>
                      <a:pt x="228" y="62"/>
                      <a:pt x="218" y="39"/>
                      <a:pt x="201" y="35"/>
                    </a:cubicBezTo>
                    <a:close/>
                    <a:moveTo>
                      <a:pt x="16" y="82"/>
                    </a:moveTo>
                    <a:cubicBezTo>
                      <a:pt x="11" y="65"/>
                      <a:pt x="17" y="47"/>
                      <a:pt x="30" y="44"/>
                    </a:cubicBezTo>
                    <a:cubicBezTo>
                      <a:pt x="31" y="44"/>
                      <a:pt x="32" y="44"/>
                      <a:pt x="34" y="44"/>
                    </a:cubicBezTo>
                    <a:cubicBezTo>
                      <a:pt x="35" y="44"/>
                      <a:pt x="36" y="44"/>
                      <a:pt x="37" y="4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37" y="92"/>
                      <a:pt x="38" y="100"/>
                      <a:pt x="41" y="108"/>
                    </a:cubicBezTo>
                    <a:cubicBezTo>
                      <a:pt x="30" y="107"/>
                      <a:pt x="19" y="96"/>
                      <a:pt x="16" y="82"/>
                    </a:cubicBezTo>
                    <a:close/>
                    <a:moveTo>
                      <a:pt x="181" y="83"/>
                    </a:moveTo>
                    <a:cubicBezTo>
                      <a:pt x="181" y="123"/>
                      <a:pt x="151" y="156"/>
                      <a:pt x="114" y="156"/>
                    </a:cubicBezTo>
                    <a:cubicBezTo>
                      <a:pt x="88" y="156"/>
                      <a:pt x="65" y="139"/>
                      <a:pt x="54" y="115"/>
                    </a:cubicBezTo>
                    <a:cubicBezTo>
                      <a:pt x="53" y="112"/>
                      <a:pt x="51" y="109"/>
                      <a:pt x="50" y="106"/>
                    </a:cubicBezTo>
                    <a:cubicBezTo>
                      <a:pt x="48" y="99"/>
                      <a:pt x="47" y="91"/>
                      <a:pt x="47" y="83"/>
                    </a:cubicBezTo>
                    <a:cubicBezTo>
                      <a:pt x="47" y="48"/>
                      <a:pt x="47" y="48"/>
                      <a:pt x="47" y="48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1"/>
                      <a:pt x="48" y="10"/>
                      <a:pt x="49" y="10"/>
                    </a:cubicBezTo>
                    <a:cubicBezTo>
                      <a:pt x="178" y="10"/>
                      <a:pt x="178" y="10"/>
                      <a:pt x="178" y="10"/>
                    </a:cubicBezTo>
                    <a:cubicBezTo>
                      <a:pt x="180" y="10"/>
                      <a:pt x="181" y="11"/>
                      <a:pt x="181" y="12"/>
                    </a:cubicBezTo>
                    <a:lnTo>
                      <a:pt x="181" y="83"/>
                    </a:lnTo>
                    <a:close/>
                    <a:moveTo>
                      <a:pt x="212" y="82"/>
                    </a:moveTo>
                    <a:cubicBezTo>
                      <a:pt x="208" y="96"/>
                      <a:pt x="198" y="107"/>
                      <a:pt x="187" y="108"/>
                    </a:cubicBezTo>
                    <a:cubicBezTo>
                      <a:pt x="189" y="100"/>
                      <a:pt x="191" y="92"/>
                      <a:pt x="191" y="83"/>
                    </a:cubicBezTo>
                    <a:cubicBezTo>
                      <a:pt x="191" y="44"/>
                      <a:pt x="191" y="44"/>
                      <a:pt x="191" y="44"/>
                    </a:cubicBezTo>
                    <a:cubicBezTo>
                      <a:pt x="192" y="44"/>
                      <a:pt x="193" y="44"/>
                      <a:pt x="194" y="44"/>
                    </a:cubicBezTo>
                    <a:cubicBezTo>
                      <a:pt x="195" y="44"/>
                      <a:pt x="197" y="44"/>
                      <a:pt x="198" y="44"/>
                    </a:cubicBezTo>
                    <a:cubicBezTo>
                      <a:pt x="210" y="47"/>
                      <a:pt x="217" y="65"/>
                      <a:pt x="212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" name="Freeform 443"/>
              <p:cNvSpPr>
                <a:spLocks noEditPoints="1"/>
              </p:cNvSpPr>
              <p:nvPr/>
            </p:nvSpPr>
            <p:spPr bwMode="auto">
              <a:xfrm>
                <a:off x="9785351" y="5284788"/>
                <a:ext cx="182563" cy="171450"/>
              </a:xfrm>
              <a:custGeom>
                <a:avLst/>
                <a:gdLst>
                  <a:gd name="T0" fmla="*/ 78 w 85"/>
                  <a:gd name="T1" fmla="*/ 25 h 80"/>
                  <a:gd name="T2" fmla="*/ 57 w 85"/>
                  <a:gd name="T3" fmla="*/ 25 h 80"/>
                  <a:gd name="T4" fmla="*/ 50 w 85"/>
                  <a:gd name="T5" fmla="*/ 5 h 80"/>
                  <a:gd name="T6" fmla="*/ 43 w 85"/>
                  <a:gd name="T7" fmla="*/ 0 h 80"/>
                  <a:gd name="T8" fmla="*/ 36 w 85"/>
                  <a:gd name="T9" fmla="*/ 5 h 80"/>
                  <a:gd name="T10" fmla="*/ 29 w 85"/>
                  <a:gd name="T11" fmla="*/ 25 h 80"/>
                  <a:gd name="T12" fmla="*/ 8 w 85"/>
                  <a:gd name="T13" fmla="*/ 25 h 80"/>
                  <a:gd name="T14" fmla="*/ 1 w 85"/>
                  <a:gd name="T15" fmla="*/ 30 h 80"/>
                  <a:gd name="T16" fmla="*/ 4 w 85"/>
                  <a:gd name="T17" fmla="*/ 38 h 80"/>
                  <a:gd name="T18" fmla="*/ 21 w 85"/>
                  <a:gd name="T19" fmla="*/ 50 h 80"/>
                  <a:gd name="T20" fmla="*/ 15 w 85"/>
                  <a:gd name="T21" fmla="*/ 71 h 80"/>
                  <a:gd name="T22" fmla="*/ 17 w 85"/>
                  <a:gd name="T23" fmla="*/ 78 h 80"/>
                  <a:gd name="T24" fmla="*/ 21 w 85"/>
                  <a:gd name="T25" fmla="*/ 80 h 80"/>
                  <a:gd name="T26" fmla="*/ 25 w 85"/>
                  <a:gd name="T27" fmla="*/ 78 h 80"/>
                  <a:gd name="T28" fmla="*/ 43 w 85"/>
                  <a:gd name="T29" fmla="*/ 66 h 80"/>
                  <a:gd name="T30" fmla="*/ 60 w 85"/>
                  <a:gd name="T31" fmla="*/ 78 h 80"/>
                  <a:gd name="T32" fmla="*/ 69 w 85"/>
                  <a:gd name="T33" fmla="*/ 78 h 80"/>
                  <a:gd name="T34" fmla="*/ 71 w 85"/>
                  <a:gd name="T35" fmla="*/ 71 h 80"/>
                  <a:gd name="T36" fmla="*/ 65 w 85"/>
                  <a:gd name="T37" fmla="*/ 50 h 80"/>
                  <a:gd name="T38" fmla="*/ 82 w 85"/>
                  <a:gd name="T39" fmla="*/ 38 h 80"/>
                  <a:gd name="T40" fmla="*/ 84 w 85"/>
                  <a:gd name="T41" fmla="*/ 30 h 80"/>
                  <a:gd name="T42" fmla="*/ 78 w 85"/>
                  <a:gd name="T43" fmla="*/ 25 h 80"/>
                  <a:gd name="T44" fmla="*/ 56 w 85"/>
                  <a:gd name="T45" fmla="*/ 45 h 80"/>
                  <a:gd name="T46" fmla="*/ 55 w 85"/>
                  <a:gd name="T47" fmla="*/ 50 h 80"/>
                  <a:gd name="T48" fmla="*/ 60 w 85"/>
                  <a:gd name="T49" fmla="*/ 66 h 80"/>
                  <a:gd name="T50" fmla="*/ 46 w 85"/>
                  <a:gd name="T51" fmla="*/ 56 h 80"/>
                  <a:gd name="T52" fmla="*/ 40 w 85"/>
                  <a:gd name="T53" fmla="*/ 56 h 80"/>
                  <a:gd name="T54" fmla="*/ 26 w 85"/>
                  <a:gd name="T55" fmla="*/ 66 h 80"/>
                  <a:gd name="T56" fmla="*/ 31 w 85"/>
                  <a:gd name="T57" fmla="*/ 50 h 80"/>
                  <a:gd name="T58" fmla="*/ 29 w 85"/>
                  <a:gd name="T59" fmla="*/ 45 h 80"/>
                  <a:gd name="T60" fmla="*/ 16 w 85"/>
                  <a:gd name="T61" fmla="*/ 35 h 80"/>
                  <a:gd name="T62" fmla="*/ 33 w 85"/>
                  <a:gd name="T63" fmla="*/ 34 h 80"/>
                  <a:gd name="T64" fmla="*/ 37 w 85"/>
                  <a:gd name="T65" fmla="*/ 31 h 80"/>
                  <a:gd name="T66" fmla="*/ 43 w 85"/>
                  <a:gd name="T67" fmla="*/ 15 h 80"/>
                  <a:gd name="T68" fmla="*/ 48 w 85"/>
                  <a:gd name="T69" fmla="*/ 31 h 80"/>
                  <a:gd name="T70" fmla="*/ 53 w 85"/>
                  <a:gd name="T71" fmla="*/ 34 h 80"/>
                  <a:gd name="T72" fmla="*/ 70 w 85"/>
                  <a:gd name="T73" fmla="*/ 35 h 80"/>
                  <a:gd name="T74" fmla="*/ 56 w 85"/>
                  <a:gd name="T75" fmla="*/ 4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5" h="80">
                    <a:moveTo>
                      <a:pt x="78" y="25"/>
                    </a:moveTo>
                    <a:cubicBezTo>
                      <a:pt x="57" y="25"/>
                      <a:pt x="57" y="25"/>
                      <a:pt x="57" y="2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49" y="2"/>
                      <a:pt x="46" y="0"/>
                      <a:pt x="43" y="0"/>
                    </a:cubicBezTo>
                    <a:cubicBezTo>
                      <a:pt x="40" y="0"/>
                      <a:pt x="37" y="2"/>
                      <a:pt x="36" y="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5" y="25"/>
                      <a:pt x="2" y="27"/>
                      <a:pt x="1" y="30"/>
                    </a:cubicBezTo>
                    <a:cubicBezTo>
                      <a:pt x="0" y="33"/>
                      <a:pt x="1" y="36"/>
                      <a:pt x="4" y="38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15" y="71"/>
                      <a:pt x="15" y="71"/>
                      <a:pt x="15" y="71"/>
                    </a:cubicBezTo>
                    <a:cubicBezTo>
                      <a:pt x="14" y="73"/>
                      <a:pt x="15" y="77"/>
                      <a:pt x="17" y="78"/>
                    </a:cubicBezTo>
                    <a:cubicBezTo>
                      <a:pt x="18" y="79"/>
                      <a:pt x="20" y="80"/>
                      <a:pt x="21" y="80"/>
                    </a:cubicBezTo>
                    <a:cubicBezTo>
                      <a:pt x="23" y="80"/>
                      <a:pt x="24" y="79"/>
                      <a:pt x="25" y="78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60" y="78"/>
                      <a:pt x="60" y="78"/>
                      <a:pt x="60" y="78"/>
                    </a:cubicBezTo>
                    <a:cubicBezTo>
                      <a:pt x="63" y="80"/>
                      <a:pt x="66" y="80"/>
                      <a:pt x="69" y="78"/>
                    </a:cubicBezTo>
                    <a:cubicBezTo>
                      <a:pt x="71" y="77"/>
                      <a:pt x="72" y="73"/>
                      <a:pt x="71" y="71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84" y="36"/>
                      <a:pt x="85" y="33"/>
                      <a:pt x="84" y="30"/>
                    </a:cubicBezTo>
                    <a:cubicBezTo>
                      <a:pt x="83" y="27"/>
                      <a:pt x="81" y="25"/>
                      <a:pt x="78" y="25"/>
                    </a:cubicBezTo>
                    <a:close/>
                    <a:moveTo>
                      <a:pt x="56" y="45"/>
                    </a:moveTo>
                    <a:cubicBezTo>
                      <a:pt x="55" y="46"/>
                      <a:pt x="54" y="48"/>
                      <a:pt x="55" y="50"/>
                    </a:cubicBezTo>
                    <a:cubicBezTo>
                      <a:pt x="60" y="66"/>
                      <a:pt x="60" y="66"/>
                      <a:pt x="60" y="6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4" y="55"/>
                      <a:pt x="42" y="55"/>
                      <a:pt x="40" y="56"/>
                    </a:cubicBezTo>
                    <a:cubicBezTo>
                      <a:pt x="26" y="66"/>
                      <a:pt x="26" y="66"/>
                      <a:pt x="26" y="66"/>
                    </a:cubicBezTo>
                    <a:cubicBezTo>
                      <a:pt x="31" y="50"/>
                      <a:pt x="31" y="50"/>
                      <a:pt x="31" y="50"/>
                    </a:cubicBezTo>
                    <a:cubicBezTo>
                      <a:pt x="32" y="48"/>
                      <a:pt x="31" y="46"/>
                      <a:pt x="29" y="45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5" y="34"/>
                      <a:pt x="37" y="33"/>
                      <a:pt x="37" y="31"/>
                    </a:cubicBezTo>
                    <a:cubicBezTo>
                      <a:pt x="43" y="15"/>
                      <a:pt x="43" y="15"/>
                      <a:pt x="43" y="15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49" y="33"/>
                      <a:pt x="51" y="34"/>
                      <a:pt x="53" y="34"/>
                    </a:cubicBezTo>
                    <a:cubicBezTo>
                      <a:pt x="70" y="35"/>
                      <a:pt x="70" y="35"/>
                      <a:pt x="70" y="35"/>
                    </a:cubicBezTo>
                    <a:lnTo>
                      <a:pt x="56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5" name="Group 146"/>
            <p:cNvGrpSpPr/>
            <p:nvPr/>
          </p:nvGrpSpPr>
          <p:grpSpPr>
            <a:xfrm>
              <a:off x="5195724" y="4771456"/>
              <a:ext cx="1534387" cy="1127239"/>
              <a:chOff x="5356541" y="2164363"/>
              <a:chExt cx="1534387" cy="1127239"/>
            </a:xfrm>
          </p:grpSpPr>
          <p:grpSp>
            <p:nvGrpSpPr>
              <p:cNvPr id="16" name="Group 147"/>
              <p:cNvGrpSpPr/>
              <p:nvPr/>
            </p:nvGrpSpPr>
            <p:grpSpPr>
              <a:xfrm>
                <a:off x="5497810" y="2391602"/>
                <a:ext cx="900417" cy="900000"/>
                <a:chOff x="5231157" y="2346076"/>
                <a:chExt cx="900417" cy="900000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5231574" y="3240537"/>
                  <a:ext cx="900000" cy="0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Arrow Connector 150"/>
                <p:cNvCxnSpPr/>
                <p:nvPr/>
              </p:nvCxnSpPr>
              <p:spPr>
                <a:xfrm flipH="1" flipV="1">
                  <a:off x="5231157" y="2346076"/>
                  <a:ext cx="0" cy="900000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2" name="Oval 151"/>
                <p:cNvSpPr/>
                <p:nvPr/>
              </p:nvSpPr>
              <p:spPr>
                <a:xfrm>
                  <a:off x="5757430" y="2505834"/>
                  <a:ext cx="144000" cy="144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fr-FR" sz="900" dirty="0" smtClean="0">
                      <a:solidFill>
                        <a:schemeClr val="bg1"/>
                      </a:solidFill>
                    </a:rPr>
                    <a:t>1</a:t>
                  </a:r>
                  <a:endParaRPr lang="fr-FR" sz="9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5435918" y="2390163"/>
                  <a:ext cx="144000" cy="144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fr-FR" sz="900" dirty="0" smtClean="0">
                      <a:solidFill>
                        <a:schemeClr val="bg1"/>
                      </a:solidFill>
                    </a:rPr>
                    <a:t>2</a:t>
                  </a:r>
                  <a:endParaRPr lang="fr-FR" sz="9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4" name="Oval 153"/>
                <p:cNvSpPr/>
                <p:nvPr/>
              </p:nvSpPr>
              <p:spPr>
                <a:xfrm>
                  <a:off x="5819543" y="2784879"/>
                  <a:ext cx="144000" cy="144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fr-FR" sz="900" dirty="0" smtClean="0">
                      <a:solidFill>
                        <a:schemeClr val="bg1"/>
                      </a:solidFill>
                    </a:rPr>
                    <a:t>3</a:t>
                  </a:r>
                  <a:endParaRPr lang="fr-FR" sz="9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5" name="Oval 154"/>
                <p:cNvSpPr/>
                <p:nvPr/>
              </p:nvSpPr>
              <p:spPr>
                <a:xfrm>
                  <a:off x="5309647" y="2649834"/>
                  <a:ext cx="144000" cy="144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fr-FR" sz="900" dirty="0" smtClean="0">
                      <a:solidFill>
                        <a:schemeClr val="bg1"/>
                      </a:solidFill>
                    </a:rPr>
                    <a:t>4</a:t>
                  </a:r>
                  <a:endParaRPr lang="fr-FR" sz="9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6" name="Oval 155"/>
                <p:cNvSpPr/>
                <p:nvPr/>
              </p:nvSpPr>
              <p:spPr>
                <a:xfrm>
                  <a:off x="5660553" y="3049755"/>
                  <a:ext cx="144000" cy="144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fr-FR" sz="900" dirty="0" smtClean="0">
                      <a:solidFill>
                        <a:schemeClr val="bg1"/>
                      </a:solidFill>
                    </a:rPr>
                    <a:t>5</a:t>
                  </a:r>
                  <a:endParaRPr lang="fr-FR" sz="9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49" name="TextBox 148"/>
              <p:cNvSpPr txBox="1"/>
              <p:nvPr/>
            </p:nvSpPr>
            <p:spPr>
              <a:xfrm>
                <a:off x="5356541" y="2164363"/>
                <a:ext cx="153438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50" b="1" dirty="0">
                    <a:solidFill>
                      <a:schemeClr val="accent1">
                        <a:lumMod val="50000"/>
                      </a:schemeClr>
                    </a:solidFill>
                  </a:rPr>
                  <a:t>Radar des scénarios</a:t>
                </a:r>
              </a:p>
            </p:txBody>
          </p:sp>
        </p:grpSp>
      </p:grpSp>
      <p:grpSp>
        <p:nvGrpSpPr>
          <p:cNvPr id="19" name="Group 1"/>
          <p:cNvGrpSpPr/>
          <p:nvPr/>
        </p:nvGrpSpPr>
        <p:grpSpPr>
          <a:xfrm>
            <a:off x="6128007" y="4883188"/>
            <a:ext cx="1426031" cy="1084912"/>
            <a:chOff x="6929247" y="4647903"/>
            <a:chExt cx="1426031" cy="1084912"/>
          </a:xfrm>
        </p:grpSpPr>
        <p:sp>
          <p:nvSpPr>
            <p:cNvPr id="172" name="TextBox 171"/>
            <p:cNvSpPr txBox="1"/>
            <p:nvPr/>
          </p:nvSpPr>
          <p:spPr>
            <a:xfrm>
              <a:off x="6929247" y="4647903"/>
              <a:ext cx="1426031" cy="1084912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fr-FR" sz="1050" b="1" dirty="0" smtClean="0">
                  <a:solidFill>
                    <a:schemeClr val="accent1">
                      <a:lumMod val="50000"/>
                    </a:schemeClr>
                  </a:solidFill>
                </a:rPr>
                <a:t>Analyse des impacts</a:t>
              </a:r>
            </a:p>
            <a:p>
              <a:pPr marL="358775">
                <a:lnSpc>
                  <a:spcPct val="150000"/>
                </a:lnSpc>
              </a:pPr>
              <a:r>
                <a:rPr lang="fr-FR" sz="900" b="1" dirty="0" smtClean="0">
                  <a:solidFill>
                    <a:schemeClr val="accent1">
                      <a:lumMod val="50000"/>
                    </a:schemeClr>
                  </a:solidFill>
                </a:rPr>
                <a:t>Processus</a:t>
              </a:r>
            </a:p>
            <a:p>
              <a:pPr marL="358775">
                <a:lnSpc>
                  <a:spcPct val="150000"/>
                </a:lnSpc>
              </a:pPr>
              <a:r>
                <a:rPr lang="fr-FR" sz="900" b="1" dirty="0" smtClean="0">
                  <a:solidFill>
                    <a:schemeClr val="accent1">
                      <a:lumMod val="50000"/>
                    </a:schemeClr>
                  </a:solidFill>
                </a:rPr>
                <a:t>Compétence</a:t>
              </a:r>
            </a:p>
            <a:p>
              <a:pPr marL="358775">
                <a:lnSpc>
                  <a:spcPct val="150000"/>
                </a:lnSpc>
              </a:pPr>
              <a:r>
                <a:rPr lang="fr-FR" sz="900" b="1" dirty="0" smtClean="0">
                  <a:solidFill>
                    <a:schemeClr val="accent1">
                      <a:lumMod val="50000"/>
                    </a:schemeClr>
                  </a:solidFill>
                </a:rPr>
                <a:t>Application</a:t>
              </a:r>
            </a:p>
            <a:p>
              <a:pPr marL="358775">
                <a:lnSpc>
                  <a:spcPct val="150000"/>
                </a:lnSpc>
              </a:pPr>
              <a:r>
                <a:rPr lang="fr-FR" sz="900" b="1" dirty="0" smtClean="0">
                  <a:solidFill>
                    <a:schemeClr val="accent1">
                      <a:lumMod val="50000"/>
                    </a:schemeClr>
                  </a:solidFill>
                </a:rPr>
                <a:t>Architecture</a:t>
              </a:r>
            </a:p>
          </p:txBody>
        </p:sp>
        <p:grpSp>
          <p:nvGrpSpPr>
            <p:cNvPr id="20" name="Group 172"/>
            <p:cNvGrpSpPr/>
            <p:nvPr/>
          </p:nvGrpSpPr>
          <p:grpSpPr>
            <a:xfrm>
              <a:off x="6989044" y="5103438"/>
              <a:ext cx="165773" cy="119645"/>
              <a:chOff x="7635876" y="1039813"/>
              <a:chExt cx="547687" cy="395288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84" name="Freeform 371"/>
              <p:cNvSpPr>
                <a:spLocks noEditPoints="1"/>
              </p:cNvSpPr>
              <p:nvPr/>
            </p:nvSpPr>
            <p:spPr bwMode="auto">
              <a:xfrm>
                <a:off x="7635876" y="1039813"/>
                <a:ext cx="398463" cy="395288"/>
              </a:xfrm>
              <a:custGeom>
                <a:avLst/>
                <a:gdLst>
                  <a:gd name="T0" fmla="*/ 166 w 173"/>
                  <a:gd name="T1" fmla="*/ 131 h 172"/>
                  <a:gd name="T2" fmla="*/ 111 w 173"/>
                  <a:gd name="T3" fmla="*/ 104 h 172"/>
                  <a:gd name="T4" fmla="*/ 111 w 173"/>
                  <a:gd name="T5" fmla="*/ 99 h 172"/>
                  <a:gd name="T6" fmla="*/ 123 w 173"/>
                  <a:gd name="T7" fmla="*/ 77 h 172"/>
                  <a:gd name="T8" fmla="*/ 129 w 173"/>
                  <a:gd name="T9" fmla="*/ 63 h 172"/>
                  <a:gd name="T10" fmla="*/ 126 w 173"/>
                  <a:gd name="T11" fmla="*/ 53 h 172"/>
                  <a:gd name="T12" fmla="*/ 126 w 173"/>
                  <a:gd name="T13" fmla="*/ 37 h 172"/>
                  <a:gd name="T14" fmla="*/ 86 w 173"/>
                  <a:gd name="T15" fmla="*/ 0 h 172"/>
                  <a:gd name="T16" fmla="*/ 47 w 173"/>
                  <a:gd name="T17" fmla="*/ 37 h 172"/>
                  <a:gd name="T18" fmla="*/ 47 w 173"/>
                  <a:gd name="T19" fmla="*/ 53 h 172"/>
                  <a:gd name="T20" fmla="*/ 44 w 173"/>
                  <a:gd name="T21" fmla="*/ 63 h 172"/>
                  <a:gd name="T22" fmla="*/ 50 w 173"/>
                  <a:gd name="T23" fmla="*/ 77 h 172"/>
                  <a:gd name="T24" fmla="*/ 62 w 173"/>
                  <a:gd name="T25" fmla="*/ 99 h 172"/>
                  <a:gd name="T26" fmla="*/ 62 w 173"/>
                  <a:gd name="T27" fmla="*/ 104 h 172"/>
                  <a:gd name="T28" fmla="*/ 7 w 173"/>
                  <a:gd name="T29" fmla="*/ 131 h 172"/>
                  <a:gd name="T30" fmla="*/ 0 w 173"/>
                  <a:gd name="T31" fmla="*/ 141 h 172"/>
                  <a:gd name="T32" fmla="*/ 0 w 173"/>
                  <a:gd name="T33" fmla="*/ 162 h 172"/>
                  <a:gd name="T34" fmla="*/ 11 w 173"/>
                  <a:gd name="T35" fmla="*/ 172 h 172"/>
                  <a:gd name="T36" fmla="*/ 162 w 173"/>
                  <a:gd name="T37" fmla="*/ 172 h 172"/>
                  <a:gd name="T38" fmla="*/ 173 w 173"/>
                  <a:gd name="T39" fmla="*/ 162 h 172"/>
                  <a:gd name="T40" fmla="*/ 173 w 173"/>
                  <a:gd name="T41" fmla="*/ 141 h 172"/>
                  <a:gd name="T42" fmla="*/ 166 w 173"/>
                  <a:gd name="T43" fmla="*/ 131 h 172"/>
                  <a:gd name="T44" fmla="*/ 163 w 173"/>
                  <a:gd name="T45" fmla="*/ 162 h 172"/>
                  <a:gd name="T46" fmla="*/ 162 w 173"/>
                  <a:gd name="T47" fmla="*/ 163 h 172"/>
                  <a:gd name="T48" fmla="*/ 11 w 173"/>
                  <a:gd name="T49" fmla="*/ 163 h 172"/>
                  <a:gd name="T50" fmla="*/ 10 w 173"/>
                  <a:gd name="T51" fmla="*/ 162 h 172"/>
                  <a:gd name="T52" fmla="*/ 10 w 173"/>
                  <a:gd name="T53" fmla="*/ 141 h 172"/>
                  <a:gd name="T54" fmla="*/ 10 w 173"/>
                  <a:gd name="T55" fmla="*/ 140 h 172"/>
                  <a:gd name="T56" fmla="*/ 71 w 173"/>
                  <a:gd name="T57" fmla="*/ 106 h 172"/>
                  <a:gd name="T58" fmla="*/ 71 w 173"/>
                  <a:gd name="T59" fmla="*/ 105 h 172"/>
                  <a:gd name="T60" fmla="*/ 71 w 173"/>
                  <a:gd name="T61" fmla="*/ 97 h 172"/>
                  <a:gd name="T62" fmla="*/ 70 w 173"/>
                  <a:gd name="T63" fmla="*/ 93 h 172"/>
                  <a:gd name="T64" fmla="*/ 59 w 173"/>
                  <a:gd name="T65" fmla="*/ 73 h 172"/>
                  <a:gd name="T66" fmla="*/ 57 w 173"/>
                  <a:gd name="T67" fmla="*/ 70 h 172"/>
                  <a:gd name="T68" fmla="*/ 53 w 173"/>
                  <a:gd name="T69" fmla="*/ 63 h 172"/>
                  <a:gd name="T70" fmla="*/ 55 w 173"/>
                  <a:gd name="T71" fmla="*/ 58 h 172"/>
                  <a:gd name="T72" fmla="*/ 56 w 173"/>
                  <a:gd name="T73" fmla="*/ 55 h 172"/>
                  <a:gd name="T74" fmla="*/ 56 w 173"/>
                  <a:gd name="T75" fmla="*/ 37 h 172"/>
                  <a:gd name="T76" fmla="*/ 86 w 173"/>
                  <a:gd name="T77" fmla="*/ 9 h 172"/>
                  <a:gd name="T78" fmla="*/ 116 w 173"/>
                  <a:gd name="T79" fmla="*/ 37 h 172"/>
                  <a:gd name="T80" fmla="*/ 116 w 173"/>
                  <a:gd name="T81" fmla="*/ 55 h 172"/>
                  <a:gd name="T82" fmla="*/ 118 w 173"/>
                  <a:gd name="T83" fmla="*/ 58 h 172"/>
                  <a:gd name="T84" fmla="*/ 119 w 173"/>
                  <a:gd name="T85" fmla="*/ 63 h 172"/>
                  <a:gd name="T86" fmla="*/ 116 w 173"/>
                  <a:gd name="T87" fmla="*/ 70 h 172"/>
                  <a:gd name="T88" fmla="*/ 114 w 173"/>
                  <a:gd name="T89" fmla="*/ 73 h 172"/>
                  <a:gd name="T90" fmla="*/ 103 w 173"/>
                  <a:gd name="T91" fmla="*/ 93 h 172"/>
                  <a:gd name="T92" fmla="*/ 102 w 173"/>
                  <a:gd name="T93" fmla="*/ 97 h 172"/>
                  <a:gd name="T94" fmla="*/ 102 w 173"/>
                  <a:gd name="T95" fmla="*/ 105 h 172"/>
                  <a:gd name="T96" fmla="*/ 102 w 173"/>
                  <a:gd name="T97" fmla="*/ 106 h 172"/>
                  <a:gd name="T98" fmla="*/ 162 w 173"/>
                  <a:gd name="T99" fmla="*/ 140 h 172"/>
                  <a:gd name="T100" fmla="*/ 163 w 173"/>
                  <a:gd name="T101" fmla="*/ 141 h 172"/>
                  <a:gd name="T102" fmla="*/ 163 w 173"/>
                  <a:gd name="T103" fmla="*/ 16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73" h="172">
                    <a:moveTo>
                      <a:pt x="166" y="131"/>
                    </a:moveTo>
                    <a:cubicBezTo>
                      <a:pt x="121" y="114"/>
                      <a:pt x="113" y="106"/>
                      <a:pt x="111" y="104"/>
                    </a:cubicBezTo>
                    <a:cubicBezTo>
                      <a:pt x="111" y="99"/>
                      <a:pt x="111" y="99"/>
                      <a:pt x="111" y="99"/>
                    </a:cubicBezTo>
                    <a:cubicBezTo>
                      <a:pt x="116" y="93"/>
                      <a:pt x="120" y="86"/>
                      <a:pt x="123" y="77"/>
                    </a:cubicBezTo>
                    <a:cubicBezTo>
                      <a:pt x="127" y="74"/>
                      <a:pt x="129" y="69"/>
                      <a:pt x="129" y="63"/>
                    </a:cubicBezTo>
                    <a:cubicBezTo>
                      <a:pt x="129" y="60"/>
                      <a:pt x="128" y="56"/>
                      <a:pt x="126" y="53"/>
                    </a:cubicBezTo>
                    <a:cubicBezTo>
                      <a:pt x="126" y="37"/>
                      <a:pt x="126" y="37"/>
                      <a:pt x="126" y="37"/>
                    </a:cubicBezTo>
                    <a:cubicBezTo>
                      <a:pt x="126" y="13"/>
                      <a:pt x="112" y="0"/>
                      <a:pt x="86" y="0"/>
                    </a:cubicBezTo>
                    <a:cubicBezTo>
                      <a:pt x="62" y="0"/>
                      <a:pt x="47" y="14"/>
                      <a:pt x="47" y="37"/>
                    </a:cubicBezTo>
                    <a:cubicBezTo>
                      <a:pt x="47" y="53"/>
                      <a:pt x="47" y="53"/>
                      <a:pt x="47" y="53"/>
                    </a:cubicBezTo>
                    <a:cubicBezTo>
                      <a:pt x="45" y="56"/>
                      <a:pt x="44" y="60"/>
                      <a:pt x="44" y="63"/>
                    </a:cubicBezTo>
                    <a:cubicBezTo>
                      <a:pt x="44" y="69"/>
                      <a:pt x="46" y="74"/>
                      <a:pt x="50" y="77"/>
                    </a:cubicBezTo>
                    <a:cubicBezTo>
                      <a:pt x="53" y="86"/>
                      <a:pt x="57" y="93"/>
                      <a:pt x="62" y="99"/>
                    </a:cubicBezTo>
                    <a:cubicBezTo>
                      <a:pt x="62" y="104"/>
                      <a:pt x="62" y="104"/>
                      <a:pt x="62" y="104"/>
                    </a:cubicBezTo>
                    <a:cubicBezTo>
                      <a:pt x="60" y="106"/>
                      <a:pt x="52" y="114"/>
                      <a:pt x="7" y="131"/>
                    </a:cubicBezTo>
                    <a:cubicBezTo>
                      <a:pt x="3" y="133"/>
                      <a:pt x="0" y="137"/>
                      <a:pt x="0" y="141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68"/>
                      <a:pt x="5" y="172"/>
                      <a:pt x="11" y="172"/>
                    </a:cubicBezTo>
                    <a:cubicBezTo>
                      <a:pt x="162" y="172"/>
                      <a:pt x="162" y="172"/>
                      <a:pt x="162" y="172"/>
                    </a:cubicBezTo>
                    <a:cubicBezTo>
                      <a:pt x="168" y="172"/>
                      <a:pt x="173" y="168"/>
                      <a:pt x="173" y="162"/>
                    </a:cubicBezTo>
                    <a:cubicBezTo>
                      <a:pt x="173" y="141"/>
                      <a:pt x="173" y="141"/>
                      <a:pt x="173" y="141"/>
                    </a:cubicBezTo>
                    <a:cubicBezTo>
                      <a:pt x="173" y="137"/>
                      <a:pt x="170" y="133"/>
                      <a:pt x="166" y="131"/>
                    </a:cubicBezTo>
                    <a:close/>
                    <a:moveTo>
                      <a:pt x="163" y="162"/>
                    </a:moveTo>
                    <a:cubicBezTo>
                      <a:pt x="163" y="162"/>
                      <a:pt x="163" y="163"/>
                      <a:pt x="162" y="163"/>
                    </a:cubicBezTo>
                    <a:cubicBezTo>
                      <a:pt x="11" y="163"/>
                      <a:pt x="11" y="163"/>
                      <a:pt x="11" y="163"/>
                    </a:cubicBezTo>
                    <a:cubicBezTo>
                      <a:pt x="10" y="163"/>
                      <a:pt x="10" y="162"/>
                      <a:pt x="10" y="162"/>
                    </a:cubicBezTo>
                    <a:cubicBezTo>
                      <a:pt x="10" y="141"/>
                      <a:pt x="10" y="141"/>
                      <a:pt x="10" y="141"/>
                    </a:cubicBezTo>
                    <a:cubicBezTo>
                      <a:pt x="10" y="141"/>
                      <a:pt x="10" y="140"/>
                      <a:pt x="10" y="140"/>
                    </a:cubicBezTo>
                    <a:cubicBezTo>
                      <a:pt x="61" y="121"/>
                      <a:pt x="69" y="112"/>
                      <a:pt x="71" y="106"/>
                    </a:cubicBezTo>
                    <a:cubicBezTo>
                      <a:pt x="71" y="106"/>
                      <a:pt x="71" y="106"/>
                      <a:pt x="71" y="105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6"/>
                      <a:pt x="71" y="94"/>
                      <a:pt x="70" y="93"/>
                    </a:cubicBezTo>
                    <a:cubicBezTo>
                      <a:pt x="65" y="88"/>
                      <a:pt x="61" y="81"/>
                      <a:pt x="59" y="73"/>
                    </a:cubicBezTo>
                    <a:cubicBezTo>
                      <a:pt x="59" y="72"/>
                      <a:pt x="58" y="71"/>
                      <a:pt x="57" y="70"/>
                    </a:cubicBezTo>
                    <a:cubicBezTo>
                      <a:pt x="55" y="69"/>
                      <a:pt x="53" y="66"/>
                      <a:pt x="53" y="63"/>
                    </a:cubicBezTo>
                    <a:cubicBezTo>
                      <a:pt x="53" y="61"/>
                      <a:pt x="54" y="59"/>
                      <a:pt x="55" y="58"/>
                    </a:cubicBezTo>
                    <a:cubicBezTo>
                      <a:pt x="56" y="57"/>
                      <a:pt x="56" y="56"/>
                      <a:pt x="56" y="55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19"/>
                      <a:pt x="67" y="9"/>
                      <a:pt x="86" y="9"/>
                    </a:cubicBezTo>
                    <a:cubicBezTo>
                      <a:pt x="106" y="9"/>
                      <a:pt x="116" y="19"/>
                      <a:pt x="116" y="37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6"/>
                      <a:pt x="117" y="57"/>
                      <a:pt x="118" y="58"/>
                    </a:cubicBezTo>
                    <a:cubicBezTo>
                      <a:pt x="118" y="59"/>
                      <a:pt x="119" y="61"/>
                      <a:pt x="119" y="63"/>
                    </a:cubicBezTo>
                    <a:cubicBezTo>
                      <a:pt x="119" y="66"/>
                      <a:pt x="118" y="69"/>
                      <a:pt x="116" y="70"/>
                    </a:cubicBezTo>
                    <a:cubicBezTo>
                      <a:pt x="115" y="71"/>
                      <a:pt x="114" y="72"/>
                      <a:pt x="114" y="73"/>
                    </a:cubicBezTo>
                    <a:cubicBezTo>
                      <a:pt x="112" y="81"/>
                      <a:pt x="108" y="88"/>
                      <a:pt x="103" y="93"/>
                    </a:cubicBezTo>
                    <a:cubicBezTo>
                      <a:pt x="102" y="94"/>
                      <a:pt x="102" y="96"/>
                      <a:pt x="102" y="97"/>
                    </a:cubicBezTo>
                    <a:cubicBezTo>
                      <a:pt x="102" y="105"/>
                      <a:pt x="102" y="105"/>
                      <a:pt x="102" y="105"/>
                    </a:cubicBezTo>
                    <a:cubicBezTo>
                      <a:pt x="102" y="106"/>
                      <a:pt x="102" y="106"/>
                      <a:pt x="102" y="106"/>
                    </a:cubicBezTo>
                    <a:cubicBezTo>
                      <a:pt x="104" y="112"/>
                      <a:pt x="112" y="121"/>
                      <a:pt x="162" y="140"/>
                    </a:cubicBezTo>
                    <a:cubicBezTo>
                      <a:pt x="163" y="140"/>
                      <a:pt x="163" y="141"/>
                      <a:pt x="163" y="141"/>
                    </a:cubicBezTo>
                    <a:lnTo>
                      <a:pt x="163" y="1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5" name="Freeform 372"/>
              <p:cNvSpPr>
                <a:spLocks/>
              </p:cNvSpPr>
              <p:nvPr/>
            </p:nvSpPr>
            <p:spPr bwMode="auto">
              <a:xfrm>
                <a:off x="7932738" y="1062038"/>
                <a:ext cx="250825" cy="373063"/>
              </a:xfrm>
              <a:custGeom>
                <a:avLst/>
                <a:gdLst>
                  <a:gd name="T0" fmla="*/ 102 w 109"/>
                  <a:gd name="T1" fmla="*/ 123 h 162"/>
                  <a:gd name="T2" fmla="*/ 69 w 109"/>
                  <a:gd name="T3" fmla="*/ 115 h 162"/>
                  <a:gd name="T4" fmla="*/ 51 w 109"/>
                  <a:gd name="T5" fmla="*/ 110 h 162"/>
                  <a:gd name="T6" fmla="*/ 51 w 109"/>
                  <a:gd name="T7" fmla="*/ 105 h 162"/>
                  <a:gd name="T8" fmla="*/ 84 w 109"/>
                  <a:gd name="T9" fmla="*/ 96 h 162"/>
                  <a:gd name="T10" fmla="*/ 85 w 109"/>
                  <a:gd name="T11" fmla="*/ 92 h 162"/>
                  <a:gd name="T12" fmla="*/ 83 w 109"/>
                  <a:gd name="T13" fmla="*/ 89 h 162"/>
                  <a:gd name="T14" fmla="*/ 72 w 109"/>
                  <a:gd name="T15" fmla="*/ 47 h 162"/>
                  <a:gd name="T16" fmla="*/ 57 w 109"/>
                  <a:gd name="T17" fmla="*/ 12 h 162"/>
                  <a:gd name="T18" fmla="*/ 43 w 109"/>
                  <a:gd name="T19" fmla="*/ 3 h 162"/>
                  <a:gd name="T20" fmla="*/ 13 w 109"/>
                  <a:gd name="T21" fmla="*/ 4 h 162"/>
                  <a:gd name="T22" fmla="*/ 2 w 109"/>
                  <a:gd name="T23" fmla="*/ 9 h 162"/>
                  <a:gd name="T24" fmla="*/ 2 w 109"/>
                  <a:gd name="T25" fmla="*/ 16 h 162"/>
                  <a:gd name="T26" fmla="*/ 8 w 109"/>
                  <a:gd name="T27" fmla="*/ 17 h 162"/>
                  <a:gd name="T28" fmla="*/ 16 w 109"/>
                  <a:gd name="T29" fmla="*/ 13 h 162"/>
                  <a:gd name="T30" fmla="*/ 40 w 109"/>
                  <a:gd name="T31" fmla="*/ 12 h 162"/>
                  <a:gd name="T32" fmla="*/ 50 w 109"/>
                  <a:gd name="T33" fmla="*/ 19 h 162"/>
                  <a:gd name="T34" fmla="*/ 51 w 109"/>
                  <a:gd name="T35" fmla="*/ 19 h 162"/>
                  <a:gd name="T36" fmla="*/ 62 w 109"/>
                  <a:gd name="T37" fmla="*/ 47 h 162"/>
                  <a:gd name="T38" fmla="*/ 73 w 109"/>
                  <a:gd name="T39" fmla="*/ 91 h 162"/>
                  <a:gd name="T40" fmla="*/ 47 w 109"/>
                  <a:gd name="T41" fmla="*/ 96 h 162"/>
                  <a:gd name="T42" fmla="*/ 42 w 109"/>
                  <a:gd name="T43" fmla="*/ 101 h 162"/>
                  <a:gd name="T44" fmla="*/ 42 w 109"/>
                  <a:gd name="T45" fmla="*/ 112 h 162"/>
                  <a:gd name="T46" fmla="*/ 42 w 109"/>
                  <a:gd name="T47" fmla="*/ 113 h 162"/>
                  <a:gd name="T48" fmla="*/ 67 w 109"/>
                  <a:gd name="T49" fmla="*/ 124 h 162"/>
                  <a:gd name="T50" fmla="*/ 99 w 109"/>
                  <a:gd name="T51" fmla="*/ 132 h 162"/>
                  <a:gd name="T52" fmla="*/ 99 w 109"/>
                  <a:gd name="T53" fmla="*/ 133 h 162"/>
                  <a:gd name="T54" fmla="*/ 99 w 109"/>
                  <a:gd name="T55" fmla="*/ 152 h 162"/>
                  <a:gd name="T56" fmla="*/ 98 w 109"/>
                  <a:gd name="T57" fmla="*/ 153 h 162"/>
                  <a:gd name="T58" fmla="*/ 57 w 109"/>
                  <a:gd name="T59" fmla="*/ 153 h 162"/>
                  <a:gd name="T60" fmla="*/ 53 w 109"/>
                  <a:gd name="T61" fmla="*/ 158 h 162"/>
                  <a:gd name="T62" fmla="*/ 57 w 109"/>
                  <a:gd name="T63" fmla="*/ 162 h 162"/>
                  <a:gd name="T64" fmla="*/ 98 w 109"/>
                  <a:gd name="T65" fmla="*/ 162 h 162"/>
                  <a:gd name="T66" fmla="*/ 109 w 109"/>
                  <a:gd name="T67" fmla="*/ 152 h 162"/>
                  <a:gd name="T68" fmla="*/ 109 w 109"/>
                  <a:gd name="T69" fmla="*/ 133 h 162"/>
                  <a:gd name="T70" fmla="*/ 102 w 109"/>
                  <a:gd name="T71" fmla="*/ 123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9" h="162">
                    <a:moveTo>
                      <a:pt x="102" y="123"/>
                    </a:moveTo>
                    <a:cubicBezTo>
                      <a:pt x="91" y="119"/>
                      <a:pt x="79" y="117"/>
                      <a:pt x="69" y="115"/>
                    </a:cubicBezTo>
                    <a:cubicBezTo>
                      <a:pt x="62" y="114"/>
                      <a:pt x="53" y="112"/>
                      <a:pt x="51" y="110"/>
                    </a:cubicBezTo>
                    <a:cubicBezTo>
                      <a:pt x="51" y="105"/>
                      <a:pt x="51" y="105"/>
                      <a:pt x="51" y="105"/>
                    </a:cubicBezTo>
                    <a:cubicBezTo>
                      <a:pt x="74" y="104"/>
                      <a:pt x="83" y="97"/>
                      <a:pt x="84" y="96"/>
                    </a:cubicBezTo>
                    <a:cubicBezTo>
                      <a:pt x="85" y="95"/>
                      <a:pt x="86" y="94"/>
                      <a:pt x="85" y="92"/>
                    </a:cubicBezTo>
                    <a:cubicBezTo>
                      <a:pt x="85" y="91"/>
                      <a:pt x="84" y="89"/>
                      <a:pt x="83" y="89"/>
                    </a:cubicBezTo>
                    <a:cubicBezTo>
                      <a:pt x="78" y="86"/>
                      <a:pt x="73" y="65"/>
                      <a:pt x="72" y="47"/>
                    </a:cubicBezTo>
                    <a:cubicBezTo>
                      <a:pt x="72" y="34"/>
                      <a:pt x="67" y="21"/>
                      <a:pt x="57" y="12"/>
                    </a:cubicBezTo>
                    <a:cubicBezTo>
                      <a:pt x="54" y="8"/>
                      <a:pt x="49" y="5"/>
                      <a:pt x="43" y="3"/>
                    </a:cubicBezTo>
                    <a:cubicBezTo>
                      <a:pt x="33" y="0"/>
                      <a:pt x="22" y="0"/>
                      <a:pt x="13" y="4"/>
                    </a:cubicBezTo>
                    <a:cubicBezTo>
                      <a:pt x="9" y="5"/>
                      <a:pt x="5" y="7"/>
                      <a:pt x="2" y="9"/>
                    </a:cubicBezTo>
                    <a:cubicBezTo>
                      <a:pt x="0" y="11"/>
                      <a:pt x="0" y="14"/>
                      <a:pt x="2" y="16"/>
                    </a:cubicBezTo>
                    <a:cubicBezTo>
                      <a:pt x="3" y="18"/>
                      <a:pt x="6" y="18"/>
                      <a:pt x="8" y="17"/>
                    </a:cubicBezTo>
                    <a:cubicBezTo>
                      <a:pt x="10" y="15"/>
                      <a:pt x="13" y="14"/>
                      <a:pt x="16" y="13"/>
                    </a:cubicBezTo>
                    <a:cubicBezTo>
                      <a:pt x="24" y="10"/>
                      <a:pt x="31" y="9"/>
                      <a:pt x="40" y="12"/>
                    </a:cubicBezTo>
                    <a:cubicBezTo>
                      <a:pt x="44" y="14"/>
                      <a:pt x="48" y="16"/>
                      <a:pt x="50" y="19"/>
                    </a:cubicBezTo>
                    <a:cubicBezTo>
                      <a:pt x="50" y="19"/>
                      <a:pt x="50" y="19"/>
                      <a:pt x="51" y="19"/>
                    </a:cubicBezTo>
                    <a:cubicBezTo>
                      <a:pt x="58" y="26"/>
                      <a:pt x="62" y="36"/>
                      <a:pt x="62" y="47"/>
                    </a:cubicBezTo>
                    <a:cubicBezTo>
                      <a:pt x="63" y="55"/>
                      <a:pt x="66" y="80"/>
                      <a:pt x="73" y="91"/>
                    </a:cubicBezTo>
                    <a:cubicBezTo>
                      <a:pt x="68" y="93"/>
                      <a:pt x="60" y="96"/>
                      <a:pt x="47" y="96"/>
                    </a:cubicBezTo>
                    <a:cubicBezTo>
                      <a:pt x="44" y="96"/>
                      <a:pt x="42" y="98"/>
                      <a:pt x="42" y="101"/>
                    </a:cubicBezTo>
                    <a:cubicBezTo>
                      <a:pt x="42" y="112"/>
                      <a:pt x="42" y="112"/>
                      <a:pt x="42" y="112"/>
                    </a:cubicBezTo>
                    <a:cubicBezTo>
                      <a:pt x="42" y="112"/>
                      <a:pt x="42" y="113"/>
                      <a:pt x="42" y="113"/>
                    </a:cubicBezTo>
                    <a:cubicBezTo>
                      <a:pt x="44" y="120"/>
                      <a:pt x="53" y="122"/>
                      <a:pt x="67" y="124"/>
                    </a:cubicBezTo>
                    <a:cubicBezTo>
                      <a:pt x="76" y="126"/>
                      <a:pt x="88" y="128"/>
                      <a:pt x="99" y="132"/>
                    </a:cubicBezTo>
                    <a:cubicBezTo>
                      <a:pt x="99" y="132"/>
                      <a:pt x="99" y="133"/>
                      <a:pt x="99" y="133"/>
                    </a:cubicBezTo>
                    <a:cubicBezTo>
                      <a:pt x="99" y="152"/>
                      <a:pt x="99" y="152"/>
                      <a:pt x="99" y="152"/>
                    </a:cubicBezTo>
                    <a:cubicBezTo>
                      <a:pt x="99" y="152"/>
                      <a:pt x="99" y="153"/>
                      <a:pt x="98" y="153"/>
                    </a:cubicBezTo>
                    <a:cubicBezTo>
                      <a:pt x="57" y="153"/>
                      <a:pt x="57" y="153"/>
                      <a:pt x="57" y="153"/>
                    </a:cubicBezTo>
                    <a:cubicBezTo>
                      <a:pt x="55" y="153"/>
                      <a:pt x="53" y="155"/>
                      <a:pt x="53" y="158"/>
                    </a:cubicBezTo>
                    <a:cubicBezTo>
                      <a:pt x="53" y="160"/>
                      <a:pt x="55" y="162"/>
                      <a:pt x="57" y="162"/>
                    </a:cubicBezTo>
                    <a:cubicBezTo>
                      <a:pt x="98" y="162"/>
                      <a:pt x="98" y="162"/>
                      <a:pt x="98" y="162"/>
                    </a:cubicBezTo>
                    <a:cubicBezTo>
                      <a:pt x="104" y="162"/>
                      <a:pt x="109" y="158"/>
                      <a:pt x="109" y="152"/>
                    </a:cubicBezTo>
                    <a:cubicBezTo>
                      <a:pt x="109" y="133"/>
                      <a:pt x="109" y="133"/>
                      <a:pt x="109" y="133"/>
                    </a:cubicBezTo>
                    <a:cubicBezTo>
                      <a:pt x="109" y="129"/>
                      <a:pt x="106" y="125"/>
                      <a:pt x="102" y="1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1" name="Group 173"/>
            <p:cNvGrpSpPr/>
            <p:nvPr/>
          </p:nvGrpSpPr>
          <p:grpSpPr>
            <a:xfrm>
              <a:off x="7006720" y="5512072"/>
              <a:ext cx="130421" cy="127277"/>
              <a:chOff x="12361863" y="5345113"/>
              <a:chExt cx="527050" cy="514350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79" name="Freeform 673"/>
              <p:cNvSpPr>
                <a:spLocks noEditPoints="1"/>
              </p:cNvSpPr>
              <p:nvPr/>
            </p:nvSpPr>
            <p:spPr bwMode="auto">
              <a:xfrm>
                <a:off x="12493626" y="5345113"/>
                <a:ext cx="268288" cy="209550"/>
              </a:xfrm>
              <a:custGeom>
                <a:avLst/>
                <a:gdLst>
                  <a:gd name="T0" fmla="*/ 5 w 121"/>
                  <a:gd name="T1" fmla="*/ 94 h 94"/>
                  <a:gd name="T2" fmla="*/ 116 w 121"/>
                  <a:gd name="T3" fmla="*/ 94 h 94"/>
                  <a:gd name="T4" fmla="*/ 121 w 121"/>
                  <a:gd name="T5" fmla="*/ 89 h 94"/>
                  <a:gd name="T6" fmla="*/ 121 w 121"/>
                  <a:gd name="T7" fmla="*/ 5 h 94"/>
                  <a:gd name="T8" fmla="*/ 116 w 121"/>
                  <a:gd name="T9" fmla="*/ 0 h 94"/>
                  <a:gd name="T10" fmla="*/ 5 w 121"/>
                  <a:gd name="T11" fmla="*/ 0 h 94"/>
                  <a:gd name="T12" fmla="*/ 0 w 121"/>
                  <a:gd name="T13" fmla="*/ 5 h 94"/>
                  <a:gd name="T14" fmla="*/ 0 w 121"/>
                  <a:gd name="T15" fmla="*/ 89 h 94"/>
                  <a:gd name="T16" fmla="*/ 5 w 121"/>
                  <a:gd name="T17" fmla="*/ 94 h 94"/>
                  <a:gd name="T18" fmla="*/ 9 w 121"/>
                  <a:gd name="T19" fmla="*/ 9 h 94"/>
                  <a:gd name="T20" fmla="*/ 111 w 121"/>
                  <a:gd name="T21" fmla="*/ 9 h 94"/>
                  <a:gd name="T22" fmla="*/ 111 w 121"/>
                  <a:gd name="T23" fmla="*/ 84 h 94"/>
                  <a:gd name="T24" fmla="*/ 9 w 121"/>
                  <a:gd name="T25" fmla="*/ 84 h 94"/>
                  <a:gd name="T26" fmla="*/ 9 w 121"/>
                  <a:gd name="T27" fmla="*/ 9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1" h="94">
                    <a:moveTo>
                      <a:pt x="5" y="94"/>
                    </a:moveTo>
                    <a:cubicBezTo>
                      <a:pt x="116" y="94"/>
                      <a:pt x="116" y="94"/>
                      <a:pt x="116" y="94"/>
                    </a:cubicBezTo>
                    <a:cubicBezTo>
                      <a:pt x="118" y="94"/>
                      <a:pt x="121" y="92"/>
                      <a:pt x="121" y="89"/>
                    </a:cubicBezTo>
                    <a:cubicBezTo>
                      <a:pt x="121" y="5"/>
                      <a:pt x="121" y="5"/>
                      <a:pt x="121" y="5"/>
                    </a:cubicBezTo>
                    <a:cubicBezTo>
                      <a:pt x="121" y="2"/>
                      <a:pt x="118" y="0"/>
                      <a:pt x="11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92"/>
                      <a:pt x="2" y="94"/>
                      <a:pt x="5" y="94"/>
                    </a:cubicBezTo>
                    <a:close/>
                    <a:moveTo>
                      <a:pt x="9" y="9"/>
                    </a:moveTo>
                    <a:cubicBezTo>
                      <a:pt x="111" y="9"/>
                      <a:pt x="111" y="9"/>
                      <a:pt x="111" y="9"/>
                    </a:cubicBezTo>
                    <a:cubicBezTo>
                      <a:pt x="111" y="84"/>
                      <a:pt x="111" y="84"/>
                      <a:pt x="111" y="84"/>
                    </a:cubicBezTo>
                    <a:cubicBezTo>
                      <a:pt x="9" y="84"/>
                      <a:pt x="9" y="84"/>
                      <a:pt x="9" y="84"/>
                    </a:cubicBezTo>
                    <a:lnTo>
                      <a:pt x="9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0" name="Freeform 674"/>
              <p:cNvSpPr>
                <a:spLocks noEditPoints="1"/>
              </p:cNvSpPr>
              <p:nvPr/>
            </p:nvSpPr>
            <p:spPr bwMode="auto">
              <a:xfrm>
                <a:off x="12361863" y="5745163"/>
                <a:ext cx="139700" cy="114300"/>
              </a:xfrm>
              <a:custGeom>
                <a:avLst/>
                <a:gdLst>
                  <a:gd name="T0" fmla="*/ 58 w 63"/>
                  <a:gd name="T1" fmla="*/ 0 h 51"/>
                  <a:gd name="T2" fmla="*/ 5 w 63"/>
                  <a:gd name="T3" fmla="*/ 0 h 51"/>
                  <a:gd name="T4" fmla="*/ 0 w 63"/>
                  <a:gd name="T5" fmla="*/ 5 h 51"/>
                  <a:gd name="T6" fmla="*/ 0 w 63"/>
                  <a:gd name="T7" fmla="*/ 46 h 51"/>
                  <a:gd name="T8" fmla="*/ 5 w 63"/>
                  <a:gd name="T9" fmla="*/ 51 h 51"/>
                  <a:gd name="T10" fmla="*/ 58 w 63"/>
                  <a:gd name="T11" fmla="*/ 51 h 51"/>
                  <a:gd name="T12" fmla="*/ 63 w 63"/>
                  <a:gd name="T13" fmla="*/ 46 h 51"/>
                  <a:gd name="T14" fmla="*/ 63 w 63"/>
                  <a:gd name="T15" fmla="*/ 5 h 51"/>
                  <a:gd name="T16" fmla="*/ 58 w 63"/>
                  <a:gd name="T17" fmla="*/ 0 h 51"/>
                  <a:gd name="T18" fmla="*/ 53 w 63"/>
                  <a:gd name="T19" fmla="*/ 41 h 51"/>
                  <a:gd name="T20" fmla="*/ 10 w 63"/>
                  <a:gd name="T21" fmla="*/ 41 h 51"/>
                  <a:gd name="T22" fmla="*/ 10 w 63"/>
                  <a:gd name="T23" fmla="*/ 10 h 51"/>
                  <a:gd name="T24" fmla="*/ 53 w 63"/>
                  <a:gd name="T25" fmla="*/ 10 h 51"/>
                  <a:gd name="T26" fmla="*/ 53 w 63"/>
                  <a:gd name="T27" fmla="*/ 4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1">
                    <a:moveTo>
                      <a:pt x="58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9"/>
                      <a:pt x="2" y="51"/>
                      <a:pt x="5" y="5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61" y="51"/>
                      <a:pt x="63" y="49"/>
                      <a:pt x="63" y="46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63" y="2"/>
                      <a:pt x="61" y="0"/>
                      <a:pt x="58" y="0"/>
                    </a:cubicBezTo>
                    <a:close/>
                    <a:moveTo>
                      <a:pt x="53" y="41"/>
                    </a:moveTo>
                    <a:cubicBezTo>
                      <a:pt x="10" y="41"/>
                      <a:pt x="10" y="41"/>
                      <a:pt x="10" y="4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53" y="10"/>
                      <a:pt x="53" y="10"/>
                      <a:pt x="53" y="10"/>
                    </a:cubicBezTo>
                    <a:lnTo>
                      <a:pt x="53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1" name="Freeform 675"/>
              <p:cNvSpPr>
                <a:spLocks noEditPoints="1"/>
              </p:cNvSpPr>
              <p:nvPr/>
            </p:nvSpPr>
            <p:spPr bwMode="auto">
              <a:xfrm>
                <a:off x="12555538" y="5745163"/>
                <a:ext cx="139700" cy="114300"/>
              </a:xfrm>
              <a:custGeom>
                <a:avLst/>
                <a:gdLst>
                  <a:gd name="T0" fmla="*/ 58 w 63"/>
                  <a:gd name="T1" fmla="*/ 0 h 51"/>
                  <a:gd name="T2" fmla="*/ 5 w 63"/>
                  <a:gd name="T3" fmla="*/ 0 h 51"/>
                  <a:gd name="T4" fmla="*/ 0 w 63"/>
                  <a:gd name="T5" fmla="*/ 5 h 51"/>
                  <a:gd name="T6" fmla="*/ 0 w 63"/>
                  <a:gd name="T7" fmla="*/ 46 h 51"/>
                  <a:gd name="T8" fmla="*/ 5 w 63"/>
                  <a:gd name="T9" fmla="*/ 51 h 51"/>
                  <a:gd name="T10" fmla="*/ 58 w 63"/>
                  <a:gd name="T11" fmla="*/ 51 h 51"/>
                  <a:gd name="T12" fmla="*/ 63 w 63"/>
                  <a:gd name="T13" fmla="*/ 46 h 51"/>
                  <a:gd name="T14" fmla="*/ 63 w 63"/>
                  <a:gd name="T15" fmla="*/ 5 h 51"/>
                  <a:gd name="T16" fmla="*/ 58 w 63"/>
                  <a:gd name="T17" fmla="*/ 0 h 51"/>
                  <a:gd name="T18" fmla="*/ 54 w 63"/>
                  <a:gd name="T19" fmla="*/ 41 h 51"/>
                  <a:gd name="T20" fmla="*/ 10 w 63"/>
                  <a:gd name="T21" fmla="*/ 41 h 51"/>
                  <a:gd name="T22" fmla="*/ 10 w 63"/>
                  <a:gd name="T23" fmla="*/ 10 h 51"/>
                  <a:gd name="T24" fmla="*/ 54 w 63"/>
                  <a:gd name="T25" fmla="*/ 10 h 51"/>
                  <a:gd name="T26" fmla="*/ 54 w 63"/>
                  <a:gd name="T27" fmla="*/ 4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1">
                    <a:moveTo>
                      <a:pt x="58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9"/>
                      <a:pt x="2" y="51"/>
                      <a:pt x="5" y="5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61" y="51"/>
                      <a:pt x="63" y="49"/>
                      <a:pt x="63" y="46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63" y="2"/>
                      <a:pt x="61" y="0"/>
                      <a:pt x="58" y="0"/>
                    </a:cubicBezTo>
                    <a:close/>
                    <a:moveTo>
                      <a:pt x="54" y="41"/>
                    </a:moveTo>
                    <a:cubicBezTo>
                      <a:pt x="10" y="41"/>
                      <a:pt x="10" y="41"/>
                      <a:pt x="10" y="4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54" y="10"/>
                      <a:pt x="54" y="10"/>
                      <a:pt x="54" y="10"/>
                    </a:cubicBezTo>
                    <a:lnTo>
                      <a:pt x="54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2" name="Freeform 676"/>
              <p:cNvSpPr>
                <a:spLocks noEditPoints="1"/>
              </p:cNvSpPr>
              <p:nvPr/>
            </p:nvSpPr>
            <p:spPr bwMode="auto">
              <a:xfrm>
                <a:off x="12749213" y="5745163"/>
                <a:ext cx="139700" cy="114300"/>
              </a:xfrm>
              <a:custGeom>
                <a:avLst/>
                <a:gdLst>
                  <a:gd name="T0" fmla="*/ 59 w 63"/>
                  <a:gd name="T1" fmla="*/ 0 h 51"/>
                  <a:gd name="T2" fmla="*/ 5 w 63"/>
                  <a:gd name="T3" fmla="*/ 0 h 51"/>
                  <a:gd name="T4" fmla="*/ 0 w 63"/>
                  <a:gd name="T5" fmla="*/ 5 h 51"/>
                  <a:gd name="T6" fmla="*/ 0 w 63"/>
                  <a:gd name="T7" fmla="*/ 46 h 51"/>
                  <a:gd name="T8" fmla="*/ 5 w 63"/>
                  <a:gd name="T9" fmla="*/ 51 h 51"/>
                  <a:gd name="T10" fmla="*/ 59 w 63"/>
                  <a:gd name="T11" fmla="*/ 51 h 51"/>
                  <a:gd name="T12" fmla="*/ 63 w 63"/>
                  <a:gd name="T13" fmla="*/ 46 h 51"/>
                  <a:gd name="T14" fmla="*/ 63 w 63"/>
                  <a:gd name="T15" fmla="*/ 5 h 51"/>
                  <a:gd name="T16" fmla="*/ 59 w 63"/>
                  <a:gd name="T17" fmla="*/ 0 h 51"/>
                  <a:gd name="T18" fmla="*/ 54 w 63"/>
                  <a:gd name="T19" fmla="*/ 41 h 51"/>
                  <a:gd name="T20" fmla="*/ 10 w 63"/>
                  <a:gd name="T21" fmla="*/ 41 h 51"/>
                  <a:gd name="T22" fmla="*/ 10 w 63"/>
                  <a:gd name="T23" fmla="*/ 10 h 51"/>
                  <a:gd name="T24" fmla="*/ 54 w 63"/>
                  <a:gd name="T25" fmla="*/ 10 h 51"/>
                  <a:gd name="T26" fmla="*/ 54 w 63"/>
                  <a:gd name="T27" fmla="*/ 4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1">
                    <a:moveTo>
                      <a:pt x="5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9"/>
                      <a:pt x="2" y="51"/>
                      <a:pt x="5" y="51"/>
                    </a:cubicBezTo>
                    <a:cubicBezTo>
                      <a:pt x="59" y="51"/>
                      <a:pt x="59" y="51"/>
                      <a:pt x="59" y="51"/>
                    </a:cubicBezTo>
                    <a:cubicBezTo>
                      <a:pt x="61" y="51"/>
                      <a:pt x="63" y="49"/>
                      <a:pt x="63" y="46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63" y="2"/>
                      <a:pt x="61" y="0"/>
                      <a:pt x="59" y="0"/>
                    </a:cubicBezTo>
                    <a:close/>
                    <a:moveTo>
                      <a:pt x="54" y="41"/>
                    </a:moveTo>
                    <a:cubicBezTo>
                      <a:pt x="10" y="41"/>
                      <a:pt x="10" y="41"/>
                      <a:pt x="10" y="4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54" y="10"/>
                      <a:pt x="54" y="10"/>
                      <a:pt x="54" y="10"/>
                    </a:cubicBezTo>
                    <a:lnTo>
                      <a:pt x="54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3" name="Freeform 677"/>
              <p:cNvSpPr>
                <a:spLocks/>
              </p:cNvSpPr>
              <p:nvPr/>
            </p:nvSpPr>
            <p:spPr bwMode="auto">
              <a:xfrm>
                <a:off x="12415838" y="5584825"/>
                <a:ext cx="419100" cy="125413"/>
              </a:xfrm>
              <a:custGeom>
                <a:avLst/>
                <a:gdLst>
                  <a:gd name="T0" fmla="*/ 5 w 189"/>
                  <a:gd name="T1" fmla="*/ 56 h 56"/>
                  <a:gd name="T2" fmla="*/ 10 w 189"/>
                  <a:gd name="T3" fmla="*/ 51 h 56"/>
                  <a:gd name="T4" fmla="*/ 10 w 189"/>
                  <a:gd name="T5" fmla="*/ 33 h 56"/>
                  <a:gd name="T6" fmla="*/ 90 w 189"/>
                  <a:gd name="T7" fmla="*/ 33 h 56"/>
                  <a:gd name="T8" fmla="*/ 90 w 189"/>
                  <a:gd name="T9" fmla="*/ 51 h 56"/>
                  <a:gd name="T10" fmla="*/ 95 w 189"/>
                  <a:gd name="T11" fmla="*/ 56 h 56"/>
                  <a:gd name="T12" fmla="*/ 100 w 189"/>
                  <a:gd name="T13" fmla="*/ 51 h 56"/>
                  <a:gd name="T14" fmla="*/ 100 w 189"/>
                  <a:gd name="T15" fmla="*/ 33 h 56"/>
                  <a:gd name="T16" fmla="*/ 180 w 189"/>
                  <a:gd name="T17" fmla="*/ 33 h 56"/>
                  <a:gd name="T18" fmla="*/ 180 w 189"/>
                  <a:gd name="T19" fmla="*/ 51 h 56"/>
                  <a:gd name="T20" fmla="*/ 185 w 189"/>
                  <a:gd name="T21" fmla="*/ 56 h 56"/>
                  <a:gd name="T22" fmla="*/ 189 w 189"/>
                  <a:gd name="T23" fmla="*/ 51 h 56"/>
                  <a:gd name="T24" fmla="*/ 189 w 189"/>
                  <a:gd name="T25" fmla="*/ 29 h 56"/>
                  <a:gd name="T26" fmla="*/ 185 w 189"/>
                  <a:gd name="T27" fmla="*/ 24 h 56"/>
                  <a:gd name="T28" fmla="*/ 100 w 189"/>
                  <a:gd name="T29" fmla="*/ 24 h 56"/>
                  <a:gd name="T30" fmla="*/ 100 w 189"/>
                  <a:gd name="T31" fmla="*/ 5 h 56"/>
                  <a:gd name="T32" fmla="*/ 95 w 189"/>
                  <a:gd name="T33" fmla="*/ 0 h 56"/>
                  <a:gd name="T34" fmla="*/ 90 w 189"/>
                  <a:gd name="T35" fmla="*/ 5 h 56"/>
                  <a:gd name="T36" fmla="*/ 90 w 189"/>
                  <a:gd name="T37" fmla="*/ 24 h 56"/>
                  <a:gd name="T38" fmla="*/ 5 w 189"/>
                  <a:gd name="T39" fmla="*/ 24 h 56"/>
                  <a:gd name="T40" fmla="*/ 0 w 189"/>
                  <a:gd name="T41" fmla="*/ 29 h 56"/>
                  <a:gd name="T42" fmla="*/ 0 w 189"/>
                  <a:gd name="T43" fmla="*/ 51 h 56"/>
                  <a:gd name="T44" fmla="*/ 5 w 189"/>
                  <a:gd name="T4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89" h="56">
                    <a:moveTo>
                      <a:pt x="5" y="56"/>
                    </a:moveTo>
                    <a:cubicBezTo>
                      <a:pt x="8" y="56"/>
                      <a:pt x="10" y="53"/>
                      <a:pt x="10" y="51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90" y="33"/>
                      <a:pt x="90" y="33"/>
                      <a:pt x="90" y="33"/>
                    </a:cubicBezTo>
                    <a:cubicBezTo>
                      <a:pt x="90" y="51"/>
                      <a:pt x="90" y="51"/>
                      <a:pt x="90" y="51"/>
                    </a:cubicBezTo>
                    <a:cubicBezTo>
                      <a:pt x="90" y="53"/>
                      <a:pt x="93" y="56"/>
                      <a:pt x="95" y="56"/>
                    </a:cubicBezTo>
                    <a:cubicBezTo>
                      <a:pt x="98" y="56"/>
                      <a:pt x="100" y="53"/>
                      <a:pt x="100" y="51"/>
                    </a:cubicBezTo>
                    <a:cubicBezTo>
                      <a:pt x="100" y="33"/>
                      <a:pt x="100" y="33"/>
                      <a:pt x="100" y="33"/>
                    </a:cubicBezTo>
                    <a:cubicBezTo>
                      <a:pt x="180" y="33"/>
                      <a:pt x="180" y="33"/>
                      <a:pt x="180" y="33"/>
                    </a:cubicBezTo>
                    <a:cubicBezTo>
                      <a:pt x="180" y="51"/>
                      <a:pt x="180" y="51"/>
                      <a:pt x="180" y="51"/>
                    </a:cubicBezTo>
                    <a:cubicBezTo>
                      <a:pt x="180" y="53"/>
                      <a:pt x="182" y="56"/>
                      <a:pt x="185" y="56"/>
                    </a:cubicBezTo>
                    <a:cubicBezTo>
                      <a:pt x="187" y="56"/>
                      <a:pt x="189" y="53"/>
                      <a:pt x="189" y="51"/>
                    </a:cubicBezTo>
                    <a:cubicBezTo>
                      <a:pt x="189" y="29"/>
                      <a:pt x="189" y="29"/>
                      <a:pt x="189" y="29"/>
                    </a:cubicBezTo>
                    <a:cubicBezTo>
                      <a:pt x="189" y="26"/>
                      <a:pt x="187" y="24"/>
                      <a:pt x="185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5"/>
                      <a:pt x="100" y="5"/>
                      <a:pt x="100" y="5"/>
                    </a:cubicBezTo>
                    <a:cubicBezTo>
                      <a:pt x="100" y="3"/>
                      <a:pt x="98" y="0"/>
                      <a:pt x="95" y="0"/>
                    </a:cubicBezTo>
                    <a:cubicBezTo>
                      <a:pt x="93" y="0"/>
                      <a:pt x="90" y="3"/>
                      <a:pt x="90" y="5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0" y="26"/>
                      <a:pt x="0" y="29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3"/>
                      <a:pt x="2" y="56"/>
                      <a:pt x="5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75" name="Freeform 282"/>
            <p:cNvSpPr>
              <a:spLocks/>
            </p:cNvSpPr>
            <p:nvPr/>
          </p:nvSpPr>
          <p:spPr bwMode="auto">
            <a:xfrm>
              <a:off x="6987929" y="4906353"/>
              <a:ext cx="168002" cy="106605"/>
            </a:xfrm>
            <a:custGeom>
              <a:avLst/>
              <a:gdLst>
                <a:gd name="T0" fmla="*/ 242 w 244"/>
                <a:gd name="T1" fmla="*/ 155 h 201"/>
                <a:gd name="T2" fmla="*/ 235 w 244"/>
                <a:gd name="T3" fmla="*/ 155 h 201"/>
                <a:gd name="T4" fmla="*/ 205 w 244"/>
                <a:gd name="T5" fmla="*/ 184 h 201"/>
                <a:gd name="T6" fmla="*/ 205 w 244"/>
                <a:gd name="T7" fmla="*/ 55 h 201"/>
                <a:gd name="T8" fmla="*/ 161 w 244"/>
                <a:gd name="T9" fmla="*/ 11 h 201"/>
                <a:gd name="T10" fmla="*/ 117 w 244"/>
                <a:gd name="T11" fmla="*/ 55 h 201"/>
                <a:gd name="T12" fmla="*/ 117 w 244"/>
                <a:gd name="T13" fmla="*/ 147 h 201"/>
                <a:gd name="T14" fmla="*/ 82 w 244"/>
                <a:gd name="T15" fmla="*/ 181 h 201"/>
                <a:gd name="T16" fmla="*/ 48 w 244"/>
                <a:gd name="T17" fmla="*/ 147 h 201"/>
                <a:gd name="T18" fmla="*/ 48 w 244"/>
                <a:gd name="T19" fmla="*/ 18 h 201"/>
                <a:gd name="T20" fmla="*/ 78 w 244"/>
                <a:gd name="T21" fmla="*/ 47 h 201"/>
                <a:gd name="T22" fmla="*/ 81 w 244"/>
                <a:gd name="T23" fmla="*/ 49 h 201"/>
                <a:gd name="T24" fmla="*/ 85 w 244"/>
                <a:gd name="T25" fmla="*/ 47 h 201"/>
                <a:gd name="T26" fmla="*/ 85 w 244"/>
                <a:gd name="T27" fmla="*/ 40 h 201"/>
                <a:gd name="T28" fmla="*/ 47 w 244"/>
                <a:gd name="T29" fmla="*/ 2 h 201"/>
                <a:gd name="T30" fmla="*/ 40 w 244"/>
                <a:gd name="T31" fmla="*/ 2 h 201"/>
                <a:gd name="T32" fmla="*/ 2 w 244"/>
                <a:gd name="T33" fmla="*/ 40 h 201"/>
                <a:gd name="T34" fmla="*/ 2 w 244"/>
                <a:gd name="T35" fmla="*/ 47 h 201"/>
                <a:gd name="T36" fmla="*/ 9 w 244"/>
                <a:gd name="T37" fmla="*/ 47 h 201"/>
                <a:gd name="T38" fmla="*/ 38 w 244"/>
                <a:gd name="T39" fmla="*/ 18 h 201"/>
                <a:gd name="T40" fmla="*/ 38 w 244"/>
                <a:gd name="T41" fmla="*/ 147 h 201"/>
                <a:gd name="T42" fmla="*/ 82 w 244"/>
                <a:gd name="T43" fmla="*/ 191 h 201"/>
                <a:gd name="T44" fmla="*/ 127 w 244"/>
                <a:gd name="T45" fmla="*/ 147 h 201"/>
                <a:gd name="T46" fmla="*/ 127 w 244"/>
                <a:gd name="T47" fmla="*/ 55 h 201"/>
                <a:gd name="T48" fmla="*/ 161 w 244"/>
                <a:gd name="T49" fmla="*/ 20 h 201"/>
                <a:gd name="T50" fmla="*/ 195 w 244"/>
                <a:gd name="T51" fmla="*/ 55 h 201"/>
                <a:gd name="T52" fmla="*/ 195 w 244"/>
                <a:gd name="T53" fmla="*/ 184 h 201"/>
                <a:gd name="T54" fmla="*/ 165 w 244"/>
                <a:gd name="T55" fmla="*/ 155 h 201"/>
                <a:gd name="T56" fmla="*/ 158 w 244"/>
                <a:gd name="T57" fmla="*/ 155 h 201"/>
                <a:gd name="T58" fmla="*/ 158 w 244"/>
                <a:gd name="T59" fmla="*/ 162 h 201"/>
                <a:gd name="T60" fmla="*/ 197 w 244"/>
                <a:gd name="T61" fmla="*/ 200 h 201"/>
                <a:gd name="T62" fmla="*/ 200 w 244"/>
                <a:gd name="T63" fmla="*/ 201 h 201"/>
                <a:gd name="T64" fmla="*/ 204 w 244"/>
                <a:gd name="T65" fmla="*/ 200 h 201"/>
                <a:gd name="T66" fmla="*/ 242 w 244"/>
                <a:gd name="T67" fmla="*/ 162 h 201"/>
                <a:gd name="T68" fmla="*/ 242 w 244"/>
                <a:gd name="T69" fmla="*/ 155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01">
                  <a:moveTo>
                    <a:pt x="242" y="155"/>
                  </a:moveTo>
                  <a:cubicBezTo>
                    <a:pt x="240" y="153"/>
                    <a:pt x="237" y="153"/>
                    <a:pt x="235" y="155"/>
                  </a:cubicBezTo>
                  <a:cubicBezTo>
                    <a:pt x="205" y="184"/>
                    <a:pt x="205" y="184"/>
                    <a:pt x="205" y="184"/>
                  </a:cubicBezTo>
                  <a:cubicBezTo>
                    <a:pt x="205" y="55"/>
                    <a:pt x="205" y="55"/>
                    <a:pt x="205" y="55"/>
                  </a:cubicBezTo>
                  <a:cubicBezTo>
                    <a:pt x="205" y="30"/>
                    <a:pt x="185" y="11"/>
                    <a:pt x="161" y="11"/>
                  </a:cubicBezTo>
                  <a:cubicBezTo>
                    <a:pt x="137" y="11"/>
                    <a:pt x="117" y="30"/>
                    <a:pt x="117" y="55"/>
                  </a:cubicBezTo>
                  <a:cubicBezTo>
                    <a:pt x="117" y="147"/>
                    <a:pt x="117" y="147"/>
                    <a:pt x="117" y="147"/>
                  </a:cubicBezTo>
                  <a:cubicBezTo>
                    <a:pt x="117" y="166"/>
                    <a:pt x="101" y="181"/>
                    <a:pt x="82" y="181"/>
                  </a:cubicBezTo>
                  <a:cubicBezTo>
                    <a:pt x="64" y="181"/>
                    <a:pt x="48" y="166"/>
                    <a:pt x="48" y="147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79" y="48"/>
                    <a:pt x="80" y="49"/>
                    <a:pt x="81" y="49"/>
                  </a:cubicBezTo>
                  <a:cubicBezTo>
                    <a:pt x="83" y="49"/>
                    <a:pt x="84" y="48"/>
                    <a:pt x="85" y="47"/>
                  </a:cubicBezTo>
                  <a:cubicBezTo>
                    <a:pt x="87" y="45"/>
                    <a:pt x="87" y="42"/>
                    <a:pt x="85" y="40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5" y="0"/>
                    <a:pt x="42" y="0"/>
                    <a:pt x="40" y="2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42"/>
                    <a:pt x="0" y="45"/>
                    <a:pt x="2" y="47"/>
                  </a:cubicBezTo>
                  <a:cubicBezTo>
                    <a:pt x="3" y="49"/>
                    <a:pt x="7" y="49"/>
                    <a:pt x="9" y="47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8" y="147"/>
                    <a:pt x="38" y="147"/>
                    <a:pt x="38" y="147"/>
                  </a:cubicBezTo>
                  <a:cubicBezTo>
                    <a:pt x="38" y="172"/>
                    <a:pt x="58" y="191"/>
                    <a:pt x="82" y="191"/>
                  </a:cubicBezTo>
                  <a:cubicBezTo>
                    <a:pt x="107" y="191"/>
                    <a:pt x="127" y="172"/>
                    <a:pt x="127" y="147"/>
                  </a:cubicBezTo>
                  <a:cubicBezTo>
                    <a:pt x="127" y="55"/>
                    <a:pt x="127" y="55"/>
                    <a:pt x="127" y="55"/>
                  </a:cubicBezTo>
                  <a:cubicBezTo>
                    <a:pt x="127" y="36"/>
                    <a:pt x="142" y="20"/>
                    <a:pt x="161" y="20"/>
                  </a:cubicBezTo>
                  <a:cubicBezTo>
                    <a:pt x="180" y="20"/>
                    <a:pt x="195" y="36"/>
                    <a:pt x="195" y="55"/>
                  </a:cubicBezTo>
                  <a:cubicBezTo>
                    <a:pt x="195" y="184"/>
                    <a:pt x="195" y="184"/>
                    <a:pt x="195" y="184"/>
                  </a:cubicBezTo>
                  <a:cubicBezTo>
                    <a:pt x="165" y="155"/>
                    <a:pt x="165" y="155"/>
                    <a:pt x="165" y="155"/>
                  </a:cubicBezTo>
                  <a:cubicBezTo>
                    <a:pt x="163" y="153"/>
                    <a:pt x="160" y="153"/>
                    <a:pt x="158" y="155"/>
                  </a:cubicBezTo>
                  <a:cubicBezTo>
                    <a:pt x="156" y="156"/>
                    <a:pt x="156" y="160"/>
                    <a:pt x="158" y="162"/>
                  </a:cubicBezTo>
                  <a:cubicBezTo>
                    <a:pt x="197" y="200"/>
                    <a:pt x="197" y="200"/>
                    <a:pt x="197" y="200"/>
                  </a:cubicBezTo>
                  <a:cubicBezTo>
                    <a:pt x="198" y="201"/>
                    <a:pt x="199" y="201"/>
                    <a:pt x="200" y="201"/>
                  </a:cubicBezTo>
                  <a:cubicBezTo>
                    <a:pt x="201" y="201"/>
                    <a:pt x="203" y="201"/>
                    <a:pt x="204" y="200"/>
                  </a:cubicBezTo>
                  <a:cubicBezTo>
                    <a:pt x="242" y="162"/>
                    <a:pt x="242" y="162"/>
                    <a:pt x="242" y="162"/>
                  </a:cubicBezTo>
                  <a:cubicBezTo>
                    <a:pt x="244" y="160"/>
                    <a:pt x="244" y="156"/>
                    <a:pt x="242" y="15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2" name="Group 175"/>
            <p:cNvGrpSpPr/>
            <p:nvPr/>
          </p:nvGrpSpPr>
          <p:grpSpPr>
            <a:xfrm>
              <a:off x="6992094" y="5310892"/>
              <a:ext cx="148007" cy="146990"/>
              <a:chOff x="8991601" y="7164388"/>
              <a:chExt cx="461963" cy="4587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77" name="Freeform 406"/>
              <p:cNvSpPr>
                <a:spLocks/>
              </p:cNvSpPr>
              <p:nvPr/>
            </p:nvSpPr>
            <p:spPr bwMode="auto">
              <a:xfrm>
                <a:off x="9134476" y="7539038"/>
                <a:ext cx="174625" cy="84137"/>
              </a:xfrm>
              <a:custGeom>
                <a:avLst/>
                <a:gdLst>
                  <a:gd name="T0" fmla="*/ 87 w 91"/>
                  <a:gd name="T1" fmla="*/ 5 h 43"/>
                  <a:gd name="T2" fmla="*/ 81 w 91"/>
                  <a:gd name="T3" fmla="*/ 1 h 43"/>
                  <a:gd name="T4" fmla="*/ 77 w 91"/>
                  <a:gd name="T5" fmla="*/ 6 h 43"/>
                  <a:gd name="T6" fmla="*/ 82 w 91"/>
                  <a:gd name="T7" fmla="*/ 34 h 43"/>
                  <a:gd name="T8" fmla="*/ 10 w 91"/>
                  <a:gd name="T9" fmla="*/ 33 h 43"/>
                  <a:gd name="T10" fmla="*/ 14 w 91"/>
                  <a:gd name="T11" fmla="*/ 6 h 43"/>
                  <a:gd name="T12" fmla="*/ 10 w 91"/>
                  <a:gd name="T13" fmla="*/ 1 h 43"/>
                  <a:gd name="T14" fmla="*/ 5 w 91"/>
                  <a:gd name="T15" fmla="*/ 5 h 43"/>
                  <a:gd name="T16" fmla="*/ 0 w 91"/>
                  <a:gd name="T17" fmla="*/ 34 h 43"/>
                  <a:gd name="T18" fmla="*/ 0 w 91"/>
                  <a:gd name="T19" fmla="*/ 35 h 43"/>
                  <a:gd name="T20" fmla="*/ 9 w 91"/>
                  <a:gd name="T21" fmla="*/ 43 h 43"/>
                  <a:gd name="T22" fmla="*/ 82 w 91"/>
                  <a:gd name="T23" fmla="*/ 43 h 43"/>
                  <a:gd name="T24" fmla="*/ 91 w 91"/>
                  <a:gd name="T25" fmla="*/ 35 h 43"/>
                  <a:gd name="T26" fmla="*/ 91 w 91"/>
                  <a:gd name="T27" fmla="*/ 34 h 43"/>
                  <a:gd name="T28" fmla="*/ 87 w 91"/>
                  <a:gd name="T29" fmla="*/ 5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1" h="43">
                    <a:moveTo>
                      <a:pt x="87" y="5"/>
                    </a:moveTo>
                    <a:cubicBezTo>
                      <a:pt x="86" y="2"/>
                      <a:pt x="84" y="0"/>
                      <a:pt x="81" y="1"/>
                    </a:cubicBezTo>
                    <a:cubicBezTo>
                      <a:pt x="78" y="1"/>
                      <a:pt x="77" y="4"/>
                      <a:pt x="77" y="6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5" y="4"/>
                      <a:pt x="13" y="1"/>
                      <a:pt x="10" y="1"/>
                    </a:cubicBezTo>
                    <a:cubicBezTo>
                      <a:pt x="8" y="0"/>
                      <a:pt x="5" y="2"/>
                      <a:pt x="5" y="5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4"/>
                      <a:pt x="0" y="35"/>
                    </a:cubicBezTo>
                    <a:cubicBezTo>
                      <a:pt x="0" y="39"/>
                      <a:pt x="4" y="43"/>
                      <a:pt x="9" y="43"/>
                    </a:cubicBezTo>
                    <a:cubicBezTo>
                      <a:pt x="82" y="43"/>
                      <a:pt x="82" y="43"/>
                      <a:pt x="82" y="43"/>
                    </a:cubicBezTo>
                    <a:cubicBezTo>
                      <a:pt x="87" y="43"/>
                      <a:pt x="91" y="39"/>
                      <a:pt x="91" y="35"/>
                    </a:cubicBezTo>
                    <a:cubicBezTo>
                      <a:pt x="91" y="34"/>
                      <a:pt x="91" y="34"/>
                      <a:pt x="91" y="34"/>
                    </a:cubicBezTo>
                    <a:lnTo>
                      <a:pt x="87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8" name="Freeform 407"/>
              <p:cNvSpPr>
                <a:spLocks noEditPoints="1"/>
              </p:cNvSpPr>
              <p:nvPr/>
            </p:nvSpPr>
            <p:spPr bwMode="auto">
              <a:xfrm>
                <a:off x="8991601" y="7164388"/>
                <a:ext cx="461963" cy="347662"/>
              </a:xfrm>
              <a:custGeom>
                <a:avLst/>
                <a:gdLst>
                  <a:gd name="T0" fmla="*/ 218 w 240"/>
                  <a:gd name="T1" fmla="*/ 0 h 180"/>
                  <a:gd name="T2" fmla="*/ 21 w 240"/>
                  <a:gd name="T3" fmla="*/ 0 h 180"/>
                  <a:gd name="T4" fmla="*/ 0 w 240"/>
                  <a:gd name="T5" fmla="*/ 22 h 180"/>
                  <a:gd name="T6" fmla="*/ 0 w 240"/>
                  <a:gd name="T7" fmla="*/ 159 h 180"/>
                  <a:gd name="T8" fmla="*/ 21 w 240"/>
                  <a:gd name="T9" fmla="*/ 180 h 180"/>
                  <a:gd name="T10" fmla="*/ 218 w 240"/>
                  <a:gd name="T11" fmla="*/ 180 h 180"/>
                  <a:gd name="T12" fmla="*/ 240 w 240"/>
                  <a:gd name="T13" fmla="*/ 159 h 180"/>
                  <a:gd name="T14" fmla="*/ 240 w 240"/>
                  <a:gd name="T15" fmla="*/ 22 h 180"/>
                  <a:gd name="T16" fmla="*/ 218 w 240"/>
                  <a:gd name="T17" fmla="*/ 0 h 180"/>
                  <a:gd name="T18" fmla="*/ 21 w 240"/>
                  <a:gd name="T19" fmla="*/ 10 h 180"/>
                  <a:gd name="T20" fmla="*/ 218 w 240"/>
                  <a:gd name="T21" fmla="*/ 10 h 180"/>
                  <a:gd name="T22" fmla="*/ 230 w 240"/>
                  <a:gd name="T23" fmla="*/ 22 h 180"/>
                  <a:gd name="T24" fmla="*/ 230 w 240"/>
                  <a:gd name="T25" fmla="*/ 141 h 180"/>
                  <a:gd name="T26" fmla="*/ 9 w 240"/>
                  <a:gd name="T27" fmla="*/ 141 h 180"/>
                  <a:gd name="T28" fmla="*/ 9 w 240"/>
                  <a:gd name="T29" fmla="*/ 22 h 180"/>
                  <a:gd name="T30" fmla="*/ 21 w 240"/>
                  <a:gd name="T31" fmla="*/ 10 h 180"/>
                  <a:gd name="T32" fmla="*/ 218 w 240"/>
                  <a:gd name="T33" fmla="*/ 170 h 180"/>
                  <a:gd name="T34" fmla="*/ 21 w 240"/>
                  <a:gd name="T35" fmla="*/ 170 h 180"/>
                  <a:gd name="T36" fmla="*/ 9 w 240"/>
                  <a:gd name="T37" fmla="*/ 159 h 180"/>
                  <a:gd name="T38" fmla="*/ 9 w 240"/>
                  <a:gd name="T39" fmla="*/ 151 h 180"/>
                  <a:gd name="T40" fmla="*/ 230 w 240"/>
                  <a:gd name="T41" fmla="*/ 151 h 180"/>
                  <a:gd name="T42" fmla="*/ 230 w 240"/>
                  <a:gd name="T43" fmla="*/ 159 h 180"/>
                  <a:gd name="T44" fmla="*/ 218 w 240"/>
                  <a:gd name="T45" fmla="*/ 17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0" h="180">
                    <a:moveTo>
                      <a:pt x="218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9" y="0"/>
                      <a:pt x="0" y="10"/>
                      <a:pt x="0" y="22"/>
                    </a:cubicBezTo>
                    <a:cubicBezTo>
                      <a:pt x="0" y="159"/>
                      <a:pt x="0" y="159"/>
                      <a:pt x="0" y="159"/>
                    </a:cubicBezTo>
                    <a:cubicBezTo>
                      <a:pt x="0" y="171"/>
                      <a:pt x="9" y="180"/>
                      <a:pt x="21" y="180"/>
                    </a:cubicBezTo>
                    <a:cubicBezTo>
                      <a:pt x="218" y="180"/>
                      <a:pt x="218" y="180"/>
                      <a:pt x="218" y="180"/>
                    </a:cubicBezTo>
                    <a:cubicBezTo>
                      <a:pt x="230" y="180"/>
                      <a:pt x="240" y="171"/>
                      <a:pt x="240" y="159"/>
                    </a:cubicBezTo>
                    <a:cubicBezTo>
                      <a:pt x="240" y="22"/>
                      <a:pt x="240" y="22"/>
                      <a:pt x="240" y="22"/>
                    </a:cubicBezTo>
                    <a:cubicBezTo>
                      <a:pt x="240" y="10"/>
                      <a:pt x="230" y="0"/>
                      <a:pt x="218" y="0"/>
                    </a:cubicBezTo>
                    <a:close/>
                    <a:moveTo>
                      <a:pt x="21" y="10"/>
                    </a:moveTo>
                    <a:cubicBezTo>
                      <a:pt x="218" y="10"/>
                      <a:pt x="218" y="10"/>
                      <a:pt x="218" y="10"/>
                    </a:cubicBezTo>
                    <a:cubicBezTo>
                      <a:pt x="225" y="10"/>
                      <a:pt x="230" y="15"/>
                      <a:pt x="230" y="22"/>
                    </a:cubicBezTo>
                    <a:cubicBezTo>
                      <a:pt x="230" y="141"/>
                      <a:pt x="230" y="141"/>
                      <a:pt x="230" y="141"/>
                    </a:cubicBezTo>
                    <a:cubicBezTo>
                      <a:pt x="9" y="141"/>
                      <a:pt x="9" y="141"/>
                      <a:pt x="9" y="141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15"/>
                      <a:pt x="15" y="10"/>
                      <a:pt x="21" y="10"/>
                    </a:cubicBezTo>
                    <a:close/>
                    <a:moveTo>
                      <a:pt x="218" y="170"/>
                    </a:moveTo>
                    <a:cubicBezTo>
                      <a:pt x="21" y="170"/>
                      <a:pt x="21" y="170"/>
                      <a:pt x="21" y="170"/>
                    </a:cubicBezTo>
                    <a:cubicBezTo>
                      <a:pt x="15" y="170"/>
                      <a:pt x="9" y="165"/>
                      <a:pt x="9" y="159"/>
                    </a:cubicBezTo>
                    <a:cubicBezTo>
                      <a:pt x="9" y="151"/>
                      <a:pt x="9" y="151"/>
                      <a:pt x="9" y="151"/>
                    </a:cubicBezTo>
                    <a:cubicBezTo>
                      <a:pt x="230" y="151"/>
                      <a:pt x="230" y="151"/>
                      <a:pt x="230" y="151"/>
                    </a:cubicBezTo>
                    <a:cubicBezTo>
                      <a:pt x="230" y="159"/>
                      <a:pt x="230" y="159"/>
                      <a:pt x="230" y="159"/>
                    </a:cubicBezTo>
                    <a:cubicBezTo>
                      <a:pt x="230" y="165"/>
                      <a:pt x="225" y="170"/>
                      <a:pt x="218" y="1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62" name="Espace réservé du numéro de diapositive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0BE8-D879-4F46-ACF9-7BCC67DCFB75}" type="slidenum">
              <a:rPr lang="fr-FR" smtClean="0"/>
              <a:pPr/>
              <a:t>2</a:t>
            </a:fld>
            <a:endParaRPr lang="fr-FR"/>
          </a:p>
        </p:txBody>
      </p:sp>
      <p:grpSp>
        <p:nvGrpSpPr>
          <p:cNvPr id="23" name="Group 5"/>
          <p:cNvGrpSpPr/>
          <p:nvPr/>
        </p:nvGrpSpPr>
        <p:grpSpPr>
          <a:xfrm>
            <a:off x="7164288" y="3068960"/>
            <a:ext cx="1865312" cy="1127239"/>
            <a:chOff x="5195724" y="4771456"/>
            <a:chExt cx="1865312" cy="1127239"/>
          </a:xfrm>
        </p:grpSpPr>
        <p:grpSp>
          <p:nvGrpSpPr>
            <p:cNvPr id="24" name="Group 123"/>
            <p:cNvGrpSpPr/>
            <p:nvPr/>
          </p:nvGrpSpPr>
          <p:grpSpPr>
            <a:xfrm>
              <a:off x="5419247" y="5564115"/>
              <a:ext cx="269665" cy="260225"/>
              <a:chOff x="9632951" y="5213350"/>
              <a:chExt cx="490538" cy="520701"/>
            </a:xfrm>
            <a:solidFill>
              <a:schemeClr val="bg1">
                <a:lumMod val="65000"/>
              </a:schemeClr>
            </a:solidFill>
          </p:grpSpPr>
          <p:sp>
            <p:nvSpPr>
              <p:cNvPr id="75" name="Freeform 441"/>
              <p:cNvSpPr>
                <a:spLocks noEditPoints="1"/>
              </p:cNvSpPr>
              <p:nvPr/>
            </p:nvSpPr>
            <p:spPr bwMode="auto">
              <a:xfrm>
                <a:off x="9783763" y="5586413"/>
                <a:ext cx="188913" cy="147638"/>
              </a:xfrm>
              <a:custGeom>
                <a:avLst/>
                <a:gdLst>
                  <a:gd name="T0" fmla="*/ 81 w 88"/>
                  <a:gd name="T1" fmla="*/ 40 h 69"/>
                  <a:gd name="T2" fmla="*/ 76 w 88"/>
                  <a:gd name="T3" fmla="*/ 36 h 69"/>
                  <a:gd name="T4" fmla="*/ 59 w 88"/>
                  <a:gd name="T5" fmla="*/ 36 h 69"/>
                  <a:gd name="T6" fmla="*/ 59 w 88"/>
                  <a:gd name="T7" fmla="*/ 5 h 69"/>
                  <a:gd name="T8" fmla="*/ 54 w 88"/>
                  <a:gd name="T9" fmla="*/ 0 h 69"/>
                  <a:gd name="T10" fmla="*/ 49 w 88"/>
                  <a:gd name="T11" fmla="*/ 5 h 69"/>
                  <a:gd name="T12" fmla="*/ 49 w 88"/>
                  <a:gd name="T13" fmla="*/ 36 h 69"/>
                  <a:gd name="T14" fmla="*/ 39 w 88"/>
                  <a:gd name="T15" fmla="*/ 36 h 69"/>
                  <a:gd name="T16" fmla="*/ 39 w 88"/>
                  <a:gd name="T17" fmla="*/ 5 h 69"/>
                  <a:gd name="T18" fmla="*/ 34 w 88"/>
                  <a:gd name="T19" fmla="*/ 0 h 69"/>
                  <a:gd name="T20" fmla="*/ 29 w 88"/>
                  <a:gd name="T21" fmla="*/ 5 h 69"/>
                  <a:gd name="T22" fmla="*/ 29 w 88"/>
                  <a:gd name="T23" fmla="*/ 36 h 69"/>
                  <a:gd name="T24" fmla="*/ 11 w 88"/>
                  <a:gd name="T25" fmla="*/ 36 h 69"/>
                  <a:gd name="T26" fmla="*/ 7 w 88"/>
                  <a:gd name="T27" fmla="*/ 40 h 69"/>
                  <a:gd name="T28" fmla="*/ 0 w 88"/>
                  <a:gd name="T29" fmla="*/ 63 h 69"/>
                  <a:gd name="T30" fmla="*/ 1 w 88"/>
                  <a:gd name="T31" fmla="*/ 67 h 69"/>
                  <a:gd name="T32" fmla="*/ 5 w 88"/>
                  <a:gd name="T33" fmla="*/ 69 h 69"/>
                  <a:gd name="T34" fmla="*/ 83 w 88"/>
                  <a:gd name="T35" fmla="*/ 69 h 69"/>
                  <a:gd name="T36" fmla="*/ 83 w 88"/>
                  <a:gd name="T37" fmla="*/ 69 h 69"/>
                  <a:gd name="T38" fmla="*/ 88 w 88"/>
                  <a:gd name="T39" fmla="*/ 64 h 69"/>
                  <a:gd name="T40" fmla="*/ 87 w 88"/>
                  <a:gd name="T41" fmla="*/ 62 h 69"/>
                  <a:gd name="T42" fmla="*/ 81 w 88"/>
                  <a:gd name="T43" fmla="*/ 40 h 69"/>
                  <a:gd name="T44" fmla="*/ 11 w 88"/>
                  <a:gd name="T45" fmla="*/ 59 h 69"/>
                  <a:gd name="T46" fmla="*/ 15 w 88"/>
                  <a:gd name="T47" fmla="*/ 46 h 69"/>
                  <a:gd name="T48" fmla="*/ 73 w 88"/>
                  <a:gd name="T49" fmla="*/ 46 h 69"/>
                  <a:gd name="T50" fmla="*/ 76 w 88"/>
                  <a:gd name="T51" fmla="*/ 59 h 69"/>
                  <a:gd name="T52" fmla="*/ 11 w 88"/>
                  <a:gd name="T53" fmla="*/ 5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69">
                    <a:moveTo>
                      <a:pt x="81" y="40"/>
                    </a:moveTo>
                    <a:cubicBezTo>
                      <a:pt x="80" y="38"/>
                      <a:pt x="79" y="36"/>
                      <a:pt x="76" y="36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9" y="3"/>
                      <a:pt x="56" y="0"/>
                      <a:pt x="54" y="0"/>
                    </a:cubicBezTo>
                    <a:cubicBezTo>
                      <a:pt x="51" y="0"/>
                      <a:pt x="49" y="3"/>
                      <a:pt x="49" y="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3"/>
                      <a:pt x="37" y="0"/>
                      <a:pt x="34" y="0"/>
                    </a:cubicBezTo>
                    <a:cubicBezTo>
                      <a:pt x="31" y="0"/>
                      <a:pt x="29" y="3"/>
                      <a:pt x="29" y="5"/>
                    </a:cubicBezTo>
                    <a:cubicBezTo>
                      <a:pt x="29" y="36"/>
                      <a:pt x="29" y="36"/>
                      <a:pt x="29" y="36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9" y="36"/>
                      <a:pt x="7" y="38"/>
                      <a:pt x="7" y="40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6"/>
                      <a:pt x="1" y="67"/>
                    </a:cubicBezTo>
                    <a:cubicBezTo>
                      <a:pt x="2" y="69"/>
                      <a:pt x="3" y="69"/>
                      <a:pt x="5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6" y="69"/>
                      <a:pt x="88" y="67"/>
                      <a:pt x="88" y="64"/>
                    </a:cubicBezTo>
                    <a:cubicBezTo>
                      <a:pt x="88" y="64"/>
                      <a:pt x="88" y="63"/>
                      <a:pt x="87" y="62"/>
                    </a:cubicBezTo>
                    <a:lnTo>
                      <a:pt x="81" y="40"/>
                    </a:lnTo>
                    <a:close/>
                    <a:moveTo>
                      <a:pt x="11" y="59"/>
                    </a:moveTo>
                    <a:cubicBezTo>
                      <a:pt x="15" y="46"/>
                      <a:pt x="15" y="46"/>
                      <a:pt x="15" y="46"/>
                    </a:cubicBezTo>
                    <a:cubicBezTo>
                      <a:pt x="73" y="46"/>
                      <a:pt x="73" y="46"/>
                      <a:pt x="73" y="46"/>
                    </a:cubicBezTo>
                    <a:cubicBezTo>
                      <a:pt x="76" y="59"/>
                      <a:pt x="76" y="59"/>
                      <a:pt x="76" y="59"/>
                    </a:cubicBezTo>
                    <a:lnTo>
                      <a:pt x="11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" name="Freeform 442"/>
              <p:cNvSpPr>
                <a:spLocks noEditPoints="1"/>
              </p:cNvSpPr>
              <p:nvPr/>
            </p:nvSpPr>
            <p:spPr bwMode="auto">
              <a:xfrm>
                <a:off x="9632951" y="5213350"/>
                <a:ext cx="490538" cy="357188"/>
              </a:xfrm>
              <a:custGeom>
                <a:avLst/>
                <a:gdLst>
                  <a:gd name="T0" fmla="*/ 201 w 228"/>
                  <a:gd name="T1" fmla="*/ 35 h 166"/>
                  <a:gd name="T2" fmla="*/ 194 w 228"/>
                  <a:gd name="T3" fmla="*/ 34 h 166"/>
                  <a:gd name="T4" fmla="*/ 191 w 228"/>
                  <a:gd name="T5" fmla="*/ 34 h 166"/>
                  <a:gd name="T6" fmla="*/ 191 w 228"/>
                  <a:gd name="T7" fmla="*/ 12 h 166"/>
                  <a:gd name="T8" fmla="*/ 178 w 228"/>
                  <a:gd name="T9" fmla="*/ 0 h 166"/>
                  <a:gd name="T10" fmla="*/ 49 w 228"/>
                  <a:gd name="T11" fmla="*/ 0 h 166"/>
                  <a:gd name="T12" fmla="*/ 37 w 228"/>
                  <a:gd name="T13" fmla="*/ 12 h 166"/>
                  <a:gd name="T14" fmla="*/ 37 w 228"/>
                  <a:gd name="T15" fmla="*/ 34 h 166"/>
                  <a:gd name="T16" fmla="*/ 34 w 228"/>
                  <a:gd name="T17" fmla="*/ 34 h 166"/>
                  <a:gd name="T18" fmla="*/ 27 w 228"/>
                  <a:gd name="T19" fmla="*/ 35 h 166"/>
                  <a:gd name="T20" fmla="*/ 6 w 228"/>
                  <a:gd name="T21" fmla="*/ 84 h 166"/>
                  <a:gd name="T22" fmla="*/ 42 w 228"/>
                  <a:gd name="T23" fmla="*/ 118 h 166"/>
                  <a:gd name="T24" fmla="*/ 44 w 228"/>
                  <a:gd name="T25" fmla="*/ 118 h 166"/>
                  <a:gd name="T26" fmla="*/ 114 w 228"/>
                  <a:gd name="T27" fmla="*/ 166 h 166"/>
                  <a:gd name="T28" fmla="*/ 183 w 228"/>
                  <a:gd name="T29" fmla="*/ 118 h 166"/>
                  <a:gd name="T30" fmla="*/ 185 w 228"/>
                  <a:gd name="T31" fmla="*/ 118 h 166"/>
                  <a:gd name="T32" fmla="*/ 222 w 228"/>
                  <a:gd name="T33" fmla="*/ 84 h 166"/>
                  <a:gd name="T34" fmla="*/ 201 w 228"/>
                  <a:gd name="T35" fmla="*/ 35 h 166"/>
                  <a:gd name="T36" fmla="*/ 16 w 228"/>
                  <a:gd name="T37" fmla="*/ 82 h 166"/>
                  <a:gd name="T38" fmla="*/ 30 w 228"/>
                  <a:gd name="T39" fmla="*/ 44 h 166"/>
                  <a:gd name="T40" fmla="*/ 34 w 228"/>
                  <a:gd name="T41" fmla="*/ 44 h 166"/>
                  <a:gd name="T42" fmla="*/ 37 w 228"/>
                  <a:gd name="T43" fmla="*/ 44 h 166"/>
                  <a:gd name="T44" fmla="*/ 37 w 228"/>
                  <a:gd name="T45" fmla="*/ 83 h 166"/>
                  <a:gd name="T46" fmla="*/ 41 w 228"/>
                  <a:gd name="T47" fmla="*/ 108 h 166"/>
                  <a:gd name="T48" fmla="*/ 16 w 228"/>
                  <a:gd name="T49" fmla="*/ 82 h 166"/>
                  <a:gd name="T50" fmla="*/ 181 w 228"/>
                  <a:gd name="T51" fmla="*/ 83 h 166"/>
                  <a:gd name="T52" fmla="*/ 114 w 228"/>
                  <a:gd name="T53" fmla="*/ 156 h 166"/>
                  <a:gd name="T54" fmla="*/ 54 w 228"/>
                  <a:gd name="T55" fmla="*/ 115 h 166"/>
                  <a:gd name="T56" fmla="*/ 50 w 228"/>
                  <a:gd name="T57" fmla="*/ 106 h 166"/>
                  <a:gd name="T58" fmla="*/ 47 w 228"/>
                  <a:gd name="T59" fmla="*/ 83 h 166"/>
                  <a:gd name="T60" fmla="*/ 47 w 228"/>
                  <a:gd name="T61" fmla="*/ 48 h 166"/>
                  <a:gd name="T62" fmla="*/ 47 w 228"/>
                  <a:gd name="T63" fmla="*/ 37 h 166"/>
                  <a:gd name="T64" fmla="*/ 47 w 228"/>
                  <a:gd name="T65" fmla="*/ 12 h 166"/>
                  <a:gd name="T66" fmla="*/ 49 w 228"/>
                  <a:gd name="T67" fmla="*/ 10 h 166"/>
                  <a:gd name="T68" fmla="*/ 178 w 228"/>
                  <a:gd name="T69" fmla="*/ 10 h 166"/>
                  <a:gd name="T70" fmla="*/ 181 w 228"/>
                  <a:gd name="T71" fmla="*/ 12 h 166"/>
                  <a:gd name="T72" fmla="*/ 181 w 228"/>
                  <a:gd name="T73" fmla="*/ 83 h 166"/>
                  <a:gd name="T74" fmla="*/ 212 w 228"/>
                  <a:gd name="T75" fmla="*/ 82 h 166"/>
                  <a:gd name="T76" fmla="*/ 187 w 228"/>
                  <a:gd name="T77" fmla="*/ 108 h 166"/>
                  <a:gd name="T78" fmla="*/ 191 w 228"/>
                  <a:gd name="T79" fmla="*/ 83 h 166"/>
                  <a:gd name="T80" fmla="*/ 191 w 228"/>
                  <a:gd name="T81" fmla="*/ 44 h 166"/>
                  <a:gd name="T82" fmla="*/ 194 w 228"/>
                  <a:gd name="T83" fmla="*/ 44 h 166"/>
                  <a:gd name="T84" fmla="*/ 198 w 228"/>
                  <a:gd name="T85" fmla="*/ 44 h 166"/>
                  <a:gd name="T86" fmla="*/ 212 w 228"/>
                  <a:gd name="T87" fmla="*/ 8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28" h="166">
                    <a:moveTo>
                      <a:pt x="201" y="35"/>
                    </a:moveTo>
                    <a:cubicBezTo>
                      <a:pt x="198" y="34"/>
                      <a:pt x="196" y="34"/>
                      <a:pt x="194" y="34"/>
                    </a:cubicBezTo>
                    <a:cubicBezTo>
                      <a:pt x="193" y="34"/>
                      <a:pt x="192" y="34"/>
                      <a:pt x="191" y="34"/>
                    </a:cubicBezTo>
                    <a:cubicBezTo>
                      <a:pt x="191" y="12"/>
                      <a:pt x="191" y="12"/>
                      <a:pt x="191" y="12"/>
                    </a:cubicBezTo>
                    <a:cubicBezTo>
                      <a:pt x="191" y="6"/>
                      <a:pt x="185" y="0"/>
                      <a:pt x="178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3" y="0"/>
                      <a:pt x="37" y="6"/>
                      <a:pt x="37" y="12"/>
                    </a:cubicBezTo>
                    <a:cubicBezTo>
                      <a:pt x="37" y="34"/>
                      <a:pt x="37" y="34"/>
                      <a:pt x="37" y="34"/>
                    </a:cubicBezTo>
                    <a:cubicBezTo>
                      <a:pt x="36" y="34"/>
                      <a:pt x="35" y="34"/>
                      <a:pt x="34" y="34"/>
                    </a:cubicBezTo>
                    <a:cubicBezTo>
                      <a:pt x="32" y="34"/>
                      <a:pt x="29" y="34"/>
                      <a:pt x="27" y="35"/>
                    </a:cubicBezTo>
                    <a:cubicBezTo>
                      <a:pt x="9" y="39"/>
                      <a:pt x="0" y="62"/>
                      <a:pt x="6" y="84"/>
                    </a:cubicBezTo>
                    <a:cubicBezTo>
                      <a:pt x="11" y="104"/>
                      <a:pt x="27" y="118"/>
                      <a:pt x="42" y="118"/>
                    </a:cubicBezTo>
                    <a:cubicBezTo>
                      <a:pt x="43" y="118"/>
                      <a:pt x="44" y="118"/>
                      <a:pt x="44" y="118"/>
                    </a:cubicBezTo>
                    <a:cubicBezTo>
                      <a:pt x="57" y="146"/>
                      <a:pt x="83" y="166"/>
                      <a:pt x="114" y="166"/>
                    </a:cubicBezTo>
                    <a:cubicBezTo>
                      <a:pt x="145" y="166"/>
                      <a:pt x="171" y="146"/>
                      <a:pt x="183" y="118"/>
                    </a:cubicBezTo>
                    <a:cubicBezTo>
                      <a:pt x="184" y="118"/>
                      <a:pt x="185" y="118"/>
                      <a:pt x="185" y="118"/>
                    </a:cubicBezTo>
                    <a:cubicBezTo>
                      <a:pt x="201" y="118"/>
                      <a:pt x="216" y="104"/>
                      <a:pt x="222" y="84"/>
                    </a:cubicBezTo>
                    <a:cubicBezTo>
                      <a:pt x="228" y="62"/>
                      <a:pt x="218" y="39"/>
                      <a:pt x="201" y="35"/>
                    </a:cubicBezTo>
                    <a:close/>
                    <a:moveTo>
                      <a:pt x="16" y="82"/>
                    </a:moveTo>
                    <a:cubicBezTo>
                      <a:pt x="11" y="65"/>
                      <a:pt x="17" y="47"/>
                      <a:pt x="30" y="44"/>
                    </a:cubicBezTo>
                    <a:cubicBezTo>
                      <a:pt x="31" y="44"/>
                      <a:pt x="32" y="44"/>
                      <a:pt x="34" y="44"/>
                    </a:cubicBezTo>
                    <a:cubicBezTo>
                      <a:pt x="35" y="44"/>
                      <a:pt x="36" y="44"/>
                      <a:pt x="37" y="4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37" y="92"/>
                      <a:pt x="38" y="100"/>
                      <a:pt x="41" y="108"/>
                    </a:cubicBezTo>
                    <a:cubicBezTo>
                      <a:pt x="30" y="107"/>
                      <a:pt x="19" y="96"/>
                      <a:pt x="16" y="82"/>
                    </a:cubicBezTo>
                    <a:close/>
                    <a:moveTo>
                      <a:pt x="181" y="83"/>
                    </a:moveTo>
                    <a:cubicBezTo>
                      <a:pt x="181" y="123"/>
                      <a:pt x="151" y="156"/>
                      <a:pt x="114" y="156"/>
                    </a:cubicBezTo>
                    <a:cubicBezTo>
                      <a:pt x="88" y="156"/>
                      <a:pt x="65" y="139"/>
                      <a:pt x="54" y="115"/>
                    </a:cubicBezTo>
                    <a:cubicBezTo>
                      <a:pt x="53" y="112"/>
                      <a:pt x="51" y="109"/>
                      <a:pt x="50" y="106"/>
                    </a:cubicBezTo>
                    <a:cubicBezTo>
                      <a:pt x="48" y="99"/>
                      <a:pt x="47" y="91"/>
                      <a:pt x="47" y="83"/>
                    </a:cubicBezTo>
                    <a:cubicBezTo>
                      <a:pt x="47" y="48"/>
                      <a:pt x="47" y="48"/>
                      <a:pt x="47" y="48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1"/>
                      <a:pt x="48" y="10"/>
                      <a:pt x="49" y="10"/>
                    </a:cubicBezTo>
                    <a:cubicBezTo>
                      <a:pt x="178" y="10"/>
                      <a:pt x="178" y="10"/>
                      <a:pt x="178" y="10"/>
                    </a:cubicBezTo>
                    <a:cubicBezTo>
                      <a:pt x="180" y="10"/>
                      <a:pt x="181" y="11"/>
                      <a:pt x="181" y="12"/>
                    </a:cubicBezTo>
                    <a:lnTo>
                      <a:pt x="181" y="83"/>
                    </a:lnTo>
                    <a:close/>
                    <a:moveTo>
                      <a:pt x="212" y="82"/>
                    </a:moveTo>
                    <a:cubicBezTo>
                      <a:pt x="208" y="96"/>
                      <a:pt x="198" y="107"/>
                      <a:pt x="187" y="108"/>
                    </a:cubicBezTo>
                    <a:cubicBezTo>
                      <a:pt x="189" y="100"/>
                      <a:pt x="191" y="92"/>
                      <a:pt x="191" y="83"/>
                    </a:cubicBezTo>
                    <a:cubicBezTo>
                      <a:pt x="191" y="44"/>
                      <a:pt x="191" y="44"/>
                      <a:pt x="191" y="44"/>
                    </a:cubicBezTo>
                    <a:cubicBezTo>
                      <a:pt x="192" y="44"/>
                      <a:pt x="193" y="44"/>
                      <a:pt x="194" y="44"/>
                    </a:cubicBezTo>
                    <a:cubicBezTo>
                      <a:pt x="195" y="44"/>
                      <a:pt x="197" y="44"/>
                      <a:pt x="198" y="44"/>
                    </a:cubicBezTo>
                    <a:cubicBezTo>
                      <a:pt x="210" y="47"/>
                      <a:pt x="217" y="65"/>
                      <a:pt x="212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" name="Freeform 443"/>
              <p:cNvSpPr>
                <a:spLocks noEditPoints="1"/>
              </p:cNvSpPr>
              <p:nvPr/>
            </p:nvSpPr>
            <p:spPr bwMode="auto">
              <a:xfrm>
                <a:off x="9785351" y="5284788"/>
                <a:ext cx="182563" cy="171450"/>
              </a:xfrm>
              <a:custGeom>
                <a:avLst/>
                <a:gdLst>
                  <a:gd name="T0" fmla="*/ 78 w 85"/>
                  <a:gd name="T1" fmla="*/ 25 h 80"/>
                  <a:gd name="T2" fmla="*/ 57 w 85"/>
                  <a:gd name="T3" fmla="*/ 25 h 80"/>
                  <a:gd name="T4" fmla="*/ 50 w 85"/>
                  <a:gd name="T5" fmla="*/ 5 h 80"/>
                  <a:gd name="T6" fmla="*/ 43 w 85"/>
                  <a:gd name="T7" fmla="*/ 0 h 80"/>
                  <a:gd name="T8" fmla="*/ 36 w 85"/>
                  <a:gd name="T9" fmla="*/ 5 h 80"/>
                  <a:gd name="T10" fmla="*/ 29 w 85"/>
                  <a:gd name="T11" fmla="*/ 25 h 80"/>
                  <a:gd name="T12" fmla="*/ 8 w 85"/>
                  <a:gd name="T13" fmla="*/ 25 h 80"/>
                  <a:gd name="T14" fmla="*/ 1 w 85"/>
                  <a:gd name="T15" fmla="*/ 30 h 80"/>
                  <a:gd name="T16" fmla="*/ 4 w 85"/>
                  <a:gd name="T17" fmla="*/ 38 h 80"/>
                  <a:gd name="T18" fmla="*/ 21 w 85"/>
                  <a:gd name="T19" fmla="*/ 50 h 80"/>
                  <a:gd name="T20" fmla="*/ 15 w 85"/>
                  <a:gd name="T21" fmla="*/ 71 h 80"/>
                  <a:gd name="T22" fmla="*/ 17 w 85"/>
                  <a:gd name="T23" fmla="*/ 78 h 80"/>
                  <a:gd name="T24" fmla="*/ 21 w 85"/>
                  <a:gd name="T25" fmla="*/ 80 h 80"/>
                  <a:gd name="T26" fmla="*/ 25 w 85"/>
                  <a:gd name="T27" fmla="*/ 78 h 80"/>
                  <a:gd name="T28" fmla="*/ 43 w 85"/>
                  <a:gd name="T29" fmla="*/ 66 h 80"/>
                  <a:gd name="T30" fmla="*/ 60 w 85"/>
                  <a:gd name="T31" fmla="*/ 78 h 80"/>
                  <a:gd name="T32" fmla="*/ 69 w 85"/>
                  <a:gd name="T33" fmla="*/ 78 h 80"/>
                  <a:gd name="T34" fmla="*/ 71 w 85"/>
                  <a:gd name="T35" fmla="*/ 71 h 80"/>
                  <a:gd name="T36" fmla="*/ 65 w 85"/>
                  <a:gd name="T37" fmla="*/ 50 h 80"/>
                  <a:gd name="T38" fmla="*/ 82 w 85"/>
                  <a:gd name="T39" fmla="*/ 38 h 80"/>
                  <a:gd name="T40" fmla="*/ 84 w 85"/>
                  <a:gd name="T41" fmla="*/ 30 h 80"/>
                  <a:gd name="T42" fmla="*/ 78 w 85"/>
                  <a:gd name="T43" fmla="*/ 25 h 80"/>
                  <a:gd name="T44" fmla="*/ 56 w 85"/>
                  <a:gd name="T45" fmla="*/ 45 h 80"/>
                  <a:gd name="T46" fmla="*/ 55 w 85"/>
                  <a:gd name="T47" fmla="*/ 50 h 80"/>
                  <a:gd name="T48" fmla="*/ 60 w 85"/>
                  <a:gd name="T49" fmla="*/ 66 h 80"/>
                  <a:gd name="T50" fmla="*/ 46 w 85"/>
                  <a:gd name="T51" fmla="*/ 56 h 80"/>
                  <a:gd name="T52" fmla="*/ 40 w 85"/>
                  <a:gd name="T53" fmla="*/ 56 h 80"/>
                  <a:gd name="T54" fmla="*/ 26 w 85"/>
                  <a:gd name="T55" fmla="*/ 66 h 80"/>
                  <a:gd name="T56" fmla="*/ 31 w 85"/>
                  <a:gd name="T57" fmla="*/ 50 h 80"/>
                  <a:gd name="T58" fmla="*/ 29 w 85"/>
                  <a:gd name="T59" fmla="*/ 45 h 80"/>
                  <a:gd name="T60" fmla="*/ 16 w 85"/>
                  <a:gd name="T61" fmla="*/ 35 h 80"/>
                  <a:gd name="T62" fmla="*/ 33 w 85"/>
                  <a:gd name="T63" fmla="*/ 34 h 80"/>
                  <a:gd name="T64" fmla="*/ 37 w 85"/>
                  <a:gd name="T65" fmla="*/ 31 h 80"/>
                  <a:gd name="T66" fmla="*/ 43 w 85"/>
                  <a:gd name="T67" fmla="*/ 15 h 80"/>
                  <a:gd name="T68" fmla="*/ 48 w 85"/>
                  <a:gd name="T69" fmla="*/ 31 h 80"/>
                  <a:gd name="T70" fmla="*/ 53 w 85"/>
                  <a:gd name="T71" fmla="*/ 34 h 80"/>
                  <a:gd name="T72" fmla="*/ 70 w 85"/>
                  <a:gd name="T73" fmla="*/ 35 h 80"/>
                  <a:gd name="T74" fmla="*/ 56 w 85"/>
                  <a:gd name="T75" fmla="*/ 4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5" h="80">
                    <a:moveTo>
                      <a:pt x="78" y="25"/>
                    </a:moveTo>
                    <a:cubicBezTo>
                      <a:pt x="57" y="25"/>
                      <a:pt x="57" y="25"/>
                      <a:pt x="57" y="2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49" y="2"/>
                      <a:pt x="46" y="0"/>
                      <a:pt x="43" y="0"/>
                    </a:cubicBezTo>
                    <a:cubicBezTo>
                      <a:pt x="40" y="0"/>
                      <a:pt x="37" y="2"/>
                      <a:pt x="36" y="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5" y="25"/>
                      <a:pt x="2" y="27"/>
                      <a:pt x="1" y="30"/>
                    </a:cubicBezTo>
                    <a:cubicBezTo>
                      <a:pt x="0" y="33"/>
                      <a:pt x="1" y="36"/>
                      <a:pt x="4" y="38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15" y="71"/>
                      <a:pt x="15" y="71"/>
                      <a:pt x="15" y="71"/>
                    </a:cubicBezTo>
                    <a:cubicBezTo>
                      <a:pt x="14" y="73"/>
                      <a:pt x="15" y="77"/>
                      <a:pt x="17" y="78"/>
                    </a:cubicBezTo>
                    <a:cubicBezTo>
                      <a:pt x="18" y="79"/>
                      <a:pt x="20" y="80"/>
                      <a:pt x="21" y="80"/>
                    </a:cubicBezTo>
                    <a:cubicBezTo>
                      <a:pt x="23" y="80"/>
                      <a:pt x="24" y="79"/>
                      <a:pt x="25" y="78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60" y="78"/>
                      <a:pt x="60" y="78"/>
                      <a:pt x="60" y="78"/>
                    </a:cubicBezTo>
                    <a:cubicBezTo>
                      <a:pt x="63" y="80"/>
                      <a:pt x="66" y="80"/>
                      <a:pt x="69" y="78"/>
                    </a:cubicBezTo>
                    <a:cubicBezTo>
                      <a:pt x="71" y="77"/>
                      <a:pt x="72" y="73"/>
                      <a:pt x="71" y="71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84" y="36"/>
                      <a:pt x="85" y="33"/>
                      <a:pt x="84" y="30"/>
                    </a:cubicBezTo>
                    <a:cubicBezTo>
                      <a:pt x="83" y="27"/>
                      <a:pt x="81" y="25"/>
                      <a:pt x="78" y="25"/>
                    </a:cubicBezTo>
                    <a:close/>
                    <a:moveTo>
                      <a:pt x="56" y="45"/>
                    </a:moveTo>
                    <a:cubicBezTo>
                      <a:pt x="55" y="46"/>
                      <a:pt x="54" y="48"/>
                      <a:pt x="55" y="50"/>
                    </a:cubicBezTo>
                    <a:cubicBezTo>
                      <a:pt x="60" y="66"/>
                      <a:pt x="60" y="66"/>
                      <a:pt x="60" y="6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4" y="55"/>
                      <a:pt x="42" y="55"/>
                      <a:pt x="40" y="56"/>
                    </a:cubicBezTo>
                    <a:cubicBezTo>
                      <a:pt x="26" y="66"/>
                      <a:pt x="26" y="66"/>
                      <a:pt x="26" y="66"/>
                    </a:cubicBezTo>
                    <a:cubicBezTo>
                      <a:pt x="31" y="50"/>
                      <a:pt x="31" y="50"/>
                      <a:pt x="31" y="50"/>
                    </a:cubicBezTo>
                    <a:cubicBezTo>
                      <a:pt x="32" y="48"/>
                      <a:pt x="31" y="46"/>
                      <a:pt x="29" y="45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5" y="34"/>
                      <a:pt x="37" y="33"/>
                      <a:pt x="37" y="31"/>
                    </a:cubicBezTo>
                    <a:cubicBezTo>
                      <a:pt x="43" y="15"/>
                      <a:pt x="43" y="15"/>
                      <a:pt x="43" y="15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49" y="33"/>
                      <a:pt x="51" y="34"/>
                      <a:pt x="53" y="34"/>
                    </a:cubicBezTo>
                    <a:cubicBezTo>
                      <a:pt x="70" y="35"/>
                      <a:pt x="70" y="35"/>
                      <a:pt x="70" y="35"/>
                    </a:cubicBezTo>
                    <a:lnTo>
                      <a:pt x="56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5" name="Group 146"/>
            <p:cNvGrpSpPr/>
            <p:nvPr/>
          </p:nvGrpSpPr>
          <p:grpSpPr>
            <a:xfrm>
              <a:off x="5195724" y="4771456"/>
              <a:ext cx="1865312" cy="1127239"/>
              <a:chOff x="5356541" y="2164363"/>
              <a:chExt cx="1865312" cy="1127239"/>
            </a:xfrm>
          </p:grpSpPr>
          <p:grpSp>
            <p:nvGrpSpPr>
              <p:cNvPr id="26" name="Group 147"/>
              <p:cNvGrpSpPr/>
              <p:nvPr/>
            </p:nvGrpSpPr>
            <p:grpSpPr>
              <a:xfrm>
                <a:off x="5497810" y="2391602"/>
                <a:ext cx="900417" cy="900000"/>
                <a:chOff x="5231157" y="2346076"/>
                <a:chExt cx="900417" cy="900000"/>
              </a:xfrm>
            </p:grpSpPr>
            <p:cxnSp>
              <p:nvCxnSpPr>
                <p:cNvPr id="68" name="Straight Arrow Connector 149"/>
                <p:cNvCxnSpPr/>
                <p:nvPr/>
              </p:nvCxnSpPr>
              <p:spPr>
                <a:xfrm>
                  <a:off x="5231574" y="3240537"/>
                  <a:ext cx="900000" cy="0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150"/>
                <p:cNvCxnSpPr/>
                <p:nvPr/>
              </p:nvCxnSpPr>
              <p:spPr>
                <a:xfrm flipH="1" flipV="1">
                  <a:off x="5231157" y="2346076"/>
                  <a:ext cx="0" cy="900000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Oval 151"/>
                <p:cNvSpPr/>
                <p:nvPr/>
              </p:nvSpPr>
              <p:spPr>
                <a:xfrm>
                  <a:off x="5757430" y="2505834"/>
                  <a:ext cx="144000" cy="144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fr-FR" sz="900" dirty="0" smtClean="0">
                      <a:solidFill>
                        <a:schemeClr val="bg1"/>
                      </a:solidFill>
                    </a:rPr>
                    <a:t>1</a:t>
                  </a:r>
                  <a:endParaRPr lang="fr-FR" sz="9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" name="Oval 152"/>
                <p:cNvSpPr/>
                <p:nvPr/>
              </p:nvSpPr>
              <p:spPr>
                <a:xfrm>
                  <a:off x="5435918" y="2390163"/>
                  <a:ext cx="144000" cy="144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fr-FR" sz="900" dirty="0" smtClean="0">
                      <a:solidFill>
                        <a:schemeClr val="bg1"/>
                      </a:solidFill>
                    </a:rPr>
                    <a:t>2</a:t>
                  </a:r>
                  <a:endParaRPr lang="fr-FR" sz="9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2" name="Oval 153"/>
                <p:cNvSpPr/>
                <p:nvPr/>
              </p:nvSpPr>
              <p:spPr>
                <a:xfrm>
                  <a:off x="5819543" y="2784879"/>
                  <a:ext cx="144000" cy="144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fr-FR" sz="900" dirty="0" smtClean="0">
                      <a:solidFill>
                        <a:schemeClr val="bg1"/>
                      </a:solidFill>
                    </a:rPr>
                    <a:t>3</a:t>
                  </a:r>
                  <a:endParaRPr lang="fr-FR" sz="9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3" name="Oval 154"/>
                <p:cNvSpPr/>
                <p:nvPr/>
              </p:nvSpPr>
              <p:spPr>
                <a:xfrm>
                  <a:off x="5309647" y="2649834"/>
                  <a:ext cx="144000" cy="144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fr-FR" sz="900" dirty="0" smtClean="0">
                      <a:solidFill>
                        <a:schemeClr val="bg1"/>
                      </a:solidFill>
                    </a:rPr>
                    <a:t>4</a:t>
                  </a:r>
                  <a:endParaRPr lang="fr-FR" sz="9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4" name="Oval 155"/>
                <p:cNvSpPr/>
                <p:nvPr/>
              </p:nvSpPr>
              <p:spPr>
                <a:xfrm>
                  <a:off x="5660553" y="3049755"/>
                  <a:ext cx="144000" cy="144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fr-FR" sz="900" dirty="0" smtClean="0">
                      <a:solidFill>
                        <a:schemeClr val="bg1"/>
                      </a:solidFill>
                    </a:rPr>
                    <a:t>5</a:t>
                  </a:r>
                  <a:endParaRPr lang="fr-FR" sz="9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7" name="TextBox 148"/>
              <p:cNvSpPr txBox="1"/>
              <p:nvPr/>
            </p:nvSpPr>
            <p:spPr>
              <a:xfrm>
                <a:off x="5356541" y="2164363"/>
                <a:ext cx="186531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50" b="1">
                    <a:solidFill>
                      <a:schemeClr val="accent1">
                        <a:lumMod val="50000"/>
                      </a:schemeClr>
                    </a:solidFill>
                  </a:rPr>
                  <a:t>Radar </a:t>
                </a:r>
                <a:r>
                  <a:rPr lang="fr-FR" sz="1050" b="1" smtClean="0">
                    <a:solidFill>
                      <a:schemeClr val="accent1">
                        <a:lumMod val="50000"/>
                      </a:schemeClr>
                    </a:solidFill>
                  </a:rPr>
                  <a:t>des cas d’usage</a:t>
                </a:r>
                <a:endParaRPr lang="fr-FR" sz="105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78" name="Isosceles Triangle 142"/>
          <p:cNvSpPr/>
          <p:nvPr/>
        </p:nvSpPr>
        <p:spPr>
          <a:xfrm rot="5400000">
            <a:off x="6614087" y="3359152"/>
            <a:ext cx="476033" cy="95710"/>
          </a:xfrm>
          <a:prstGeom prst="triangl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79" name="Rectangle à coins arrondis 23"/>
          <p:cNvSpPr/>
          <p:nvPr/>
        </p:nvSpPr>
        <p:spPr>
          <a:xfrm>
            <a:off x="750718" y="2988817"/>
            <a:ext cx="3029194" cy="101624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66700" indent="-26670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●"/>
            </a:pPr>
            <a:r>
              <a:rPr lang="fr-FR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Délivrer pour chaque entité un catalogue  de </a:t>
            </a:r>
            <a:r>
              <a:rPr lang="fr-FR" sz="1200" b="1" smtClean="0">
                <a:solidFill>
                  <a:schemeClr val="accent1">
                    <a:lumMod val="50000"/>
                  </a:schemeClr>
                </a:solidFill>
              </a:rPr>
              <a:t>ses  cas d’usages digitaux </a:t>
            </a:r>
            <a:r>
              <a:rPr lang="fr-FR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positionnés dans un </a:t>
            </a:r>
            <a:r>
              <a:rPr lang="fr-FR" sz="1200" b="1" smtClean="0">
                <a:solidFill>
                  <a:schemeClr val="accent1">
                    <a:lumMod val="50000"/>
                  </a:schemeClr>
                </a:solidFill>
              </a:rPr>
              <a:t>radar</a:t>
            </a:r>
            <a:endParaRPr lang="fr-FR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091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noProof="0" smtClean="0"/>
              <a:t>Titre de la Présentation – Lieu et Pays – Date Jour Mois Année</a:t>
            </a:r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F90BE8-D879-4F46-ACF9-7BCC67DCFB75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Titre de la Présentation – Lieu et Pays – Date Jour Mois Année</a:t>
            </a:r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0BE8-D879-4F46-ACF9-7BCC67DCFB75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34818" name="think-cell Slide" r:id="rId3" imgW="360" imgH="360" progId="">
              <p:embed/>
            </p:oleObj>
          </a:graphicData>
        </a:graphic>
      </p:graphicFrame>
      <p:sp>
        <p:nvSpPr>
          <p:cNvPr id="85" name="Rectangle 84"/>
          <p:cNvSpPr/>
          <p:nvPr/>
        </p:nvSpPr>
        <p:spPr>
          <a:xfrm>
            <a:off x="1197950" y="4719307"/>
            <a:ext cx="7719060" cy="1396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dirty="0"/>
          </a:p>
        </p:txBody>
      </p:sp>
      <p:sp>
        <p:nvSpPr>
          <p:cNvPr id="145" name="Rectangle 144"/>
          <p:cNvSpPr/>
          <p:nvPr/>
        </p:nvSpPr>
        <p:spPr>
          <a:xfrm>
            <a:off x="1190330" y="4080626"/>
            <a:ext cx="7719060" cy="617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11916"/>
            <a:ext cx="6821488" cy="365125"/>
          </a:xfrm>
        </p:spPr>
        <p:txBody>
          <a:bodyPr/>
          <a:lstStyle/>
          <a:p>
            <a:r>
              <a:rPr lang="fr-FR" smtClean="0"/>
              <a:t>POT présentation courte 2016</a:t>
            </a:r>
            <a:endParaRPr lang="fr-FR" dirty="0"/>
          </a:p>
        </p:txBody>
      </p:sp>
      <p:sp>
        <p:nvSpPr>
          <p:cNvPr id="48" name="Rectangle 47"/>
          <p:cNvSpPr/>
          <p:nvPr/>
        </p:nvSpPr>
        <p:spPr>
          <a:xfrm>
            <a:off x="1146928" y="2150797"/>
            <a:ext cx="7719060" cy="1250631"/>
          </a:xfrm>
          <a:prstGeom prst="rect">
            <a:avLst/>
          </a:prstGeom>
          <a:solidFill>
            <a:srgbClr val="DBEAF5">
              <a:alpha val="4392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dirty="0"/>
          </a:p>
        </p:txBody>
      </p:sp>
      <p:sp>
        <p:nvSpPr>
          <p:cNvPr id="51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635000"/>
          </a:xfrm>
        </p:spPr>
        <p:txBody>
          <a:bodyPr/>
          <a:lstStyle/>
          <a:p>
            <a:r>
              <a:rPr lang="fr-FR" sz="2000" dirty="0"/>
              <a:t>démarche du POT pour l’analyse des Entités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70973" y="2148983"/>
            <a:ext cx="927227" cy="12506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 smtClean="0"/>
              <a:t>Cellule innovation</a:t>
            </a:r>
            <a:endParaRPr lang="fr-FR" sz="1200" dirty="0"/>
          </a:p>
        </p:txBody>
      </p:sp>
      <p:sp>
        <p:nvSpPr>
          <p:cNvPr id="53" name="Rectangle 52"/>
          <p:cNvSpPr/>
          <p:nvPr/>
        </p:nvSpPr>
        <p:spPr>
          <a:xfrm>
            <a:off x="1190330" y="3434355"/>
            <a:ext cx="7719060" cy="6252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dirty="0"/>
          </a:p>
        </p:txBody>
      </p:sp>
      <p:sp>
        <p:nvSpPr>
          <p:cNvPr id="54" name="Rectangle 53"/>
          <p:cNvSpPr/>
          <p:nvPr/>
        </p:nvSpPr>
        <p:spPr>
          <a:xfrm>
            <a:off x="1178399" y="1345975"/>
            <a:ext cx="7717106" cy="732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5" name="Down Arrow 54"/>
          <p:cNvSpPr/>
          <p:nvPr/>
        </p:nvSpPr>
        <p:spPr>
          <a:xfrm rot="16200000">
            <a:off x="4719929" y="-2854705"/>
            <a:ext cx="882546" cy="7965601"/>
          </a:xfrm>
          <a:prstGeom prst="downArrow">
            <a:avLst>
              <a:gd name="adj1" fmla="val 50000"/>
              <a:gd name="adj2" fmla="val 41481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6" name="TextBox 55"/>
          <p:cNvSpPr txBox="1"/>
          <p:nvPr/>
        </p:nvSpPr>
        <p:spPr>
          <a:xfrm>
            <a:off x="2350466" y="986467"/>
            <a:ext cx="2670518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Ateliers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144544" y="986467"/>
            <a:ext cx="1029600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Résultats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88856" y="986467"/>
            <a:ext cx="1132560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Synthèse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804115" y="986467"/>
            <a:ext cx="936000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Roadmap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200775" y="1009327"/>
            <a:ext cx="1132560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Étude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977509" y="2116056"/>
            <a:ext cx="1336912" cy="1228531"/>
          </a:xfrm>
          <a:prstGeom prst="rect">
            <a:avLst/>
          </a:prstGeom>
          <a:noFill/>
          <a:ln>
            <a:noFill/>
          </a:ln>
        </p:spPr>
        <p:txBody>
          <a:bodyPr wrap="square" lIns="90000" rIns="90000" rtlCol="0" anchor="t">
            <a:noAutofit/>
          </a:bodyPr>
          <a:lstStyle/>
          <a:p>
            <a:pPr>
              <a:buClr>
                <a:schemeClr val="accent1">
                  <a:lumMod val="50000"/>
                </a:schemeClr>
              </a:buClr>
            </a:pPr>
            <a:r>
              <a:rPr lang="fr-FR" sz="900" dirty="0" smtClean="0">
                <a:solidFill>
                  <a:schemeClr val="accent1">
                    <a:lumMod val="50000"/>
                  </a:schemeClr>
                </a:solidFill>
              </a:rPr>
              <a:t>Travail en chambre pour la mise au propre et la synthèse, par entité, du radar de cas d’usage pour validation par le </a:t>
            </a:r>
            <a:r>
              <a:rPr lang="fr-FR" sz="900" dirty="0" err="1" smtClean="0">
                <a:solidFill>
                  <a:schemeClr val="accent1">
                    <a:lumMod val="50000"/>
                  </a:schemeClr>
                </a:solidFill>
              </a:rPr>
              <a:t>resp</a:t>
            </a:r>
            <a:r>
              <a:rPr lang="fr-FR" sz="900" dirty="0" smtClean="0">
                <a:solidFill>
                  <a:schemeClr val="accent1">
                    <a:lumMod val="50000"/>
                  </a:schemeClr>
                </a:solidFill>
              </a:rPr>
              <a:t>. de l’entité</a:t>
            </a:r>
            <a:endParaRPr lang="fr-FR" sz="9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208142" y="2116056"/>
            <a:ext cx="1140636" cy="1283558"/>
          </a:xfrm>
          <a:prstGeom prst="rect">
            <a:avLst/>
          </a:prstGeom>
          <a:noFill/>
          <a:ln>
            <a:noFill/>
          </a:ln>
        </p:spPr>
        <p:txBody>
          <a:bodyPr wrap="square" lIns="90000" rIns="90000" rtlCol="0" anchor="t">
            <a:noAutofit/>
          </a:bodyPr>
          <a:lstStyle/>
          <a:p>
            <a:pPr>
              <a:buClr>
                <a:schemeClr val="accent1">
                  <a:lumMod val="50000"/>
                </a:schemeClr>
              </a:buClr>
            </a:pPr>
            <a:r>
              <a:rPr lang="fr-FR" sz="900" dirty="0" smtClean="0">
                <a:solidFill>
                  <a:schemeClr val="accent1">
                    <a:lumMod val="50000"/>
                  </a:schemeClr>
                </a:solidFill>
              </a:rPr>
              <a:t>Élaboration d’une liste des technologies innovantes – renseignement des indicateurs (valeur, maturité…)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14421" y="2116056"/>
            <a:ext cx="1327492" cy="1297750"/>
          </a:xfrm>
          <a:prstGeom prst="rect">
            <a:avLst/>
          </a:prstGeom>
          <a:noFill/>
          <a:ln>
            <a:noFill/>
          </a:ln>
        </p:spPr>
        <p:txBody>
          <a:bodyPr wrap="square" lIns="90000" rIns="90000" rtlCol="0" anchor="t">
            <a:noAutofit/>
          </a:bodyPr>
          <a:lstStyle/>
          <a:p>
            <a:pPr>
              <a:buClr>
                <a:schemeClr val="accent1">
                  <a:lumMod val="50000"/>
                </a:schemeClr>
              </a:buClr>
            </a:pPr>
            <a:r>
              <a:rPr lang="fr-FR" sz="900" b="1" dirty="0" smtClean="0">
                <a:solidFill>
                  <a:schemeClr val="accent1">
                    <a:lumMod val="50000"/>
                  </a:schemeClr>
                </a:solidFill>
              </a:rPr>
              <a:t>Synthèse </a:t>
            </a:r>
            <a:r>
              <a:rPr lang="fr-FR" sz="900" dirty="0" smtClean="0">
                <a:solidFill>
                  <a:schemeClr val="accent1">
                    <a:lumMod val="50000"/>
                  </a:schemeClr>
                </a:solidFill>
              </a:rPr>
              <a:t>: Synthèse des différents radars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endParaRPr lang="fr-FR" sz="9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fr-FR" sz="900" b="1" dirty="0" smtClean="0">
                <a:solidFill>
                  <a:schemeClr val="accent1">
                    <a:lumMod val="50000"/>
                  </a:schemeClr>
                </a:solidFill>
              </a:rPr>
              <a:t>Scénarios :</a:t>
            </a:r>
            <a:r>
              <a:rPr lang="fr-FR" sz="900" dirty="0" smtClean="0">
                <a:solidFill>
                  <a:schemeClr val="accent1">
                    <a:lumMod val="50000"/>
                  </a:schemeClr>
                </a:solidFill>
              </a:rPr>
              <a:t> Analyse et regroupement </a:t>
            </a:r>
            <a:r>
              <a:rPr lang="fr-FR" sz="900" dirty="0">
                <a:solidFill>
                  <a:schemeClr val="accent1">
                    <a:lumMod val="50000"/>
                  </a:schemeClr>
                </a:solidFill>
              </a:rPr>
              <a:t>des cas d’usage en </a:t>
            </a:r>
            <a:r>
              <a:rPr lang="fr-FR" sz="900" dirty="0" smtClean="0">
                <a:solidFill>
                  <a:schemeClr val="accent1">
                    <a:lumMod val="50000"/>
                  </a:schemeClr>
                </a:solidFill>
              </a:rPr>
              <a:t>scénarios</a:t>
            </a:r>
            <a:endParaRPr lang="fr-FR" sz="9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548062" y="2116055"/>
            <a:ext cx="1240004" cy="1283559"/>
          </a:xfrm>
          <a:prstGeom prst="rect">
            <a:avLst/>
          </a:prstGeom>
          <a:noFill/>
          <a:ln>
            <a:noFill/>
          </a:ln>
        </p:spPr>
        <p:txBody>
          <a:bodyPr wrap="square" lIns="90000" rIns="90000" rtlCol="0" anchor="t">
            <a:noAutofit/>
          </a:bodyPr>
          <a:lstStyle/>
          <a:p>
            <a:pPr>
              <a:buClr>
                <a:schemeClr val="accent1">
                  <a:lumMod val="50000"/>
                </a:schemeClr>
              </a:buClr>
            </a:pPr>
            <a:r>
              <a:rPr lang="fr-FR" sz="900" b="1" dirty="0" smtClean="0">
                <a:solidFill>
                  <a:schemeClr val="accent1">
                    <a:lumMod val="50000"/>
                  </a:schemeClr>
                </a:solidFill>
              </a:rPr>
              <a:t>Roadmap :</a:t>
            </a:r>
            <a:r>
              <a:rPr lang="fr-FR" sz="900" dirty="0" smtClean="0">
                <a:solidFill>
                  <a:schemeClr val="accent1">
                    <a:lumMod val="50000"/>
                  </a:schemeClr>
                </a:solidFill>
              </a:rPr>
              <a:t> Priorisation des scénarios d’étude et proposition de plans </a:t>
            </a:r>
            <a:r>
              <a:rPr lang="fr-FR" sz="900" dirty="0">
                <a:solidFill>
                  <a:schemeClr val="accent1">
                    <a:lumMod val="50000"/>
                  </a:schemeClr>
                </a:solidFill>
              </a:rPr>
              <a:t>d’actions alignés avec la stratégie de la </a:t>
            </a:r>
            <a:r>
              <a:rPr lang="fr-FR" sz="900" dirty="0" smtClean="0">
                <a:solidFill>
                  <a:schemeClr val="accent1">
                    <a:lumMod val="50000"/>
                  </a:schemeClr>
                </a:solidFill>
              </a:rPr>
              <a:t>DSI et avec la stratégie du Domaine Digital</a:t>
            </a:r>
            <a:endParaRPr lang="fr-FR" sz="9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5002975" y="1328899"/>
            <a:ext cx="0" cy="478800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295363" y="1328899"/>
            <a:ext cx="0" cy="478800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587751" y="1328899"/>
            <a:ext cx="0" cy="478800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163633" y="1403831"/>
            <a:ext cx="105101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 smtClean="0">
                <a:solidFill>
                  <a:schemeClr val="accent1">
                    <a:lumMod val="50000"/>
                  </a:schemeClr>
                </a:solidFill>
              </a:rPr>
              <a:t>Création des use </a:t>
            </a:r>
            <a:r>
              <a:rPr lang="fr-FR" sz="1050" b="1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fr-FR" sz="1050" b="1" dirty="0" smtClean="0">
                <a:solidFill>
                  <a:schemeClr val="accent1">
                    <a:lumMod val="50000"/>
                  </a:schemeClr>
                </a:solidFill>
              </a:rPr>
              <a:t>ases </a:t>
            </a:r>
          </a:p>
          <a:p>
            <a:pPr algn="ctr"/>
            <a:r>
              <a:rPr lang="fr-FR" sz="1050" b="1" dirty="0" smtClean="0">
                <a:solidFill>
                  <a:schemeClr val="accent1">
                    <a:lumMod val="50000"/>
                  </a:schemeClr>
                </a:solidFill>
              </a:rPr>
              <a:t>(Atelier 1)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188803" y="1417075"/>
            <a:ext cx="9495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 smtClean="0">
                <a:solidFill>
                  <a:schemeClr val="accent1">
                    <a:lumMod val="50000"/>
                  </a:schemeClr>
                </a:solidFill>
              </a:rPr>
              <a:t>Synthèse des ateliers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355633" y="1375817"/>
            <a:ext cx="122282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 smtClean="0">
                <a:solidFill>
                  <a:schemeClr val="accent1">
                    <a:lumMod val="50000"/>
                  </a:schemeClr>
                </a:solidFill>
              </a:rPr>
              <a:t>Regroupement des cas d’usage en scénario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641913" y="1403831"/>
            <a:ext cx="10818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 smtClean="0">
                <a:solidFill>
                  <a:schemeClr val="accent1">
                    <a:lumMod val="50000"/>
                  </a:schemeClr>
                </a:solidFill>
              </a:rPr>
              <a:t>Analyse des résultats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183308" y="1365731"/>
            <a:ext cx="116547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 smtClean="0">
                <a:solidFill>
                  <a:schemeClr val="accent1">
                    <a:lumMod val="50000"/>
                  </a:schemeClr>
                </a:solidFill>
              </a:rPr>
              <a:t>Étude et veille sur les technologies</a:t>
            </a:r>
            <a:endParaRPr lang="fr-FR" sz="105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2360437" y="877975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002975" y="877975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295363" y="880376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7587751" y="880376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122588" y="675182"/>
            <a:ext cx="324000" cy="324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1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2355863" y="675182"/>
            <a:ext cx="324000" cy="324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2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5006458" y="675182"/>
            <a:ext cx="324000" cy="324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3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6296883" y="675182"/>
            <a:ext cx="324000" cy="324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4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7591117" y="675182"/>
            <a:ext cx="324000" cy="324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5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70973" y="3426765"/>
            <a:ext cx="927227" cy="6252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 smtClean="0"/>
              <a:t>Correspondant métier POT</a:t>
            </a:r>
            <a:endParaRPr lang="fr-FR" sz="1100" dirty="0"/>
          </a:p>
        </p:txBody>
      </p:sp>
      <p:sp>
        <p:nvSpPr>
          <p:cNvPr id="84" name="Rectangle 83"/>
          <p:cNvSpPr/>
          <p:nvPr/>
        </p:nvSpPr>
        <p:spPr>
          <a:xfrm>
            <a:off x="270973" y="4719307"/>
            <a:ext cx="927227" cy="139682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/>
              <a:t>Participant métier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332808" y="2116056"/>
            <a:ext cx="101904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>
                  <a:lumMod val="50000"/>
                </a:schemeClr>
              </a:buClr>
            </a:pPr>
            <a:r>
              <a:rPr lang="fr-FR" sz="900" dirty="0" smtClean="0">
                <a:solidFill>
                  <a:schemeClr val="accent1">
                    <a:lumMod val="50000"/>
                  </a:schemeClr>
                </a:solidFill>
              </a:rPr>
              <a:t>Création de la liste des technologies adaptées a l’entité</a:t>
            </a:r>
            <a:endParaRPr lang="fr-FR" sz="9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314033" y="1420266"/>
            <a:ext cx="9793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 smtClean="0">
                <a:solidFill>
                  <a:schemeClr val="accent1">
                    <a:lumMod val="50000"/>
                  </a:schemeClr>
                </a:solidFill>
              </a:rPr>
              <a:t>Préparation des ateliers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213780" y="2116056"/>
            <a:ext cx="92639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>
                  <a:lumMod val="50000"/>
                </a:schemeClr>
              </a:buClr>
            </a:pPr>
            <a:r>
              <a:rPr lang="fr-FR" sz="9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fr-FR" sz="900" b="1" baseline="30000" dirty="0">
                <a:solidFill>
                  <a:schemeClr val="accent1">
                    <a:lumMod val="50000"/>
                  </a:schemeClr>
                </a:solidFill>
              </a:rPr>
              <a:t>er</a:t>
            </a:r>
            <a:r>
              <a:rPr lang="fr-FR" sz="900" b="1" dirty="0">
                <a:solidFill>
                  <a:schemeClr val="accent1">
                    <a:lumMod val="50000"/>
                  </a:schemeClr>
                </a:solidFill>
              </a:rPr>
              <a:t> atelier </a:t>
            </a:r>
            <a:r>
              <a:rPr lang="fr-FR" sz="900" b="1" dirty="0" smtClean="0">
                <a:solidFill>
                  <a:schemeClr val="accent1">
                    <a:lumMod val="50000"/>
                  </a:schemeClr>
                </a:solidFill>
              </a:rPr>
              <a:t>:   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fr-FR" sz="900" dirty="0" smtClean="0">
                <a:solidFill>
                  <a:schemeClr val="accent1">
                    <a:lumMod val="50000"/>
                  </a:schemeClr>
                </a:solidFill>
              </a:rPr>
              <a:t>- Présentation des technos </a:t>
            </a:r>
            <a:r>
              <a:rPr lang="fr-FR" sz="900" dirty="0">
                <a:solidFill>
                  <a:schemeClr val="accent1">
                    <a:lumMod val="50000"/>
                  </a:schemeClr>
                </a:solidFill>
              </a:rPr>
              <a:t>2016                    </a:t>
            </a:r>
            <a:r>
              <a:rPr lang="fr-FR" sz="900" dirty="0" smtClean="0">
                <a:solidFill>
                  <a:schemeClr val="accent1">
                    <a:lumMod val="50000"/>
                  </a:schemeClr>
                </a:solidFill>
              </a:rPr>
              <a:t>- Création </a:t>
            </a:r>
            <a:r>
              <a:rPr lang="fr-FR" sz="900" dirty="0">
                <a:solidFill>
                  <a:schemeClr val="accent1">
                    <a:lumMod val="50000"/>
                  </a:schemeClr>
                </a:solidFill>
              </a:rPr>
              <a:t>et définition des use case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213779" y="4691501"/>
            <a:ext cx="10416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>
                  <a:lumMod val="50000"/>
                </a:schemeClr>
              </a:buClr>
            </a:pPr>
            <a:r>
              <a:rPr lang="fr-FR" sz="9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fr-FR" sz="900" b="1" baseline="30000" dirty="0">
                <a:solidFill>
                  <a:schemeClr val="accent1">
                    <a:lumMod val="50000"/>
                  </a:schemeClr>
                </a:solidFill>
              </a:rPr>
              <a:t>er</a:t>
            </a:r>
            <a:r>
              <a:rPr lang="fr-FR" sz="900" b="1" dirty="0">
                <a:solidFill>
                  <a:schemeClr val="accent1">
                    <a:lumMod val="50000"/>
                  </a:schemeClr>
                </a:solidFill>
              </a:rPr>
              <a:t> atelier </a:t>
            </a:r>
            <a:r>
              <a:rPr lang="fr-FR" sz="900" b="1" dirty="0" smtClean="0">
                <a:solidFill>
                  <a:schemeClr val="accent1">
                    <a:lumMod val="50000"/>
                  </a:schemeClr>
                </a:solidFill>
              </a:rPr>
              <a:t>:   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fr-FR" sz="900" dirty="0" smtClean="0">
                <a:solidFill>
                  <a:schemeClr val="accent1">
                    <a:lumMod val="50000"/>
                  </a:schemeClr>
                </a:solidFill>
              </a:rPr>
              <a:t>- Participation à l’atelier et 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fr-FR" sz="900" dirty="0" smtClean="0">
                <a:solidFill>
                  <a:schemeClr val="accent1">
                    <a:lumMod val="50000"/>
                  </a:schemeClr>
                </a:solidFill>
              </a:rPr>
              <a:t>- Création </a:t>
            </a:r>
            <a:r>
              <a:rPr lang="fr-FR" sz="900" dirty="0">
                <a:solidFill>
                  <a:schemeClr val="accent1">
                    <a:lumMod val="50000"/>
                  </a:schemeClr>
                </a:solidFill>
              </a:rPr>
              <a:t>et définition des </a:t>
            </a:r>
            <a:r>
              <a:rPr lang="fr-FR" sz="900" dirty="0" smtClean="0">
                <a:solidFill>
                  <a:schemeClr val="accent1">
                    <a:lumMod val="50000"/>
                  </a:schemeClr>
                </a:solidFill>
              </a:rPr>
              <a:t>uses cases</a:t>
            </a:r>
            <a:endParaRPr lang="fr-FR" sz="9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4119589" y="1328899"/>
            <a:ext cx="0" cy="478800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126713" y="1403831"/>
            <a:ext cx="88803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 smtClean="0">
                <a:solidFill>
                  <a:schemeClr val="accent1">
                    <a:lumMod val="50000"/>
                  </a:schemeClr>
                </a:solidFill>
              </a:rPr>
              <a:t>Radar des use cases</a:t>
            </a:r>
          </a:p>
          <a:p>
            <a:pPr algn="ctr"/>
            <a:r>
              <a:rPr lang="fr-FR" sz="1050" b="1" dirty="0" smtClean="0">
                <a:solidFill>
                  <a:schemeClr val="accent1">
                    <a:lumMod val="50000"/>
                  </a:schemeClr>
                </a:solidFill>
              </a:rPr>
              <a:t>(Atelier 2)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102544" y="2116056"/>
            <a:ext cx="9004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>
                  <a:lumMod val="50000"/>
                </a:schemeClr>
              </a:buClr>
            </a:pPr>
            <a:r>
              <a:rPr lang="fr-FR" sz="900" b="1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fr-FR" sz="900" b="1" baseline="30000" dirty="0" smtClean="0">
                <a:solidFill>
                  <a:schemeClr val="accent1">
                    <a:lumMod val="50000"/>
                  </a:schemeClr>
                </a:solidFill>
              </a:rPr>
              <a:t>ème</a:t>
            </a:r>
            <a:r>
              <a:rPr lang="fr-FR" sz="9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sz="900" b="1" dirty="0">
                <a:solidFill>
                  <a:schemeClr val="accent1">
                    <a:lumMod val="50000"/>
                  </a:schemeClr>
                </a:solidFill>
              </a:rPr>
              <a:t>atelier </a:t>
            </a:r>
            <a:r>
              <a:rPr lang="fr-FR" sz="900" b="1" dirty="0" smtClean="0">
                <a:solidFill>
                  <a:schemeClr val="accent1">
                    <a:lumMod val="50000"/>
                  </a:schemeClr>
                </a:solidFill>
              </a:rPr>
              <a:t>:   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fr-FR" sz="900" dirty="0" smtClean="0">
                <a:solidFill>
                  <a:schemeClr val="accent1">
                    <a:lumMod val="50000"/>
                  </a:schemeClr>
                </a:solidFill>
              </a:rPr>
              <a:t>Animation de l’atelier use Case</a:t>
            </a:r>
            <a:endParaRPr lang="fr-FR" sz="9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078398" y="4691501"/>
            <a:ext cx="98950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>
                  <a:lumMod val="50000"/>
                </a:schemeClr>
              </a:buClr>
            </a:pPr>
            <a:r>
              <a:rPr lang="fr-FR" sz="900" b="1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fr-FR" sz="900" b="1" baseline="30000" dirty="0" smtClean="0">
                <a:solidFill>
                  <a:schemeClr val="accent1">
                    <a:lumMod val="50000"/>
                  </a:schemeClr>
                </a:solidFill>
              </a:rPr>
              <a:t>ème</a:t>
            </a:r>
            <a:r>
              <a:rPr lang="fr-FR" sz="9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sz="900" b="1" dirty="0">
                <a:solidFill>
                  <a:schemeClr val="accent1">
                    <a:lumMod val="50000"/>
                  </a:schemeClr>
                </a:solidFill>
              </a:rPr>
              <a:t>atelier </a:t>
            </a:r>
            <a:r>
              <a:rPr lang="fr-FR" sz="900" b="1" dirty="0" smtClean="0">
                <a:solidFill>
                  <a:schemeClr val="accent1">
                    <a:lumMod val="50000"/>
                  </a:schemeClr>
                </a:solidFill>
              </a:rPr>
              <a:t>:   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fr-FR" sz="900" dirty="0">
                <a:solidFill>
                  <a:schemeClr val="accent1">
                    <a:lumMod val="50000"/>
                  </a:schemeClr>
                </a:solidFill>
              </a:rPr>
              <a:t>Positionnement et ajustement des </a:t>
            </a:r>
            <a:r>
              <a:rPr lang="fr-FR" sz="900" dirty="0" smtClean="0">
                <a:solidFill>
                  <a:schemeClr val="accent1">
                    <a:lumMod val="50000"/>
                  </a:schemeClr>
                </a:solidFill>
              </a:rPr>
              <a:t>uses cases </a:t>
            </a:r>
            <a:r>
              <a:rPr lang="fr-FR" sz="900" dirty="0">
                <a:solidFill>
                  <a:schemeClr val="accent1">
                    <a:lumMod val="50000"/>
                  </a:schemeClr>
                </a:solidFill>
              </a:rPr>
              <a:t>sur </a:t>
            </a:r>
            <a:r>
              <a:rPr lang="fr-FR" sz="900" dirty="0" smtClean="0">
                <a:solidFill>
                  <a:schemeClr val="accent1">
                    <a:lumMod val="50000"/>
                  </a:schemeClr>
                </a:solidFill>
              </a:rPr>
              <a:t>le radar</a:t>
            </a:r>
            <a:endParaRPr lang="fr-FR" sz="9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7234" y="3426763"/>
            <a:ext cx="221971" cy="26893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 smtClean="0"/>
              <a:t>métier</a:t>
            </a:r>
            <a:endParaRPr lang="fr-FR" sz="1400" dirty="0"/>
          </a:p>
        </p:txBody>
      </p:sp>
      <p:sp>
        <p:nvSpPr>
          <p:cNvPr id="98" name="Rectangle 97"/>
          <p:cNvSpPr/>
          <p:nvPr/>
        </p:nvSpPr>
        <p:spPr>
          <a:xfrm>
            <a:off x="37234" y="2148983"/>
            <a:ext cx="223200" cy="12506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 smtClean="0"/>
              <a:t>innovation</a:t>
            </a:r>
            <a:endParaRPr lang="fr-FR" sz="1400" dirty="0"/>
          </a:p>
        </p:txBody>
      </p:sp>
      <p:grpSp>
        <p:nvGrpSpPr>
          <p:cNvPr id="4" name="Group 102"/>
          <p:cNvGrpSpPr/>
          <p:nvPr/>
        </p:nvGrpSpPr>
        <p:grpSpPr>
          <a:xfrm>
            <a:off x="3279579" y="5590656"/>
            <a:ext cx="171027" cy="200772"/>
            <a:chOff x="4840288" y="1876425"/>
            <a:chExt cx="474662" cy="557213"/>
          </a:xfrm>
          <a:solidFill>
            <a:schemeClr val="accent1">
              <a:lumMod val="50000"/>
            </a:schemeClr>
          </a:solidFill>
        </p:grpSpPr>
        <p:sp>
          <p:nvSpPr>
            <p:cNvPr id="104" name="Freeform 188"/>
            <p:cNvSpPr>
              <a:spLocks noEditPoints="1"/>
            </p:cNvSpPr>
            <p:nvPr/>
          </p:nvSpPr>
          <p:spPr bwMode="auto">
            <a:xfrm>
              <a:off x="5219700" y="1955800"/>
              <a:ext cx="95250" cy="95250"/>
            </a:xfrm>
            <a:custGeom>
              <a:avLst/>
              <a:gdLst>
                <a:gd name="T0" fmla="*/ 39 w 41"/>
                <a:gd name="T1" fmla="*/ 16 h 40"/>
                <a:gd name="T2" fmla="*/ 24 w 41"/>
                <a:gd name="T3" fmla="*/ 2 h 40"/>
                <a:gd name="T4" fmla="*/ 20 w 41"/>
                <a:gd name="T5" fmla="*/ 0 h 40"/>
                <a:gd name="T6" fmla="*/ 19 w 41"/>
                <a:gd name="T7" fmla="*/ 0 h 40"/>
                <a:gd name="T8" fmla="*/ 15 w 41"/>
                <a:gd name="T9" fmla="*/ 2 h 40"/>
                <a:gd name="T10" fmla="*/ 2 w 41"/>
                <a:gd name="T11" fmla="*/ 15 h 40"/>
                <a:gd name="T12" fmla="*/ 1 w 41"/>
                <a:gd name="T13" fmla="*/ 20 h 40"/>
                <a:gd name="T14" fmla="*/ 23 w 41"/>
                <a:gd name="T15" fmla="*/ 40 h 40"/>
                <a:gd name="T16" fmla="*/ 26 w 41"/>
                <a:gd name="T17" fmla="*/ 39 h 40"/>
                <a:gd name="T18" fmla="*/ 39 w 41"/>
                <a:gd name="T19" fmla="*/ 26 h 40"/>
                <a:gd name="T20" fmla="*/ 41 w 41"/>
                <a:gd name="T21" fmla="*/ 22 h 40"/>
                <a:gd name="T22" fmla="*/ 39 w 41"/>
                <a:gd name="T23" fmla="*/ 16 h 40"/>
                <a:gd name="T24" fmla="*/ 22 w 41"/>
                <a:gd name="T25" fmla="*/ 29 h 40"/>
                <a:gd name="T26" fmla="*/ 12 w 41"/>
                <a:gd name="T27" fmla="*/ 18 h 40"/>
                <a:gd name="T28" fmla="*/ 20 w 41"/>
                <a:gd name="T29" fmla="*/ 10 h 40"/>
                <a:gd name="T30" fmla="*/ 30 w 41"/>
                <a:gd name="T31" fmla="*/ 21 h 40"/>
                <a:gd name="T32" fmla="*/ 22 w 41"/>
                <a:gd name="T33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40">
                  <a:moveTo>
                    <a:pt x="39" y="16"/>
                  </a:moveTo>
                  <a:cubicBezTo>
                    <a:pt x="24" y="2"/>
                    <a:pt x="24" y="2"/>
                    <a:pt x="24" y="2"/>
                  </a:cubicBezTo>
                  <a:cubicBezTo>
                    <a:pt x="23" y="0"/>
                    <a:pt x="22" y="0"/>
                    <a:pt x="20" y="0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7" y="0"/>
                    <a:pt x="16" y="1"/>
                    <a:pt x="15" y="2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0" y="18"/>
                    <a:pt x="1" y="20"/>
                  </a:cubicBezTo>
                  <a:cubicBezTo>
                    <a:pt x="1" y="20"/>
                    <a:pt x="18" y="40"/>
                    <a:pt x="23" y="40"/>
                  </a:cubicBezTo>
                  <a:cubicBezTo>
                    <a:pt x="24" y="40"/>
                    <a:pt x="25" y="40"/>
                    <a:pt x="26" y="39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40" y="25"/>
                    <a:pt x="41" y="23"/>
                    <a:pt x="41" y="22"/>
                  </a:cubicBezTo>
                  <a:cubicBezTo>
                    <a:pt x="41" y="20"/>
                    <a:pt x="41" y="18"/>
                    <a:pt x="39" y="16"/>
                  </a:cubicBezTo>
                  <a:close/>
                  <a:moveTo>
                    <a:pt x="22" y="29"/>
                  </a:moveTo>
                  <a:cubicBezTo>
                    <a:pt x="19" y="26"/>
                    <a:pt x="15" y="21"/>
                    <a:pt x="12" y="18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30" y="21"/>
                    <a:pt x="30" y="21"/>
                    <a:pt x="30" y="21"/>
                  </a:cubicBezTo>
                  <a:lnTo>
                    <a:pt x="22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189"/>
            <p:cNvSpPr>
              <a:spLocks/>
            </p:cNvSpPr>
            <p:nvPr/>
          </p:nvSpPr>
          <p:spPr bwMode="auto">
            <a:xfrm>
              <a:off x="5045075" y="2097088"/>
              <a:ext cx="131763" cy="130175"/>
            </a:xfrm>
            <a:custGeom>
              <a:avLst/>
              <a:gdLst>
                <a:gd name="T0" fmla="*/ 47 w 56"/>
                <a:gd name="T1" fmla="*/ 2 h 55"/>
                <a:gd name="T2" fmla="*/ 2 w 56"/>
                <a:gd name="T3" fmla="*/ 47 h 55"/>
                <a:gd name="T4" fmla="*/ 2 w 56"/>
                <a:gd name="T5" fmla="*/ 54 h 55"/>
                <a:gd name="T6" fmla="*/ 5 w 56"/>
                <a:gd name="T7" fmla="*/ 55 h 55"/>
                <a:gd name="T8" fmla="*/ 9 w 56"/>
                <a:gd name="T9" fmla="*/ 54 h 55"/>
                <a:gd name="T10" fmla="*/ 54 w 56"/>
                <a:gd name="T11" fmla="*/ 9 h 55"/>
                <a:gd name="T12" fmla="*/ 54 w 56"/>
                <a:gd name="T13" fmla="*/ 2 h 55"/>
                <a:gd name="T14" fmla="*/ 47 w 56"/>
                <a:gd name="T15" fmla="*/ 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5">
                  <a:moveTo>
                    <a:pt x="47" y="2"/>
                  </a:moveTo>
                  <a:cubicBezTo>
                    <a:pt x="2" y="47"/>
                    <a:pt x="2" y="47"/>
                    <a:pt x="2" y="47"/>
                  </a:cubicBezTo>
                  <a:cubicBezTo>
                    <a:pt x="0" y="49"/>
                    <a:pt x="0" y="52"/>
                    <a:pt x="2" y="54"/>
                  </a:cubicBezTo>
                  <a:cubicBezTo>
                    <a:pt x="3" y="55"/>
                    <a:pt x="4" y="55"/>
                    <a:pt x="5" y="55"/>
                  </a:cubicBezTo>
                  <a:cubicBezTo>
                    <a:pt x="7" y="55"/>
                    <a:pt x="8" y="55"/>
                    <a:pt x="9" y="54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7"/>
                    <a:pt x="56" y="4"/>
                    <a:pt x="54" y="2"/>
                  </a:cubicBezTo>
                  <a:cubicBezTo>
                    <a:pt x="52" y="0"/>
                    <a:pt x="49" y="0"/>
                    <a:pt x="4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190"/>
            <p:cNvSpPr>
              <a:spLocks noEditPoints="1"/>
            </p:cNvSpPr>
            <p:nvPr/>
          </p:nvSpPr>
          <p:spPr bwMode="auto">
            <a:xfrm>
              <a:off x="4840288" y="1876425"/>
              <a:ext cx="454025" cy="557213"/>
            </a:xfrm>
            <a:custGeom>
              <a:avLst/>
              <a:gdLst>
                <a:gd name="T0" fmla="*/ 115 w 193"/>
                <a:gd name="T1" fmla="*/ 46 h 237"/>
                <a:gd name="T2" fmla="*/ 115 w 193"/>
                <a:gd name="T3" fmla="*/ 34 h 237"/>
                <a:gd name="T4" fmla="*/ 118 w 193"/>
                <a:gd name="T5" fmla="*/ 34 h 237"/>
                <a:gd name="T6" fmla="*/ 122 w 193"/>
                <a:gd name="T7" fmla="*/ 33 h 237"/>
                <a:gd name="T8" fmla="*/ 125 w 193"/>
                <a:gd name="T9" fmla="*/ 28 h 237"/>
                <a:gd name="T10" fmla="*/ 125 w 193"/>
                <a:gd name="T11" fmla="*/ 7 h 237"/>
                <a:gd name="T12" fmla="*/ 122 w 193"/>
                <a:gd name="T13" fmla="*/ 2 h 237"/>
                <a:gd name="T14" fmla="*/ 118 w 193"/>
                <a:gd name="T15" fmla="*/ 0 h 237"/>
                <a:gd name="T16" fmla="*/ 76 w 193"/>
                <a:gd name="T17" fmla="*/ 0 h 237"/>
                <a:gd name="T18" fmla="*/ 71 w 193"/>
                <a:gd name="T19" fmla="*/ 2 h 237"/>
                <a:gd name="T20" fmla="*/ 69 w 193"/>
                <a:gd name="T21" fmla="*/ 7 h 237"/>
                <a:gd name="T22" fmla="*/ 69 w 193"/>
                <a:gd name="T23" fmla="*/ 28 h 237"/>
                <a:gd name="T24" fmla="*/ 71 w 193"/>
                <a:gd name="T25" fmla="*/ 33 h 237"/>
                <a:gd name="T26" fmla="*/ 76 w 193"/>
                <a:gd name="T27" fmla="*/ 34 h 237"/>
                <a:gd name="T28" fmla="*/ 79 w 193"/>
                <a:gd name="T29" fmla="*/ 34 h 237"/>
                <a:gd name="T30" fmla="*/ 79 w 193"/>
                <a:gd name="T31" fmla="*/ 46 h 237"/>
                <a:gd name="T32" fmla="*/ 0 w 193"/>
                <a:gd name="T33" fmla="*/ 140 h 237"/>
                <a:gd name="T34" fmla="*/ 97 w 193"/>
                <a:gd name="T35" fmla="*/ 237 h 237"/>
                <a:gd name="T36" fmla="*/ 193 w 193"/>
                <a:gd name="T37" fmla="*/ 140 h 237"/>
                <a:gd name="T38" fmla="*/ 115 w 193"/>
                <a:gd name="T39" fmla="*/ 46 h 237"/>
                <a:gd name="T40" fmla="*/ 83 w 193"/>
                <a:gd name="T41" fmla="*/ 25 h 237"/>
                <a:gd name="T42" fmla="*/ 78 w 193"/>
                <a:gd name="T43" fmla="*/ 25 h 237"/>
                <a:gd name="T44" fmla="*/ 78 w 193"/>
                <a:gd name="T45" fmla="*/ 10 h 237"/>
                <a:gd name="T46" fmla="*/ 115 w 193"/>
                <a:gd name="T47" fmla="*/ 10 h 237"/>
                <a:gd name="T48" fmla="*/ 115 w 193"/>
                <a:gd name="T49" fmla="*/ 25 h 237"/>
                <a:gd name="T50" fmla="*/ 110 w 193"/>
                <a:gd name="T51" fmla="*/ 25 h 237"/>
                <a:gd name="T52" fmla="*/ 105 w 193"/>
                <a:gd name="T53" fmla="*/ 30 h 237"/>
                <a:gd name="T54" fmla="*/ 105 w 193"/>
                <a:gd name="T55" fmla="*/ 44 h 237"/>
                <a:gd name="T56" fmla="*/ 97 w 193"/>
                <a:gd name="T57" fmla="*/ 44 h 237"/>
                <a:gd name="T58" fmla="*/ 88 w 193"/>
                <a:gd name="T59" fmla="*/ 44 h 237"/>
                <a:gd name="T60" fmla="*/ 88 w 193"/>
                <a:gd name="T61" fmla="*/ 30 h 237"/>
                <a:gd name="T62" fmla="*/ 83 w 193"/>
                <a:gd name="T63" fmla="*/ 25 h 237"/>
                <a:gd name="T64" fmla="*/ 97 w 193"/>
                <a:gd name="T65" fmla="*/ 227 h 237"/>
                <a:gd name="T66" fmla="*/ 10 w 193"/>
                <a:gd name="T67" fmla="*/ 140 h 237"/>
                <a:gd name="T68" fmla="*/ 97 w 193"/>
                <a:gd name="T69" fmla="*/ 53 h 237"/>
                <a:gd name="T70" fmla="*/ 184 w 193"/>
                <a:gd name="T71" fmla="*/ 140 h 237"/>
                <a:gd name="T72" fmla="*/ 97 w 193"/>
                <a:gd name="T73" fmla="*/ 22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3" h="237">
                  <a:moveTo>
                    <a:pt x="115" y="46"/>
                  </a:moveTo>
                  <a:cubicBezTo>
                    <a:pt x="115" y="34"/>
                    <a:pt x="115" y="34"/>
                    <a:pt x="115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20" y="34"/>
                    <a:pt x="121" y="34"/>
                    <a:pt x="122" y="33"/>
                  </a:cubicBezTo>
                  <a:cubicBezTo>
                    <a:pt x="124" y="32"/>
                    <a:pt x="125" y="30"/>
                    <a:pt x="125" y="28"/>
                  </a:cubicBezTo>
                  <a:cubicBezTo>
                    <a:pt x="125" y="7"/>
                    <a:pt x="125" y="7"/>
                    <a:pt x="125" y="7"/>
                  </a:cubicBezTo>
                  <a:cubicBezTo>
                    <a:pt x="125" y="5"/>
                    <a:pt x="124" y="3"/>
                    <a:pt x="122" y="2"/>
                  </a:cubicBezTo>
                  <a:cubicBezTo>
                    <a:pt x="121" y="1"/>
                    <a:pt x="120" y="0"/>
                    <a:pt x="118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4" y="0"/>
                    <a:pt x="73" y="1"/>
                    <a:pt x="71" y="2"/>
                  </a:cubicBezTo>
                  <a:cubicBezTo>
                    <a:pt x="70" y="3"/>
                    <a:pt x="69" y="5"/>
                    <a:pt x="69" y="7"/>
                  </a:cubicBezTo>
                  <a:cubicBezTo>
                    <a:pt x="69" y="28"/>
                    <a:pt x="69" y="28"/>
                    <a:pt x="69" y="28"/>
                  </a:cubicBezTo>
                  <a:cubicBezTo>
                    <a:pt x="69" y="30"/>
                    <a:pt x="70" y="32"/>
                    <a:pt x="71" y="33"/>
                  </a:cubicBezTo>
                  <a:cubicBezTo>
                    <a:pt x="73" y="34"/>
                    <a:pt x="74" y="34"/>
                    <a:pt x="76" y="34"/>
                  </a:cubicBezTo>
                  <a:cubicBezTo>
                    <a:pt x="79" y="34"/>
                    <a:pt x="79" y="34"/>
                    <a:pt x="79" y="3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34" y="54"/>
                    <a:pt x="0" y="93"/>
                    <a:pt x="0" y="140"/>
                  </a:cubicBezTo>
                  <a:cubicBezTo>
                    <a:pt x="0" y="193"/>
                    <a:pt x="44" y="237"/>
                    <a:pt x="97" y="237"/>
                  </a:cubicBezTo>
                  <a:cubicBezTo>
                    <a:pt x="150" y="237"/>
                    <a:pt x="193" y="193"/>
                    <a:pt x="193" y="140"/>
                  </a:cubicBezTo>
                  <a:cubicBezTo>
                    <a:pt x="193" y="93"/>
                    <a:pt x="160" y="54"/>
                    <a:pt x="115" y="46"/>
                  </a:cubicBezTo>
                  <a:close/>
                  <a:moveTo>
                    <a:pt x="83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8" y="25"/>
                    <a:pt x="105" y="27"/>
                    <a:pt x="105" y="30"/>
                  </a:cubicBezTo>
                  <a:cubicBezTo>
                    <a:pt x="105" y="44"/>
                    <a:pt x="105" y="44"/>
                    <a:pt x="105" y="44"/>
                  </a:cubicBezTo>
                  <a:cubicBezTo>
                    <a:pt x="103" y="44"/>
                    <a:pt x="100" y="44"/>
                    <a:pt x="97" y="44"/>
                  </a:cubicBezTo>
                  <a:cubicBezTo>
                    <a:pt x="94" y="44"/>
                    <a:pt x="91" y="44"/>
                    <a:pt x="88" y="44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7"/>
                    <a:pt x="86" y="25"/>
                    <a:pt x="83" y="25"/>
                  </a:cubicBezTo>
                  <a:close/>
                  <a:moveTo>
                    <a:pt x="97" y="227"/>
                  </a:moveTo>
                  <a:cubicBezTo>
                    <a:pt x="49" y="227"/>
                    <a:pt x="10" y="188"/>
                    <a:pt x="10" y="140"/>
                  </a:cubicBezTo>
                  <a:cubicBezTo>
                    <a:pt x="10" y="92"/>
                    <a:pt x="49" y="53"/>
                    <a:pt x="97" y="53"/>
                  </a:cubicBezTo>
                  <a:cubicBezTo>
                    <a:pt x="145" y="53"/>
                    <a:pt x="184" y="92"/>
                    <a:pt x="184" y="140"/>
                  </a:cubicBezTo>
                  <a:cubicBezTo>
                    <a:pt x="184" y="188"/>
                    <a:pt x="145" y="227"/>
                    <a:pt x="97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" name="Group 106"/>
          <p:cNvGrpSpPr/>
          <p:nvPr/>
        </p:nvGrpSpPr>
        <p:grpSpPr>
          <a:xfrm>
            <a:off x="4198457" y="5479720"/>
            <a:ext cx="171027" cy="200772"/>
            <a:chOff x="4840288" y="1876425"/>
            <a:chExt cx="474662" cy="557213"/>
          </a:xfrm>
          <a:solidFill>
            <a:schemeClr val="accent1">
              <a:lumMod val="50000"/>
            </a:schemeClr>
          </a:solidFill>
        </p:grpSpPr>
        <p:sp>
          <p:nvSpPr>
            <p:cNvPr id="108" name="Freeform 188"/>
            <p:cNvSpPr>
              <a:spLocks noEditPoints="1"/>
            </p:cNvSpPr>
            <p:nvPr/>
          </p:nvSpPr>
          <p:spPr bwMode="auto">
            <a:xfrm>
              <a:off x="5219700" y="1955800"/>
              <a:ext cx="95250" cy="95250"/>
            </a:xfrm>
            <a:custGeom>
              <a:avLst/>
              <a:gdLst>
                <a:gd name="T0" fmla="*/ 39 w 41"/>
                <a:gd name="T1" fmla="*/ 16 h 40"/>
                <a:gd name="T2" fmla="*/ 24 w 41"/>
                <a:gd name="T3" fmla="*/ 2 h 40"/>
                <a:gd name="T4" fmla="*/ 20 w 41"/>
                <a:gd name="T5" fmla="*/ 0 h 40"/>
                <a:gd name="T6" fmla="*/ 19 w 41"/>
                <a:gd name="T7" fmla="*/ 0 h 40"/>
                <a:gd name="T8" fmla="*/ 15 w 41"/>
                <a:gd name="T9" fmla="*/ 2 h 40"/>
                <a:gd name="T10" fmla="*/ 2 w 41"/>
                <a:gd name="T11" fmla="*/ 15 h 40"/>
                <a:gd name="T12" fmla="*/ 1 w 41"/>
                <a:gd name="T13" fmla="*/ 20 h 40"/>
                <a:gd name="T14" fmla="*/ 23 w 41"/>
                <a:gd name="T15" fmla="*/ 40 h 40"/>
                <a:gd name="T16" fmla="*/ 26 w 41"/>
                <a:gd name="T17" fmla="*/ 39 h 40"/>
                <a:gd name="T18" fmla="*/ 39 w 41"/>
                <a:gd name="T19" fmla="*/ 26 h 40"/>
                <a:gd name="T20" fmla="*/ 41 w 41"/>
                <a:gd name="T21" fmla="*/ 22 h 40"/>
                <a:gd name="T22" fmla="*/ 39 w 41"/>
                <a:gd name="T23" fmla="*/ 16 h 40"/>
                <a:gd name="T24" fmla="*/ 22 w 41"/>
                <a:gd name="T25" fmla="*/ 29 h 40"/>
                <a:gd name="T26" fmla="*/ 12 w 41"/>
                <a:gd name="T27" fmla="*/ 18 h 40"/>
                <a:gd name="T28" fmla="*/ 20 w 41"/>
                <a:gd name="T29" fmla="*/ 10 h 40"/>
                <a:gd name="T30" fmla="*/ 30 w 41"/>
                <a:gd name="T31" fmla="*/ 21 h 40"/>
                <a:gd name="T32" fmla="*/ 22 w 41"/>
                <a:gd name="T33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40">
                  <a:moveTo>
                    <a:pt x="39" y="16"/>
                  </a:moveTo>
                  <a:cubicBezTo>
                    <a:pt x="24" y="2"/>
                    <a:pt x="24" y="2"/>
                    <a:pt x="24" y="2"/>
                  </a:cubicBezTo>
                  <a:cubicBezTo>
                    <a:pt x="23" y="0"/>
                    <a:pt x="22" y="0"/>
                    <a:pt x="20" y="0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7" y="0"/>
                    <a:pt x="16" y="1"/>
                    <a:pt x="15" y="2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0" y="18"/>
                    <a:pt x="1" y="20"/>
                  </a:cubicBezTo>
                  <a:cubicBezTo>
                    <a:pt x="1" y="20"/>
                    <a:pt x="18" y="40"/>
                    <a:pt x="23" y="40"/>
                  </a:cubicBezTo>
                  <a:cubicBezTo>
                    <a:pt x="24" y="40"/>
                    <a:pt x="25" y="40"/>
                    <a:pt x="26" y="39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40" y="25"/>
                    <a:pt x="41" y="23"/>
                    <a:pt x="41" y="22"/>
                  </a:cubicBezTo>
                  <a:cubicBezTo>
                    <a:pt x="41" y="20"/>
                    <a:pt x="41" y="18"/>
                    <a:pt x="39" y="16"/>
                  </a:cubicBezTo>
                  <a:close/>
                  <a:moveTo>
                    <a:pt x="22" y="29"/>
                  </a:moveTo>
                  <a:cubicBezTo>
                    <a:pt x="19" y="26"/>
                    <a:pt x="15" y="21"/>
                    <a:pt x="12" y="18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30" y="21"/>
                    <a:pt x="30" y="21"/>
                    <a:pt x="30" y="21"/>
                  </a:cubicBezTo>
                  <a:lnTo>
                    <a:pt x="22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189"/>
            <p:cNvSpPr>
              <a:spLocks/>
            </p:cNvSpPr>
            <p:nvPr/>
          </p:nvSpPr>
          <p:spPr bwMode="auto">
            <a:xfrm>
              <a:off x="5045075" y="2097088"/>
              <a:ext cx="131763" cy="130175"/>
            </a:xfrm>
            <a:custGeom>
              <a:avLst/>
              <a:gdLst>
                <a:gd name="T0" fmla="*/ 47 w 56"/>
                <a:gd name="T1" fmla="*/ 2 h 55"/>
                <a:gd name="T2" fmla="*/ 2 w 56"/>
                <a:gd name="T3" fmla="*/ 47 h 55"/>
                <a:gd name="T4" fmla="*/ 2 w 56"/>
                <a:gd name="T5" fmla="*/ 54 h 55"/>
                <a:gd name="T6" fmla="*/ 5 w 56"/>
                <a:gd name="T7" fmla="*/ 55 h 55"/>
                <a:gd name="T8" fmla="*/ 9 w 56"/>
                <a:gd name="T9" fmla="*/ 54 h 55"/>
                <a:gd name="T10" fmla="*/ 54 w 56"/>
                <a:gd name="T11" fmla="*/ 9 h 55"/>
                <a:gd name="T12" fmla="*/ 54 w 56"/>
                <a:gd name="T13" fmla="*/ 2 h 55"/>
                <a:gd name="T14" fmla="*/ 47 w 56"/>
                <a:gd name="T15" fmla="*/ 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5">
                  <a:moveTo>
                    <a:pt x="47" y="2"/>
                  </a:moveTo>
                  <a:cubicBezTo>
                    <a:pt x="2" y="47"/>
                    <a:pt x="2" y="47"/>
                    <a:pt x="2" y="47"/>
                  </a:cubicBezTo>
                  <a:cubicBezTo>
                    <a:pt x="0" y="49"/>
                    <a:pt x="0" y="52"/>
                    <a:pt x="2" y="54"/>
                  </a:cubicBezTo>
                  <a:cubicBezTo>
                    <a:pt x="3" y="55"/>
                    <a:pt x="4" y="55"/>
                    <a:pt x="5" y="55"/>
                  </a:cubicBezTo>
                  <a:cubicBezTo>
                    <a:pt x="7" y="55"/>
                    <a:pt x="8" y="55"/>
                    <a:pt x="9" y="54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7"/>
                    <a:pt x="56" y="4"/>
                    <a:pt x="54" y="2"/>
                  </a:cubicBezTo>
                  <a:cubicBezTo>
                    <a:pt x="52" y="0"/>
                    <a:pt x="49" y="0"/>
                    <a:pt x="4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190"/>
            <p:cNvSpPr>
              <a:spLocks noEditPoints="1"/>
            </p:cNvSpPr>
            <p:nvPr/>
          </p:nvSpPr>
          <p:spPr bwMode="auto">
            <a:xfrm>
              <a:off x="4840288" y="1876425"/>
              <a:ext cx="454025" cy="557213"/>
            </a:xfrm>
            <a:custGeom>
              <a:avLst/>
              <a:gdLst>
                <a:gd name="T0" fmla="*/ 115 w 193"/>
                <a:gd name="T1" fmla="*/ 46 h 237"/>
                <a:gd name="T2" fmla="*/ 115 w 193"/>
                <a:gd name="T3" fmla="*/ 34 h 237"/>
                <a:gd name="T4" fmla="*/ 118 w 193"/>
                <a:gd name="T5" fmla="*/ 34 h 237"/>
                <a:gd name="T6" fmla="*/ 122 w 193"/>
                <a:gd name="T7" fmla="*/ 33 h 237"/>
                <a:gd name="T8" fmla="*/ 125 w 193"/>
                <a:gd name="T9" fmla="*/ 28 h 237"/>
                <a:gd name="T10" fmla="*/ 125 w 193"/>
                <a:gd name="T11" fmla="*/ 7 h 237"/>
                <a:gd name="T12" fmla="*/ 122 w 193"/>
                <a:gd name="T13" fmla="*/ 2 h 237"/>
                <a:gd name="T14" fmla="*/ 118 w 193"/>
                <a:gd name="T15" fmla="*/ 0 h 237"/>
                <a:gd name="T16" fmla="*/ 76 w 193"/>
                <a:gd name="T17" fmla="*/ 0 h 237"/>
                <a:gd name="T18" fmla="*/ 71 w 193"/>
                <a:gd name="T19" fmla="*/ 2 h 237"/>
                <a:gd name="T20" fmla="*/ 69 w 193"/>
                <a:gd name="T21" fmla="*/ 7 h 237"/>
                <a:gd name="T22" fmla="*/ 69 w 193"/>
                <a:gd name="T23" fmla="*/ 28 h 237"/>
                <a:gd name="T24" fmla="*/ 71 w 193"/>
                <a:gd name="T25" fmla="*/ 33 h 237"/>
                <a:gd name="T26" fmla="*/ 76 w 193"/>
                <a:gd name="T27" fmla="*/ 34 h 237"/>
                <a:gd name="T28" fmla="*/ 79 w 193"/>
                <a:gd name="T29" fmla="*/ 34 h 237"/>
                <a:gd name="T30" fmla="*/ 79 w 193"/>
                <a:gd name="T31" fmla="*/ 46 h 237"/>
                <a:gd name="T32" fmla="*/ 0 w 193"/>
                <a:gd name="T33" fmla="*/ 140 h 237"/>
                <a:gd name="T34" fmla="*/ 97 w 193"/>
                <a:gd name="T35" fmla="*/ 237 h 237"/>
                <a:gd name="T36" fmla="*/ 193 w 193"/>
                <a:gd name="T37" fmla="*/ 140 h 237"/>
                <a:gd name="T38" fmla="*/ 115 w 193"/>
                <a:gd name="T39" fmla="*/ 46 h 237"/>
                <a:gd name="T40" fmla="*/ 83 w 193"/>
                <a:gd name="T41" fmla="*/ 25 h 237"/>
                <a:gd name="T42" fmla="*/ 78 w 193"/>
                <a:gd name="T43" fmla="*/ 25 h 237"/>
                <a:gd name="T44" fmla="*/ 78 w 193"/>
                <a:gd name="T45" fmla="*/ 10 h 237"/>
                <a:gd name="T46" fmla="*/ 115 w 193"/>
                <a:gd name="T47" fmla="*/ 10 h 237"/>
                <a:gd name="T48" fmla="*/ 115 w 193"/>
                <a:gd name="T49" fmla="*/ 25 h 237"/>
                <a:gd name="T50" fmla="*/ 110 w 193"/>
                <a:gd name="T51" fmla="*/ 25 h 237"/>
                <a:gd name="T52" fmla="*/ 105 w 193"/>
                <a:gd name="T53" fmla="*/ 30 h 237"/>
                <a:gd name="T54" fmla="*/ 105 w 193"/>
                <a:gd name="T55" fmla="*/ 44 h 237"/>
                <a:gd name="T56" fmla="*/ 97 w 193"/>
                <a:gd name="T57" fmla="*/ 44 h 237"/>
                <a:gd name="T58" fmla="*/ 88 w 193"/>
                <a:gd name="T59" fmla="*/ 44 h 237"/>
                <a:gd name="T60" fmla="*/ 88 w 193"/>
                <a:gd name="T61" fmla="*/ 30 h 237"/>
                <a:gd name="T62" fmla="*/ 83 w 193"/>
                <a:gd name="T63" fmla="*/ 25 h 237"/>
                <a:gd name="T64" fmla="*/ 97 w 193"/>
                <a:gd name="T65" fmla="*/ 227 h 237"/>
                <a:gd name="T66" fmla="*/ 10 w 193"/>
                <a:gd name="T67" fmla="*/ 140 h 237"/>
                <a:gd name="T68" fmla="*/ 97 w 193"/>
                <a:gd name="T69" fmla="*/ 53 h 237"/>
                <a:gd name="T70" fmla="*/ 184 w 193"/>
                <a:gd name="T71" fmla="*/ 140 h 237"/>
                <a:gd name="T72" fmla="*/ 97 w 193"/>
                <a:gd name="T73" fmla="*/ 22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3" h="237">
                  <a:moveTo>
                    <a:pt x="115" y="46"/>
                  </a:moveTo>
                  <a:cubicBezTo>
                    <a:pt x="115" y="34"/>
                    <a:pt x="115" y="34"/>
                    <a:pt x="115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20" y="34"/>
                    <a:pt x="121" y="34"/>
                    <a:pt x="122" y="33"/>
                  </a:cubicBezTo>
                  <a:cubicBezTo>
                    <a:pt x="124" y="32"/>
                    <a:pt x="125" y="30"/>
                    <a:pt x="125" y="28"/>
                  </a:cubicBezTo>
                  <a:cubicBezTo>
                    <a:pt x="125" y="7"/>
                    <a:pt x="125" y="7"/>
                    <a:pt x="125" y="7"/>
                  </a:cubicBezTo>
                  <a:cubicBezTo>
                    <a:pt x="125" y="5"/>
                    <a:pt x="124" y="3"/>
                    <a:pt x="122" y="2"/>
                  </a:cubicBezTo>
                  <a:cubicBezTo>
                    <a:pt x="121" y="1"/>
                    <a:pt x="120" y="0"/>
                    <a:pt x="118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4" y="0"/>
                    <a:pt x="73" y="1"/>
                    <a:pt x="71" y="2"/>
                  </a:cubicBezTo>
                  <a:cubicBezTo>
                    <a:pt x="70" y="3"/>
                    <a:pt x="69" y="5"/>
                    <a:pt x="69" y="7"/>
                  </a:cubicBezTo>
                  <a:cubicBezTo>
                    <a:pt x="69" y="28"/>
                    <a:pt x="69" y="28"/>
                    <a:pt x="69" y="28"/>
                  </a:cubicBezTo>
                  <a:cubicBezTo>
                    <a:pt x="69" y="30"/>
                    <a:pt x="70" y="32"/>
                    <a:pt x="71" y="33"/>
                  </a:cubicBezTo>
                  <a:cubicBezTo>
                    <a:pt x="73" y="34"/>
                    <a:pt x="74" y="34"/>
                    <a:pt x="76" y="34"/>
                  </a:cubicBezTo>
                  <a:cubicBezTo>
                    <a:pt x="79" y="34"/>
                    <a:pt x="79" y="34"/>
                    <a:pt x="79" y="3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34" y="54"/>
                    <a:pt x="0" y="93"/>
                    <a:pt x="0" y="140"/>
                  </a:cubicBezTo>
                  <a:cubicBezTo>
                    <a:pt x="0" y="193"/>
                    <a:pt x="44" y="237"/>
                    <a:pt x="97" y="237"/>
                  </a:cubicBezTo>
                  <a:cubicBezTo>
                    <a:pt x="150" y="237"/>
                    <a:pt x="193" y="193"/>
                    <a:pt x="193" y="140"/>
                  </a:cubicBezTo>
                  <a:cubicBezTo>
                    <a:pt x="193" y="93"/>
                    <a:pt x="160" y="54"/>
                    <a:pt x="115" y="46"/>
                  </a:cubicBezTo>
                  <a:close/>
                  <a:moveTo>
                    <a:pt x="83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8" y="25"/>
                    <a:pt x="105" y="27"/>
                    <a:pt x="105" y="30"/>
                  </a:cubicBezTo>
                  <a:cubicBezTo>
                    <a:pt x="105" y="44"/>
                    <a:pt x="105" y="44"/>
                    <a:pt x="105" y="44"/>
                  </a:cubicBezTo>
                  <a:cubicBezTo>
                    <a:pt x="103" y="44"/>
                    <a:pt x="100" y="44"/>
                    <a:pt x="97" y="44"/>
                  </a:cubicBezTo>
                  <a:cubicBezTo>
                    <a:pt x="94" y="44"/>
                    <a:pt x="91" y="44"/>
                    <a:pt x="88" y="44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7"/>
                    <a:pt x="86" y="25"/>
                    <a:pt x="83" y="25"/>
                  </a:cubicBezTo>
                  <a:close/>
                  <a:moveTo>
                    <a:pt x="97" y="227"/>
                  </a:moveTo>
                  <a:cubicBezTo>
                    <a:pt x="49" y="227"/>
                    <a:pt x="10" y="188"/>
                    <a:pt x="10" y="140"/>
                  </a:cubicBezTo>
                  <a:cubicBezTo>
                    <a:pt x="10" y="92"/>
                    <a:pt x="49" y="53"/>
                    <a:pt x="97" y="53"/>
                  </a:cubicBezTo>
                  <a:cubicBezTo>
                    <a:pt x="145" y="53"/>
                    <a:pt x="184" y="92"/>
                    <a:pt x="184" y="140"/>
                  </a:cubicBezTo>
                  <a:cubicBezTo>
                    <a:pt x="184" y="188"/>
                    <a:pt x="145" y="227"/>
                    <a:pt x="97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3400789" y="5577145"/>
            <a:ext cx="732740" cy="227795"/>
          </a:xfrm>
          <a:prstGeom prst="rect">
            <a:avLst/>
          </a:prstGeom>
          <a:noFill/>
          <a:ln>
            <a:noFill/>
          </a:ln>
        </p:spPr>
        <p:txBody>
          <a:bodyPr wrap="square" lIns="90000" rIns="90000" rtlCol="0" anchor="t">
            <a:noAutofit/>
          </a:bodyPr>
          <a:lstStyle/>
          <a:p>
            <a:pPr>
              <a:buClr>
                <a:schemeClr val="accent1">
                  <a:lumMod val="50000"/>
                </a:schemeClr>
              </a:buClr>
            </a:pPr>
            <a:r>
              <a:rPr lang="fr-FR" sz="900" dirty="0" smtClean="0">
                <a:solidFill>
                  <a:schemeClr val="accent1">
                    <a:lumMod val="50000"/>
                  </a:schemeClr>
                </a:solidFill>
              </a:rPr>
              <a:t>½ journée</a:t>
            </a:r>
            <a:endParaRPr lang="fr-FR" sz="9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335164" y="5466209"/>
            <a:ext cx="732740" cy="227795"/>
          </a:xfrm>
          <a:prstGeom prst="rect">
            <a:avLst/>
          </a:prstGeom>
          <a:noFill/>
          <a:ln>
            <a:noFill/>
          </a:ln>
        </p:spPr>
        <p:txBody>
          <a:bodyPr wrap="square" lIns="90000" rIns="90000" rtlCol="0" anchor="t">
            <a:noAutofit/>
          </a:bodyPr>
          <a:lstStyle/>
          <a:p>
            <a:pPr>
              <a:buClr>
                <a:schemeClr val="accent1">
                  <a:lumMod val="50000"/>
                </a:schemeClr>
              </a:buClr>
            </a:pPr>
            <a:r>
              <a:rPr lang="fr-FR" sz="900" dirty="0" smtClean="0">
                <a:solidFill>
                  <a:schemeClr val="accent1">
                    <a:lumMod val="50000"/>
                  </a:schemeClr>
                </a:solidFill>
              </a:rPr>
              <a:t>½ journée</a:t>
            </a:r>
            <a:endParaRPr lang="fr-FR" sz="9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6" name="Group 126"/>
          <p:cNvGrpSpPr/>
          <p:nvPr/>
        </p:nvGrpSpPr>
        <p:grpSpPr>
          <a:xfrm>
            <a:off x="3252930" y="5842793"/>
            <a:ext cx="242530" cy="160874"/>
            <a:chOff x="6526213" y="1036638"/>
            <a:chExt cx="546100" cy="398463"/>
          </a:xfrm>
          <a:solidFill>
            <a:schemeClr val="accent1">
              <a:lumMod val="50000"/>
            </a:schemeClr>
          </a:solidFill>
        </p:grpSpPr>
        <p:sp>
          <p:nvSpPr>
            <p:cNvPr id="128" name="Freeform 369"/>
            <p:cNvSpPr>
              <a:spLocks noEditPoints="1"/>
            </p:cNvSpPr>
            <p:nvPr/>
          </p:nvSpPr>
          <p:spPr bwMode="auto">
            <a:xfrm>
              <a:off x="6526213" y="1036638"/>
              <a:ext cx="400050" cy="398463"/>
            </a:xfrm>
            <a:custGeom>
              <a:avLst/>
              <a:gdLst>
                <a:gd name="T0" fmla="*/ 167 w 174"/>
                <a:gd name="T1" fmla="*/ 132 h 173"/>
                <a:gd name="T2" fmla="*/ 112 w 174"/>
                <a:gd name="T3" fmla="*/ 105 h 173"/>
                <a:gd name="T4" fmla="*/ 112 w 174"/>
                <a:gd name="T5" fmla="*/ 99 h 173"/>
                <a:gd name="T6" fmla="*/ 124 w 174"/>
                <a:gd name="T7" fmla="*/ 78 h 173"/>
                <a:gd name="T8" fmla="*/ 130 w 174"/>
                <a:gd name="T9" fmla="*/ 64 h 173"/>
                <a:gd name="T10" fmla="*/ 127 w 174"/>
                <a:gd name="T11" fmla="*/ 54 h 173"/>
                <a:gd name="T12" fmla="*/ 127 w 174"/>
                <a:gd name="T13" fmla="*/ 37 h 173"/>
                <a:gd name="T14" fmla="*/ 87 w 174"/>
                <a:gd name="T15" fmla="*/ 0 h 173"/>
                <a:gd name="T16" fmla="*/ 47 w 174"/>
                <a:gd name="T17" fmla="*/ 37 h 173"/>
                <a:gd name="T18" fmla="*/ 47 w 174"/>
                <a:gd name="T19" fmla="*/ 54 h 173"/>
                <a:gd name="T20" fmla="*/ 44 w 174"/>
                <a:gd name="T21" fmla="*/ 64 h 173"/>
                <a:gd name="T22" fmla="*/ 50 w 174"/>
                <a:gd name="T23" fmla="*/ 78 h 173"/>
                <a:gd name="T24" fmla="*/ 62 w 174"/>
                <a:gd name="T25" fmla="*/ 99 h 173"/>
                <a:gd name="T26" fmla="*/ 62 w 174"/>
                <a:gd name="T27" fmla="*/ 105 h 173"/>
                <a:gd name="T28" fmla="*/ 7 w 174"/>
                <a:gd name="T29" fmla="*/ 132 h 173"/>
                <a:gd name="T30" fmla="*/ 0 w 174"/>
                <a:gd name="T31" fmla="*/ 142 h 173"/>
                <a:gd name="T32" fmla="*/ 0 w 174"/>
                <a:gd name="T33" fmla="*/ 163 h 173"/>
                <a:gd name="T34" fmla="*/ 11 w 174"/>
                <a:gd name="T35" fmla="*/ 173 h 173"/>
                <a:gd name="T36" fmla="*/ 163 w 174"/>
                <a:gd name="T37" fmla="*/ 173 h 173"/>
                <a:gd name="T38" fmla="*/ 174 w 174"/>
                <a:gd name="T39" fmla="*/ 163 h 173"/>
                <a:gd name="T40" fmla="*/ 174 w 174"/>
                <a:gd name="T41" fmla="*/ 142 h 173"/>
                <a:gd name="T42" fmla="*/ 167 w 174"/>
                <a:gd name="T43" fmla="*/ 132 h 173"/>
                <a:gd name="T44" fmla="*/ 164 w 174"/>
                <a:gd name="T45" fmla="*/ 163 h 173"/>
                <a:gd name="T46" fmla="*/ 163 w 174"/>
                <a:gd name="T47" fmla="*/ 164 h 173"/>
                <a:gd name="T48" fmla="*/ 11 w 174"/>
                <a:gd name="T49" fmla="*/ 164 h 173"/>
                <a:gd name="T50" fmla="*/ 10 w 174"/>
                <a:gd name="T51" fmla="*/ 163 h 173"/>
                <a:gd name="T52" fmla="*/ 10 w 174"/>
                <a:gd name="T53" fmla="*/ 142 h 173"/>
                <a:gd name="T54" fmla="*/ 11 w 174"/>
                <a:gd name="T55" fmla="*/ 141 h 173"/>
                <a:gd name="T56" fmla="*/ 72 w 174"/>
                <a:gd name="T57" fmla="*/ 107 h 173"/>
                <a:gd name="T58" fmla="*/ 72 w 174"/>
                <a:gd name="T59" fmla="*/ 106 h 173"/>
                <a:gd name="T60" fmla="*/ 72 w 174"/>
                <a:gd name="T61" fmla="*/ 98 h 173"/>
                <a:gd name="T62" fmla="*/ 70 w 174"/>
                <a:gd name="T63" fmla="*/ 94 h 173"/>
                <a:gd name="T64" fmla="*/ 59 w 174"/>
                <a:gd name="T65" fmla="*/ 74 h 173"/>
                <a:gd name="T66" fmla="*/ 57 w 174"/>
                <a:gd name="T67" fmla="*/ 71 h 173"/>
                <a:gd name="T68" fmla="*/ 54 w 174"/>
                <a:gd name="T69" fmla="*/ 64 h 173"/>
                <a:gd name="T70" fmla="*/ 56 w 174"/>
                <a:gd name="T71" fmla="*/ 59 h 173"/>
                <a:gd name="T72" fmla="*/ 57 w 174"/>
                <a:gd name="T73" fmla="*/ 56 h 173"/>
                <a:gd name="T74" fmla="*/ 57 w 174"/>
                <a:gd name="T75" fmla="*/ 37 h 173"/>
                <a:gd name="T76" fmla="*/ 87 w 174"/>
                <a:gd name="T77" fmla="*/ 10 h 173"/>
                <a:gd name="T78" fmla="*/ 117 w 174"/>
                <a:gd name="T79" fmla="*/ 37 h 173"/>
                <a:gd name="T80" fmla="*/ 117 w 174"/>
                <a:gd name="T81" fmla="*/ 56 h 173"/>
                <a:gd name="T82" fmla="*/ 118 w 174"/>
                <a:gd name="T83" fmla="*/ 59 h 173"/>
                <a:gd name="T84" fmla="*/ 120 w 174"/>
                <a:gd name="T85" fmla="*/ 64 h 173"/>
                <a:gd name="T86" fmla="*/ 117 w 174"/>
                <a:gd name="T87" fmla="*/ 71 h 173"/>
                <a:gd name="T88" fmla="*/ 115 w 174"/>
                <a:gd name="T89" fmla="*/ 74 h 173"/>
                <a:gd name="T90" fmla="*/ 104 w 174"/>
                <a:gd name="T91" fmla="*/ 94 h 173"/>
                <a:gd name="T92" fmla="*/ 102 w 174"/>
                <a:gd name="T93" fmla="*/ 98 h 173"/>
                <a:gd name="T94" fmla="*/ 102 w 174"/>
                <a:gd name="T95" fmla="*/ 106 h 173"/>
                <a:gd name="T96" fmla="*/ 102 w 174"/>
                <a:gd name="T97" fmla="*/ 107 h 173"/>
                <a:gd name="T98" fmla="*/ 163 w 174"/>
                <a:gd name="T99" fmla="*/ 141 h 173"/>
                <a:gd name="T100" fmla="*/ 164 w 174"/>
                <a:gd name="T101" fmla="*/ 142 h 173"/>
                <a:gd name="T102" fmla="*/ 164 w 174"/>
                <a:gd name="T103" fmla="*/ 16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4" h="173">
                  <a:moveTo>
                    <a:pt x="167" y="132"/>
                  </a:moveTo>
                  <a:cubicBezTo>
                    <a:pt x="122" y="114"/>
                    <a:pt x="113" y="107"/>
                    <a:pt x="112" y="105"/>
                  </a:cubicBezTo>
                  <a:cubicBezTo>
                    <a:pt x="112" y="99"/>
                    <a:pt x="112" y="99"/>
                    <a:pt x="112" y="99"/>
                  </a:cubicBezTo>
                  <a:cubicBezTo>
                    <a:pt x="117" y="94"/>
                    <a:pt x="121" y="86"/>
                    <a:pt x="124" y="78"/>
                  </a:cubicBezTo>
                  <a:cubicBezTo>
                    <a:pt x="127" y="74"/>
                    <a:pt x="130" y="69"/>
                    <a:pt x="130" y="64"/>
                  </a:cubicBezTo>
                  <a:cubicBezTo>
                    <a:pt x="130" y="60"/>
                    <a:pt x="129" y="57"/>
                    <a:pt x="127" y="54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14"/>
                    <a:pt x="112" y="0"/>
                    <a:pt x="87" y="0"/>
                  </a:cubicBezTo>
                  <a:cubicBezTo>
                    <a:pt x="62" y="0"/>
                    <a:pt x="47" y="14"/>
                    <a:pt x="47" y="37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5" y="57"/>
                    <a:pt x="44" y="61"/>
                    <a:pt x="44" y="64"/>
                  </a:cubicBezTo>
                  <a:cubicBezTo>
                    <a:pt x="44" y="69"/>
                    <a:pt x="47" y="74"/>
                    <a:pt x="50" y="78"/>
                  </a:cubicBezTo>
                  <a:cubicBezTo>
                    <a:pt x="53" y="86"/>
                    <a:pt x="57" y="94"/>
                    <a:pt x="62" y="99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7"/>
                    <a:pt x="52" y="115"/>
                    <a:pt x="7" y="132"/>
                  </a:cubicBezTo>
                  <a:cubicBezTo>
                    <a:pt x="3" y="134"/>
                    <a:pt x="0" y="138"/>
                    <a:pt x="0" y="14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9"/>
                    <a:pt x="5" y="173"/>
                    <a:pt x="11" y="173"/>
                  </a:cubicBezTo>
                  <a:cubicBezTo>
                    <a:pt x="163" y="173"/>
                    <a:pt x="163" y="173"/>
                    <a:pt x="163" y="173"/>
                  </a:cubicBezTo>
                  <a:cubicBezTo>
                    <a:pt x="169" y="173"/>
                    <a:pt x="174" y="169"/>
                    <a:pt x="174" y="163"/>
                  </a:cubicBezTo>
                  <a:cubicBezTo>
                    <a:pt x="174" y="142"/>
                    <a:pt x="174" y="142"/>
                    <a:pt x="174" y="142"/>
                  </a:cubicBezTo>
                  <a:cubicBezTo>
                    <a:pt x="174" y="138"/>
                    <a:pt x="171" y="134"/>
                    <a:pt x="167" y="132"/>
                  </a:cubicBezTo>
                  <a:close/>
                  <a:moveTo>
                    <a:pt x="164" y="163"/>
                  </a:moveTo>
                  <a:cubicBezTo>
                    <a:pt x="164" y="163"/>
                    <a:pt x="164" y="164"/>
                    <a:pt x="163" y="164"/>
                  </a:cubicBezTo>
                  <a:cubicBezTo>
                    <a:pt x="11" y="164"/>
                    <a:pt x="11" y="164"/>
                    <a:pt x="11" y="164"/>
                  </a:cubicBezTo>
                  <a:cubicBezTo>
                    <a:pt x="10" y="164"/>
                    <a:pt x="10" y="163"/>
                    <a:pt x="10" y="163"/>
                  </a:cubicBezTo>
                  <a:cubicBezTo>
                    <a:pt x="10" y="142"/>
                    <a:pt x="10" y="142"/>
                    <a:pt x="10" y="142"/>
                  </a:cubicBezTo>
                  <a:cubicBezTo>
                    <a:pt x="10" y="142"/>
                    <a:pt x="10" y="141"/>
                    <a:pt x="11" y="141"/>
                  </a:cubicBezTo>
                  <a:cubicBezTo>
                    <a:pt x="61" y="121"/>
                    <a:pt x="70" y="113"/>
                    <a:pt x="72" y="107"/>
                  </a:cubicBezTo>
                  <a:cubicBezTo>
                    <a:pt x="72" y="107"/>
                    <a:pt x="72" y="106"/>
                    <a:pt x="72" y="106"/>
                  </a:cubicBezTo>
                  <a:cubicBezTo>
                    <a:pt x="72" y="98"/>
                    <a:pt x="72" y="98"/>
                    <a:pt x="72" y="98"/>
                  </a:cubicBezTo>
                  <a:cubicBezTo>
                    <a:pt x="72" y="96"/>
                    <a:pt x="71" y="95"/>
                    <a:pt x="70" y="94"/>
                  </a:cubicBezTo>
                  <a:cubicBezTo>
                    <a:pt x="65" y="89"/>
                    <a:pt x="62" y="82"/>
                    <a:pt x="59" y="74"/>
                  </a:cubicBezTo>
                  <a:cubicBezTo>
                    <a:pt x="59" y="73"/>
                    <a:pt x="58" y="72"/>
                    <a:pt x="57" y="71"/>
                  </a:cubicBezTo>
                  <a:cubicBezTo>
                    <a:pt x="55" y="70"/>
                    <a:pt x="54" y="67"/>
                    <a:pt x="54" y="64"/>
                  </a:cubicBezTo>
                  <a:cubicBezTo>
                    <a:pt x="54" y="62"/>
                    <a:pt x="55" y="60"/>
                    <a:pt x="56" y="59"/>
                  </a:cubicBezTo>
                  <a:cubicBezTo>
                    <a:pt x="56" y="58"/>
                    <a:pt x="57" y="57"/>
                    <a:pt x="57" y="56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7" y="19"/>
                    <a:pt x="67" y="10"/>
                    <a:pt x="87" y="10"/>
                  </a:cubicBezTo>
                  <a:cubicBezTo>
                    <a:pt x="107" y="10"/>
                    <a:pt x="117" y="19"/>
                    <a:pt x="117" y="37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7" y="57"/>
                    <a:pt x="117" y="58"/>
                    <a:pt x="118" y="59"/>
                  </a:cubicBezTo>
                  <a:cubicBezTo>
                    <a:pt x="119" y="60"/>
                    <a:pt x="120" y="62"/>
                    <a:pt x="120" y="64"/>
                  </a:cubicBezTo>
                  <a:cubicBezTo>
                    <a:pt x="120" y="67"/>
                    <a:pt x="119" y="70"/>
                    <a:pt x="117" y="71"/>
                  </a:cubicBezTo>
                  <a:cubicBezTo>
                    <a:pt x="116" y="72"/>
                    <a:pt x="115" y="73"/>
                    <a:pt x="115" y="74"/>
                  </a:cubicBezTo>
                  <a:cubicBezTo>
                    <a:pt x="112" y="82"/>
                    <a:pt x="109" y="89"/>
                    <a:pt x="104" y="94"/>
                  </a:cubicBezTo>
                  <a:cubicBezTo>
                    <a:pt x="103" y="95"/>
                    <a:pt x="102" y="96"/>
                    <a:pt x="102" y="98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2" y="106"/>
                    <a:pt x="102" y="107"/>
                    <a:pt x="102" y="107"/>
                  </a:cubicBezTo>
                  <a:cubicBezTo>
                    <a:pt x="104" y="113"/>
                    <a:pt x="113" y="122"/>
                    <a:pt x="163" y="141"/>
                  </a:cubicBezTo>
                  <a:cubicBezTo>
                    <a:pt x="164" y="141"/>
                    <a:pt x="164" y="142"/>
                    <a:pt x="164" y="142"/>
                  </a:cubicBezTo>
                  <a:lnTo>
                    <a:pt x="164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Freeform 370"/>
            <p:cNvSpPr>
              <a:spLocks/>
            </p:cNvSpPr>
            <p:nvPr/>
          </p:nvSpPr>
          <p:spPr bwMode="auto">
            <a:xfrm>
              <a:off x="6837363" y="1123950"/>
              <a:ext cx="234950" cy="311150"/>
            </a:xfrm>
            <a:custGeom>
              <a:avLst/>
              <a:gdLst>
                <a:gd name="T0" fmla="*/ 96 w 102"/>
                <a:gd name="T1" fmla="*/ 101 h 135"/>
                <a:gd name="T2" fmla="*/ 54 w 102"/>
                <a:gd name="T3" fmla="*/ 81 h 135"/>
                <a:gd name="T4" fmla="*/ 54 w 102"/>
                <a:gd name="T5" fmla="*/ 78 h 135"/>
                <a:gd name="T6" fmla="*/ 63 w 102"/>
                <a:gd name="T7" fmla="*/ 62 h 135"/>
                <a:gd name="T8" fmla="*/ 68 w 102"/>
                <a:gd name="T9" fmla="*/ 50 h 135"/>
                <a:gd name="T10" fmla="*/ 66 w 102"/>
                <a:gd name="T11" fmla="*/ 42 h 135"/>
                <a:gd name="T12" fmla="*/ 66 w 102"/>
                <a:gd name="T13" fmla="*/ 30 h 135"/>
                <a:gd name="T14" fmla="*/ 34 w 102"/>
                <a:gd name="T15" fmla="*/ 0 h 135"/>
                <a:gd name="T16" fmla="*/ 3 w 102"/>
                <a:gd name="T17" fmla="*/ 30 h 135"/>
                <a:gd name="T18" fmla="*/ 3 w 102"/>
                <a:gd name="T19" fmla="*/ 42 h 135"/>
                <a:gd name="T20" fmla="*/ 0 w 102"/>
                <a:gd name="T21" fmla="*/ 50 h 135"/>
                <a:gd name="T22" fmla="*/ 5 w 102"/>
                <a:gd name="T23" fmla="*/ 62 h 135"/>
                <a:gd name="T24" fmla="*/ 15 w 102"/>
                <a:gd name="T25" fmla="*/ 79 h 135"/>
                <a:gd name="T26" fmla="*/ 22 w 102"/>
                <a:gd name="T27" fmla="*/ 80 h 135"/>
                <a:gd name="T28" fmla="*/ 22 w 102"/>
                <a:gd name="T29" fmla="*/ 73 h 135"/>
                <a:gd name="T30" fmla="*/ 14 w 102"/>
                <a:gd name="T31" fmla="*/ 58 h 135"/>
                <a:gd name="T32" fmla="*/ 12 w 102"/>
                <a:gd name="T33" fmla="*/ 55 h 135"/>
                <a:gd name="T34" fmla="*/ 10 w 102"/>
                <a:gd name="T35" fmla="*/ 50 h 135"/>
                <a:gd name="T36" fmla="*/ 11 w 102"/>
                <a:gd name="T37" fmla="*/ 47 h 135"/>
                <a:gd name="T38" fmla="*/ 12 w 102"/>
                <a:gd name="T39" fmla="*/ 44 h 135"/>
                <a:gd name="T40" fmla="*/ 12 w 102"/>
                <a:gd name="T41" fmla="*/ 30 h 135"/>
                <a:gd name="T42" fmla="*/ 34 w 102"/>
                <a:gd name="T43" fmla="*/ 10 h 135"/>
                <a:gd name="T44" fmla="*/ 56 w 102"/>
                <a:gd name="T45" fmla="*/ 30 h 135"/>
                <a:gd name="T46" fmla="*/ 56 w 102"/>
                <a:gd name="T47" fmla="*/ 44 h 135"/>
                <a:gd name="T48" fmla="*/ 57 w 102"/>
                <a:gd name="T49" fmla="*/ 47 h 135"/>
                <a:gd name="T50" fmla="*/ 58 w 102"/>
                <a:gd name="T51" fmla="*/ 50 h 135"/>
                <a:gd name="T52" fmla="*/ 56 w 102"/>
                <a:gd name="T53" fmla="*/ 55 h 135"/>
                <a:gd name="T54" fmla="*/ 54 w 102"/>
                <a:gd name="T55" fmla="*/ 58 h 135"/>
                <a:gd name="T56" fmla="*/ 46 w 102"/>
                <a:gd name="T57" fmla="*/ 73 h 135"/>
                <a:gd name="T58" fmla="*/ 45 w 102"/>
                <a:gd name="T59" fmla="*/ 76 h 135"/>
                <a:gd name="T60" fmla="*/ 45 w 102"/>
                <a:gd name="T61" fmla="*/ 82 h 135"/>
                <a:gd name="T62" fmla="*/ 45 w 102"/>
                <a:gd name="T63" fmla="*/ 84 h 135"/>
                <a:gd name="T64" fmla="*/ 92 w 102"/>
                <a:gd name="T65" fmla="*/ 110 h 135"/>
                <a:gd name="T66" fmla="*/ 92 w 102"/>
                <a:gd name="T67" fmla="*/ 126 h 135"/>
                <a:gd name="T68" fmla="*/ 52 w 102"/>
                <a:gd name="T69" fmla="*/ 126 h 135"/>
                <a:gd name="T70" fmla="*/ 47 w 102"/>
                <a:gd name="T71" fmla="*/ 131 h 135"/>
                <a:gd name="T72" fmla="*/ 52 w 102"/>
                <a:gd name="T73" fmla="*/ 135 h 135"/>
                <a:gd name="T74" fmla="*/ 92 w 102"/>
                <a:gd name="T75" fmla="*/ 135 h 135"/>
                <a:gd name="T76" fmla="*/ 102 w 102"/>
                <a:gd name="T77" fmla="*/ 126 h 135"/>
                <a:gd name="T78" fmla="*/ 102 w 102"/>
                <a:gd name="T79" fmla="*/ 110 h 135"/>
                <a:gd name="T80" fmla="*/ 96 w 102"/>
                <a:gd name="T81" fmla="*/ 101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2" h="135">
                  <a:moveTo>
                    <a:pt x="96" y="101"/>
                  </a:moveTo>
                  <a:cubicBezTo>
                    <a:pt x="62" y="89"/>
                    <a:pt x="56" y="83"/>
                    <a:pt x="54" y="81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58" y="74"/>
                    <a:pt x="61" y="68"/>
                    <a:pt x="63" y="62"/>
                  </a:cubicBezTo>
                  <a:cubicBezTo>
                    <a:pt x="66" y="59"/>
                    <a:pt x="68" y="55"/>
                    <a:pt x="68" y="50"/>
                  </a:cubicBezTo>
                  <a:cubicBezTo>
                    <a:pt x="68" y="48"/>
                    <a:pt x="67" y="45"/>
                    <a:pt x="66" y="42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6" y="11"/>
                    <a:pt x="54" y="0"/>
                    <a:pt x="34" y="0"/>
                  </a:cubicBezTo>
                  <a:cubicBezTo>
                    <a:pt x="14" y="0"/>
                    <a:pt x="3" y="11"/>
                    <a:pt x="3" y="30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1" y="45"/>
                    <a:pt x="0" y="48"/>
                    <a:pt x="0" y="50"/>
                  </a:cubicBezTo>
                  <a:cubicBezTo>
                    <a:pt x="0" y="55"/>
                    <a:pt x="2" y="59"/>
                    <a:pt x="5" y="62"/>
                  </a:cubicBezTo>
                  <a:cubicBezTo>
                    <a:pt x="7" y="69"/>
                    <a:pt x="11" y="75"/>
                    <a:pt x="15" y="79"/>
                  </a:cubicBezTo>
                  <a:cubicBezTo>
                    <a:pt x="17" y="81"/>
                    <a:pt x="20" y="81"/>
                    <a:pt x="22" y="80"/>
                  </a:cubicBezTo>
                  <a:cubicBezTo>
                    <a:pt x="24" y="78"/>
                    <a:pt x="24" y="75"/>
                    <a:pt x="22" y="73"/>
                  </a:cubicBezTo>
                  <a:cubicBezTo>
                    <a:pt x="19" y="69"/>
                    <a:pt x="16" y="64"/>
                    <a:pt x="14" y="58"/>
                  </a:cubicBezTo>
                  <a:cubicBezTo>
                    <a:pt x="14" y="56"/>
                    <a:pt x="13" y="56"/>
                    <a:pt x="12" y="55"/>
                  </a:cubicBezTo>
                  <a:cubicBezTo>
                    <a:pt x="11" y="54"/>
                    <a:pt x="10" y="52"/>
                    <a:pt x="10" y="50"/>
                  </a:cubicBezTo>
                  <a:cubicBezTo>
                    <a:pt x="10" y="49"/>
                    <a:pt x="11" y="48"/>
                    <a:pt x="11" y="47"/>
                  </a:cubicBezTo>
                  <a:cubicBezTo>
                    <a:pt x="12" y="46"/>
                    <a:pt x="12" y="45"/>
                    <a:pt x="12" y="44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17"/>
                    <a:pt x="20" y="10"/>
                    <a:pt x="34" y="10"/>
                  </a:cubicBezTo>
                  <a:cubicBezTo>
                    <a:pt x="49" y="10"/>
                    <a:pt x="56" y="17"/>
                    <a:pt x="56" y="30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5"/>
                    <a:pt x="56" y="46"/>
                    <a:pt x="57" y="47"/>
                  </a:cubicBezTo>
                  <a:cubicBezTo>
                    <a:pt x="58" y="48"/>
                    <a:pt x="58" y="49"/>
                    <a:pt x="58" y="50"/>
                  </a:cubicBezTo>
                  <a:cubicBezTo>
                    <a:pt x="58" y="52"/>
                    <a:pt x="58" y="54"/>
                    <a:pt x="56" y="55"/>
                  </a:cubicBezTo>
                  <a:cubicBezTo>
                    <a:pt x="55" y="56"/>
                    <a:pt x="55" y="56"/>
                    <a:pt x="54" y="58"/>
                  </a:cubicBezTo>
                  <a:cubicBezTo>
                    <a:pt x="53" y="64"/>
                    <a:pt x="50" y="69"/>
                    <a:pt x="46" y="73"/>
                  </a:cubicBezTo>
                  <a:cubicBezTo>
                    <a:pt x="45" y="74"/>
                    <a:pt x="45" y="75"/>
                    <a:pt x="45" y="76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3"/>
                    <a:pt x="45" y="83"/>
                    <a:pt x="45" y="84"/>
                  </a:cubicBezTo>
                  <a:cubicBezTo>
                    <a:pt x="46" y="88"/>
                    <a:pt x="51" y="95"/>
                    <a:pt x="92" y="110"/>
                  </a:cubicBezTo>
                  <a:cubicBezTo>
                    <a:pt x="92" y="126"/>
                    <a:pt x="92" y="126"/>
                    <a:pt x="92" y="126"/>
                  </a:cubicBezTo>
                  <a:cubicBezTo>
                    <a:pt x="52" y="126"/>
                    <a:pt x="52" y="126"/>
                    <a:pt x="52" y="126"/>
                  </a:cubicBezTo>
                  <a:cubicBezTo>
                    <a:pt x="50" y="126"/>
                    <a:pt x="47" y="128"/>
                    <a:pt x="47" y="131"/>
                  </a:cubicBezTo>
                  <a:cubicBezTo>
                    <a:pt x="47" y="133"/>
                    <a:pt x="50" y="135"/>
                    <a:pt x="52" y="135"/>
                  </a:cubicBezTo>
                  <a:cubicBezTo>
                    <a:pt x="92" y="135"/>
                    <a:pt x="92" y="135"/>
                    <a:pt x="92" y="135"/>
                  </a:cubicBezTo>
                  <a:cubicBezTo>
                    <a:pt x="97" y="135"/>
                    <a:pt x="102" y="131"/>
                    <a:pt x="102" y="126"/>
                  </a:cubicBezTo>
                  <a:cubicBezTo>
                    <a:pt x="102" y="110"/>
                    <a:pt x="102" y="110"/>
                    <a:pt x="102" y="110"/>
                  </a:cubicBezTo>
                  <a:cubicBezTo>
                    <a:pt x="102" y="106"/>
                    <a:pt x="99" y="103"/>
                    <a:pt x="96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447596" y="5822504"/>
            <a:ext cx="732740" cy="227795"/>
          </a:xfrm>
          <a:prstGeom prst="rect">
            <a:avLst/>
          </a:prstGeom>
          <a:noFill/>
          <a:ln>
            <a:noFill/>
          </a:ln>
        </p:spPr>
        <p:txBody>
          <a:bodyPr wrap="square" lIns="90000" rIns="90000" rtlCol="0" anchor="t">
            <a:noAutofit/>
          </a:bodyPr>
          <a:lstStyle/>
          <a:p>
            <a:pPr>
              <a:buClr>
                <a:schemeClr val="accent1">
                  <a:lumMod val="50000"/>
                </a:schemeClr>
              </a:buClr>
            </a:pPr>
            <a:r>
              <a:rPr lang="fr-FR" sz="900" dirty="0">
                <a:solidFill>
                  <a:schemeClr val="accent1">
                    <a:lumMod val="50000"/>
                  </a:schemeClr>
                </a:solidFill>
              </a:rPr>
              <a:t>5</a:t>
            </a:r>
            <a:r>
              <a:rPr lang="fr-FR" sz="900" dirty="0" smtClean="0">
                <a:solidFill>
                  <a:schemeClr val="accent1">
                    <a:lumMod val="50000"/>
                  </a:schemeClr>
                </a:solidFill>
              </a:rPr>
              <a:t> pers</a:t>
            </a:r>
            <a:endParaRPr lang="fr-FR" sz="9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7" name="Group 130"/>
          <p:cNvGrpSpPr/>
          <p:nvPr/>
        </p:nvGrpSpPr>
        <p:grpSpPr>
          <a:xfrm>
            <a:off x="4174717" y="5726459"/>
            <a:ext cx="242530" cy="160874"/>
            <a:chOff x="6526213" y="1036638"/>
            <a:chExt cx="546100" cy="398463"/>
          </a:xfrm>
          <a:solidFill>
            <a:schemeClr val="accent1">
              <a:lumMod val="50000"/>
            </a:schemeClr>
          </a:solidFill>
        </p:grpSpPr>
        <p:sp>
          <p:nvSpPr>
            <p:cNvPr id="132" name="Freeform 369"/>
            <p:cNvSpPr>
              <a:spLocks noEditPoints="1"/>
            </p:cNvSpPr>
            <p:nvPr/>
          </p:nvSpPr>
          <p:spPr bwMode="auto">
            <a:xfrm>
              <a:off x="6526213" y="1036638"/>
              <a:ext cx="400050" cy="398463"/>
            </a:xfrm>
            <a:custGeom>
              <a:avLst/>
              <a:gdLst>
                <a:gd name="T0" fmla="*/ 167 w 174"/>
                <a:gd name="T1" fmla="*/ 132 h 173"/>
                <a:gd name="T2" fmla="*/ 112 w 174"/>
                <a:gd name="T3" fmla="*/ 105 h 173"/>
                <a:gd name="T4" fmla="*/ 112 w 174"/>
                <a:gd name="T5" fmla="*/ 99 h 173"/>
                <a:gd name="T6" fmla="*/ 124 w 174"/>
                <a:gd name="T7" fmla="*/ 78 h 173"/>
                <a:gd name="T8" fmla="*/ 130 w 174"/>
                <a:gd name="T9" fmla="*/ 64 h 173"/>
                <a:gd name="T10" fmla="*/ 127 w 174"/>
                <a:gd name="T11" fmla="*/ 54 h 173"/>
                <a:gd name="T12" fmla="*/ 127 w 174"/>
                <a:gd name="T13" fmla="*/ 37 h 173"/>
                <a:gd name="T14" fmla="*/ 87 w 174"/>
                <a:gd name="T15" fmla="*/ 0 h 173"/>
                <a:gd name="T16" fmla="*/ 47 w 174"/>
                <a:gd name="T17" fmla="*/ 37 h 173"/>
                <a:gd name="T18" fmla="*/ 47 w 174"/>
                <a:gd name="T19" fmla="*/ 54 h 173"/>
                <a:gd name="T20" fmla="*/ 44 w 174"/>
                <a:gd name="T21" fmla="*/ 64 h 173"/>
                <a:gd name="T22" fmla="*/ 50 w 174"/>
                <a:gd name="T23" fmla="*/ 78 h 173"/>
                <a:gd name="T24" fmla="*/ 62 w 174"/>
                <a:gd name="T25" fmla="*/ 99 h 173"/>
                <a:gd name="T26" fmla="*/ 62 w 174"/>
                <a:gd name="T27" fmla="*/ 105 h 173"/>
                <a:gd name="T28" fmla="*/ 7 w 174"/>
                <a:gd name="T29" fmla="*/ 132 h 173"/>
                <a:gd name="T30" fmla="*/ 0 w 174"/>
                <a:gd name="T31" fmla="*/ 142 h 173"/>
                <a:gd name="T32" fmla="*/ 0 w 174"/>
                <a:gd name="T33" fmla="*/ 163 h 173"/>
                <a:gd name="T34" fmla="*/ 11 w 174"/>
                <a:gd name="T35" fmla="*/ 173 h 173"/>
                <a:gd name="T36" fmla="*/ 163 w 174"/>
                <a:gd name="T37" fmla="*/ 173 h 173"/>
                <a:gd name="T38" fmla="*/ 174 w 174"/>
                <a:gd name="T39" fmla="*/ 163 h 173"/>
                <a:gd name="T40" fmla="*/ 174 w 174"/>
                <a:gd name="T41" fmla="*/ 142 h 173"/>
                <a:gd name="T42" fmla="*/ 167 w 174"/>
                <a:gd name="T43" fmla="*/ 132 h 173"/>
                <a:gd name="T44" fmla="*/ 164 w 174"/>
                <a:gd name="T45" fmla="*/ 163 h 173"/>
                <a:gd name="T46" fmla="*/ 163 w 174"/>
                <a:gd name="T47" fmla="*/ 164 h 173"/>
                <a:gd name="T48" fmla="*/ 11 w 174"/>
                <a:gd name="T49" fmla="*/ 164 h 173"/>
                <a:gd name="T50" fmla="*/ 10 w 174"/>
                <a:gd name="T51" fmla="*/ 163 h 173"/>
                <a:gd name="T52" fmla="*/ 10 w 174"/>
                <a:gd name="T53" fmla="*/ 142 h 173"/>
                <a:gd name="T54" fmla="*/ 11 w 174"/>
                <a:gd name="T55" fmla="*/ 141 h 173"/>
                <a:gd name="T56" fmla="*/ 72 w 174"/>
                <a:gd name="T57" fmla="*/ 107 h 173"/>
                <a:gd name="T58" fmla="*/ 72 w 174"/>
                <a:gd name="T59" fmla="*/ 106 h 173"/>
                <a:gd name="T60" fmla="*/ 72 w 174"/>
                <a:gd name="T61" fmla="*/ 98 h 173"/>
                <a:gd name="T62" fmla="*/ 70 w 174"/>
                <a:gd name="T63" fmla="*/ 94 h 173"/>
                <a:gd name="T64" fmla="*/ 59 w 174"/>
                <a:gd name="T65" fmla="*/ 74 h 173"/>
                <a:gd name="T66" fmla="*/ 57 w 174"/>
                <a:gd name="T67" fmla="*/ 71 h 173"/>
                <a:gd name="T68" fmla="*/ 54 w 174"/>
                <a:gd name="T69" fmla="*/ 64 h 173"/>
                <a:gd name="T70" fmla="*/ 56 w 174"/>
                <a:gd name="T71" fmla="*/ 59 h 173"/>
                <a:gd name="T72" fmla="*/ 57 w 174"/>
                <a:gd name="T73" fmla="*/ 56 h 173"/>
                <a:gd name="T74" fmla="*/ 57 w 174"/>
                <a:gd name="T75" fmla="*/ 37 h 173"/>
                <a:gd name="T76" fmla="*/ 87 w 174"/>
                <a:gd name="T77" fmla="*/ 10 h 173"/>
                <a:gd name="T78" fmla="*/ 117 w 174"/>
                <a:gd name="T79" fmla="*/ 37 h 173"/>
                <a:gd name="T80" fmla="*/ 117 w 174"/>
                <a:gd name="T81" fmla="*/ 56 h 173"/>
                <a:gd name="T82" fmla="*/ 118 w 174"/>
                <a:gd name="T83" fmla="*/ 59 h 173"/>
                <a:gd name="T84" fmla="*/ 120 w 174"/>
                <a:gd name="T85" fmla="*/ 64 h 173"/>
                <a:gd name="T86" fmla="*/ 117 w 174"/>
                <a:gd name="T87" fmla="*/ 71 h 173"/>
                <a:gd name="T88" fmla="*/ 115 w 174"/>
                <a:gd name="T89" fmla="*/ 74 h 173"/>
                <a:gd name="T90" fmla="*/ 104 w 174"/>
                <a:gd name="T91" fmla="*/ 94 h 173"/>
                <a:gd name="T92" fmla="*/ 102 w 174"/>
                <a:gd name="T93" fmla="*/ 98 h 173"/>
                <a:gd name="T94" fmla="*/ 102 w 174"/>
                <a:gd name="T95" fmla="*/ 106 h 173"/>
                <a:gd name="T96" fmla="*/ 102 w 174"/>
                <a:gd name="T97" fmla="*/ 107 h 173"/>
                <a:gd name="T98" fmla="*/ 163 w 174"/>
                <a:gd name="T99" fmla="*/ 141 h 173"/>
                <a:gd name="T100" fmla="*/ 164 w 174"/>
                <a:gd name="T101" fmla="*/ 142 h 173"/>
                <a:gd name="T102" fmla="*/ 164 w 174"/>
                <a:gd name="T103" fmla="*/ 16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4" h="173">
                  <a:moveTo>
                    <a:pt x="167" y="132"/>
                  </a:moveTo>
                  <a:cubicBezTo>
                    <a:pt x="122" y="114"/>
                    <a:pt x="113" y="107"/>
                    <a:pt x="112" y="105"/>
                  </a:cubicBezTo>
                  <a:cubicBezTo>
                    <a:pt x="112" y="99"/>
                    <a:pt x="112" y="99"/>
                    <a:pt x="112" y="99"/>
                  </a:cubicBezTo>
                  <a:cubicBezTo>
                    <a:pt x="117" y="94"/>
                    <a:pt x="121" y="86"/>
                    <a:pt x="124" y="78"/>
                  </a:cubicBezTo>
                  <a:cubicBezTo>
                    <a:pt x="127" y="74"/>
                    <a:pt x="130" y="69"/>
                    <a:pt x="130" y="64"/>
                  </a:cubicBezTo>
                  <a:cubicBezTo>
                    <a:pt x="130" y="60"/>
                    <a:pt x="129" y="57"/>
                    <a:pt x="127" y="54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14"/>
                    <a:pt x="112" y="0"/>
                    <a:pt x="87" y="0"/>
                  </a:cubicBezTo>
                  <a:cubicBezTo>
                    <a:pt x="62" y="0"/>
                    <a:pt x="47" y="14"/>
                    <a:pt x="47" y="37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5" y="57"/>
                    <a:pt x="44" y="61"/>
                    <a:pt x="44" y="64"/>
                  </a:cubicBezTo>
                  <a:cubicBezTo>
                    <a:pt x="44" y="69"/>
                    <a:pt x="47" y="74"/>
                    <a:pt x="50" y="78"/>
                  </a:cubicBezTo>
                  <a:cubicBezTo>
                    <a:pt x="53" y="86"/>
                    <a:pt x="57" y="94"/>
                    <a:pt x="62" y="99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7"/>
                    <a:pt x="52" y="115"/>
                    <a:pt x="7" y="132"/>
                  </a:cubicBezTo>
                  <a:cubicBezTo>
                    <a:pt x="3" y="134"/>
                    <a:pt x="0" y="138"/>
                    <a:pt x="0" y="14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9"/>
                    <a:pt x="5" y="173"/>
                    <a:pt x="11" y="173"/>
                  </a:cubicBezTo>
                  <a:cubicBezTo>
                    <a:pt x="163" y="173"/>
                    <a:pt x="163" y="173"/>
                    <a:pt x="163" y="173"/>
                  </a:cubicBezTo>
                  <a:cubicBezTo>
                    <a:pt x="169" y="173"/>
                    <a:pt x="174" y="169"/>
                    <a:pt x="174" y="163"/>
                  </a:cubicBezTo>
                  <a:cubicBezTo>
                    <a:pt x="174" y="142"/>
                    <a:pt x="174" y="142"/>
                    <a:pt x="174" y="142"/>
                  </a:cubicBezTo>
                  <a:cubicBezTo>
                    <a:pt x="174" y="138"/>
                    <a:pt x="171" y="134"/>
                    <a:pt x="167" y="132"/>
                  </a:cubicBezTo>
                  <a:close/>
                  <a:moveTo>
                    <a:pt x="164" y="163"/>
                  </a:moveTo>
                  <a:cubicBezTo>
                    <a:pt x="164" y="163"/>
                    <a:pt x="164" y="164"/>
                    <a:pt x="163" y="164"/>
                  </a:cubicBezTo>
                  <a:cubicBezTo>
                    <a:pt x="11" y="164"/>
                    <a:pt x="11" y="164"/>
                    <a:pt x="11" y="164"/>
                  </a:cubicBezTo>
                  <a:cubicBezTo>
                    <a:pt x="10" y="164"/>
                    <a:pt x="10" y="163"/>
                    <a:pt x="10" y="163"/>
                  </a:cubicBezTo>
                  <a:cubicBezTo>
                    <a:pt x="10" y="142"/>
                    <a:pt x="10" y="142"/>
                    <a:pt x="10" y="142"/>
                  </a:cubicBezTo>
                  <a:cubicBezTo>
                    <a:pt x="10" y="142"/>
                    <a:pt x="10" y="141"/>
                    <a:pt x="11" y="141"/>
                  </a:cubicBezTo>
                  <a:cubicBezTo>
                    <a:pt x="61" y="121"/>
                    <a:pt x="70" y="113"/>
                    <a:pt x="72" y="107"/>
                  </a:cubicBezTo>
                  <a:cubicBezTo>
                    <a:pt x="72" y="107"/>
                    <a:pt x="72" y="106"/>
                    <a:pt x="72" y="106"/>
                  </a:cubicBezTo>
                  <a:cubicBezTo>
                    <a:pt x="72" y="98"/>
                    <a:pt x="72" y="98"/>
                    <a:pt x="72" y="98"/>
                  </a:cubicBezTo>
                  <a:cubicBezTo>
                    <a:pt x="72" y="96"/>
                    <a:pt x="71" y="95"/>
                    <a:pt x="70" y="94"/>
                  </a:cubicBezTo>
                  <a:cubicBezTo>
                    <a:pt x="65" y="89"/>
                    <a:pt x="62" y="82"/>
                    <a:pt x="59" y="74"/>
                  </a:cubicBezTo>
                  <a:cubicBezTo>
                    <a:pt x="59" y="73"/>
                    <a:pt x="58" y="72"/>
                    <a:pt x="57" y="71"/>
                  </a:cubicBezTo>
                  <a:cubicBezTo>
                    <a:pt x="55" y="70"/>
                    <a:pt x="54" y="67"/>
                    <a:pt x="54" y="64"/>
                  </a:cubicBezTo>
                  <a:cubicBezTo>
                    <a:pt x="54" y="62"/>
                    <a:pt x="55" y="60"/>
                    <a:pt x="56" y="59"/>
                  </a:cubicBezTo>
                  <a:cubicBezTo>
                    <a:pt x="56" y="58"/>
                    <a:pt x="57" y="57"/>
                    <a:pt x="57" y="56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7" y="19"/>
                    <a:pt x="67" y="10"/>
                    <a:pt x="87" y="10"/>
                  </a:cubicBezTo>
                  <a:cubicBezTo>
                    <a:pt x="107" y="10"/>
                    <a:pt x="117" y="19"/>
                    <a:pt x="117" y="37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7" y="57"/>
                    <a:pt x="117" y="58"/>
                    <a:pt x="118" y="59"/>
                  </a:cubicBezTo>
                  <a:cubicBezTo>
                    <a:pt x="119" y="60"/>
                    <a:pt x="120" y="62"/>
                    <a:pt x="120" y="64"/>
                  </a:cubicBezTo>
                  <a:cubicBezTo>
                    <a:pt x="120" y="67"/>
                    <a:pt x="119" y="70"/>
                    <a:pt x="117" y="71"/>
                  </a:cubicBezTo>
                  <a:cubicBezTo>
                    <a:pt x="116" y="72"/>
                    <a:pt x="115" y="73"/>
                    <a:pt x="115" y="74"/>
                  </a:cubicBezTo>
                  <a:cubicBezTo>
                    <a:pt x="112" y="82"/>
                    <a:pt x="109" y="89"/>
                    <a:pt x="104" y="94"/>
                  </a:cubicBezTo>
                  <a:cubicBezTo>
                    <a:pt x="103" y="95"/>
                    <a:pt x="102" y="96"/>
                    <a:pt x="102" y="98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2" y="106"/>
                    <a:pt x="102" y="107"/>
                    <a:pt x="102" y="107"/>
                  </a:cubicBezTo>
                  <a:cubicBezTo>
                    <a:pt x="104" y="113"/>
                    <a:pt x="113" y="122"/>
                    <a:pt x="163" y="141"/>
                  </a:cubicBezTo>
                  <a:cubicBezTo>
                    <a:pt x="164" y="141"/>
                    <a:pt x="164" y="142"/>
                    <a:pt x="164" y="142"/>
                  </a:cubicBezTo>
                  <a:lnTo>
                    <a:pt x="164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Freeform 370"/>
            <p:cNvSpPr>
              <a:spLocks/>
            </p:cNvSpPr>
            <p:nvPr/>
          </p:nvSpPr>
          <p:spPr bwMode="auto">
            <a:xfrm>
              <a:off x="6837363" y="1123950"/>
              <a:ext cx="234950" cy="311150"/>
            </a:xfrm>
            <a:custGeom>
              <a:avLst/>
              <a:gdLst>
                <a:gd name="T0" fmla="*/ 96 w 102"/>
                <a:gd name="T1" fmla="*/ 101 h 135"/>
                <a:gd name="T2" fmla="*/ 54 w 102"/>
                <a:gd name="T3" fmla="*/ 81 h 135"/>
                <a:gd name="T4" fmla="*/ 54 w 102"/>
                <a:gd name="T5" fmla="*/ 78 h 135"/>
                <a:gd name="T6" fmla="*/ 63 w 102"/>
                <a:gd name="T7" fmla="*/ 62 h 135"/>
                <a:gd name="T8" fmla="*/ 68 w 102"/>
                <a:gd name="T9" fmla="*/ 50 h 135"/>
                <a:gd name="T10" fmla="*/ 66 w 102"/>
                <a:gd name="T11" fmla="*/ 42 h 135"/>
                <a:gd name="T12" fmla="*/ 66 w 102"/>
                <a:gd name="T13" fmla="*/ 30 h 135"/>
                <a:gd name="T14" fmla="*/ 34 w 102"/>
                <a:gd name="T15" fmla="*/ 0 h 135"/>
                <a:gd name="T16" fmla="*/ 3 w 102"/>
                <a:gd name="T17" fmla="*/ 30 h 135"/>
                <a:gd name="T18" fmla="*/ 3 w 102"/>
                <a:gd name="T19" fmla="*/ 42 h 135"/>
                <a:gd name="T20" fmla="*/ 0 w 102"/>
                <a:gd name="T21" fmla="*/ 50 h 135"/>
                <a:gd name="T22" fmla="*/ 5 w 102"/>
                <a:gd name="T23" fmla="*/ 62 h 135"/>
                <a:gd name="T24" fmla="*/ 15 w 102"/>
                <a:gd name="T25" fmla="*/ 79 h 135"/>
                <a:gd name="T26" fmla="*/ 22 w 102"/>
                <a:gd name="T27" fmla="*/ 80 h 135"/>
                <a:gd name="T28" fmla="*/ 22 w 102"/>
                <a:gd name="T29" fmla="*/ 73 h 135"/>
                <a:gd name="T30" fmla="*/ 14 w 102"/>
                <a:gd name="T31" fmla="*/ 58 h 135"/>
                <a:gd name="T32" fmla="*/ 12 w 102"/>
                <a:gd name="T33" fmla="*/ 55 h 135"/>
                <a:gd name="T34" fmla="*/ 10 w 102"/>
                <a:gd name="T35" fmla="*/ 50 h 135"/>
                <a:gd name="T36" fmla="*/ 11 w 102"/>
                <a:gd name="T37" fmla="*/ 47 h 135"/>
                <a:gd name="T38" fmla="*/ 12 w 102"/>
                <a:gd name="T39" fmla="*/ 44 h 135"/>
                <a:gd name="T40" fmla="*/ 12 w 102"/>
                <a:gd name="T41" fmla="*/ 30 h 135"/>
                <a:gd name="T42" fmla="*/ 34 w 102"/>
                <a:gd name="T43" fmla="*/ 10 h 135"/>
                <a:gd name="T44" fmla="*/ 56 w 102"/>
                <a:gd name="T45" fmla="*/ 30 h 135"/>
                <a:gd name="T46" fmla="*/ 56 w 102"/>
                <a:gd name="T47" fmla="*/ 44 h 135"/>
                <a:gd name="T48" fmla="*/ 57 w 102"/>
                <a:gd name="T49" fmla="*/ 47 h 135"/>
                <a:gd name="T50" fmla="*/ 58 w 102"/>
                <a:gd name="T51" fmla="*/ 50 h 135"/>
                <a:gd name="T52" fmla="*/ 56 w 102"/>
                <a:gd name="T53" fmla="*/ 55 h 135"/>
                <a:gd name="T54" fmla="*/ 54 w 102"/>
                <a:gd name="T55" fmla="*/ 58 h 135"/>
                <a:gd name="T56" fmla="*/ 46 w 102"/>
                <a:gd name="T57" fmla="*/ 73 h 135"/>
                <a:gd name="T58" fmla="*/ 45 w 102"/>
                <a:gd name="T59" fmla="*/ 76 h 135"/>
                <a:gd name="T60" fmla="*/ 45 w 102"/>
                <a:gd name="T61" fmla="*/ 82 h 135"/>
                <a:gd name="T62" fmla="*/ 45 w 102"/>
                <a:gd name="T63" fmla="*/ 84 h 135"/>
                <a:gd name="T64" fmla="*/ 92 w 102"/>
                <a:gd name="T65" fmla="*/ 110 h 135"/>
                <a:gd name="T66" fmla="*/ 92 w 102"/>
                <a:gd name="T67" fmla="*/ 126 h 135"/>
                <a:gd name="T68" fmla="*/ 52 w 102"/>
                <a:gd name="T69" fmla="*/ 126 h 135"/>
                <a:gd name="T70" fmla="*/ 47 w 102"/>
                <a:gd name="T71" fmla="*/ 131 h 135"/>
                <a:gd name="T72" fmla="*/ 52 w 102"/>
                <a:gd name="T73" fmla="*/ 135 h 135"/>
                <a:gd name="T74" fmla="*/ 92 w 102"/>
                <a:gd name="T75" fmla="*/ 135 h 135"/>
                <a:gd name="T76" fmla="*/ 102 w 102"/>
                <a:gd name="T77" fmla="*/ 126 h 135"/>
                <a:gd name="T78" fmla="*/ 102 w 102"/>
                <a:gd name="T79" fmla="*/ 110 h 135"/>
                <a:gd name="T80" fmla="*/ 96 w 102"/>
                <a:gd name="T81" fmla="*/ 101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2" h="135">
                  <a:moveTo>
                    <a:pt x="96" y="101"/>
                  </a:moveTo>
                  <a:cubicBezTo>
                    <a:pt x="62" y="89"/>
                    <a:pt x="56" y="83"/>
                    <a:pt x="54" y="81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58" y="74"/>
                    <a:pt x="61" y="68"/>
                    <a:pt x="63" y="62"/>
                  </a:cubicBezTo>
                  <a:cubicBezTo>
                    <a:pt x="66" y="59"/>
                    <a:pt x="68" y="55"/>
                    <a:pt x="68" y="50"/>
                  </a:cubicBezTo>
                  <a:cubicBezTo>
                    <a:pt x="68" y="48"/>
                    <a:pt x="67" y="45"/>
                    <a:pt x="66" y="42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6" y="11"/>
                    <a:pt x="54" y="0"/>
                    <a:pt x="34" y="0"/>
                  </a:cubicBezTo>
                  <a:cubicBezTo>
                    <a:pt x="14" y="0"/>
                    <a:pt x="3" y="11"/>
                    <a:pt x="3" y="30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1" y="45"/>
                    <a:pt x="0" y="48"/>
                    <a:pt x="0" y="50"/>
                  </a:cubicBezTo>
                  <a:cubicBezTo>
                    <a:pt x="0" y="55"/>
                    <a:pt x="2" y="59"/>
                    <a:pt x="5" y="62"/>
                  </a:cubicBezTo>
                  <a:cubicBezTo>
                    <a:pt x="7" y="69"/>
                    <a:pt x="11" y="75"/>
                    <a:pt x="15" y="79"/>
                  </a:cubicBezTo>
                  <a:cubicBezTo>
                    <a:pt x="17" y="81"/>
                    <a:pt x="20" y="81"/>
                    <a:pt x="22" y="80"/>
                  </a:cubicBezTo>
                  <a:cubicBezTo>
                    <a:pt x="24" y="78"/>
                    <a:pt x="24" y="75"/>
                    <a:pt x="22" y="73"/>
                  </a:cubicBezTo>
                  <a:cubicBezTo>
                    <a:pt x="19" y="69"/>
                    <a:pt x="16" y="64"/>
                    <a:pt x="14" y="58"/>
                  </a:cubicBezTo>
                  <a:cubicBezTo>
                    <a:pt x="14" y="56"/>
                    <a:pt x="13" y="56"/>
                    <a:pt x="12" y="55"/>
                  </a:cubicBezTo>
                  <a:cubicBezTo>
                    <a:pt x="11" y="54"/>
                    <a:pt x="10" y="52"/>
                    <a:pt x="10" y="50"/>
                  </a:cubicBezTo>
                  <a:cubicBezTo>
                    <a:pt x="10" y="49"/>
                    <a:pt x="11" y="48"/>
                    <a:pt x="11" y="47"/>
                  </a:cubicBezTo>
                  <a:cubicBezTo>
                    <a:pt x="12" y="46"/>
                    <a:pt x="12" y="45"/>
                    <a:pt x="12" y="44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17"/>
                    <a:pt x="20" y="10"/>
                    <a:pt x="34" y="10"/>
                  </a:cubicBezTo>
                  <a:cubicBezTo>
                    <a:pt x="49" y="10"/>
                    <a:pt x="56" y="17"/>
                    <a:pt x="56" y="30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5"/>
                    <a:pt x="56" y="46"/>
                    <a:pt x="57" y="47"/>
                  </a:cubicBezTo>
                  <a:cubicBezTo>
                    <a:pt x="58" y="48"/>
                    <a:pt x="58" y="49"/>
                    <a:pt x="58" y="50"/>
                  </a:cubicBezTo>
                  <a:cubicBezTo>
                    <a:pt x="58" y="52"/>
                    <a:pt x="58" y="54"/>
                    <a:pt x="56" y="55"/>
                  </a:cubicBezTo>
                  <a:cubicBezTo>
                    <a:pt x="55" y="56"/>
                    <a:pt x="55" y="56"/>
                    <a:pt x="54" y="58"/>
                  </a:cubicBezTo>
                  <a:cubicBezTo>
                    <a:pt x="53" y="64"/>
                    <a:pt x="50" y="69"/>
                    <a:pt x="46" y="73"/>
                  </a:cubicBezTo>
                  <a:cubicBezTo>
                    <a:pt x="45" y="74"/>
                    <a:pt x="45" y="75"/>
                    <a:pt x="45" y="76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3"/>
                    <a:pt x="45" y="83"/>
                    <a:pt x="45" y="84"/>
                  </a:cubicBezTo>
                  <a:cubicBezTo>
                    <a:pt x="46" y="88"/>
                    <a:pt x="51" y="95"/>
                    <a:pt x="92" y="110"/>
                  </a:cubicBezTo>
                  <a:cubicBezTo>
                    <a:pt x="92" y="126"/>
                    <a:pt x="92" y="126"/>
                    <a:pt x="92" y="126"/>
                  </a:cubicBezTo>
                  <a:cubicBezTo>
                    <a:pt x="52" y="126"/>
                    <a:pt x="52" y="126"/>
                    <a:pt x="52" y="126"/>
                  </a:cubicBezTo>
                  <a:cubicBezTo>
                    <a:pt x="50" y="126"/>
                    <a:pt x="47" y="128"/>
                    <a:pt x="47" y="131"/>
                  </a:cubicBezTo>
                  <a:cubicBezTo>
                    <a:pt x="47" y="133"/>
                    <a:pt x="50" y="135"/>
                    <a:pt x="52" y="135"/>
                  </a:cubicBezTo>
                  <a:cubicBezTo>
                    <a:pt x="92" y="135"/>
                    <a:pt x="92" y="135"/>
                    <a:pt x="92" y="135"/>
                  </a:cubicBezTo>
                  <a:cubicBezTo>
                    <a:pt x="97" y="135"/>
                    <a:pt x="102" y="131"/>
                    <a:pt x="102" y="126"/>
                  </a:cubicBezTo>
                  <a:cubicBezTo>
                    <a:pt x="102" y="110"/>
                    <a:pt x="102" y="110"/>
                    <a:pt x="102" y="110"/>
                  </a:cubicBezTo>
                  <a:cubicBezTo>
                    <a:pt x="102" y="106"/>
                    <a:pt x="99" y="103"/>
                    <a:pt x="96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5" name="Rectangle 134"/>
          <p:cNvSpPr/>
          <p:nvPr/>
        </p:nvSpPr>
        <p:spPr>
          <a:xfrm>
            <a:off x="5012269" y="3438150"/>
            <a:ext cx="1283094" cy="1266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34" name="TextBox 133"/>
          <p:cNvSpPr txBox="1"/>
          <p:nvPr/>
        </p:nvSpPr>
        <p:spPr>
          <a:xfrm>
            <a:off x="4362048" y="5708258"/>
            <a:ext cx="732740" cy="227795"/>
          </a:xfrm>
          <a:prstGeom prst="rect">
            <a:avLst/>
          </a:prstGeom>
          <a:noFill/>
          <a:ln>
            <a:noFill/>
          </a:ln>
        </p:spPr>
        <p:txBody>
          <a:bodyPr wrap="square" lIns="90000" rIns="90000" rtlCol="0" anchor="t">
            <a:noAutofit/>
          </a:bodyPr>
          <a:lstStyle/>
          <a:p>
            <a:pPr>
              <a:buClr>
                <a:schemeClr val="accent1">
                  <a:lumMod val="50000"/>
                </a:schemeClr>
              </a:buClr>
            </a:pPr>
            <a:r>
              <a:rPr lang="fr-FR" sz="900" dirty="0">
                <a:solidFill>
                  <a:schemeClr val="accent1">
                    <a:lumMod val="50000"/>
                  </a:schemeClr>
                </a:solidFill>
              </a:rPr>
              <a:t>5</a:t>
            </a:r>
            <a:r>
              <a:rPr lang="fr-FR" sz="900" dirty="0" smtClean="0">
                <a:solidFill>
                  <a:schemeClr val="accent1">
                    <a:lumMod val="50000"/>
                  </a:schemeClr>
                </a:solidFill>
              </a:rPr>
              <a:t> pers</a:t>
            </a:r>
            <a:endParaRPr lang="fr-FR" sz="9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270973" y="4073036"/>
            <a:ext cx="927227" cy="6252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 smtClean="0"/>
              <a:t>Manager entité</a:t>
            </a:r>
            <a:endParaRPr lang="fr-FR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5025468" y="3441567"/>
            <a:ext cx="1336912" cy="590837"/>
          </a:xfrm>
          <a:prstGeom prst="rect">
            <a:avLst/>
          </a:prstGeom>
          <a:noFill/>
          <a:ln>
            <a:noFill/>
          </a:ln>
        </p:spPr>
        <p:txBody>
          <a:bodyPr wrap="square" lIns="90000" rIns="90000" rtlCol="0" anchor="t">
            <a:noAutofit/>
          </a:bodyPr>
          <a:lstStyle/>
          <a:p>
            <a:pPr>
              <a:buClr>
                <a:schemeClr val="accent1">
                  <a:lumMod val="50000"/>
                </a:schemeClr>
              </a:buClr>
            </a:pPr>
            <a:r>
              <a:rPr lang="fr-FR" sz="900" dirty="0" smtClean="0">
                <a:solidFill>
                  <a:schemeClr val="accent1">
                    <a:lumMod val="50000"/>
                  </a:schemeClr>
                </a:solidFill>
              </a:rPr>
              <a:t>Revue et validation par le </a:t>
            </a:r>
            <a:r>
              <a:rPr lang="fr-FR" sz="900" dirty="0" err="1" smtClean="0">
                <a:solidFill>
                  <a:schemeClr val="accent1">
                    <a:lumMod val="50000"/>
                  </a:schemeClr>
                </a:solidFill>
              </a:rPr>
              <a:t>resp</a:t>
            </a:r>
            <a:r>
              <a:rPr lang="fr-FR" sz="900" dirty="0" smtClean="0">
                <a:solidFill>
                  <a:schemeClr val="accent1">
                    <a:lumMod val="50000"/>
                  </a:schemeClr>
                </a:solidFill>
              </a:rPr>
              <a:t>. de l’entité du radar des cas d’usage</a:t>
            </a:r>
            <a:endParaRPr lang="fr-FR" sz="9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270097" y="4357945"/>
            <a:ext cx="732740" cy="227795"/>
          </a:xfrm>
          <a:prstGeom prst="rect">
            <a:avLst/>
          </a:prstGeom>
          <a:noFill/>
          <a:ln>
            <a:noFill/>
          </a:ln>
        </p:spPr>
        <p:txBody>
          <a:bodyPr wrap="square" lIns="90000" rIns="90000" rtlCol="0" anchor="t">
            <a:noAutofit/>
          </a:bodyPr>
          <a:lstStyle/>
          <a:p>
            <a:pPr>
              <a:buClr>
                <a:schemeClr val="accent1">
                  <a:lumMod val="50000"/>
                </a:schemeClr>
              </a:buClr>
            </a:pPr>
            <a:r>
              <a:rPr lang="fr-FR" sz="9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fr-FR" sz="900" dirty="0" smtClean="0">
                <a:solidFill>
                  <a:schemeClr val="accent1">
                    <a:lumMod val="50000"/>
                  </a:schemeClr>
                </a:solidFill>
              </a:rPr>
              <a:t> pers</a:t>
            </a:r>
            <a:endParaRPr lang="fr-FR" sz="9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8" name="Group 113"/>
          <p:cNvGrpSpPr/>
          <p:nvPr/>
        </p:nvGrpSpPr>
        <p:grpSpPr>
          <a:xfrm>
            <a:off x="5108379" y="4117456"/>
            <a:ext cx="171027" cy="200772"/>
            <a:chOff x="4840288" y="1876425"/>
            <a:chExt cx="474662" cy="557213"/>
          </a:xfrm>
          <a:solidFill>
            <a:schemeClr val="accent1">
              <a:lumMod val="50000"/>
            </a:schemeClr>
          </a:solidFill>
        </p:grpSpPr>
        <p:sp>
          <p:nvSpPr>
            <p:cNvPr id="115" name="Freeform 188"/>
            <p:cNvSpPr>
              <a:spLocks noEditPoints="1"/>
            </p:cNvSpPr>
            <p:nvPr/>
          </p:nvSpPr>
          <p:spPr bwMode="auto">
            <a:xfrm>
              <a:off x="5219700" y="1955800"/>
              <a:ext cx="95250" cy="95250"/>
            </a:xfrm>
            <a:custGeom>
              <a:avLst/>
              <a:gdLst>
                <a:gd name="T0" fmla="*/ 39 w 41"/>
                <a:gd name="T1" fmla="*/ 16 h 40"/>
                <a:gd name="T2" fmla="*/ 24 w 41"/>
                <a:gd name="T3" fmla="*/ 2 h 40"/>
                <a:gd name="T4" fmla="*/ 20 w 41"/>
                <a:gd name="T5" fmla="*/ 0 h 40"/>
                <a:gd name="T6" fmla="*/ 19 w 41"/>
                <a:gd name="T7" fmla="*/ 0 h 40"/>
                <a:gd name="T8" fmla="*/ 15 w 41"/>
                <a:gd name="T9" fmla="*/ 2 h 40"/>
                <a:gd name="T10" fmla="*/ 2 w 41"/>
                <a:gd name="T11" fmla="*/ 15 h 40"/>
                <a:gd name="T12" fmla="*/ 1 w 41"/>
                <a:gd name="T13" fmla="*/ 20 h 40"/>
                <a:gd name="T14" fmla="*/ 23 w 41"/>
                <a:gd name="T15" fmla="*/ 40 h 40"/>
                <a:gd name="T16" fmla="*/ 26 w 41"/>
                <a:gd name="T17" fmla="*/ 39 h 40"/>
                <a:gd name="T18" fmla="*/ 39 w 41"/>
                <a:gd name="T19" fmla="*/ 26 h 40"/>
                <a:gd name="T20" fmla="*/ 41 w 41"/>
                <a:gd name="T21" fmla="*/ 22 h 40"/>
                <a:gd name="T22" fmla="*/ 39 w 41"/>
                <a:gd name="T23" fmla="*/ 16 h 40"/>
                <a:gd name="T24" fmla="*/ 22 w 41"/>
                <a:gd name="T25" fmla="*/ 29 h 40"/>
                <a:gd name="T26" fmla="*/ 12 w 41"/>
                <a:gd name="T27" fmla="*/ 18 h 40"/>
                <a:gd name="T28" fmla="*/ 20 w 41"/>
                <a:gd name="T29" fmla="*/ 10 h 40"/>
                <a:gd name="T30" fmla="*/ 30 w 41"/>
                <a:gd name="T31" fmla="*/ 21 h 40"/>
                <a:gd name="T32" fmla="*/ 22 w 41"/>
                <a:gd name="T33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40">
                  <a:moveTo>
                    <a:pt x="39" y="16"/>
                  </a:moveTo>
                  <a:cubicBezTo>
                    <a:pt x="24" y="2"/>
                    <a:pt x="24" y="2"/>
                    <a:pt x="24" y="2"/>
                  </a:cubicBezTo>
                  <a:cubicBezTo>
                    <a:pt x="23" y="0"/>
                    <a:pt x="22" y="0"/>
                    <a:pt x="20" y="0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7" y="0"/>
                    <a:pt x="16" y="1"/>
                    <a:pt x="15" y="2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0" y="18"/>
                    <a:pt x="1" y="20"/>
                  </a:cubicBezTo>
                  <a:cubicBezTo>
                    <a:pt x="1" y="20"/>
                    <a:pt x="18" y="40"/>
                    <a:pt x="23" y="40"/>
                  </a:cubicBezTo>
                  <a:cubicBezTo>
                    <a:pt x="24" y="40"/>
                    <a:pt x="25" y="40"/>
                    <a:pt x="26" y="39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40" y="25"/>
                    <a:pt x="41" y="23"/>
                    <a:pt x="41" y="22"/>
                  </a:cubicBezTo>
                  <a:cubicBezTo>
                    <a:pt x="41" y="20"/>
                    <a:pt x="41" y="18"/>
                    <a:pt x="39" y="16"/>
                  </a:cubicBezTo>
                  <a:close/>
                  <a:moveTo>
                    <a:pt x="22" y="29"/>
                  </a:moveTo>
                  <a:cubicBezTo>
                    <a:pt x="19" y="26"/>
                    <a:pt x="15" y="21"/>
                    <a:pt x="12" y="18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30" y="21"/>
                    <a:pt x="30" y="21"/>
                    <a:pt x="30" y="21"/>
                  </a:cubicBezTo>
                  <a:lnTo>
                    <a:pt x="22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189"/>
            <p:cNvSpPr>
              <a:spLocks/>
            </p:cNvSpPr>
            <p:nvPr/>
          </p:nvSpPr>
          <p:spPr bwMode="auto">
            <a:xfrm>
              <a:off x="5045075" y="2097088"/>
              <a:ext cx="131763" cy="130175"/>
            </a:xfrm>
            <a:custGeom>
              <a:avLst/>
              <a:gdLst>
                <a:gd name="T0" fmla="*/ 47 w 56"/>
                <a:gd name="T1" fmla="*/ 2 h 55"/>
                <a:gd name="T2" fmla="*/ 2 w 56"/>
                <a:gd name="T3" fmla="*/ 47 h 55"/>
                <a:gd name="T4" fmla="*/ 2 w 56"/>
                <a:gd name="T5" fmla="*/ 54 h 55"/>
                <a:gd name="T6" fmla="*/ 5 w 56"/>
                <a:gd name="T7" fmla="*/ 55 h 55"/>
                <a:gd name="T8" fmla="*/ 9 w 56"/>
                <a:gd name="T9" fmla="*/ 54 h 55"/>
                <a:gd name="T10" fmla="*/ 54 w 56"/>
                <a:gd name="T11" fmla="*/ 9 h 55"/>
                <a:gd name="T12" fmla="*/ 54 w 56"/>
                <a:gd name="T13" fmla="*/ 2 h 55"/>
                <a:gd name="T14" fmla="*/ 47 w 56"/>
                <a:gd name="T15" fmla="*/ 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5">
                  <a:moveTo>
                    <a:pt x="47" y="2"/>
                  </a:moveTo>
                  <a:cubicBezTo>
                    <a:pt x="2" y="47"/>
                    <a:pt x="2" y="47"/>
                    <a:pt x="2" y="47"/>
                  </a:cubicBezTo>
                  <a:cubicBezTo>
                    <a:pt x="0" y="49"/>
                    <a:pt x="0" y="52"/>
                    <a:pt x="2" y="54"/>
                  </a:cubicBezTo>
                  <a:cubicBezTo>
                    <a:pt x="3" y="55"/>
                    <a:pt x="4" y="55"/>
                    <a:pt x="5" y="55"/>
                  </a:cubicBezTo>
                  <a:cubicBezTo>
                    <a:pt x="7" y="55"/>
                    <a:pt x="8" y="55"/>
                    <a:pt x="9" y="54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7"/>
                    <a:pt x="56" y="4"/>
                    <a:pt x="54" y="2"/>
                  </a:cubicBezTo>
                  <a:cubicBezTo>
                    <a:pt x="52" y="0"/>
                    <a:pt x="49" y="0"/>
                    <a:pt x="4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190"/>
            <p:cNvSpPr>
              <a:spLocks noEditPoints="1"/>
            </p:cNvSpPr>
            <p:nvPr/>
          </p:nvSpPr>
          <p:spPr bwMode="auto">
            <a:xfrm>
              <a:off x="4840288" y="1876425"/>
              <a:ext cx="454025" cy="557213"/>
            </a:xfrm>
            <a:custGeom>
              <a:avLst/>
              <a:gdLst>
                <a:gd name="T0" fmla="*/ 115 w 193"/>
                <a:gd name="T1" fmla="*/ 46 h 237"/>
                <a:gd name="T2" fmla="*/ 115 w 193"/>
                <a:gd name="T3" fmla="*/ 34 h 237"/>
                <a:gd name="T4" fmla="*/ 118 w 193"/>
                <a:gd name="T5" fmla="*/ 34 h 237"/>
                <a:gd name="T6" fmla="*/ 122 w 193"/>
                <a:gd name="T7" fmla="*/ 33 h 237"/>
                <a:gd name="T8" fmla="*/ 125 w 193"/>
                <a:gd name="T9" fmla="*/ 28 h 237"/>
                <a:gd name="T10" fmla="*/ 125 w 193"/>
                <a:gd name="T11" fmla="*/ 7 h 237"/>
                <a:gd name="T12" fmla="*/ 122 w 193"/>
                <a:gd name="T13" fmla="*/ 2 h 237"/>
                <a:gd name="T14" fmla="*/ 118 w 193"/>
                <a:gd name="T15" fmla="*/ 0 h 237"/>
                <a:gd name="T16" fmla="*/ 76 w 193"/>
                <a:gd name="T17" fmla="*/ 0 h 237"/>
                <a:gd name="T18" fmla="*/ 71 w 193"/>
                <a:gd name="T19" fmla="*/ 2 h 237"/>
                <a:gd name="T20" fmla="*/ 69 w 193"/>
                <a:gd name="T21" fmla="*/ 7 h 237"/>
                <a:gd name="T22" fmla="*/ 69 w 193"/>
                <a:gd name="T23" fmla="*/ 28 h 237"/>
                <a:gd name="T24" fmla="*/ 71 w 193"/>
                <a:gd name="T25" fmla="*/ 33 h 237"/>
                <a:gd name="T26" fmla="*/ 76 w 193"/>
                <a:gd name="T27" fmla="*/ 34 h 237"/>
                <a:gd name="T28" fmla="*/ 79 w 193"/>
                <a:gd name="T29" fmla="*/ 34 h 237"/>
                <a:gd name="T30" fmla="*/ 79 w 193"/>
                <a:gd name="T31" fmla="*/ 46 h 237"/>
                <a:gd name="T32" fmla="*/ 0 w 193"/>
                <a:gd name="T33" fmla="*/ 140 h 237"/>
                <a:gd name="T34" fmla="*/ 97 w 193"/>
                <a:gd name="T35" fmla="*/ 237 h 237"/>
                <a:gd name="T36" fmla="*/ 193 w 193"/>
                <a:gd name="T37" fmla="*/ 140 h 237"/>
                <a:gd name="T38" fmla="*/ 115 w 193"/>
                <a:gd name="T39" fmla="*/ 46 h 237"/>
                <a:gd name="T40" fmla="*/ 83 w 193"/>
                <a:gd name="T41" fmla="*/ 25 h 237"/>
                <a:gd name="T42" fmla="*/ 78 w 193"/>
                <a:gd name="T43" fmla="*/ 25 h 237"/>
                <a:gd name="T44" fmla="*/ 78 w 193"/>
                <a:gd name="T45" fmla="*/ 10 h 237"/>
                <a:gd name="T46" fmla="*/ 115 w 193"/>
                <a:gd name="T47" fmla="*/ 10 h 237"/>
                <a:gd name="T48" fmla="*/ 115 w 193"/>
                <a:gd name="T49" fmla="*/ 25 h 237"/>
                <a:gd name="T50" fmla="*/ 110 w 193"/>
                <a:gd name="T51" fmla="*/ 25 h 237"/>
                <a:gd name="T52" fmla="*/ 105 w 193"/>
                <a:gd name="T53" fmla="*/ 30 h 237"/>
                <a:gd name="T54" fmla="*/ 105 w 193"/>
                <a:gd name="T55" fmla="*/ 44 h 237"/>
                <a:gd name="T56" fmla="*/ 97 w 193"/>
                <a:gd name="T57" fmla="*/ 44 h 237"/>
                <a:gd name="T58" fmla="*/ 88 w 193"/>
                <a:gd name="T59" fmla="*/ 44 h 237"/>
                <a:gd name="T60" fmla="*/ 88 w 193"/>
                <a:gd name="T61" fmla="*/ 30 h 237"/>
                <a:gd name="T62" fmla="*/ 83 w 193"/>
                <a:gd name="T63" fmla="*/ 25 h 237"/>
                <a:gd name="T64" fmla="*/ 97 w 193"/>
                <a:gd name="T65" fmla="*/ 227 h 237"/>
                <a:gd name="T66" fmla="*/ 10 w 193"/>
                <a:gd name="T67" fmla="*/ 140 h 237"/>
                <a:gd name="T68" fmla="*/ 97 w 193"/>
                <a:gd name="T69" fmla="*/ 53 h 237"/>
                <a:gd name="T70" fmla="*/ 184 w 193"/>
                <a:gd name="T71" fmla="*/ 140 h 237"/>
                <a:gd name="T72" fmla="*/ 97 w 193"/>
                <a:gd name="T73" fmla="*/ 22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3" h="237">
                  <a:moveTo>
                    <a:pt x="115" y="46"/>
                  </a:moveTo>
                  <a:cubicBezTo>
                    <a:pt x="115" y="34"/>
                    <a:pt x="115" y="34"/>
                    <a:pt x="115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20" y="34"/>
                    <a:pt x="121" y="34"/>
                    <a:pt x="122" y="33"/>
                  </a:cubicBezTo>
                  <a:cubicBezTo>
                    <a:pt x="124" y="32"/>
                    <a:pt x="125" y="30"/>
                    <a:pt x="125" y="28"/>
                  </a:cubicBezTo>
                  <a:cubicBezTo>
                    <a:pt x="125" y="7"/>
                    <a:pt x="125" y="7"/>
                    <a:pt x="125" y="7"/>
                  </a:cubicBezTo>
                  <a:cubicBezTo>
                    <a:pt x="125" y="5"/>
                    <a:pt x="124" y="3"/>
                    <a:pt x="122" y="2"/>
                  </a:cubicBezTo>
                  <a:cubicBezTo>
                    <a:pt x="121" y="1"/>
                    <a:pt x="120" y="0"/>
                    <a:pt x="118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4" y="0"/>
                    <a:pt x="73" y="1"/>
                    <a:pt x="71" y="2"/>
                  </a:cubicBezTo>
                  <a:cubicBezTo>
                    <a:pt x="70" y="3"/>
                    <a:pt x="69" y="5"/>
                    <a:pt x="69" y="7"/>
                  </a:cubicBezTo>
                  <a:cubicBezTo>
                    <a:pt x="69" y="28"/>
                    <a:pt x="69" y="28"/>
                    <a:pt x="69" y="28"/>
                  </a:cubicBezTo>
                  <a:cubicBezTo>
                    <a:pt x="69" y="30"/>
                    <a:pt x="70" y="32"/>
                    <a:pt x="71" y="33"/>
                  </a:cubicBezTo>
                  <a:cubicBezTo>
                    <a:pt x="73" y="34"/>
                    <a:pt x="74" y="34"/>
                    <a:pt x="76" y="34"/>
                  </a:cubicBezTo>
                  <a:cubicBezTo>
                    <a:pt x="79" y="34"/>
                    <a:pt x="79" y="34"/>
                    <a:pt x="79" y="3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34" y="54"/>
                    <a:pt x="0" y="93"/>
                    <a:pt x="0" y="140"/>
                  </a:cubicBezTo>
                  <a:cubicBezTo>
                    <a:pt x="0" y="193"/>
                    <a:pt x="44" y="237"/>
                    <a:pt x="97" y="237"/>
                  </a:cubicBezTo>
                  <a:cubicBezTo>
                    <a:pt x="150" y="237"/>
                    <a:pt x="193" y="193"/>
                    <a:pt x="193" y="140"/>
                  </a:cubicBezTo>
                  <a:cubicBezTo>
                    <a:pt x="193" y="93"/>
                    <a:pt x="160" y="54"/>
                    <a:pt x="115" y="46"/>
                  </a:cubicBezTo>
                  <a:close/>
                  <a:moveTo>
                    <a:pt x="83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8" y="25"/>
                    <a:pt x="105" y="27"/>
                    <a:pt x="105" y="30"/>
                  </a:cubicBezTo>
                  <a:cubicBezTo>
                    <a:pt x="105" y="44"/>
                    <a:pt x="105" y="44"/>
                    <a:pt x="105" y="44"/>
                  </a:cubicBezTo>
                  <a:cubicBezTo>
                    <a:pt x="103" y="44"/>
                    <a:pt x="100" y="44"/>
                    <a:pt x="97" y="44"/>
                  </a:cubicBezTo>
                  <a:cubicBezTo>
                    <a:pt x="94" y="44"/>
                    <a:pt x="91" y="44"/>
                    <a:pt x="88" y="44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7"/>
                    <a:pt x="86" y="25"/>
                    <a:pt x="83" y="25"/>
                  </a:cubicBezTo>
                  <a:close/>
                  <a:moveTo>
                    <a:pt x="97" y="227"/>
                  </a:moveTo>
                  <a:cubicBezTo>
                    <a:pt x="49" y="227"/>
                    <a:pt x="10" y="188"/>
                    <a:pt x="10" y="140"/>
                  </a:cubicBezTo>
                  <a:cubicBezTo>
                    <a:pt x="10" y="92"/>
                    <a:pt x="49" y="53"/>
                    <a:pt x="97" y="53"/>
                  </a:cubicBezTo>
                  <a:cubicBezTo>
                    <a:pt x="145" y="53"/>
                    <a:pt x="184" y="92"/>
                    <a:pt x="184" y="140"/>
                  </a:cubicBezTo>
                  <a:cubicBezTo>
                    <a:pt x="184" y="188"/>
                    <a:pt x="145" y="227"/>
                    <a:pt x="97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5229589" y="4103945"/>
            <a:ext cx="732740" cy="227795"/>
          </a:xfrm>
          <a:prstGeom prst="rect">
            <a:avLst/>
          </a:prstGeom>
          <a:noFill/>
          <a:ln>
            <a:noFill/>
          </a:ln>
        </p:spPr>
        <p:txBody>
          <a:bodyPr wrap="square" lIns="90000" rIns="90000" rtlCol="0" anchor="t">
            <a:noAutofit/>
          </a:bodyPr>
          <a:lstStyle/>
          <a:p>
            <a:pPr>
              <a:buClr>
                <a:schemeClr val="accent1">
                  <a:lumMod val="50000"/>
                </a:schemeClr>
              </a:buClr>
            </a:pPr>
            <a:r>
              <a:rPr lang="fr-FR" sz="900" dirty="0" smtClean="0">
                <a:solidFill>
                  <a:schemeClr val="accent1">
                    <a:lumMod val="50000"/>
                  </a:schemeClr>
                </a:solidFill>
              </a:rPr>
              <a:t>½ journée</a:t>
            </a:r>
            <a:endParaRPr lang="fr-FR" sz="9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9" name="Group 118"/>
          <p:cNvGrpSpPr/>
          <p:nvPr/>
        </p:nvGrpSpPr>
        <p:grpSpPr>
          <a:xfrm>
            <a:off x="5084639" y="4378234"/>
            <a:ext cx="242530" cy="160874"/>
            <a:chOff x="6526213" y="1036638"/>
            <a:chExt cx="546100" cy="398463"/>
          </a:xfrm>
          <a:solidFill>
            <a:schemeClr val="accent1">
              <a:lumMod val="50000"/>
            </a:schemeClr>
          </a:solidFill>
        </p:grpSpPr>
        <p:sp>
          <p:nvSpPr>
            <p:cNvPr id="120" name="Freeform 369"/>
            <p:cNvSpPr>
              <a:spLocks noEditPoints="1"/>
            </p:cNvSpPr>
            <p:nvPr/>
          </p:nvSpPr>
          <p:spPr bwMode="auto">
            <a:xfrm>
              <a:off x="6526213" y="1036638"/>
              <a:ext cx="400050" cy="398463"/>
            </a:xfrm>
            <a:custGeom>
              <a:avLst/>
              <a:gdLst>
                <a:gd name="T0" fmla="*/ 167 w 174"/>
                <a:gd name="T1" fmla="*/ 132 h 173"/>
                <a:gd name="T2" fmla="*/ 112 w 174"/>
                <a:gd name="T3" fmla="*/ 105 h 173"/>
                <a:gd name="T4" fmla="*/ 112 w 174"/>
                <a:gd name="T5" fmla="*/ 99 h 173"/>
                <a:gd name="T6" fmla="*/ 124 w 174"/>
                <a:gd name="T7" fmla="*/ 78 h 173"/>
                <a:gd name="T8" fmla="*/ 130 w 174"/>
                <a:gd name="T9" fmla="*/ 64 h 173"/>
                <a:gd name="T10" fmla="*/ 127 w 174"/>
                <a:gd name="T11" fmla="*/ 54 h 173"/>
                <a:gd name="T12" fmla="*/ 127 w 174"/>
                <a:gd name="T13" fmla="*/ 37 h 173"/>
                <a:gd name="T14" fmla="*/ 87 w 174"/>
                <a:gd name="T15" fmla="*/ 0 h 173"/>
                <a:gd name="T16" fmla="*/ 47 w 174"/>
                <a:gd name="T17" fmla="*/ 37 h 173"/>
                <a:gd name="T18" fmla="*/ 47 w 174"/>
                <a:gd name="T19" fmla="*/ 54 h 173"/>
                <a:gd name="T20" fmla="*/ 44 w 174"/>
                <a:gd name="T21" fmla="*/ 64 h 173"/>
                <a:gd name="T22" fmla="*/ 50 w 174"/>
                <a:gd name="T23" fmla="*/ 78 h 173"/>
                <a:gd name="T24" fmla="*/ 62 w 174"/>
                <a:gd name="T25" fmla="*/ 99 h 173"/>
                <a:gd name="T26" fmla="*/ 62 w 174"/>
                <a:gd name="T27" fmla="*/ 105 h 173"/>
                <a:gd name="T28" fmla="*/ 7 w 174"/>
                <a:gd name="T29" fmla="*/ 132 h 173"/>
                <a:gd name="T30" fmla="*/ 0 w 174"/>
                <a:gd name="T31" fmla="*/ 142 h 173"/>
                <a:gd name="T32" fmla="*/ 0 w 174"/>
                <a:gd name="T33" fmla="*/ 163 h 173"/>
                <a:gd name="T34" fmla="*/ 11 w 174"/>
                <a:gd name="T35" fmla="*/ 173 h 173"/>
                <a:gd name="T36" fmla="*/ 163 w 174"/>
                <a:gd name="T37" fmla="*/ 173 h 173"/>
                <a:gd name="T38" fmla="*/ 174 w 174"/>
                <a:gd name="T39" fmla="*/ 163 h 173"/>
                <a:gd name="T40" fmla="*/ 174 w 174"/>
                <a:gd name="T41" fmla="*/ 142 h 173"/>
                <a:gd name="T42" fmla="*/ 167 w 174"/>
                <a:gd name="T43" fmla="*/ 132 h 173"/>
                <a:gd name="T44" fmla="*/ 164 w 174"/>
                <a:gd name="T45" fmla="*/ 163 h 173"/>
                <a:gd name="T46" fmla="*/ 163 w 174"/>
                <a:gd name="T47" fmla="*/ 164 h 173"/>
                <a:gd name="T48" fmla="*/ 11 w 174"/>
                <a:gd name="T49" fmla="*/ 164 h 173"/>
                <a:gd name="T50" fmla="*/ 10 w 174"/>
                <a:gd name="T51" fmla="*/ 163 h 173"/>
                <a:gd name="T52" fmla="*/ 10 w 174"/>
                <a:gd name="T53" fmla="*/ 142 h 173"/>
                <a:gd name="T54" fmla="*/ 11 w 174"/>
                <a:gd name="T55" fmla="*/ 141 h 173"/>
                <a:gd name="T56" fmla="*/ 72 w 174"/>
                <a:gd name="T57" fmla="*/ 107 h 173"/>
                <a:gd name="T58" fmla="*/ 72 w 174"/>
                <a:gd name="T59" fmla="*/ 106 h 173"/>
                <a:gd name="T60" fmla="*/ 72 w 174"/>
                <a:gd name="T61" fmla="*/ 98 h 173"/>
                <a:gd name="T62" fmla="*/ 70 w 174"/>
                <a:gd name="T63" fmla="*/ 94 h 173"/>
                <a:gd name="T64" fmla="*/ 59 w 174"/>
                <a:gd name="T65" fmla="*/ 74 h 173"/>
                <a:gd name="T66" fmla="*/ 57 w 174"/>
                <a:gd name="T67" fmla="*/ 71 h 173"/>
                <a:gd name="T68" fmla="*/ 54 w 174"/>
                <a:gd name="T69" fmla="*/ 64 h 173"/>
                <a:gd name="T70" fmla="*/ 56 w 174"/>
                <a:gd name="T71" fmla="*/ 59 h 173"/>
                <a:gd name="T72" fmla="*/ 57 w 174"/>
                <a:gd name="T73" fmla="*/ 56 h 173"/>
                <a:gd name="T74" fmla="*/ 57 w 174"/>
                <a:gd name="T75" fmla="*/ 37 h 173"/>
                <a:gd name="T76" fmla="*/ 87 w 174"/>
                <a:gd name="T77" fmla="*/ 10 h 173"/>
                <a:gd name="T78" fmla="*/ 117 w 174"/>
                <a:gd name="T79" fmla="*/ 37 h 173"/>
                <a:gd name="T80" fmla="*/ 117 w 174"/>
                <a:gd name="T81" fmla="*/ 56 h 173"/>
                <a:gd name="T82" fmla="*/ 118 w 174"/>
                <a:gd name="T83" fmla="*/ 59 h 173"/>
                <a:gd name="T84" fmla="*/ 120 w 174"/>
                <a:gd name="T85" fmla="*/ 64 h 173"/>
                <a:gd name="T86" fmla="*/ 117 w 174"/>
                <a:gd name="T87" fmla="*/ 71 h 173"/>
                <a:gd name="T88" fmla="*/ 115 w 174"/>
                <a:gd name="T89" fmla="*/ 74 h 173"/>
                <a:gd name="T90" fmla="*/ 104 w 174"/>
                <a:gd name="T91" fmla="*/ 94 h 173"/>
                <a:gd name="T92" fmla="*/ 102 w 174"/>
                <a:gd name="T93" fmla="*/ 98 h 173"/>
                <a:gd name="T94" fmla="*/ 102 w 174"/>
                <a:gd name="T95" fmla="*/ 106 h 173"/>
                <a:gd name="T96" fmla="*/ 102 w 174"/>
                <a:gd name="T97" fmla="*/ 107 h 173"/>
                <a:gd name="T98" fmla="*/ 163 w 174"/>
                <a:gd name="T99" fmla="*/ 141 h 173"/>
                <a:gd name="T100" fmla="*/ 164 w 174"/>
                <a:gd name="T101" fmla="*/ 142 h 173"/>
                <a:gd name="T102" fmla="*/ 164 w 174"/>
                <a:gd name="T103" fmla="*/ 16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4" h="173">
                  <a:moveTo>
                    <a:pt x="167" y="132"/>
                  </a:moveTo>
                  <a:cubicBezTo>
                    <a:pt x="122" y="114"/>
                    <a:pt x="113" y="107"/>
                    <a:pt x="112" y="105"/>
                  </a:cubicBezTo>
                  <a:cubicBezTo>
                    <a:pt x="112" y="99"/>
                    <a:pt x="112" y="99"/>
                    <a:pt x="112" y="99"/>
                  </a:cubicBezTo>
                  <a:cubicBezTo>
                    <a:pt x="117" y="94"/>
                    <a:pt x="121" y="86"/>
                    <a:pt x="124" y="78"/>
                  </a:cubicBezTo>
                  <a:cubicBezTo>
                    <a:pt x="127" y="74"/>
                    <a:pt x="130" y="69"/>
                    <a:pt x="130" y="64"/>
                  </a:cubicBezTo>
                  <a:cubicBezTo>
                    <a:pt x="130" y="60"/>
                    <a:pt x="129" y="57"/>
                    <a:pt x="127" y="54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14"/>
                    <a:pt x="112" y="0"/>
                    <a:pt x="87" y="0"/>
                  </a:cubicBezTo>
                  <a:cubicBezTo>
                    <a:pt x="62" y="0"/>
                    <a:pt x="47" y="14"/>
                    <a:pt x="47" y="37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5" y="57"/>
                    <a:pt x="44" y="61"/>
                    <a:pt x="44" y="64"/>
                  </a:cubicBezTo>
                  <a:cubicBezTo>
                    <a:pt x="44" y="69"/>
                    <a:pt x="47" y="74"/>
                    <a:pt x="50" y="78"/>
                  </a:cubicBezTo>
                  <a:cubicBezTo>
                    <a:pt x="53" y="86"/>
                    <a:pt x="57" y="94"/>
                    <a:pt x="62" y="99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7"/>
                    <a:pt x="52" y="115"/>
                    <a:pt x="7" y="132"/>
                  </a:cubicBezTo>
                  <a:cubicBezTo>
                    <a:pt x="3" y="134"/>
                    <a:pt x="0" y="138"/>
                    <a:pt x="0" y="14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9"/>
                    <a:pt x="5" y="173"/>
                    <a:pt x="11" y="173"/>
                  </a:cubicBezTo>
                  <a:cubicBezTo>
                    <a:pt x="163" y="173"/>
                    <a:pt x="163" y="173"/>
                    <a:pt x="163" y="173"/>
                  </a:cubicBezTo>
                  <a:cubicBezTo>
                    <a:pt x="169" y="173"/>
                    <a:pt x="174" y="169"/>
                    <a:pt x="174" y="163"/>
                  </a:cubicBezTo>
                  <a:cubicBezTo>
                    <a:pt x="174" y="142"/>
                    <a:pt x="174" y="142"/>
                    <a:pt x="174" y="142"/>
                  </a:cubicBezTo>
                  <a:cubicBezTo>
                    <a:pt x="174" y="138"/>
                    <a:pt x="171" y="134"/>
                    <a:pt x="167" y="132"/>
                  </a:cubicBezTo>
                  <a:close/>
                  <a:moveTo>
                    <a:pt x="164" y="163"/>
                  </a:moveTo>
                  <a:cubicBezTo>
                    <a:pt x="164" y="163"/>
                    <a:pt x="164" y="164"/>
                    <a:pt x="163" y="164"/>
                  </a:cubicBezTo>
                  <a:cubicBezTo>
                    <a:pt x="11" y="164"/>
                    <a:pt x="11" y="164"/>
                    <a:pt x="11" y="164"/>
                  </a:cubicBezTo>
                  <a:cubicBezTo>
                    <a:pt x="10" y="164"/>
                    <a:pt x="10" y="163"/>
                    <a:pt x="10" y="163"/>
                  </a:cubicBezTo>
                  <a:cubicBezTo>
                    <a:pt x="10" y="142"/>
                    <a:pt x="10" y="142"/>
                    <a:pt x="10" y="142"/>
                  </a:cubicBezTo>
                  <a:cubicBezTo>
                    <a:pt x="10" y="142"/>
                    <a:pt x="10" y="141"/>
                    <a:pt x="11" y="141"/>
                  </a:cubicBezTo>
                  <a:cubicBezTo>
                    <a:pt x="61" y="121"/>
                    <a:pt x="70" y="113"/>
                    <a:pt x="72" y="107"/>
                  </a:cubicBezTo>
                  <a:cubicBezTo>
                    <a:pt x="72" y="107"/>
                    <a:pt x="72" y="106"/>
                    <a:pt x="72" y="106"/>
                  </a:cubicBezTo>
                  <a:cubicBezTo>
                    <a:pt x="72" y="98"/>
                    <a:pt x="72" y="98"/>
                    <a:pt x="72" y="98"/>
                  </a:cubicBezTo>
                  <a:cubicBezTo>
                    <a:pt x="72" y="96"/>
                    <a:pt x="71" y="95"/>
                    <a:pt x="70" y="94"/>
                  </a:cubicBezTo>
                  <a:cubicBezTo>
                    <a:pt x="65" y="89"/>
                    <a:pt x="62" y="82"/>
                    <a:pt x="59" y="74"/>
                  </a:cubicBezTo>
                  <a:cubicBezTo>
                    <a:pt x="59" y="73"/>
                    <a:pt x="58" y="72"/>
                    <a:pt x="57" y="71"/>
                  </a:cubicBezTo>
                  <a:cubicBezTo>
                    <a:pt x="55" y="70"/>
                    <a:pt x="54" y="67"/>
                    <a:pt x="54" y="64"/>
                  </a:cubicBezTo>
                  <a:cubicBezTo>
                    <a:pt x="54" y="62"/>
                    <a:pt x="55" y="60"/>
                    <a:pt x="56" y="59"/>
                  </a:cubicBezTo>
                  <a:cubicBezTo>
                    <a:pt x="56" y="58"/>
                    <a:pt x="57" y="57"/>
                    <a:pt x="57" y="56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7" y="19"/>
                    <a:pt x="67" y="10"/>
                    <a:pt x="87" y="10"/>
                  </a:cubicBezTo>
                  <a:cubicBezTo>
                    <a:pt x="107" y="10"/>
                    <a:pt x="117" y="19"/>
                    <a:pt x="117" y="37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7" y="57"/>
                    <a:pt x="117" y="58"/>
                    <a:pt x="118" y="59"/>
                  </a:cubicBezTo>
                  <a:cubicBezTo>
                    <a:pt x="119" y="60"/>
                    <a:pt x="120" y="62"/>
                    <a:pt x="120" y="64"/>
                  </a:cubicBezTo>
                  <a:cubicBezTo>
                    <a:pt x="120" y="67"/>
                    <a:pt x="119" y="70"/>
                    <a:pt x="117" y="71"/>
                  </a:cubicBezTo>
                  <a:cubicBezTo>
                    <a:pt x="116" y="72"/>
                    <a:pt x="115" y="73"/>
                    <a:pt x="115" y="74"/>
                  </a:cubicBezTo>
                  <a:cubicBezTo>
                    <a:pt x="112" y="82"/>
                    <a:pt x="109" y="89"/>
                    <a:pt x="104" y="94"/>
                  </a:cubicBezTo>
                  <a:cubicBezTo>
                    <a:pt x="103" y="95"/>
                    <a:pt x="102" y="96"/>
                    <a:pt x="102" y="98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2" y="106"/>
                    <a:pt x="102" y="107"/>
                    <a:pt x="102" y="107"/>
                  </a:cubicBezTo>
                  <a:cubicBezTo>
                    <a:pt x="104" y="113"/>
                    <a:pt x="113" y="122"/>
                    <a:pt x="163" y="141"/>
                  </a:cubicBezTo>
                  <a:cubicBezTo>
                    <a:pt x="164" y="141"/>
                    <a:pt x="164" y="142"/>
                    <a:pt x="164" y="142"/>
                  </a:cubicBezTo>
                  <a:lnTo>
                    <a:pt x="164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370"/>
            <p:cNvSpPr>
              <a:spLocks/>
            </p:cNvSpPr>
            <p:nvPr/>
          </p:nvSpPr>
          <p:spPr bwMode="auto">
            <a:xfrm>
              <a:off x="6837363" y="1123950"/>
              <a:ext cx="234950" cy="311150"/>
            </a:xfrm>
            <a:custGeom>
              <a:avLst/>
              <a:gdLst>
                <a:gd name="T0" fmla="*/ 96 w 102"/>
                <a:gd name="T1" fmla="*/ 101 h 135"/>
                <a:gd name="T2" fmla="*/ 54 w 102"/>
                <a:gd name="T3" fmla="*/ 81 h 135"/>
                <a:gd name="T4" fmla="*/ 54 w 102"/>
                <a:gd name="T5" fmla="*/ 78 h 135"/>
                <a:gd name="T6" fmla="*/ 63 w 102"/>
                <a:gd name="T7" fmla="*/ 62 h 135"/>
                <a:gd name="T8" fmla="*/ 68 w 102"/>
                <a:gd name="T9" fmla="*/ 50 h 135"/>
                <a:gd name="T10" fmla="*/ 66 w 102"/>
                <a:gd name="T11" fmla="*/ 42 h 135"/>
                <a:gd name="T12" fmla="*/ 66 w 102"/>
                <a:gd name="T13" fmla="*/ 30 h 135"/>
                <a:gd name="T14" fmla="*/ 34 w 102"/>
                <a:gd name="T15" fmla="*/ 0 h 135"/>
                <a:gd name="T16" fmla="*/ 3 w 102"/>
                <a:gd name="T17" fmla="*/ 30 h 135"/>
                <a:gd name="T18" fmla="*/ 3 w 102"/>
                <a:gd name="T19" fmla="*/ 42 h 135"/>
                <a:gd name="T20" fmla="*/ 0 w 102"/>
                <a:gd name="T21" fmla="*/ 50 h 135"/>
                <a:gd name="T22" fmla="*/ 5 w 102"/>
                <a:gd name="T23" fmla="*/ 62 h 135"/>
                <a:gd name="T24" fmla="*/ 15 w 102"/>
                <a:gd name="T25" fmla="*/ 79 h 135"/>
                <a:gd name="T26" fmla="*/ 22 w 102"/>
                <a:gd name="T27" fmla="*/ 80 h 135"/>
                <a:gd name="T28" fmla="*/ 22 w 102"/>
                <a:gd name="T29" fmla="*/ 73 h 135"/>
                <a:gd name="T30" fmla="*/ 14 w 102"/>
                <a:gd name="T31" fmla="*/ 58 h 135"/>
                <a:gd name="T32" fmla="*/ 12 w 102"/>
                <a:gd name="T33" fmla="*/ 55 h 135"/>
                <a:gd name="T34" fmla="*/ 10 w 102"/>
                <a:gd name="T35" fmla="*/ 50 h 135"/>
                <a:gd name="T36" fmla="*/ 11 w 102"/>
                <a:gd name="T37" fmla="*/ 47 h 135"/>
                <a:gd name="T38" fmla="*/ 12 w 102"/>
                <a:gd name="T39" fmla="*/ 44 h 135"/>
                <a:gd name="T40" fmla="*/ 12 w 102"/>
                <a:gd name="T41" fmla="*/ 30 h 135"/>
                <a:gd name="T42" fmla="*/ 34 w 102"/>
                <a:gd name="T43" fmla="*/ 10 h 135"/>
                <a:gd name="T44" fmla="*/ 56 w 102"/>
                <a:gd name="T45" fmla="*/ 30 h 135"/>
                <a:gd name="T46" fmla="*/ 56 w 102"/>
                <a:gd name="T47" fmla="*/ 44 h 135"/>
                <a:gd name="T48" fmla="*/ 57 w 102"/>
                <a:gd name="T49" fmla="*/ 47 h 135"/>
                <a:gd name="T50" fmla="*/ 58 w 102"/>
                <a:gd name="T51" fmla="*/ 50 h 135"/>
                <a:gd name="T52" fmla="*/ 56 w 102"/>
                <a:gd name="T53" fmla="*/ 55 h 135"/>
                <a:gd name="T54" fmla="*/ 54 w 102"/>
                <a:gd name="T55" fmla="*/ 58 h 135"/>
                <a:gd name="T56" fmla="*/ 46 w 102"/>
                <a:gd name="T57" fmla="*/ 73 h 135"/>
                <a:gd name="T58" fmla="*/ 45 w 102"/>
                <a:gd name="T59" fmla="*/ 76 h 135"/>
                <a:gd name="T60" fmla="*/ 45 w 102"/>
                <a:gd name="T61" fmla="*/ 82 h 135"/>
                <a:gd name="T62" fmla="*/ 45 w 102"/>
                <a:gd name="T63" fmla="*/ 84 h 135"/>
                <a:gd name="T64" fmla="*/ 92 w 102"/>
                <a:gd name="T65" fmla="*/ 110 h 135"/>
                <a:gd name="T66" fmla="*/ 92 w 102"/>
                <a:gd name="T67" fmla="*/ 126 h 135"/>
                <a:gd name="T68" fmla="*/ 52 w 102"/>
                <a:gd name="T69" fmla="*/ 126 h 135"/>
                <a:gd name="T70" fmla="*/ 47 w 102"/>
                <a:gd name="T71" fmla="*/ 131 h 135"/>
                <a:gd name="T72" fmla="*/ 52 w 102"/>
                <a:gd name="T73" fmla="*/ 135 h 135"/>
                <a:gd name="T74" fmla="*/ 92 w 102"/>
                <a:gd name="T75" fmla="*/ 135 h 135"/>
                <a:gd name="T76" fmla="*/ 102 w 102"/>
                <a:gd name="T77" fmla="*/ 126 h 135"/>
                <a:gd name="T78" fmla="*/ 102 w 102"/>
                <a:gd name="T79" fmla="*/ 110 h 135"/>
                <a:gd name="T80" fmla="*/ 96 w 102"/>
                <a:gd name="T81" fmla="*/ 101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2" h="135">
                  <a:moveTo>
                    <a:pt x="96" y="101"/>
                  </a:moveTo>
                  <a:cubicBezTo>
                    <a:pt x="62" y="89"/>
                    <a:pt x="56" y="83"/>
                    <a:pt x="54" y="81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58" y="74"/>
                    <a:pt x="61" y="68"/>
                    <a:pt x="63" y="62"/>
                  </a:cubicBezTo>
                  <a:cubicBezTo>
                    <a:pt x="66" y="59"/>
                    <a:pt x="68" y="55"/>
                    <a:pt x="68" y="50"/>
                  </a:cubicBezTo>
                  <a:cubicBezTo>
                    <a:pt x="68" y="48"/>
                    <a:pt x="67" y="45"/>
                    <a:pt x="66" y="42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6" y="11"/>
                    <a:pt x="54" y="0"/>
                    <a:pt x="34" y="0"/>
                  </a:cubicBezTo>
                  <a:cubicBezTo>
                    <a:pt x="14" y="0"/>
                    <a:pt x="3" y="11"/>
                    <a:pt x="3" y="30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1" y="45"/>
                    <a:pt x="0" y="48"/>
                    <a:pt x="0" y="50"/>
                  </a:cubicBezTo>
                  <a:cubicBezTo>
                    <a:pt x="0" y="55"/>
                    <a:pt x="2" y="59"/>
                    <a:pt x="5" y="62"/>
                  </a:cubicBezTo>
                  <a:cubicBezTo>
                    <a:pt x="7" y="69"/>
                    <a:pt x="11" y="75"/>
                    <a:pt x="15" y="79"/>
                  </a:cubicBezTo>
                  <a:cubicBezTo>
                    <a:pt x="17" y="81"/>
                    <a:pt x="20" y="81"/>
                    <a:pt x="22" y="80"/>
                  </a:cubicBezTo>
                  <a:cubicBezTo>
                    <a:pt x="24" y="78"/>
                    <a:pt x="24" y="75"/>
                    <a:pt x="22" y="73"/>
                  </a:cubicBezTo>
                  <a:cubicBezTo>
                    <a:pt x="19" y="69"/>
                    <a:pt x="16" y="64"/>
                    <a:pt x="14" y="58"/>
                  </a:cubicBezTo>
                  <a:cubicBezTo>
                    <a:pt x="14" y="56"/>
                    <a:pt x="13" y="56"/>
                    <a:pt x="12" y="55"/>
                  </a:cubicBezTo>
                  <a:cubicBezTo>
                    <a:pt x="11" y="54"/>
                    <a:pt x="10" y="52"/>
                    <a:pt x="10" y="50"/>
                  </a:cubicBezTo>
                  <a:cubicBezTo>
                    <a:pt x="10" y="49"/>
                    <a:pt x="11" y="48"/>
                    <a:pt x="11" y="47"/>
                  </a:cubicBezTo>
                  <a:cubicBezTo>
                    <a:pt x="12" y="46"/>
                    <a:pt x="12" y="45"/>
                    <a:pt x="12" y="44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17"/>
                    <a:pt x="20" y="10"/>
                    <a:pt x="34" y="10"/>
                  </a:cubicBezTo>
                  <a:cubicBezTo>
                    <a:pt x="49" y="10"/>
                    <a:pt x="56" y="17"/>
                    <a:pt x="56" y="30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5"/>
                    <a:pt x="56" y="46"/>
                    <a:pt x="57" y="47"/>
                  </a:cubicBezTo>
                  <a:cubicBezTo>
                    <a:pt x="58" y="48"/>
                    <a:pt x="58" y="49"/>
                    <a:pt x="58" y="50"/>
                  </a:cubicBezTo>
                  <a:cubicBezTo>
                    <a:pt x="58" y="52"/>
                    <a:pt x="58" y="54"/>
                    <a:pt x="56" y="55"/>
                  </a:cubicBezTo>
                  <a:cubicBezTo>
                    <a:pt x="55" y="56"/>
                    <a:pt x="55" y="56"/>
                    <a:pt x="54" y="58"/>
                  </a:cubicBezTo>
                  <a:cubicBezTo>
                    <a:pt x="53" y="64"/>
                    <a:pt x="50" y="69"/>
                    <a:pt x="46" y="73"/>
                  </a:cubicBezTo>
                  <a:cubicBezTo>
                    <a:pt x="45" y="74"/>
                    <a:pt x="45" y="75"/>
                    <a:pt x="45" y="76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3"/>
                    <a:pt x="45" y="83"/>
                    <a:pt x="45" y="84"/>
                  </a:cubicBezTo>
                  <a:cubicBezTo>
                    <a:pt x="46" y="88"/>
                    <a:pt x="51" y="95"/>
                    <a:pt x="92" y="110"/>
                  </a:cubicBezTo>
                  <a:cubicBezTo>
                    <a:pt x="92" y="126"/>
                    <a:pt x="92" y="126"/>
                    <a:pt x="92" y="126"/>
                  </a:cubicBezTo>
                  <a:cubicBezTo>
                    <a:pt x="52" y="126"/>
                    <a:pt x="52" y="126"/>
                    <a:pt x="52" y="126"/>
                  </a:cubicBezTo>
                  <a:cubicBezTo>
                    <a:pt x="50" y="126"/>
                    <a:pt x="47" y="128"/>
                    <a:pt x="47" y="131"/>
                  </a:cubicBezTo>
                  <a:cubicBezTo>
                    <a:pt x="47" y="133"/>
                    <a:pt x="50" y="135"/>
                    <a:pt x="52" y="135"/>
                  </a:cubicBezTo>
                  <a:cubicBezTo>
                    <a:pt x="92" y="135"/>
                    <a:pt x="92" y="135"/>
                    <a:pt x="92" y="135"/>
                  </a:cubicBezTo>
                  <a:cubicBezTo>
                    <a:pt x="97" y="135"/>
                    <a:pt x="102" y="131"/>
                    <a:pt x="102" y="126"/>
                  </a:cubicBezTo>
                  <a:cubicBezTo>
                    <a:pt x="102" y="110"/>
                    <a:pt x="102" y="110"/>
                    <a:pt x="102" y="110"/>
                  </a:cubicBezTo>
                  <a:cubicBezTo>
                    <a:pt x="102" y="106"/>
                    <a:pt x="99" y="103"/>
                    <a:pt x="96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2375311" y="3434777"/>
            <a:ext cx="853101" cy="1266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89" name="Rectangle 88"/>
          <p:cNvSpPr/>
          <p:nvPr/>
        </p:nvSpPr>
        <p:spPr>
          <a:xfrm>
            <a:off x="2364248" y="3446163"/>
            <a:ext cx="900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>
                  <a:lumMod val="50000"/>
                </a:schemeClr>
              </a:buClr>
            </a:pPr>
            <a:r>
              <a:rPr lang="fr-FR" sz="900" dirty="0" smtClean="0">
                <a:solidFill>
                  <a:schemeClr val="accent1">
                    <a:lumMod val="50000"/>
                  </a:schemeClr>
                </a:solidFill>
              </a:rPr>
              <a:t>Création de la liste des Business </a:t>
            </a:r>
            <a:r>
              <a:rPr lang="fr-FR" sz="900" dirty="0" err="1" smtClean="0">
                <a:solidFill>
                  <a:schemeClr val="accent1">
                    <a:lumMod val="50000"/>
                  </a:schemeClr>
                </a:solidFill>
              </a:rPr>
              <a:t>Capabilities</a:t>
            </a:r>
            <a:r>
              <a:rPr lang="fr-FR" sz="900" dirty="0" smtClean="0">
                <a:solidFill>
                  <a:schemeClr val="accent1">
                    <a:lumMod val="50000"/>
                  </a:schemeClr>
                </a:solidFill>
              </a:rPr>
              <a:t> de l’entité</a:t>
            </a:r>
            <a:endParaRPr lang="fr-FR" sz="9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0" name="Group 98"/>
          <p:cNvGrpSpPr/>
          <p:nvPr/>
        </p:nvGrpSpPr>
        <p:grpSpPr>
          <a:xfrm>
            <a:off x="2415979" y="4219056"/>
            <a:ext cx="171027" cy="200772"/>
            <a:chOff x="4840288" y="1876425"/>
            <a:chExt cx="474662" cy="557213"/>
          </a:xfrm>
          <a:solidFill>
            <a:schemeClr val="accent1">
              <a:lumMod val="50000"/>
            </a:schemeClr>
          </a:solidFill>
        </p:grpSpPr>
        <p:sp>
          <p:nvSpPr>
            <p:cNvPr id="100" name="Freeform 188"/>
            <p:cNvSpPr>
              <a:spLocks noEditPoints="1"/>
            </p:cNvSpPr>
            <p:nvPr/>
          </p:nvSpPr>
          <p:spPr bwMode="auto">
            <a:xfrm>
              <a:off x="5219700" y="1955800"/>
              <a:ext cx="95250" cy="95250"/>
            </a:xfrm>
            <a:custGeom>
              <a:avLst/>
              <a:gdLst>
                <a:gd name="T0" fmla="*/ 39 w 41"/>
                <a:gd name="T1" fmla="*/ 16 h 40"/>
                <a:gd name="T2" fmla="*/ 24 w 41"/>
                <a:gd name="T3" fmla="*/ 2 h 40"/>
                <a:gd name="T4" fmla="*/ 20 w 41"/>
                <a:gd name="T5" fmla="*/ 0 h 40"/>
                <a:gd name="T6" fmla="*/ 19 w 41"/>
                <a:gd name="T7" fmla="*/ 0 h 40"/>
                <a:gd name="T8" fmla="*/ 15 w 41"/>
                <a:gd name="T9" fmla="*/ 2 h 40"/>
                <a:gd name="T10" fmla="*/ 2 w 41"/>
                <a:gd name="T11" fmla="*/ 15 h 40"/>
                <a:gd name="T12" fmla="*/ 1 w 41"/>
                <a:gd name="T13" fmla="*/ 20 h 40"/>
                <a:gd name="T14" fmla="*/ 23 w 41"/>
                <a:gd name="T15" fmla="*/ 40 h 40"/>
                <a:gd name="T16" fmla="*/ 26 w 41"/>
                <a:gd name="T17" fmla="*/ 39 h 40"/>
                <a:gd name="T18" fmla="*/ 39 w 41"/>
                <a:gd name="T19" fmla="*/ 26 h 40"/>
                <a:gd name="T20" fmla="*/ 41 w 41"/>
                <a:gd name="T21" fmla="*/ 22 h 40"/>
                <a:gd name="T22" fmla="*/ 39 w 41"/>
                <a:gd name="T23" fmla="*/ 16 h 40"/>
                <a:gd name="T24" fmla="*/ 22 w 41"/>
                <a:gd name="T25" fmla="*/ 29 h 40"/>
                <a:gd name="T26" fmla="*/ 12 w 41"/>
                <a:gd name="T27" fmla="*/ 18 h 40"/>
                <a:gd name="T28" fmla="*/ 20 w 41"/>
                <a:gd name="T29" fmla="*/ 10 h 40"/>
                <a:gd name="T30" fmla="*/ 30 w 41"/>
                <a:gd name="T31" fmla="*/ 21 h 40"/>
                <a:gd name="T32" fmla="*/ 22 w 41"/>
                <a:gd name="T33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40">
                  <a:moveTo>
                    <a:pt x="39" y="16"/>
                  </a:moveTo>
                  <a:cubicBezTo>
                    <a:pt x="24" y="2"/>
                    <a:pt x="24" y="2"/>
                    <a:pt x="24" y="2"/>
                  </a:cubicBezTo>
                  <a:cubicBezTo>
                    <a:pt x="23" y="0"/>
                    <a:pt x="22" y="0"/>
                    <a:pt x="20" y="0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7" y="0"/>
                    <a:pt x="16" y="1"/>
                    <a:pt x="15" y="2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0" y="18"/>
                    <a:pt x="1" y="20"/>
                  </a:cubicBezTo>
                  <a:cubicBezTo>
                    <a:pt x="1" y="20"/>
                    <a:pt x="18" y="40"/>
                    <a:pt x="23" y="40"/>
                  </a:cubicBezTo>
                  <a:cubicBezTo>
                    <a:pt x="24" y="40"/>
                    <a:pt x="25" y="40"/>
                    <a:pt x="26" y="39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40" y="25"/>
                    <a:pt x="41" y="23"/>
                    <a:pt x="41" y="22"/>
                  </a:cubicBezTo>
                  <a:cubicBezTo>
                    <a:pt x="41" y="20"/>
                    <a:pt x="41" y="18"/>
                    <a:pt x="39" y="16"/>
                  </a:cubicBezTo>
                  <a:close/>
                  <a:moveTo>
                    <a:pt x="22" y="29"/>
                  </a:moveTo>
                  <a:cubicBezTo>
                    <a:pt x="19" y="26"/>
                    <a:pt x="15" y="21"/>
                    <a:pt x="12" y="18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30" y="21"/>
                    <a:pt x="30" y="21"/>
                    <a:pt x="30" y="21"/>
                  </a:cubicBezTo>
                  <a:lnTo>
                    <a:pt x="22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189"/>
            <p:cNvSpPr>
              <a:spLocks/>
            </p:cNvSpPr>
            <p:nvPr/>
          </p:nvSpPr>
          <p:spPr bwMode="auto">
            <a:xfrm>
              <a:off x="5045075" y="2097088"/>
              <a:ext cx="131763" cy="130175"/>
            </a:xfrm>
            <a:custGeom>
              <a:avLst/>
              <a:gdLst>
                <a:gd name="T0" fmla="*/ 47 w 56"/>
                <a:gd name="T1" fmla="*/ 2 h 55"/>
                <a:gd name="T2" fmla="*/ 2 w 56"/>
                <a:gd name="T3" fmla="*/ 47 h 55"/>
                <a:gd name="T4" fmla="*/ 2 w 56"/>
                <a:gd name="T5" fmla="*/ 54 h 55"/>
                <a:gd name="T6" fmla="*/ 5 w 56"/>
                <a:gd name="T7" fmla="*/ 55 h 55"/>
                <a:gd name="T8" fmla="*/ 9 w 56"/>
                <a:gd name="T9" fmla="*/ 54 h 55"/>
                <a:gd name="T10" fmla="*/ 54 w 56"/>
                <a:gd name="T11" fmla="*/ 9 h 55"/>
                <a:gd name="T12" fmla="*/ 54 w 56"/>
                <a:gd name="T13" fmla="*/ 2 h 55"/>
                <a:gd name="T14" fmla="*/ 47 w 56"/>
                <a:gd name="T15" fmla="*/ 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5">
                  <a:moveTo>
                    <a:pt x="47" y="2"/>
                  </a:moveTo>
                  <a:cubicBezTo>
                    <a:pt x="2" y="47"/>
                    <a:pt x="2" y="47"/>
                    <a:pt x="2" y="47"/>
                  </a:cubicBezTo>
                  <a:cubicBezTo>
                    <a:pt x="0" y="49"/>
                    <a:pt x="0" y="52"/>
                    <a:pt x="2" y="54"/>
                  </a:cubicBezTo>
                  <a:cubicBezTo>
                    <a:pt x="3" y="55"/>
                    <a:pt x="4" y="55"/>
                    <a:pt x="5" y="55"/>
                  </a:cubicBezTo>
                  <a:cubicBezTo>
                    <a:pt x="7" y="55"/>
                    <a:pt x="8" y="55"/>
                    <a:pt x="9" y="54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7"/>
                    <a:pt x="56" y="4"/>
                    <a:pt x="54" y="2"/>
                  </a:cubicBezTo>
                  <a:cubicBezTo>
                    <a:pt x="52" y="0"/>
                    <a:pt x="49" y="0"/>
                    <a:pt x="4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190"/>
            <p:cNvSpPr>
              <a:spLocks noEditPoints="1"/>
            </p:cNvSpPr>
            <p:nvPr/>
          </p:nvSpPr>
          <p:spPr bwMode="auto">
            <a:xfrm>
              <a:off x="4840288" y="1876425"/>
              <a:ext cx="454025" cy="557213"/>
            </a:xfrm>
            <a:custGeom>
              <a:avLst/>
              <a:gdLst>
                <a:gd name="T0" fmla="*/ 115 w 193"/>
                <a:gd name="T1" fmla="*/ 46 h 237"/>
                <a:gd name="T2" fmla="*/ 115 w 193"/>
                <a:gd name="T3" fmla="*/ 34 h 237"/>
                <a:gd name="T4" fmla="*/ 118 w 193"/>
                <a:gd name="T5" fmla="*/ 34 h 237"/>
                <a:gd name="T6" fmla="*/ 122 w 193"/>
                <a:gd name="T7" fmla="*/ 33 h 237"/>
                <a:gd name="T8" fmla="*/ 125 w 193"/>
                <a:gd name="T9" fmla="*/ 28 h 237"/>
                <a:gd name="T10" fmla="*/ 125 w 193"/>
                <a:gd name="T11" fmla="*/ 7 h 237"/>
                <a:gd name="T12" fmla="*/ 122 w 193"/>
                <a:gd name="T13" fmla="*/ 2 h 237"/>
                <a:gd name="T14" fmla="*/ 118 w 193"/>
                <a:gd name="T15" fmla="*/ 0 h 237"/>
                <a:gd name="T16" fmla="*/ 76 w 193"/>
                <a:gd name="T17" fmla="*/ 0 h 237"/>
                <a:gd name="T18" fmla="*/ 71 w 193"/>
                <a:gd name="T19" fmla="*/ 2 h 237"/>
                <a:gd name="T20" fmla="*/ 69 w 193"/>
                <a:gd name="T21" fmla="*/ 7 h 237"/>
                <a:gd name="T22" fmla="*/ 69 w 193"/>
                <a:gd name="T23" fmla="*/ 28 h 237"/>
                <a:gd name="T24" fmla="*/ 71 w 193"/>
                <a:gd name="T25" fmla="*/ 33 h 237"/>
                <a:gd name="T26" fmla="*/ 76 w 193"/>
                <a:gd name="T27" fmla="*/ 34 h 237"/>
                <a:gd name="T28" fmla="*/ 79 w 193"/>
                <a:gd name="T29" fmla="*/ 34 h 237"/>
                <a:gd name="T30" fmla="*/ 79 w 193"/>
                <a:gd name="T31" fmla="*/ 46 h 237"/>
                <a:gd name="T32" fmla="*/ 0 w 193"/>
                <a:gd name="T33" fmla="*/ 140 h 237"/>
                <a:gd name="T34" fmla="*/ 97 w 193"/>
                <a:gd name="T35" fmla="*/ 237 h 237"/>
                <a:gd name="T36" fmla="*/ 193 w 193"/>
                <a:gd name="T37" fmla="*/ 140 h 237"/>
                <a:gd name="T38" fmla="*/ 115 w 193"/>
                <a:gd name="T39" fmla="*/ 46 h 237"/>
                <a:gd name="T40" fmla="*/ 83 w 193"/>
                <a:gd name="T41" fmla="*/ 25 h 237"/>
                <a:gd name="T42" fmla="*/ 78 w 193"/>
                <a:gd name="T43" fmla="*/ 25 h 237"/>
                <a:gd name="T44" fmla="*/ 78 w 193"/>
                <a:gd name="T45" fmla="*/ 10 h 237"/>
                <a:gd name="T46" fmla="*/ 115 w 193"/>
                <a:gd name="T47" fmla="*/ 10 h 237"/>
                <a:gd name="T48" fmla="*/ 115 w 193"/>
                <a:gd name="T49" fmla="*/ 25 h 237"/>
                <a:gd name="T50" fmla="*/ 110 w 193"/>
                <a:gd name="T51" fmla="*/ 25 h 237"/>
                <a:gd name="T52" fmla="*/ 105 w 193"/>
                <a:gd name="T53" fmla="*/ 30 h 237"/>
                <a:gd name="T54" fmla="*/ 105 w 193"/>
                <a:gd name="T55" fmla="*/ 44 h 237"/>
                <a:gd name="T56" fmla="*/ 97 w 193"/>
                <a:gd name="T57" fmla="*/ 44 h 237"/>
                <a:gd name="T58" fmla="*/ 88 w 193"/>
                <a:gd name="T59" fmla="*/ 44 h 237"/>
                <a:gd name="T60" fmla="*/ 88 w 193"/>
                <a:gd name="T61" fmla="*/ 30 h 237"/>
                <a:gd name="T62" fmla="*/ 83 w 193"/>
                <a:gd name="T63" fmla="*/ 25 h 237"/>
                <a:gd name="T64" fmla="*/ 97 w 193"/>
                <a:gd name="T65" fmla="*/ 227 h 237"/>
                <a:gd name="T66" fmla="*/ 10 w 193"/>
                <a:gd name="T67" fmla="*/ 140 h 237"/>
                <a:gd name="T68" fmla="*/ 97 w 193"/>
                <a:gd name="T69" fmla="*/ 53 h 237"/>
                <a:gd name="T70" fmla="*/ 184 w 193"/>
                <a:gd name="T71" fmla="*/ 140 h 237"/>
                <a:gd name="T72" fmla="*/ 97 w 193"/>
                <a:gd name="T73" fmla="*/ 22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3" h="237">
                  <a:moveTo>
                    <a:pt x="115" y="46"/>
                  </a:moveTo>
                  <a:cubicBezTo>
                    <a:pt x="115" y="34"/>
                    <a:pt x="115" y="34"/>
                    <a:pt x="115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20" y="34"/>
                    <a:pt x="121" y="34"/>
                    <a:pt x="122" y="33"/>
                  </a:cubicBezTo>
                  <a:cubicBezTo>
                    <a:pt x="124" y="32"/>
                    <a:pt x="125" y="30"/>
                    <a:pt x="125" y="28"/>
                  </a:cubicBezTo>
                  <a:cubicBezTo>
                    <a:pt x="125" y="7"/>
                    <a:pt x="125" y="7"/>
                    <a:pt x="125" y="7"/>
                  </a:cubicBezTo>
                  <a:cubicBezTo>
                    <a:pt x="125" y="5"/>
                    <a:pt x="124" y="3"/>
                    <a:pt x="122" y="2"/>
                  </a:cubicBezTo>
                  <a:cubicBezTo>
                    <a:pt x="121" y="1"/>
                    <a:pt x="120" y="0"/>
                    <a:pt x="118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4" y="0"/>
                    <a:pt x="73" y="1"/>
                    <a:pt x="71" y="2"/>
                  </a:cubicBezTo>
                  <a:cubicBezTo>
                    <a:pt x="70" y="3"/>
                    <a:pt x="69" y="5"/>
                    <a:pt x="69" y="7"/>
                  </a:cubicBezTo>
                  <a:cubicBezTo>
                    <a:pt x="69" y="28"/>
                    <a:pt x="69" y="28"/>
                    <a:pt x="69" y="28"/>
                  </a:cubicBezTo>
                  <a:cubicBezTo>
                    <a:pt x="69" y="30"/>
                    <a:pt x="70" y="32"/>
                    <a:pt x="71" y="33"/>
                  </a:cubicBezTo>
                  <a:cubicBezTo>
                    <a:pt x="73" y="34"/>
                    <a:pt x="74" y="34"/>
                    <a:pt x="76" y="34"/>
                  </a:cubicBezTo>
                  <a:cubicBezTo>
                    <a:pt x="79" y="34"/>
                    <a:pt x="79" y="34"/>
                    <a:pt x="79" y="3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34" y="54"/>
                    <a:pt x="0" y="93"/>
                    <a:pt x="0" y="140"/>
                  </a:cubicBezTo>
                  <a:cubicBezTo>
                    <a:pt x="0" y="193"/>
                    <a:pt x="44" y="237"/>
                    <a:pt x="97" y="237"/>
                  </a:cubicBezTo>
                  <a:cubicBezTo>
                    <a:pt x="150" y="237"/>
                    <a:pt x="193" y="193"/>
                    <a:pt x="193" y="140"/>
                  </a:cubicBezTo>
                  <a:cubicBezTo>
                    <a:pt x="193" y="93"/>
                    <a:pt x="160" y="54"/>
                    <a:pt x="115" y="46"/>
                  </a:cubicBezTo>
                  <a:close/>
                  <a:moveTo>
                    <a:pt x="83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8" y="25"/>
                    <a:pt x="105" y="27"/>
                    <a:pt x="105" y="30"/>
                  </a:cubicBezTo>
                  <a:cubicBezTo>
                    <a:pt x="105" y="44"/>
                    <a:pt x="105" y="44"/>
                    <a:pt x="105" y="44"/>
                  </a:cubicBezTo>
                  <a:cubicBezTo>
                    <a:pt x="103" y="44"/>
                    <a:pt x="100" y="44"/>
                    <a:pt x="97" y="44"/>
                  </a:cubicBezTo>
                  <a:cubicBezTo>
                    <a:pt x="94" y="44"/>
                    <a:pt x="91" y="44"/>
                    <a:pt x="88" y="44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7"/>
                    <a:pt x="86" y="25"/>
                    <a:pt x="83" y="25"/>
                  </a:cubicBezTo>
                  <a:close/>
                  <a:moveTo>
                    <a:pt x="97" y="227"/>
                  </a:moveTo>
                  <a:cubicBezTo>
                    <a:pt x="49" y="227"/>
                    <a:pt x="10" y="188"/>
                    <a:pt x="10" y="140"/>
                  </a:cubicBezTo>
                  <a:cubicBezTo>
                    <a:pt x="10" y="92"/>
                    <a:pt x="49" y="53"/>
                    <a:pt x="97" y="53"/>
                  </a:cubicBezTo>
                  <a:cubicBezTo>
                    <a:pt x="145" y="53"/>
                    <a:pt x="184" y="92"/>
                    <a:pt x="184" y="140"/>
                  </a:cubicBezTo>
                  <a:cubicBezTo>
                    <a:pt x="184" y="188"/>
                    <a:pt x="145" y="227"/>
                    <a:pt x="97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2537189" y="4205545"/>
            <a:ext cx="732740" cy="227795"/>
          </a:xfrm>
          <a:prstGeom prst="rect">
            <a:avLst/>
          </a:prstGeom>
          <a:noFill/>
          <a:ln>
            <a:noFill/>
          </a:ln>
        </p:spPr>
        <p:txBody>
          <a:bodyPr wrap="square" lIns="90000" rIns="90000" rtlCol="0" anchor="t">
            <a:noAutofit/>
          </a:bodyPr>
          <a:lstStyle/>
          <a:p>
            <a:pPr>
              <a:buClr>
                <a:schemeClr val="accent1">
                  <a:lumMod val="50000"/>
                </a:schemeClr>
              </a:buClr>
            </a:pPr>
            <a:r>
              <a:rPr lang="fr-FR" sz="900" dirty="0" smtClean="0">
                <a:solidFill>
                  <a:schemeClr val="accent1">
                    <a:lumMod val="50000"/>
                  </a:schemeClr>
                </a:solidFill>
              </a:rPr>
              <a:t>1- 2 jours</a:t>
            </a:r>
            <a:endParaRPr lang="fr-FR" sz="9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1" name="Group 121"/>
          <p:cNvGrpSpPr/>
          <p:nvPr/>
        </p:nvGrpSpPr>
        <p:grpSpPr>
          <a:xfrm>
            <a:off x="2403024" y="4465882"/>
            <a:ext cx="242530" cy="160874"/>
            <a:chOff x="6526213" y="1036638"/>
            <a:chExt cx="546100" cy="398463"/>
          </a:xfrm>
          <a:solidFill>
            <a:schemeClr val="accent1">
              <a:lumMod val="50000"/>
            </a:schemeClr>
          </a:solidFill>
        </p:grpSpPr>
        <p:sp>
          <p:nvSpPr>
            <p:cNvPr id="123" name="Freeform 369"/>
            <p:cNvSpPr>
              <a:spLocks noEditPoints="1"/>
            </p:cNvSpPr>
            <p:nvPr/>
          </p:nvSpPr>
          <p:spPr bwMode="auto">
            <a:xfrm>
              <a:off x="6526213" y="1036638"/>
              <a:ext cx="400050" cy="398463"/>
            </a:xfrm>
            <a:custGeom>
              <a:avLst/>
              <a:gdLst>
                <a:gd name="T0" fmla="*/ 167 w 174"/>
                <a:gd name="T1" fmla="*/ 132 h 173"/>
                <a:gd name="T2" fmla="*/ 112 w 174"/>
                <a:gd name="T3" fmla="*/ 105 h 173"/>
                <a:gd name="T4" fmla="*/ 112 w 174"/>
                <a:gd name="T5" fmla="*/ 99 h 173"/>
                <a:gd name="T6" fmla="*/ 124 w 174"/>
                <a:gd name="T7" fmla="*/ 78 h 173"/>
                <a:gd name="T8" fmla="*/ 130 w 174"/>
                <a:gd name="T9" fmla="*/ 64 h 173"/>
                <a:gd name="T10" fmla="*/ 127 w 174"/>
                <a:gd name="T11" fmla="*/ 54 h 173"/>
                <a:gd name="T12" fmla="*/ 127 w 174"/>
                <a:gd name="T13" fmla="*/ 37 h 173"/>
                <a:gd name="T14" fmla="*/ 87 w 174"/>
                <a:gd name="T15" fmla="*/ 0 h 173"/>
                <a:gd name="T16" fmla="*/ 47 w 174"/>
                <a:gd name="T17" fmla="*/ 37 h 173"/>
                <a:gd name="T18" fmla="*/ 47 w 174"/>
                <a:gd name="T19" fmla="*/ 54 h 173"/>
                <a:gd name="T20" fmla="*/ 44 w 174"/>
                <a:gd name="T21" fmla="*/ 64 h 173"/>
                <a:gd name="T22" fmla="*/ 50 w 174"/>
                <a:gd name="T23" fmla="*/ 78 h 173"/>
                <a:gd name="T24" fmla="*/ 62 w 174"/>
                <a:gd name="T25" fmla="*/ 99 h 173"/>
                <a:gd name="T26" fmla="*/ 62 w 174"/>
                <a:gd name="T27" fmla="*/ 105 h 173"/>
                <a:gd name="T28" fmla="*/ 7 w 174"/>
                <a:gd name="T29" fmla="*/ 132 h 173"/>
                <a:gd name="T30" fmla="*/ 0 w 174"/>
                <a:gd name="T31" fmla="*/ 142 h 173"/>
                <a:gd name="T32" fmla="*/ 0 w 174"/>
                <a:gd name="T33" fmla="*/ 163 h 173"/>
                <a:gd name="T34" fmla="*/ 11 w 174"/>
                <a:gd name="T35" fmla="*/ 173 h 173"/>
                <a:gd name="T36" fmla="*/ 163 w 174"/>
                <a:gd name="T37" fmla="*/ 173 h 173"/>
                <a:gd name="T38" fmla="*/ 174 w 174"/>
                <a:gd name="T39" fmla="*/ 163 h 173"/>
                <a:gd name="T40" fmla="*/ 174 w 174"/>
                <a:gd name="T41" fmla="*/ 142 h 173"/>
                <a:gd name="T42" fmla="*/ 167 w 174"/>
                <a:gd name="T43" fmla="*/ 132 h 173"/>
                <a:gd name="T44" fmla="*/ 164 w 174"/>
                <a:gd name="T45" fmla="*/ 163 h 173"/>
                <a:gd name="T46" fmla="*/ 163 w 174"/>
                <a:gd name="T47" fmla="*/ 164 h 173"/>
                <a:gd name="T48" fmla="*/ 11 w 174"/>
                <a:gd name="T49" fmla="*/ 164 h 173"/>
                <a:gd name="T50" fmla="*/ 10 w 174"/>
                <a:gd name="T51" fmla="*/ 163 h 173"/>
                <a:gd name="T52" fmla="*/ 10 w 174"/>
                <a:gd name="T53" fmla="*/ 142 h 173"/>
                <a:gd name="T54" fmla="*/ 11 w 174"/>
                <a:gd name="T55" fmla="*/ 141 h 173"/>
                <a:gd name="T56" fmla="*/ 72 w 174"/>
                <a:gd name="T57" fmla="*/ 107 h 173"/>
                <a:gd name="T58" fmla="*/ 72 w 174"/>
                <a:gd name="T59" fmla="*/ 106 h 173"/>
                <a:gd name="T60" fmla="*/ 72 w 174"/>
                <a:gd name="T61" fmla="*/ 98 h 173"/>
                <a:gd name="T62" fmla="*/ 70 w 174"/>
                <a:gd name="T63" fmla="*/ 94 h 173"/>
                <a:gd name="T64" fmla="*/ 59 w 174"/>
                <a:gd name="T65" fmla="*/ 74 h 173"/>
                <a:gd name="T66" fmla="*/ 57 w 174"/>
                <a:gd name="T67" fmla="*/ 71 h 173"/>
                <a:gd name="T68" fmla="*/ 54 w 174"/>
                <a:gd name="T69" fmla="*/ 64 h 173"/>
                <a:gd name="T70" fmla="*/ 56 w 174"/>
                <a:gd name="T71" fmla="*/ 59 h 173"/>
                <a:gd name="T72" fmla="*/ 57 w 174"/>
                <a:gd name="T73" fmla="*/ 56 h 173"/>
                <a:gd name="T74" fmla="*/ 57 w 174"/>
                <a:gd name="T75" fmla="*/ 37 h 173"/>
                <a:gd name="T76" fmla="*/ 87 w 174"/>
                <a:gd name="T77" fmla="*/ 10 h 173"/>
                <a:gd name="T78" fmla="*/ 117 w 174"/>
                <a:gd name="T79" fmla="*/ 37 h 173"/>
                <a:gd name="T80" fmla="*/ 117 w 174"/>
                <a:gd name="T81" fmla="*/ 56 h 173"/>
                <a:gd name="T82" fmla="*/ 118 w 174"/>
                <a:gd name="T83" fmla="*/ 59 h 173"/>
                <a:gd name="T84" fmla="*/ 120 w 174"/>
                <a:gd name="T85" fmla="*/ 64 h 173"/>
                <a:gd name="T86" fmla="*/ 117 w 174"/>
                <a:gd name="T87" fmla="*/ 71 h 173"/>
                <a:gd name="T88" fmla="*/ 115 w 174"/>
                <a:gd name="T89" fmla="*/ 74 h 173"/>
                <a:gd name="T90" fmla="*/ 104 w 174"/>
                <a:gd name="T91" fmla="*/ 94 h 173"/>
                <a:gd name="T92" fmla="*/ 102 w 174"/>
                <a:gd name="T93" fmla="*/ 98 h 173"/>
                <a:gd name="T94" fmla="*/ 102 w 174"/>
                <a:gd name="T95" fmla="*/ 106 h 173"/>
                <a:gd name="T96" fmla="*/ 102 w 174"/>
                <a:gd name="T97" fmla="*/ 107 h 173"/>
                <a:gd name="T98" fmla="*/ 163 w 174"/>
                <a:gd name="T99" fmla="*/ 141 h 173"/>
                <a:gd name="T100" fmla="*/ 164 w 174"/>
                <a:gd name="T101" fmla="*/ 142 h 173"/>
                <a:gd name="T102" fmla="*/ 164 w 174"/>
                <a:gd name="T103" fmla="*/ 16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4" h="173">
                  <a:moveTo>
                    <a:pt x="167" y="132"/>
                  </a:moveTo>
                  <a:cubicBezTo>
                    <a:pt x="122" y="114"/>
                    <a:pt x="113" y="107"/>
                    <a:pt x="112" y="105"/>
                  </a:cubicBezTo>
                  <a:cubicBezTo>
                    <a:pt x="112" y="99"/>
                    <a:pt x="112" y="99"/>
                    <a:pt x="112" y="99"/>
                  </a:cubicBezTo>
                  <a:cubicBezTo>
                    <a:pt x="117" y="94"/>
                    <a:pt x="121" y="86"/>
                    <a:pt x="124" y="78"/>
                  </a:cubicBezTo>
                  <a:cubicBezTo>
                    <a:pt x="127" y="74"/>
                    <a:pt x="130" y="69"/>
                    <a:pt x="130" y="64"/>
                  </a:cubicBezTo>
                  <a:cubicBezTo>
                    <a:pt x="130" y="60"/>
                    <a:pt x="129" y="57"/>
                    <a:pt x="127" y="54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14"/>
                    <a:pt x="112" y="0"/>
                    <a:pt x="87" y="0"/>
                  </a:cubicBezTo>
                  <a:cubicBezTo>
                    <a:pt x="62" y="0"/>
                    <a:pt x="47" y="14"/>
                    <a:pt x="47" y="37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5" y="57"/>
                    <a:pt x="44" y="61"/>
                    <a:pt x="44" y="64"/>
                  </a:cubicBezTo>
                  <a:cubicBezTo>
                    <a:pt x="44" y="69"/>
                    <a:pt x="47" y="74"/>
                    <a:pt x="50" y="78"/>
                  </a:cubicBezTo>
                  <a:cubicBezTo>
                    <a:pt x="53" y="86"/>
                    <a:pt x="57" y="94"/>
                    <a:pt x="62" y="99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7"/>
                    <a:pt x="52" y="115"/>
                    <a:pt x="7" y="132"/>
                  </a:cubicBezTo>
                  <a:cubicBezTo>
                    <a:pt x="3" y="134"/>
                    <a:pt x="0" y="138"/>
                    <a:pt x="0" y="14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9"/>
                    <a:pt x="5" y="173"/>
                    <a:pt x="11" y="173"/>
                  </a:cubicBezTo>
                  <a:cubicBezTo>
                    <a:pt x="163" y="173"/>
                    <a:pt x="163" y="173"/>
                    <a:pt x="163" y="173"/>
                  </a:cubicBezTo>
                  <a:cubicBezTo>
                    <a:pt x="169" y="173"/>
                    <a:pt x="174" y="169"/>
                    <a:pt x="174" y="163"/>
                  </a:cubicBezTo>
                  <a:cubicBezTo>
                    <a:pt x="174" y="142"/>
                    <a:pt x="174" y="142"/>
                    <a:pt x="174" y="142"/>
                  </a:cubicBezTo>
                  <a:cubicBezTo>
                    <a:pt x="174" y="138"/>
                    <a:pt x="171" y="134"/>
                    <a:pt x="167" y="132"/>
                  </a:cubicBezTo>
                  <a:close/>
                  <a:moveTo>
                    <a:pt x="164" y="163"/>
                  </a:moveTo>
                  <a:cubicBezTo>
                    <a:pt x="164" y="163"/>
                    <a:pt x="164" y="164"/>
                    <a:pt x="163" y="164"/>
                  </a:cubicBezTo>
                  <a:cubicBezTo>
                    <a:pt x="11" y="164"/>
                    <a:pt x="11" y="164"/>
                    <a:pt x="11" y="164"/>
                  </a:cubicBezTo>
                  <a:cubicBezTo>
                    <a:pt x="10" y="164"/>
                    <a:pt x="10" y="163"/>
                    <a:pt x="10" y="163"/>
                  </a:cubicBezTo>
                  <a:cubicBezTo>
                    <a:pt x="10" y="142"/>
                    <a:pt x="10" y="142"/>
                    <a:pt x="10" y="142"/>
                  </a:cubicBezTo>
                  <a:cubicBezTo>
                    <a:pt x="10" y="142"/>
                    <a:pt x="10" y="141"/>
                    <a:pt x="11" y="141"/>
                  </a:cubicBezTo>
                  <a:cubicBezTo>
                    <a:pt x="61" y="121"/>
                    <a:pt x="70" y="113"/>
                    <a:pt x="72" y="107"/>
                  </a:cubicBezTo>
                  <a:cubicBezTo>
                    <a:pt x="72" y="107"/>
                    <a:pt x="72" y="106"/>
                    <a:pt x="72" y="106"/>
                  </a:cubicBezTo>
                  <a:cubicBezTo>
                    <a:pt x="72" y="98"/>
                    <a:pt x="72" y="98"/>
                    <a:pt x="72" y="98"/>
                  </a:cubicBezTo>
                  <a:cubicBezTo>
                    <a:pt x="72" y="96"/>
                    <a:pt x="71" y="95"/>
                    <a:pt x="70" y="94"/>
                  </a:cubicBezTo>
                  <a:cubicBezTo>
                    <a:pt x="65" y="89"/>
                    <a:pt x="62" y="82"/>
                    <a:pt x="59" y="74"/>
                  </a:cubicBezTo>
                  <a:cubicBezTo>
                    <a:pt x="59" y="73"/>
                    <a:pt x="58" y="72"/>
                    <a:pt x="57" y="71"/>
                  </a:cubicBezTo>
                  <a:cubicBezTo>
                    <a:pt x="55" y="70"/>
                    <a:pt x="54" y="67"/>
                    <a:pt x="54" y="64"/>
                  </a:cubicBezTo>
                  <a:cubicBezTo>
                    <a:pt x="54" y="62"/>
                    <a:pt x="55" y="60"/>
                    <a:pt x="56" y="59"/>
                  </a:cubicBezTo>
                  <a:cubicBezTo>
                    <a:pt x="56" y="58"/>
                    <a:pt x="57" y="57"/>
                    <a:pt x="57" y="56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7" y="19"/>
                    <a:pt x="67" y="10"/>
                    <a:pt x="87" y="10"/>
                  </a:cubicBezTo>
                  <a:cubicBezTo>
                    <a:pt x="107" y="10"/>
                    <a:pt x="117" y="19"/>
                    <a:pt x="117" y="37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7" y="57"/>
                    <a:pt x="117" y="58"/>
                    <a:pt x="118" y="59"/>
                  </a:cubicBezTo>
                  <a:cubicBezTo>
                    <a:pt x="119" y="60"/>
                    <a:pt x="120" y="62"/>
                    <a:pt x="120" y="64"/>
                  </a:cubicBezTo>
                  <a:cubicBezTo>
                    <a:pt x="120" y="67"/>
                    <a:pt x="119" y="70"/>
                    <a:pt x="117" y="71"/>
                  </a:cubicBezTo>
                  <a:cubicBezTo>
                    <a:pt x="116" y="72"/>
                    <a:pt x="115" y="73"/>
                    <a:pt x="115" y="74"/>
                  </a:cubicBezTo>
                  <a:cubicBezTo>
                    <a:pt x="112" y="82"/>
                    <a:pt x="109" y="89"/>
                    <a:pt x="104" y="94"/>
                  </a:cubicBezTo>
                  <a:cubicBezTo>
                    <a:pt x="103" y="95"/>
                    <a:pt x="102" y="96"/>
                    <a:pt x="102" y="98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2" y="106"/>
                    <a:pt x="102" y="107"/>
                    <a:pt x="102" y="107"/>
                  </a:cubicBezTo>
                  <a:cubicBezTo>
                    <a:pt x="104" y="113"/>
                    <a:pt x="113" y="122"/>
                    <a:pt x="163" y="141"/>
                  </a:cubicBezTo>
                  <a:cubicBezTo>
                    <a:pt x="164" y="141"/>
                    <a:pt x="164" y="142"/>
                    <a:pt x="164" y="142"/>
                  </a:cubicBezTo>
                  <a:lnTo>
                    <a:pt x="164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370"/>
            <p:cNvSpPr>
              <a:spLocks/>
            </p:cNvSpPr>
            <p:nvPr/>
          </p:nvSpPr>
          <p:spPr bwMode="auto">
            <a:xfrm>
              <a:off x="6837363" y="1123950"/>
              <a:ext cx="234950" cy="311150"/>
            </a:xfrm>
            <a:custGeom>
              <a:avLst/>
              <a:gdLst>
                <a:gd name="T0" fmla="*/ 96 w 102"/>
                <a:gd name="T1" fmla="*/ 101 h 135"/>
                <a:gd name="T2" fmla="*/ 54 w 102"/>
                <a:gd name="T3" fmla="*/ 81 h 135"/>
                <a:gd name="T4" fmla="*/ 54 w 102"/>
                <a:gd name="T5" fmla="*/ 78 h 135"/>
                <a:gd name="T6" fmla="*/ 63 w 102"/>
                <a:gd name="T7" fmla="*/ 62 h 135"/>
                <a:gd name="T8" fmla="*/ 68 w 102"/>
                <a:gd name="T9" fmla="*/ 50 h 135"/>
                <a:gd name="T10" fmla="*/ 66 w 102"/>
                <a:gd name="T11" fmla="*/ 42 h 135"/>
                <a:gd name="T12" fmla="*/ 66 w 102"/>
                <a:gd name="T13" fmla="*/ 30 h 135"/>
                <a:gd name="T14" fmla="*/ 34 w 102"/>
                <a:gd name="T15" fmla="*/ 0 h 135"/>
                <a:gd name="T16" fmla="*/ 3 w 102"/>
                <a:gd name="T17" fmla="*/ 30 h 135"/>
                <a:gd name="T18" fmla="*/ 3 w 102"/>
                <a:gd name="T19" fmla="*/ 42 h 135"/>
                <a:gd name="T20" fmla="*/ 0 w 102"/>
                <a:gd name="T21" fmla="*/ 50 h 135"/>
                <a:gd name="T22" fmla="*/ 5 w 102"/>
                <a:gd name="T23" fmla="*/ 62 h 135"/>
                <a:gd name="T24" fmla="*/ 15 w 102"/>
                <a:gd name="T25" fmla="*/ 79 h 135"/>
                <a:gd name="T26" fmla="*/ 22 w 102"/>
                <a:gd name="T27" fmla="*/ 80 h 135"/>
                <a:gd name="T28" fmla="*/ 22 w 102"/>
                <a:gd name="T29" fmla="*/ 73 h 135"/>
                <a:gd name="T30" fmla="*/ 14 w 102"/>
                <a:gd name="T31" fmla="*/ 58 h 135"/>
                <a:gd name="T32" fmla="*/ 12 w 102"/>
                <a:gd name="T33" fmla="*/ 55 h 135"/>
                <a:gd name="T34" fmla="*/ 10 w 102"/>
                <a:gd name="T35" fmla="*/ 50 h 135"/>
                <a:gd name="T36" fmla="*/ 11 w 102"/>
                <a:gd name="T37" fmla="*/ 47 h 135"/>
                <a:gd name="T38" fmla="*/ 12 w 102"/>
                <a:gd name="T39" fmla="*/ 44 h 135"/>
                <a:gd name="T40" fmla="*/ 12 w 102"/>
                <a:gd name="T41" fmla="*/ 30 h 135"/>
                <a:gd name="T42" fmla="*/ 34 w 102"/>
                <a:gd name="T43" fmla="*/ 10 h 135"/>
                <a:gd name="T44" fmla="*/ 56 w 102"/>
                <a:gd name="T45" fmla="*/ 30 h 135"/>
                <a:gd name="T46" fmla="*/ 56 w 102"/>
                <a:gd name="T47" fmla="*/ 44 h 135"/>
                <a:gd name="T48" fmla="*/ 57 w 102"/>
                <a:gd name="T49" fmla="*/ 47 h 135"/>
                <a:gd name="T50" fmla="*/ 58 w 102"/>
                <a:gd name="T51" fmla="*/ 50 h 135"/>
                <a:gd name="T52" fmla="*/ 56 w 102"/>
                <a:gd name="T53" fmla="*/ 55 h 135"/>
                <a:gd name="T54" fmla="*/ 54 w 102"/>
                <a:gd name="T55" fmla="*/ 58 h 135"/>
                <a:gd name="T56" fmla="*/ 46 w 102"/>
                <a:gd name="T57" fmla="*/ 73 h 135"/>
                <a:gd name="T58" fmla="*/ 45 w 102"/>
                <a:gd name="T59" fmla="*/ 76 h 135"/>
                <a:gd name="T60" fmla="*/ 45 w 102"/>
                <a:gd name="T61" fmla="*/ 82 h 135"/>
                <a:gd name="T62" fmla="*/ 45 w 102"/>
                <a:gd name="T63" fmla="*/ 84 h 135"/>
                <a:gd name="T64" fmla="*/ 92 w 102"/>
                <a:gd name="T65" fmla="*/ 110 h 135"/>
                <a:gd name="T66" fmla="*/ 92 w 102"/>
                <a:gd name="T67" fmla="*/ 126 h 135"/>
                <a:gd name="T68" fmla="*/ 52 w 102"/>
                <a:gd name="T69" fmla="*/ 126 h 135"/>
                <a:gd name="T70" fmla="*/ 47 w 102"/>
                <a:gd name="T71" fmla="*/ 131 h 135"/>
                <a:gd name="T72" fmla="*/ 52 w 102"/>
                <a:gd name="T73" fmla="*/ 135 h 135"/>
                <a:gd name="T74" fmla="*/ 92 w 102"/>
                <a:gd name="T75" fmla="*/ 135 h 135"/>
                <a:gd name="T76" fmla="*/ 102 w 102"/>
                <a:gd name="T77" fmla="*/ 126 h 135"/>
                <a:gd name="T78" fmla="*/ 102 w 102"/>
                <a:gd name="T79" fmla="*/ 110 h 135"/>
                <a:gd name="T80" fmla="*/ 96 w 102"/>
                <a:gd name="T81" fmla="*/ 101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2" h="135">
                  <a:moveTo>
                    <a:pt x="96" y="101"/>
                  </a:moveTo>
                  <a:cubicBezTo>
                    <a:pt x="62" y="89"/>
                    <a:pt x="56" y="83"/>
                    <a:pt x="54" y="81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58" y="74"/>
                    <a:pt x="61" y="68"/>
                    <a:pt x="63" y="62"/>
                  </a:cubicBezTo>
                  <a:cubicBezTo>
                    <a:pt x="66" y="59"/>
                    <a:pt x="68" y="55"/>
                    <a:pt x="68" y="50"/>
                  </a:cubicBezTo>
                  <a:cubicBezTo>
                    <a:pt x="68" y="48"/>
                    <a:pt x="67" y="45"/>
                    <a:pt x="66" y="42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6" y="11"/>
                    <a:pt x="54" y="0"/>
                    <a:pt x="34" y="0"/>
                  </a:cubicBezTo>
                  <a:cubicBezTo>
                    <a:pt x="14" y="0"/>
                    <a:pt x="3" y="11"/>
                    <a:pt x="3" y="30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1" y="45"/>
                    <a:pt x="0" y="48"/>
                    <a:pt x="0" y="50"/>
                  </a:cubicBezTo>
                  <a:cubicBezTo>
                    <a:pt x="0" y="55"/>
                    <a:pt x="2" y="59"/>
                    <a:pt x="5" y="62"/>
                  </a:cubicBezTo>
                  <a:cubicBezTo>
                    <a:pt x="7" y="69"/>
                    <a:pt x="11" y="75"/>
                    <a:pt x="15" y="79"/>
                  </a:cubicBezTo>
                  <a:cubicBezTo>
                    <a:pt x="17" y="81"/>
                    <a:pt x="20" y="81"/>
                    <a:pt x="22" y="80"/>
                  </a:cubicBezTo>
                  <a:cubicBezTo>
                    <a:pt x="24" y="78"/>
                    <a:pt x="24" y="75"/>
                    <a:pt x="22" y="73"/>
                  </a:cubicBezTo>
                  <a:cubicBezTo>
                    <a:pt x="19" y="69"/>
                    <a:pt x="16" y="64"/>
                    <a:pt x="14" y="58"/>
                  </a:cubicBezTo>
                  <a:cubicBezTo>
                    <a:pt x="14" y="56"/>
                    <a:pt x="13" y="56"/>
                    <a:pt x="12" y="55"/>
                  </a:cubicBezTo>
                  <a:cubicBezTo>
                    <a:pt x="11" y="54"/>
                    <a:pt x="10" y="52"/>
                    <a:pt x="10" y="50"/>
                  </a:cubicBezTo>
                  <a:cubicBezTo>
                    <a:pt x="10" y="49"/>
                    <a:pt x="11" y="48"/>
                    <a:pt x="11" y="47"/>
                  </a:cubicBezTo>
                  <a:cubicBezTo>
                    <a:pt x="12" y="46"/>
                    <a:pt x="12" y="45"/>
                    <a:pt x="12" y="44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17"/>
                    <a:pt x="20" y="10"/>
                    <a:pt x="34" y="10"/>
                  </a:cubicBezTo>
                  <a:cubicBezTo>
                    <a:pt x="49" y="10"/>
                    <a:pt x="56" y="17"/>
                    <a:pt x="56" y="30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5"/>
                    <a:pt x="56" y="46"/>
                    <a:pt x="57" y="47"/>
                  </a:cubicBezTo>
                  <a:cubicBezTo>
                    <a:pt x="58" y="48"/>
                    <a:pt x="58" y="49"/>
                    <a:pt x="58" y="50"/>
                  </a:cubicBezTo>
                  <a:cubicBezTo>
                    <a:pt x="58" y="52"/>
                    <a:pt x="58" y="54"/>
                    <a:pt x="56" y="55"/>
                  </a:cubicBezTo>
                  <a:cubicBezTo>
                    <a:pt x="55" y="56"/>
                    <a:pt x="55" y="56"/>
                    <a:pt x="54" y="58"/>
                  </a:cubicBezTo>
                  <a:cubicBezTo>
                    <a:pt x="53" y="64"/>
                    <a:pt x="50" y="69"/>
                    <a:pt x="46" y="73"/>
                  </a:cubicBezTo>
                  <a:cubicBezTo>
                    <a:pt x="45" y="74"/>
                    <a:pt x="45" y="75"/>
                    <a:pt x="45" y="76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3"/>
                    <a:pt x="45" y="83"/>
                    <a:pt x="45" y="84"/>
                  </a:cubicBezTo>
                  <a:cubicBezTo>
                    <a:pt x="46" y="88"/>
                    <a:pt x="51" y="95"/>
                    <a:pt x="92" y="110"/>
                  </a:cubicBezTo>
                  <a:cubicBezTo>
                    <a:pt x="92" y="126"/>
                    <a:pt x="92" y="126"/>
                    <a:pt x="92" y="126"/>
                  </a:cubicBezTo>
                  <a:cubicBezTo>
                    <a:pt x="52" y="126"/>
                    <a:pt x="52" y="126"/>
                    <a:pt x="52" y="126"/>
                  </a:cubicBezTo>
                  <a:cubicBezTo>
                    <a:pt x="50" y="126"/>
                    <a:pt x="47" y="128"/>
                    <a:pt x="47" y="131"/>
                  </a:cubicBezTo>
                  <a:cubicBezTo>
                    <a:pt x="47" y="133"/>
                    <a:pt x="50" y="135"/>
                    <a:pt x="52" y="135"/>
                  </a:cubicBezTo>
                  <a:cubicBezTo>
                    <a:pt x="92" y="135"/>
                    <a:pt x="92" y="135"/>
                    <a:pt x="92" y="135"/>
                  </a:cubicBezTo>
                  <a:cubicBezTo>
                    <a:pt x="97" y="135"/>
                    <a:pt x="102" y="131"/>
                    <a:pt x="102" y="126"/>
                  </a:cubicBezTo>
                  <a:cubicBezTo>
                    <a:pt x="102" y="110"/>
                    <a:pt x="102" y="110"/>
                    <a:pt x="102" y="110"/>
                  </a:cubicBezTo>
                  <a:cubicBezTo>
                    <a:pt x="102" y="106"/>
                    <a:pt x="99" y="103"/>
                    <a:pt x="96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2591314" y="4448523"/>
            <a:ext cx="732740" cy="227795"/>
          </a:xfrm>
          <a:prstGeom prst="rect">
            <a:avLst/>
          </a:prstGeom>
          <a:noFill/>
          <a:ln>
            <a:noFill/>
          </a:ln>
        </p:spPr>
        <p:txBody>
          <a:bodyPr wrap="square" lIns="90000" rIns="90000" rtlCol="0" anchor="t">
            <a:noAutofit/>
          </a:bodyPr>
          <a:lstStyle/>
          <a:p>
            <a:pPr>
              <a:buClr>
                <a:schemeClr val="accent1">
                  <a:lumMod val="50000"/>
                </a:schemeClr>
              </a:buClr>
            </a:pPr>
            <a:r>
              <a:rPr lang="fr-FR" sz="900" dirty="0" smtClean="0">
                <a:solidFill>
                  <a:schemeClr val="accent1">
                    <a:lumMod val="50000"/>
                  </a:schemeClr>
                </a:solidFill>
              </a:rPr>
              <a:t>1 pers</a:t>
            </a:r>
            <a:endParaRPr lang="fr-FR" sz="9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2352817" y="1328899"/>
            <a:ext cx="0" cy="478800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236203" y="1328899"/>
            <a:ext cx="0" cy="4788000"/>
          </a:xfrm>
          <a:prstGeom prst="line">
            <a:avLst/>
          </a:prstGeom>
          <a:ln w="9525">
            <a:solidFill>
              <a:schemeClr val="accent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Espace réservé du numéro de diapositive 1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0BE8-D879-4F46-ACF9-7BCC67DCFB75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4551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 bwMode="auto">
          <a:xfrm>
            <a:off x="281439" y="851742"/>
            <a:ext cx="8383381" cy="2897256"/>
          </a:xfrm>
          <a:prstGeom prst="rect">
            <a:avLst/>
          </a:prstGeom>
          <a:solidFill>
            <a:srgbClr val="D6E0DE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Business </a:t>
            </a:r>
            <a:r>
              <a:rPr kumimoji="0" lang="fr-F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View</a:t>
            </a:r>
            <a:endParaRPr kumimoji="0" lang="fr-F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281439" y="3779375"/>
            <a:ext cx="8383381" cy="26010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42988"/>
            <a:endParaRPr lang="fr-FR" sz="1000" dirty="0">
              <a:solidFill>
                <a:schemeClr val="tx1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POT capability model</a:t>
            </a:r>
          </a:p>
        </p:txBody>
      </p:sp>
      <p:sp>
        <p:nvSpPr>
          <p:cNvPr id="6" name="Rectangle : coins arrondis 5"/>
          <p:cNvSpPr/>
          <p:nvPr/>
        </p:nvSpPr>
        <p:spPr bwMode="auto">
          <a:xfrm>
            <a:off x="4829908" y="917513"/>
            <a:ext cx="1643270" cy="46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Business </a:t>
            </a:r>
            <a:r>
              <a:rPr kumimoji="0" lang="fr-FR" sz="1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Capabilities</a:t>
            </a:r>
            <a:endParaRPr kumimoji="0" lang="fr-FR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Rectangle : coins arrondis 7"/>
          <p:cNvSpPr/>
          <p:nvPr/>
        </p:nvSpPr>
        <p:spPr bwMode="auto">
          <a:xfrm>
            <a:off x="3898277" y="1810946"/>
            <a:ext cx="1614627" cy="6687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1042988"/>
            <a:r>
              <a:rPr lang="fr-FR" sz="1000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Use cases </a:t>
            </a:r>
          </a:p>
        </p:txBody>
      </p:sp>
      <p:sp>
        <p:nvSpPr>
          <p:cNvPr id="9" name="Rectangle : coins arrondis 8"/>
          <p:cNvSpPr/>
          <p:nvPr/>
        </p:nvSpPr>
        <p:spPr bwMode="auto">
          <a:xfrm>
            <a:off x="6854632" y="4430598"/>
            <a:ext cx="1643270" cy="62285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Architecture </a:t>
            </a:r>
            <a:r>
              <a:rPr kumimoji="0" lang="fr-FR" sz="10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Capability</a:t>
            </a:r>
            <a:r>
              <a:rPr kumimoji="0" lang="fr-FR" sz="1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 </a:t>
            </a:r>
            <a:r>
              <a:rPr kumimoji="0" lang="fr-FR" sz="1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Map</a:t>
            </a:r>
            <a:endParaRPr kumimoji="0" lang="fr-FR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676267" y="2578469"/>
            <a:ext cx="761747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fr-FR" sz="900" dirty="0" err="1"/>
              <a:t>Enabled</a:t>
            </a:r>
            <a:r>
              <a:rPr lang="fr-FR" sz="900" dirty="0"/>
              <a:t> by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5878630" y="4515066"/>
            <a:ext cx="768159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fr-FR" sz="900" dirty="0" err="1"/>
              <a:t>Element</a:t>
            </a:r>
            <a:r>
              <a:rPr lang="fr-FR" sz="900" dirty="0"/>
              <a:t> of </a:t>
            </a:r>
          </a:p>
        </p:txBody>
      </p:sp>
      <p:sp>
        <p:nvSpPr>
          <p:cNvPr id="21" name="Rectangle : coins arrondis 20"/>
          <p:cNvSpPr/>
          <p:nvPr/>
        </p:nvSpPr>
        <p:spPr bwMode="auto">
          <a:xfrm>
            <a:off x="936567" y="4430598"/>
            <a:ext cx="1643270" cy="62285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Layers</a:t>
            </a:r>
            <a:endParaRPr kumimoji="0" lang="fr-FR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2800501" y="4489657"/>
            <a:ext cx="1075937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fr-FR" sz="900" dirty="0" err="1"/>
              <a:t>Consolidated</a:t>
            </a:r>
            <a:r>
              <a:rPr lang="fr-FR" sz="900" dirty="0"/>
              <a:t> </a:t>
            </a:r>
            <a:r>
              <a:rPr lang="fr-FR" sz="900" dirty="0" err="1"/>
              <a:t>into</a:t>
            </a:r>
            <a:endParaRPr lang="fr-FR" sz="900" dirty="0"/>
          </a:p>
        </p:txBody>
      </p:sp>
      <p:sp>
        <p:nvSpPr>
          <p:cNvPr id="25" name="Rectangle : coins arrondis 24"/>
          <p:cNvSpPr/>
          <p:nvPr/>
        </p:nvSpPr>
        <p:spPr bwMode="auto">
          <a:xfrm>
            <a:off x="4008273" y="4420509"/>
            <a:ext cx="1643270" cy="62285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Architecture Building blocks</a:t>
            </a:r>
          </a:p>
        </p:txBody>
      </p:sp>
      <p:sp>
        <p:nvSpPr>
          <p:cNvPr id="22" name="Rectangle : coins arrondis 21"/>
          <p:cNvSpPr/>
          <p:nvPr/>
        </p:nvSpPr>
        <p:spPr bwMode="auto">
          <a:xfrm>
            <a:off x="2618443" y="5618600"/>
            <a:ext cx="1643270" cy="62285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Innovative</a:t>
            </a:r>
            <a:r>
              <a:rPr kumimoji="0" lang="fr-FR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 </a:t>
            </a:r>
            <a:r>
              <a:rPr kumimoji="0" lang="fr-FR" sz="1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Technology</a:t>
            </a:r>
            <a:r>
              <a:rPr kumimoji="0" lang="fr-FR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26" name="Rectangle : coins arrondis 25"/>
          <p:cNvSpPr/>
          <p:nvPr/>
        </p:nvSpPr>
        <p:spPr bwMode="auto">
          <a:xfrm>
            <a:off x="6867468" y="1811465"/>
            <a:ext cx="1643270" cy="62285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42988"/>
            <a:r>
              <a:rPr lang="fr-FR" sz="1000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Scenario </a:t>
            </a:r>
          </a:p>
        </p:txBody>
      </p:sp>
      <p:sp>
        <p:nvSpPr>
          <p:cNvPr id="28" name="Rectangle : coins arrondis 27"/>
          <p:cNvSpPr/>
          <p:nvPr/>
        </p:nvSpPr>
        <p:spPr bwMode="auto">
          <a:xfrm>
            <a:off x="6854632" y="3044872"/>
            <a:ext cx="1643270" cy="62285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42988"/>
            <a:r>
              <a:rPr lang="fr-FR" sz="1000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Scenario IS architecture </a:t>
            </a:r>
            <a:r>
              <a:rPr lang="fr-FR" sz="1000" err="1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capability</a:t>
            </a:r>
            <a:r>
              <a:rPr lang="fr-FR" sz="100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fr-FR" sz="100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 Map</a:t>
            </a:r>
            <a:endParaRPr lang="fr-FR" sz="1000" dirty="0">
              <a:solidFill>
                <a:schemeClr val="tx1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33" name="Rectangle : coins arrondis 32"/>
          <p:cNvSpPr/>
          <p:nvPr/>
        </p:nvSpPr>
        <p:spPr bwMode="auto">
          <a:xfrm>
            <a:off x="5282388" y="5618600"/>
            <a:ext cx="1643270" cy="62285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Mainstream</a:t>
            </a:r>
            <a:r>
              <a:rPr kumimoji="0" lang="fr-FR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 </a:t>
            </a:r>
            <a:r>
              <a:rPr kumimoji="0" lang="fr-FR" sz="1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Technology</a:t>
            </a:r>
            <a:endParaRPr kumimoji="0" lang="fr-FR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38" name="Connecteur droit avec flèche 37"/>
          <p:cNvCxnSpPr>
            <a:stCxn id="8" idx="3"/>
            <a:endCxn id="26" idx="1"/>
          </p:cNvCxnSpPr>
          <p:nvPr/>
        </p:nvCxnSpPr>
        <p:spPr bwMode="auto">
          <a:xfrm flipV="1">
            <a:off x="5512904" y="2122891"/>
            <a:ext cx="1354564" cy="224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Connecteur droit avec flèche 41"/>
          <p:cNvCxnSpPr>
            <a:stCxn id="26" idx="2"/>
          </p:cNvCxnSpPr>
          <p:nvPr/>
        </p:nvCxnSpPr>
        <p:spPr bwMode="auto">
          <a:xfrm>
            <a:off x="7689103" y="2434317"/>
            <a:ext cx="0" cy="6324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Connecteur droit avec flèche 43"/>
          <p:cNvCxnSpPr>
            <a:stCxn id="25" idx="1"/>
            <a:endCxn id="21" idx="3"/>
          </p:cNvCxnSpPr>
          <p:nvPr/>
        </p:nvCxnSpPr>
        <p:spPr bwMode="auto">
          <a:xfrm flipH="1">
            <a:off x="2579837" y="4731935"/>
            <a:ext cx="1428436" cy="100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ZoneTexte 46"/>
          <p:cNvSpPr txBox="1"/>
          <p:nvPr/>
        </p:nvSpPr>
        <p:spPr>
          <a:xfrm>
            <a:off x="5859391" y="1891541"/>
            <a:ext cx="787395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fr-FR" sz="900" dirty="0" err="1"/>
              <a:t>Grouped</a:t>
            </a:r>
            <a:r>
              <a:rPr lang="fr-FR" sz="900" dirty="0"/>
              <a:t> by</a:t>
            </a:r>
          </a:p>
        </p:txBody>
      </p:sp>
      <p:sp>
        <p:nvSpPr>
          <p:cNvPr id="48" name="Rectangle : coins arrondis 47"/>
          <p:cNvSpPr/>
          <p:nvPr/>
        </p:nvSpPr>
        <p:spPr bwMode="auto">
          <a:xfrm>
            <a:off x="2516834" y="917513"/>
            <a:ext cx="1643270" cy="46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Innovative</a:t>
            </a:r>
            <a:r>
              <a:rPr kumimoji="0" lang="fr-FR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 </a:t>
            </a:r>
            <a:r>
              <a:rPr kumimoji="0" lang="fr-FR" sz="1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technology</a:t>
            </a:r>
            <a:endParaRPr kumimoji="0" lang="fr-FR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51" name="Connecteur droit avec flèche 50"/>
          <p:cNvCxnSpPr>
            <a:stCxn id="6" idx="2"/>
            <a:endCxn id="8" idx="0"/>
          </p:cNvCxnSpPr>
          <p:nvPr/>
        </p:nvCxnSpPr>
        <p:spPr bwMode="auto">
          <a:xfrm flipH="1">
            <a:off x="4705591" y="1385513"/>
            <a:ext cx="945952" cy="4254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3" name="Rectangle 62"/>
          <p:cNvSpPr/>
          <p:nvPr/>
        </p:nvSpPr>
        <p:spPr>
          <a:xfrm>
            <a:off x="4137723" y="2188914"/>
            <a:ext cx="1144665" cy="22353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900" dirty="0">
                <a:solidFill>
                  <a:schemeClr val="bg1"/>
                </a:solidFill>
              </a:rPr>
              <a:t>Technologies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741026" y="1143779"/>
            <a:ext cx="1144665" cy="22353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900" dirty="0">
                <a:solidFill>
                  <a:schemeClr val="bg1"/>
                </a:solidFill>
              </a:rPr>
              <a:t>Digital </a:t>
            </a:r>
            <a:r>
              <a:rPr lang="fr-FR" sz="900" dirty="0" err="1">
                <a:solidFill>
                  <a:schemeClr val="bg1"/>
                </a:solidFill>
              </a:rPr>
              <a:t>Capabilities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7589462" y="3984569"/>
            <a:ext cx="684803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fr-FR" sz="900" dirty="0"/>
              <a:t> </a:t>
            </a:r>
            <a:r>
              <a:rPr lang="fr-FR" sz="900" dirty="0" err="1"/>
              <a:t>subset</a:t>
            </a:r>
            <a:r>
              <a:rPr lang="fr-FR" sz="900" dirty="0"/>
              <a:t> of</a:t>
            </a:r>
          </a:p>
        </p:txBody>
      </p:sp>
      <p:sp>
        <p:nvSpPr>
          <p:cNvPr id="79" name="ZoneTexte 78"/>
          <p:cNvSpPr txBox="1"/>
          <p:nvPr/>
        </p:nvSpPr>
        <p:spPr>
          <a:xfrm>
            <a:off x="3516854" y="5191758"/>
            <a:ext cx="588623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fr-FR" sz="900" dirty="0" err="1"/>
              <a:t>belongs</a:t>
            </a:r>
            <a:endParaRPr lang="fr-FR" sz="900" dirty="0"/>
          </a:p>
        </p:txBody>
      </p:sp>
      <p:sp>
        <p:nvSpPr>
          <p:cNvPr id="80" name="ZoneTexte 79"/>
          <p:cNvSpPr txBox="1"/>
          <p:nvPr/>
        </p:nvSpPr>
        <p:spPr>
          <a:xfrm>
            <a:off x="5430471" y="5166293"/>
            <a:ext cx="588623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fr-FR" sz="900" dirty="0" err="1"/>
              <a:t>belongs</a:t>
            </a:r>
            <a:endParaRPr lang="fr-FR" sz="900" dirty="0"/>
          </a:p>
        </p:txBody>
      </p:sp>
      <p:sp>
        <p:nvSpPr>
          <p:cNvPr id="84" name="Rectangle à coins arrondis 23"/>
          <p:cNvSpPr/>
          <p:nvPr/>
        </p:nvSpPr>
        <p:spPr>
          <a:xfrm>
            <a:off x="303606" y="3663879"/>
            <a:ext cx="2570435" cy="5249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accent1">
                  <a:lumMod val="50000"/>
                </a:schemeClr>
              </a:buClr>
            </a:pPr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</a:t>
            </a:r>
            <a:r>
              <a:rPr lang="fr-FR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View</a:t>
            </a:r>
            <a:endParaRPr lang="fr-F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Connecteur droit avec flèche 12"/>
          <p:cNvCxnSpPr>
            <a:stCxn id="25" idx="3"/>
            <a:endCxn id="9" idx="1"/>
          </p:cNvCxnSpPr>
          <p:nvPr/>
        </p:nvCxnSpPr>
        <p:spPr bwMode="auto">
          <a:xfrm>
            <a:off x="5651543" y="4731935"/>
            <a:ext cx="1203089" cy="100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Connecteur droit avec flèche 14"/>
          <p:cNvCxnSpPr>
            <a:stCxn id="22" idx="0"/>
          </p:cNvCxnSpPr>
          <p:nvPr/>
        </p:nvCxnSpPr>
        <p:spPr bwMode="auto">
          <a:xfrm flipV="1">
            <a:off x="3440078" y="5053450"/>
            <a:ext cx="1389830" cy="5651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Connecteur droit avec flèche 16"/>
          <p:cNvCxnSpPr>
            <a:stCxn id="33" idx="0"/>
          </p:cNvCxnSpPr>
          <p:nvPr/>
        </p:nvCxnSpPr>
        <p:spPr bwMode="auto">
          <a:xfrm flipH="1" flipV="1">
            <a:off x="4829908" y="5053450"/>
            <a:ext cx="1274115" cy="5651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Connecteur : en angle 35"/>
          <p:cNvCxnSpPr>
            <a:stCxn id="22" idx="1"/>
            <a:endCxn id="48" idx="1"/>
          </p:cNvCxnSpPr>
          <p:nvPr/>
        </p:nvCxnSpPr>
        <p:spPr bwMode="auto">
          <a:xfrm rot="10800000">
            <a:off x="2516835" y="1151514"/>
            <a:ext cx="101609" cy="4778513"/>
          </a:xfrm>
          <a:prstGeom prst="bentConnector3">
            <a:avLst>
              <a:gd name="adj1" fmla="val 247696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Connecteur droit avec flèche 40"/>
          <p:cNvCxnSpPr>
            <a:stCxn id="48" idx="2"/>
            <a:endCxn id="8" idx="0"/>
          </p:cNvCxnSpPr>
          <p:nvPr/>
        </p:nvCxnSpPr>
        <p:spPr bwMode="auto">
          <a:xfrm>
            <a:off x="3338469" y="1385513"/>
            <a:ext cx="1367122" cy="4254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Rectangle 34"/>
          <p:cNvSpPr/>
          <p:nvPr/>
        </p:nvSpPr>
        <p:spPr>
          <a:xfrm>
            <a:off x="2828813" y="5960211"/>
            <a:ext cx="1144665" cy="22353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900" dirty="0">
                <a:solidFill>
                  <a:schemeClr val="bg1"/>
                </a:solidFill>
              </a:rPr>
              <a:t>Digital </a:t>
            </a:r>
            <a:r>
              <a:rPr lang="fr-FR" sz="900" dirty="0" err="1">
                <a:solidFill>
                  <a:schemeClr val="bg1"/>
                </a:solidFill>
              </a:rPr>
              <a:t>Capabilities</a:t>
            </a:r>
            <a:endParaRPr lang="fr-FR" sz="900" dirty="0">
              <a:solidFill>
                <a:schemeClr val="bg1"/>
              </a:solidFill>
            </a:endParaRPr>
          </a:p>
        </p:txBody>
      </p:sp>
      <p:cxnSp>
        <p:nvCxnSpPr>
          <p:cNvPr id="4" name="Connecteur droit avec flèche 3"/>
          <p:cNvCxnSpPr>
            <a:stCxn id="28" idx="2"/>
            <a:endCxn id="9" idx="0"/>
          </p:cNvCxnSpPr>
          <p:nvPr/>
        </p:nvCxnSpPr>
        <p:spPr bwMode="auto">
          <a:xfrm>
            <a:off x="7676267" y="3667724"/>
            <a:ext cx="0" cy="7628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="" xmlns:p14="http://schemas.microsoft.com/office/powerpoint/2010/main" val="162208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</a:t>
            </a:r>
            <a:r>
              <a:rPr lang="fr-FR" smtClean="0"/>
              <a:t>Capability Map Layers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noProof="0" smtClean="0"/>
              <a:t>Titre de la Présentation – Lieu et Pays – Date Jour Mois Année</a:t>
            </a:r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F90BE8-D879-4F46-ACF9-7BCC67DCFB75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988" y="1033463"/>
            <a:ext cx="782002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</a:t>
            </a:r>
            <a:r>
              <a:rPr lang="fr-FR" smtClean="0"/>
              <a:t>Capability MAP Building Block</a:t>
            </a:r>
            <a:endParaRPr lang="fr-FR" dirty="0" smtClean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noProof="0" smtClean="0"/>
              <a:t>Titre de la Présentation – Lieu et Pays – Date Jour Mois Année</a:t>
            </a:r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F90BE8-D879-4F46-ACF9-7BCC67DCFB75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20" y="878420"/>
            <a:ext cx="8676000" cy="5287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1042988"/>
            <a:r>
              <a:rPr lang="fr-FR" smtClean="0"/>
              <a:t>Scenario IS architecture capability MAP </a:t>
            </a:r>
            <a:endParaRPr lang="fr-FR" dirty="0" smtClean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noProof="0" smtClean="0"/>
              <a:t>Titre de la Présentation – Lieu et Pays – Date Jour Mois Année</a:t>
            </a:r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F90BE8-D879-4F46-ACF9-7BCC67DCFB75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19163"/>
            <a:ext cx="7981950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Scenario description Sheet Example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noProof="0" smtClean="0"/>
              <a:t>Titre de la Présentation – Lieu et Pays – Date Jour Mois Année</a:t>
            </a:r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F90BE8-D879-4F46-ACF9-7BCC67DCFB75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84784"/>
            <a:ext cx="2955490" cy="4319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39049" y="1484784"/>
            <a:ext cx="2980751" cy="43448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81006" y="1484784"/>
            <a:ext cx="2955490" cy="4319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Technology and Use Case Sheet example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noProof="0" smtClean="0"/>
              <a:t>Titre de la Présentation – Lieu et Pays – Date Jour Mois Année</a:t>
            </a:r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F90BE8-D879-4F46-ACF9-7BCC67DCFB75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09638"/>
            <a:ext cx="3581400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4008" y="909638"/>
            <a:ext cx="341947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TOTAL CORPO">
      <a:dk1>
        <a:sysClr val="windowText" lastClr="000000"/>
      </a:dk1>
      <a:lt1>
        <a:sysClr val="window" lastClr="FFFFFF"/>
      </a:lt1>
      <a:dk2>
        <a:srgbClr val="707173"/>
      </a:dk2>
      <a:lt2>
        <a:srgbClr val="00A37F"/>
      </a:lt2>
      <a:accent1>
        <a:srgbClr val="4A96CD"/>
      </a:accent1>
      <a:accent2>
        <a:srgbClr val="F39800"/>
      </a:accent2>
      <a:accent3>
        <a:srgbClr val="E20031"/>
      </a:accent3>
      <a:accent4>
        <a:srgbClr val="004494"/>
      </a:accent4>
      <a:accent5>
        <a:srgbClr val="E8561E"/>
      </a:accent5>
      <a:accent6>
        <a:srgbClr val="97B2AD"/>
      </a:accent6>
      <a:hlink>
        <a:srgbClr val="175A99"/>
      </a:hlink>
      <a:folHlink>
        <a:srgbClr val="B12F87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255</TotalTime>
  <Words>841</Words>
  <Application>Microsoft Office PowerPoint</Application>
  <PresentationFormat>Affichage à l'écran (4:3)</PresentationFormat>
  <Paragraphs>265</Paragraphs>
  <Slides>21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3" baseType="lpstr">
      <vt:lpstr>blank</vt:lpstr>
      <vt:lpstr>think-cell Slide</vt:lpstr>
      <vt:lpstr>MEthodologie POT  impact Stratégie et arCHitecture</vt:lpstr>
      <vt:lpstr>la méthodologie POT</vt:lpstr>
      <vt:lpstr>démarche du POT pour l’analyse des Entités</vt:lpstr>
      <vt:lpstr>POT capability model</vt:lpstr>
      <vt:lpstr>Architecture Capability Map Layers </vt:lpstr>
      <vt:lpstr>Architecture Capability MAP Building Block</vt:lpstr>
      <vt:lpstr>Scenario IS architecture capability MAP </vt:lpstr>
      <vt:lpstr>Scenario description Sheet Example</vt:lpstr>
      <vt:lpstr>Technology and Use Case Sheet example</vt:lpstr>
      <vt:lpstr>TechnologIES Radar </vt:lpstr>
      <vt:lpstr>Use CaseS Radar </vt:lpstr>
      <vt:lpstr>Scenarios Radar </vt:lpstr>
      <vt:lpstr>Metrics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</vt:vector>
  </TitlesOfParts>
  <Company>TOTAL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MEthodologie POT  impact arCHitecture et Stratégie</dc:title>
  <dc:creator>J0022532</dc:creator>
  <cp:lastModifiedBy>J0022532</cp:lastModifiedBy>
  <cp:revision>7</cp:revision>
  <dcterms:created xsi:type="dcterms:W3CDTF">2016-08-11T07:46:03Z</dcterms:created>
  <dcterms:modified xsi:type="dcterms:W3CDTF">2016-08-11T12:02:38Z</dcterms:modified>
</cp:coreProperties>
</file>