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5"/>
  </p:notesMasterIdLst>
  <p:handoutMasterIdLst>
    <p:handoutMasterId r:id="rId36"/>
  </p:handoutMasterIdLst>
  <p:sldIdLst>
    <p:sldId id="264" r:id="rId2"/>
    <p:sldId id="267" r:id="rId3"/>
    <p:sldId id="291" r:id="rId4"/>
    <p:sldId id="292" r:id="rId5"/>
    <p:sldId id="293" r:id="rId6"/>
    <p:sldId id="270" r:id="rId7"/>
    <p:sldId id="317" r:id="rId8"/>
    <p:sldId id="294" r:id="rId9"/>
    <p:sldId id="295" r:id="rId10"/>
    <p:sldId id="275" r:id="rId11"/>
    <p:sldId id="276" r:id="rId12"/>
    <p:sldId id="298" r:id="rId13"/>
    <p:sldId id="314" r:id="rId14"/>
    <p:sldId id="283" r:id="rId15"/>
    <p:sldId id="284" r:id="rId16"/>
    <p:sldId id="315" r:id="rId17"/>
    <p:sldId id="287" r:id="rId18"/>
    <p:sldId id="316" r:id="rId19"/>
    <p:sldId id="312" r:id="rId20"/>
    <p:sldId id="302" r:id="rId21"/>
    <p:sldId id="309" r:id="rId22"/>
    <p:sldId id="303" r:id="rId23"/>
    <p:sldId id="304" r:id="rId24"/>
    <p:sldId id="305" r:id="rId25"/>
    <p:sldId id="306" r:id="rId26"/>
    <p:sldId id="307" r:id="rId27"/>
    <p:sldId id="308" r:id="rId28"/>
    <p:sldId id="296" r:id="rId29"/>
    <p:sldId id="300" r:id="rId30"/>
    <p:sldId id="299" r:id="rId31"/>
    <p:sldId id="297" r:id="rId32"/>
    <p:sldId id="310" r:id="rId33"/>
    <p:sldId id="311" r:id="rId34"/>
  </p:sldIdLst>
  <p:sldSz cx="9144000" cy="6858000" type="screen4x3"/>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BEA"/>
    <a:srgbClr val="DBEAF5"/>
    <a:srgbClr val="C83F18"/>
    <a:srgbClr val="BD2B0B"/>
    <a:srgbClr val="7ABFC0"/>
    <a:srgbClr val="55DD61"/>
    <a:srgbClr val="3AAFC3"/>
    <a:srgbClr val="FFAA00"/>
    <a:srgbClr val="ABCE36"/>
    <a:srgbClr val="00241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92" autoAdjust="0"/>
  </p:normalViewPr>
  <p:slideViewPr>
    <p:cSldViewPr snapToObjects="1" showGuides="1">
      <p:cViewPr>
        <p:scale>
          <a:sx n="90" d="100"/>
          <a:sy n="90" d="100"/>
        </p:scale>
        <p:origin x="-714" y="24"/>
      </p:cViewPr>
      <p:guideLst>
        <p:guide orient="horz" pos="1330"/>
        <p:guide orient="horz" pos="3412"/>
        <p:guide orient="horz" pos="2251"/>
        <p:guide orient="horz" pos="709"/>
        <p:guide orient="horz" pos="2296"/>
        <p:guide pos="703"/>
        <p:guide pos="5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56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32727139694926666"/>
          <c:y val="0.1832250999688492"/>
          <c:w val="0.35275908059703109"/>
          <c:h val="0.62066510276606968"/>
        </c:manualLayout>
      </c:layout>
      <c:radarChart>
        <c:radarStyle val="marker"/>
        <c:ser>
          <c:idx val="0"/>
          <c:order val="0"/>
          <c:tx>
            <c:strRef>
              <c:f>Feuil1!$B$1</c:f>
              <c:strCache>
                <c:ptCount val="1"/>
                <c:pt idx="0">
                  <c:v>Column1</c:v>
                </c:pt>
              </c:strCache>
            </c:strRef>
          </c:tx>
          <c:spPr>
            <a:ln>
              <a:solidFill>
                <a:schemeClr val="accent1">
                  <a:lumMod val="50000"/>
                </a:schemeClr>
              </a:solidFill>
            </a:ln>
          </c:spPr>
          <c:marker>
            <c:symbol val="none"/>
          </c:marker>
          <c:cat>
            <c:strRef>
              <c:f>Feuil1!$A$2:$A$5</c:f>
              <c:strCache>
                <c:ptCount val="4"/>
                <c:pt idx="0">
                  <c:v>Valeur métier</c:v>
                </c:pt>
                <c:pt idx="1">
                  <c:v>Maturité</c:v>
                </c:pt>
                <c:pt idx="2">
                  <c:v>Urgence
 métier</c:v>
                </c:pt>
                <c:pt idx="3">
                  <c:v>Coût déploiement</c:v>
                </c:pt>
              </c:strCache>
            </c:strRef>
          </c:cat>
          <c:val>
            <c:numRef>
              <c:f>Feuil1!$B$2:$B$5</c:f>
              <c:numCache>
                <c:formatCode>0.0</c:formatCode>
                <c:ptCount val="4"/>
                <c:pt idx="0">
                  <c:v>3.9999999999999987</c:v>
                </c:pt>
                <c:pt idx="1">
                  <c:v>0.88957055214723857</c:v>
                </c:pt>
                <c:pt idx="2">
                  <c:v>2.7777777777777981</c:v>
                </c:pt>
                <c:pt idx="3" formatCode="General">
                  <c:v>1</c:v>
                </c:pt>
              </c:numCache>
            </c:numRef>
          </c:val>
        </c:ser>
        <c:axId val="188662528"/>
        <c:axId val="188664064"/>
      </c:radarChart>
      <c:catAx>
        <c:axId val="188662528"/>
        <c:scaling>
          <c:orientation val="minMax"/>
        </c:scaling>
        <c:axPos val="b"/>
        <c:majorGridlines/>
        <c:numFmt formatCode="General" sourceLinked="1"/>
        <c:tickLblPos val="nextTo"/>
        <c:txPr>
          <a:bodyPr/>
          <a:lstStyle/>
          <a:p>
            <a:pPr>
              <a:defRPr sz="800" b="0" i="0" baseline="0">
                <a:latin typeface="+mj-lt"/>
              </a:defRPr>
            </a:pPr>
            <a:endParaRPr lang="fr-FR"/>
          </a:p>
        </c:txPr>
        <c:crossAx val="188664064"/>
        <c:crosses val="autoZero"/>
        <c:auto val="1"/>
        <c:lblAlgn val="ctr"/>
        <c:lblOffset val="100"/>
      </c:catAx>
      <c:valAx>
        <c:axId val="188664064"/>
        <c:scaling>
          <c:orientation val="minMax"/>
          <c:max val="5"/>
          <c:min val="0"/>
        </c:scaling>
        <c:axPos val="l"/>
        <c:majorGridlines>
          <c:spPr>
            <a:effectLst>
              <a:softEdge rad="0"/>
            </a:effectLst>
          </c:spPr>
        </c:majorGridlines>
        <c:numFmt formatCode="0.0" sourceLinked="1"/>
        <c:tickLblPos val="none"/>
        <c:crossAx val="188662528"/>
        <c:crosses val="autoZero"/>
        <c:crossBetween val="between"/>
        <c:majorUnit val="1"/>
      </c:valAx>
    </c:plotArea>
    <c:plotVisOnly val="1"/>
    <c:dispBlanksAs val="gap"/>
  </c:chart>
  <c:spPr>
    <a:ln w="12700">
      <a:noFill/>
      <a:prstDash val="sysDash"/>
    </a:ln>
  </c:spPr>
  <c:txPr>
    <a:bodyPr/>
    <a:lstStyle/>
    <a:p>
      <a:pPr>
        <a:defRPr sz="900"/>
      </a:pPr>
      <a:endParaRPr lang="fr-FR"/>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38B90A-20FA-44E7-9CB8-504D232AAACD}"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fr-FR"/>
        </a:p>
      </dgm:t>
    </dgm:pt>
    <dgm:pt modelId="{D5D0C231-219E-4749-B35A-F1387CC88478}">
      <dgm:prSet phldrT="[Text]"/>
      <dgm:spPr>
        <a:solidFill>
          <a:schemeClr val="accent5">
            <a:lumMod val="40000"/>
            <a:lumOff val="60000"/>
          </a:schemeClr>
        </a:solidFill>
        <a:ln>
          <a:noFill/>
        </a:ln>
      </dgm:spPr>
      <dgm:t>
        <a:bodyPr/>
        <a:lstStyle/>
        <a:p>
          <a:r>
            <a:rPr lang="fr-FR" dirty="0" smtClean="0">
              <a:solidFill>
                <a:schemeClr val="accent2">
                  <a:lumMod val="75000"/>
                </a:schemeClr>
              </a:solidFill>
            </a:rPr>
            <a:t>Techno</a:t>
          </a:r>
          <a:endParaRPr lang="fr-FR" dirty="0">
            <a:solidFill>
              <a:schemeClr val="accent2">
                <a:lumMod val="75000"/>
              </a:schemeClr>
            </a:solidFill>
          </a:endParaRPr>
        </a:p>
      </dgm:t>
    </dgm:pt>
    <dgm:pt modelId="{924503EE-5DB2-4311-AC67-CDDFF0163E53}" type="parTrans" cxnId="{0880C020-10CB-41C2-99E4-EBA1ADF8A548}">
      <dgm:prSet/>
      <dgm:spPr/>
      <dgm:t>
        <a:bodyPr/>
        <a:lstStyle/>
        <a:p>
          <a:endParaRPr lang="fr-FR"/>
        </a:p>
      </dgm:t>
    </dgm:pt>
    <dgm:pt modelId="{C61F4559-191B-4EB6-92B3-C2B946972BF8}" type="sibTrans" cxnId="{0880C020-10CB-41C2-99E4-EBA1ADF8A548}">
      <dgm:prSet/>
      <dgm:spPr/>
      <dgm:t>
        <a:bodyPr/>
        <a:lstStyle/>
        <a:p>
          <a:endParaRPr lang="fr-FR"/>
        </a:p>
      </dgm:t>
    </dgm:pt>
    <dgm:pt modelId="{FB687679-F389-48C2-BBF9-201A22C6149B}">
      <dgm:prSet phldrT="[Text]"/>
      <dgm:spPr>
        <a:solidFill>
          <a:schemeClr val="accent5">
            <a:lumMod val="40000"/>
            <a:lumOff val="60000"/>
          </a:schemeClr>
        </a:solidFill>
        <a:ln>
          <a:noFill/>
        </a:ln>
      </dgm:spPr>
      <dgm:t>
        <a:bodyPr/>
        <a:lstStyle/>
        <a:p>
          <a:r>
            <a:rPr lang="fr-FR" dirty="0" smtClean="0">
              <a:solidFill>
                <a:schemeClr val="accent2">
                  <a:lumMod val="75000"/>
                </a:schemeClr>
              </a:solidFill>
            </a:rPr>
            <a:t>Techno</a:t>
          </a:r>
          <a:endParaRPr lang="fr-FR" dirty="0">
            <a:solidFill>
              <a:schemeClr val="accent2">
                <a:lumMod val="75000"/>
              </a:schemeClr>
            </a:solidFill>
          </a:endParaRPr>
        </a:p>
      </dgm:t>
    </dgm:pt>
    <dgm:pt modelId="{5579C970-DCD3-4F74-AB4C-F7A9FBCC8B54}" type="parTrans" cxnId="{30077E27-9468-436C-A8B8-CDB5B97BA3C8}">
      <dgm:prSet/>
      <dgm:spPr/>
      <dgm:t>
        <a:bodyPr/>
        <a:lstStyle/>
        <a:p>
          <a:endParaRPr lang="fr-FR"/>
        </a:p>
      </dgm:t>
    </dgm:pt>
    <dgm:pt modelId="{317CC7FE-4E40-4B5D-8E6F-6970981E3AAE}" type="sibTrans" cxnId="{30077E27-9468-436C-A8B8-CDB5B97BA3C8}">
      <dgm:prSet/>
      <dgm:spPr/>
      <dgm:t>
        <a:bodyPr/>
        <a:lstStyle/>
        <a:p>
          <a:endParaRPr lang="fr-FR"/>
        </a:p>
      </dgm:t>
    </dgm:pt>
    <dgm:pt modelId="{CF93272A-C8CD-4726-846E-01056631D4E1}">
      <dgm:prSet phldrT="[Text]"/>
      <dgm:spPr>
        <a:solidFill>
          <a:schemeClr val="accent5">
            <a:lumMod val="40000"/>
            <a:lumOff val="60000"/>
          </a:schemeClr>
        </a:solidFill>
        <a:ln>
          <a:noFill/>
        </a:ln>
      </dgm:spPr>
      <dgm:t>
        <a:bodyPr/>
        <a:lstStyle/>
        <a:p>
          <a:r>
            <a:rPr lang="fr-FR" dirty="0" smtClean="0">
              <a:solidFill>
                <a:schemeClr val="accent2">
                  <a:lumMod val="75000"/>
                </a:schemeClr>
              </a:solidFill>
            </a:rPr>
            <a:t>Techno</a:t>
          </a:r>
          <a:endParaRPr lang="fr-FR" dirty="0">
            <a:solidFill>
              <a:schemeClr val="accent2">
                <a:lumMod val="75000"/>
              </a:schemeClr>
            </a:solidFill>
          </a:endParaRPr>
        </a:p>
      </dgm:t>
    </dgm:pt>
    <dgm:pt modelId="{5215708D-2127-44BC-998D-3AA116A7B8B4}" type="parTrans" cxnId="{55ED5B0D-BD81-42D0-9A87-CAF3F11EF20F}">
      <dgm:prSet/>
      <dgm:spPr/>
      <dgm:t>
        <a:bodyPr/>
        <a:lstStyle/>
        <a:p>
          <a:endParaRPr lang="fr-FR"/>
        </a:p>
      </dgm:t>
    </dgm:pt>
    <dgm:pt modelId="{11CF9256-9788-47BC-A307-806526533D92}" type="sibTrans" cxnId="{55ED5B0D-BD81-42D0-9A87-CAF3F11EF20F}">
      <dgm:prSet/>
      <dgm:spPr/>
      <dgm:t>
        <a:bodyPr/>
        <a:lstStyle/>
        <a:p>
          <a:endParaRPr lang="fr-FR"/>
        </a:p>
      </dgm:t>
    </dgm:pt>
    <dgm:pt modelId="{739A6D7D-4ECE-4ACE-9C70-0139778992E7}">
      <dgm:prSet phldrT="[Text]" custT="1"/>
      <dgm:spPr/>
      <dgm:t>
        <a:bodyPr/>
        <a:lstStyle/>
        <a:p>
          <a:endParaRPr lang="fr-FR" sz="800" dirty="0">
            <a:solidFill>
              <a:schemeClr val="accent1">
                <a:lumMod val="50000"/>
              </a:schemeClr>
            </a:solidFill>
          </a:endParaRPr>
        </a:p>
      </dgm:t>
    </dgm:pt>
    <dgm:pt modelId="{76F1F34A-01F8-4A29-9FE4-0846A57B090D}" type="sibTrans" cxnId="{B974900B-1A37-4302-8FD3-CBE5AE7D4F1A}">
      <dgm:prSet/>
      <dgm:spPr/>
      <dgm:t>
        <a:bodyPr/>
        <a:lstStyle/>
        <a:p>
          <a:endParaRPr lang="fr-FR"/>
        </a:p>
      </dgm:t>
    </dgm:pt>
    <dgm:pt modelId="{F4C65F79-F555-4CC9-9199-A582FC3AFE34}" type="parTrans" cxnId="{B974900B-1A37-4302-8FD3-CBE5AE7D4F1A}">
      <dgm:prSet/>
      <dgm:spPr/>
      <dgm:t>
        <a:bodyPr/>
        <a:lstStyle/>
        <a:p>
          <a:endParaRPr lang="fr-FR"/>
        </a:p>
      </dgm:t>
    </dgm:pt>
    <dgm:pt modelId="{9BC402DA-72EA-4C33-A61E-1E660ECEDFAD}" type="pres">
      <dgm:prSet presAssocID="{FC38B90A-20FA-44E7-9CB8-504D232AAACD}" presName="Name0" presStyleCnt="0">
        <dgm:presLayoutVars>
          <dgm:chMax val="4"/>
          <dgm:resizeHandles val="exact"/>
        </dgm:presLayoutVars>
      </dgm:prSet>
      <dgm:spPr/>
      <dgm:t>
        <a:bodyPr/>
        <a:lstStyle/>
        <a:p>
          <a:endParaRPr lang="fr-FR"/>
        </a:p>
      </dgm:t>
    </dgm:pt>
    <dgm:pt modelId="{600DED11-7308-4FFF-A32C-ADE8DCDC3E17}" type="pres">
      <dgm:prSet presAssocID="{FC38B90A-20FA-44E7-9CB8-504D232AAACD}" presName="ellipse" presStyleLbl="trBgShp" presStyleIdx="0" presStyleCnt="1"/>
      <dgm:spPr/>
    </dgm:pt>
    <dgm:pt modelId="{4441F0BE-23CC-49FD-83A3-5AAA4F01AAE1}" type="pres">
      <dgm:prSet presAssocID="{FC38B90A-20FA-44E7-9CB8-504D232AAACD}" presName="arrow1" presStyleLbl="fgShp" presStyleIdx="0" presStyleCnt="1" custScaleY="230874" custLinFactNeighborX="1063" custLinFactNeighborY="94513"/>
      <dgm:spPr/>
    </dgm:pt>
    <dgm:pt modelId="{47DE5F9A-FD8A-4BC4-86C2-13FDA60277D3}" type="pres">
      <dgm:prSet presAssocID="{FC38B90A-20FA-44E7-9CB8-504D232AAACD}" presName="rectangle" presStyleLbl="revTx" presStyleIdx="0" presStyleCnt="1" custScaleX="121000" custLinFactNeighborX="0" custLinFactNeighborY="47845">
        <dgm:presLayoutVars>
          <dgm:bulletEnabled val="1"/>
        </dgm:presLayoutVars>
      </dgm:prSet>
      <dgm:spPr/>
      <dgm:t>
        <a:bodyPr/>
        <a:lstStyle/>
        <a:p>
          <a:endParaRPr lang="fr-FR"/>
        </a:p>
      </dgm:t>
    </dgm:pt>
    <dgm:pt modelId="{DC5E7312-442A-45A0-B958-9C4E25E32330}" type="pres">
      <dgm:prSet presAssocID="{FB687679-F389-48C2-BBF9-201A22C6149B}" presName="item1" presStyleLbl="node1" presStyleIdx="0" presStyleCnt="3" custScaleY="51316">
        <dgm:presLayoutVars>
          <dgm:bulletEnabled val="1"/>
        </dgm:presLayoutVars>
      </dgm:prSet>
      <dgm:spPr>
        <a:prstGeom prst="rect">
          <a:avLst/>
        </a:prstGeom>
      </dgm:spPr>
      <dgm:t>
        <a:bodyPr/>
        <a:lstStyle/>
        <a:p>
          <a:endParaRPr lang="fr-FR"/>
        </a:p>
      </dgm:t>
    </dgm:pt>
    <dgm:pt modelId="{E149CDF0-3E61-493B-9390-105AF23A7019}" type="pres">
      <dgm:prSet presAssocID="{CF93272A-C8CD-4726-846E-01056631D4E1}" presName="item2" presStyleLbl="node1" presStyleIdx="1" presStyleCnt="3" custScaleY="46651">
        <dgm:presLayoutVars>
          <dgm:bulletEnabled val="1"/>
        </dgm:presLayoutVars>
      </dgm:prSet>
      <dgm:spPr>
        <a:prstGeom prst="rect">
          <a:avLst/>
        </a:prstGeom>
      </dgm:spPr>
      <dgm:t>
        <a:bodyPr/>
        <a:lstStyle/>
        <a:p>
          <a:endParaRPr lang="fr-FR"/>
        </a:p>
      </dgm:t>
    </dgm:pt>
    <dgm:pt modelId="{150D9C9D-27F2-4D67-AA76-B3E5FACB770F}" type="pres">
      <dgm:prSet presAssocID="{739A6D7D-4ECE-4ACE-9C70-0139778992E7}" presName="item3" presStyleLbl="node1" presStyleIdx="2" presStyleCnt="3" custScaleY="46651">
        <dgm:presLayoutVars>
          <dgm:bulletEnabled val="1"/>
        </dgm:presLayoutVars>
      </dgm:prSet>
      <dgm:spPr>
        <a:prstGeom prst="rect">
          <a:avLst/>
        </a:prstGeom>
      </dgm:spPr>
      <dgm:t>
        <a:bodyPr/>
        <a:lstStyle/>
        <a:p>
          <a:endParaRPr lang="fr-FR"/>
        </a:p>
      </dgm:t>
    </dgm:pt>
    <dgm:pt modelId="{D81F12CF-ED51-44AA-AD23-66885CC107D0}" type="pres">
      <dgm:prSet presAssocID="{FC38B90A-20FA-44E7-9CB8-504D232AAACD}" presName="funnel" presStyleLbl="trAlignAcc1" presStyleIdx="0" presStyleCnt="1"/>
      <dgm:spPr>
        <a:ln>
          <a:solidFill>
            <a:schemeClr val="accent1">
              <a:lumMod val="50000"/>
            </a:schemeClr>
          </a:solidFill>
        </a:ln>
      </dgm:spPr>
      <dgm:t>
        <a:bodyPr/>
        <a:lstStyle/>
        <a:p>
          <a:endParaRPr lang="fr-FR"/>
        </a:p>
      </dgm:t>
    </dgm:pt>
  </dgm:ptLst>
  <dgm:cxnLst>
    <dgm:cxn modelId="{30077E27-9468-436C-A8B8-CDB5B97BA3C8}" srcId="{FC38B90A-20FA-44E7-9CB8-504D232AAACD}" destId="{FB687679-F389-48C2-BBF9-201A22C6149B}" srcOrd="1" destOrd="0" parTransId="{5579C970-DCD3-4F74-AB4C-F7A9FBCC8B54}" sibTransId="{317CC7FE-4E40-4B5D-8E6F-6970981E3AAE}"/>
    <dgm:cxn modelId="{95724556-10F5-448B-8F45-B1549FD26DD9}" type="presOf" srcId="{FB687679-F389-48C2-BBF9-201A22C6149B}" destId="{E149CDF0-3E61-493B-9390-105AF23A7019}" srcOrd="0" destOrd="0" presId="urn:microsoft.com/office/officeart/2005/8/layout/funnel1"/>
    <dgm:cxn modelId="{A8571ED6-3B04-43B3-96E9-596BA13CD161}" type="presOf" srcId="{CF93272A-C8CD-4726-846E-01056631D4E1}" destId="{DC5E7312-442A-45A0-B958-9C4E25E32330}" srcOrd="0" destOrd="0" presId="urn:microsoft.com/office/officeart/2005/8/layout/funnel1"/>
    <dgm:cxn modelId="{C5F57CEC-7AE3-47FD-83D9-7840C16383A6}" type="presOf" srcId="{FC38B90A-20FA-44E7-9CB8-504D232AAACD}" destId="{9BC402DA-72EA-4C33-A61E-1E660ECEDFAD}" srcOrd="0" destOrd="0" presId="urn:microsoft.com/office/officeart/2005/8/layout/funnel1"/>
    <dgm:cxn modelId="{9460E88E-7C64-4F71-9F43-810DA72D8CDD}" type="presOf" srcId="{739A6D7D-4ECE-4ACE-9C70-0139778992E7}" destId="{47DE5F9A-FD8A-4BC4-86C2-13FDA60277D3}" srcOrd="0" destOrd="0" presId="urn:microsoft.com/office/officeart/2005/8/layout/funnel1"/>
    <dgm:cxn modelId="{B974900B-1A37-4302-8FD3-CBE5AE7D4F1A}" srcId="{FC38B90A-20FA-44E7-9CB8-504D232AAACD}" destId="{739A6D7D-4ECE-4ACE-9C70-0139778992E7}" srcOrd="3" destOrd="0" parTransId="{F4C65F79-F555-4CC9-9199-A582FC3AFE34}" sibTransId="{76F1F34A-01F8-4A29-9FE4-0846A57B090D}"/>
    <dgm:cxn modelId="{BF8811D4-53D0-43C4-BCDB-3E711D3E93F3}" type="presOf" srcId="{D5D0C231-219E-4749-B35A-F1387CC88478}" destId="{150D9C9D-27F2-4D67-AA76-B3E5FACB770F}" srcOrd="0" destOrd="0" presId="urn:microsoft.com/office/officeart/2005/8/layout/funnel1"/>
    <dgm:cxn modelId="{0880C020-10CB-41C2-99E4-EBA1ADF8A548}" srcId="{FC38B90A-20FA-44E7-9CB8-504D232AAACD}" destId="{D5D0C231-219E-4749-B35A-F1387CC88478}" srcOrd="0" destOrd="0" parTransId="{924503EE-5DB2-4311-AC67-CDDFF0163E53}" sibTransId="{C61F4559-191B-4EB6-92B3-C2B946972BF8}"/>
    <dgm:cxn modelId="{55ED5B0D-BD81-42D0-9A87-CAF3F11EF20F}" srcId="{FC38B90A-20FA-44E7-9CB8-504D232AAACD}" destId="{CF93272A-C8CD-4726-846E-01056631D4E1}" srcOrd="2" destOrd="0" parTransId="{5215708D-2127-44BC-998D-3AA116A7B8B4}" sibTransId="{11CF9256-9788-47BC-A307-806526533D92}"/>
    <dgm:cxn modelId="{D922ADDB-1ED8-41D4-B6D3-F2A9432655CC}" type="presParOf" srcId="{9BC402DA-72EA-4C33-A61E-1E660ECEDFAD}" destId="{600DED11-7308-4FFF-A32C-ADE8DCDC3E17}" srcOrd="0" destOrd="0" presId="urn:microsoft.com/office/officeart/2005/8/layout/funnel1"/>
    <dgm:cxn modelId="{0B531099-28DD-4C7B-B44E-6E3FFBD86116}" type="presParOf" srcId="{9BC402DA-72EA-4C33-A61E-1E660ECEDFAD}" destId="{4441F0BE-23CC-49FD-83A3-5AAA4F01AAE1}" srcOrd="1" destOrd="0" presId="urn:microsoft.com/office/officeart/2005/8/layout/funnel1"/>
    <dgm:cxn modelId="{9C6B4C6E-2C4E-4EC0-9F6F-2A352E9F0DA8}" type="presParOf" srcId="{9BC402DA-72EA-4C33-A61E-1E660ECEDFAD}" destId="{47DE5F9A-FD8A-4BC4-86C2-13FDA60277D3}" srcOrd="2" destOrd="0" presId="urn:microsoft.com/office/officeart/2005/8/layout/funnel1"/>
    <dgm:cxn modelId="{E80103AD-46B5-4033-9B47-77EC5F000C8C}" type="presParOf" srcId="{9BC402DA-72EA-4C33-A61E-1E660ECEDFAD}" destId="{DC5E7312-442A-45A0-B958-9C4E25E32330}" srcOrd="3" destOrd="0" presId="urn:microsoft.com/office/officeart/2005/8/layout/funnel1"/>
    <dgm:cxn modelId="{0B25AEB7-545A-49F5-8FD7-A53FF74498B1}" type="presParOf" srcId="{9BC402DA-72EA-4C33-A61E-1E660ECEDFAD}" destId="{E149CDF0-3E61-493B-9390-105AF23A7019}" srcOrd="4" destOrd="0" presId="urn:microsoft.com/office/officeart/2005/8/layout/funnel1"/>
    <dgm:cxn modelId="{0CE51641-FCE5-4BC1-9514-0B67285867BB}" type="presParOf" srcId="{9BC402DA-72EA-4C33-A61E-1E660ECEDFAD}" destId="{150D9C9D-27F2-4D67-AA76-B3E5FACB770F}" srcOrd="5" destOrd="0" presId="urn:microsoft.com/office/officeart/2005/8/layout/funnel1"/>
    <dgm:cxn modelId="{5C82A469-906A-4A48-8AB4-F4F211C570E4}" type="presParOf" srcId="{9BC402DA-72EA-4C33-A61E-1E660ECEDFAD}" destId="{D81F12CF-ED51-44AA-AD23-66885CC107D0}" srcOrd="6" destOrd="0" presId="urn:microsoft.com/office/officeart/2005/8/layout/funnel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0DED11-7308-4FFF-A32C-ADE8DCDC3E17}">
      <dsp:nvSpPr>
        <dsp:cNvPr id="0" name=""/>
        <dsp:cNvSpPr/>
      </dsp:nvSpPr>
      <dsp:spPr>
        <a:xfrm>
          <a:off x="255721" y="196806"/>
          <a:ext cx="934506" cy="32454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1F0BE-23CC-49FD-83A3-5AAA4F01AAE1}">
      <dsp:nvSpPr>
        <dsp:cNvPr id="0" name=""/>
        <dsp:cNvSpPr/>
      </dsp:nvSpPr>
      <dsp:spPr>
        <a:xfrm>
          <a:off x="635796" y="1025200"/>
          <a:ext cx="181105" cy="267601"/>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DE5F9A-FD8A-4BC4-86C2-13FDA60277D3}">
      <dsp:nvSpPr>
        <dsp:cNvPr id="0" name=""/>
        <dsp:cNvSpPr/>
      </dsp:nvSpPr>
      <dsp:spPr>
        <a:xfrm>
          <a:off x="198492" y="1188205"/>
          <a:ext cx="1051863" cy="21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endParaRPr lang="fr-FR" sz="800" kern="1200" dirty="0">
            <a:solidFill>
              <a:schemeClr val="accent1">
                <a:lumMod val="50000"/>
              </a:schemeClr>
            </a:solidFill>
          </a:endParaRPr>
        </a:p>
      </dsp:txBody>
      <dsp:txXfrm>
        <a:off x="198492" y="1188205"/>
        <a:ext cx="1051863" cy="217327"/>
      </dsp:txXfrm>
    </dsp:sp>
    <dsp:sp modelId="{DC5E7312-442A-45A0-B958-9C4E25E32330}">
      <dsp:nvSpPr>
        <dsp:cNvPr id="0" name=""/>
        <dsp:cNvSpPr/>
      </dsp:nvSpPr>
      <dsp:spPr>
        <a:xfrm>
          <a:off x="595476" y="625766"/>
          <a:ext cx="325990" cy="167285"/>
        </a:xfrm>
        <a:prstGeom prst="rect">
          <a:avLst/>
        </a:prstGeom>
        <a:solidFill>
          <a:schemeClr val="accent5">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fr-FR" sz="700" kern="1200" dirty="0" smtClean="0">
              <a:solidFill>
                <a:schemeClr val="accent2">
                  <a:lumMod val="75000"/>
                </a:schemeClr>
              </a:solidFill>
            </a:rPr>
            <a:t>Techno</a:t>
          </a:r>
          <a:endParaRPr lang="fr-FR" sz="700" kern="1200" dirty="0">
            <a:solidFill>
              <a:schemeClr val="accent2">
                <a:lumMod val="75000"/>
              </a:schemeClr>
            </a:solidFill>
          </a:endParaRPr>
        </a:p>
      </dsp:txBody>
      <dsp:txXfrm>
        <a:off x="595476" y="625766"/>
        <a:ext cx="325990" cy="167285"/>
      </dsp:txXfrm>
    </dsp:sp>
    <dsp:sp modelId="{E149CDF0-3E61-493B-9390-105AF23A7019}">
      <dsp:nvSpPr>
        <dsp:cNvPr id="0" name=""/>
        <dsp:cNvSpPr/>
      </dsp:nvSpPr>
      <dsp:spPr>
        <a:xfrm>
          <a:off x="362211" y="388804"/>
          <a:ext cx="325990" cy="152077"/>
        </a:xfrm>
        <a:prstGeom prst="rect">
          <a:avLst/>
        </a:prstGeom>
        <a:solidFill>
          <a:schemeClr val="accent5">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fr-FR" sz="700" kern="1200" dirty="0" smtClean="0">
              <a:solidFill>
                <a:schemeClr val="accent2">
                  <a:lumMod val="75000"/>
                </a:schemeClr>
              </a:solidFill>
            </a:rPr>
            <a:t>Techno</a:t>
          </a:r>
          <a:endParaRPr lang="fr-FR" sz="700" kern="1200" dirty="0">
            <a:solidFill>
              <a:schemeClr val="accent2">
                <a:lumMod val="75000"/>
              </a:schemeClr>
            </a:solidFill>
          </a:endParaRPr>
        </a:p>
      </dsp:txBody>
      <dsp:txXfrm>
        <a:off x="362211" y="388804"/>
        <a:ext cx="325990" cy="152077"/>
      </dsp:txXfrm>
    </dsp:sp>
    <dsp:sp modelId="{150D9C9D-27F2-4D67-AA76-B3E5FACB770F}">
      <dsp:nvSpPr>
        <dsp:cNvPr id="0" name=""/>
        <dsp:cNvSpPr/>
      </dsp:nvSpPr>
      <dsp:spPr>
        <a:xfrm>
          <a:off x="695447" y="309986"/>
          <a:ext cx="325990" cy="152077"/>
        </a:xfrm>
        <a:prstGeom prst="rect">
          <a:avLst/>
        </a:prstGeom>
        <a:solidFill>
          <a:schemeClr val="accent5">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fr-FR" sz="700" kern="1200" dirty="0" smtClean="0">
              <a:solidFill>
                <a:schemeClr val="accent2">
                  <a:lumMod val="75000"/>
                </a:schemeClr>
              </a:solidFill>
            </a:rPr>
            <a:t>Techno</a:t>
          </a:r>
          <a:endParaRPr lang="fr-FR" sz="700" kern="1200" dirty="0">
            <a:solidFill>
              <a:schemeClr val="accent2">
                <a:lumMod val="75000"/>
              </a:schemeClr>
            </a:solidFill>
          </a:endParaRPr>
        </a:p>
      </dsp:txBody>
      <dsp:txXfrm>
        <a:off x="695447" y="309986"/>
        <a:ext cx="325990" cy="152077"/>
      </dsp:txXfrm>
    </dsp:sp>
    <dsp:sp modelId="{D81F12CF-ED51-44AA-AD23-66885CC107D0}">
      <dsp:nvSpPr>
        <dsp:cNvPr id="0" name=""/>
        <dsp:cNvSpPr/>
      </dsp:nvSpPr>
      <dsp:spPr>
        <a:xfrm>
          <a:off x="217327" y="156963"/>
          <a:ext cx="1014193" cy="811354"/>
        </a:xfrm>
        <a:prstGeom prst="funnel">
          <a:avLst/>
        </a:prstGeom>
        <a:solidFill>
          <a:schemeClr val="lt1">
            <a:alpha val="40000"/>
            <a:hueOff val="0"/>
            <a:satOff val="0"/>
            <a:lumOff val="0"/>
            <a:alphaOff val="0"/>
          </a:schemeClr>
        </a:solidFill>
        <a:ln w="9525" cap="flat" cmpd="sng" algn="ctr">
          <a:solidFill>
            <a:schemeClr val="accent1">
              <a:lumMod val="5000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8026C1A-E9C0-3649-8DE0-0F721770D521}" type="datetimeFigureOut">
              <a:rPr lang="fr-FR" smtClean="0"/>
              <a:pPr/>
              <a:t>08/06/2016</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56351CB-C7E3-8F4F-AA6E-DB407BF173DE}" type="slidenum">
              <a:rPr lang="fr-FR" smtClean="0"/>
              <a:pPr/>
              <a:t>‹N°›</a:t>
            </a:fld>
            <a:endParaRPr lang="fr-FR"/>
          </a:p>
        </p:txBody>
      </p:sp>
    </p:spTree>
    <p:extLst>
      <p:ext uri="{BB962C8B-B14F-4D97-AF65-F5344CB8AC3E}">
        <p14:creationId xmlns="" xmlns:p14="http://schemas.microsoft.com/office/powerpoint/2010/main" val="4156207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7B6820A-C1B1-9944-A68D-DA5B884778EE}" type="datetimeFigureOut">
              <a:rPr lang="fr-FR" smtClean="0"/>
              <a:pPr/>
              <a:t>08/06/2016</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3EBCA58-F001-2A42-AB6A-B366B18E47A3}" type="slidenum">
              <a:rPr lang="fr-FR" smtClean="0"/>
              <a:pPr/>
              <a:t>‹N°›</a:t>
            </a:fld>
            <a:endParaRPr lang="fr-FR"/>
          </a:p>
        </p:txBody>
      </p:sp>
    </p:spTree>
    <p:extLst>
      <p:ext uri="{BB962C8B-B14F-4D97-AF65-F5344CB8AC3E}">
        <p14:creationId xmlns="" xmlns:p14="http://schemas.microsoft.com/office/powerpoint/2010/main" val="22721086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3EBCA58-F001-2A42-AB6A-B366B18E47A3}" type="slidenum">
              <a:rPr lang="fr-FR" smtClean="0"/>
              <a:pPr/>
              <a:t>1</a:t>
            </a:fld>
            <a:endParaRPr lang="fr-FR"/>
          </a:p>
        </p:txBody>
      </p:sp>
    </p:spTree>
    <p:extLst>
      <p:ext uri="{BB962C8B-B14F-4D97-AF65-F5344CB8AC3E}">
        <p14:creationId xmlns:p14="http://schemas.microsoft.com/office/powerpoint/2010/main" xmlns="" val="28494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Slide Number Placeholder 3"/>
          <p:cNvSpPr>
            <a:spLocks noGrp="1"/>
          </p:cNvSpPr>
          <p:nvPr>
            <p:ph type="sldNum" sz="quarter" idx="10"/>
          </p:nvPr>
        </p:nvSpPr>
        <p:spPr/>
        <p:txBody>
          <a:bodyPr/>
          <a:lstStyle/>
          <a:p>
            <a:pPr>
              <a:defRPr/>
            </a:pPr>
            <a:fld id="{D2B38CEB-08BD-4B1B-9942-308267C9A4D1}" type="slidenum">
              <a:rPr lang="fr-FR" smtClean="0">
                <a:solidFill>
                  <a:prstClr val="black"/>
                </a:solidFill>
              </a:rPr>
              <a:pPr>
                <a:defRPr/>
              </a:pPr>
              <a:t>16</a:t>
            </a:fld>
            <a:endParaRPr lang="fr-FR" dirty="0">
              <a:solidFill>
                <a:prstClr val="black"/>
              </a:solidFill>
            </a:endParaRPr>
          </a:p>
        </p:txBody>
      </p:sp>
    </p:spTree>
    <p:extLst>
      <p:ext uri="{BB962C8B-B14F-4D97-AF65-F5344CB8AC3E}">
        <p14:creationId xmlns:p14="http://schemas.microsoft.com/office/powerpoint/2010/main" xmlns="" val="8650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3EBCA58-F001-2A42-AB6A-B366B18E47A3}" type="slidenum">
              <a:rPr lang="fr-FR" smtClean="0"/>
              <a:pPr/>
              <a:t>19</a:t>
            </a:fld>
            <a:endParaRPr lang="fr-FR"/>
          </a:p>
        </p:txBody>
      </p:sp>
    </p:spTree>
    <p:extLst>
      <p:ext uri="{BB962C8B-B14F-4D97-AF65-F5344CB8AC3E}">
        <p14:creationId xmlns:p14="http://schemas.microsoft.com/office/powerpoint/2010/main" xmlns="" val="312251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Slide Number Placeholder 3"/>
          <p:cNvSpPr>
            <a:spLocks noGrp="1"/>
          </p:cNvSpPr>
          <p:nvPr>
            <p:ph type="sldNum" sz="quarter" idx="10"/>
          </p:nvPr>
        </p:nvSpPr>
        <p:spPr/>
        <p:txBody>
          <a:bodyPr/>
          <a:lstStyle/>
          <a:p>
            <a:pPr>
              <a:defRPr/>
            </a:pPr>
            <a:fld id="{D2B38CEB-08BD-4B1B-9942-308267C9A4D1}" type="slidenum">
              <a:rPr lang="fr-FR" smtClean="0">
                <a:solidFill>
                  <a:prstClr val="black"/>
                </a:solidFill>
              </a:rPr>
              <a:pPr>
                <a:defRPr/>
              </a:pPr>
              <a:t>30</a:t>
            </a:fld>
            <a:endParaRPr lang="fr-FR" dirty="0">
              <a:solidFill>
                <a:prstClr val="black"/>
              </a:solidFill>
            </a:endParaRPr>
          </a:p>
        </p:txBody>
      </p:sp>
    </p:spTree>
    <p:extLst>
      <p:ext uri="{BB962C8B-B14F-4D97-AF65-F5344CB8AC3E}">
        <p14:creationId xmlns="" xmlns:p14="http://schemas.microsoft.com/office/powerpoint/2010/main" val="809720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5" name="Titre 4"/>
          <p:cNvSpPr>
            <a:spLocks noGrp="1"/>
          </p:cNvSpPr>
          <p:nvPr>
            <p:ph type="title"/>
          </p:nvPr>
        </p:nvSpPr>
        <p:spPr>
          <a:xfrm>
            <a:off x="1188000" y="2106612"/>
            <a:ext cx="7276629" cy="1487487"/>
          </a:xfrm>
        </p:spPr>
        <p:txBody>
          <a:bodyPr lIns="0" rIns="0" anchor="b">
            <a:noAutofit/>
          </a:bodyPr>
          <a:lstStyle>
            <a:lvl1pPr>
              <a:defRPr sz="3200"/>
            </a:lvl1pPr>
          </a:lstStyle>
          <a:p>
            <a:r>
              <a:rPr lang="fr-FR" noProof="0" smtClean="0"/>
              <a:t>Cliquez pour modifier le style du titre</a:t>
            </a:r>
            <a:endParaRPr lang="fr-FR" noProof="0" dirty="0"/>
          </a:p>
        </p:txBody>
      </p:sp>
      <p:sp>
        <p:nvSpPr>
          <p:cNvPr id="16" name="Espace réservé du texte 15"/>
          <p:cNvSpPr>
            <a:spLocks noGrp="1"/>
          </p:cNvSpPr>
          <p:nvPr>
            <p:ph type="body" sz="quarter" idx="10" hasCustomPrompt="1"/>
          </p:nvPr>
        </p:nvSpPr>
        <p:spPr>
          <a:xfrm>
            <a:off x="1188000" y="3638550"/>
            <a:ext cx="7276629" cy="1778000"/>
          </a:xfrm>
        </p:spPr>
        <p:txBody>
          <a:bodyPr lIns="0" rIns="0">
            <a:noAutofit/>
          </a:bodyPr>
          <a:lstStyle>
            <a:lvl1pPr marL="0" indent="0">
              <a:buNone/>
              <a:defRPr>
                <a:solidFill>
                  <a:schemeClr val="accent5">
                    <a:lumMod val="75000"/>
                  </a:schemeClr>
                </a:solidFill>
              </a:defRPr>
            </a:lvl1pPr>
          </a:lstStyle>
          <a:p>
            <a:pPr lvl="0"/>
            <a:r>
              <a:rPr lang="fr-FR" noProof="0" dirty="0" smtClean="0"/>
              <a:t>Cliquez pour modifier les styles des sous-titres du masque</a:t>
            </a:r>
          </a:p>
        </p:txBody>
      </p:sp>
      <p:pic>
        <p:nvPicPr>
          <p:cNvPr id="2" name="Image 1" descr="TOTAL_powerPoint_bandeauBrandBlock_gris.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754" y="374400"/>
            <a:ext cx="9144000" cy="8473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ns contenu">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xamp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Footer Placeholder 2"/>
          <p:cNvSpPr>
            <a:spLocks noGrp="1"/>
          </p:cNvSpPr>
          <p:nvPr>
            <p:ph type="ftr" sz="quarter" idx="10"/>
          </p:nvPr>
        </p:nvSpPr>
        <p:spPr/>
        <p:txBody>
          <a:bodyPr/>
          <a:lstStyle/>
          <a:p>
            <a:r>
              <a:rPr lang="fr-FR" smtClean="0"/>
              <a:t>POT présentation courte 2016</a:t>
            </a:r>
            <a:endParaRPr lang="fr-FR" dirty="0"/>
          </a:p>
        </p:txBody>
      </p:sp>
      <p:sp>
        <p:nvSpPr>
          <p:cNvPr id="4" name="Slide Number Placeholder 3"/>
          <p:cNvSpPr>
            <a:spLocks noGrp="1"/>
          </p:cNvSpPr>
          <p:nvPr>
            <p:ph type="sldNum" sz="quarter" idx="11"/>
          </p:nvPr>
        </p:nvSpPr>
        <p:spPr/>
        <p:txBody>
          <a:bodyPr/>
          <a:lstStyle/>
          <a:p>
            <a:fld id="{21F90BE8-D879-4F46-ACF9-7BCC67DCFB75}" type="slidenum">
              <a:rPr lang="fr-FR" smtClean="0"/>
              <a:pPr/>
              <a:t>‹N°›</a:t>
            </a:fld>
            <a:endParaRPr lang="fr-FR" dirty="0"/>
          </a:p>
        </p:txBody>
      </p:sp>
      <p:sp>
        <p:nvSpPr>
          <p:cNvPr id="5" name="Espace réservé du texte 5"/>
          <p:cNvSpPr>
            <a:spLocks noGrp="1"/>
          </p:cNvSpPr>
          <p:nvPr>
            <p:ph type="body" sz="quarter" idx="12" hasCustomPrompt="1"/>
          </p:nvPr>
        </p:nvSpPr>
        <p:spPr>
          <a:xfrm>
            <a:off x="1259632" y="1052736"/>
            <a:ext cx="6696288" cy="1439366"/>
          </a:xfrm>
          <a:solidFill>
            <a:schemeClr val="bg1">
              <a:lumMod val="95000"/>
            </a:schemeClr>
          </a:solidFill>
        </p:spPr>
        <p:txBody>
          <a:bodyPr/>
          <a:lstStyle>
            <a:lvl1pPr>
              <a:buNone/>
              <a:defRPr sz="1400"/>
            </a:lvl1pPr>
            <a:lvl5pPr marL="1260000">
              <a:buNone/>
              <a:defRPr/>
            </a:lvl5pPr>
          </a:lstStyle>
          <a:p>
            <a:pPr lvl="0"/>
            <a:r>
              <a:rPr lang="fr-FR" noProof="0" smtClean="0"/>
              <a:t>Cliquez pour modifier les styles du texte du masque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r-FR" dirty="0"/>
          </a:p>
        </p:txBody>
      </p:sp>
      <p:sp>
        <p:nvSpPr>
          <p:cNvPr id="5" name="Espace réservé du numéro de diapositive 5"/>
          <p:cNvSpPr txBox="1">
            <a:spLocks/>
          </p:cNvSpPr>
          <p:nvPr userDrawn="1"/>
        </p:nvSpPr>
        <p:spPr>
          <a:xfrm>
            <a:off x="6553200" y="6411916"/>
            <a:ext cx="725488" cy="365125"/>
          </a:xfrm>
          <a:prstGeom prst="rect">
            <a:avLst/>
          </a:prstGeom>
        </p:spPr>
        <p:txBody>
          <a:bodyPr vert="horz" lIns="91440" tIns="45720" rIns="91440" bIns="45720" rtlCol="0" anchor="ctr"/>
          <a:lstStyle>
            <a:defPPr>
              <a:defRPr lang="fr-FR"/>
            </a:defPPr>
            <a:lvl1pPr marL="0" algn="r" defTabSz="457200" rtl="0" eaLnBrk="1" latinLnBrk="0" hangingPunct="1">
              <a:defRPr sz="1200" kern="1200">
                <a:solidFill>
                  <a:schemeClr val="tx1">
                    <a:tint val="75000"/>
                  </a:schemeClr>
                </a:solidFill>
                <a:latin typeface="+mn-lt"/>
                <a:ea typeface="+mn-ea"/>
                <a:cs typeface="Helvetic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F90BE8-D879-4F46-ACF9-7BCC67DCFB75}" type="slidenum">
              <a:rPr lang="fr-FR" smtClean="0"/>
              <a:pPr/>
              <a:t>‹N°›</a:t>
            </a:fld>
            <a:endParaRPr lang="fr-FR" dirty="0"/>
          </a:p>
        </p:txBody>
      </p:sp>
      <p:sp>
        <p:nvSpPr>
          <p:cNvPr id="6" name="Footer Placeholder 10"/>
          <p:cNvSpPr>
            <a:spLocks noGrp="1"/>
          </p:cNvSpPr>
          <p:nvPr>
            <p:ph type="ftr" sz="quarter" idx="15"/>
          </p:nvPr>
        </p:nvSpPr>
        <p:spPr>
          <a:xfrm>
            <a:off x="457200" y="6411916"/>
            <a:ext cx="5562600" cy="365125"/>
          </a:xfrm>
          <a:prstGeom prst="rect">
            <a:avLst/>
          </a:prstGeom>
        </p:spPr>
        <p:txBody>
          <a:bodyPr/>
          <a:lstStyle>
            <a:lvl1pPr>
              <a:defRPr sz="900">
                <a:solidFill>
                  <a:schemeClr val="tx1">
                    <a:lumMod val="75000"/>
                    <a:lumOff val="25000"/>
                  </a:schemeClr>
                </a:solidFill>
              </a:defRPr>
            </a:lvl1pPr>
          </a:lstStyle>
          <a:p>
            <a:pPr>
              <a:defRPr/>
            </a:pPr>
            <a:r>
              <a:rPr lang="fr-FR" smtClean="0"/>
              <a:t>POT présentation courte 2016</a:t>
            </a:r>
            <a:endParaRPr lang="fr-FR" dirty="0"/>
          </a:p>
        </p:txBody>
      </p:sp>
    </p:spTree>
    <p:extLst>
      <p:ext uri="{BB962C8B-B14F-4D97-AF65-F5344CB8AC3E}">
        <p14:creationId xmlns:p14="http://schemas.microsoft.com/office/powerpoint/2010/main" xmlns="" val="38534768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18488" cy="635000"/>
          </a:xfrm>
          <a:prstGeom prst="rect">
            <a:avLst/>
          </a:prstGeom>
        </p:spPr>
        <p:txBody>
          <a:bodyPr/>
          <a:lstStyle/>
          <a:p>
            <a:r>
              <a:rPr lang="en-US" noProof="0" smtClean="0"/>
              <a:t>Click to edit Master title style</a:t>
            </a:r>
            <a:endParaRPr lang="fr-FR" noProof="0" dirty="0"/>
          </a:p>
        </p:txBody>
      </p:sp>
      <p:sp>
        <p:nvSpPr>
          <p:cNvPr id="3" name="Espace réservé du pied de page 2"/>
          <p:cNvSpPr>
            <a:spLocks noGrp="1"/>
          </p:cNvSpPr>
          <p:nvPr>
            <p:ph type="ftr" sz="quarter" idx="10"/>
          </p:nvPr>
        </p:nvSpPr>
        <p:spPr>
          <a:xfrm>
            <a:off x="457200" y="6411916"/>
            <a:ext cx="6096000" cy="365125"/>
          </a:xfrm>
          <a:prstGeom prst="rect">
            <a:avLst/>
          </a:prstGeom>
        </p:spPr>
        <p:txBody>
          <a:bodyPr/>
          <a:lstStyle>
            <a:lvl1pPr>
              <a:defRPr sz="800">
                <a:solidFill>
                  <a:schemeClr val="tx1">
                    <a:lumMod val="75000"/>
                    <a:lumOff val="25000"/>
                  </a:schemeClr>
                </a:solidFill>
              </a:defRPr>
            </a:lvl1pPr>
          </a:lstStyle>
          <a:p>
            <a:r>
              <a:rPr lang="fr-FR" dirty="0" smtClean="0"/>
              <a:t>COPIL Digital Groupe du 18 février 2016 // Présentation préparée en collaboration avec la cellule innovation de la DSI Groupe</a:t>
            </a:r>
            <a:endParaRPr lang="fr-FR" dirty="0"/>
          </a:p>
        </p:txBody>
      </p:sp>
      <p:sp>
        <p:nvSpPr>
          <p:cNvPr id="4" name="Espace réservé du numéro de diapositive 3"/>
          <p:cNvSpPr>
            <a:spLocks noGrp="1"/>
          </p:cNvSpPr>
          <p:nvPr>
            <p:ph type="sldNum" sz="quarter" idx="11"/>
          </p:nvPr>
        </p:nvSpPr>
        <p:spPr>
          <a:xfrm>
            <a:off x="6553200" y="6411916"/>
            <a:ext cx="725488" cy="365125"/>
          </a:xfrm>
          <a:prstGeom prst="rect">
            <a:avLst/>
          </a:prstGeom>
        </p:spPr>
        <p:txBody>
          <a:bodyPr/>
          <a:lstStyle/>
          <a:p>
            <a:fld id="{21F90BE8-D879-4F46-ACF9-7BCC67DCFB75}" type="slidenum">
              <a:rPr lang="fr-FR" smtClean="0"/>
              <a:pPr/>
              <a:t>‹N°›</a:t>
            </a:fld>
            <a:endParaRPr lang="fr-FR" dirty="0"/>
          </a:p>
        </p:txBody>
      </p:sp>
      <p:sp>
        <p:nvSpPr>
          <p:cNvPr id="6" name="Espace réservé du texte 5"/>
          <p:cNvSpPr>
            <a:spLocks noGrp="1"/>
          </p:cNvSpPr>
          <p:nvPr>
            <p:ph type="body" sz="quarter" idx="12"/>
          </p:nvPr>
        </p:nvSpPr>
        <p:spPr>
          <a:xfrm>
            <a:off x="457200" y="1125538"/>
            <a:ext cx="8218800" cy="5040311"/>
          </a:xfrm>
          <a:prstGeom prst="rect">
            <a:avLst/>
          </a:prstGeom>
        </p:spPr>
        <p:txBody>
          <a:bodyPr/>
          <a:lstStyle>
            <a:lvl5pPr marL="126000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29982245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xmlns="" val="49944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Cliquez pour modifier le style du titre</a:t>
            </a:r>
            <a:endParaRPr lang="fr-FR" noProof="0" dirty="0"/>
          </a:p>
        </p:txBody>
      </p:sp>
      <p:sp>
        <p:nvSpPr>
          <p:cNvPr id="3" name="Espace réservé du pied de page 2"/>
          <p:cNvSpPr>
            <a:spLocks noGrp="1"/>
          </p:cNvSpPr>
          <p:nvPr>
            <p:ph type="ftr" sz="quarter" idx="10"/>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‹N°›</a:t>
            </a:fld>
            <a:endParaRPr lang="fr-FR" dirty="0"/>
          </a:p>
        </p:txBody>
      </p:sp>
      <p:sp>
        <p:nvSpPr>
          <p:cNvPr id="6" name="Espace réservé du texte 5"/>
          <p:cNvSpPr>
            <a:spLocks noGrp="1"/>
          </p:cNvSpPr>
          <p:nvPr>
            <p:ph type="body" sz="quarter" idx="12"/>
          </p:nvPr>
        </p:nvSpPr>
        <p:spPr>
          <a:xfrm>
            <a:off x="457200" y="1125538"/>
            <a:ext cx="8218800" cy="5040311"/>
          </a:xfrm>
        </p:spPr>
        <p:txBody>
          <a:bodyPr/>
          <a:lstStyle>
            <a:lvl5pPr marL="1260000">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extLst>
      <p:ext uri="{BB962C8B-B14F-4D97-AF65-F5344CB8AC3E}">
        <p14:creationId xmlns="" xmlns:p14="http://schemas.microsoft.com/office/powerpoint/2010/main" val="365818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2493952"/>
            <a:ext cx="7772400" cy="1362075"/>
          </a:xfrm>
        </p:spPr>
        <p:txBody>
          <a:bodyPr anchor="ctr">
            <a:noAutofit/>
          </a:bodyPr>
          <a:lstStyle>
            <a:lvl1pPr algn="l">
              <a:defRPr sz="3200" b="1" cap="all">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
        <p:nvSpPr>
          <p:cNvPr id="7" name="Rectangle 6"/>
          <p:cNvSpPr/>
          <p:nvPr userDrawn="1"/>
        </p:nvSpPr>
        <p:spPr>
          <a:xfrm>
            <a:off x="8928000" y="0"/>
            <a:ext cx="216000" cy="6858000"/>
          </a:xfrm>
          <a:prstGeom prst="rect">
            <a:avLst/>
          </a:prstGeom>
          <a:solidFill>
            <a:srgbClr val="BD2B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Helvetica"/>
              <a:cs typeface="Helvetic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3" name="Espace réservé du contenu 2"/>
          <p:cNvSpPr>
            <a:spLocks noGrp="1"/>
          </p:cNvSpPr>
          <p:nvPr>
            <p:ph sz="half" idx="1"/>
          </p:nvPr>
        </p:nvSpPr>
        <p:spPr>
          <a:xfrm>
            <a:off x="457200" y="1125538"/>
            <a:ext cx="4038600" cy="5000625"/>
          </a:xfrm>
          <a:prstGeom prst="rect">
            <a:avLst/>
          </a:prstGeom>
        </p:spPr>
        <p:txBody>
          <a:bodyPr/>
          <a:lstStyle>
            <a:lvl1pPr>
              <a:defRPr sz="1600"/>
            </a:lvl1pPr>
            <a:lvl2pPr>
              <a:defRPr sz="1400"/>
            </a:lvl2pPr>
            <a:lvl3pPr>
              <a:defRPr sz="1200"/>
            </a:lvl3pPr>
            <a:lvl4pPr>
              <a:defRPr sz="1200"/>
            </a:lvl4pPr>
            <a:lvl5pPr marL="1260000">
              <a:buNone/>
              <a:defRPr sz="1200"/>
            </a:lvl5pPr>
            <a:lvl6pPr>
              <a:defRPr sz="1800"/>
            </a:lvl6pPr>
            <a:lvl7pPr>
              <a:defRPr sz="1800"/>
            </a:lvl7pPr>
            <a:lvl8pPr>
              <a:defRPr sz="1800"/>
            </a:lvl8pPr>
            <a:lvl9pPr>
              <a:defRPr sz="18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u contenu 3"/>
          <p:cNvSpPr>
            <a:spLocks noGrp="1"/>
          </p:cNvSpPr>
          <p:nvPr>
            <p:ph sz="half" idx="2"/>
          </p:nvPr>
        </p:nvSpPr>
        <p:spPr>
          <a:xfrm>
            <a:off x="4648200" y="1125538"/>
            <a:ext cx="4038600" cy="5000625"/>
          </a:xfrm>
          <a:prstGeom prst="rect">
            <a:avLst/>
          </a:prstGeom>
        </p:spPr>
        <p:txBody>
          <a:bodyPr/>
          <a:lstStyle>
            <a:lvl1pPr>
              <a:defRPr sz="1600"/>
            </a:lvl1pPr>
            <a:lvl2pPr>
              <a:defRPr sz="1400"/>
            </a:lvl2pPr>
            <a:lvl3pPr>
              <a:defRPr sz="1200"/>
            </a:lvl3pPr>
            <a:lvl4pPr>
              <a:defRPr sz="1200"/>
            </a:lvl4pPr>
            <a:lvl5pPr marL="1260000">
              <a:buNone/>
              <a:defRPr sz="1200"/>
            </a:lvl5pPr>
            <a:lvl6pPr>
              <a:defRPr sz="1800"/>
            </a:lvl6pPr>
            <a:lvl7pPr>
              <a:defRPr sz="1800"/>
            </a:lvl7pPr>
            <a:lvl8pPr>
              <a:defRPr sz="1800"/>
            </a:lvl8pPr>
            <a:lvl9pPr>
              <a:defRPr sz="18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pied de page 5"/>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7" name="Espace réservé du numéro de diapositive 6"/>
          <p:cNvSpPr>
            <a:spLocks noGrp="1"/>
          </p:cNvSpPr>
          <p:nvPr>
            <p:ph type="sldNum" sz="quarter" idx="12"/>
          </p:nvPr>
        </p:nvSpPr>
        <p:spPr/>
        <p:txBody>
          <a:bodyPr/>
          <a:lstStyle/>
          <a:p>
            <a:fld id="{21F90BE8-D879-4F46-ACF9-7BCC67DCFB7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457200" y="1695600"/>
            <a:ext cx="8218800" cy="4284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p:txBody>
          <a:bodyPr/>
          <a:lstStyle/>
          <a:p>
            <a:r>
              <a:rPr lang="fr-FR" smtClean="0"/>
              <a:t>Titre de la Présentation – Lieu et Pays – Date Jour Mois Année</a:t>
            </a:r>
            <a:endParaRPr lang="fr-FR" dirty="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
        <p:nvSpPr>
          <p:cNvPr id="7" name="Espace réservé du texte 7"/>
          <p:cNvSpPr>
            <a:spLocks noGrp="1"/>
          </p:cNvSpPr>
          <p:nvPr>
            <p:ph type="body" sz="quarter" idx="13" hasCustomPrompt="1"/>
          </p:nvPr>
        </p:nvSpPr>
        <p:spPr>
          <a:xfrm>
            <a:off x="2267744" y="1418400"/>
            <a:ext cx="4608512" cy="338554"/>
          </a:xfrm>
        </p:spPr>
        <p:txBody>
          <a:bodyPr wrap="square" anchor="t" anchorCtr="1">
            <a:spAutoFit/>
          </a:bodyPr>
          <a:lstStyle>
            <a:lvl1pPr algn="ctr">
              <a:buNone/>
              <a:defRPr sz="1600"/>
            </a:lvl1pPr>
          </a:lstStyle>
          <a:p>
            <a:pPr lvl="0"/>
            <a:r>
              <a:rPr lang="fr-FR" dirty="0" smtClean="0"/>
              <a:t>Titre graph type barres</a:t>
            </a:r>
            <a:endParaRPr lang="fr-FR" dirty="0"/>
          </a:p>
        </p:txBody>
      </p:sp>
      <p:sp>
        <p:nvSpPr>
          <p:cNvPr id="9" name="Espace réservé du texte 8"/>
          <p:cNvSpPr>
            <a:spLocks noGrp="1"/>
          </p:cNvSpPr>
          <p:nvPr>
            <p:ph type="body" sz="quarter" idx="14" hasCustomPrompt="1"/>
          </p:nvPr>
        </p:nvSpPr>
        <p:spPr>
          <a:xfrm>
            <a:off x="457200" y="6021388"/>
            <a:ext cx="3178175" cy="215900"/>
          </a:xfrm>
        </p:spPr>
        <p:txBody>
          <a:bodyPr lIns="0">
            <a:noAutofit/>
          </a:bodyPr>
          <a:lstStyle>
            <a:lvl1pPr marL="0" indent="0">
              <a:buFont typeface="Arial" pitchFamily="34" charset="0"/>
              <a:buNone/>
              <a:defRPr sz="900"/>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 xmlns:p14="http://schemas.microsoft.com/office/powerpoint/2010/main" val="230045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Graphiques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457200" y="972000"/>
            <a:ext cx="8218800" cy="2484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p:txBody>
          <a:bodyPr/>
          <a:lstStyle/>
          <a:p>
            <a:r>
              <a:rPr lang="fr-FR" smtClean="0"/>
              <a:t>Titre de la Présentation – Lieu et Pays – Date Jour Mois Année</a:t>
            </a:r>
            <a:endParaRPr lang="fr-FR" dirty="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
        <p:nvSpPr>
          <p:cNvPr id="8" name="Espace réservé du contenu 2"/>
          <p:cNvSpPr>
            <a:spLocks noGrp="1"/>
          </p:cNvSpPr>
          <p:nvPr>
            <p:ph idx="13" hasCustomPrompt="1"/>
          </p:nvPr>
        </p:nvSpPr>
        <p:spPr>
          <a:xfrm>
            <a:off x="457200" y="3510000"/>
            <a:ext cx="8218800" cy="2484000"/>
          </a:xfrm>
          <a:prstGeom prst="rect">
            <a:avLst/>
          </a:prstGeom>
        </p:spPr>
        <p:txBody>
          <a:bodyPr/>
          <a:lstStyle>
            <a:lvl1pPr>
              <a:defRPr/>
            </a:lvl1pPr>
          </a:lstStyle>
          <a:p>
            <a:pPr lvl="0"/>
            <a:r>
              <a:rPr lang="fr-FR" dirty="0" smtClean="0"/>
              <a:t>Graphique barres</a:t>
            </a:r>
          </a:p>
        </p:txBody>
      </p:sp>
      <p:sp>
        <p:nvSpPr>
          <p:cNvPr id="7" name="Espace réservé du texte 8"/>
          <p:cNvSpPr>
            <a:spLocks noGrp="1"/>
          </p:cNvSpPr>
          <p:nvPr>
            <p:ph type="body" sz="quarter" idx="14" hasCustomPrompt="1"/>
          </p:nvPr>
        </p:nvSpPr>
        <p:spPr>
          <a:xfrm>
            <a:off x="457200" y="6021388"/>
            <a:ext cx="3178175" cy="215900"/>
          </a:xfrm>
        </p:spPr>
        <p:txBody>
          <a:bodyPr lIns="0">
            <a:noAutofit/>
          </a:bodyPr>
          <a:lstStyle>
            <a:lvl1pPr marL="0" indent="0">
              <a:buFont typeface="Arial" pitchFamily="34" charset="0"/>
              <a:buNone/>
              <a:defRPr sz="900"/>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 xmlns:p14="http://schemas.microsoft.com/office/powerpoint/2010/main" val="230045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que ann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457200" y="1767600"/>
            <a:ext cx="8218800" cy="4248000"/>
          </a:xfrm>
          <a:prstGeom prst="rect">
            <a:avLst/>
          </a:prstGeom>
        </p:spPr>
        <p:txBody>
          <a:bodyPr/>
          <a:lstStyle>
            <a:lvl1pPr>
              <a:defRPr/>
            </a:lvl1pPr>
          </a:lstStyle>
          <a:p>
            <a:pPr lvl="0"/>
            <a:r>
              <a:rPr lang="fr-FR" dirty="0" smtClean="0"/>
              <a:t>Graphique anneau</a:t>
            </a:r>
          </a:p>
        </p:txBody>
      </p:sp>
      <p:sp>
        <p:nvSpPr>
          <p:cNvPr id="5" name="Espace réservé du pied de page 4"/>
          <p:cNvSpPr>
            <a:spLocks noGrp="1"/>
          </p:cNvSpPr>
          <p:nvPr>
            <p:ph type="ftr" sz="quarter" idx="11"/>
          </p:nvPr>
        </p:nvSpPr>
        <p:spPr/>
        <p:txBody>
          <a:bodyPr/>
          <a:lstStyle/>
          <a:p>
            <a:r>
              <a:rPr lang="fr-FR" smtClean="0"/>
              <a:t>Titre de la Présentation – Lieu et Pays – Date Jour Mois Année</a:t>
            </a:r>
            <a:endParaRPr lang="fr-FR" dirty="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
        <p:nvSpPr>
          <p:cNvPr id="8" name="Espace réservé du texte 7"/>
          <p:cNvSpPr>
            <a:spLocks noGrp="1"/>
          </p:cNvSpPr>
          <p:nvPr>
            <p:ph type="body" sz="quarter" idx="13" hasCustomPrompt="1"/>
          </p:nvPr>
        </p:nvSpPr>
        <p:spPr>
          <a:xfrm>
            <a:off x="2267744" y="1418400"/>
            <a:ext cx="4608512" cy="338554"/>
          </a:xfrm>
        </p:spPr>
        <p:txBody>
          <a:bodyPr wrap="square" anchor="t" anchorCtr="1">
            <a:spAutoFit/>
          </a:bodyPr>
          <a:lstStyle>
            <a:lvl1pPr algn="ctr">
              <a:buNone/>
              <a:defRPr sz="1600"/>
            </a:lvl1pPr>
          </a:lstStyle>
          <a:p>
            <a:pPr lvl="0"/>
            <a:r>
              <a:rPr lang="fr-FR" dirty="0" smtClean="0"/>
              <a:t>Titre graph type anneau</a:t>
            </a:r>
            <a:endParaRPr lang="fr-FR" dirty="0"/>
          </a:p>
        </p:txBody>
      </p:sp>
      <p:sp>
        <p:nvSpPr>
          <p:cNvPr id="7" name="Espace réservé du texte 8"/>
          <p:cNvSpPr>
            <a:spLocks noGrp="1"/>
          </p:cNvSpPr>
          <p:nvPr>
            <p:ph type="body" sz="quarter" idx="14" hasCustomPrompt="1"/>
          </p:nvPr>
        </p:nvSpPr>
        <p:spPr>
          <a:xfrm>
            <a:off x="457200" y="6021388"/>
            <a:ext cx="3178175" cy="215900"/>
          </a:xfrm>
        </p:spPr>
        <p:txBody>
          <a:bodyPr lIns="0">
            <a:noAutofit/>
          </a:bodyPr>
          <a:lstStyle>
            <a:lvl1pPr marL="0" indent="0">
              <a:buFont typeface="Arial" pitchFamily="34" charset="0"/>
              <a:buNone/>
              <a:defRPr sz="900"/>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 xmlns:p14="http://schemas.microsoft.com/office/powerpoint/2010/main" val="230045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457200" y="1125538"/>
            <a:ext cx="8218488" cy="4896000"/>
          </a:xfrm>
          <a:prstGeom prst="rect">
            <a:avLst/>
          </a:prstGeom>
        </p:spPr>
        <p:txBody>
          <a:bodyPr anchor="t" anchorCtr="0"/>
          <a:lstStyle>
            <a:lvl1pPr>
              <a:defRPr/>
            </a:lvl1pPr>
          </a:lstStyle>
          <a:p>
            <a:pPr lvl="0"/>
            <a:r>
              <a:rPr lang="fr-FR" dirty="0" smtClean="0"/>
              <a:t>Tableau</a:t>
            </a:r>
          </a:p>
        </p:txBody>
      </p:sp>
      <p:sp>
        <p:nvSpPr>
          <p:cNvPr id="5" name="Espace réservé du pied de page 4"/>
          <p:cNvSpPr>
            <a:spLocks noGrp="1"/>
          </p:cNvSpPr>
          <p:nvPr>
            <p:ph type="ftr" sz="quarter" idx="11"/>
          </p:nvPr>
        </p:nvSpPr>
        <p:spPr/>
        <p:txBody>
          <a:bodyPr/>
          <a:lstStyle/>
          <a:p>
            <a:r>
              <a:rPr lang="fr-FR" smtClean="0"/>
              <a:t>Titre de la Présentation – Lieu et Pays – Date Jour Mois Année</a:t>
            </a:r>
            <a:endParaRPr lang="fr-FR" dirty="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
        <p:nvSpPr>
          <p:cNvPr id="7" name="Espace réservé du texte 8"/>
          <p:cNvSpPr>
            <a:spLocks noGrp="1"/>
          </p:cNvSpPr>
          <p:nvPr>
            <p:ph type="body" sz="quarter" idx="14" hasCustomPrompt="1"/>
          </p:nvPr>
        </p:nvSpPr>
        <p:spPr>
          <a:xfrm>
            <a:off x="457200" y="6021388"/>
            <a:ext cx="3178175" cy="215900"/>
          </a:xfrm>
        </p:spPr>
        <p:txBody>
          <a:bodyPr lIns="0">
            <a:noAutofit/>
          </a:bodyPr>
          <a:lstStyle>
            <a:lvl1pPr marL="0" indent="0">
              <a:buFont typeface="Arial" pitchFamily="34" charset="0"/>
              <a:buNone/>
              <a:defRPr sz="900"/>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 xmlns:p14="http://schemas.microsoft.com/office/powerpoint/2010/main" val="230045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6" name="Espace réservé du numéro de diapositive 5"/>
          <p:cNvSpPr>
            <a:spLocks noGrp="1"/>
          </p:cNvSpPr>
          <p:nvPr>
            <p:ph type="sldNum" sz="quarter" idx="12"/>
          </p:nvPr>
        </p:nvSpPr>
        <p:spPr/>
        <p:txBody>
          <a:bodyPr/>
          <a:lstStyle/>
          <a:p>
            <a:fld id="{21F90BE8-D879-4F46-ACF9-7BCC67DCFB75}" type="slidenum">
              <a:rPr lang="fr-FR" smtClean="0"/>
              <a:pPr/>
              <a:t>‹N°›</a:t>
            </a:fld>
            <a:endParaRPr lang="fr-FR"/>
          </a:p>
        </p:txBody>
      </p:sp>
    </p:spTree>
    <p:extLst>
      <p:ext uri="{BB962C8B-B14F-4D97-AF65-F5344CB8AC3E}">
        <p14:creationId xmlns="" xmlns:p14="http://schemas.microsoft.com/office/powerpoint/2010/main" val="295768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18488" cy="635000"/>
          </a:xfrm>
          <a:prstGeom prst="rect">
            <a:avLst/>
          </a:prstGeom>
        </p:spPr>
        <p:txBody>
          <a:bodyPr vert="horz" lIns="91440" tIns="45720" rIns="91440" bIns="45720" rtlCol="0" anchor="t">
            <a:noAutofit/>
          </a:bodyPr>
          <a:lstStyle/>
          <a:p>
            <a:r>
              <a:rPr lang="fr-FR" noProof="0" dirty="0" smtClean="0"/>
              <a:t>Cliquez et modifiez le titre</a:t>
            </a:r>
            <a:endParaRPr lang="fr-FR" noProof="0" dirty="0"/>
          </a:p>
        </p:txBody>
      </p:sp>
      <p:sp>
        <p:nvSpPr>
          <p:cNvPr id="5" name="Espace réservé du pied de page 4"/>
          <p:cNvSpPr>
            <a:spLocks noGrp="1"/>
          </p:cNvSpPr>
          <p:nvPr>
            <p:ph type="ftr" sz="quarter" idx="3"/>
          </p:nvPr>
        </p:nvSpPr>
        <p:spPr>
          <a:xfrm>
            <a:off x="457200" y="6411916"/>
            <a:ext cx="5562600" cy="365125"/>
          </a:xfrm>
          <a:prstGeom prst="rect">
            <a:avLst/>
          </a:prstGeom>
        </p:spPr>
        <p:txBody>
          <a:bodyPr vert="horz" lIns="0" tIns="45720" rIns="91440" bIns="45720" rtlCol="0" anchor="ctr"/>
          <a:lstStyle>
            <a:lvl1pPr algn="l">
              <a:defRPr sz="900">
                <a:solidFill>
                  <a:schemeClr val="tx1"/>
                </a:solidFill>
                <a:latin typeface="+mn-lt"/>
                <a:cs typeface="Helvetica"/>
              </a:defRPr>
            </a:lvl1pPr>
          </a:lstStyle>
          <a:p>
            <a:r>
              <a:rPr lang="fr-FR" dirty="0" smtClean="0"/>
              <a:t>Titre de la Présentation – Lieu et Pays – Date Jour Mois Année</a:t>
            </a:r>
            <a:endParaRPr lang="fr-FR" dirty="0"/>
          </a:p>
        </p:txBody>
      </p:sp>
      <p:sp>
        <p:nvSpPr>
          <p:cNvPr id="6" name="Espace réservé du numéro de diapositive 5"/>
          <p:cNvSpPr>
            <a:spLocks noGrp="1"/>
          </p:cNvSpPr>
          <p:nvPr>
            <p:ph type="sldNum" sz="quarter" idx="4"/>
          </p:nvPr>
        </p:nvSpPr>
        <p:spPr>
          <a:xfrm>
            <a:off x="6553200" y="6411916"/>
            <a:ext cx="725488" cy="365125"/>
          </a:xfrm>
          <a:prstGeom prst="rect">
            <a:avLst/>
          </a:prstGeom>
        </p:spPr>
        <p:txBody>
          <a:bodyPr vert="horz" lIns="91440" tIns="45720" rIns="91440" bIns="45720" rtlCol="0" anchor="ctr"/>
          <a:lstStyle>
            <a:lvl1pPr algn="r">
              <a:defRPr sz="1200">
                <a:solidFill>
                  <a:schemeClr val="tx1">
                    <a:tint val="75000"/>
                  </a:schemeClr>
                </a:solidFill>
                <a:latin typeface="+mn-lt"/>
                <a:cs typeface="Helvetica"/>
              </a:defRPr>
            </a:lvl1pPr>
          </a:lstStyle>
          <a:p>
            <a:fld id="{21F90BE8-D879-4F46-ACF9-7BCC67DCFB75}" type="slidenum">
              <a:rPr lang="fr-FR" smtClean="0"/>
              <a:pPr/>
              <a:t>‹N°›</a:t>
            </a:fld>
            <a:endParaRPr lang="fr-FR" dirty="0"/>
          </a:p>
        </p:txBody>
      </p:sp>
      <p:sp>
        <p:nvSpPr>
          <p:cNvPr id="7" name="Rectangle 6"/>
          <p:cNvSpPr/>
          <p:nvPr/>
        </p:nvSpPr>
        <p:spPr>
          <a:xfrm>
            <a:off x="9031305" y="0"/>
            <a:ext cx="112695" cy="685800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Helvetica"/>
              <a:cs typeface="Helvetica"/>
            </a:endParaRPr>
          </a:p>
        </p:txBody>
      </p:sp>
      <p:cxnSp>
        <p:nvCxnSpPr>
          <p:cNvPr id="9" name="Connecteur droit 8"/>
          <p:cNvCxnSpPr/>
          <p:nvPr/>
        </p:nvCxnSpPr>
        <p:spPr>
          <a:xfrm>
            <a:off x="457200" y="6311850"/>
            <a:ext cx="8686800" cy="1588"/>
          </a:xfrm>
          <a:prstGeom prst="line">
            <a:avLst/>
          </a:prstGeom>
          <a:ln w="9525" cap="flat" cmpd="sng" algn="ctr">
            <a:solidFill>
              <a:schemeClr val="accent5">
                <a:lumMod val="7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5400000">
            <a:off x="7334251" y="6594478"/>
            <a:ext cx="365125" cy="1588"/>
          </a:xfrm>
          <a:prstGeom prst="line">
            <a:avLst/>
          </a:prstGeom>
          <a:ln w="6350" cap="flat" cmpd="sng" algn="ctr">
            <a:solidFill>
              <a:schemeClr val="tx1">
                <a:alpha val="70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Espace réservé du texte 3"/>
          <p:cNvSpPr>
            <a:spLocks noGrp="1"/>
          </p:cNvSpPr>
          <p:nvPr>
            <p:ph type="body" idx="1"/>
          </p:nvPr>
        </p:nvSpPr>
        <p:spPr>
          <a:xfrm>
            <a:off x="457200" y="1124744"/>
            <a:ext cx="8218488" cy="5001420"/>
          </a:xfrm>
          <a:prstGeom prst="rect">
            <a:avLst/>
          </a:prstGeom>
        </p:spPr>
        <p:txBody>
          <a:bodyPr vert="horz" lIns="91440" tIns="45720" rIns="91440" bIns="45720" rtlCol="0">
            <a:normAutofit/>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pic>
        <p:nvPicPr>
          <p:cNvPr id="11" name="Image 10" descr="TOTAL_ADM.png"/>
          <p:cNvPicPr>
            <a:picLocks noChangeAspect="1"/>
          </p:cNvPicPr>
          <p:nvPr/>
        </p:nvPicPr>
        <p:blipFill>
          <a:blip r:embed="rId16">
            <a:extLst>
              <a:ext uri="{28A0092B-C50C-407E-A947-70E740481C1C}">
                <a14:useLocalDpi xmlns="" xmlns:a14="http://schemas.microsoft.com/office/drawing/2010/main" val="0"/>
              </a:ext>
            </a:extLst>
          </a:blip>
          <a:stretch>
            <a:fillRect/>
          </a:stretch>
        </p:blipFill>
        <p:spPr>
          <a:xfrm>
            <a:off x="7685087" y="6374892"/>
            <a:ext cx="1008000" cy="402149"/>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90" r:id="rId2"/>
    <p:sldLayoutId id="2147483658" r:id="rId3"/>
    <p:sldLayoutId id="2147483659" r:id="rId4"/>
    <p:sldLayoutId id="2147483692" r:id="rId5"/>
    <p:sldLayoutId id="2147483693" r:id="rId6"/>
    <p:sldLayoutId id="2147483694" r:id="rId7"/>
    <p:sldLayoutId id="2147483695" r:id="rId8"/>
    <p:sldLayoutId id="2147483696" r:id="rId9"/>
    <p:sldLayoutId id="2147483697" r:id="rId10"/>
    <p:sldLayoutId id="2147483699" r:id="rId11"/>
    <p:sldLayoutId id="2147483700" r:id="rId12"/>
    <p:sldLayoutId id="2147483701" r:id="rId13"/>
    <p:sldLayoutId id="2147483702" r:id="rId14"/>
  </p:sldLayoutIdLst>
  <p:hf hdr="0" dt="0"/>
  <p:txStyles>
    <p:title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p:titleStyle>
    <p:bodyStyle>
      <a:lvl1pPr marL="285750" indent="-285750" algn="l" defTabSz="457200" rtl="0" eaLnBrk="1" latinLnBrk="0" hangingPunct="1">
        <a:spcBef>
          <a:spcPts val="300"/>
        </a:spcBef>
        <a:spcAft>
          <a:spcPts val="300"/>
        </a:spcAft>
        <a:buClr>
          <a:schemeClr val="accent5">
            <a:lumMod val="75000"/>
          </a:schemeClr>
        </a:buClr>
        <a:buSzPct val="120000"/>
        <a:buFont typeface="Lucida Grande"/>
        <a:buChar char="●"/>
        <a:defRPr sz="2000" kern="1200">
          <a:solidFill>
            <a:schemeClr val="tx1"/>
          </a:solidFill>
          <a:latin typeface="+mn-lt"/>
          <a:ea typeface="+mn-ea"/>
          <a:cs typeface="Arial"/>
        </a:defRPr>
      </a:lvl1pPr>
      <a:lvl2pPr marL="447675" indent="-180975" algn="l" defTabSz="533400" rtl="0" eaLnBrk="1" latinLnBrk="0" hangingPunct="1">
        <a:spcBef>
          <a:spcPts val="300"/>
        </a:spcBef>
        <a:spcAft>
          <a:spcPts val="300"/>
        </a:spcAft>
        <a:buClr>
          <a:schemeClr val="accent5">
            <a:lumMod val="75000"/>
          </a:schemeClr>
        </a:buClr>
        <a:buFont typeface="Lucida Grande"/>
        <a:buChar char="-"/>
        <a:defRPr sz="1800" kern="1200">
          <a:solidFill>
            <a:schemeClr val="tx1"/>
          </a:solidFill>
          <a:latin typeface="+mn-lt"/>
          <a:ea typeface="+mn-ea"/>
          <a:cs typeface="Arial"/>
        </a:defRPr>
      </a:lvl2pPr>
      <a:lvl3pPr marL="806450" indent="-180975" algn="l" defTabSz="457200" rtl="0" eaLnBrk="1" latinLnBrk="0" hangingPunct="1">
        <a:spcBef>
          <a:spcPts val="300"/>
        </a:spcBef>
        <a:spcAft>
          <a:spcPts val="300"/>
        </a:spcAft>
        <a:buClr>
          <a:schemeClr val="accent5">
            <a:lumMod val="75000"/>
          </a:schemeClr>
        </a:buClr>
        <a:buSzPct val="100000"/>
        <a:buFont typeface="Lucida Grande"/>
        <a:buChar char="•"/>
        <a:defRPr sz="1600" kern="1200">
          <a:solidFill>
            <a:schemeClr val="tx1"/>
          </a:solidFill>
          <a:latin typeface="+mn-lt"/>
          <a:ea typeface="+mn-ea"/>
          <a:cs typeface="Arial"/>
        </a:defRPr>
      </a:lvl3pPr>
      <a:lvl4pPr marL="1076325" indent="-171450" algn="l" defTabSz="457200" rtl="0" eaLnBrk="1" latinLnBrk="0" hangingPunct="1">
        <a:spcBef>
          <a:spcPts val="300"/>
        </a:spcBef>
        <a:spcAft>
          <a:spcPts val="300"/>
        </a:spcAft>
        <a:buClr>
          <a:schemeClr val="accent5">
            <a:lumMod val="75000"/>
          </a:schemeClr>
        </a:buClr>
        <a:buSzPct val="80000"/>
        <a:buFont typeface="Lucida Grande"/>
        <a:buChar char="-"/>
        <a:tabLst/>
        <a:defRPr sz="1600" kern="1200">
          <a:solidFill>
            <a:schemeClr val="tx1"/>
          </a:solidFill>
          <a:latin typeface="+mn-lt"/>
          <a:ea typeface="+mn-ea"/>
          <a:cs typeface="Helvetica"/>
        </a:defRPr>
      </a:lvl4pPr>
      <a:lvl5pPr marL="1260000" indent="-180975" algn="l" defTabSz="352425" rtl="0" eaLnBrk="1" latinLnBrk="0" hangingPunct="1">
        <a:spcBef>
          <a:spcPts val="300"/>
        </a:spcBef>
        <a:spcAft>
          <a:spcPts val="300"/>
        </a:spcAft>
        <a:buClr>
          <a:srgbClr val="BD2B0B"/>
        </a:buClr>
        <a:buSzPct val="100000"/>
        <a:buFont typeface="Lucida Grande"/>
        <a:buNone/>
        <a:defRPr sz="1600" kern="1200">
          <a:solidFill>
            <a:schemeClr val="tx1"/>
          </a:solidFill>
          <a:latin typeface="+mn-lt"/>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chart" Target="../charts/chart1.xml"/><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oleObject" Target="../embeddings/oleObject12.bin"/><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710" name="Picture 62"/>
          <p:cNvPicPr>
            <a:picLocks noChangeAspect="1" noChangeArrowheads="1"/>
          </p:cNvPicPr>
          <p:nvPr/>
        </p:nvPicPr>
        <p:blipFill>
          <a:blip r:embed="rId4">
            <a:lum bright="3000"/>
          </a:blip>
          <a:srcRect/>
          <a:stretch>
            <a:fillRect/>
          </a:stretch>
        </p:blipFill>
        <p:spPr bwMode="auto">
          <a:xfrm>
            <a:off x="6577113" y="3429000"/>
            <a:ext cx="2206359" cy="1476164"/>
          </a:xfrm>
          <a:prstGeom prst="rect">
            <a:avLst/>
          </a:prstGeom>
          <a:noFill/>
          <a:ln w="9525">
            <a:noFill/>
            <a:miter lim="800000"/>
            <a:headEnd/>
            <a:tailEnd/>
          </a:ln>
        </p:spPr>
      </p:pic>
      <p:graphicFrame>
        <p:nvGraphicFramePr>
          <p:cNvPr id="4" name="Object 3" hidden="1"/>
          <p:cNvGraphicFramePr>
            <a:graphicFrameLocks noChangeAspect="1"/>
          </p:cNvGraphicFramePr>
          <p:nvPr>
            <p:extLst>
              <p:ext uri="{D42A27DB-BD31-4B8C-83A1-F6EECF244321}">
                <p14:modId xmlns:p14="http://schemas.microsoft.com/office/powerpoint/2010/main" xmlns="" val="2645928874"/>
              </p:ext>
            </p:extLst>
          </p:nvPr>
        </p:nvGraphicFramePr>
        <p:xfrm>
          <a:off x="1588" y="1588"/>
          <a:ext cx="1587" cy="1587"/>
        </p:xfrm>
        <a:graphic>
          <a:graphicData uri="http://schemas.openxmlformats.org/presentationml/2006/ole">
            <p:oleObj spid="_x0000_s1026" name="think-cell Slide" r:id="rId5" imgW="360" imgH="360" progId="">
              <p:embed/>
            </p:oleObj>
          </a:graphicData>
        </a:graphic>
      </p:graphicFrame>
      <p:sp>
        <p:nvSpPr>
          <p:cNvPr id="2" name="ZoneTexte 1"/>
          <p:cNvSpPr txBox="1"/>
          <p:nvPr/>
        </p:nvSpPr>
        <p:spPr>
          <a:xfrm>
            <a:off x="3200400" y="3276600"/>
            <a:ext cx="184666" cy="369332"/>
          </a:xfrm>
          <a:prstGeom prst="rect">
            <a:avLst/>
          </a:prstGeom>
          <a:noFill/>
        </p:spPr>
        <p:txBody>
          <a:bodyPr wrap="none" rtlCol="0">
            <a:spAutoFit/>
          </a:bodyPr>
          <a:lstStyle/>
          <a:p>
            <a:endParaRPr lang="fr-FR" dirty="0"/>
          </a:p>
        </p:txBody>
      </p:sp>
      <p:sp>
        <p:nvSpPr>
          <p:cNvPr id="3" name="Titre 2"/>
          <p:cNvSpPr>
            <a:spLocks noGrp="1"/>
          </p:cNvSpPr>
          <p:nvPr>
            <p:ph type="title"/>
          </p:nvPr>
        </p:nvSpPr>
        <p:spPr>
          <a:xfrm>
            <a:off x="863588" y="2689150"/>
            <a:ext cx="8280412" cy="1487487"/>
          </a:xfrm>
        </p:spPr>
        <p:txBody>
          <a:bodyPr anchor="t"/>
          <a:lstStyle/>
          <a:p>
            <a:r>
              <a:rPr lang="fr-FR" sz="2800" dirty="0" smtClean="0"/>
              <a:t>le plan d’orientation Technologique </a:t>
            </a:r>
            <a:endParaRPr lang="fr-FR" sz="2800" dirty="0"/>
          </a:p>
        </p:txBody>
      </p:sp>
      <p:sp>
        <p:nvSpPr>
          <p:cNvPr id="5" name="Espace réservé du texte 4"/>
          <p:cNvSpPr>
            <a:spLocks noGrp="1"/>
          </p:cNvSpPr>
          <p:nvPr>
            <p:ph type="body" sz="quarter" idx="10"/>
          </p:nvPr>
        </p:nvSpPr>
        <p:spPr>
          <a:xfrm>
            <a:off x="503548" y="3645932"/>
            <a:ext cx="7776864" cy="2138040"/>
          </a:xfrm>
        </p:spPr>
        <p:txBody>
          <a:bodyPr/>
          <a:lstStyle/>
          <a:p>
            <a:pPr algn="ctr"/>
            <a:r>
              <a:rPr lang="fr-FR" i="1" dirty="0" smtClean="0">
                <a:solidFill>
                  <a:schemeClr val="tx2"/>
                </a:solidFill>
              </a:rPr>
              <a:t> Panorama des opportunités digitales </a:t>
            </a:r>
          </a:p>
          <a:p>
            <a:pPr algn="ctr"/>
            <a:r>
              <a:rPr lang="fr-FR" i="1" dirty="0" smtClean="0">
                <a:solidFill>
                  <a:schemeClr val="tx2"/>
                </a:solidFill>
              </a:rPr>
              <a:t>à valeur ajoutée métier</a:t>
            </a:r>
          </a:p>
          <a:p>
            <a:pPr algn="ctr"/>
            <a:endParaRPr lang="fr-FR" i="1" dirty="0" smtClean="0">
              <a:solidFill>
                <a:schemeClr val="tx2"/>
              </a:solidFill>
            </a:endParaRPr>
          </a:p>
          <a:p>
            <a:pPr algn="ctr"/>
            <a:r>
              <a:rPr lang="fr-FR" sz="1200" i="1" smtClean="0">
                <a:solidFill>
                  <a:schemeClr val="tx2"/>
                </a:solidFill>
              </a:rPr>
              <a:t>Presentation courte 2016 </a:t>
            </a:r>
            <a:endParaRPr lang="fr-FR" sz="1200" i="1" dirty="0" smtClean="0">
              <a:solidFill>
                <a:schemeClr val="tx2"/>
              </a:solidFill>
            </a:endParaRPr>
          </a:p>
          <a:p>
            <a:pPr algn="ctr"/>
            <a:endParaRPr lang="fr-FR" sz="1600" i="1" dirty="0"/>
          </a:p>
          <a:p>
            <a:pPr algn="ctr"/>
            <a:endParaRPr lang="fr-FR" sz="1600" i="1" dirty="0"/>
          </a:p>
        </p:txBody>
      </p:sp>
    </p:spTree>
    <p:extLst>
      <p:ext uri="{BB962C8B-B14F-4D97-AF65-F5344CB8AC3E}">
        <p14:creationId xmlns:p14="http://schemas.microsoft.com/office/powerpoint/2010/main" xmlns="" val="47052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p:nvPr/>
        </p:nvSpPr>
        <p:spPr>
          <a:xfrm rot="1610410">
            <a:off x="2345284" y="1435808"/>
            <a:ext cx="7578103" cy="2724942"/>
          </a:xfrm>
          <a:custGeom>
            <a:avLst/>
            <a:gdLst>
              <a:gd name="connsiteX0" fmla="*/ 0 w 6485772"/>
              <a:gd name="connsiteY0" fmla="*/ 0 h 463500"/>
              <a:gd name="connsiteX1" fmla="*/ 6485772 w 6485772"/>
              <a:gd name="connsiteY1" fmla="*/ 0 h 463500"/>
              <a:gd name="connsiteX2" fmla="*/ 6485772 w 6485772"/>
              <a:gd name="connsiteY2" fmla="*/ 463500 h 463500"/>
              <a:gd name="connsiteX3" fmla="*/ 0 w 6485772"/>
              <a:gd name="connsiteY3" fmla="*/ 463500 h 463500"/>
              <a:gd name="connsiteX4" fmla="*/ 0 w 6485772"/>
              <a:gd name="connsiteY4" fmla="*/ 0 h 463500"/>
              <a:gd name="connsiteX0" fmla="*/ 2795 w 6488567"/>
              <a:gd name="connsiteY0" fmla="*/ 0 h 849215"/>
              <a:gd name="connsiteX1" fmla="*/ 6488567 w 6488567"/>
              <a:gd name="connsiteY1" fmla="*/ 0 h 849215"/>
              <a:gd name="connsiteX2" fmla="*/ 6488567 w 6488567"/>
              <a:gd name="connsiteY2" fmla="*/ 463500 h 849215"/>
              <a:gd name="connsiteX3" fmla="*/ 0 w 6488567"/>
              <a:gd name="connsiteY3" fmla="*/ 849215 h 849215"/>
              <a:gd name="connsiteX4" fmla="*/ 2795 w 6488567"/>
              <a:gd name="connsiteY4" fmla="*/ 0 h 849215"/>
              <a:gd name="connsiteX0" fmla="*/ 2795 w 6488567"/>
              <a:gd name="connsiteY0" fmla="*/ 0 h 849215"/>
              <a:gd name="connsiteX1" fmla="*/ 6488567 w 6488567"/>
              <a:gd name="connsiteY1" fmla="*/ 0 h 849215"/>
              <a:gd name="connsiteX2" fmla="*/ 6488567 w 6488567"/>
              <a:gd name="connsiteY2" fmla="*/ 463500 h 849215"/>
              <a:gd name="connsiteX3" fmla="*/ 0 w 6488567"/>
              <a:gd name="connsiteY3" fmla="*/ 849215 h 849215"/>
              <a:gd name="connsiteX4" fmla="*/ 2795 w 6488567"/>
              <a:gd name="connsiteY4" fmla="*/ 0 h 849215"/>
              <a:gd name="connsiteX0" fmla="*/ 2795 w 6488567"/>
              <a:gd name="connsiteY0" fmla="*/ 0 h 849215"/>
              <a:gd name="connsiteX1" fmla="*/ 6488567 w 6488567"/>
              <a:gd name="connsiteY1" fmla="*/ 0 h 849215"/>
              <a:gd name="connsiteX2" fmla="*/ 6392276 w 6488567"/>
              <a:gd name="connsiteY2" fmla="*/ 733488 h 849215"/>
              <a:gd name="connsiteX3" fmla="*/ 0 w 6488567"/>
              <a:gd name="connsiteY3" fmla="*/ 849215 h 849215"/>
              <a:gd name="connsiteX4" fmla="*/ 2795 w 6488567"/>
              <a:gd name="connsiteY4" fmla="*/ 0 h 849215"/>
              <a:gd name="connsiteX0" fmla="*/ 2795 w 6488567"/>
              <a:gd name="connsiteY0" fmla="*/ 0 h 849215"/>
              <a:gd name="connsiteX1" fmla="*/ 6488567 w 6488567"/>
              <a:gd name="connsiteY1" fmla="*/ 0 h 849215"/>
              <a:gd name="connsiteX2" fmla="*/ 6392276 w 6488567"/>
              <a:gd name="connsiteY2" fmla="*/ 733488 h 849215"/>
              <a:gd name="connsiteX3" fmla="*/ 0 w 6488567"/>
              <a:gd name="connsiteY3" fmla="*/ 849215 h 849215"/>
              <a:gd name="connsiteX4" fmla="*/ 2795 w 6488567"/>
              <a:gd name="connsiteY4" fmla="*/ 0 h 849215"/>
              <a:gd name="connsiteX0" fmla="*/ 4691 w 6488567"/>
              <a:gd name="connsiteY0" fmla="*/ 394986 h 849215"/>
              <a:gd name="connsiteX1" fmla="*/ 6488567 w 6488567"/>
              <a:gd name="connsiteY1" fmla="*/ 0 h 849215"/>
              <a:gd name="connsiteX2" fmla="*/ 6392276 w 6488567"/>
              <a:gd name="connsiteY2" fmla="*/ 733488 h 849215"/>
              <a:gd name="connsiteX3" fmla="*/ 0 w 6488567"/>
              <a:gd name="connsiteY3" fmla="*/ 849215 h 849215"/>
              <a:gd name="connsiteX4" fmla="*/ 4691 w 6488567"/>
              <a:gd name="connsiteY4" fmla="*/ 394986 h 849215"/>
              <a:gd name="connsiteX0" fmla="*/ 4691 w 6438746"/>
              <a:gd name="connsiteY0" fmla="*/ 125220 h 579449"/>
              <a:gd name="connsiteX1" fmla="*/ 6438746 w 6438746"/>
              <a:gd name="connsiteY1" fmla="*/ 0 h 579449"/>
              <a:gd name="connsiteX2" fmla="*/ 6392276 w 6438746"/>
              <a:gd name="connsiteY2" fmla="*/ 463722 h 579449"/>
              <a:gd name="connsiteX3" fmla="*/ 0 w 6438746"/>
              <a:gd name="connsiteY3" fmla="*/ 579449 h 579449"/>
              <a:gd name="connsiteX4" fmla="*/ 4691 w 6438746"/>
              <a:gd name="connsiteY4" fmla="*/ 125220 h 579449"/>
              <a:gd name="connsiteX0" fmla="*/ 4691 w 6438746"/>
              <a:gd name="connsiteY0" fmla="*/ 190005 h 644234"/>
              <a:gd name="connsiteX1" fmla="*/ 6438746 w 6438746"/>
              <a:gd name="connsiteY1" fmla="*/ 64785 h 644234"/>
              <a:gd name="connsiteX2" fmla="*/ 6392276 w 6438746"/>
              <a:gd name="connsiteY2" fmla="*/ 528507 h 644234"/>
              <a:gd name="connsiteX3" fmla="*/ 0 w 6438746"/>
              <a:gd name="connsiteY3" fmla="*/ 644234 h 644234"/>
              <a:gd name="connsiteX4" fmla="*/ 4691 w 6438746"/>
              <a:gd name="connsiteY4" fmla="*/ 190005 h 644234"/>
              <a:gd name="connsiteX0" fmla="*/ 4691 w 6438746"/>
              <a:gd name="connsiteY0" fmla="*/ 250690 h 704919"/>
              <a:gd name="connsiteX1" fmla="*/ 6438746 w 6438746"/>
              <a:gd name="connsiteY1" fmla="*/ 125470 h 704919"/>
              <a:gd name="connsiteX2" fmla="*/ 6392276 w 6438746"/>
              <a:gd name="connsiteY2" fmla="*/ 589192 h 704919"/>
              <a:gd name="connsiteX3" fmla="*/ 0 w 6438746"/>
              <a:gd name="connsiteY3" fmla="*/ 704919 h 704919"/>
              <a:gd name="connsiteX4" fmla="*/ 4691 w 6438746"/>
              <a:gd name="connsiteY4" fmla="*/ 250690 h 704919"/>
              <a:gd name="connsiteX0" fmla="*/ 4691 w 6438746"/>
              <a:gd name="connsiteY0" fmla="*/ 250690 h 2634493"/>
              <a:gd name="connsiteX1" fmla="*/ 6438746 w 6438746"/>
              <a:gd name="connsiteY1" fmla="*/ 125470 h 2634493"/>
              <a:gd name="connsiteX2" fmla="*/ 5537143 w 6438746"/>
              <a:gd name="connsiteY2" fmla="*/ 2634493 h 2634493"/>
              <a:gd name="connsiteX3" fmla="*/ 0 w 6438746"/>
              <a:gd name="connsiteY3" fmla="*/ 704919 h 2634493"/>
              <a:gd name="connsiteX4" fmla="*/ 4691 w 6438746"/>
              <a:gd name="connsiteY4" fmla="*/ 250690 h 2634493"/>
              <a:gd name="connsiteX0" fmla="*/ 4691 w 6438746"/>
              <a:gd name="connsiteY0" fmla="*/ 250690 h 2634493"/>
              <a:gd name="connsiteX1" fmla="*/ 6438746 w 6438746"/>
              <a:gd name="connsiteY1" fmla="*/ 125470 h 2634493"/>
              <a:gd name="connsiteX2" fmla="*/ 5537143 w 6438746"/>
              <a:gd name="connsiteY2" fmla="*/ 2634493 h 2634493"/>
              <a:gd name="connsiteX3" fmla="*/ 0 w 6438746"/>
              <a:gd name="connsiteY3" fmla="*/ 704919 h 2634493"/>
              <a:gd name="connsiteX4" fmla="*/ 4691 w 6438746"/>
              <a:gd name="connsiteY4" fmla="*/ 250690 h 2634493"/>
              <a:gd name="connsiteX0" fmla="*/ 4691 w 6438746"/>
              <a:gd name="connsiteY0" fmla="*/ 250690 h 2634493"/>
              <a:gd name="connsiteX1" fmla="*/ 6438746 w 6438746"/>
              <a:gd name="connsiteY1" fmla="*/ 125470 h 2634493"/>
              <a:gd name="connsiteX2" fmla="*/ 5537143 w 6438746"/>
              <a:gd name="connsiteY2" fmla="*/ 2634493 h 2634493"/>
              <a:gd name="connsiteX3" fmla="*/ 0 w 6438746"/>
              <a:gd name="connsiteY3" fmla="*/ 704919 h 2634493"/>
              <a:gd name="connsiteX4" fmla="*/ 4691 w 6438746"/>
              <a:gd name="connsiteY4" fmla="*/ 250690 h 2634493"/>
              <a:gd name="connsiteX0" fmla="*/ 4691 w 6438746"/>
              <a:gd name="connsiteY0" fmla="*/ 250690 h 2634493"/>
              <a:gd name="connsiteX1" fmla="*/ 6438746 w 6438746"/>
              <a:gd name="connsiteY1" fmla="*/ 125470 h 2634493"/>
              <a:gd name="connsiteX2" fmla="*/ 5537143 w 6438746"/>
              <a:gd name="connsiteY2" fmla="*/ 2634493 h 2634493"/>
              <a:gd name="connsiteX3" fmla="*/ 0 w 6438746"/>
              <a:gd name="connsiteY3" fmla="*/ 704919 h 2634493"/>
              <a:gd name="connsiteX4" fmla="*/ 4691 w 6438746"/>
              <a:gd name="connsiteY4" fmla="*/ 250690 h 2634493"/>
              <a:gd name="connsiteX0" fmla="*/ 4691 w 5870831"/>
              <a:gd name="connsiteY0" fmla="*/ 28581 h 2412384"/>
              <a:gd name="connsiteX1" fmla="*/ 5870831 w 5870831"/>
              <a:gd name="connsiteY1" fmla="*/ 2169951 h 2412384"/>
              <a:gd name="connsiteX2" fmla="*/ 5537143 w 5870831"/>
              <a:gd name="connsiteY2" fmla="*/ 2412384 h 2412384"/>
              <a:gd name="connsiteX3" fmla="*/ 0 w 5870831"/>
              <a:gd name="connsiteY3" fmla="*/ 482810 h 2412384"/>
              <a:gd name="connsiteX4" fmla="*/ 4691 w 5870831"/>
              <a:gd name="connsiteY4" fmla="*/ 28581 h 2412384"/>
              <a:gd name="connsiteX0" fmla="*/ 4691 w 5870831"/>
              <a:gd name="connsiteY0" fmla="*/ 180934 h 2564737"/>
              <a:gd name="connsiteX1" fmla="*/ 5870831 w 5870831"/>
              <a:gd name="connsiteY1" fmla="*/ 2322304 h 2564737"/>
              <a:gd name="connsiteX2" fmla="*/ 5537143 w 5870831"/>
              <a:gd name="connsiteY2" fmla="*/ 2564737 h 2564737"/>
              <a:gd name="connsiteX3" fmla="*/ 0 w 5870831"/>
              <a:gd name="connsiteY3" fmla="*/ 635163 h 2564737"/>
              <a:gd name="connsiteX4" fmla="*/ 4691 w 5870831"/>
              <a:gd name="connsiteY4" fmla="*/ 180934 h 2564737"/>
              <a:gd name="connsiteX0" fmla="*/ 4691 w 5870831"/>
              <a:gd name="connsiteY0" fmla="*/ 351640 h 2735443"/>
              <a:gd name="connsiteX1" fmla="*/ 5870831 w 5870831"/>
              <a:gd name="connsiteY1" fmla="*/ 2493010 h 2735443"/>
              <a:gd name="connsiteX2" fmla="*/ 5537143 w 5870831"/>
              <a:gd name="connsiteY2" fmla="*/ 2735443 h 2735443"/>
              <a:gd name="connsiteX3" fmla="*/ 0 w 5870831"/>
              <a:gd name="connsiteY3" fmla="*/ 805869 h 2735443"/>
              <a:gd name="connsiteX4" fmla="*/ 4691 w 5870831"/>
              <a:gd name="connsiteY4" fmla="*/ 351640 h 2735443"/>
              <a:gd name="connsiteX0" fmla="*/ 126 w 5866266"/>
              <a:gd name="connsiteY0" fmla="*/ 351640 h 2735443"/>
              <a:gd name="connsiteX1" fmla="*/ 5866266 w 5866266"/>
              <a:gd name="connsiteY1" fmla="*/ 2493010 h 2735443"/>
              <a:gd name="connsiteX2" fmla="*/ 5532578 w 5866266"/>
              <a:gd name="connsiteY2" fmla="*/ 2735443 h 2735443"/>
              <a:gd name="connsiteX3" fmla="*/ 2843 w 5866266"/>
              <a:gd name="connsiteY3" fmla="*/ 847647 h 2735443"/>
              <a:gd name="connsiteX4" fmla="*/ 126 w 5866266"/>
              <a:gd name="connsiteY4" fmla="*/ 351640 h 2735443"/>
              <a:gd name="connsiteX0" fmla="*/ 126 w 5866266"/>
              <a:gd name="connsiteY0" fmla="*/ 351640 h 2735443"/>
              <a:gd name="connsiteX1" fmla="*/ 5866266 w 5866266"/>
              <a:gd name="connsiteY1" fmla="*/ 2493010 h 2735443"/>
              <a:gd name="connsiteX2" fmla="*/ 5532578 w 5866266"/>
              <a:gd name="connsiteY2" fmla="*/ 2735443 h 2735443"/>
              <a:gd name="connsiteX3" fmla="*/ 2843 w 5866266"/>
              <a:gd name="connsiteY3" fmla="*/ 847647 h 2735443"/>
              <a:gd name="connsiteX4" fmla="*/ 126 w 5866266"/>
              <a:gd name="connsiteY4" fmla="*/ 351640 h 2735443"/>
              <a:gd name="connsiteX0" fmla="*/ 126 w 5866266"/>
              <a:gd name="connsiteY0" fmla="*/ 389470 h 2773273"/>
              <a:gd name="connsiteX1" fmla="*/ 5866266 w 5866266"/>
              <a:gd name="connsiteY1" fmla="*/ 2530840 h 2773273"/>
              <a:gd name="connsiteX2" fmla="*/ 5532578 w 5866266"/>
              <a:gd name="connsiteY2" fmla="*/ 2773273 h 2773273"/>
              <a:gd name="connsiteX3" fmla="*/ 2843 w 5866266"/>
              <a:gd name="connsiteY3" fmla="*/ 885477 h 2773273"/>
              <a:gd name="connsiteX4" fmla="*/ 126 w 5866266"/>
              <a:gd name="connsiteY4" fmla="*/ 389470 h 2773273"/>
              <a:gd name="connsiteX0" fmla="*/ 126 w 5866266"/>
              <a:gd name="connsiteY0" fmla="*/ 370195 h 2753998"/>
              <a:gd name="connsiteX1" fmla="*/ 5866266 w 5866266"/>
              <a:gd name="connsiteY1" fmla="*/ 2511565 h 2753998"/>
              <a:gd name="connsiteX2" fmla="*/ 5532578 w 5866266"/>
              <a:gd name="connsiteY2" fmla="*/ 2753998 h 2753998"/>
              <a:gd name="connsiteX3" fmla="*/ 2843 w 5866266"/>
              <a:gd name="connsiteY3" fmla="*/ 866202 h 2753998"/>
              <a:gd name="connsiteX4" fmla="*/ 126 w 5866266"/>
              <a:gd name="connsiteY4" fmla="*/ 370195 h 2753998"/>
              <a:gd name="connsiteX0" fmla="*/ 9 w 5927672"/>
              <a:gd name="connsiteY0" fmla="*/ 376496 h 2732039"/>
              <a:gd name="connsiteX1" fmla="*/ 5927672 w 5927672"/>
              <a:gd name="connsiteY1" fmla="*/ 2489606 h 2732039"/>
              <a:gd name="connsiteX2" fmla="*/ 5593984 w 5927672"/>
              <a:gd name="connsiteY2" fmla="*/ 2732039 h 2732039"/>
              <a:gd name="connsiteX3" fmla="*/ 64249 w 5927672"/>
              <a:gd name="connsiteY3" fmla="*/ 844243 h 2732039"/>
              <a:gd name="connsiteX4" fmla="*/ 9 w 5927672"/>
              <a:gd name="connsiteY4" fmla="*/ 376496 h 2732039"/>
              <a:gd name="connsiteX0" fmla="*/ 32 w 5927695"/>
              <a:gd name="connsiteY0" fmla="*/ 376496 h 2732039"/>
              <a:gd name="connsiteX1" fmla="*/ 5927695 w 5927695"/>
              <a:gd name="connsiteY1" fmla="*/ 2489606 h 2732039"/>
              <a:gd name="connsiteX2" fmla="*/ 5594007 w 5927695"/>
              <a:gd name="connsiteY2" fmla="*/ 2732039 h 2732039"/>
              <a:gd name="connsiteX3" fmla="*/ 64272 w 5927695"/>
              <a:gd name="connsiteY3" fmla="*/ 844243 h 2732039"/>
              <a:gd name="connsiteX4" fmla="*/ 32 w 5927695"/>
              <a:gd name="connsiteY4" fmla="*/ 376496 h 2732039"/>
              <a:gd name="connsiteX0" fmla="*/ 10 w 5927673"/>
              <a:gd name="connsiteY0" fmla="*/ 376496 h 2732039"/>
              <a:gd name="connsiteX1" fmla="*/ 5927673 w 5927673"/>
              <a:gd name="connsiteY1" fmla="*/ 2489606 h 2732039"/>
              <a:gd name="connsiteX2" fmla="*/ 5593985 w 5927673"/>
              <a:gd name="connsiteY2" fmla="*/ 2732039 h 2732039"/>
              <a:gd name="connsiteX3" fmla="*/ 64250 w 5927673"/>
              <a:gd name="connsiteY3" fmla="*/ 844243 h 2732039"/>
              <a:gd name="connsiteX4" fmla="*/ 10 w 5927673"/>
              <a:gd name="connsiteY4" fmla="*/ 376496 h 2732039"/>
              <a:gd name="connsiteX0" fmla="*/ 0 w 5927663"/>
              <a:gd name="connsiteY0" fmla="*/ 376496 h 2732039"/>
              <a:gd name="connsiteX1" fmla="*/ 5927663 w 5927663"/>
              <a:gd name="connsiteY1" fmla="*/ 2489606 h 2732039"/>
              <a:gd name="connsiteX2" fmla="*/ 5593975 w 5927663"/>
              <a:gd name="connsiteY2" fmla="*/ 2732039 h 2732039"/>
              <a:gd name="connsiteX3" fmla="*/ 64240 w 5927663"/>
              <a:gd name="connsiteY3" fmla="*/ 844243 h 2732039"/>
              <a:gd name="connsiteX4" fmla="*/ 0 w 5927663"/>
              <a:gd name="connsiteY4" fmla="*/ 376496 h 2732039"/>
              <a:gd name="connsiteX0" fmla="*/ 0 w 5945701"/>
              <a:gd name="connsiteY0" fmla="*/ 381813 h 2714011"/>
              <a:gd name="connsiteX1" fmla="*/ 5945701 w 5945701"/>
              <a:gd name="connsiteY1" fmla="*/ 2471578 h 2714011"/>
              <a:gd name="connsiteX2" fmla="*/ 5612013 w 5945701"/>
              <a:gd name="connsiteY2" fmla="*/ 2714011 h 2714011"/>
              <a:gd name="connsiteX3" fmla="*/ 82278 w 5945701"/>
              <a:gd name="connsiteY3" fmla="*/ 826215 h 2714011"/>
              <a:gd name="connsiteX4" fmla="*/ 0 w 5945701"/>
              <a:gd name="connsiteY4" fmla="*/ 381813 h 2714011"/>
              <a:gd name="connsiteX0" fmla="*/ 0 w 5931235"/>
              <a:gd name="connsiteY0" fmla="*/ 379663 h 2721244"/>
              <a:gd name="connsiteX1" fmla="*/ 5931235 w 5931235"/>
              <a:gd name="connsiteY1" fmla="*/ 2478811 h 2721244"/>
              <a:gd name="connsiteX2" fmla="*/ 5597547 w 5931235"/>
              <a:gd name="connsiteY2" fmla="*/ 2721244 h 2721244"/>
              <a:gd name="connsiteX3" fmla="*/ 67812 w 5931235"/>
              <a:gd name="connsiteY3" fmla="*/ 833448 h 2721244"/>
              <a:gd name="connsiteX4" fmla="*/ 0 w 5931235"/>
              <a:gd name="connsiteY4" fmla="*/ 379663 h 2721244"/>
              <a:gd name="connsiteX0" fmla="*/ 0 w 5931235"/>
              <a:gd name="connsiteY0" fmla="*/ 412902 h 2754483"/>
              <a:gd name="connsiteX1" fmla="*/ 5931235 w 5931235"/>
              <a:gd name="connsiteY1" fmla="*/ 2512050 h 2754483"/>
              <a:gd name="connsiteX2" fmla="*/ 5597547 w 5931235"/>
              <a:gd name="connsiteY2" fmla="*/ 2754483 h 2754483"/>
              <a:gd name="connsiteX3" fmla="*/ 67812 w 5931235"/>
              <a:gd name="connsiteY3" fmla="*/ 866687 h 2754483"/>
              <a:gd name="connsiteX4" fmla="*/ 0 w 5931235"/>
              <a:gd name="connsiteY4" fmla="*/ 412902 h 2754483"/>
              <a:gd name="connsiteX0" fmla="*/ 0 w 5931235"/>
              <a:gd name="connsiteY0" fmla="*/ 412902 h 2754483"/>
              <a:gd name="connsiteX1" fmla="*/ 5931235 w 5931235"/>
              <a:gd name="connsiteY1" fmla="*/ 2512050 h 2754483"/>
              <a:gd name="connsiteX2" fmla="*/ 5597547 w 5931235"/>
              <a:gd name="connsiteY2" fmla="*/ 2754483 h 2754483"/>
              <a:gd name="connsiteX3" fmla="*/ 64154 w 5931235"/>
              <a:gd name="connsiteY3" fmla="*/ 857416 h 2754483"/>
              <a:gd name="connsiteX4" fmla="*/ 0 w 5931235"/>
              <a:gd name="connsiteY4" fmla="*/ 412902 h 2754483"/>
              <a:gd name="connsiteX0" fmla="*/ 0 w 5916596"/>
              <a:gd name="connsiteY0" fmla="*/ 421549 h 2726044"/>
              <a:gd name="connsiteX1" fmla="*/ 5916596 w 5916596"/>
              <a:gd name="connsiteY1" fmla="*/ 2483611 h 2726044"/>
              <a:gd name="connsiteX2" fmla="*/ 5582908 w 5916596"/>
              <a:gd name="connsiteY2" fmla="*/ 2726044 h 2726044"/>
              <a:gd name="connsiteX3" fmla="*/ 49515 w 5916596"/>
              <a:gd name="connsiteY3" fmla="*/ 828977 h 2726044"/>
              <a:gd name="connsiteX4" fmla="*/ 0 w 5916596"/>
              <a:gd name="connsiteY4" fmla="*/ 421549 h 2726044"/>
              <a:gd name="connsiteX0" fmla="*/ 0 w 5916422"/>
              <a:gd name="connsiteY0" fmla="*/ 432741 h 2690768"/>
              <a:gd name="connsiteX1" fmla="*/ 5916422 w 5916422"/>
              <a:gd name="connsiteY1" fmla="*/ 2448335 h 2690768"/>
              <a:gd name="connsiteX2" fmla="*/ 5582734 w 5916422"/>
              <a:gd name="connsiteY2" fmla="*/ 2690768 h 2690768"/>
              <a:gd name="connsiteX3" fmla="*/ 49341 w 5916422"/>
              <a:gd name="connsiteY3" fmla="*/ 793701 h 2690768"/>
              <a:gd name="connsiteX4" fmla="*/ 0 w 5916422"/>
              <a:gd name="connsiteY4" fmla="*/ 432741 h 2690768"/>
              <a:gd name="connsiteX0" fmla="*/ 0 w 5916422"/>
              <a:gd name="connsiteY0" fmla="*/ 498178 h 2756205"/>
              <a:gd name="connsiteX1" fmla="*/ 5916422 w 5916422"/>
              <a:gd name="connsiteY1" fmla="*/ 2513772 h 2756205"/>
              <a:gd name="connsiteX2" fmla="*/ 5582734 w 5916422"/>
              <a:gd name="connsiteY2" fmla="*/ 2756205 h 2756205"/>
              <a:gd name="connsiteX3" fmla="*/ 49341 w 5916422"/>
              <a:gd name="connsiteY3" fmla="*/ 859138 h 2756205"/>
              <a:gd name="connsiteX4" fmla="*/ 0 w 5916422"/>
              <a:gd name="connsiteY4" fmla="*/ 498178 h 2756205"/>
              <a:gd name="connsiteX0" fmla="*/ 0 w 5898384"/>
              <a:gd name="connsiteY0" fmla="*/ 492472 h 2750499"/>
              <a:gd name="connsiteX1" fmla="*/ 5898384 w 5898384"/>
              <a:gd name="connsiteY1" fmla="*/ 2531412 h 2750499"/>
              <a:gd name="connsiteX2" fmla="*/ 5582734 w 5898384"/>
              <a:gd name="connsiteY2" fmla="*/ 2750499 h 2750499"/>
              <a:gd name="connsiteX3" fmla="*/ 49341 w 5898384"/>
              <a:gd name="connsiteY3" fmla="*/ 853432 h 2750499"/>
              <a:gd name="connsiteX4" fmla="*/ 0 w 5898384"/>
              <a:gd name="connsiteY4" fmla="*/ 492472 h 2750499"/>
              <a:gd name="connsiteX0" fmla="*/ 0 w 5920082"/>
              <a:gd name="connsiteY0" fmla="*/ 495901 h 2739854"/>
              <a:gd name="connsiteX1" fmla="*/ 5920082 w 5920082"/>
              <a:gd name="connsiteY1" fmla="*/ 2520767 h 2739854"/>
              <a:gd name="connsiteX2" fmla="*/ 5604432 w 5920082"/>
              <a:gd name="connsiteY2" fmla="*/ 2739854 h 2739854"/>
              <a:gd name="connsiteX3" fmla="*/ 71039 w 5920082"/>
              <a:gd name="connsiteY3" fmla="*/ 842787 h 2739854"/>
              <a:gd name="connsiteX4" fmla="*/ 0 w 5920082"/>
              <a:gd name="connsiteY4" fmla="*/ 495901 h 2739854"/>
              <a:gd name="connsiteX0" fmla="*/ 150 w 5920232"/>
              <a:gd name="connsiteY0" fmla="*/ 495901 h 2739854"/>
              <a:gd name="connsiteX1" fmla="*/ 5920232 w 5920232"/>
              <a:gd name="connsiteY1" fmla="*/ 2520767 h 2739854"/>
              <a:gd name="connsiteX2" fmla="*/ 5604582 w 5920232"/>
              <a:gd name="connsiteY2" fmla="*/ 2739854 h 2739854"/>
              <a:gd name="connsiteX3" fmla="*/ 71189 w 5920232"/>
              <a:gd name="connsiteY3" fmla="*/ 842787 h 2739854"/>
              <a:gd name="connsiteX4" fmla="*/ 150 w 5920232"/>
              <a:gd name="connsiteY4" fmla="*/ 495901 h 2739854"/>
              <a:gd name="connsiteX0" fmla="*/ 0 w 5920082"/>
              <a:gd name="connsiteY0" fmla="*/ 495901 h 2739854"/>
              <a:gd name="connsiteX1" fmla="*/ 5920082 w 5920082"/>
              <a:gd name="connsiteY1" fmla="*/ 2520767 h 2739854"/>
              <a:gd name="connsiteX2" fmla="*/ 5604432 w 5920082"/>
              <a:gd name="connsiteY2" fmla="*/ 2739854 h 2739854"/>
              <a:gd name="connsiteX3" fmla="*/ 71039 w 5920082"/>
              <a:gd name="connsiteY3" fmla="*/ 842787 h 2739854"/>
              <a:gd name="connsiteX4" fmla="*/ 0 w 5920082"/>
              <a:gd name="connsiteY4" fmla="*/ 495901 h 2739854"/>
              <a:gd name="connsiteX0" fmla="*/ 0 w 5920082"/>
              <a:gd name="connsiteY0" fmla="*/ 495901 h 2739854"/>
              <a:gd name="connsiteX1" fmla="*/ 5920082 w 5920082"/>
              <a:gd name="connsiteY1" fmla="*/ 2520767 h 2739854"/>
              <a:gd name="connsiteX2" fmla="*/ 5604432 w 5920082"/>
              <a:gd name="connsiteY2" fmla="*/ 2739854 h 2739854"/>
              <a:gd name="connsiteX3" fmla="*/ 71039 w 5920082"/>
              <a:gd name="connsiteY3" fmla="*/ 842787 h 2739854"/>
              <a:gd name="connsiteX4" fmla="*/ 0 w 5920082"/>
              <a:gd name="connsiteY4" fmla="*/ 495901 h 2739854"/>
              <a:gd name="connsiteX0" fmla="*/ 0 w 5920082"/>
              <a:gd name="connsiteY0" fmla="*/ 495901 h 2739854"/>
              <a:gd name="connsiteX1" fmla="*/ 5920082 w 5920082"/>
              <a:gd name="connsiteY1" fmla="*/ 2520767 h 2739854"/>
              <a:gd name="connsiteX2" fmla="*/ 5604432 w 5920082"/>
              <a:gd name="connsiteY2" fmla="*/ 2739854 h 2739854"/>
              <a:gd name="connsiteX3" fmla="*/ 69341 w 5920082"/>
              <a:gd name="connsiteY3" fmla="*/ 833213 h 2739854"/>
              <a:gd name="connsiteX4" fmla="*/ 0 w 5920082"/>
              <a:gd name="connsiteY4" fmla="*/ 495901 h 2739854"/>
              <a:gd name="connsiteX0" fmla="*/ 0 w 5911775"/>
              <a:gd name="connsiteY0" fmla="*/ 495888 h 2739892"/>
              <a:gd name="connsiteX1" fmla="*/ 5911775 w 5911775"/>
              <a:gd name="connsiteY1" fmla="*/ 2520805 h 2739892"/>
              <a:gd name="connsiteX2" fmla="*/ 5596125 w 5911775"/>
              <a:gd name="connsiteY2" fmla="*/ 2739892 h 2739892"/>
              <a:gd name="connsiteX3" fmla="*/ 61034 w 5911775"/>
              <a:gd name="connsiteY3" fmla="*/ 833251 h 2739892"/>
              <a:gd name="connsiteX4" fmla="*/ 0 w 5911775"/>
              <a:gd name="connsiteY4" fmla="*/ 495888 h 2739892"/>
              <a:gd name="connsiteX0" fmla="*/ 0 w 5911775"/>
              <a:gd name="connsiteY0" fmla="*/ 495888 h 2724942"/>
              <a:gd name="connsiteX1" fmla="*/ 5911775 w 5911775"/>
              <a:gd name="connsiteY1" fmla="*/ 2520805 h 2724942"/>
              <a:gd name="connsiteX2" fmla="*/ 5602716 w 5911775"/>
              <a:gd name="connsiteY2" fmla="*/ 2724942 h 2724942"/>
              <a:gd name="connsiteX3" fmla="*/ 61034 w 5911775"/>
              <a:gd name="connsiteY3" fmla="*/ 833251 h 2724942"/>
              <a:gd name="connsiteX4" fmla="*/ 0 w 5911775"/>
              <a:gd name="connsiteY4" fmla="*/ 495888 h 2724942"/>
              <a:gd name="connsiteX0" fmla="*/ 0 w 5911775"/>
              <a:gd name="connsiteY0" fmla="*/ 495888 h 2724942"/>
              <a:gd name="connsiteX1" fmla="*/ 5911775 w 5911775"/>
              <a:gd name="connsiteY1" fmla="*/ 2520805 h 2724942"/>
              <a:gd name="connsiteX2" fmla="*/ 5602716 w 5911775"/>
              <a:gd name="connsiteY2" fmla="*/ 2724942 h 2724942"/>
              <a:gd name="connsiteX3" fmla="*/ 61034 w 5911775"/>
              <a:gd name="connsiteY3" fmla="*/ 833251 h 2724942"/>
              <a:gd name="connsiteX4" fmla="*/ 0 w 5911775"/>
              <a:gd name="connsiteY4" fmla="*/ 495888 h 2724942"/>
              <a:gd name="connsiteX0" fmla="*/ 0 w 5911775"/>
              <a:gd name="connsiteY0" fmla="*/ 495888 h 2724942"/>
              <a:gd name="connsiteX1" fmla="*/ 5911775 w 5911775"/>
              <a:gd name="connsiteY1" fmla="*/ 2520805 h 2724942"/>
              <a:gd name="connsiteX2" fmla="*/ 5602716 w 5911775"/>
              <a:gd name="connsiteY2" fmla="*/ 2724942 h 2724942"/>
              <a:gd name="connsiteX3" fmla="*/ 61034 w 5911775"/>
              <a:gd name="connsiteY3" fmla="*/ 833251 h 2724942"/>
              <a:gd name="connsiteX4" fmla="*/ 0 w 5911775"/>
              <a:gd name="connsiteY4" fmla="*/ 495888 h 2724942"/>
              <a:gd name="connsiteX0" fmla="*/ 0 w 5911775"/>
              <a:gd name="connsiteY0" fmla="*/ 495888 h 2724942"/>
              <a:gd name="connsiteX1" fmla="*/ 5911775 w 5911775"/>
              <a:gd name="connsiteY1" fmla="*/ 2520805 h 2724942"/>
              <a:gd name="connsiteX2" fmla="*/ 5602716 w 5911775"/>
              <a:gd name="connsiteY2" fmla="*/ 2724942 h 2724942"/>
              <a:gd name="connsiteX3" fmla="*/ 61034 w 5911775"/>
              <a:gd name="connsiteY3" fmla="*/ 833251 h 2724942"/>
              <a:gd name="connsiteX4" fmla="*/ 0 w 5911775"/>
              <a:gd name="connsiteY4" fmla="*/ 495888 h 2724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1775" h="2724942">
                <a:moveTo>
                  <a:pt x="0" y="495888"/>
                </a:moveTo>
                <a:cubicBezTo>
                  <a:pt x="2361757" y="-504387"/>
                  <a:pt x="4883863" y="-69872"/>
                  <a:pt x="5911775" y="2520805"/>
                </a:cubicBezTo>
                <a:lnTo>
                  <a:pt x="5602716" y="2724942"/>
                </a:lnTo>
                <a:cubicBezTo>
                  <a:pt x="4683930" y="502984"/>
                  <a:pt x="2377141" y="-126223"/>
                  <a:pt x="61034" y="833251"/>
                </a:cubicBezTo>
                <a:cubicBezTo>
                  <a:pt x="66671" y="838263"/>
                  <a:pt x="74385" y="844622"/>
                  <a:pt x="0" y="495888"/>
                </a:cubicBezTo>
                <a:close/>
              </a:path>
            </a:pathLst>
          </a:custGeom>
          <a:solidFill>
            <a:schemeClr val="bg1"/>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Secteurs 5"/>
          <p:cNvSpPr>
            <a:spLocks/>
          </p:cNvSpPr>
          <p:nvPr/>
        </p:nvSpPr>
        <p:spPr>
          <a:xfrm>
            <a:off x="-5225624" y="548680"/>
            <a:ext cx="13774925" cy="10003308"/>
          </a:xfrm>
          <a:prstGeom prst="pie">
            <a:avLst>
              <a:gd name="adj1" fmla="val 17152543"/>
              <a:gd name="adj2" fmla="val 607"/>
            </a:avLst>
          </a:prstGeom>
          <a:solidFill>
            <a:schemeClr val="accent1">
              <a:lumMod val="60000"/>
              <a:lumOff val="40000"/>
              <a:alpha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a:solidFill>
                <a:prstClr val="black"/>
              </a:solidFill>
            </a:endParaRPr>
          </a:p>
        </p:txBody>
      </p:sp>
      <p:sp>
        <p:nvSpPr>
          <p:cNvPr id="7" name="Secteurs 6"/>
          <p:cNvSpPr>
            <a:spLocks/>
          </p:cNvSpPr>
          <p:nvPr/>
        </p:nvSpPr>
        <p:spPr>
          <a:xfrm>
            <a:off x="-3572230" y="2722059"/>
            <a:ext cx="8623141" cy="5921312"/>
          </a:xfrm>
          <a:prstGeom prst="pie">
            <a:avLst>
              <a:gd name="adj1" fmla="val 17154679"/>
              <a:gd name="adj2" fmla="val 220"/>
            </a:avLst>
          </a:prstGeom>
          <a:solidFill>
            <a:schemeClr val="accent1">
              <a:lumMod val="50000"/>
              <a:alpha val="7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a:solidFill>
                <a:prstClr val="black"/>
              </a:solidFill>
            </a:endParaRPr>
          </a:p>
        </p:txBody>
      </p:sp>
      <p:sp>
        <p:nvSpPr>
          <p:cNvPr id="8" name="Secteurs 7"/>
          <p:cNvSpPr>
            <a:spLocks/>
          </p:cNvSpPr>
          <p:nvPr/>
        </p:nvSpPr>
        <p:spPr>
          <a:xfrm>
            <a:off x="-4429000" y="1601759"/>
            <a:ext cx="11216187" cy="8061818"/>
          </a:xfrm>
          <a:prstGeom prst="pie">
            <a:avLst>
              <a:gd name="adj1" fmla="val 17150066"/>
              <a:gd name="adj2" fmla="val 3299"/>
            </a:avLst>
          </a:prstGeom>
          <a:solidFill>
            <a:schemeClr val="accent1">
              <a:lumMod val="75000"/>
              <a:alpha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a:solidFill>
                <a:prstClr val="black"/>
              </a:solidFill>
            </a:endParaRPr>
          </a:p>
        </p:txBody>
      </p:sp>
      <p:sp>
        <p:nvSpPr>
          <p:cNvPr id="9" name="Rectangle 8"/>
          <p:cNvSpPr/>
          <p:nvPr/>
        </p:nvSpPr>
        <p:spPr>
          <a:xfrm rot="-840000">
            <a:off x="644479" y="4712067"/>
            <a:ext cx="7894482" cy="108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fr-FR">
              <a:solidFill>
                <a:prstClr val="white"/>
              </a:solidFill>
            </a:endParaRPr>
          </a:p>
        </p:txBody>
      </p:sp>
      <p:sp>
        <p:nvSpPr>
          <p:cNvPr id="10" name="Rectangle 9"/>
          <p:cNvSpPr/>
          <p:nvPr/>
        </p:nvSpPr>
        <p:spPr>
          <a:xfrm rot="-2640000">
            <a:off x="-167212" y="3374922"/>
            <a:ext cx="6588000" cy="108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fr-FR">
              <a:solidFill>
                <a:prstClr val="white"/>
              </a:solidFill>
            </a:endParaRPr>
          </a:p>
        </p:txBody>
      </p:sp>
      <p:sp>
        <p:nvSpPr>
          <p:cNvPr id="11" name="Title 2"/>
          <p:cNvSpPr>
            <a:spLocks noGrp="1"/>
          </p:cNvSpPr>
          <p:nvPr>
            <p:ph type="title"/>
          </p:nvPr>
        </p:nvSpPr>
        <p:spPr>
          <a:xfrm>
            <a:off x="0" y="3944"/>
            <a:ext cx="8218488" cy="635000"/>
          </a:xfrm>
        </p:spPr>
        <p:txBody>
          <a:bodyPr/>
          <a:lstStyle/>
          <a:p>
            <a:r>
              <a:rPr lang="fr-FR" dirty="0" smtClean="0">
                <a:latin typeface="Calibri" pitchFamily="34" charset="0"/>
                <a:cs typeface="Calibri" pitchFamily="34" charset="0"/>
              </a:rPr>
              <a:t>Extraits du Radar des USE CASE RH    </a:t>
            </a:r>
            <a:endParaRPr lang="fr-FR" dirty="0">
              <a:latin typeface="Calibri" pitchFamily="34" charset="0"/>
              <a:cs typeface="Calibri" pitchFamily="34" charset="0"/>
            </a:endParaRPr>
          </a:p>
        </p:txBody>
      </p:sp>
      <p:sp>
        <p:nvSpPr>
          <p:cNvPr id="13" name="TextBox 5"/>
          <p:cNvSpPr txBox="1"/>
          <p:nvPr/>
        </p:nvSpPr>
        <p:spPr>
          <a:xfrm rot="889431">
            <a:off x="3984549" y="528555"/>
            <a:ext cx="612668" cy="369332"/>
          </a:xfrm>
          <a:prstGeom prst="rect">
            <a:avLst/>
          </a:prstGeom>
          <a:noFill/>
        </p:spPr>
        <p:txBody>
          <a:bodyPr wrap="none" rtlCol="0">
            <a:spAutoFit/>
          </a:bodyPr>
          <a:lstStyle/>
          <a:p>
            <a:r>
              <a:rPr lang="fr-FR" smtClean="0">
                <a:solidFill>
                  <a:schemeClr val="accent1">
                    <a:lumMod val="75000"/>
                  </a:schemeClr>
                </a:solidFill>
              </a:rPr>
              <a:t>High</a:t>
            </a:r>
            <a:endParaRPr lang="fr-FR">
              <a:solidFill>
                <a:schemeClr val="accent1">
                  <a:lumMod val="75000"/>
                </a:schemeClr>
              </a:solidFill>
            </a:endParaRPr>
          </a:p>
        </p:txBody>
      </p:sp>
      <p:sp>
        <p:nvSpPr>
          <p:cNvPr id="14" name="TextBox 35"/>
          <p:cNvSpPr txBox="1"/>
          <p:nvPr/>
        </p:nvSpPr>
        <p:spPr>
          <a:xfrm rot="2496249">
            <a:off x="6691262" y="2070650"/>
            <a:ext cx="978153" cy="369332"/>
          </a:xfrm>
          <a:prstGeom prst="rect">
            <a:avLst/>
          </a:prstGeom>
          <a:noFill/>
        </p:spPr>
        <p:txBody>
          <a:bodyPr wrap="none" rtlCol="0">
            <a:spAutoFit/>
          </a:bodyPr>
          <a:lstStyle/>
          <a:p>
            <a:r>
              <a:rPr lang="fr-FR" smtClean="0">
                <a:solidFill>
                  <a:schemeClr val="accent1">
                    <a:lumMod val="75000"/>
                  </a:schemeClr>
                </a:solidFill>
              </a:rPr>
              <a:t>Medium</a:t>
            </a:r>
            <a:endParaRPr lang="fr-FR">
              <a:solidFill>
                <a:schemeClr val="accent1">
                  <a:lumMod val="75000"/>
                </a:schemeClr>
              </a:solidFill>
            </a:endParaRPr>
          </a:p>
        </p:txBody>
      </p:sp>
      <p:sp>
        <p:nvSpPr>
          <p:cNvPr id="15" name="TextBox 36"/>
          <p:cNvSpPr txBox="1"/>
          <p:nvPr/>
        </p:nvSpPr>
        <p:spPr>
          <a:xfrm rot="4614448">
            <a:off x="8363981" y="4365324"/>
            <a:ext cx="568489" cy="369332"/>
          </a:xfrm>
          <a:prstGeom prst="rect">
            <a:avLst/>
          </a:prstGeom>
          <a:noFill/>
        </p:spPr>
        <p:txBody>
          <a:bodyPr wrap="none" rtlCol="0">
            <a:spAutoFit/>
          </a:bodyPr>
          <a:lstStyle/>
          <a:p>
            <a:r>
              <a:rPr lang="fr-FR" smtClean="0">
                <a:solidFill>
                  <a:schemeClr val="accent1">
                    <a:lumMod val="75000"/>
                  </a:schemeClr>
                </a:solidFill>
              </a:rPr>
              <a:t>Low</a:t>
            </a:r>
            <a:endParaRPr lang="fr-FR">
              <a:solidFill>
                <a:schemeClr val="accent1">
                  <a:lumMod val="75000"/>
                </a:schemeClr>
              </a:solidFill>
            </a:endParaRPr>
          </a:p>
        </p:txBody>
      </p:sp>
      <p:sp>
        <p:nvSpPr>
          <p:cNvPr id="16" name="TextBox 19"/>
          <p:cNvSpPr txBox="1"/>
          <p:nvPr/>
        </p:nvSpPr>
        <p:spPr>
          <a:xfrm rot="1454971">
            <a:off x="3802225" y="865094"/>
            <a:ext cx="3433924" cy="743638"/>
          </a:xfrm>
          <a:prstGeom prst="rect">
            <a:avLst/>
          </a:prstGeom>
          <a:noFill/>
        </p:spPr>
        <p:txBody>
          <a:bodyPr wrap="none" rtlCol="0">
            <a:prstTxWarp prst="textArchUp">
              <a:avLst>
                <a:gd name="adj" fmla="val 10806107"/>
              </a:avLst>
            </a:prstTxWarp>
            <a:spAutoFit/>
          </a:bodyPr>
          <a:lstStyle/>
          <a:p>
            <a:r>
              <a:rPr lang="fr-FR" sz="1400" b="1" smtClean="0">
                <a:solidFill>
                  <a:schemeClr val="accent1">
                    <a:lumMod val="75000"/>
                  </a:schemeClr>
                </a:solidFill>
              </a:rPr>
              <a:t>                           Service </a:t>
            </a:r>
            <a:r>
              <a:rPr lang="fr-FR" sz="1400" b="1">
                <a:solidFill>
                  <a:schemeClr val="accent1">
                    <a:lumMod val="75000"/>
                  </a:schemeClr>
                </a:solidFill>
              </a:rPr>
              <a:t>business </a:t>
            </a:r>
            <a:r>
              <a:rPr lang="fr-FR" sz="1400" b="1" smtClean="0">
                <a:solidFill>
                  <a:schemeClr val="accent1">
                    <a:lumMod val="75000"/>
                  </a:schemeClr>
                </a:solidFill>
              </a:rPr>
              <a:t>value</a:t>
            </a:r>
            <a:endParaRPr lang="fr-FR" sz="1400" b="1">
              <a:solidFill>
                <a:schemeClr val="accent1">
                  <a:lumMod val="75000"/>
                </a:schemeClr>
              </a:solidFill>
            </a:endParaRPr>
          </a:p>
        </p:txBody>
      </p:sp>
      <p:sp>
        <p:nvSpPr>
          <p:cNvPr id="17" name="TextBox 20"/>
          <p:cNvSpPr txBox="1"/>
          <p:nvPr/>
        </p:nvSpPr>
        <p:spPr>
          <a:xfrm>
            <a:off x="736670" y="5774372"/>
            <a:ext cx="4297380" cy="318924"/>
          </a:xfrm>
          <a:prstGeom prst="rect">
            <a:avLst/>
          </a:prstGeom>
          <a:noFill/>
          <a:ln>
            <a:noFill/>
          </a:ln>
        </p:spPr>
        <p:txBody>
          <a:bodyPr wrap="square" lIns="108000" tIns="36000" rIns="72000" bIns="36000" rtlCol="0">
            <a:spAutoFit/>
          </a:bodyPr>
          <a:lstStyle/>
          <a:p>
            <a:r>
              <a:rPr lang="fr-FR" sz="1600" smtClean="0">
                <a:solidFill>
                  <a:schemeClr val="accent1">
                    <a:lumMod val="75000"/>
                  </a:schemeClr>
                </a:solidFill>
              </a:rPr>
              <a:t>Short term</a:t>
            </a:r>
            <a:endParaRPr lang="fr-FR" sz="1600">
              <a:solidFill>
                <a:schemeClr val="accent1">
                  <a:lumMod val="75000"/>
                </a:schemeClr>
              </a:solidFill>
            </a:endParaRPr>
          </a:p>
        </p:txBody>
      </p:sp>
      <p:sp>
        <p:nvSpPr>
          <p:cNvPr id="18" name="TextBox 37"/>
          <p:cNvSpPr txBox="1"/>
          <p:nvPr/>
        </p:nvSpPr>
        <p:spPr>
          <a:xfrm>
            <a:off x="5034050" y="5774372"/>
            <a:ext cx="1736276" cy="318924"/>
          </a:xfrm>
          <a:prstGeom prst="rect">
            <a:avLst/>
          </a:prstGeom>
          <a:noFill/>
          <a:ln>
            <a:noFill/>
          </a:ln>
        </p:spPr>
        <p:txBody>
          <a:bodyPr wrap="square" lIns="108000" tIns="36000" rIns="72000" bIns="36000" rtlCol="0">
            <a:spAutoFit/>
          </a:bodyPr>
          <a:lstStyle/>
          <a:p>
            <a:r>
              <a:rPr lang="fr-FR" sz="1600" smtClean="0">
                <a:solidFill>
                  <a:schemeClr val="accent1">
                    <a:lumMod val="75000"/>
                  </a:schemeClr>
                </a:solidFill>
              </a:rPr>
              <a:t>Mid term</a:t>
            </a:r>
            <a:endParaRPr lang="fr-FR" sz="1600">
              <a:solidFill>
                <a:schemeClr val="accent1">
                  <a:lumMod val="75000"/>
                </a:schemeClr>
              </a:solidFill>
            </a:endParaRPr>
          </a:p>
        </p:txBody>
      </p:sp>
      <p:sp>
        <p:nvSpPr>
          <p:cNvPr id="19" name="TextBox 38"/>
          <p:cNvSpPr txBox="1"/>
          <p:nvPr/>
        </p:nvSpPr>
        <p:spPr>
          <a:xfrm>
            <a:off x="6770326" y="5774372"/>
            <a:ext cx="1762114" cy="318924"/>
          </a:xfrm>
          <a:prstGeom prst="rect">
            <a:avLst/>
          </a:prstGeom>
          <a:noFill/>
          <a:ln>
            <a:noFill/>
          </a:ln>
        </p:spPr>
        <p:txBody>
          <a:bodyPr wrap="square" lIns="108000" tIns="36000" rIns="72000" bIns="36000" rtlCol="0">
            <a:spAutoFit/>
          </a:bodyPr>
          <a:lstStyle/>
          <a:p>
            <a:r>
              <a:rPr lang="fr-FR" sz="1600" smtClean="0">
                <a:solidFill>
                  <a:schemeClr val="accent1">
                    <a:lumMod val="75000"/>
                  </a:schemeClr>
                </a:solidFill>
              </a:rPr>
              <a:t>Long term</a:t>
            </a:r>
            <a:endParaRPr lang="fr-FR" sz="1600">
              <a:solidFill>
                <a:schemeClr val="accent1">
                  <a:lumMod val="75000"/>
                </a:schemeClr>
              </a:solidFill>
            </a:endParaRPr>
          </a:p>
        </p:txBody>
      </p:sp>
      <p:sp>
        <p:nvSpPr>
          <p:cNvPr id="20" name="Rectangle 62"/>
          <p:cNvSpPr>
            <a:spLocks noChangeArrowheads="1"/>
          </p:cNvSpPr>
          <p:nvPr/>
        </p:nvSpPr>
        <p:spPr bwMode="auto">
          <a:xfrm>
            <a:off x="395536" y="564898"/>
            <a:ext cx="2013793" cy="1135910"/>
          </a:xfrm>
          <a:prstGeom prst="roundRect">
            <a:avLst/>
          </a:prstGeom>
          <a:solidFill>
            <a:schemeClr val="accent1">
              <a:lumMod val="75000"/>
            </a:schemeClr>
          </a:solidFill>
          <a:ln w="6350" algn="ctr">
            <a:noFill/>
            <a:miter lim="800000"/>
            <a:headEnd/>
            <a:tailEnd/>
          </a:ln>
          <a:effectLst>
            <a:outerShdw blurRad="50800" dist="38100" dir="2700000" algn="tl" rotWithShape="0">
              <a:prstClr val="black">
                <a:alpha val="40000"/>
              </a:prstClr>
            </a:outerShdw>
          </a:effectLst>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21" name="Text Box 63"/>
          <p:cNvSpPr txBox="1">
            <a:spLocks noChangeArrowheads="1"/>
          </p:cNvSpPr>
          <p:nvPr/>
        </p:nvSpPr>
        <p:spPr bwMode="auto">
          <a:xfrm>
            <a:off x="766457" y="620688"/>
            <a:ext cx="670088" cy="204311"/>
          </a:xfrm>
          <a:prstGeom prst="roundRect">
            <a:avLst/>
          </a:prstGeom>
          <a:noFill/>
          <a:ln w="6350" algn="ctr">
            <a:noFill/>
            <a:miter lim="800000"/>
            <a:headEnd/>
            <a:tailEnd/>
          </a:ln>
        </p:spPr>
        <p:txBody>
          <a:bodyPr wrap="none" lIns="36000" tIns="0" rIns="36000" bIns="0">
            <a:spAutoFit/>
          </a:bodyPr>
          <a:lstStyle/>
          <a:p>
            <a:pPr algn="ctr" defTabSz="195263"/>
            <a:r>
              <a:rPr lang="fr-FR" sz="1200" b="1" dirty="0" smtClean="0">
                <a:solidFill>
                  <a:schemeClr val="bg1"/>
                </a:solidFill>
                <a:cs typeface="Arial" pitchFamily="34" charset="0"/>
              </a:rPr>
              <a:t>IMPACT</a:t>
            </a:r>
            <a:endParaRPr lang="fr-FR" sz="1000" b="1" dirty="0">
              <a:solidFill>
                <a:schemeClr val="bg1"/>
              </a:solidFill>
              <a:cs typeface="Arial" pitchFamily="34" charset="0"/>
            </a:endParaRPr>
          </a:p>
        </p:txBody>
      </p:sp>
      <p:sp>
        <p:nvSpPr>
          <p:cNvPr id="22" name="Oval 65"/>
          <p:cNvSpPr>
            <a:spLocks noChangeArrowheads="1"/>
          </p:cNvSpPr>
          <p:nvPr/>
        </p:nvSpPr>
        <p:spPr bwMode="auto">
          <a:xfrm>
            <a:off x="532805" y="1346765"/>
            <a:ext cx="179387" cy="179388"/>
          </a:xfrm>
          <a:prstGeom prst="ellipse">
            <a:avLst/>
          </a:prstGeom>
          <a:solidFill>
            <a:srgbClr val="33CC33"/>
          </a:solidFill>
          <a:ln w="6350" algn="ctr">
            <a:solidFill>
              <a:schemeClr val="bg1"/>
            </a:solidFill>
            <a:round/>
            <a:headEnd/>
            <a:tailEnd/>
          </a:ln>
        </p:spPr>
        <p:txBody>
          <a:bodyPr wrap="none" lIns="0" tIns="0" rIns="0" bIns="0" anchor="ctr"/>
          <a:lstStyle/>
          <a:p>
            <a:pPr algn="l" eaLnBrk="0" hangingPunct="0">
              <a:buClr>
                <a:srgbClr val="CC0000"/>
              </a:buClr>
            </a:pPr>
            <a:endParaRPr lang="fr-FR" sz="800" b="1">
              <a:solidFill>
                <a:srgbClr val="FFFFFF"/>
              </a:solidFill>
              <a:latin typeface="Arial" pitchFamily="34" charset="0"/>
              <a:cs typeface="Arial" pitchFamily="34" charset="0"/>
            </a:endParaRPr>
          </a:p>
        </p:txBody>
      </p:sp>
      <p:sp>
        <p:nvSpPr>
          <p:cNvPr id="23" name="Oval 66"/>
          <p:cNvSpPr>
            <a:spLocks noChangeArrowheads="1"/>
          </p:cNvSpPr>
          <p:nvPr/>
        </p:nvSpPr>
        <p:spPr bwMode="auto">
          <a:xfrm>
            <a:off x="532805" y="1113403"/>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24" name="Text Box 69"/>
          <p:cNvSpPr txBox="1">
            <a:spLocks noChangeArrowheads="1"/>
          </p:cNvSpPr>
          <p:nvPr/>
        </p:nvSpPr>
        <p:spPr bwMode="auto">
          <a:xfrm>
            <a:off x="829506" y="1378515"/>
            <a:ext cx="963405" cy="153888"/>
          </a:xfrm>
          <a:prstGeom prst="rect">
            <a:avLst/>
          </a:prstGeom>
          <a:noFill/>
          <a:ln w="6350" algn="ctr">
            <a:noFill/>
            <a:miter lim="800000"/>
            <a:headEnd/>
            <a:tailEnd/>
          </a:ln>
        </p:spPr>
        <p:txBody>
          <a:bodyPr wrap="none" lIns="0" tIns="0" rIns="0" bIns="0">
            <a:spAutoFit/>
          </a:bodyPr>
          <a:lstStyle/>
          <a:p>
            <a:pPr algn="l" defTabSz="195263"/>
            <a:r>
              <a:rPr lang="fr-FR" sz="1000" b="1" dirty="0" smtClean="0">
                <a:solidFill>
                  <a:srgbClr val="FFFFFF"/>
                </a:solidFill>
                <a:cs typeface="Arial" pitchFamily="34" charset="0"/>
              </a:rPr>
              <a:t>TRADITIONNAL</a:t>
            </a:r>
            <a:endParaRPr lang="fr-FR" sz="1000" b="1" dirty="0">
              <a:solidFill>
                <a:srgbClr val="FFFFFF"/>
              </a:solidFill>
              <a:cs typeface="Arial" pitchFamily="34" charset="0"/>
            </a:endParaRPr>
          </a:p>
        </p:txBody>
      </p:sp>
      <p:sp>
        <p:nvSpPr>
          <p:cNvPr id="25" name="Text Box 70"/>
          <p:cNvSpPr txBox="1">
            <a:spLocks noChangeArrowheads="1"/>
          </p:cNvSpPr>
          <p:nvPr/>
        </p:nvSpPr>
        <p:spPr bwMode="auto">
          <a:xfrm>
            <a:off x="783363" y="1145153"/>
            <a:ext cx="1391407" cy="153888"/>
          </a:xfrm>
          <a:prstGeom prst="rect">
            <a:avLst/>
          </a:prstGeom>
          <a:noFill/>
          <a:ln w="6350" algn="ctr">
            <a:noFill/>
            <a:miter lim="800000"/>
            <a:headEnd/>
            <a:tailEnd/>
          </a:ln>
        </p:spPr>
        <p:txBody>
          <a:bodyPr wrap="none" lIns="0" tIns="0" rIns="0" bIns="0">
            <a:spAutoFit/>
          </a:bodyPr>
          <a:lstStyle/>
          <a:p>
            <a:pPr algn="l" defTabSz="195263"/>
            <a:r>
              <a:rPr lang="fr-FR" sz="1000" b="1" dirty="0" smtClean="0">
                <a:solidFill>
                  <a:srgbClr val="FFFFFF"/>
                </a:solidFill>
                <a:cs typeface="Arial" pitchFamily="34" charset="0"/>
              </a:rPr>
              <a:t>TRANSFORMATIONAL</a:t>
            </a:r>
            <a:endParaRPr lang="fr-FR" sz="1000" b="1" dirty="0">
              <a:solidFill>
                <a:srgbClr val="FFFFFF"/>
              </a:solidFill>
              <a:cs typeface="Arial" pitchFamily="34" charset="0"/>
            </a:endParaRPr>
          </a:p>
        </p:txBody>
      </p:sp>
      <p:sp>
        <p:nvSpPr>
          <p:cNvPr id="26" name="Text Box 71"/>
          <p:cNvSpPr txBox="1">
            <a:spLocks noChangeArrowheads="1"/>
          </p:cNvSpPr>
          <p:nvPr/>
        </p:nvSpPr>
        <p:spPr bwMode="auto">
          <a:xfrm>
            <a:off x="821730" y="911790"/>
            <a:ext cx="767839" cy="153888"/>
          </a:xfrm>
          <a:prstGeom prst="rect">
            <a:avLst/>
          </a:prstGeom>
          <a:noFill/>
          <a:ln w="6350" algn="ctr">
            <a:noFill/>
            <a:miter lim="800000"/>
            <a:headEnd/>
            <a:tailEnd/>
          </a:ln>
        </p:spPr>
        <p:txBody>
          <a:bodyPr wrap="none" lIns="0" tIns="0" rIns="0" bIns="0">
            <a:spAutoFit/>
          </a:bodyPr>
          <a:lstStyle/>
          <a:p>
            <a:pPr algn="l" defTabSz="195263"/>
            <a:r>
              <a:rPr lang="fr-FR" sz="1000" b="1" dirty="0" smtClean="0">
                <a:solidFill>
                  <a:srgbClr val="FFFFFF"/>
                </a:solidFill>
                <a:cs typeface="Arial" pitchFamily="34" charset="0"/>
              </a:rPr>
              <a:t>DISRUPTIVE</a:t>
            </a:r>
            <a:endParaRPr lang="fr-FR" sz="1000" b="1" dirty="0">
              <a:solidFill>
                <a:srgbClr val="FFFFFF"/>
              </a:solidFill>
              <a:cs typeface="Arial" pitchFamily="34" charset="0"/>
            </a:endParaRPr>
          </a:p>
        </p:txBody>
      </p:sp>
      <p:sp>
        <p:nvSpPr>
          <p:cNvPr id="27" name="Oval 67"/>
          <p:cNvSpPr>
            <a:spLocks noChangeArrowheads="1"/>
          </p:cNvSpPr>
          <p:nvPr/>
        </p:nvSpPr>
        <p:spPr bwMode="auto">
          <a:xfrm>
            <a:off x="532804" y="883215"/>
            <a:ext cx="179387" cy="179388"/>
          </a:xfrm>
          <a:prstGeom prst="ellipse">
            <a:avLst/>
          </a:prstGeom>
          <a:solidFill>
            <a:srgbClr val="CC0000"/>
          </a:solidFill>
          <a:ln w="6350" algn="ctr">
            <a:solidFill>
              <a:srgbClr val="FFFFFF"/>
            </a:solidFill>
            <a:round/>
            <a:headEnd/>
            <a:tailEnd/>
          </a:ln>
        </p:spPr>
        <p:txBody>
          <a:bodyPr wrap="none" lIns="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28" name="TextBox 48"/>
          <p:cNvSpPr txBox="1"/>
          <p:nvPr/>
        </p:nvSpPr>
        <p:spPr>
          <a:xfrm>
            <a:off x="7956034" y="5833361"/>
            <a:ext cx="1077854" cy="255032"/>
          </a:xfrm>
          <a:prstGeom prst="roundRect">
            <a:avLst>
              <a:gd name="adj" fmla="val 27614"/>
            </a:avLst>
          </a:prstGeom>
          <a:solidFill>
            <a:schemeClr val="bg1">
              <a:lumMod val="95000"/>
            </a:schemeClr>
          </a:solidFill>
          <a:ln>
            <a:noFill/>
          </a:ln>
        </p:spPr>
        <p:txBody>
          <a:bodyPr wrap="none" lIns="36000" tIns="0" rIns="36000" bIns="0" rtlCol="0" anchor="ctr">
            <a:spAutoFit/>
          </a:bodyPr>
          <a:lstStyle/>
          <a:p>
            <a:pPr algn="ctr"/>
            <a:r>
              <a:rPr lang="fr-FR" sz="1400" b="1" dirty="0" err="1" smtClean="0">
                <a:solidFill>
                  <a:schemeClr val="accent1">
                    <a:lumMod val="75000"/>
                  </a:schemeClr>
                </a:solidFill>
              </a:rPr>
              <a:t>Complexity</a:t>
            </a:r>
            <a:endParaRPr lang="fr-FR" sz="1400" b="1" dirty="0">
              <a:solidFill>
                <a:schemeClr val="accent1">
                  <a:lumMod val="75000"/>
                </a:schemeClr>
              </a:solidFill>
            </a:endParaRPr>
          </a:p>
        </p:txBody>
      </p:sp>
      <p:sp>
        <p:nvSpPr>
          <p:cNvPr id="34" name="ZoneTexte 33"/>
          <p:cNvSpPr txBox="1"/>
          <p:nvPr/>
        </p:nvSpPr>
        <p:spPr>
          <a:xfrm>
            <a:off x="2030754" y="3645024"/>
            <a:ext cx="4197430" cy="461665"/>
          </a:xfrm>
          <a:prstGeom prst="rect">
            <a:avLst/>
          </a:prstGeom>
          <a:noFill/>
        </p:spPr>
        <p:txBody>
          <a:bodyPr vert="horz" wrap="square" rtlCol="0">
            <a:spAutoFit/>
          </a:bodyPr>
          <a:lstStyle/>
          <a:p>
            <a:r>
              <a:rPr lang="fr-FR" sz="1200" b="1" dirty="0" smtClean="0">
                <a:solidFill>
                  <a:schemeClr val="bg1"/>
                </a:solidFill>
              </a:rPr>
              <a:t>Digitalisation des formations « </a:t>
            </a:r>
            <a:r>
              <a:rPr lang="fr-FR" sz="1200" b="1" dirty="0" err="1" smtClean="0">
                <a:solidFill>
                  <a:schemeClr val="bg1"/>
                </a:solidFill>
              </a:rPr>
              <a:t>présentiels</a:t>
            </a:r>
            <a:r>
              <a:rPr lang="fr-FR" sz="1200" b="1" dirty="0" smtClean="0">
                <a:solidFill>
                  <a:schemeClr val="bg1"/>
                </a:solidFill>
              </a:rPr>
              <a:t> »</a:t>
            </a:r>
          </a:p>
          <a:p>
            <a:r>
              <a:rPr lang="fr-FR" sz="1200" b="1" dirty="0" smtClean="0">
                <a:solidFill>
                  <a:schemeClr val="bg1"/>
                </a:solidFill>
              </a:rPr>
              <a:t>Immersive </a:t>
            </a:r>
            <a:r>
              <a:rPr lang="fr-FR" sz="1200" b="1" dirty="0" err="1" smtClean="0">
                <a:solidFill>
                  <a:schemeClr val="bg1"/>
                </a:solidFill>
              </a:rPr>
              <a:t>Video</a:t>
            </a:r>
            <a:r>
              <a:rPr lang="fr-FR" sz="1200" b="1" dirty="0" smtClean="0">
                <a:solidFill>
                  <a:schemeClr val="bg1"/>
                </a:solidFill>
              </a:rPr>
              <a:t> </a:t>
            </a:r>
            <a:r>
              <a:rPr lang="fr-FR" sz="1200" b="1" dirty="0" err="1" smtClean="0">
                <a:solidFill>
                  <a:schemeClr val="bg1"/>
                </a:solidFill>
              </a:rPr>
              <a:t>Conf</a:t>
            </a:r>
            <a:r>
              <a:rPr lang="fr-FR" sz="1200" b="1" dirty="0" smtClean="0">
                <a:solidFill>
                  <a:schemeClr val="bg1"/>
                </a:solidFill>
              </a:rPr>
              <a:t>. / Social Learning</a:t>
            </a:r>
            <a:endParaRPr lang="fr-FR" sz="1200" b="1" dirty="0">
              <a:solidFill>
                <a:schemeClr val="bg1"/>
              </a:solidFill>
            </a:endParaRPr>
          </a:p>
        </p:txBody>
      </p:sp>
      <p:sp>
        <p:nvSpPr>
          <p:cNvPr id="53" name="ZoneTexte 52"/>
          <p:cNvSpPr txBox="1"/>
          <p:nvPr/>
        </p:nvSpPr>
        <p:spPr>
          <a:xfrm>
            <a:off x="2194385" y="3140968"/>
            <a:ext cx="2212548" cy="461665"/>
          </a:xfrm>
          <a:prstGeom prst="rect">
            <a:avLst/>
          </a:prstGeom>
          <a:noFill/>
        </p:spPr>
        <p:txBody>
          <a:bodyPr vert="horz" wrap="square" rtlCol="0">
            <a:spAutoFit/>
          </a:bodyPr>
          <a:lstStyle/>
          <a:p>
            <a:r>
              <a:rPr lang="fr-FR" sz="1200" b="1" dirty="0" smtClean="0">
                <a:solidFill>
                  <a:schemeClr val="bg1"/>
                </a:solidFill>
              </a:rPr>
              <a:t>Recrutement à distance </a:t>
            </a:r>
          </a:p>
          <a:p>
            <a:r>
              <a:rPr lang="fr-FR" sz="1200" b="1" dirty="0" smtClean="0">
                <a:solidFill>
                  <a:schemeClr val="bg1"/>
                </a:solidFill>
              </a:rPr>
              <a:t>Immersive </a:t>
            </a:r>
            <a:r>
              <a:rPr lang="fr-FR" sz="1200" b="1" dirty="0" err="1" smtClean="0">
                <a:solidFill>
                  <a:schemeClr val="bg1"/>
                </a:solidFill>
              </a:rPr>
              <a:t>Video</a:t>
            </a:r>
            <a:r>
              <a:rPr lang="fr-FR" sz="1200" b="1" dirty="0" smtClean="0">
                <a:solidFill>
                  <a:schemeClr val="bg1"/>
                </a:solidFill>
              </a:rPr>
              <a:t> </a:t>
            </a:r>
            <a:r>
              <a:rPr lang="fr-FR" sz="1200" b="1" dirty="0" err="1" smtClean="0">
                <a:solidFill>
                  <a:schemeClr val="bg1"/>
                </a:solidFill>
              </a:rPr>
              <a:t>Conf</a:t>
            </a:r>
            <a:r>
              <a:rPr lang="fr-FR" sz="1200" b="1" dirty="0" smtClean="0">
                <a:solidFill>
                  <a:schemeClr val="bg1"/>
                </a:solidFill>
              </a:rPr>
              <a:t>. </a:t>
            </a:r>
            <a:endParaRPr lang="fr-FR" sz="1200" b="1" dirty="0">
              <a:solidFill>
                <a:schemeClr val="bg1"/>
              </a:solidFill>
            </a:endParaRPr>
          </a:p>
        </p:txBody>
      </p:sp>
      <p:sp>
        <p:nvSpPr>
          <p:cNvPr id="41" name="ZoneTexte 40"/>
          <p:cNvSpPr txBox="1"/>
          <p:nvPr/>
        </p:nvSpPr>
        <p:spPr>
          <a:xfrm>
            <a:off x="3055647" y="1671191"/>
            <a:ext cx="3100529" cy="461665"/>
          </a:xfrm>
          <a:prstGeom prst="rect">
            <a:avLst/>
          </a:prstGeom>
          <a:noFill/>
        </p:spPr>
        <p:txBody>
          <a:bodyPr vert="horz" wrap="none" rtlCol="0">
            <a:spAutoFit/>
          </a:bodyPr>
          <a:lstStyle/>
          <a:p>
            <a:r>
              <a:rPr lang="fr-FR" sz="1200" b="1" dirty="0" smtClean="0">
                <a:solidFill>
                  <a:schemeClr val="accent4"/>
                </a:solidFill>
              </a:rPr>
              <a:t>Identifier les talents externes sur le web</a:t>
            </a:r>
          </a:p>
          <a:p>
            <a:r>
              <a:rPr lang="fr-FR" sz="1200" b="1" dirty="0" smtClean="0">
                <a:solidFill>
                  <a:schemeClr val="accent4"/>
                </a:solidFill>
              </a:rPr>
              <a:t>Web </a:t>
            </a:r>
            <a:r>
              <a:rPr lang="fr-FR" sz="1200" b="1" dirty="0" err="1" smtClean="0">
                <a:solidFill>
                  <a:schemeClr val="accent4"/>
                </a:solidFill>
              </a:rPr>
              <a:t>Semantic</a:t>
            </a:r>
            <a:r>
              <a:rPr lang="fr-FR" sz="1200" b="1" dirty="0" smtClean="0">
                <a:solidFill>
                  <a:schemeClr val="accent4"/>
                </a:solidFill>
              </a:rPr>
              <a:t> / Data </a:t>
            </a:r>
            <a:r>
              <a:rPr lang="fr-FR" sz="1200" b="1" dirty="0" err="1" smtClean="0">
                <a:solidFill>
                  <a:schemeClr val="accent4"/>
                </a:solidFill>
              </a:rPr>
              <a:t>Analytics</a:t>
            </a:r>
            <a:endParaRPr lang="fr-FR" sz="1200" b="1" dirty="0">
              <a:solidFill>
                <a:schemeClr val="accent4"/>
              </a:solidFill>
            </a:endParaRPr>
          </a:p>
        </p:txBody>
      </p:sp>
      <p:sp>
        <p:nvSpPr>
          <p:cNvPr id="42" name="Oval 67"/>
          <p:cNvSpPr>
            <a:spLocks noChangeArrowheads="1"/>
          </p:cNvSpPr>
          <p:nvPr/>
        </p:nvSpPr>
        <p:spPr bwMode="auto">
          <a:xfrm>
            <a:off x="2892506" y="1809452"/>
            <a:ext cx="179387" cy="179388"/>
          </a:xfrm>
          <a:prstGeom prst="ellipse">
            <a:avLst/>
          </a:prstGeom>
          <a:solidFill>
            <a:srgbClr val="CC0000"/>
          </a:solidFill>
          <a:ln w="6350" algn="ctr">
            <a:solidFill>
              <a:srgbClr val="FFFFFF"/>
            </a:solidFill>
            <a:round/>
            <a:headEnd/>
            <a:tailEnd/>
          </a:ln>
        </p:spPr>
        <p:txBody>
          <a:bodyPr wrap="none" lIns="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45" name="ZoneTexte 44"/>
          <p:cNvSpPr txBox="1"/>
          <p:nvPr/>
        </p:nvSpPr>
        <p:spPr>
          <a:xfrm>
            <a:off x="3306382" y="2103239"/>
            <a:ext cx="4330032" cy="461665"/>
          </a:xfrm>
          <a:prstGeom prst="rect">
            <a:avLst/>
          </a:prstGeom>
          <a:noFill/>
        </p:spPr>
        <p:txBody>
          <a:bodyPr vert="horz" wrap="none" rtlCol="0">
            <a:spAutoFit/>
          </a:bodyPr>
          <a:lstStyle/>
          <a:p>
            <a:r>
              <a:rPr lang="fr-FR" sz="1200" b="1" dirty="0" smtClean="0">
                <a:solidFill>
                  <a:schemeClr val="accent4"/>
                </a:solidFill>
              </a:rPr>
              <a:t>Identifier les critères de recrutements les plus pertinents</a:t>
            </a:r>
          </a:p>
          <a:p>
            <a:r>
              <a:rPr lang="fr-FR" sz="1200" b="1" dirty="0" smtClean="0">
                <a:solidFill>
                  <a:schemeClr val="accent4"/>
                </a:solidFill>
              </a:rPr>
              <a:t>Data </a:t>
            </a:r>
            <a:r>
              <a:rPr lang="fr-FR" sz="1200" b="1" dirty="0" err="1" smtClean="0">
                <a:solidFill>
                  <a:schemeClr val="accent4"/>
                </a:solidFill>
              </a:rPr>
              <a:t>Analytics</a:t>
            </a:r>
            <a:endParaRPr lang="fr-FR" sz="1200" b="1" dirty="0">
              <a:solidFill>
                <a:schemeClr val="accent4"/>
              </a:solidFill>
            </a:endParaRPr>
          </a:p>
        </p:txBody>
      </p:sp>
      <p:sp>
        <p:nvSpPr>
          <p:cNvPr id="52" name="Oval 67"/>
          <p:cNvSpPr>
            <a:spLocks noChangeArrowheads="1"/>
          </p:cNvSpPr>
          <p:nvPr/>
        </p:nvSpPr>
        <p:spPr bwMode="auto">
          <a:xfrm>
            <a:off x="3143241" y="2241500"/>
            <a:ext cx="179387" cy="179388"/>
          </a:xfrm>
          <a:prstGeom prst="ellipse">
            <a:avLst/>
          </a:prstGeom>
          <a:solidFill>
            <a:srgbClr val="CC0000"/>
          </a:solidFill>
          <a:ln w="6350" algn="ctr">
            <a:solidFill>
              <a:srgbClr val="FFFFFF"/>
            </a:solidFill>
            <a:round/>
            <a:headEnd/>
            <a:tailEnd/>
          </a:ln>
        </p:spPr>
        <p:txBody>
          <a:bodyPr wrap="none" lIns="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56" name="Oval 66"/>
          <p:cNvSpPr>
            <a:spLocks noChangeArrowheads="1"/>
          </p:cNvSpPr>
          <p:nvPr/>
        </p:nvSpPr>
        <p:spPr bwMode="auto">
          <a:xfrm>
            <a:off x="1848523" y="3794794"/>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57" name="Oval 66"/>
          <p:cNvSpPr>
            <a:spLocks noChangeArrowheads="1"/>
          </p:cNvSpPr>
          <p:nvPr/>
        </p:nvSpPr>
        <p:spPr bwMode="auto">
          <a:xfrm>
            <a:off x="1979712" y="3260954"/>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58" name="ZoneTexte 57"/>
          <p:cNvSpPr txBox="1"/>
          <p:nvPr/>
        </p:nvSpPr>
        <p:spPr>
          <a:xfrm>
            <a:off x="5844995" y="2910135"/>
            <a:ext cx="2784737" cy="461665"/>
          </a:xfrm>
          <a:prstGeom prst="rect">
            <a:avLst/>
          </a:prstGeom>
          <a:noFill/>
        </p:spPr>
        <p:txBody>
          <a:bodyPr vert="horz" wrap="none" rtlCol="0">
            <a:spAutoFit/>
          </a:bodyPr>
          <a:lstStyle/>
          <a:p>
            <a:r>
              <a:rPr lang="fr-FR" sz="1200" b="1" dirty="0" smtClean="0">
                <a:solidFill>
                  <a:schemeClr val="accent4"/>
                </a:solidFill>
              </a:rPr>
              <a:t>Recrutement par challenge en ligne</a:t>
            </a:r>
          </a:p>
          <a:p>
            <a:r>
              <a:rPr lang="fr-FR" sz="1200" b="1" dirty="0" smtClean="0">
                <a:solidFill>
                  <a:schemeClr val="accent4"/>
                </a:solidFill>
              </a:rPr>
              <a:t>Digital User XP / Social Media</a:t>
            </a:r>
            <a:endParaRPr lang="fr-FR" sz="1200" b="1" dirty="0">
              <a:solidFill>
                <a:schemeClr val="accent4"/>
              </a:solidFill>
            </a:endParaRPr>
          </a:p>
        </p:txBody>
      </p:sp>
      <p:sp>
        <p:nvSpPr>
          <p:cNvPr id="59" name="Oval 66"/>
          <p:cNvSpPr>
            <a:spLocks noChangeArrowheads="1"/>
          </p:cNvSpPr>
          <p:nvPr/>
        </p:nvSpPr>
        <p:spPr bwMode="auto">
          <a:xfrm>
            <a:off x="5700979" y="3077649"/>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60" name="ZoneTexte 59"/>
          <p:cNvSpPr txBox="1"/>
          <p:nvPr/>
        </p:nvSpPr>
        <p:spPr>
          <a:xfrm>
            <a:off x="2934941" y="2535287"/>
            <a:ext cx="5436104" cy="461665"/>
          </a:xfrm>
          <a:prstGeom prst="rect">
            <a:avLst/>
          </a:prstGeom>
          <a:noFill/>
        </p:spPr>
        <p:txBody>
          <a:bodyPr vert="horz" wrap="none" rtlCol="0">
            <a:spAutoFit/>
          </a:bodyPr>
          <a:lstStyle/>
          <a:p>
            <a:r>
              <a:rPr lang="fr-FR" sz="1200" b="1" dirty="0" smtClean="0">
                <a:solidFill>
                  <a:schemeClr val="accent4"/>
                </a:solidFill>
              </a:rPr>
              <a:t>Identifier les événements contribuant à la performance du collaborateur</a:t>
            </a:r>
          </a:p>
          <a:p>
            <a:r>
              <a:rPr lang="fr-FR" sz="1200" b="1" dirty="0" smtClean="0">
                <a:solidFill>
                  <a:schemeClr val="accent4"/>
                </a:solidFill>
              </a:rPr>
              <a:t>Data </a:t>
            </a:r>
            <a:r>
              <a:rPr lang="fr-FR" sz="1200" b="1" dirty="0" err="1" smtClean="0">
                <a:solidFill>
                  <a:schemeClr val="accent4"/>
                </a:solidFill>
              </a:rPr>
              <a:t>Analytics</a:t>
            </a:r>
            <a:endParaRPr lang="fr-FR" sz="1200" b="1" dirty="0">
              <a:solidFill>
                <a:schemeClr val="accent4"/>
              </a:solidFill>
            </a:endParaRPr>
          </a:p>
        </p:txBody>
      </p:sp>
      <p:sp>
        <p:nvSpPr>
          <p:cNvPr id="61" name="Oval 67"/>
          <p:cNvSpPr>
            <a:spLocks noChangeArrowheads="1"/>
          </p:cNvSpPr>
          <p:nvPr/>
        </p:nvSpPr>
        <p:spPr bwMode="auto">
          <a:xfrm>
            <a:off x="2771800" y="2673548"/>
            <a:ext cx="179387" cy="179388"/>
          </a:xfrm>
          <a:prstGeom prst="ellipse">
            <a:avLst/>
          </a:prstGeom>
          <a:solidFill>
            <a:srgbClr val="CC0000"/>
          </a:solidFill>
          <a:ln w="6350" algn="ctr">
            <a:solidFill>
              <a:srgbClr val="FFFFFF"/>
            </a:solidFill>
            <a:round/>
            <a:headEnd/>
            <a:tailEnd/>
          </a:ln>
        </p:spPr>
        <p:txBody>
          <a:bodyPr wrap="none" lIns="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000000"/>
              </a:solidFill>
              <a:effectLst/>
              <a:uLnTx/>
              <a:uFillTx/>
              <a:latin typeface="Arial" pitchFamily="34" charset="0"/>
              <a:cs typeface="Arial" pitchFamily="34" charset="0"/>
            </a:endParaRPr>
          </a:p>
        </p:txBody>
      </p:sp>
      <p:sp>
        <p:nvSpPr>
          <p:cNvPr id="40" name="ZoneTexte 39"/>
          <p:cNvSpPr txBox="1"/>
          <p:nvPr/>
        </p:nvSpPr>
        <p:spPr>
          <a:xfrm>
            <a:off x="1801903" y="4149080"/>
            <a:ext cx="4197430" cy="461665"/>
          </a:xfrm>
          <a:prstGeom prst="rect">
            <a:avLst/>
          </a:prstGeom>
          <a:noFill/>
        </p:spPr>
        <p:txBody>
          <a:bodyPr vert="horz" wrap="square" rtlCol="0">
            <a:spAutoFit/>
          </a:bodyPr>
          <a:lstStyle/>
          <a:p>
            <a:r>
              <a:rPr lang="fr-FR" sz="1200" b="1" dirty="0" smtClean="0">
                <a:solidFill>
                  <a:schemeClr val="bg1"/>
                </a:solidFill>
              </a:rPr>
              <a:t>Digitalisation des formations en e-</a:t>
            </a:r>
            <a:r>
              <a:rPr lang="fr-FR" sz="1200" b="1" dirty="0" err="1" smtClean="0">
                <a:solidFill>
                  <a:schemeClr val="bg1"/>
                </a:solidFill>
              </a:rPr>
              <a:t>learning</a:t>
            </a:r>
            <a:r>
              <a:rPr lang="fr-FR" sz="1200" b="1" dirty="0" smtClean="0">
                <a:solidFill>
                  <a:schemeClr val="bg1"/>
                </a:solidFill>
              </a:rPr>
              <a:t> (HTML 5)</a:t>
            </a:r>
          </a:p>
          <a:p>
            <a:r>
              <a:rPr lang="fr-FR" sz="1200" b="1" dirty="0" smtClean="0">
                <a:solidFill>
                  <a:schemeClr val="bg1"/>
                </a:solidFill>
              </a:rPr>
              <a:t>Digital User XP</a:t>
            </a:r>
            <a:endParaRPr lang="fr-FR" sz="1200" b="1" dirty="0">
              <a:solidFill>
                <a:schemeClr val="bg1"/>
              </a:solidFill>
            </a:endParaRPr>
          </a:p>
        </p:txBody>
      </p:sp>
      <p:sp>
        <p:nvSpPr>
          <p:cNvPr id="43" name="Oval 66"/>
          <p:cNvSpPr>
            <a:spLocks noChangeArrowheads="1"/>
          </p:cNvSpPr>
          <p:nvPr/>
        </p:nvSpPr>
        <p:spPr bwMode="auto">
          <a:xfrm>
            <a:off x="1619672" y="4298850"/>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44" name="ZoneTexte 43"/>
          <p:cNvSpPr txBox="1"/>
          <p:nvPr/>
        </p:nvSpPr>
        <p:spPr>
          <a:xfrm>
            <a:off x="5586308" y="3512516"/>
            <a:ext cx="3191899" cy="461665"/>
          </a:xfrm>
          <a:prstGeom prst="rect">
            <a:avLst/>
          </a:prstGeom>
          <a:noFill/>
        </p:spPr>
        <p:txBody>
          <a:bodyPr vert="horz" wrap="none" rtlCol="0">
            <a:spAutoFit/>
          </a:bodyPr>
          <a:lstStyle/>
          <a:p>
            <a:r>
              <a:rPr lang="fr-FR" sz="1200" b="1" dirty="0" smtClean="0">
                <a:solidFill>
                  <a:schemeClr val="accent4"/>
                </a:solidFill>
              </a:rPr>
              <a:t>Recommander Formations en libre accès</a:t>
            </a:r>
          </a:p>
          <a:p>
            <a:r>
              <a:rPr lang="fr-FR" sz="1200" b="1" dirty="0" smtClean="0">
                <a:solidFill>
                  <a:schemeClr val="accent4"/>
                </a:solidFill>
              </a:rPr>
              <a:t>Digital User XP / Data </a:t>
            </a:r>
            <a:r>
              <a:rPr lang="fr-FR" sz="1200" b="1" dirty="0" err="1" smtClean="0">
                <a:solidFill>
                  <a:schemeClr val="accent4"/>
                </a:solidFill>
              </a:rPr>
              <a:t>Analytics</a:t>
            </a:r>
            <a:endParaRPr lang="fr-FR" sz="1200" b="1" dirty="0">
              <a:solidFill>
                <a:schemeClr val="accent4"/>
              </a:solidFill>
            </a:endParaRPr>
          </a:p>
        </p:txBody>
      </p:sp>
      <p:sp>
        <p:nvSpPr>
          <p:cNvPr id="46" name="Oval 66"/>
          <p:cNvSpPr>
            <a:spLocks noChangeArrowheads="1"/>
          </p:cNvSpPr>
          <p:nvPr/>
        </p:nvSpPr>
        <p:spPr bwMode="auto">
          <a:xfrm>
            <a:off x="5442292" y="3680030"/>
            <a:ext cx="179387" cy="179387"/>
          </a:xfrm>
          <a:prstGeom prst="ellipse">
            <a:avLst/>
          </a:prstGeom>
          <a:solidFill>
            <a:srgbClr val="FF9900"/>
          </a:solidFill>
          <a:ln w="6350" algn="ctr">
            <a:solidFill>
              <a:schemeClr val="bg1"/>
            </a:solidFill>
            <a:round/>
            <a:headEnd/>
            <a:tailEnd/>
          </a:ln>
        </p:spPr>
        <p:txBody>
          <a:bodyPr wrap="none" lIns="0" tIns="0" rIns="0" bIns="0" anchor="ctr"/>
          <a:lstStyle/>
          <a:p>
            <a:pPr algn="l"/>
            <a:endParaRPr lang="fr-FR" b="1">
              <a:solidFill>
                <a:srgbClr val="000000"/>
              </a:solidFill>
              <a:latin typeface="Arial" pitchFamily="34" charset="0"/>
              <a:cs typeface="Arial" pitchFamily="34" charset="0"/>
            </a:endParaRPr>
          </a:p>
        </p:txBody>
      </p:sp>
      <p:sp>
        <p:nvSpPr>
          <p:cNvPr id="47" name="Espace réservé du pied de page 46"/>
          <p:cNvSpPr>
            <a:spLocks noGrp="1"/>
          </p:cNvSpPr>
          <p:nvPr>
            <p:ph type="ftr" sz="quarter" idx="11"/>
          </p:nvPr>
        </p:nvSpPr>
        <p:spPr>
          <a:xfrm>
            <a:off x="457200" y="6411916"/>
            <a:ext cx="6635080" cy="365125"/>
          </a:xfrm>
        </p:spPr>
        <p:txBody>
          <a:bodyPr/>
          <a:lstStyle/>
          <a:p>
            <a:r>
              <a:rPr lang="fr-FR" sz="800" smtClean="0"/>
              <a:t>POT présentation courte 2016</a:t>
            </a:r>
            <a:endParaRPr lang="fr-FR" sz="800" dirty="0"/>
          </a:p>
        </p:txBody>
      </p:sp>
      <p:sp>
        <p:nvSpPr>
          <p:cNvPr id="48" name="Espace réservé du numéro de diapositive 47"/>
          <p:cNvSpPr>
            <a:spLocks noGrp="1"/>
          </p:cNvSpPr>
          <p:nvPr>
            <p:ph type="sldNum" sz="quarter" idx="12"/>
          </p:nvPr>
        </p:nvSpPr>
        <p:spPr/>
        <p:txBody>
          <a:bodyPr/>
          <a:lstStyle/>
          <a:p>
            <a:fld id="{21F90BE8-D879-4F46-ACF9-7BCC67DCFB75}"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411916"/>
            <a:ext cx="6635080" cy="365125"/>
          </a:xfrm>
        </p:spPr>
        <p:txBody>
          <a:bodyPr anchor="ctr"/>
          <a:lstStyle/>
          <a:p>
            <a:r>
              <a:rPr lang="fr-FR" smtClean="0"/>
              <a:t>POT présentation courte 2016</a:t>
            </a:r>
            <a:endParaRPr lang="en-US" dirty="0"/>
          </a:p>
        </p:txBody>
      </p:sp>
      <p:sp>
        <p:nvSpPr>
          <p:cNvPr id="9" name="Titre 1"/>
          <p:cNvSpPr txBox="1">
            <a:spLocks/>
          </p:cNvSpPr>
          <p:nvPr/>
        </p:nvSpPr>
        <p:spPr>
          <a:xfrm>
            <a:off x="7020272" y="116632"/>
            <a:ext cx="1800200" cy="792088"/>
          </a:xfrm>
          <a:prstGeom prst="rect">
            <a:avLst/>
          </a:prstGeom>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chorCtr="0">
            <a:noAutofit/>
          </a:bodyPr>
          <a:lstStyle/>
          <a:p>
            <a:r>
              <a:rPr lang="en-US"/>
              <a:t>POT Use case
</a:t>
            </a:r>
          </a:p>
        </p:txBody>
      </p:sp>
      <p:graphicFrame>
        <p:nvGraphicFramePr>
          <p:cNvPr id="12" name="Table 11"/>
          <p:cNvGraphicFramePr>
            <a:graphicFrameLocks noGrp="1"/>
          </p:cNvGraphicFramePr>
          <p:nvPr/>
        </p:nvGraphicFramePr>
        <p:xfrm>
          <a:off x="179512" y="127546"/>
          <a:ext cx="6480720" cy="781387"/>
        </p:xfrm>
        <a:graphic>
          <a:graphicData uri="http://schemas.openxmlformats.org/drawingml/2006/table">
            <a:tbl>
              <a:tblPr firstRow="1" bandRow="1">
                <a:tableStyleId>{5940675A-B579-460E-94D1-54222C63F5DA}</a:tableStyleId>
              </a:tblPr>
              <a:tblGrid>
                <a:gridCol w="1368152"/>
                <a:gridCol w="5112568"/>
              </a:tblGrid>
              <a:tr h="277118">
                <a:tc>
                  <a:txBody>
                    <a:bodyPr/>
                    <a:lstStyle/>
                    <a:p>
                      <a:r>
                        <a:rPr lang="fr-FR" sz="800" b="1" i="0" kern="1200" cap="all" dirty="0" smtClean="0">
                          <a:solidFill>
                            <a:schemeClr val="accent5">
                              <a:lumMod val="75000"/>
                            </a:schemeClr>
                          </a:solidFill>
                          <a:latin typeface="+mj-lt"/>
                          <a:ea typeface="+mj-ea"/>
                          <a:cs typeface="Arial"/>
                        </a:rPr>
                        <a:t>Business </a:t>
                      </a:r>
                      <a:r>
                        <a:rPr lang="fr-FR" sz="800" b="1" i="0" kern="1200" cap="all" dirty="0" err="1" smtClean="0">
                          <a:solidFill>
                            <a:schemeClr val="accent5">
                              <a:lumMod val="75000"/>
                            </a:schemeClr>
                          </a:solidFill>
                          <a:latin typeface="+mj-lt"/>
                          <a:ea typeface="+mj-ea"/>
                          <a:cs typeface="Arial"/>
                        </a:rPr>
                        <a:t>UNit</a:t>
                      </a:r>
                      <a:endParaRPr lang="fr-FR" sz="800" b="1" i="0" kern="1200" cap="all" dirty="0" smtClean="0">
                        <a:solidFill>
                          <a:schemeClr val="accent5">
                            <a:lumMod val="75000"/>
                          </a:schemeClr>
                        </a:solidFill>
                        <a:latin typeface="+mj-lt"/>
                        <a:ea typeface="+mj-ea"/>
                        <a:cs typeface="Arial"/>
                      </a:endParaRPr>
                    </a:p>
                  </a:txBody>
                  <a:tcPr anchor="ct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kern="1200" smtClean="0">
                        <a:solidFill>
                          <a:schemeClr val="accent5">
                            <a:lumMod val="75000"/>
                          </a:schemeClr>
                        </a:solidFill>
                        <a:latin typeface="+mn-lt"/>
                        <a:ea typeface="+mn-ea"/>
                        <a:cs typeface="Arial"/>
                      </a:endParaRPr>
                    </a:p>
                  </a:txBody>
                  <a:tcPr/>
                </a:tc>
              </a:tr>
              <a:tr h="2479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800" kern="1200" smtClean="0">
                          <a:solidFill>
                            <a:schemeClr val="accent5">
                              <a:lumMod val="75000"/>
                            </a:schemeClr>
                          </a:solidFill>
                          <a:latin typeface="+mn-lt"/>
                          <a:ea typeface="+mn-ea"/>
                          <a:cs typeface="Arial"/>
                        </a:rPr>
                        <a:t>Business domain</a:t>
                      </a:r>
                    </a:p>
                  </a:txBody>
                  <a:tcPr anchor="ct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kern="1200" smtClean="0">
                        <a:solidFill>
                          <a:schemeClr val="accent5">
                            <a:lumMod val="75000"/>
                          </a:schemeClr>
                        </a:solidFill>
                        <a:latin typeface="+mn-lt"/>
                        <a:ea typeface="+mn-ea"/>
                        <a:cs typeface="Arial"/>
                      </a:endParaRPr>
                    </a:p>
                  </a:txBody>
                  <a:tcPr/>
                </a:tc>
              </a:tr>
              <a:tr h="2451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800" b="1" i="0" kern="1200" cap="all" smtClean="0">
                          <a:solidFill>
                            <a:schemeClr val="accent5">
                              <a:lumMod val="75000"/>
                            </a:schemeClr>
                          </a:solidFill>
                          <a:latin typeface="+mj-lt"/>
                          <a:ea typeface="+mj-ea"/>
                          <a:cs typeface="Arial"/>
                        </a:rPr>
                        <a:t>Business Capability</a:t>
                      </a:r>
                    </a:p>
                  </a:txBody>
                  <a:tcPr anchor="ct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800" b="1" i="0" kern="1200" cap="all" dirty="0" smtClean="0">
                        <a:solidFill>
                          <a:schemeClr val="accent5">
                            <a:lumMod val="75000"/>
                          </a:schemeClr>
                        </a:solidFill>
                        <a:latin typeface="+mj-lt"/>
                        <a:ea typeface="+mj-ea"/>
                        <a:cs typeface="Arial"/>
                      </a:endParaRPr>
                    </a:p>
                  </a:txBody>
                  <a:tcPr/>
                </a:tc>
              </a:tr>
            </a:tbl>
          </a:graphicData>
        </a:graphic>
      </p:graphicFrame>
      <p:graphicFrame>
        <p:nvGraphicFramePr>
          <p:cNvPr id="13" name="Table 12"/>
          <p:cNvGraphicFramePr>
            <a:graphicFrameLocks noGrp="1"/>
          </p:cNvGraphicFramePr>
          <p:nvPr/>
        </p:nvGraphicFramePr>
        <p:xfrm>
          <a:off x="179512" y="1052736"/>
          <a:ext cx="8593766" cy="288032"/>
        </p:xfrm>
        <a:graphic>
          <a:graphicData uri="http://schemas.openxmlformats.org/drawingml/2006/table">
            <a:tbl>
              <a:tblPr firstRow="1" bandRow="1">
                <a:tableStyleId>{5940675A-B579-460E-94D1-54222C63F5DA}</a:tableStyleId>
              </a:tblPr>
              <a:tblGrid>
                <a:gridCol w="852275"/>
                <a:gridCol w="7741491"/>
              </a:tblGrid>
              <a:tr h="2880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smtClean="0">
                          <a:solidFill>
                            <a:schemeClr val="accent5">
                              <a:lumMod val="75000"/>
                            </a:schemeClr>
                          </a:solidFill>
                          <a:latin typeface="+mj-lt"/>
                          <a:ea typeface="+mj-ea"/>
                          <a:cs typeface="Arial"/>
                        </a:rPr>
                        <a:t>Name</a:t>
                      </a:r>
                    </a:p>
                  </a:txBody>
                  <a:tcPr anchor="ct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900" b="1" i="0" kern="1200" cap="all" smtClean="0">
                        <a:solidFill>
                          <a:schemeClr val="accent5">
                            <a:lumMod val="75000"/>
                          </a:schemeClr>
                        </a:solidFill>
                        <a:latin typeface="+mj-lt"/>
                        <a:ea typeface="+mj-ea"/>
                        <a:cs typeface="Arial"/>
                      </a:endParaRPr>
                    </a:p>
                  </a:txBody>
                  <a:tcPr/>
                </a:tc>
              </a:tr>
            </a:tbl>
          </a:graphicData>
        </a:graphic>
      </p:graphicFrame>
      <p:sp>
        <p:nvSpPr>
          <p:cNvPr id="15" name="Espace réservé du texte 4"/>
          <p:cNvSpPr txBox="1">
            <a:spLocks/>
          </p:cNvSpPr>
          <p:nvPr/>
        </p:nvSpPr>
        <p:spPr>
          <a:xfrm>
            <a:off x="251520" y="2204864"/>
            <a:ext cx="8568952" cy="1008112"/>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numCol="1" rtlCol="0" anchor="t">
            <a:normAutofit/>
          </a:bodyPr>
          <a:lstStyle/>
          <a:p>
            <a:pPr algn="l"/>
            <a:r>
              <a:rPr lang="en-US" sz="1400" dirty="0" err="1">
                <a:solidFill>
                  <a:srgbClr val="404040"/>
                </a:solidFill>
              </a:rPr>
              <a:t>Pouvoir</a:t>
            </a:r>
            <a:r>
              <a:rPr lang="en-US" sz="1400" dirty="0">
                <a:solidFill>
                  <a:srgbClr val="404040"/>
                </a:solidFill>
              </a:rPr>
              <a:t> </a:t>
            </a:r>
            <a:r>
              <a:rPr lang="en-US" sz="1400" dirty="0" err="1">
                <a:solidFill>
                  <a:srgbClr val="404040"/>
                </a:solidFill>
              </a:rPr>
              <a:t>rechercher</a:t>
            </a:r>
            <a:r>
              <a:rPr lang="en-US" sz="1400" dirty="0">
                <a:solidFill>
                  <a:srgbClr val="404040"/>
                </a:solidFill>
              </a:rPr>
              <a:t> des </a:t>
            </a:r>
            <a:r>
              <a:rPr lang="en-US" sz="1400" dirty="0" err="1">
                <a:solidFill>
                  <a:srgbClr val="404040"/>
                </a:solidFill>
              </a:rPr>
              <a:t>candidats</a:t>
            </a:r>
            <a:r>
              <a:rPr lang="en-US" sz="1400" dirty="0">
                <a:solidFill>
                  <a:srgbClr val="404040"/>
                </a:solidFill>
              </a:rPr>
              <a:t> </a:t>
            </a:r>
            <a:r>
              <a:rPr lang="en-US" sz="1400" dirty="0" err="1">
                <a:solidFill>
                  <a:srgbClr val="404040"/>
                </a:solidFill>
              </a:rPr>
              <a:t>sur</a:t>
            </a:r>
            <a:r>
              <a:rPr lang="en-US" sz="1400" dirty="0">
                <a:solidFill>
                  <a:srgbClr val="404040"/>
                </a:solidFill>
              </a:rPr>
              <a:t> </a:t>
            </a:r>
            <a:r>
              <a:rPr lang="en-US" sz="1400" dirty="0" err="1">
                <a:solidFill>
                  <a:srgbClr val="404040"/>
                </a:solidFill>
              </a:rPr>
              <a:t>l’open</a:t>
            </a:r>
            <a:r>
              <a:rPr lang="en-US" sz="1400" dirty="0">
                <a:solidFill>
                  <a:srgbClr val="404040"/>
                </a:solidFill>
              </a:rPr>
              <a:t> web. </a:t>
            </a:r>
            <a:r>
              <a:rPr lang="en-US" sz="1400" dirty="0" err="1">
                <a:solidFill>
                  <a:srgbClr val="404040"/>
                </a:solidFill>
              </a:rPr>
              <a:t>Adéquation</a:t>
            </a:r>
            <a:r>
              <a:rPr lang="en-US" sz="1400" dirty="0">
                <a:solidFill>
                  <a:srgbClr val="404040"/>
                </a:solidFill>
              </a:rPr>
              <a:t> entre </a:t>
            </a:r>
            <a:r>
              <a:rPr lang="en-US" sz="1400" dirty="0" err="1">
                <a:solidFill>
                  <a:srgbClr val="404040"/>
                </a:solidFill>
              </a:rPr>
              <a:t>nos</a:t>
            </a:r>
            <a:r>
              <a:rPr lang="en-US" sz="1400" dirty="0">
                <a:solidFill>
                  <a:srgbClr val="404040"/>
                </a:solidFill>
              </a:rPr>
              <a:t> </a:t>
            </a:r>
            <a:r>
              <a:rPr lang="en-US" sz="1400" dirty="0" err="1">
                <a:solidFill>
                  <a:srgbClr val="404040"/>
                </a:solidFill>
              </a:rPr>
              <a:t>besoins</a:t>
            </a:r>
            <a:r>
              <a:rPr lang="en-US" sz="1400" dirty="0">
                <a:solidFill>
                  <a:srgbClr val="404040"/>
                </a:solidFill>
              </a:rPr>
              <a:t> en </a:t>
            </a:r>
            <a:r>
              <a:rPr lang="en-US" sz="1400" dirty="0" err="1">
                <a:solidFill>
                  <a:srgbClr val="404040"/>
                </a:solidFill>
              </a:rPr>
              <a:t>recrutement</a:t>
            </a:r>
            <a:r>
              <a:rPr lang="en-US" sz="1400" dirty="0">
                <a:solidFill>
                  <a:srgbClr val="404040"/>
                </a:solidFill>
              </a:rPr>
              <a:t> (base </a:t>
            </a:r>
            <a:r>
              <a:rPr lang="en-US" sz="1400" dirty="0" err="1">
                <a:solidFill>
                  <a:srgbClr val="404040"/>
                </a:solidFill>
              </a:rPr>
              <a:t>TotalCareers</a:t>
            </a:r>
            <a:r>
              <a:rPr lang="en-US" sz="1400" dirty="0">
                <a:solidFill>
                  <a:srgbClr val="404040"/>
                </a:solidFill>
              </a:rPr>
              <a:t>) et des </a:t>
            </a:r>
            <a:r>
              <a:rPr lang="en-US" sz="1400" dirty="0" err="1">
                <a:solidFill>
                  <a:srgbClr val="404040"/>
                </a:solidFill>
              </a:rPr>
              <a:t>profils</a:t>
            </a:r>
            <a:r>
              <a:rPr lang="en-US" sz="1400" dirty="0">
                <a:solidFill>
                  <a:srgbClr val="404040"/>
                </a:solidFill>
              </a:rPr>
              <a:t> </a:t>
            </a:r>
            <a:r>
              <a:rPr lang="en-US" sz="1400" dirty="0" err="1">
                <a:solidFill>
                  <a:srgbClr val="404040"/>
                </a:solidFill>
              </a:rPr>
              <a:t>directement</a:t>
            </a:r>
            <a:r>
              <a:rPr lang="en-US" sz="1400" dirty="0">
                <a:solidFill>
                  <a:srgbClr val="404040"/>
                </a:solidFill>
              </a:rPr>
              <a:t> </a:t>
            </a:r>
            <a:r>
              <a:rPr lang="en-US" sz="1400" dirty="0" err="1">
                <a:solidFill>
                  <a:srgbClr val="404040"/>
                </a:solidFill>
              </a:rPr>
              <a:t>disponibles</a:t>
            </a:r>
            <a:r>
              <a:rPr lang="en-US" sz="1400" dirty="0">
                <a:solidFill>
                  <a:srgbClr val="404040"/>
                </a:solidFill>
              </a:rPr>
              <a:t> </a:t>
            </a:r>
            <a:r>
              <a:rPr lang="en-US" sz="1400" dirty="0" err="1">
                <a:solidFill>
                  <a:srgbClr val="404040"/>
                </a:solidFill>
              </a:rPr>
              <a:t>sur</a:t>
            </a:r>
            <a:r>
              <a:rPr lang="en-US" sz="1400" dirty="0">
                <a:solidFill>
                  <a:srgbClr val="404040"/>
                </a:solidFill>
              </a:rPr>
              <a:t> le web </a:t>
            </a:r>
            <a:r>
              <a:rPr lang="en-US" sz="1400" dirty="0" err="1">
                <a:solidFill>
                  <a:srgbClr val="404040"/>
                </a:solidFill>
              </a:rPr>
              <a:t>sur</a:t>
            </a:r>
            <a:r>
              <a:rPr lang="en-US" sz="1400" dirty="0">
                <a:solidFill>
                  <a:srgbClr val="404040"/>
                </a:solidFill>
              </a:rPr>
              <a:t> les </a:t>
            </a:r>
            <a:r>
              <a:rPr lang="en-US" sz="1400" dirty="0" err="1">
                <a:solidFill>
                  <a:srgbClr val="404040"/>
                </a:solidFill>
              </a:rPr>
              <a:t>réseaux</a:t>
            </a:r>
            <a:r>
              <a:rPr lang="en-US" sz="1400" dirty="0">
                <a:solidFill>
                  <a:srgbClr val="404040"/>
                </a:solidFill>
              </a:rPr>
              <a:t> </a:t>
            </a:r>
            <a:r>
              <a:rPr lang="en-US" sz="1400" dirty="0" err="1">
                <a:solidFill>
                  <a:srgbClr val="404040"/>
                </a:solidFill>
              </a:rPr>
              <a:t>sociaux</a:t>
            </a:r>
            <a:r>
              <a:rPr lang="en-US" sz="1400" dirty="0">
                <a:solidFill>
                  <a:srgbClr val="404040"/>
                </a:solidFill>
              </a:rPr>
              <a:t> </a:t>
            </a:r>
            <a:r>
              <a:rPr lang="en-US" sz="1400" dirty="0" err="1">
                <a:solidFill>
                  <a:srgbClr val="404040"/>
                </a:solidFill>
              </a:rPr>
              <a:t>professionnels</a:t>
            </a:r>
            <a:r>
              <a:rPr lang="en-US" sz="1400" dirty="0">
                <a:solidFill>
                  <a:srgbClr val="404040"/>
                </a:solidFill>
              </a:rPr>
              <a:t> (</a:t>
            </a:r>
            <a:r>
              <a:rPr lang="en-US" sz="1400" dirty="0" err="1">
                <a:solidFill>
                  <a:srgbClr val="404040"/>
                </a:solidFill>
              </a:rPr>
              <a:t>linkln</a:t>
            </a:r>
            <a:r>
              <a:rPr lang="en-US" sz="1400" dirty="0">
                <a:solidFill>
                  <a:srgbClr val="404040"/>
                </a:solidFill>
              </a:rPr>
              <a:t>, </a:t>
            </a:r>
            <a:r>
              <a:rPr lang="en-US" sz="1400" dirty="0" err="1">
                <a:solidFill>
                  <a:srgbClr val="404040"/>
                </a:solidFill>
              </a:rPr>
              <a:t>viadeo</a:t>
            </a:r>
            <a:r>
              <a:rPr lang="en-US" sz="1400" dirty="0">
                <a:solidFill>
                  <a:srgbClr val="404040"/>
                </a:solidFill>
              </a:rPr>
              <a:t> ...).</a:t>
            </a:r>
          </a:p>
        </p:txBody>
      </p:sp>
      <p:sp>
        <p:nvSpPr>
          <p:cNvPr id="16" name="TextBox 15"/>
          <p:cNvSpPr txBox="1"/>
          <p:nvPr/>
        </p:nvSpPr>
        <p:spPr>
          <a:xfrm>
            <a:off x="261864" y="1916832"/>
            <a:ext cx="1789856"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en-US"/>
              <a:t>Description</a:t>
            </a:r>
          </a:p>
        </p:txBody>
      </p:sp>
      <p:sp>
        <p:nvSpPr>
          <p:cNvPr id="17" name="TextBox 16"/>
          <p:cNvSpPr txBox="1"/>
          <p:nvPr/>
        </p:nvSpPr>
        <p:spPr>
          <a:xfrm>
            <a:off x="1691680" y="158443"/>
            <a:ext cx="4789512" cy="246221"/>
          </a:xfrm>
          <a:prstGeom prst="rect">
            <a:avLst/>
          </a:prstGeom>
          <a:noFill/>
        </p:spPr>
        <p:txBody>
          <a:bodyPr wrap="square" rtlCol="0" anchor="ctr" anchorCtr="0">
            <a:normAutofit fontScale="62500" lnSpcReduction="20000"/>
          </a:bodyPr>
          <a:lstStyle/>
          <a:p>
            <a:pPr algn="l"/>
            <a:r>
              <a:rPr lang="en-US" sz="1800">
                <a:solidFill>
                  <a:srgbClr val="800000"/>
                </a:solidFill>
              </a:rPr>
              <a:t>HD</a:t>
            </a:r>
          </a:p>
        </p:txBody>
      </p:sp>
      <p:sp>
        <p:nvSpPr>
          <p:cNvPr id="18" name="TextBox 17"/>
          <p:cNvSpPr txBox="1"/>
          <p:nvPr/>
        </p:nvSpPr>
        <p:spPr>
          <a:xfrm>
            <a:off x="1691680" y="416278"/>
            <a:ext cx="4968552" cy="246221"/>
          </a:xfrm>
          <a:prstGeom prst="rect">
            <a:avLst/>
          </a:prstGeom>
          <a:noFill/>
        </p:spPr>
        <p:txBody>
          <a:bodyPr wrap="square" rtlCol="0" anchor="ctr" anchorCtr="0">
            <a:normAutofit fontScale="62500" lnSpcReduction="20000"/>
          </a:bodyPr>
          <a:lstStyle/>
          <a:p>
            <a:pPr algn="l"/>
            <a:r>
              <a:rPr lang="en-US" sz="1800">
                <a:solidFill>
                  <a:srgbClr val="800000"/>
                </a:solidFill>
              </a:rPr>
              <a:t>DRH</a:t>
            </a:r>
          </a:p>
        </p:txBody>
      </p:sp>
      <p:sp>
        <p:nvSpPr>
          <p:cNvPr id="19" name="TextBox 18"/>
          <p:cNvSpPr txBox="1"/>
          <p:nvPr/>
        </p:nvSpPr>
        <p:spPr>
          <a:xfrm>
            <a:off x="1691680" y="662499"/>
            <a:ext cx="4968552" cy="246221"/>
          </a:xfrm>
          <a:prstGeom prst="rect">
            <a:avLst/>
          </a:prstGeom>
          <a:noFill/>
        </p:spPr>
        <p:txBody>
          <a:bodyPr wrap="square" rtlCol="0" anchor="ctr" anchorCtr="0">
            <a:normAutofit fontScale="62500" lnSpcReduction="20000"/>
          </a:bodyPr>
          <a:lstStyle/>
          <a:p>
            <a:pPr algn="l"/>
            <a:r>
              <a:rPr lang="en-US" sz="1800">
                <a:solidFill>
                  <a:srgbClr val="800000"/>
                </a:solidFill>
              </a:rPr>
              <a:t>Recrutement</a:t>
            </a:r>
          </a:p>
        </p:txBody>
      </p:sp>
      <p:sp>
        <p:nvSpPr>
          <p:cNvPr id="20" name="TextBox 19"/>
          <p:cNvSpPr txBox="1"/>
          <p:nvPr/>
        </p:nvSpPr>
        <p:spPr>
          <a:xfrm>
            <a:off x="1065985" y="1084094"/>
            <a:ext cx="7707293" cy="246221"/>
          </a:xfrm>
          <a:prstGeom prst="rect">
            <a:avLst/>
          </a:prstGeom>
          <a:noFill/>
        </p:spPr>
        <p:txBody>
          <a:bodyPr wrap="square" rtlCol="0" anchor="ctr" anchorCtr="0">
            <a:normAutofit fontScale="62500" lnSpcReduction="20000"/>
          </a:bodyPr>
          <a:lstStyle/>
          <a:p>
            <a:pPr algn="l"/>
            <a:r>
              <a:rPr lang="en-US" sz="1800">
                <a:solidFill>
                  <a:srgbClr val="800000"/>
                </a:solidFill>
              </a:rPr>
              <a:t>Identifier les talents externes via le web</a:t>
            </a:r>
          </a:p>
        </p:txBody>
      </p:sp>
      <p:sp>
        <p:nvSpPr>
          <p:cNvPr id="21" name="Espace réservé du texte 4"/>
          <p:cNvSpPr txBox="1">
            <a:spLocks/>
          </p:cNvSpPr>
          <p:nvPr/>
        </p:nvSpPr>
        <p:spPr>
          <a:xfrm>
            <a:off x="6156176" y="3645024"/>
            <a:ext cx="2725960" cy="252028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numCol="1" rtlCol="0" anchor="t">
            <a:normAutofit/>
          </a:bodyPr>
          <a:lstStyle/>
          <a:p>
            <a:pPr algn="l">
              <a:buFont typeface="Arial"/>
              <a:buChar char="•"/>
            </a:pPr>
            <a:r>
              <a:rPr lang="en-US" sz="1400" b="1" dirty="0">
                <a:solidFill>
                  <a:srgbClr val="404040"/>
                </a:solidFill>
              </a:rPr>
              <a:t>Text mining Web mining
Data </a:t>
            </a:r>
            <a:r>
              <a:rPr lang="en-US" sz="1400" b="1" dirty="0" smtClean="0">
                <a:solidFill>
                  <a:srgbClr val="404040"/>
                </a:solidFill>
              </a:rPr>
              <a:t>Analytics</a:t>
            </a:r>
            <a:endParaRPr lang="en-US" sz="1400" b="1" dirty="0">
              <a:solidFill>
                <a:srgbClr val="404040"/>
              </a:solidFill>
            </a:endParaRPr>
          </a:p>
        </p:txBody>
      </p:sp>
      <p:sp>
        <p:nvSpPr>
          <p:cNvPr id="22" name="TextBox 21"/>
          <p:cNvSpPr txBox="1"/>
          <p:nvPr/>
        </p:nvSpPr>
        <p:spPr>
          <a:xfrm>
            <a:off x="6166520" y="3356992"/>
            <a:ext cx="2715616" cy="261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en-US"/>
              <a:t>Technologies &amp; practices</a:t>
            </a:r>
          </a:p>
        </p:txBody>
      </p:sp>
      <p:sp>
        <p:nvSpPr>
          <p:cNvPr id="23" name="Espace réservé du texte 4"/>
          <p:cNvSpPr txBox="1">
            <a:spLocks/>
          </p:cNvSpPr>
          <p:nvPr/>
        </p:nvSpPr>
        <p:spPr>
          <a:xfrm>
            <a:off x="251520" y="3645024"/>
            <a:ext cx="5760640" cy="252028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vert="horz" lIns="91440" tIns="45720" rIns="91440" bIns="45720" numCol="1" rtlCol="0" anchor="t">
            <a:normAutofit/>
          </a:bodyPr>
          <a:lstStyle/>
          <a:p>
            <a:pPr algn="l">
              <a:buFont typeface="Arial"/>
              <a:buChar char="•"/>
            </a:pPr>
            <a:r>
              <a:rPr lang="en-US" sz="1400" dirty="0" err="1">
                <a:solidFill>
                  <a:srgbClr val="404040"/>
                </a:solidFill>
              </a:rPr>
              <a:t>Ajout</a:t>
            </a:r>
            <a:r>
              <a:rPr lang="en-US" sz="1400" dirty="0">
                <a:solidFill>
                  <a:srgbClr val="404040"/>
                </a:solidFill>
              </a:rPr>
              <a:t> d </a:t>
            </a:r>
            <a:r>
              <a:rPr lang="en-US" sz="1400" dirty="0" err="1">
                <a:solidFill>
                  <a:srgbClr val="404040"/>
                </a:solidFill>
              </a:rPr>
              <a:t>informations</a:t>
            </a:r>
            <a:r>
              <a:rPr lang="en-US" sz="1400" dirty="0">
                <a:solidFill>
                  <a:srgbClr val="404040"/>
                </a:solidFill>
              </a:rPr>
              <a:t> </a:t>
            </a:r>
            <a:r>
              <a:rPr lang="en-US" sz="1400" dirty="0" err="1">
                <a:solidFill>
                  <a:srgbClr val="404040"/>
                </a:solidFill>
              </a:rPr>
              <a:t>sémantiques</a:t>
            </a:r>
            <a:r>
              <a:rPr lang="en-US" sz="1400" dirty="0">
                <a:solidFill>
                  <a:srgbClr val="404040"/>
                </a:solidFill>
              </a:rPr>
              <a:t>
Production de </a:t>
            </a:r>
            <a:r>
              <a:rPr lang="en-US" sz="1400" dirty="0" err="1">
                <a:solidFill>
                  <a:srgbClr val="404040"/>
                </a:solidFill>
              </a:rPr>
              <a:t>connaissance</a:t>
            </a:r>
            <a:r>
              <a:rPr lang="en-US" sz="1400" dirty="0">
                <a:solidFill>
                  <a:srgbClr val="404040"/>
                </a:solidFill>
              </a:rPr>
              <a:t> à </a:t>
            </a:r>
            <a:r>
              <a:rPr lang="en-US" sz="1400" dirty="0" err="1">
                <a:solidFill>
                  <a:srgbClr val="404040"/>
                </a:solidFill>
              </a:rPr>
              <a:t>partir</a:t>
            </a:r>
            <a:r>
              <a:rPr lang="en-US" sz="1400" dirty="0">
                <a:solidFill>
                  <a:srgbClr val="404040"/>
                </a:solidFill>
              </a:rPr>
              <a:t> d </a:t>
            </a:r>
            <a:r>
              <a:rPr lang="en-US" sz="1400" dirty="0" err="1">
                <a:solidFill>
                  <a:srgbClr val="404040"/>
                </a:solidFill>
              </a:rPr>
              <a:t>analyse</a:t>
            </a:r>
            <a:r>
              <a:rPr lang="en-US" sz="1400" dirty="0">
                <a:solidFill>
                  <a:srgbClr val="404040"/>
                </a:solidFill>
              </a:rPr>
              <a:t> de </a:t>
            </a:r>
            <a:r>
              <a:rPr lang="en-US" sz="1400" dirty="0" err="1">
                <a:solidFill>
                  <a:srgbClr val="404040"/>
                </a:solidFill>
              </a:rPr>
              <a:t>données</a:t>
            </a:r>
            <a:r>
              <a:rPr lang="en-US" sz="1400" dirty="0">
                <a:solidFill>
                  <a:srgbClr val="404040"/>
                </a:solidFill>
              </a:rPr>
              <a:t>
Reconnaissance de patterns par rapport à un </a:t>
            </a:r>
            <a:r>
              <a:rPr lang="en-US" sz="1400" dirty="0" err="1" smtClean="0">
                <a:solidFill>
                  <a:srgbClr val="404040"/>
                </a:solidFill>
              </a:rPr>
              <a:t>référentiel</a:t>
            </a:r>
            <a:endParaRPr lang="en-US" sz="1400" dirty="0">
              <a:solidFill>
                <a:srgbClr val="404040"/>
              </a:solidFill>
            </a:endParaRPr>
          </a:p>
        </p:txBody>
      </p:sp>
      <p:sp>
        <p:nvSpPr>
          <p:cNvPr id="24" name="TextBox 23"/>
          <p:cNvSpPr txBox="1"/>
          <p:nvPr/>
        </p:nvSpPr>
        <p:spPr>
          <a:xfrm>
            <a:off x="261863" y="3356991"/>
            <a:ext cx="5750297" cy="261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en-US"/>
              <a:t>Digital capabilities</a:t>
            </a:r>
          </a:p>
        </p:txBody>
      </p:sp>
      <p:graphicFrame>
        <p:nvGraphicFramePr>
          <p:cNvPr id="25" name="Table 24"/>
          <p:cNvGraphicFramePr>
            <a:graphicFrameLocks noGrp="1"/>
          </p:cNvGraphicFramePr>
          <p:nvPr/>
        </p:nvGraphicFramePr>
        <p:xfrm>
          <a:off x="3674705" y="1422421"/>
          <a:ext cx="2520280" cy="288032"/>
        </p:xfrm>
        <a:graphic>
          <a:graphicData uri="http://schemas.openxmlformats.org/drawingml/2006/table">
            <a:tbl>
              <a:tblPr firstRow="1" bandRow="1">
                <a:tableStyleId>{5940675A-B579-460E-94D1-54222C63F5DA}</a:tableStyleId>
              </a:tblPr>
              <a:tblGrid>
                <a:gridCol w="720080"/>
                <a:gridCol w="1800200"/>
              </a:tblGrid>
              <a:tr h="2880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smtClean="0">
                          <a:solidFill>
                            <a:schemeClr val="accent5">
                              <a:lumMod val="75000"/>
                            </a:schemeClr>
                          </a:solidFill>
                          <a:latin typeface="+mj-lt"/>
                          <a:ea typeface="+mj-ea"/>
                          <a:cs typeface="Arial"/>
                        </a:rPr>
                        <a:t>Impact</a:t>
                      </a:r>
                    </a:p>
                  </a:txBody>
                  <a:tcPr anchor="ct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900" b="1" i="0" kern="1200" cap="all" smtClean="0">
                        <a:solidFill>
                          <a:schemeClr val="accent5">
                            <a:lumMod val="75000"/>
                          </a:schemeClr>
                        </a:solidFill>
                        <a:latin typeface="+mj-lt"/>
                        <a:ea typeface="+mj-ea"/>
                        <a:cs typeface="Arial"/>
                      </a:endParaRPr>
                    </a:p>
                  </a:txBody>
                  <a:tcPr/>
                </a:tc>
              </a:tr>
            </a:tbl>
          </a:graphicData>
        </a:graphic>
      </p:graphicFrame>
      <p:sp>
        <p:nvSpPr>
          <p:cNvPr id="26" name="TextBox 25"/>
          <p:cNvSpPr txBox="1"/>
          <p:nvPr/>
        </p:nvSpPr>
        <p:spPr>
          <a:xfrm>
            <a:off x="4466793" y="1443327"/>
            <a:ext cx="1680999" cy="246221"/>
          </a:xfrm>
          <a:prstGeom prst="rect">
            <a:avLst/>
          </a:prstGeom>
          <a:noFill/>
        </p:spPr>
        <p:txBody>
          <a:bodyPr wrap="square" rtlCol="0" anchor="ctr" anchorCtr="0">
            <a:normAutofit fontScale="62500" lnSpcReduction="20000"/>
          </a:bodyPr>
          <a:lstStyle/>
          <a:p>
            <a:pPr algn="l"/>
            <a:r>
              <a:rPr lang="en-US" sz="1800">
                <a:solidFill>
                  <a:srgbClr val="800000"/>
                </a:solidFill>
              </a:rPr>
              <a:t>disruptive</a:t>
            </a:r>
          </a:p>
        </p:txBody>
      </p:sp>
      <p:graphicFrame>
        <p:nvGraphicFramePr>
          <p:cNvPr id="27" name="Table 26"/>
          <p:cNvGraphicFramePr>
            <a:graphicFrameLocks noGrp="1"/>
          </p:cNvGraphicFramePr>
          <p:nvPr/>
        </p:nvGraphicFramePr>
        <p:xfrm>
          <a:off x="6300192" y="1422421"/>
          <a:ext cx="2520280" cy="288032"/>
        </p:xfrm>
        <a:graphic>
          <a:graphicData uri="http://schemas.openxmlformats.org/drawingml/2006/table">
            <a:tbl>
              <a:tblPr firstRow="1" bandRow="1">
                <a:tableStyleId>{5940675A-B579-460E-94D1-54222C63F5DA}</a:tableStyleId>
              </a:tblPr>
              <a:tblGrid>
                <a:gridCol w="830897"/>
                <a:gridCol w="1689383"/>
              </a:tblGrid>
              <a:tr h="2880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smtClean="0">
                          <a:solidFill>
                            <a:schemeClr val="accent5">
                              <a:lumMod val="75000"/>
                            </a:schemeClr>
                          </a:solidFill>
                          <a:latin typeface="+mj-lt"/>
                          <a:ea typeface="+mj-ea"/>
                          <a:cs typeface="Arial"/>
                        </a:rPr>
                        <a:t>Maturity</a:t>
                      </a:r>
                    </a:p>
                  </a:txBody>
                  <a:tcPr anchor="ct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900" b="1" i="0" kern="1200" cap="all" smtClean="0">
                        <a:solidFill>
                          <a:schemeClr val="accent5">
                            <a:lumMod val="75000"/>
                          </a:schemeClr>
                        </a:solidFill>
                        <a:latin typeface="+mj-lt"/>
                        <a:ea typeface="+mj-ea"/>
                        <a:cs typeface="Arial"/>
                      </a:endParaRPr>
                    </a:p>
                  </a:txBody>
                  <a:tcPr/>
                </a:tc>
              </a:tr>
            </a:tbl>
          </a:graphicData>
        </a:graphic>
      </p:graphicFrame>
      <p:sp>
        <p:nvSpPr>
          <p:cNvPr id="28" name="TextBox 27"/>
          <p:cNvSpPr txBox="1"/>
          <p:nvPr/>
        </p:nvSpPr>
        <p:spPr>
          <a:xfrm>
            <a:off x="7092280" y="1443327"/>
            <a:ext cx="1680999" cy="246221"/>
          </a:xfrm>
          <a:prstGeom prst="rect">
            <a:avLst/>
          </a:prstGeom>
          <a:noFill/>
        </p:spPr>
        <p:txBody>
          <a:bodyPr wrap="square" rtlCol="0" anchor="ctr" anchorCtr="0">
            <a:normAutofit fontScale="62500" lnSpcReduction="20000"/>
          </a:bodyPr>
          <a:lstStyle/>
          <a:p>
            <a:pPr algn="l"/>
            <a:r>
              <a:rPr lang="en-US" sz="1800">
                <a:solidFill>
                  <a:srgbClr val="800000"/>
                </a:solidFill>
              </a:rPr>
              <a:t>emerging</a:t>
            </a:r>
          </a:p>
        </p:txBody>
      </p:sp>
      <p:graphicFrame>
        <p:nvGraphicFramePr>
          <p:cNvPr id="29" name="Table 28"/>
          <p:cNvGraphicFramePr>
            <a:graphicFrameLocks noGrp="1"/>
          </p:cNvGraphicFramePr>
          <p:nvPr/>
        </p:nvGraphicFramePr>
        <p:xfrm>
          <a:off x="179511" y="1422421"/>
          <a:ext cx="1584177" cy="288032"/>
        </p:xfrm>
        <a:graphic>
          <a:graphicData uri="http://schemas.openxmlformats.org/drawingml/2006/table">
            <a:tbl>
              <a:tblPr firstRow="1" bandRow="1">
                <a:tableStyleId>{5940675A-B579-460E-94D1-54222C63F5DA}</a:tableStyleId>
              </a:tblPr>
              <a:tblGrid>
                <a:gridCol w="648073"/>
                <a:gridCol w="936104"/>
              </a:tblGrid>
              <a:tr h="2880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dirty="0" smtClean="0">
                          <a:solidFill>
                            <a:schemeClr val="accent5">
                              <a:lumMod val="75000"/>
                            </a:schemeClr>
                          </a:solidFill>
                          <a:latin typeface="+mj-lt"/>
                          <a:ea typeface="+mj-ea"/>
                          <a:cs typeface="Arial"/>
                        </a:rPr>
                        <a:t>Value</a:t>
                      </a:r>
                    </a:p>
                  </a:txBody>
                  <a:tcPr anchor="ct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dirty="0" smtClean="0">
                          <a:solidFill>
                            <a:schemeClr val="accent5">
                              <a:lumMod val="75000"/>
                            </a:schemeClr>
                          </a:solidFill>
                          <a:latin typeface="+mj-lt"/>
                          <a:ea typeface="+mj-ea"/>
                          <a:cs typeface="Arial"/>
                        </a:rPr>
                        <a:t>3</a:t>
                      </a:r>
                    </a:p>
                  </a:txBody>
                  <a:tcPr/>
                </a:tc>
              </a:tr>
            </a:tbl>
          </a:graphicData>
        </a:graphic>
      </p:graphicFrame>
      <p:sp>
        <p:nvSpPr>
          <p:cNvPr id="30" name="TextBox 29"/>
          <p:cNvSpPr txBox="1"/>
          <p:nvPr/>
        </p:nvSpPr>
        <p:spPr>
          <a:xfrm>
            <a:off x="971601" y="1443327"/>
            <a:ext cx="792088" cy="246221"/>
          </a:xfrm>
          <a:prstGeom prst="rect">
            <a:avLst/>
          </a:prstGeom>
          <a:noFill/>
        </p:spPr>
        <p:txBody>
          <a:bodyPr wrap="square" rtlCol="0" anchor="ctr" anchorCtr="0">
            <a:normAutofit fontScale="62500" lnSpcReduction="20000"/>
          </a:bodyPr>
          <a:lstStyle/>
          <a:p>
            <a:pPr algn="l"/>
            <a:endParaRPr/>
          </a:p>
        </p:txBody>
      </p:sp>
      <p:graphicFrame>
        <p:nvGraphicFramePr>
          <p:cNvPr id="31" name="Table 30"/>
          <p:cNvGraphicFramePr>
            <a:graphicFrameLocks noGrp="1"/>
          </p:cNvGraphicFramePr>
          <p:nvPr/>
        </p:nvGraphicFramePr>
        <p:xfrm>
          <a:off x="1835694" y="1422421"/>
          <a:ext cx="1767003" cy="288032"/>
        </p:xfrm>
        <a:graphic>
          <a:graphicData uri="http://schemas.openxmlformats.org/drawingml/2006/table">
            <a:tbl>
              <a:tblPr firstRow="1" bandRow="1">
                <a:tableStyleId>{5940675A-B579-460E-94D1-54222C63F5DA}</a:tableStyleId>
              </a:tblPr>
              <a:tblGrid>
                <a:gridCol w="792090"/>
                <a:gridCol w="974913"/>
              </a:tblGrid>
              <a:tr h="2880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dirty="0" err="1" smtClean="0">
                          <a:solidFill>
                            <a:schemeClr val="accent5">
                              <a:lumMod val="75000"/>
                            </a:schemeClr>
                          </a:solidFill>
                          <a:latin typeface="+mj-lt"/>
                          <a:ea typeface="+mj-ea"/>
                          <a:cs typeface="Arial"/>
                        </a:rPr>
                        <a:t>Urgency</a:t>
                      </a:r>
                      <a:endParaRPr lang="fr-FR" sz="900" b="1" i="0" kern="1200" cap="all" dirty="0" smtClean="0">
                        <a:solidFill>
                          <a:schemeClr val="accent5">
                            <a:lumMod val="75000"/>
                          </a:schemeClr>
                        </a:solidFill>
                        <a:latin typeface="+mj-lt"/>
                        <a:ea typeface="+mj-ea"/>
                        <a:cs typeface="Arial"/>
                      </a:endParaRPr>
                    </a:p>
                  </a:txBody>
                  <a:tcPr anchor="ct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i="0" kern="1200" cap="all" dirty="0" smtClean="0">
                          <a:solidFill>
                            <a:schemeClr val="accent5">
                              <a:lumMod val="75000"/>
                            </a:schemeClr>
                          </a:solidFill>
                          <a:latin typeface="+mj-lt"/>
                          <a:ea typeface="+mj-ea"/>
                          <a:cs typeface="Arial"/>
                        </a:rPr>
                        <a:t>2</a:t>
                      </a:r>
                    </a:p>
                  </a:txBody>
                  <a:tcPr/>
                </a:tc>
              </a:tr>
            </a:tbl>
          </a:graphicData>
        </a:graphic>
      </p:graphicFrame>
      <p:sp>
        <p:nvSpPr>
          <p:cNvPr id="33" name="TextBox 32"/>
          <p:cNvSpPr txBox="1"/>
          <p:nvPr/>
        </p:nvSpPr>
        <p:spPr>
          <a:xfrm>
            <a:off x="2627782" y="1435632"/>
            <a:ext cx="1584178" cy="261610"/>
          </a:xfrm>
          <a:prstGeom prst="rect">
            <a:avLst/>
          </a:prstGeom>
          <a:noFill/>
        </p:spPr>
        <p:txBody>
          <a:bodyPr wrap="square" rtlCol="0" anchor="ctr" anchorCtr="0">
            <a:normAutofit fontScale="70000" lnSpcReduction="20000"/>
          </a:bodyPr>
          <a:lstStyle/>
          <a:p>
            <a:pPr algn="l"/>
            <a:endParaRPr/>
          </a:p>
        </p:txBody>
      </p:sp>
      <p:sp>
        <p:nvSpPr>
          <p:cNvPr id="34" name="TextBox 33"/>
          <p:cNvSpPr txBox="1"/>
          <p:nvPr/>
        </p:nvSpPr>
        <p:spPr>
          <a:xfrm>
            <a:off x="7380312" y="555596"/>
            <a:ext cx="1071736" cy="307777"/>
          </a:xfrm>
          <a:prstGeom prst="rect">
            <a:avLst/>
          </a:prstGeom>
          <a:noFill/>
        </p:spPr>
        <p:txBody>
          <a:bodyPr wrap="square" rtlCol="0" anchor="ctr" anchorCtr="0">
            <a:normAutofit fontScale="92500" lnSpcReduction="20000"/>
          </a:bodyPr>
          <a:lstStyle/>
          <a:p>
            <a:pPr algn="l"/>
            <a:r>
              <a:rPr lang="en-US" sz="1800">
                <a:solidFill>
                  <a:srgbClr val="800000"/>
                </a:solidFill>
              </a:rPr>
              <a:t>2015</a:t>
            </a:r>
          </a:p>
        </p:txBody>
      </p:sp>
      <p:sp>
        <p:nvSpPr>
          <p:cNvPr id="32" name="Rectangle à coins arrondis 31"/>
          <p:cNvSpPr/>
          <p:nvPr/>
        </p:nvSpPr>
        <p:spPr>
          <a:xfrm>
            <a:off x="3602697" y="-63388"/>
            <a:ext cx="3145975" cy="432048"/>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smtClean="0"/>
              <a:t>Exemple  de </a:t>
            </a:r>
          </a:p>
          <a:p>
            <a:pPr algn="ctr"/>
            <a:r>
              <a:rPr lang="fr-FR" sz="1400" dirty="0" smtClean="0"/>
              <a:t>Fiche USE CASE</a:t>
            </a:r>
            <a:endParaRPr lang="fr-FR" sz="1400" dirty="0"/>
          </a:p>
        </p:txBody>
      </p:sp>
      <p:sp>
        <p:nvSpPr>
          <p:cNvPr id="35" name="Espace réservé du numéro de diapositive 34"/>
          <p:cNvSpPr>
            <a:spLocks noGrp="1"/>
          </p:cNvSpPr>
          <p:nvPr>
            <p:ph type="sldNum" sz="quarter" idx="11"/>
          </p:nvPr>
        </p:nvSpPr>
        <p:spPr/>
        <p:txBody>
          <a:bodyPr/>
          <a:lstStyle/>
          <a:p>
            <a:fld id="{21F90BE8-D879-4F46-ACF9-7BCC67DCFB75}" type="slidenum">
              <a:rPr lang="fr-FR" smtClean="0"/>
              <a:pPr/>
              <a:t>11</a:t>
            </a:fld>
            <a:endParaRPr lang="fr-FR" dirty="0"/>
          </a:p>
        </p:txBody>
      </p:sp>
      <p:sp>
        <p:nvSpPr>
          <p:cNvPr id="37" name="ZoneTexte 36"/>
          <p:cNvSpPr txBox="1"/>
          <p:nvPr/>
        </p:nvSpPr>
        <p:spPr>
          <a:xfrm>
            <a:off x="457199" y="5877273"/>
            <a:ext cx="2890665" cy="215444"/>
          </a:xfrm>
          <a:prstGeom prst="rect">
            <a:avLst/>
          </a:prstGeom>
          <a:solidFill>
            <a:srgbClr val="FADDD2"/>
          </a:solidFill>
        </p:spPr>
        <p:txBody>
          <a:bodyPr wrap="square" rtlCol="0">
            <a:spAutoFit/>
          </a:bodyPr>
          <a:lstStyle/>
          <a:p>
            <a:pPr lvl="0"/>
            <a:r>
              <a:rPr lang="fr-FR" sz="800" dirty="0" smtClean="0"/>
              <a:t>WARNING : exercice expérimental pour la campagne 2015</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extLst/>
          </p:nvPr>
        </p:nvGraphicFramePr>
        <p:xfrm>
          <a:off x="1588" y="1588"/>
          <a:ext cx="1587" cy="1587"/>
        </p:xfrm>
        <a:graphic>
          <a:graphicData uri="http://schemas.openxmlformats.org/presentationml/2006/ole">
            <p:oleObj spid="_x0000_s51202" name="think-cell Slide" r:id="rId3" imgW="360" imgH="360" progId="">
              <p:embed/>
            </p:oleObj>
          </a:graphicData>
        </a:graphic>
      </p:graphicFrame>
      <p:sp>
        <p:nvSpPr>
          <p:cNvPr id="85" name="Rectangle 84"/>
          <p:cNvSpPr/>
          <p:nvPr/>
        </p:nvSpPr>
        <p:spPr>
          <a:xfrm>
            <a:off x="1197950" y="4719307"/>
            <a:ext cx="7719060" cy="13968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600" dirty="0"/>
          </a:p>
        </p:txBody>
      </p:sp>
      <p:sp>
        <p:nvSpPr>
          <p:cNvPr id="145" name="Rectangle 144"/>
          <p:cNvSpPr/>
          <p:nvPr/>
        </p:nvSpPr>
        <p:spPr>
          <a:xfrm>
            <a:off x="1190330" y="4080626"/>
            <a:ext cx="7719060" cy="61763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600" dirty="0"/>
          </a:p>
        </p:txBody>
      </p:sp>
      <p:sp>
        <p:nvSpPr>
          <p:cNvPr id="3" name="Footer Placeholder 2"/>
          <p:cNvSpPr>
            <a:spLocks noGrp="1"/>
          </p:cNvSpPr>
          <p:nvPr>
            <p:ph type="ftr" sz="quarter" idx="11"/>
          </p:nvPr>
        </p:nvSpPr>
        <p:spPr>
          <a:xfrm>
            <a:off x="457200" y="6411916"/>
            <a:ext cx="6821488" cy="365125"/>
          </a:xfrm>
        </p:spPr>
        <p:txBody>
          <a:bodyPr/>
          <a:lstStyle/>
          <a:p>
            <a:r>
              <a:rPr lang="fr-FR" smtClean="0"/>
              <a:t>POT présentation courte 2016</a:t>
            </a:r>
            <a:endParaRPr lang="fr-FR" dirty="0"/>
          </a:p>
        </p:txBody>
      </p:sp>
      <p:sp>
        <p:nvSpPr>
          <p:cNvPr id="48" name="Rectangle 47"/>
          <p:cNvSpPr/>
          <p:nvPr/>
        </p:nvSpPr>
        <p:spPr>
          <a:xfrm>
            <a:off x="1146928" y="2150797"/>
            <a:ext cx="7719060" cy="1250631"/>
          </a:xfrm>
          <a:prstGeom prst="rect">
            <a:avLst/>
          </a:prstGeom>
          <a:solidFill>
            <a:srgbClr val="DBEAF5">
              <a:alpha val="43922"/>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600" dirty="0"/>
          </a:p>
        </p:txBody>
      </p:sp>
      <p:sp>
        <p:nvSpPr>
          <p:cNvPr id="51" name="Title 3"/>
          <p:cNvSpPr>
            <a:spLocks noGrp="1"/>
          </p:cNvSpPr>
          <p:nvPr>
            <p:ph type="title"/>
          </p:nvPr>
        </p:nvSpPr>
        <p:spPr>
          <a:xfrm>
            <a:off x="457200" y="274638"/>
            <a:ext cx="8218488" cy="635000"/>
          </a:xfrm>
        </p:spPr>
        <p:txBody>
          <a:bodyPr/>
          <a:lstStyle/>
          <a:p>
            <a:r>
              <a:rPr lang="fr-FR" sz="2000" dirty="0"/>
              <a:t>démarche du POT pour l’analyse des Entités</a:t>
            </a:r>
          </a:p>
        </p:txBody>
      </p:sp>
      <p:sp>
        <p:nvSpPr>
          <p:cNvPr id="52" name="Rectangle 51"/>
          <p:cNvSpPr/>
          <p:nvPr/>
        </p:nvSpPr>
        <p:spPr>
          <a:xfrm>
            <a:off x="270973" y="2148983"/>
            <a:ext cx="927227" cy="125063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smtClean="0"/>
              <a:t>Cellule innovation</a:t>
            </a:r>
            <a:endParaRPr lang="fr-FR" sz="1200" dirty="0"/>
          </a:p>
        </p:txBody>
      </p:sp>
      <p:sp>
        <p:nvSpPr>
          <p:cNvPr id="53" name="Rectangle 52"/>
          <p:cNvSpPr/>
          <p:nvPr/>
        </p:nvSpPr>
        <p:spPr>
          <a:xfrm>
            <a:off x="1190330" y="3434355"/>
            <a:ext cx="7719060" cy="62522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600" dirty="0"/>
          </a:p>
        </p:txBody>
      </p:sp>
      <p:sp>
        <p:nvSpPr>
          <p:cNvPr id="54" name="Rectangle 53"/>
          <p:cNvSpPr/>
          <p:nvPr/>
        </p:nvSpPr>
        <p:spPr>
          <a:xfrm>
            <a:off x="1178399" y="1345975"/>
            <a:ext cx="7717106" cy="73252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5" name="Down Arrow 54"/>
          <p:cNvSpPr/>
          <p:nvPr/>
        </p:nvSpPr>
        <p:spPr>
          <a:xfrm rot="16200000">
            <a:off x="4719929" y="-2854705"/>
            <a:ext cx="882546" cy="7965601"/>
          </a:xfrm>
          <a:prstGeom prst="downArrow">
            <a:avLst>
              <a:gd name="adj1" fmla="val 50000"/>
              <a:gd name="adj2" fmla="val 41481"/>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6" name="TextBox 55"/>
          <p:cNvSpPr txBox="1"/>
          <p:nvPr/>
        </p:nvSpPr>
        <p:spPr>
          <a:xfrm>
            <a:off x="2350466" y="986467"/>
            <a:ext cx="2670518" cy="276999"/>
          </a:xfrm>
          <a:prstGeom prst="rect">
            <a:avLst/>
          </a:prstGeom>
          <a:noFill/>
        </p:spPr>
        <p:txBody>
          <a:bodyPr wrap="none" rtlCol="0">
            <a:noAutofit/>
          </a:bodyPr>
          <a:lstStyle/>
          <a:p>
            <a:pPr algn="ctr"/>
            <a:r>
              <a:rPr lang="fr-FR" sz="1400" b="1" dirty="0" smtClean="0">
                <a:solidFill>
                  <a:schemeClr val="bg1"/>
                </a:solidFill>
              </a:rPr>
              <a:t>Ateliers</a:t>
            </a:r>
            <a:endParaRPr lang="fr-FR" sz="1400" b="1" dirty="0">
              <a:solidFill>
                <a:schemeClr val="bg1"/>
              </a:solidFill>
            </a:endParaRPr>
          </a:p>
        </p:txBody>
      </p:sp>
      <p:sp>
        <p:nvSpPr>
          <p:cNvPr id="57" name="TextBox 56"/>
          <p:cNvSpPr txBox="1"/>
          <p:nvPr/>
        </p:nvSpPr>
        <p:spPr>
          <a:xfrm>
            <a:off x="5144544" y="986467"/>
            <a:ext cx="1029600" cy="276999"/>
          </a:xfrm>
          <a:prstGeom prst="rect">
            <a:avLst/>
          </a:prstGeom>
          <a:noFill/>
        </p:spPr>
        <p:txBody>
          <a:bodyPr wrap="none" rtlCol="0">
            <a:noAutofit/>
          </a:bodyPr>
          <a:lstStyle/>
          <a:p>
            <a:pPr algn="ctr"/>
            <a:r>
              <a:rPr lang="fr-FR" sz="1400" b="1" dirty="0" smtClean="0">
                <a:solidFill>
                  <a:schemeClr val="bg1"/>
                </a:solidFill>
              </a:rPr>
              <a:t>Résultats</a:t>
            </a:r>
            <a:endParaRPr lang="fr-FR" sz="1400" b="1" dirty="0">
              <a:solidFill>
                <a:schemeClr val="bg1"/>
              </a:solidFill>
            </a:endParaRPr>
          </a:p>
        </p:txBody>
      </p:sp>
      <p:sp>
        <p:nvSpPr>
          <p:cNvPr id="58" name="TextBox 57"/>
          <p:cNvSpPr txBox="1"/>
          <p:nvPr/>
        </p:nvSpPr>
        <p:spPr>
          <a:xfrm>
            <a:off x="6388856" y="986467"/>
            <a:ext cx="1132560" cy="276999"/>
          </a:xfrm>
          <a:prstGeom prst="rect">
            <a:avLst/>
          </a:prstGeom>
          <a:noFill/>
        </p:spPr>
        <p:txBody>
          <a:bodyPr wrap="none" rtlCol="0">
            <a:noAutofit/>
          </a:bodyPr>
          <a:lstStyle/>
          <a:p>
            <a:pPr algn="ctr"/>
            <a:r>
              <a:rPr lang="fr-FR" sz="1400" b="1" dirty="0" smtClean="0">
                <a:solidFill>
                  <a:schemeClr val="bg1"/>
                </a:solidFill>
              </a:rPr>
              <a:t>Synthèse</a:t>
            </a:r>
            <a:endParaRPr lang="fr-FR" sz="1400" b="1" dirty="0">
              <a:solidFill>
                <a:schemeClr val="bg1"/>
              </a:solidFill>
            </a:endParaRPr>
          </a:p>
        </p:txBody>
      </p:sp>
      <p:sp>
        <p:nvSpPr>
          <p:cNvPr id="59" name="TextBox 58"/>
          <p:cNvSpPr txBox="1"/>
          <p:nvPr/>
        </p:nvSpPr>
        <p:spPr>
          <a:xfrm>
            <a:off x="7804115" y="986467"/>
            <a:ext cx="936000" cy="276999"/>
          </a:xfrm>
          <a:prstGeom prst="rect">
            <a:avLst/>
          </a:prstGeom>
          <a:noFill/>
        </p:spPr>
        <p:txBody>
          <a:bodyPr wrap="none" rtlCol="0">
            <a:noAutofit/>
          </a:bodyPr>
          <a:lstStyle/>
          <a:p>
            <a:pPr algn="ctr"/>
            <a:r>
              <a:rPr lang="fr-FR" sz="1400" b="1" dirty="0" smtClean="0">
                <a:solidFill>
                  <a:schemeClr val="bg1"/>
                </a:solidFill>
              </a:rPr>
              <a:t>Roadmap</a:t>
            </a:r>
            <a:endParaRPr lang="fr-FR" sz="1400" b="1" dirty="0">
              <a:solidFill>
                <a:schemeClr val="bg1"/>
              </a:solidFill>
            </a:endParaRPr>
          </a:p>
        </p:txBody>
      </p:sp>
      <p:sp>
        <p:nvSpPr>
          <p:cNvPr id="60" name="TextBox 59"/>
          <p:cNvSpPr txBox="1"/>
          <p:nvPr/>
        </p:nvSpPr>
        <p:spPr>
          <a:xfrm>
            <a:off x="1200775" y="1009327"/>
            <a:ext cx="1132560" cy="276999"/>
          </a:xfrm>
          <a:prstGeom prst="rect">
            <a:avLst/>
          </a:prstGeom>
          <a:noFill/>
        </p:spPr>
        <p:txBody>
          <a:bodyPr wrap="none" rtlCol="0">
            <a:noAutofit/>
          </a:bodyPr>
          <a:lstStyle/>
          <a:p>
            <a:pPr algn="ctr"/>
            <a:r>
              <a:rPr lang="fr-FR" sz="1200" b="1" dirty="0" smtClean="0">
                <a:solidFill>
                  <a:schemeClr val="bg1"/>
                </a:solidFill>
              </a:rPr>
              <a:t>Étude</a:t>
            </a:r>
            <a:endParaRPr lang="fr-FR" sz="1200" b="1" dirty="0">
              <a:solidFill>
                <a:schemeClr val="bg1"/>
              </a:solidFill>
            </a:endParaRPr>
          </a:p>
        </p:txBody>
      </p:sp>
      <p:sp>
        <p:nvSpPr>
          <p:cNvPr id="61" name="TextBox 60"/>
          <p:cNvSpPr txBox="1"/>
          <p:nvPr/>
        </p:nvSpPr>
        <p:spPr>
          <a:xfrm>
            <a:off x="4977509" y="2116056"/>
            <a:ext cx="1336912" cy="1228531"/>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Travail en chambre pour la mise au propre et la synthèse, par entité, du radar de cas d’usage pour validation par le </a:t>
            </a:r>
            <a:r>
              <a:rPr lang="fr-FR" sz="900" dirty="0" err="1" smtClean="0">
                <a:solidFill>
                  <a:schemeClr val="accent1">
                    <a:lumMod val="50000"/>
                  </a:schemeClr>
                </a:solidFill>
              </a:rPr>
              <a:t>resp</a:t>
            </a:r>
            <a:r>
              <a:rPr lang="fr-FR" sz="900" dirty="0" smtClean="0">
                <a:solidFill>
                  <a:schemeClr val="accent1">
                    <a:lumMod val="50000"/>
                  </a:schemeClr>
                </a:solidFill>
              </a:rPr>
              <a:t>. de l’entité</a:t>
            </a:r>
            <a:endParaRPr lang="fr-FR" sz="900" dirty="0">
              <a:solidFill>
                <a:schemeClr val="accent1">
                  <a:lumMod val="50000"/>
                </a:schemeClr>
              </a:solidFill>
            </a:endParaRPr>
          </a:p>
        </p:txBody>
      </p:sp>
      <p:sp>
        <p:nvSpPr>
          <p:cNvPr id="62" name="TextBox 61"/>
          <p:cNvSpPr txBox="1"/>
          <p:nvPr/>
        </p:nvSpPr>
        <p:spPr>
          <a:xfrm>
            <a:off x="1208142" y="2116056"/>
            <a:ext cx="1140636" cy="1283558"/>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Élaboration d’une liste des technologies innovantes – renseignement des indicateurs (valeur, maturité…)</a:t>
            </a:r>
          </a:p>
        </p:txBody>
      </p:sp>
      <p:sp>
        <p:nvSpPr>
          <p:cNvPr id="63" name="TextBox 62"/>
          <p:cNvSpPr txBox="1"/>
          <p:nvPr/>
        </p:nvSpPr>
        <p:spPr>
          <a:xfrm>
            <a:off x="6314421" y="2116056"/>
            <a:ext cx="1327492" cy="1297750"/>
          </a:xfrm>
          <a:prstGeom prst="rect">
            <a:avLst/>
          </a:prstGeom>
          <a:noFill/>
          <a:ln>
            <a:noFill/>
          </a:ln>
        </p:spPr>
        <p:txBody>
          <a:bodyPr wrap="square" lIns="90000" rIns="90000" rtlCol="0" anchor="t">
            <a:noAutofit/>
          </a:bodyPr>
          <a:lstStyle/>
          <a:p>
            <a:pPr>
              <a:buClr>
                <a:schemeClr val="accent1">
                  <a:lumMod val="50000"/>
                </a:schemeClr>
              </a:buClr>
            </a:pPr>
            <a:r>
              <a:rPr lang="fr-FR" sz="900" b="1" dirty="0" smtClean="0">
                <a:solidFill>
                  <a:schemeClr val="accent1">
                    <a:lumMod val="50000"/>
                  </a:schemeClr>
                </a:solidFill>
              </a:rPr>
              <a:t>Synthèse </a:t>
            </a:r>
            <a:r>
              <a:rPr lang="fr-FR" sz="900" dirty="0" smtClean="0">
                <a:solidFill>
                  <a:schemeClr val="accent1">
                    <a:lumMod val="50000"/>
                  </a:schemeClr>
                </a:solidFill>
              </a:rPr>
              <a:t>: Synthèse des différents radars</a:t>
            </a:r>
          </a:p>
          <a:p>
            <a:pPr>
              <a:buClr>
                <a:schemeClr val="accent1">
                  <a:lumMod val="50000"/>
                </a:schemeClr>
              </a:buClr>
            </a:pPr>
            <a:endParaRPr lang="fr-FR" sz="900" dirty="0" smtClean="0">
              <a:solidFill>
                <a:schemeClr val="accent1">
                  <a:lumMod val="50000"/>
                </a:schemeClr>
              </a:solidFill>
            </a:endParaRPr>
          </a:p>
          <a:p>
            <a:pPr>
              <a:buClr>
                <a:schemeClr val="accent1">
                  <a:lumMod val="50000"/>
                </a:schemeClr>
              </a:buClr>
            </a:pPr>
            <a:r>
              <a:rPr lang="fr-FR" sz="900" b="1" dirty="0" smtClean="0">
                <a:solidFill>
                  <a:schemeClr val="accent1">
                    <a:lumMod val="50000"/>
                  </a:schemeClr>
                </a:solidFill>
              </a:rPr>
              <a:t>Scénarios :</a:t>
            </a:r>
            <a:r>
              <a:rPr lang="fr-FR" sz="900" dirty="0" smtClean="0">
                <a:solidFill>
                  <a:schemeClr val="accent1">
                    <a:lumMod val="50000"/>
                  </a:schemeClr>
                </a:solidFill>
              </a:rPr>
              <a:t> Analyse et regroupement </a:t>
            </a:r>
            <a:r>
              <a:rPr lang="fr-FR" sz="900" dirty="0">
                <a:solidFill>
                  <a:schemeClr val="accent1">
                    <a:lumMod val="50000"/>
                  </a:schemeClr>
                </a:solidFill>
              </a:rPr>
              <a:t>des cas d’usage en </a:t>
            </a:r>
            <a:r>
              <a:rPr lang="fr-FR" sz="900" dirty="0" smtClean="0">
                <a:solidFill>
                  <a:schemeClr val="accent1">
                    <a:lumMod val="50000"/>
                  </a:schemeClr>
                </a:solidFill>
              </a:rPr>
              <a:t>scénarios</a:t>
            </a:r>
            <a:endParaRPr lang="fr-FR" sz="900" dirty="0">
              <a:solidFill>
                <a:schemeClr val="accent1">
                  <a:lumMod val="50000"/>
                </a:schemeClr>
              </a:solidFill>
            </a:endParaRPr>
          </a:p>
        </p:txBody>
      </p:sp>
      <p:sp>
        <p:nvSpPr>
          <p:cNvPr id="64" name="TextBox 63"/>
          <p:cNvSpPr txBox="1"/>
          <p:nvPr/>
        </p:nvSpPr>
        <p:spPr>
          <a:xfrm>
            <a:off x="7548062" y="2116055"/>
            <a:ext cx="1240004" cy="1283559"/>
          </a:xfrm>
          <a:prstGeom prst="rect">
            <a:avLst/>
          </a:prstGeom>
          <a:noFill/>
          <a:ln>
            <a:noFill/>
          </a:ln>
        </p:spPr>
        <p:txBody>
          <a:bodyPr wrap="square" lIns="90000" rIns="90000" rtlCol="0" anchor="t">
            <a:noAutofit/>
          </a:bodyPr>
          <a:lstStyle/>
          <a:p>
            <a:pPr>
              <a:buClr>
                <a:schemeClr val="accent1">
                  <a:lumMod val="50000"/>
                </a:schemeClr>
              </a:buClr>
            </a:pPr>
            <a:r>
              <a:rPr lang="fr-FR" sz="900" b="1" dirty="0" smtClean="0">
                <a:solidFill>
                  <a:schemeClr val="accent1">
                    <a:lumMod val="50000"/>
                  </a:schemeClr>
                </a:solidFill>
              </a:rPr>
              <a:t>Roadmap :</a:t>
            </a:r>
            <a:r>
              <a:rPr lang="fr-FR" sz="900" dirty="0" smtClean="0">
                <a:solidFill>
                  <a:schemeClr val="accent1">
                    <a:lumMod val="50000"/>
                  </a:schemeClr>
                </a:solidFill>
              </a:rPr>
              <a:t> Priorisation des scénarios d’étude et proposition de plans </a:t>
            </a:r>
            <a:r>
              <a:rPr lang="fr-FR" sz="900" dirty="0">
                <a:solidFill>
                  <a:schemeClr val="accent1">
                    <a:lumMod val="50000"/>
                  </a:schemeClr>
                </a:solidFill>
              </a:rPr>
              <a:t>d’actions alignés avec la stratégie de la </a:t>
            </a:r>
            <a:r>
              <a:rPr lang="fr-FR" sz="900" dirty="0" smtClean="0">
                <a:solidFill>
                  <a:schemeClr val="accent1">
                    <a:lumMod val="50000"/>
                  </a:schemeClr>
                </a:solidFill>
              </a:rPr>
              <a:t>DSI et avec la stratégie du Domaine Digital</a:t>
            </a:r>
            <a:endParaRPr lang="fr-FR" sz="900" dirty="0">
              <a:solidFill>
                <a:schemeClr val="accent1">
                  <a:lumMod val="50000"/>
                </a:schemeClr>
              </a:solidFill>
            </a:endParaRPr>
          </a:p>
        </p:txBody>
      </p:sp>
      <p:cxnSp>
        <p:nvCxnSpPr>
          <p:cNvPr id="66" name="Straight Connector 65"/>
          <p:cNvCxnSpPr/>
          <p:nvPr/>
        </p:nvCxnSpPr>
        <p:spPr>
          <a:xfrm>
            <a:off x="5002975"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295363"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587751"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163633" y="1403831"/>
            <a:ext cx="1051016" cy="577081"/>
          </a:xfrm>
          <a:prstGeom prst="rect">
            <a:avLst/>
          </a:prstGeom>
          <a:noFill/>
        </p:spPr>
        <p:txBody>
          <a:bodyPr wrap="square" rtlCol="0">
            <a:spAutoFit/>
          </a:bodyPr>
          <a:lstStyle/>
          <a:p>
            <a:pPr algn="ctr"/>
            <a:r>
              <a:rPr lang="fr-FR" sz="1050" b="1" dirty="0" smtClean="0">
                <a:solidFill>
                  <a:schemeClr val="accent1">
                    <a:lumMod val="50000"/>
                  </a:schemeClr>
                </a:solidFill>
              </a:rPr>
              <a:t>Création des use </a:t>
            </a:r>
            <a:r>
              <a:rPr lang="fr-FR" sz="1050" b="1" dirty="0">
                <a:solidFill>
                  <a:schemeClr val="accent1">
                    <a:lumMod val="50000"/>
                  </a:schemeClr>
                </a:solidFill>
              </a:rPr>
              <a:t>c</a:t>
            </a:r>
            <a:r>
              <a:rPr lang="fr-FR" sz="1050" b="1" dirty="0" smtClean="0">
                <a:solidFill>
                  <a:schemeClr val="accent1">
                    <a:lumMod val="50000"/>
                  </a:schemeClr>
                </a:solidFill>
              </a:rPr>
              <a:t>ases </a:t>
            </a:r>
          </a:p>
          <a:p>
            <a:pPr algn="ctr"/>
            <a:r>
              <a:rPr lang="fr-FR" sz="1050" b="1" dirty="0" smtClean="0">
                <a:solidFill>
                  <a:schemeClr val="accent1">
                    <a:lumMod val="50000"/>
                  </a:schemeClr>
                </a:solidFill>
              </a:rPr>
              <a:t>(Atelier 1)</a:t>
            </a:r>
          </a:p>
        </p:txBody>
      </p:sp>
      <p:sp>
        <p:nvSpPr>
          <p:cNvPr id="70" name="TextBox 69"/>
          <p:cNvSpPr txBox="1"/>
          <p:nvPr/>
        </p:nvSpPr>
        <p:spPr>
          <a:xfrm>
            <a:off x="5188803" y="1417075"/>
            <a:ext cx="949555" cy="415498"/>
          </a:xfrm>
          <a:prstGeom prst="rect">
            <a:avLst/>
          </a:prstGeom>
          <a:noFill/>
        </p:spPr>
        <p:txBody>
          <a:bodyPr wrap="square" rtlCol="0">
            <a:spAutoFit/>
          </a:bodyPr>
          <a:lstStyle/>
          <a:p>
            <a:pPr algn="ctr"/>
            <a:r>
              <a:rPr lang="fr-FR" sz="1050" b="1" dirty="0" smtClean="0">
                <a:solidFill>
                  <a:schemeClr val="accent1">
                    <a:lumMod val="50000"/>
                  </a:schemeClr>
                </a:solidFill>
              </a:rPr>
              <a:t>Synthèse des ateliers</a:t>
            </a:r>
          </a:p>
        </p:txBody>
      </p:sp>
      <p:sp>
        <p:nvSpPr>
          <p:cNvPr id="71" name="TextBox 70"/>
          <p:cNvSpPr txBox="1"/>
          <p:nvPr/>
        </p:nvSpPr>
        <p:spPr>
          <a:xfrm>
            <a:off x="6355633" y="1375817"/>
            <a:ext cx="1222825" cy="577081"/>
          </a:xfrm>
          <a:prstGeom prst="rect">
            <a:avLst/>
          </a:prstGeom>
          <a:noFill/>
        </p:spPr>
        <p:txBody>
          <a:bodyPr wrap="square" rtlCol="0">
            <a:spAutoFit/>
          </a:bodyPr>
          <a:lstStyle/>
          <a:p>
            <a:pPr algn="ctr"/>
            <a:r>
              <a:rPr lang="fr-FR" sz="1050" b="1" dirty="0" smtClean="0">
                <a:solidFill>
                  <a:schemeClr val="accent1">
                    <a:lumMod val="50000"/>
                  </a:schemeClr>
                </a:solidFill>
              </a:rPr>
              <a:t>Regroupement des cas d’usage en scénario</a:t>
            </a:r>
          </a:p>
        </p:txBody>
      </p:sp>
      <p:sp>
        <p:nvSpPr>
          <p:cNvPr id="72" name="TextBox 71"/>
          <p:cNvSpPr txBox="1"/>
          <p:nvPr/>
        </p:nvSpPr>
        <p:spPr>
          <a:xfrm>
            <a:off x="7641913" y="1403831"/>
            <a:ext cx="1081894" cy="415498"/>
          </a:xfrm>
          <a:prstGeom prst="rect">
            <a:avLst/>
          </a:prstGeom>
          <a:noFill/>
        </p:spPr>
        <p:txBody>
          <a:bodyPr wrap="square" rtlCol="0">
            <a:spAutoFit/>
          </a:bodyPr>
          <a:lstStyle/>
          <a:p>
            <a:pPr algn="ctr"/>
            <a:r>
              <a:rPr lang="fr-FR" sz="1050" b="1" dirty="0" smtClean="0">
                <a:solidFill>
                  <a:schemeClr val="accent1">
                    <a:lumMod val="50000"/>
                  </a:schemeClr>
                </a:solidFill>
              </a:rPr>
              <a:t>Analyse des résultats</a:t>
            </a:r>
          </a:p>
        </p:txBody>
      </p:sp>
      <p:sp>
        <p:nvSpPr>
          <p:cNvPr id="73" name="TextBox 72"/>
          <p:cNvSpPr txBox="1"/>
          <p:nvPr/>
        </p:nvSpPr>
        <p:spPr>
          <a:xfrm>
            <a:off x="1183308" y="1365731"/>
            <a:ext cx="1165470" cy="577081"/>
          </a:xfrm>
          <a:prstGeom prst="rect">
            <a:avLst/>
          </a:prstGeom>
          <a:noFill/>
        </p:spPr>
        <p:txBody>
          <a:bodyPr wrap="square" rtlCol="0">
            <a:spAutoFit/>
          </a:bodyPr>
          <a:lstStyle/>
          <a:p>
            <a:pPr algn="ctr"/>
            <a:r>
              <a:rPr lang="fr-FR" sz="1050" b="1" dirty="0" smtClean="0">
                <a:solidFill>
                  <a:schemeClr val="accent1">
                    <a:lumMod val="50000"/>
                  </a:schemeClr>
                </a:solidFill>
              </a:rPr>
              <a:t>Étude et veille sur les technologies</a:t>
            </a:r>
            <a:endParaRPr lang="fr-FR" sz="1050" b="1" dirty="0">
              <a:solidFill>
                <a:schemeClr val="accent1">
                  <a:lumMod val="50000"/>
                </a:schemeClr>
              </a:solidFill>
            </a:endParaRPr>
          </a:p>
        </p:txBody>
      </p:sp>
      <p:cxnSp>
        <p:nvCxnSpPr>
          <p:cNvPr id="74" name="Straight Connector 73"/>
          <p:cNvCxnSpPr/>
          <p:nvPr/>
        </p:nvCxnSpPr>
        <p:spPr>
          <a:xfrm>
            <a:off x="2360437" y="877975"/>
            <a:ext cx="0" cy="46800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p:cNvCxnSpPr/>
          <p:nvPr/>
        </p:nvCxnSpPr>
        <p:spPr>
          <a:xfrm>
            <a:off x="5002975" y="877975"/>
            <a:ext cx="0" cy="46800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a:off x="6295363" y="880376"/>
            <a:ext cx="0" cy="46800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a:xfrm>
            <a:off x="7587751" y="880376"/>
            <a:ext cx="0" cy="46800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78" name="Oval 77"/>
          <p:cNvSpPr/>
          <p:nvPr/>
        </p:nvSpPr>
        <p:spPr>
          <a:xfrm>
            <a:off x="1122588" y="675182"/>
            <a:ext cx="324000" cy="324000"/>
          </a:xfrm>
          <a:prstGeom prst="ellipse">
            <a:avLst/>
          </a:prstGeom>
          <a:solidFill>
            <a:schemeClr val="accent1">
              <a:lumMod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smtClean="0">
                <a:solidFill>
                  <a:schemeClr val="bg1"/>
                </a:solidFill>
              </a:rPr>
              <a:t>1</a:t>
            </a:r>
            <a:endParaRPr lang="fr-FR" sz="1400" b="1" dirty="0">
              <a:solidFill>
                <a:schemeClr val="bg1"/>
              </a:solidFill>
            </a:endParaRPr>
          </a:p>
        </p:txBody>
      </p:sp>
      <p:sp>
        <p:nvSpPr>
          <p:cNvPr id="79" name="Oval 78"/>
          <p:cNvSpPr/>
          <p:nvPr/>
        </p:nvSpPr>
        <p:spPr>
          <a:xfrm>
            <a:off x="2355863" y="675182"/>
            <a:ext cx="324000" cy="324000"/>
          </a:xfrm>
          <a:prstGeom prst="ellipse">
            <a:avLst/>
          </a:prstGeom>
          <a:solidFill>
            <a:schemeClr val="accent1">
              <a:lumMod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smtClean="0">
                <a:solidFill>
                  <a:schemeClr val="bg1"/>
                </a:solidFill>
              </a:rPr>
              <a:t>2</a:t>
            </a:r>
            <a:endParaRPr lang="fr-FR" sz="1400" b="1" dirty="0">
              <a:solidFill>
                <a:schemeClr val="bg1"/>
              </a:solidFill>
            </a:endParaRPr>
          </a:p>
        </p:txBody>
      </p:sp>
      <p:sp>
        <p:nvSpPr>
          <p:cNvPr id="80" name="Oval 79"/>
          <p:cNvSpPr/>
          <p:nvPr/>
        </p:nvSpPr>
        <p:spPr>
          <a:xfrm>
            <a:off x="5006458" y="675182"/>
            <a:ext cx="324000" cy="324000"/>
          </a:xfrm>
          <a:prstGeom prst="ellipse">
            <a:avLst/>
          </a:prstGeom>
          <a:solidFill>
            <a:schemeClr val="accent1">
              <a:lumMod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smtClean="0">
                <a:solidFill>
                  <a:schemeClr val="bg1"/>
                </a:solidFill>
              </a:rPr>
              <a:t>3</a:t>
            </a:r>
            <a:endParaRPr lang="fr-FR" sz="1400" b="1" dirty="0">
              <a:solidFill>
                <a:schemeClr val="bg1"/>
              </a:solidFill>
            </a:endParaRPr>
          </a:p>
        </p:txBody>
      </p:sp>
      <p:sp>
        <p:nvSpPr>
          <p:cNvPr id="81" name="Oval 80"/>
          <p:cNvSpPr/>
          <p:nvPr/>
        </p:nvSpPr>
        <p:spPr>
          <a:xfrm>
            <a:off x="6296883" y="675182"/>
            <a:ext cx="324000" cy="324000"/>
          </a:xfrm>
          <a:prstGeom prst="ellipse">
            <a:avLst/>
          </a:prstGeom>
          <a:solidFill>
            <a:schemeClr val="accent1">
              <a:lumMod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smtClean="0">
                <a:solidFill>
                  <a:schemeClr val="bg1"/>
                </a:solidFill>
              </a:rPr>
              <a:t>4</a:t>
            </a:r>
            <a:endParaRPr lang="fr-FR" sz="1400" b="1" dirty="0">
              <a:solidFill>
                <a:schemeClr val="bg1"/>
              </a:solidFill>
            </a:endParaRPr>
          </a:p>
        </p:txBody>
      </p:sp>
      <p:sp>
        <p:nvSpPr>
          <p:cNvPr id="82" name="Oval 81"/>
          <p:cNvSpPr/>
          <p:nvPr/>
        </p:nvSpPr>
        <p:spPr>
          <a:xfrm>
            <a:off x="7591117" y="675182"/>
            <a:ext cx="324000" cy="324000"/>
          </a:xfrm>
          <a:prstGeom prst="ellipse">
            <a:avLst/>
          </a:prstGeom>
          <a:solidFill>
            <a:schemeClr val="accent1">
              <a:lumMod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smtClean="0">
                <a:solidFill>
                  <a:schemeClr val="bg1"/>
                </a:solidFill>
              </a:rPr>
              <a:t>5</a:t>
            </a:r>
            <a:endParaRPr lang="fr-FR" sz="1400" b="1" dirty="0">
              <a:solidFill>
                <a:schemeClr val="bg1"/>
              </a:solidFill>
            </a:endParaRPr>
          </a:p>
        </p:txBody>
      </p:sp>
      <p:sp>
        <p:nvSpPr>
          <p:cNvPr id="83" name="Rectangle 82"/>
          <p:cNvSpPr/>
          <p:nvPr/>
        </p:nvSpPr>
        <p:spPr>
          <a:xfrm>
            <a:off x="270973" y="3426765"/>
            <a:ext cx="927227" cy="62522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100" dirty="0" smtClean="0"/>
              <a:t>Correspondant métier POT</a:t>
            </a:r>
            <a:endParaRPr lang="fr-FR" sz="1100" dirty="0"/>
          </a:p>
        </p:txBody>
      </p:sp>
      <p:sp>
        <p:nvSpPr>
          <p:cNvPr id="84" name="Rectangle 83"/>
          <p:cNvSpPr/>
          <p:nvPr/>
        </p:nvSpPr>
        <p:spPr>
          <a:xfrm>
            <a:off x="270973" y="4719307"/>
            <a:ext cx="927227" cy="1396826"/>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100" dirty="0"/>
              <a:t>Participant métier</a:t>
            </a:r>
          </a:p>
        </p:txBody>
      </p:sp>
      <p:sp>
        <p:nvSpPr>
          <p:cNvPr id="86" name="Rectangle 85"/>
          <p:cNvSpPr/>
          <p:nvPr/>
        </p:nvSpPr>
        <p:spPr>
          <a:xfrm>
            <a:off x="2332808" y="2116056"/>
            <a:ext cx="1019043" cy="784830"/>
          </a:xfrm>
          <a:prstGeom prst="rect">
            <a:avLst/>
          </a:prstGeom>
        </p:spPr>
        <p:txBody>
          <a:bodyPr wrap="square">
            <a:spAutoFit/>
          </a:bodyPr>
          <a:lstStyle/>
          <a:p>
            <a:pPr>
              <a:buClr>
                <a:schemeClr val="accent1">
                  <a:lumMod val="50000"/>
                </a:schemeClr>
              </a:buClr>
            </a:pPr>
            <a:r>
              <a:rPr lang="fr-FR" sz="900" dirty="0" smtClean="0">
                <a:solidFill>
                  <a:schemeClr val="accent1">
                    <a:lumMod val="50000"/>
                  </a:schemeClr>
                </a:solidFill>
              </a:rPr>
              <a:t>Création de la liste des technologies adaptées a l’entité</a:t>
            </a:r>
            <a:endParaRPr lang="fr-FR" sz="900" dirty="0">
              <a:solidFill>
                <a:schemeClr val="accent1">
                  <a:lumMod val="50000"/>
                </a:schemeClr>
              </a:solidFill>
            </a:endParaRPr>
          </a:p>
        </p:txBody>
      </p:sp>
      <p:sp>
        <p:nvSpPr>
          <p:cNvPr id="88" name="TextBox 87"/>
          <p:cNvSpPr txBox="1"/>
          <p:nvPr/>
        </p:nvSpPr>
        <p:spPr>
          <a:xfrm>
            <a:off x="2314033" y="1420266"/>
            <a:ext cx="979399" cy="415498"/>
          </a:xfrm>
          <a:prstGeom prst="rect">
            <a:avLst/>
          </a:prstGeom>
          <a:noFill/>
        </p:spPr>
        <p:txBody>
          <a:bodyPr wrap="square" rtlCol="0">
            <a:spAutoFit/>
          </a:bodyPr>
          <a:lstStyle/>
          <a:p>
            <a:pPr algn="ctr"/>
            <a:r>
              <a:rPr lang="fr-FR" sz="1050" b="1" dirty="0" smtClean="0">
                <a:solidFill>
                  <a:schemeClr val="accent1">
                    <a:lumMod val="50000"/>
                  </a:schemeClr>
                </a:solidFill>
              </a:rPr>
              <a:t>Préparation des ateliers</a:t>
            </a:r>
          </a:p>
        </p:txBody>
      </p:sp>
      <p:sp>
        <p:nvSpPr>
          <p:cNvPr id="90" name="Rectangle 89"/>
          <p:cNvSpPr/>
          <p:nvPr/>
        </p:nvSpPr>
        <p:spPr>
          <a:xfrm>
            <a:off x="3213780" y="2116056"/>
            <a:ext cx="926398" cy="1061829"/>
          </a:xfrm>
          <a:prstGeom prst="rect">
            <a:avLst/>
          </a:prstGeom>
        </p:spPr>
        <p:txBody>
          <a:bodyPr wrap="square">
            <a:spAutoFit/>
          </a:bodyPr>
          <a:lstStyle/>
          <a:p>
            <a:pPr>
              <a:buClr>
                <a:schemeClr val="accent1">
                  <a:lumMod val="50000"/>
                </a:schemeClr>
              </a:buClr>
            </a:pPr>
            <a:r>
              <a:rPr lang="fr-FR" sz="900" b="1" dirty="0">
                <a:solidFill>
                  <a:schemeClr val="accent1">
                    <a:lumMod val="50000"/>
                  </a:schemeClr>
                </a:solidFill>
              </a:rPr>
              <a:t>1</a:t>
            </a:r>
            <a:r>
              <a:rPr lang="fr-FR" sz="900" b="1" baseline="30000" dirty="0">
                <a:solidFill>
                  <a:schemeClr val="accent1">
                    <a:lumMod val="50000"/>
                  </a:schemeClr>
                </a:solidFill>
              </a:rPr>
              <a:t>er</a:t>
            </a:r>
            <a:r>
              <a:rPr lang="fr-FR" sz="900" b="1" dirty="0">
                <a:solidFill>
                  <a:schemeClr val="accent1">
                    <a:lumMod val="50000"/>
                  </a:schemeClr>
                </a:solidFill>
              </a:rPr>
              <a:t> atelier </a:t>
            </a:r>
            <a:r>
              <a:rPr lang="fr-FR" sz="900" b="1" dirty="0" smtClean="0">
                <a:solidFill>
                  <a:schemeClr val="accent1">
                    <a:lumMod val="50000"/>
                  </a:schemeClr>
                </a:solidFill>
              </a:rPr>
              <a:t>:   </a:t>
            </a:r>
          </a:p>
          <a:p>
            <a:pPr>
              <a:buClr>
                <a:schemeClr val="accent1">
                  <a:lumMod val="50000"/>
                </a:schemeClr>
              </a:buClr>
            </a:pPr>
            <a:r>
              <a:rPr lang="fr-FR" sz="900" dirty="0" smtClean="0">
                <a:solidFill>
                  <a:schemeClr val="accent1">
                    <a:lumMod val="50000"/>
                  </a:schemeClr>
                </a:solidFill>
              </a:rPr>
              <a:t>- Présentation des technos </a:t>
            </a:r>
            <a:r>
              <a:rPr lang="fr-FR" sz="900" dirty="0">
                <a:solidFill>
                  <a:schemeClr val="accent1">
                    <a:lumMod val="50000"/>
                  </a:schemeClr>
                </a:solidFill>
              </a:rPr>
              <a:t>2016                    </a:t>
            </a:r>
            <a:r>
              <a:rPr lang="fr-FR" sz="900" dirty="0" smtClean="0">
                <a:solidFill>
                  <a:schemeClr val="accent1">
                    <a:lumMod val="50000"/>
                  </a:schemeClr>
                </a:solidFill>
              </a:rPr>
              <a:t>- Création </a:t>
            </a:r>
            <a:r>
              <a:rPr lang="fr-FR" sz="900" dirty="0">
                <a:solidFill>
                  <a:schemeClr val="accent1">
                    <a:lumMod val="50000"/>
                  </a:schemeClr>
                </a:solidFill>
              </a:rPr>
              <a:t>et définition des use case</a:t>
            </a:r>
          </a:p>
        </p:txBody>
      </p:sp>
      <p:sp>
        <p:nvSpPr>
          <p:cNvPr id="91" name="Rectangle 90"/>
          <p:cNvSpPr/>
          <p:nvPr/>
        </p:nvSpPr>
        <p:spPr>
          <a:xfrm>
            <a:off x="3213779" y="4691501"/>
            <a:ext cx="1041666" cy="923330"/>
          </a:xfrm>
          <a:prstGeom prst="rect">
            <a:avLst/>
          </a:prstGeom>
        </p:spPr>
        <p:txBody>
          <a:bodyPr wrap="square">
            <a:spAutoFit/>
          </a:bodyPr>
          <a:lstStyle/>
          <a:p>
            <a:pPr>
              <a:buClr>
                <a:schemeClr val="accent1">
                  <a:lumMod val="50000"/>
                </a:schemeClr>
              </a:buClr>
            </a:pPr>
            <a:r>
              <a:rPr lang="fr-FR" sz="900" b="1" dirty="0">
                <a:solidFill>
                  <a:schemeClr val="accent1">
                    <a:lumMod val="50000"/>
                  </a:schemeClr>
                </a:solidFill>
              </a:rPr>
              <a:t>1</a:t>
            </a:r>
            <a:r>
              <a:rPr lang="fr-FR" sz="900" b="1" baseline="30000" dirty="0">
                <a:solidFill>
                  <a:schemeClr val="accent1">
                    <a:lumMod val="50000"/>
                  </a:schemeClr>
                </a:solidFill>
              </a:rPr>
              <a:t>er</a:t>
            </a:r>
            <a:r>
              <a:rPr lang="fr-FR" sz="900" b="1" dirty="0">
                <a:solidFill>
                  <a:schemeClr val="accent1">
                    <a:lumMod val="50000"/>
                  </a:schemeClr>
                </a:solidFill>
              </a:rPr>
              <a:t> atelier </a:t>
            </a:r>
            <a:r>
              <a:rPr lang="fr-FR" sz="900" b="1" dirty="0" smtClean="0">
                <a:solidFill>
                  <a:schemeClr val="accent1">
                    <a:lumMod val="50000"/>
                  </a:schemeClr>
                </a:solidFill>
              </a:rPr>
              <a:t>:   </a:t>
            </a:r>
          </a:p>
          <a:p>
            <a:pPr>
              <a:buClr>
                <a:schemeClr val="accent1">
                  <a:lumMod val="50000"/>
                </a:schemeClr>
              </a:buClr>
            </a:pPr>
            <a:r>
              <a:rPr lang="fr-FR" sz="900" dirty="0" smtClean="0">
                <a:solidFill>
                  <a:schemeClr val="accent1">
                    <a:lumMod val="50000"/>
                  </a:schemeClr>
                </a:solidFill>
              </a:rPr>
              <a:t>- Participation à l’atelier et </a:t>
            </a:r>
          </a:p>
          <a:p>
            <a:pPr>
              <a:buClr>
                <a:schemeClr val="accent1">
                  <a:lumMod val="50000"/>
                </a:schemeClr>
              </a:buClr>
            </a:pPr>
            <a:r>
              <a:rPr lang="fr-FR" sz="900" dirty="0" smtClean="0">
                <a:solidFill>
                  <a:schemeClr val="accent1">
                    <a:lumMod val="50000"/>
                  </a:schemeClr>
                </a:solidFill>
              </a:rPr>
              <a:t>- Création </a:t>
            </a:r>
            <a:r>
              <a:rPr lang="fr-FR" sz="900" dirty="0">
                <a:solidFill>
                  <a:schemeClr val="accent1">
                    <a:lumMod val="50000"/>
                  </a:schemeClr>
                </a:solidFill>
              </a:rPr>
              <a:t>et définition des </a:t>
            </a:r>
            <a:r>
              <a:rPr lang="fr-FR" sz="900" dirty="0" smtClean="0">
                <a:solidFill>
                  <a:schemeClr val="accent1">
                    <a:lumMod val="50000"/>
                  </a:schemeClr>
                </a:solidFill>
              </a:rPr>
              <a:t>uses cases</a:t>
            </a:r>
            <a:endParaRPr lang="fr-FR" sz="900" dirty="0">
              <a:solidFill>
                <a:schemeClr val="accent1">
                  <a:lumMod val="50000"/>
                </a:schemeClr>
              </a:solidFill>
            </a:endParaRPr>
          </a:p>
        </p:txBody>
      </p:sp>
      <p:cxnSp>
        <p:nvCxnSpPr>
          <p:cNvPr id="92" name="Straight Connector 91"/>
          <p:cNvCxnSpPr/>
          <p:nvPr/>
        </p:nvCxnSpPr>
        <p:spPr>
          <a:xfrm>
            <a:off x="4119589"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4126713" y="1403831"/>
            <a:ext cx="888031" cy="577081"/>
          </a:xfrm>
          <a:prstGeom prst="rect">
            <a:avLst/>
          </a:prstGeom>
          <a:noFill/>
        </p:spPr>
        <p:txBody>
          <a:bodyPr wrap="square" rtlCol="0">
            <a:spAutoFit/>
          </a:bodyPr>
          <a:lstStyle/>
          <a:p>
            <a:pPr algn="ctr"/>
            <a:r>
              <a:rPr lang="fr-FR" sz="1050" b="1" dirty="0" smtClean="0">
                <a:solidFill>
                  <a:schemeClr val="accent1">
                    <a:lumMod val="50000"/>
                  </a:schemeClr>
                </a:solidFill>
              </a:rPr>
              <a:t>Radar des use cases</a:t>
            </a:r>
          </a:p>
          <a:p>
            <a:pPr algn="ctr"/>
            <a:r>
              <a:rPr lang="fr-FR" sz="1050" b="1" dirty="0" smtClean="0">
                <a:solidFill>
                  <a:schemeClr val="accent1">
                    <a:lumMod val="50000"/>
                  </a:schemeClr>
                </a:solidFill>
              </a:rPr>
              <a:t>(Atelier 2)</a:t>
            </a:r>
          </a:p>
        </p:txBody>
      </p:sp>
      <p:sp>
        <p:nvSpPr>
          <p:cNvPr id="94" name="Rectangle 93"/>
          <p:cNvSpPr/>
          <p:nvPr/>
        </p:nvSpPr>
        <p:spPr>
          <a:xfrm>
            <a:off x="4102544" y="2116056"/>
            <a:ext cx="900431" cy="646331"/>
          </a:xfrm>
          <a:prstGeom prst="rect">
            <a:avLst/>
          </a:prstGeom>
        </p:spPr>
        <p:txBody>
          <a:bodyPr wrap="square">
            <a:spAutoFit/>
          </a:bodyPr>
          <a:lstStyle/>
          <a:p>
            <a:pPr>
              <a:buClr>
                <a:schemeClr val="accent1">
                  <a:lumMod val="50000"/>
                </a:schemeClr>
              </a:buClr>
            </a:pPr>
            <a:r>
              <a:rPr lang="fr-FR" sz="900" b="1" dirty="0" smtClean="0">
                <a:solidFill>
                  <a:schemeClr val="accent1">
                    <a:lumMod val="50000"/>
                  </a:schemeClr>
                </a:solidFill>
              </a:rPr>
              <a:t>2</a:t>
            </a:r>
            <a:r>
              <a:rPr lang="fr-FR" sz="900" b="1" baseline="30000" dirty="0" smtClean="0">
                <a:solidFill>
                  <a:schemeClr val="accent1">
                    <a:lumMod val="50000"/>
                  </a:schemeClr>
                </a:solidFill>
              </a:rPr>
              <a:t>ème</a:t>
            </a:r>
            <a:r>
              <a:rPr lang="fr-FR" sz="900" b="1" dirty="0" smtClean="0">
                <a:solidFill>
                  <a:schemeClr val="accent1">
                    <a:lumMod val="50000"/>
                  </a:schemeClr>
                </a:solidFill>
              </a:rPr>
              <a:t> </a:t>
            </a:r>
            <a:r>
              <a:rPr lang="fr-FR" sz="900" b="1" dirty="0">
                <a:solidFill>
                  <a:schemeClr val="accent1">
                    <a:lumMod val="50000"/>
                  </a:schemeClr>
                </a:solidFill>
              </a:rPr>
              <a:t>atelier </a:t>
            </a:r>
            <a:r>
              <a:rPr lang="fr-FR" sz="900" b="1" dirty="0" smtClean="0">
                <a:solidFill>
                  <a:schemeClr val="accent1">
                    <a:lumMod val="50000"/>
                  </a:schemeClr>
                </a:solidFill>
              </a:rPr>
              <a:t>:   </a:t>
            </a:r>
          </a:p>
          <a:p>
            <a:pPr>
              <a:buClr>
                <a:schemeClr val="accent1">
                  <a:lumMod val="50000"/>
                </a:schemeClr>
              </a:buClr>
            </a:pPr>
            <a:r>
              <a:rPr lang="fr-FR" sz="900" dirty="0" smtClean="0">
                <a:solidFill>
                  <a:schemeClr val="accent1">
                    <a:lumMod val="50000"/>
                  </a:schemeClr>
                </a:solidFill>
              </a:rPr>
              <a:t>Animation de l’atelier use Case</a:t>
            </a:r>
            <a:endParaRPr lang="fr-FR" sz="900" dirty="0">
              <a:solidFill>
                <a:schemeClr val="accent1">
                  <a:lumMod val="50000"/>
                </a:schemeClr>
              </a:solidFill>
            </a:endParaRPr>
          </a:p>
        </p:txBody>
      </p:sp>
      <p:sp>
        <p:nvSpPr>
          <p:cNvPr id="95" name="Rectangle 94"/>
          <p:cNvSpPr/>
          <p:nvPr/>
        </p:nvSpPr>
        <p:spPr>
          <a:xfrm>
            <a:off x="4078398" y="4691501"/>
            <a:ext cx="989506" cy="784830"/>
          </a:xfrm>
          <a:prstGeom prst="rect">
            <a:avLst/>
          </a:prstGeom>
        </p:spPr>
        <p:txBody>
          <a:bodyPr wrap="square">
            <a:spAutoFit/>
          </a:bodyPr>
          <a:lstStyle/>
          <a:p>
            <a:pPr>
              <a:buClr>
                <a:schemeClr val="accent1">
                  <a:lumMod val="50000"/>
                </a:schemeClr>
              </a:buClr>
            </a:pPr>
            <a:r>
              <a:rPr lang="fr-FR" sz="900" b="1" dirty="0" smtClean="0">
                <a:solidFill>
                  <a:schemeClr val="accent1">
                    <a:lumMod val="50000"/>
                  </a:schemeClr>
                </a:solidFill>
              </a:rPr>
              <a:t>2</a:t>
            </a:r>
            <a:r>
              <a:rPr lang="fr-FR" sz="900" b="1" baseline="30000" dirty="0" smtClean="0">
                <a:solidFill>
                  <a:schemeClr val="accent1">
                    <a:lumMod val="50000"/>
                  </a:schemeClr>
                </a:solidFill>
              </a:rPr>
              <a:t>ème</a:t>
            </a:r>
            <a:r>
              <a:rPr lang="fr-FR" sz="900" b="1" dirty="0" smtClean="0">
                <a:solidFill>
                  <a:schemeClr val="accent1">
                    <a:lumMod val="50000"/>
                  </a:schemeClr>
                </a:solidFill>
              </a:rPr>
              <a:t> </a:t>
            </a:r>
            <a:r>
              <a:rPr lang="fr-FR" sz="900" b="1" dirty="0">
                <a:solidFill>
                  <a:schemeClr val="accent1">
                    <a:lumMod val="50000"/>
                  </a:schemeClr>
                </a:solidFill>
              </a:rPr>
              <a:t>atelier </a:t>
            </a:r>
            <a:r>
              <a:rPr lang="fr-FR" sz="900" b="1" dirty="0" smtClean="0">
                <a:solidFill>
                  <a:schemeClr val="accent1">
                    <a:lumMod val="50000"/>
                  </a:schemeClr>
                </a:solidFill>
              </a:rPr>
              <a:t>:   </a:t>
            </a:r>
          </a:p>
          <a:p>
            <a:pPr>
              <a:buClr>
                <a:schemeClr val="accent1">
                  <a:lumMod val="50000"/>
                </a:schemeClr>
              </a:buClr>
            </a:pPr>
            <a:r>
              <a:rPr lang="fr-FR" sz="900" dirty="0">
                <a:solidFill>
                  <a:schemeClr val="accent1">
                    <a:lumMod val="50000"/>
                  </a:schemeClr>
                </a:solidFill>
              </a:rPr>
              <a:t>Positionnement et ajustement des </a:t>
            </a:r>
            <a:r>
              <a:rPr lang="fr-FR" sz="900" dirty="0" smtClean="0">
                <a:solidFill>
                  <a:schemeClr val="accent1">
                    <a:lumMod val="50000"/>
                  </a:schemeClr>
                </a:solidFill>
              </a:rPr>
              <a:t>uses cases </a:t>
            </a:r>
            <a:r>
              <a:rPr lang="fr-FR" sz="900" dirty="0">
                <a:solidFill>
                  <a:schemeClr val="accent1">
                    <a:lumMod val="50000"/>
                  </a:schemeClr>
                </a:solidFill>
              </a:rPr>
              <a:t>sur </a:t>
            </a:r>
            <a:r>
              <a:rPr lang="fr-FR" sz="900" dirty="0" smtClean="0">
                <a:solidFill>
                  <a:schemeClr val="accent1">
                    <a:lumMod val="50000"/>
                  </a:schemeClr>
                </a:solidFill>
              </a:rPr>
              <a:t>le radar</a:t>
            </a:r>
            <a:endParaRPr lang="fr-FR" sz="900" dirty="0">
              <a:solidFill>
                <a:schemeClr val="accent1">
                  <a:lumMod val="50000"/>
                </a:schemeClr>
              </a:solidFill>
            </a:endParaRPr>
          </a:p>
        </p:txBody>
      </p:sp>
      <p:sp>
        <p:nvSpPr>
          <p:cNvPr id="97" name="Rectangle 96"/>
          <p:cNvSpPr/>
          <p:nvPr/>
        </p:nvSpPr>
        <p:spPr>
          <a:xfrm>
            <a:off x="37234" y="3426763"/>
            <a:ext cx="221971" cy="268937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fr-FR" sz="1400" dirty="0" smtClean="0"/>
              <a:t>métier</a:t>
            </a:r>
            <a:endParaRPr lang="fr-FR" sz="1400" dirty="0"/>
          </a:p>
        </p:txBody>
      </p:sp>
      <p:sp>
        <p:nvSpPr>
          <p:cNvPr id="98" name="Rectangle 97"/>
          <p:cNvSpPr/>
          <p:nvPr/>
        </p:nvSpPr>
        <p:spPr>
          <a:xfrm>
            <a:off x="37234" y="2148983"/>
            <a:ext cx="223200" cy="125063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fr-FR" sz="1400" dirty="0" smtClean="0"/>
              <a:t>innovation</a:t>
            </a:r>
            <a:endParaRPr lang="fr-FR" sz="1400" dirty="0"/>
          </a:p>
        </p:txBody>
      </p:sp>
      <p:grpSp>
        <p:nvGrpSpPr>
          <p:cNvPr id="4" name="Group 102"/>
          <p:cNvGrpSpPr/>
          <p:nvPr/>
        </p:nvGrpSpPr>
        <p:grpSpPr>
          <a:xfrm>
            <a:off x="3279579" y="5590656"/>
            <a:ext cx="171027" cy="200772"/>
            <a:chOff x="4840288" y="1876425"/>
            <a:chExt cx="474662" cy="557213"/>
          </a:xfrm>
          <a:solidFill>
            <a:schemeClr val="accent1">
              <a:lumMod val="50000"/>
            </a:schemeClr>
          </a:solidFill>
        </p:grpSpPr>
        <p:sp>
          <p:nvSpPr>
            <p:cNvPr id="104" name="Freeform 188"/>
            <p:cNvSpPr>
              <a:spLocks noEditPoints="1"/>
            </p:cNvSpPr>
            <p:nvPr/>
          </p:nvSpPr>
          <p:spPr bwMode="auto">
            <a:xfrm>
              <a:off x="5219700" y="1955800"/>
              <a:ext cx="95250" cy="95250"/>
            </a:xfrm>
            <a:custGeom>
              <a:avLst/>
              <a:gdLst>
                <a:gd name="T0" fmla="*/ 39 w 41"/>
                <a:gd name="T1" fmla="*/ 16 h 40"/>
                <a:gd name="T2" fmla="*/ 24 w 41"/>
                <a:gd name="T3" fmla="*/ 2 h 40"/>
                <a:gd name="T4" fmla="*/ 20 w 41"/>
                <a:gd name="T5" fmla="*/ 0 h 40"/>
                <a:gd name="T6" fmla="*/ 19 w 41"/>
                <a:gd name="T7" fmla="*/ 0 h 40"/>
                <a:gd name="T8" fmla="*/ 15 w 41"/>
                <a:gd name="T9" fmla="*/ 2 h 40"/>
                <a:gd name="T10" fmla="*/ 2 w 41"/>
                <a:gd name="T11" fmla="*/ 15 h 40"/>
                <a:gd name="T12" fmla="*/ 1 w 41"/>
                <a:gd name="T13" fmla="*/ 20 h 40"/>
                <a:gd name="T14" fmla="*/ 23 w 41"/>
                <a:gd name="T15" fmla="*/ 40 h 40"/>
                <a:gd name="T16" fmla="*/ 26 w 41"/>
                <a:gd name="T17" fmla="*/ 39 h 40"/>
                <a:gd name="T18" fmla="*/ 39 w 41"/>
                <a:gd name="T19" fmla="*/ 26 h 40"/>
                <a:gd name="T20" fmla="*/ 41 w 41"/>
                <a:gd name="T21" fmla="*/ 22 h 40"/>
                <a:gd name="T22" fmla="*/ 39 w 41"/>
                <a:gd name="T23" fmla="*/ 16 h 40"/>
                <a:gd name="T24" fmla="*/ 22 w 41"/>
                <a:gd name="T25" fmla="*/ 29 h 40"/>
                <a:gd name="T26" fmla="*/ 12 w 41"/>
                <a:gd name="T27" fmla="*/ 18 h 40"/>
                <a:gd name="T28" fmla="*/ 20 w 41"/>
                <a:gd name="T29" fmla="*/ 10 h 40"/>
                <a:gd name="T30" fmla="*/ 30 w 41"/>
                <a:gd name="T31" fmla="*/ 21 h 40"/>
                <a:gd name="T32" fmla="*/ 22 w 41"/>
                <a:gd name="T33"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39" y="16"/>
                  </a:moveTo>
                  <a:cubicBezTo>
                    <a:pt x="24" y="2"/>
                    <a:pt x="24" y="2"/>
                    <a:pt x="24" y="2"/>
                  </a:cubicBezTo>
                  <a:cubicBezTo>
                    <a:pt x="23" y="0"/>
                    <a:pt x="22" y="0"/>
                    <a:pt x="20" y="0"/>
                  </a:cubicBezTo>
                  <a:cubicBezTo>
                    <a:pt x="20" y="0"/>
                    <a:pt x="19" y="0"/>
                    <a:pt x="19" y="0"/>
                  </a:cubicBezTo>
                  <a:cubicBezTo>
                    <a:pt x="17" y="0"/>
                    <a:pt x="16" y="1"/>
                    <a:pt x="15" y="2"/>
                  </a:cubicBezTo>
                  <a:cubicBezTo>
                    <a:pt x="2" y="15"/>
                    <a:pt x="2" y="15"/>
                    <a:pt x="2" y="15"/>
                  </a:cubicBezTo>
                  <a:cubicBezTo>
                    <a:pt x="1" y="16"/>
                    <a:pt x="0" y="18"/>
                    <a:pt x="1" y="20"/>
                  </a:cubicBezTo>
                  <a:cubicBezTo>
                    <a:pt x="1" y="20"/>
                    <a:pt x="18" y="40"/>
                    <a:pt x="23" y="40"/>
                  </a:cubicBezTo>
                  <a:cubicBezTo>
                    <a:pt x="24" y="40"/>
                    <a:pt x="25" y="40"/>
                    <a:pt x="26" y="39"/>
                  </a:cubicBezTo>
                  <a:cubicBezTo>
                    <a:pt x="39" y="26"/>
                    <a:pt x="39" y="26"/>
                    <a:pt x="39" y="26"/>
                  </a:cubicBezTo>
                  <a:cubicBezTo>
                    <a:pt x="40" y="25"/>
                    <a:pt x="41" y="23"/>
                    <a:pt x="41" y="22"/>
                  </a:cubicBezTo>
                  <a:cubicBezTo>
                    <a:pt x="41" y="20"/>
                    <a:pt x="41" y="18"/>
                    <a:pt x="39" y="16"/>
                  </a:cubicBezTo>
                  <a:close/>
                  <a:moveTo>
                    <a:pt x="22" y="29"/>
                  </a:moveTo>
                  <a:cubicBezTo>
                    <a:pt x="19" y="26"/>
                    <a:pt x="15" y="21"/>
                    <a:pt x="12" y="18"/>
                  </a:cubicBezTo>
                  <a:cubicBezTo>
                    <a:pt x="20" y="10"/>
                    <a:pt x="20" y="10"/>
                    <a:pt x="20" y="10"/>
                  </a:cubicBezTo>
                  <a:cubicBezTo>
                    <a:pt x="30" y="21"/>
                    <a:pt x="30" y="21"/>
                    <a:pt x="30" y="21"/>
                  </a:cubicBezTo>
                  <a:lnTo>
                    <a:pt x="2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89"/>
            <p:cNvSpPr>
              <a:spLocks/>
            </p:cNvSpPr>
            <p:nvPr/>
          </p:nvSpPr>
          <p:spPr bwMode="auto">
            <a:xfrm>
              <a:off x="5045075" y="2097088"/>
              <a:ext cx="131763" cy="130175"/>
            </a:xfrm>
            <a:custGeom>
              <a:avLst/>
              <a:gdLst>
                <a:gd name="T0" fmla="*/ 47 w 56"/>
                <a:gd name="T1" fmla="*/ 2 h 55"/>
                <a:gd name="T2" fmla="*/ 2 w 56"/>
                <a:gd name="T3" fmla="*/ 47 h 55"/>
                <a:gd name="T4" fmla="*/ 2 w 56"/>
                <a:gd name="T5" fmla="*/ 54 h 55"/>
                <a:gd name="T6" fmla="*/ 5 w 56"/>
                <a:gd name="T7" fmla="*/ 55 h 55"/>
                <a:gd name="T8" fmla="*/ 9 w 56"/>
                <a:gd name="T9" fmla="*/ 54 h 55"/>
                <a:gd name="T10" fmla="*/ 54 w 56"/>
                <a:gd name="T11" fmla="*/ 9 h 55"/>
                <a:gd name="T12" fmla="*/ 54 w 56"/>
                <a:gd name="T13" fmla="*/ 2 h 55"/>
                <a:gd name="T14" fmla="*/ 47 w 56"/>
                <a:gd name="T15" fmla="*/ 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47" y="2"/>
                  </a:moveTo>
                  <a:cubicBezTo>
                    <a:pt x="2" y="47"/>
                    <a:pt x="2" y="47"/>
                    <a:pt x="2" y="47"/>
                  </a:cubicBezTo>
                  <a:cubicBezTo>
                    <a:pt x="0" y="49"/>
                    <a:pt x="0" y="52"/>
                    <a:pt x="2" y="54"/>
                  </a:cubicBezTo>
                  <a:cubicBezTo>
                    <a:pt x="3" y="55"/>
                    <a:pt x="4" y="55"/>
                    <a:pt x="5" y="55"/>
                  </a:cubicBezTo>
                  <a:cubicBezTo>
                    <a:pt x="7" y="55"/>
                    <a:pt x="8" y="55"/>
                    <a:pt x="9" y="54"/>
                  </a:cubicBezTo>
                  <a:cubicBezTo>
                    <a:pt x="54" y="9"/>
                    <a:pt x="54" y="9"/>
                    <a:pt x="54" y="9"/>
                  </a:cubicBezTo>
                  <a:cubicBezTo>
                    <a:pt x="56" y="7"/>
                    <a:pt x="56" y="4"/>
                    <a:pt x="54" y="2"/>
                  </a:cubicBezTo>
                  <a:cubicBezTo>
                    <a:pt x="52" y="0"/>
                    <a:pt x="49" y="0"/>
                    <a:pt x="47"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90"/>
            <p:cNvSpPr>
              <a:spLocks noEditPoints="1"/>
            </p:cNvSpPr>
            <p:nvPr/>
          </p:nvSpPr>
          <p:spPr bwMode="auto">
            <a:xfrm>
              <a:off x="4840288" y="1876425"/>
              <a:ext cx="454025" cy="557213"/>
            </a:xfrm>
            <a:custGeom>
              <a:avLst/>
              <a:gdLst>
                <a:gd name="T0" fmla="*/ 115 w 193"/>
                <a:gd name="T1" fmla="*/ 46 h 237"/>
                <a:gd name="T2" fmla="*/ 115 w 193"/>
                <a:gd name="T3" fmla="*/ 34 h 237"/>
                <a:gd name="T4" fmla="*/ 118 w 193"/>
                <a:gd name="T5" fmla="*/ 34 h 237"/>
                <a:gd name="T6" fmla="*/ 122 w 193"/>
                <a:gd name="T7" fmla="*/ 33 h 237"/>
                <a:gd name="T8" fmla="*/ 125 w 193"/>
                <a:gd name="T9" fmla="*/ 28 h 237"/>
                <a:gd name="T10" fmla="*/ 125 w 193"/>
                <a:gd name="T11" fmla="*/ 7 h 237"/>
                <a:gd name="T12" fmla="*/ 122 w 193"/>
                <a:gd name="T13" fmla="*/ 2 h 237"/>
                <a:gd name="T14" fmla="*/ 118 w 193"/>
                <a:gd name="T15" fmla="*/ 0 h 237"/>
                <a:gd name="T16" fmla="*/ 76 w 193"/>
                <a:gd name="T17" fmla="*/ 0 h 237"/>
                <a:gd name="T18" fmla="*/ 71 w 193"/>
                <a:gd name="T19" fmla="*/ 2 h 237"/>
                <a:gd name="T20" fmla="*/ 69 w 193"/>
                <a:gd name="T21" fmla="*/ 7 h 237"/>
                <a:gd name="T22" fmla="*/ 69 w 193"/>
                <a:gd name="T23" fmla="*/ 28 h 237"/>
                <a:gd name="T24" fmla="*/ 71 w 193"/>
                <a:gd name="T25" fmla="*/ 33 h 237"/>
                <a:gd name="T26" fmla="*/ 76 w 193"/>
                <a:gd name="T27" fmla="*/ 34 h 237"/>
                <a:gd name="T28" fmla="*/ 79 w 193"/>
                <a:gd name="T29" fmla="*/ 34 h 237"/>
                <a:gd name="T30" fmla="*/ 79 w 193"/>
                <a:gd name="T31" fmla="*/ 46 h 237"/>
                <a:gd name="T32" fmla="*/ 0 w 193"/>
                <a:gd name="T33" fmla="*/ 140 h 237"/>
                <a:gd name="T34" fmla="*/ 97 w 193"/>
                <a:gd name="T35" fmla="*/ 237 h 237"/>
                <a:gd name="T36" fmla="*/ 193 w 193"/>
                <a:gd name="T37" fmla="*/ 140 h 237"/>
                <a:gd name="T38" fmla="*/ 115 w 193"/>
                <a:gd name="T39" fmla="*/ 46 h 237"/>
                <a:gd name="T40" fmla="*/ 83 w 193"/>
                <a:gd name="T41" fmla="*/ 25 h 237"/>
                <a:gd name="T42" fmla="*/ 78 w 193"/>
                <a:gd name="T43" fmla="*/ 25 h 237"/>
                <a:gd name="T44" fmla="*/ 78 w 193"/>
                <a:gd name="T45" fmla="*/ 10 h 237"/>
                <a:gd name="T46" fmla="*/ 115 w 193"/>
                <a:gd name="T47" fmla="*/ 10 h 237"/>
                <a:gd name="T48" fmla="*/ 115 w 193"/>
                <a:gd name="T49" fmla="*/ 25 h 237"/>
                <a:gd name="T50" fmla="*/ 110 w 193"/>
                <a:gd name="T51" fmla="*/ 25 h 237"/>
                <a:gd name="T52" fmla="*/ 105 w 193"/>
                <a:gd name="T53" fmla="*/ 30 h 237"/>
                <a:gd name="T54" fmla="*/ 105 w 193"/>
                <a:gd name="T55" fmla="*/ 44 h 237"/>
                <a:gd name="T56" fmla="*/ 97 w 193"/>
                <a:gd name="T57" fmla="*/ 44 h 237"/>
                <a:gd name="T58" fmla="*/ 88 w 193"/>
                <a:gd name="T59" fmla="*/ 44 h 237"/>
                <a:gd name="T60" fmla="*/ 88 w 193"/>
                <a:gd name="T61" fmla="*/ 30 h 237"/>
                <a:gd name="T62" fmla="*/ 83 w 193"/>
                <a:gd name="T63" fmla="*/ 25 h 237"/>
                <a:gd name="T64" fmla="*/ 97 w 193"/>
                <a:gd name="T65" fmla="*/ 227 h 237"/>
                <a:gd name="T66" fmla="*/ 10 w 193"/>
                <a:gd name="T67" fmla="*/ 140 h 237"/>
                <a:gd name="T68" fmla="*/ 97 w 193"/>
                <a:gd name="T69" fmla="*/ 53 h 237"/>
                <a:gd name="T70" fmla="*/ 184 w 193"/>
                <a:gd name="T71" fmla="*/ 140 h 237"/>
                <a:gd name="T72" fmla="*/ 97 w 193"/>
                <a:gd name="T73" fmla="*/ 22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237">
                  <a:moveTo>
                    <a:pt x="115" y="46"/>
                  </a:moveTo>
                  <a:cubicBezTo>
                    <a:pt x="115" y="34"/>
                    <a:pt x="115" y="34"/>
                    <a:pt x="115" y="34"/>
                  </a:cubicBezTo>
                  <a:cubicBezTo>
                    <a:pt x="118" y="34"/>
                    <a:pt x="118" y="34"/>
                    <a:pt x="118" y="34"/>
                  </a:cubicBezTo>
                  <a:cubicBezTo>
                    <a:pt x="120" y="34"/>
                    <a:pt x="121" y="34"/>
                    <a:pt x="122" y="33"/>
                  </a:cubicBezTo>
                  <a:cubicBezTo>
                    <a:pt x="124" y="32"/>
                    <a:pt x="125" y="30"/>
                    <a:pt x="125" y="28"/>
                  </a:cubicBezTo>
                  <a:cubicBezTo>
                    <a:pt x="125" y="7"/>
                    <a:pt x="125" y="7"/>
                    <a:pt x="125" y="7"/>
                  </a:cubicBezTo>
                  <a:cubicBezTo>
                    <a:pt x="125" y="5"/>
                    <a:pt x="124" y="3"/>
                    <a:pt x="122" y="2"/>
                  </a:cubicBezTo>
                  <a:cubicBezTo>
                    <a:pt x="121" y="1"/>
                    <a:pt x="120" y="0"/>
                    <a:pt x="118" y="0"/>
                  </a:cubicBezTo>
                  <a:cubicBezTo>
                    <a:pt x="76" y="0"/>
                    <a:pt x="76" y="0"/>
                    <a:pt x="76" y="0"/>
                  </a:cubicBezTo>
                  <a:cubicBezTo>
                    <a:pt x="74" y="0"/>
                    <a:pt x="73" y="1"/>
                    <a:pt x="71" y="2"/>
                  </a:cubicBezTo>
                  <a:cubicBezTo>
                    <a:pt x="70" y="3"/>
                    <a:pt x="69" y="5"/>
                    <a:pt x="69" y="7"/>
                  </a:cubicBezTo>
                  <a:cubicBezTo>
                    <a:pt x="69" y="28"/>
                    <a:pt x="69" y="28"/>
                    <a:pt x="69" y="28"/>
                  </a:cubicBezTo>
                  <a:cubicBezTo>
                    <a:pt x="69" y="30"/>
                    <a:pt x="70" y="32"/>
                    <a:pt x="71" y="33"/>
                  </a:cubicBezTo>
                  <a:cubicBezTo>
                    <a:pt x="73" y="34"/>
                    <a:pt x="74" y="34"/>
                    <a:pt x="76" y="34"/>
                  </a:cubicBezTo>
                  <a:cubicBezTo>
                    <a:pt x="79" y="34"/>
                    <a:pt x="79" y="34"/>
                    <a:pt x="79" y="34"/>
                  </a:cubicBezTo>
                  <a:cubicBezTo>
                    <a:pt x="79" y="46"/>
                    <a:pt x="79" y="46"/>
                    <a:pt x="79" y="46"/>
                  </a:cubicBezTo>
                  <a:cubicBezTo>
                    <a:pt x="34" y="54"/>
                    <a:pt x="0" y="93"/>
                    <a:pt x="0" y="140"/>
                  </a:cubicBezTo>
                  <a:cubicBezTo>
                    <a:pt x="0" y="193"/>
                    <a:pt x="44" y="237"/>
                    <a:pt x="97" y="237"/>
                  </a:cubicBezTo>
                  <a:cubicBezTo>
                    <a:pt x="150" y="237"/>
                    <a:pt x="193" y="193"/>
                    <a:pt x="193" y="140"/>
                  </a:cubicBezTo>
                  <a:cubicBezTo>
                    <a:pt x="193" y="93"/>
                    <a:pt x="160" y="54"/>
                    <a:pt x="115" y="46"/>
                  </a:cubicBezTo>
                  <a:close/>
                  <a:moveTo>
                    <a:pt x="83" y="25"/>
                  </a:moveTo>
                  <a:cubicBezTo>
                    <a:pt x="78" y="25"/>
                    <a:pt x="78" y="25"/>
                    <a:pt x="78" y="25"/>
                  </a:cubicBezTo>
                  <a:cubicBezTo>
                    <a:pt x="78" y="10"/>
                    <a:pt x="78" y="10"/>
                    <a:pt x="78" y="10"/>
                  </a:cubicBezTo>
                  <a:cubicBezTo>
                    <a:pt x="115" y="10"/>
                    <a:pt x="115" y="10"/>
                    <a:pt x="115" y="10"/>
                  </a:cubicBezTo>
                  <a:cubicBezTo>
                    <a:pt x="115" y="25"/>
                    <a:pt x="115" y="25"/>
                    <a:pt x="115" y="25"/>
                  </a:cubicBezTo>
                  <a:cubicBezTo>
                    <a:pt x="110" y="25"/>
                    <a:pt x="110" y="25"/>
                    <a:pt x="110" y="25"/>
                  </a:cubicBezTo>
                  <a:cubicBezTo>
                    <a:pt x="108" y="25"/>
                    <a:pt x="105" y="27"/>
                    <a:pt x="105" y="30"/>
                  </a:cubicBezTo>
                  <a:cubicBezTo>
                    <a:pt x="105" y="44"/>
                    <a:pt x="105" y="44"/>
                    <a:pt x="105" y="44"/>
                  </a:cubicBezTo>
                  <a:cubicBezTo>
                    <a:pt x="103" y="44"/>
                    <a:pt x="100" y="44"/>
                    <a:pt x="97" y="44"/>
                  </a:cubicBezTo>
                  <a:cubicBezTo>
                    <a:pt x="94" y="44"/>
                    <a:pt x="91" y="44"/>
                    <a:pt x="88" y="44"/>
                  </a:cubicBezTo>
                  <a:cubicBezTo>
                    <a:pt x="88" y="30"/>
                    <a:pt x="88" y="30"/>
                    <a:pt x="88" y="30"/>
                  </a:cubicBezTo>
                  <a:cubicBezTo>
                    <a:pt x="88" y="27"/>
                    <a:pt x="86" y="25"/>
                    <a:pt x="83" y="25"/>
                  </a:cubicBezTo>
                  <a:close/>
                  <a:moveTo>
                    <a:pt x="97" y="227"/>
                  </a:moveTo>
                  <a:cubicBezTo>
                    <a:pt x="49" y="227"/>
                    <a:pt x="10" y="188"/>
                    <a:pt x="10" y="140"/>
                  </a:cubicBezTo>
                  <a:cubicBezTo>
                    <a:pt x="10" y="92"/>
                    <a:pt x="49" y="53"/>
                    <a:pt x="97" y="53"/>
                  </a:cubicBezTo>
                  <a:cubicBezTo>
                    <a:pt x="145" y="53"/>
                    <a:pt x="184" y="92"/>
                    <a:pt x="184" y="140"/>
                  </a:cubicBezTo>
                  <a:cubicBezTo>
                    <a:pt x="184" y="188"/>
                    <a:pt x="145" y="227"/>
                    <a:pt x="97" y="2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106"/>
          <p:cNvGrpSpPr/>
          <p:nvPr/>
        </p:nvGrpSpPr>
        <p:grpSpPr>
          <a:xfrm>
            <a:off x="4198457" y="5479720"/>
            <a:ext cx="171027" cy="200772"/>
            <a:chOff x="4840288" y="1876425"/>
            <a:chExt cx="474662" cy="557213"/>
          </a:xfrm>
          <a:solidFill>
            <a:schemeClr val="accent1">
              <a:lumMod val="50000"/>
            </a:schemeClr>
          </a:solidFill>
        </p:grpSpPr>
        <p:sp>
          <p:nvSpPr>
            <p:cNvPr id="108" name="Freeform 188"/>
            <p:cNvSpPr>
              <a:spLocks noEditPoints="1"/>
            </p:cNvSpPr>
            <p:nvPr/>
          </p:nvSpPr>
          <p:spPr bwMode="auto">
            <a:xfrm>
              <a:off x="5219700" y="1955800"/>
              <a:ext cx="95250" cy="95250"/>
            </a:xfrm>
            <a:custGeom>
              <a:avLst/>
              <a:gdLst>
                <a:gd name="T0" fmla="*/ 39 w 41"/>
                <a:gd name="T1" fmla="*/ 16 h 40"/>
                <a:gd name="T2" fmla="*/ 24 w 41"/>
                <a:gd name="T3" fmla="*/ 2 h 40"/>
                <a:gd name="T4" fmla="*/ 20 w 41"/>
                <a:gd name="T5" fmla="*/ 0 h 40"/>
                <a:gd name="T6" fmla="*/ 19 w 41"/>
                <a:gd name="T7" fmla="*/ 0 h 40"/>
                <a:gd name="T8" fmla="*/ 15 w 41"/>
                <a:gd name="T9" fmla="*/ 2 h 40"/>
                <a:gd name="T10" fmla="*/ 2 w 41"/>
                <a:gd name="T11" fmla="*/ 15 h 40"/>
                <a:gd name="T12" fmla="*/ 1 w 41"/>
                <a:gd name="T13" fmla="*/ 20 h 40"/>
                <a:gd name="T14" fmla="*/ 23 w 41"/>
                <a:gd name="T15" fmla="*/ 40 h 40"/>
                <a:gd name="T16" fmla="*/ 26 w 41"/>
                <a:gd name="T17" fmla="*/ 39 h 40"/>
                <a:gd name="T18" fmla="*/ 39 w 41"/>
                <a:gd name="T19" fmla="*/ 26 h 40"/>
                <a:gd name="T20" fmla="*/ 41 w 41"/>
                <a:gd name="T21" fmla="*/ 22 h 40"/>
                <a:gd name="T22" fmla="*/ 39 w 41"/>
                <a:gd name="T23" fmla="*/ 16 h 40"/>
                <a:gd name="T24" fmla="*/ 22 w 41"/>
                <a:gd name="T25" fmla="*/ 29 h 40"/>
                <a:gd name="T26" fmla="*/ 12 w 41"/>
                <a:gd name="T27" fmla="*/ 18 h 40"/>
                <a:gd name="T28" fmla="*/ 20 w 41"/>
                <a:gd name="T29" fmla="*/ 10 h 40"/>
                <a:gd name="T30" fmla="*/ 30 w 41"/>
                <a:gd name="T31" fmla="*/ 21 h 40"/>
                <a:gd name="T32" fmla="*/ 22 w 41"/>
                <a:gd name="T33"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39" y="16"/>
                  </a:moveTo>
                  <a:cubicBezTo>
                    <a:pt x="24" y="2"/>
                    <a:pt x="24" y="2"/>
                    <a:pt x="24" y="2"/>
                  </a:cubicBezTo>
                  <a:cubicBezTo>
                    <a:pt x="23" y="0"/>
                    <a:pt x="22" y="0"/>
                    <a:pt x="20" y="0"/>
                  </a:cubicBezTo>
                  <a:cubicBezTo>
                    <a:pt x="20" y="0"/>
                    <a:pt x="19" y="0"/>
                    <a:pt x="19" y="0"/>
                  </a:cubicBezTo>
                  <a:cubicBezTo>
                    <a:pt x="17" y="0"/>
                    <a:pt x="16" y="1"/>
                    <a:pt x="15" y="2"/>
                  </a:cubicBezTo>
                  <a:cubicBezTo>
                    <a:pt x="2" y="15"/>
                    <a:pt x="2" y="15"/>
                    <a:pt x="2" y="15"/>
                  </a:cubicBezTo>
                  <a:cubicBezTo>
                    <a:pt x="1" y="16"/>
                    <a:pt x="0" y="18"/>
                    <a:pt x="1" y="20"/>
                  </a:cubicBezTo>
                  <a:cubicBezTo>
                    <a:pt x="1" y="20"/>
                    <a:pt x="18" y="40"/>
                    <a:pt x="23" y="40"/>
                  </a:cubicBezTo>
                  <a:cubicBezTo>
                    <a:pt x="24" y="40"/>
                    <a:pt x="25" y="40"/>
                    <a:pt x="26" y="39"/>
                  </a:cubicBezTo>
                  <a:cubicBezTo>
                    <a:pt x="39" y="26"/>
                    <a:pt x="39" y="26"/>
                    <a:pt x="39" y="26"/>
                  </a:cubicBezTo>
                  <a:cubicBezTo>
                    <a:pt x="40" y="25"/>
                    <a:pt x="41" y="23"/>
                    <a:pt x="41" y="22"/>
                  </a:cubicBezTo>
                  <a:cubicBezTo>
                    <a:pt x="41" y="20"/>
                    <a:pt x="41" y="18"/>
                    <a:pt x="39" y="16"/>
                  </a:cubicBezTo>
                  <a:close/>
                  <a:moveTo>
                    <a:pt x="22" y="29"/>
                  </a:moveTo>
                  <a:cubicBezTo>
                    <a:pt x="19" y="26"/>
                    <a:pt x="15" y="21"/>
                    <a:pt x="12" y="18"/>
                  </a:cubicBezTo>
                  <a:cubicBezTo>
                    <a:pt x="20" y="10"/>
                    <a:pt x="20" y="10"/>
                    <a:pt x="20" y="10"/>
                  </a:cubicBezTo>
                  <a:cubicBezTo>
                    <a:pt x="30" y="21"/>
                    <a:pt x="30" y="21"/>
                    <a:pt x="30" y="21"/>
                  </a:cubicBezTo>
                  <a:lnTo>
                    <a:pt x="2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89"/>
            <p:cNvSpPr>
              <a:spLocks/>
            </p:cNvSpPr>
            <p:nvPr/>
          </p:nvSpPr>
          <p:spPr bwMode="auto">
            <a:xfrm>
              <a:off x="5045075" y="2097088"/>
              <a:ext cx="131763" cy="130175"/>
            </a:xfrm>
            <a:custGeom>
              <a:avLst/>
              <a:gdLst>
                <a:gd name="T0" fmla="*/ 47 w 56"/>
                <a:gd name="T1" fmla="*/ 2 h 55"/>
                <a:gd name="T2" fmla="*/ 2 w 56"/>
                <a:gd name="T3" fmla="*/ 47 h 55"/>
                <a:gd name="T4" fmla="*/ 2 w 56"/>
                <a:gd name="T5" fmla="*/ 54 h 55"/>
                <a:gd name="T6" fmla="*/ 5 w 56"/>
                <a:gd name="T7" fmla="*/ 55 h 55"/>
                <a:gd name="T8" fmla="*/ 9 w 56"/>
                <a:gd name="T9" fmla="*/ 54 h 55"/>
                <a:gd name="T10" fmla="*/ 54 w 56"/>
                <a:gd name="T11" fmla="*/ 9 h 55"/>
                <a:gd name="T12" fmla="*/ 54 w 56"/>
                <a:gd name="T13" fmla="*/ 2 h 55"/>
                <a:gd name="T14" fmla="*/ 47 w 56"/>
                <a:gd name="T15" fmla="*/ 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47" y="2"/>
                  </a:moveTo>
                  <a:cubicBezTo>
                    <a:pt x="2" y="47"/>
                    <a:pt x="2" y="47"/>
                    <a:pt x="2" y="47"/>
                  </a:cubicBezTo>
                  <a:cubicBezTo>
                    <a:pt x="0" y="49"/>
                    <a:pt x="0" y="52"/>
                    <a:pt x="2" y="54"/>
                  </a:cubicBezTo>
                  <a:cubicBezTo>
                    <a:pt x="3" y="55"/>
                    <a:pt x="4" y="55"/>
                    <a:pt x="5" y="55"/>
                  </a:cubicBezTo>
                  <a:cubicBezTo>
                    <a:pt x="7" y="55"/>
                    <a:pt x="8" y="55"/>
                    <a:pt x="9" y="54"/>
                  </a:cubicBezTo>
                  <a:cubicBezTo>
                    <a:pt x="54" y="9"/>
                    <a:pt x="54" y="9"/>
                    <a:pt x="54" y="9"/>
                  </a:cubicBezTo>
                  <a:cubicBezTo>
                    <a:pt x="56" y="7"/>
                    <a:pt x="56" y="4"/>
                    <a:pt x="54" y="2"/>
                  </a:cubicBezTo>
                  <a:cubicBezTo>
                    <a:pt x="52" y="0"/>
                    <a:pt x="49" y="0"/>
                    <a:pt x="47"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90"/>
            <p:cNvSpPr>
              <a:spLocks noEditPoints="1"/>
            </p:cNvSpPr>
            <p:nvPr/>
          </p:nvSpPr>
          <p:spPr bwMode="auto">
            <a:xfrm>
              <a:off x="4840288" y="1876425"/>
              <a:ext cx="454025" cy="557213"/>
            </a:xfrm>
            <a:custGeom>
              <a:avLst/>
              <a:gdLst>
                <a:gd name="T0" fmla="*/ 115 w 193"/>
                <a:gd name="T1" fmla="*/ 46 h 237"/>
                <a:gd name="T2" fmla="*/ 115 w 193"/>
                <a:gd name="T3" fmla="*/ 34 h 237"/>
                <a:gd name="T4" fmla="*/ 118 w 193"/>
                <a:gd name="T5" fmla="*/ 34 h 237"/>
                <a:gd name="T6" fmla="*/ 122 w 193"/>
                <a:gd name="T7" fmla="*/ 33 h 237"/>
                <a:gd name="T8" fmla="*/ 125 w 193"/>
                <a:gd name="T9" fmla="*/ 28 h 237"/>
                <a:gd name="T10" fmla="*/ 125 w 193"/>
                <a:gd name="T11" fmla="*/ 7 h 237"/>
                <a:gd name="T12" fmla="*/ 122 w 193"/>
                <a:gd name="T13" fmla="*/ 2 h 237"/>
                <a:gd name="T14" fmla="*/ 118 w 193"/>
                <a:gd name="T15" fmla="*/ 0 h 237"/>
                <a:gd name="T16" fmla="*/ 76 w 193"/>
                <a:gd name="T17" fmla="*/ 0 h 237"/>
                <a:gd name="T18" fmla="*/ 71 w 193"/>
                <a:gd name="T19" fmla="*/ 2 h 237"/>
                <a:gd name="T20" fmla="*/ 69 w 193"/>
                <a:gd name="T21" fmla="*/ 7 h 237"/>
                <a:gd name="T22" fmla="*/ 69 w 193"/>
                <a:gd name="T23" fmla="*/ 28 h 237"/>
                <a:gd name="T24" fmla="*/ 71 w 193"/>
                <a:gd name="T25" fmla="*/ 33 h 237"/>
                <a:gd name="T26" fmla="*/ 76 w 193"/>
                <a:gd name="T27" fmla="*/ 34 h 237"/>
                <a:gd name="T28" fmla="*/ 79 w 193"/>
                <a:gd name="T29" fmla="*/ 34 h 237"/>
                <a:gd name="T30" fmla="*/ 79 w 193"/>
                <a:gd name="T31" fmla="*/ 46 h 237"/>
                <a:gd name="T32" fmla="*/ 0 w 193"/>
                <a:gd name="T33" fmla="*/ 140 h 237"/>
                <a:gd name="T34" fmla="*/ 97 w 193"/>
                <a:gd name="T35" fmla="*/ 237 h 237"/>
                <a:gd name="T36" fmla="*/ 193 w 193"/>
                <a:gd name="T37" fmla="*/ 140 h 237"/>
                <a:gd name="T38" fmla="*/ 115 w 193"/>
                <a:gd name="T39" fmla="*/ 46 h 237"/>
                <a:gd name="T40" fmla="*/ 83 w 193"/>
                <a:gd name="T41" fmla="*/ 25 h 237"/>
                <a:gd name="T42" fmla="*/ 78 w 193"/>
                <a:gd name="T43" fmla="*/ 25 h 237"/>
                <a:gd name="T44" fmla="*/ 78 w 193"/>
                <a:gd name="T45" fmla="*/ 10 h 237"/>
                <a:gd name="T46" fmla="*/ 115 w 193"/>
                <a:gd name="T47" fmla="*/ 10 h 237"/>
                <a:gd name="T48" fmla="*/ 115 w 193"/>
                <a:gd name="T49" fmla="*/ 25 h 237"/>
                <a:gd name="T50" fmla="*/ 110 w 193"/>
                <a:gd name="T51" fmla="*/ 25 h 237"/>
                <a:gd name="T52" fmla="*/ 105 w 193"/>
                <a:gd name="T53" fmla="*/ 30 h 237"/>
                <a:gd name="T54" fmla="*/ 105 w 193"/>
                <a:gd name="T55" fmla="*/ 44 h 237"/>
                <a:gd name="T56" fmla="*/ 97 w 193"/>
                <a:gd name="T57" fmla="*/ 44 h 237"/>
                <a:gd name="T58" fmla="*/ 88 w 193"/>
                <a:gd name="T59" fmla="*/ 44 h 237"/>
                <a:gd name="T60" fmla="*/ 88 w 193"/>
                <a:gd name="T61" fmla="*/ 30 h 237"/>
                <a:gd name="T62" fmla="*/ 83 w 193"/>
                <a:gd name="T63" fmla="*/ 25 h 237"/>
                <a:gd name="T64" fmla="*/ 97 w 193"/>
                <a:gd name="T65" fmla="*/ 227 h 237"/>
                <a:gd name="T66" fmla="*/ 10 w 193"/>
                <a:gd name="T67" fmla="*/ 140 h 237"/>
                <a:gd name="T68" fmla="*/ 97 w 193"/>
                <a:gd name="T69" fmla="*/ 53 h 237"/>
                <a:gd name="T70" fmla="*/ 184 w 193"/>
                <a:gd name="T71" fmla="*/ 140 h 237"/>
                <a:gd name="T72" fmla="*/ 97 w 193"/>
                <a:gd name="T73" fmla="*/ 22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237">
                  <a:moveTo>
                    <a:pt x="115" y="46"/>
                  </a:moveTo>
                  <a:cubicBezTo>
                    <a:pt x="115" y="34"/>
                    <a:pt x="115" y="34"/>
                    <a:pt x="115" y="34"/>
                  </a:cubicBezTo>
                  <a:cubicBezTo>
                    <a:pt x="118" y="34"/>
                    <a:pt x="118" y="34"/>
                    <a:pt x="118" y="34"/>
                  </a:cubicBezTo>
                  <a:cubicBezTo>
                    <a:pt x="120" y="34"/>
                    <a:pt x="121" y="34"/>
                    <a:pt x="122" y="33"/>
                  </a:cubicBezTo>
                  <a:cubicBezTo>
                    <a:pt x="124" y="32"/>
                    <a:pt x="125" y="30"/>
                    <a:pt x="125" y="28"/>
                  </a:cubicBezTo>
                  <a:cubicBezTo>
                    <a:pt x="125" y="7"/>
                    <a:pt x="125" y="7"/>
                    <a:pt x="125" y="7"/>
                  </a:cubicBezTo>
                  <a:cubicBezTo>
                    <a:pt x="125" y="5"/>
                    <a:pt x="124" y="3"/>
                    <a:pt x="122" y="2"/>
                  </a:cubicBezTo>
                  <a:cubicBezTo>
                    <a:pt x="121" y="1"/>
                    <a:pt x="120" y="0"/>
                    <a:pt x="118" y="0"/>
                  </a:cubicBezTo>
                  <a:cubicBezTo>
                    <a:pt x="76" y="0"/>
                    <a:pt x="76" y="0"/>
                    <a:pt x="76" y="0"/>
                  </a:cubicBezTo>
                  <a:cubicBezTo>
                    <a:pt x="74" y="0"/>
                    <a:pt x="73" y="1"/>
                    <a:pt x="71" y="2"/>
                  </a:cubicBezTo>
                  <a:cubicBezTo>
                    <a:pt x="70" y="3"/>
                    <a:pt x="69" y="5"/>
                    <a:pt x="69" y="7"/>
                  </a:cubicBezTo>
                  <a:cubicBezTo>
                    <a:pt x="69" y="28"/>
                    <a:pt x="69" y="28"/>
                    <a:pt x="69" y="28"/>
                  </a:cubicBezTo>
                  <a:cubicBezTo>
                    <a:pt x="69" y="30"/>
                    <a:pt x="70" y="32"/>
                    <a:pt x="71" y="33"/>
                  </a:cubicBezTo>
                  <a:cubicBezTo>
                    <a:pt x="73" y="34"/>
                    <a:pt x="74" y="34"/>
                    <a:pt x="76" y="34"/>
                  </a:cubicBezTo>
                  <a:cubicBezTo>
                    <a:pt x="79" y="34"/>
                    <a:pt x="79" y="34"/>
                    <a:pt x="79" y="34"/>
                  </a:cubicBezTo>
                  <a:cubicBezTo>
                    <a:pt x="79" y="46"/>
                    <a:pt x="79" y="46"/>
                    <a:pt x="79" y="46"/>
                  </a:cubicBezTo>
                  <a:cubicBezTo>
                    <a:pt x="34" y="54"/>
                    <a:pt x="0" y="93"/>
                    <a:pt x="0" y="140"/>
                  </a:cubicBezTo>
                  <a:cubicBezTo>
                    <a:pt x="0" y="193"/>
                    <a:pt x="44" y="237"/>
                    <a:pt x="97" y="237"/>
                  </a:cubicBezTo>
                  <a:cubicBezTo>
                    <a:pt x="150" y="237"/>
                    <a:pt x="193" y="193"/>
                    <a:pt x="193" y="140"/>
                  </a:cubicBezTo>
                  <a:cubicBezTo>
                    <a:pt x="193" y="93"/>
                    <a:pt x="160" y="54"/>
                    <a:pt x="115" y="46"/>
                  </a:cubicBezTo>
                  <a:close/>
                  <a:moveTo>
                    <a:pt x="83" y="25"/>
                  </a:moveTo>
                  <a:cubicBezTo>
                    <a:pt x="78" y="25"/>
                    <a:pt x="78" y="25"/>
                    <a:pt x="78" y="25"/>
                  </a:cubicBezTo>
                  <a:cubicBezTo>
                    <a:pt x="78" y="10"/>
                    <a:pt x="78" y="10"/>
                    <a:pt x="78" y="10"/>
                  </a:cubicBezTo>
                  <a:cubicBezTo>
                    <a:pt x="115" y="10"/>
                    <a:pt x="115" y="10"/>
                    <a:pt x="115" y="10"/>
                  </a:cubicBezTo>
                  <a:cubicBezTo>
                    <a:pt x="115" y="25"/>
                    <a:pt x="115" y="25"/>
                    <a:pt x="115" y="25"/>
                  </a:cubicBezTo>
                  <a:cubicBezTo>
                    <a:pt x="110" y="25"/>
                    <a:pt x="110" y="25"/>
                    <a:pt x="110" y="25"/>
                  </a:cubicBezTo>
                  <a:cubicBezTo>
                    <a:pt x="108" y="25"/>
                    <a:pt x="105" y="27"/>
                    <a:pt x="105" y="30"/>
                  </a:cubicBezTo>
                  <a:cubicBezTo>
                    <a:pt x="105" y="44"/>
                    <a:pt x="105" y="44"/>
                    <a:pt x="105" y="44"/>
                  </a:cubicBezTo>
                  <a:cubicBezTo>
                    <a:pt x="103" y="44"/>
                    <a:pt x="100" y="44"/>
                    <a:pt x="97" y="44"/>
                  </a:cubicBezTo>
                  <a:cubicBezTo>
                    <a:pt x="94" y="44"/>
                    <a:pt x="91" y="44"/>
                    <a:pt x="88" y="44"/>
                  </a:cubicBezTo>
                  <a:cubicBezTo>
                    <a:pt x="88" y="30"/>
                    <a:pt x="88" y="30"/>
                    <a:pt x="88" y="30"/>
                  </a:cubicBezTo>
                  <a:cubicBezTo>
                    <a:pt x="88" y="27"/>
                    <a:pt x="86" y="25"/>
                    <a:pt x="83" y="25"/>
                  </a:cubicBezTo>
                  <a:close/>
                  <a:moveTo>
                    <a:pt x="97" y="227"/>
                  </a:moveTo>
                  <a:cubicBezTo>
                    <a:pt x="49" y="227"/>
                    <a:pt x="10" y="188"/>
                    <a:pt x="10" y="140"/>
                  </a:cubicBezTo>
                  <a:cubicBezTo>
                    <a:pt x="10" y="92"/>
                    <a:pt x="49" y="53"/>
                    <a:pt x="97" y="53"/>
                  </a:cubicBezTo>
                  <a:cubicBezTo>
                    <a:pt x="145" y="53"/>
                    <a:pt x="184" y="92"/>
                    <a:pt x="184" y="140"/>
                  </a:cubicBezTo>
                  <a:cubicBezTo>
                    <a:pt x="184" y="188"/>
                    <a:pt x="145" y="227"/>
                    <a:pt x="97" y="2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p:cNvSpPr txBox="1"/>
          <p:nvPr/>
        </p:nvSpPr>
        <p:spPr>
          <a:xfrm>
            <a:off x="3400789" y="5577145"/>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½ journée</a:t>
            </a:r>
            <a:endParaRPr lang="fr-FR" sz="900" dirty="0">
              <a:solidFill>
                <a:schemeClr val="accent1">
                  <a:lumMod val="50000"/>
                </a:schemeClr>
              </a:solidFill>
            </a:endParaRPr>
          </a:p>
        </p:txBody>
      </p:sp>
      <p:sp>
        <p:nvSpPr>
          <p:cNvPr id="112" name="TextBox 111"/>
          <p:cNvSpPr txBox="1"/>
          <p:nvPr/>
        </p:nvSpPr>
        <p:spPr>
          <a:xfrm>
            <a:off x="4335164" y="5466209"/>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½ journée</a:t>
            </a:r>
            <a:endParaRPr lang="fr-FR" sz="900" dirty="0">
              <a:solidFill>
                <a:schemeClr val="accent1">
                  <a:lumMod val="50000"/>
                </a:schemeClr>
              </a:solidFill>
            </a:endParaRPr>
          </a:p>
        </p:txBody>
      </p:sp>
      <p:grpSp>
        <p:nvGrpSpPr>
          <p:cNvPr id="6" name="Group 126"/>
          <p:cNvGrpSpPr/>
          <p:nvPr/>
        </p:nvGrpSpPr>
        <p:grpSpPr>
          <a:xfrm>
            <a:off x="3252930" y="5842793"/>
            <a:ext cx="242530" cy="160874"/>
            <a:chOff x="6526213" y="1036638"/>
            <a:chExt cx="546100" cy="398463"/>
          </a:xfrm>
          <a:solidFill>
            <a:schemeClr val="accent1">
              <a:lumMod val="50000"/>
            </a:schemeClr>
          </a:solidFill>
        </p:grpSpPr>
        <p:sp>
          <p:nvSpPr>
            <p:cNvPr id="128" name="Freeform 369"/>
            <p:cNvSpPr>
              <a:spLocks noEditPoints="1"/>
            </p:cNvSpPr>
            <p:nvPr/>
          </p:nvSpPr>
          <p:spPr bwMode="auto">
            <a:xfrm>
              <a:off x="6526213" y="1036638"/>
              <a:ext cx="400050"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70"/>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0" name="TextBox 129"/>
          <p:cNvSpPr txBox="1"/>
          <p:nvPr/>
        </p:nvSpPr>
        <p:spPr>
          <a:xfrm>
            <a:off x="3447596" y="5822504"/>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a:solidFill>
                  <a:schemeClr val="accent1">
                    <a:lumMod val="50000"/>
                  </a:schemeClr>
                </a:solidFill>
              </a:rPr>
              <a:t>5</a:t>
            </a:r>
            <a:r>
              <a:rPr lang="fr-FR" sz="900" dirty="0" smtClean="0">
                <a:solidFill>
                  <a:schemeClr val="accent1">
                    <a:lumMod val="50000"/>
                  </a:schemeClr>
                </a:solidFill>
              </a:rPr>
              <a:t> pers</a:t>
            </a:r>
            <a:endParaRPr lang="fr-FR" sz="900" dirty="0">
              <a:solidFill>
                <a:schemeClr val="accent1">
                  <a:lumMod val="50000"/>
                </a:schemeClr>
              </a:solidFill>
            </a:endParaRPr>
          </a:p>
        </p:txBody>
      </p:sp>
      <p:grpSp>
        <p:nvGrpSpPr>
          <p:cNvPr id="7" name="Group 130"/>
          <p:cNvGrpSpPr/>
          <p:nvPr/>
        </p:nvGrpSpPr>
        <p:grpSpPr>
          <a:xfrm>
            <a:off x="4174717" y="5726459"/>
            <a:ext cx="242530" cy="160874"/>
            <a:chOff x="6526213" y="1036638"/>
            <a:chExt cx="546100" cy="398463"/>
          </a:xfrm>
          <a:solidFill>
            <a:schemeClr val="accent1">
              <a:lumMod val="50000"/>
            </a:schemeClr>
          </a:solidFill>
        </p:grpSpPr>
        <p:sp>
          <p:nvSpPr>
            <p:cNvPr id="132" name="Freeform 369"/>
            <p:cNvSpPr>
              <a:spLocks noEditPoints="1"/>
            </p:cNvSpPr>
            <p:nvPr/>
          </p:nvSpPr>
          <p:spPr bwMode="auto">
            <a:xfrm>
              <a:off x="6526213" y="1036638"/>
              <a:ext cx="400050"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370"/>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5" name="Rectangle 134"/>
          <p:cNvSpPr/>
          <p:nvPr/>
        </p:nvSpPr>
        <p:spPr>
          <a:xfrm>
            <a:off x="5012269" y="3438150"/>
            <a:ext cx="1283094" cy="126689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34" name="TextBox 133"/>
          <p:cNvSpPr txBox="1"/>
          <p:nvPr/>
        </p:nvSpPr>
        <p:spPr>
          <a:xfrm>
            <a:off x="4362048" y="5708258"/>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a:solidFill>
                  <a:schemeClr val="accent1">
                    <a:lumMod val="50000"/>
                  </a:schemeClr>
                </a:solidFill>
              </a:rPr>
              <a:t>5</a:t>
            </a:r>
            <a:r>
              <a:rPr lang="fr-FR" sz="900" dirty="0" smtClean="0">
                <a:solidFill>
                  <a:schemeClr val="accent1">
                    <a:lumMod val="50000"/>
                  </a:schemeClr>
                </a:solidFill>
              </a:rPr>
              <a:t> pers</a:t>
            </a:r>
            <a:endParaRPr lang="fr-FR" sz="900" dirty="0">
              <a:solidFill>
                <a:schemeClr val="accent1">
                  <a:lumMod val="50000"/>
                </a:schemeClr>
              </a:solidFill>
            </a:endParaRPr>
          </a:p>
        </p:txBody>
      </p:sp>
      <p:sp>
        <p:nvSpPr>
          <p:cNvPr id="146" name="Rectangle 145"/>
          <p:cNvSpPr/>
          <p:nvPr/>
        </p:nvSpPr>
        <p:spPr>
          <a:xfrm>
            <a:off x="270973" y="4073036"/>
            <a:ext cx="927227" cy="62522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100" dirty="0" smtClean="0"/>
              <a:t>Manager entité</a:t>
            </a:r>
            <a:endParaRPr lang="fr-FR" sz="1100" dirty="0"/>
          </a:p>
        </p:txBody>
      </p:sp>
      <p:sp>
        <p:nvSpPr>
          <p:cNvPr id="96" name="TextBox 95"/>
          <p:cNvSpPr txBox="1"/>
          <p:nvPr/>
        </p:nvSpPr>
        <p:spPr>
          <a:xfrm>
            <a:off x="5025468" y="3441567"/>
            <a:ext cx="1336912" cy="590837"/>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Revue et validation par le </a:t>
            </a:r>
            <a:r>
              <a:rPr lang="fr-FR" sz="900" dirty="0" err="1" smtClean="0">
                <a:solidFill>
                  <a:schemeClr val="accent1">
                    <a:lumMod val="50000"/>
                  </a:schemeClr>
                </a:solidFill>
              </a:rPr>
              <a:t>resp</a:t>
            </a:r>
            <a:r>
              <a:rPr lang="fr-FR" sz="900" dirty="0" smtClean="0">
                <a:solidFill>
                  <a:schemeClr val="accent1">
                    <a:lumMod val="50000"/>
                  </a:schemeClr>
                </a:solidFill>
              </a:rPr>
              <a:t>. de l’entité du radar des cas d’usage</a:t>
            </a:r>
            <a:endParaRPr lang="fr-FR" sz="900" dirty="0">
              <a:solidFill>
                <a:schemeClr val="accent1">
                  <a:lumMod val="50000"/>
                </a:schemeClr>
              </a:solidFill>
            </a:endParaRPr>
          </a:p>
        </p:txBody>
      </p:sp>
      <p:sp>
        <p:nvSpPr>
          <p:cNvPr id="126" name="TextBox 125"/>
          <p:cNvSpPr txBox="1"/>
          <p:nvPr/>
        </p:nvSpPr>
        <p:spPr>
          <a:xfrm>
            <a:off x="5270097" y="4357945"/>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a:solidFill>
                  <a:schemeClr val="accent1">
                    <a:lumMod val="50000"/>
                  </a:schemeClr>
                </a:solidFill>
              </a:rPr>
              <a:t>2</a:t>
            </a:r>
            <a:r>
              <a:rPr lang="fr-FR" sz="900" dirty="0" smtClean="0">
                <a:solidFill>
                  <a:schemeClr val="accent1">
                    <a:lumMod val="50000"/>
                  </a:schemeClr>
                </a:solidFill>
              </a:rPr>
              <a:t> pers</a:t>
            </a:r>
            <a:endParaRPr lang="fr-FR" sz="900" dirty="0">
              <a:solidFill>
                <a:schemeClr val="accent1">
                  <a:lumMod val="50000"/>
                </a:schemeClr>
              </a:solidFill>
            </a:endParaRPr>
          </a:p>
        </p:txBody>
      </p:sp>
      <p:grpSp>
        <p:nvGrpSpPr>
          <p:cNvPr id="8" name="Group 113"/>
          <p:cNvGrpSpPr/>
          <p:nvPr/>
        </p:nvGrpSpPr>
        <p:grpSpPr>
          <a:xfrm>
            <a:off x="5108379" y="4117456"/>
            <a:ext cx="171027" cy="200772"/>
            <a:chOff x="4840288" y="1876425"/>
            <a:chExt cx="474662" cy="557213"/>
          </a:xfrm>
          <a:solidFill>
            <a:schemeClr val="accent1">
              <a:lumMod val="50000"/>
            </a:schemeClr>
          </a:solidFill>
        </p:grpSpPr>
        <p:sp>
          <p:nvSpPr>
            <p:cNvPr id="115" name="Freeform 188"/>
            <p:cNvSpPr>
              <a:spLocks noEditPoints="1"/>
            </p:cNvSpPr>
            <p:nvPr/>
          </p:nvSpPr>
          <p:spPr bwMode="auto">
            <a:xfrm>
              <a:off x="5219700" y="1955800"/>
              <a:ext cx="95250" cy="95250"/>
            </a:xfrm>
            <a:custGeom>
              <a:avLst/>
              <a:gdLst>
                <a:gd name="T0" fmla="*/ 39 w 41"/>
                <a:gd name="T1" fmla="*/ 16 h 40"/>
                <a:gd name="T2" fmla="*/ 24 w 41"/>
                <a:gd name="T3" fmla="*/ 2 h 40"/>
                <a:gd name="T4" fmla="*/ 20 w 41"/>
                <a:gd name="T5" fmla="*/ 0 h 40"/>
                <a:gd name="T6" fmla="*/ 19 w 41"/>
                <a:gd name="T7" fmla="*/ 0 h 40"/>
                <a:gd name="T8" fmla="*/ 15 w 41"/>
                <a:gd name="T9" fmla="*/ 2 h 40"/>
                <a:gd name="T10" fmla="*/ 2 w 41"/>
                <a:gd name="T11" fmla="*/ 15 h 40"/>
                <a:gd name="T12" fmla="*/ 1 w 41"/>
                <a:gd name="T13" fmla="*/ 20 h 40"/>
                <a:gd name="T14" fmla="*/ 23 w 41"/>
                <a:gd name="T15" fmla="*/ 40 h 40"/>
                <a:gd name="T16" fmla="*/ 26 w 41"/>
                <a:gd name="T17" fmla="*/ 39 h 40"/>
                <a:gd name="T18" fmla="*/ 39 w 41"/>
                <a:gd name="T19" fmla="*/ 26 h 40"/>
                <a:gd name="T20" fmla="*/ 41 w 41"/>
                <a:gd name="T21" fmla="*/ 22 h 40"/>
                <a:gd name="T22" fmla="*/ 39 w 41"/>
                <a:gd name="T23" fmla="*/ 16 h 40"/>
                <a:gd name="T24" fmla="*/ 22 w 41"/>
                <a:gd name="T25" fmla="*/ 29 h 40"/>
                <a:gd name="T26" fmla="*/ 12 w 41"/>
                <a:gd name="T27" fmla="*/ 18 h 40"/>
                <a:gd name="T28" fmla="*/ 20 w 41"/>
                <a:gd name="T29" fmla="*/ 10 h 40"/>
                <a:gd name="T30" fmla="*/ 30 w 41"/>
                <a:gd name="T31" fmla="*/ 21 h 40"/>
                <a:gd name="T32" fmla="*/ 22 w 41"/>
                <a:gd name="T33"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39" y="16"/>
                  </a:moveTo>
                  <a:cubicBezTo>
                    <a:pt x="24" y="2"/>
                    <a:pt x="24" y="2"/>
                    <a:pt x="24" y="2"/>
                  </a:cubicBezTo>
                  <a:cubicBezTo>
                    <a:pt x="23" y="0"/>
                    <a:pt x="22" y="0"/>
                    <a:pt x="20" y="0"/>
                  </a:cubicBezTo>
                  <a:cubicBezTo>
                    <a:pt x="20" y="0"/>
                    <a:pt x="19" y="0"/>
                    <a:pt x="19" y="0"/>
                  </a:cubicBezTo>
                  <a:cubicBezTo>
                    <a:pt x="17" y="0"/>
                    <a:pt x="16" y="1"/>
                    <a:pt x="15" y="2"/>
                  </a:cubicBezTo>
                  <a:cubicBezTo>
                    <a:pt x="2" y="15"/>
                    <a:pt x="2" y="15"/>
                    <a:pt x="2" y="15"/>
                  </a:cubicBezTo>
                  <a:cubicBezTo>
                    <a:pt x="1" y="16"/>
                    <a:pt x="0" y="18"/>
                    <a:pt x="1" y="20"/>
                  </a:cubicBezTo>
                  <a:cubicBezTo>
                    <a:pt x="1" y="20"/>
                    <a:pt x="18" y="40"/>
                    <a:pt x="23" y="40"/>
                  </a:cubicBezTo>
                  <a:cubicBezTo>
                    <a:pt x="24" y="40"/>
                    <a:pt x="25" y="40"/>
                    <a:pt x="26" y="39"/>
                  </a:cubicBezTo>
                  <a:cubicBezTo>
                    <a:pt x="39" y="26"/>
                    <a:pt x="39" y="26"/>
                    <a:pt x="39" y="26"/>
                  </a:cubicBezTo>
                  <a:cubicBezTo>
                    <a:pt x="40" y="25"/>
                    <a:pt x="41" y="23"/>
                    <a:pt x="41" y="22"/>
                  </a:cubicBezTo>
                  <a:cubicBezTo>
                    <a:pt x="41" y="20"/>
                    <a:pt x="41" y="18"/>
                    <a:pt x="39" y="16"/>
                  </a:cubicBezTo>
                  <a:close/>
                  <a:moveTo>
                    <a:pt x="22" y="29"/>
                  </a:moveTo>
                  <a:cubicBezTo>
                    <a:pt x="19" y="26"/>
                    <a:pt x="15" y="21"/>
                    <a:pt x="12" y="18"/>
                  </a:cubicBezTo>
                  <a:cubicBezTo>
                    <a:pt x="20" y="10"/>
                    <a:pt x="20" y="10"/>
                    <a:pt x="20" y="10"/>
                  </a:cubicBezTo>
                  <a:cubicBezTo>
                    <a:pt x="30" y="21"/>
                    <a:pt x="30" y="21"/>
                    <a:pt x="30" y="21"/>
                  </a:cubicBezTo>
                  <a:lnTo>
                    <a:pt x="2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89"/>
            <p:cNvSpPr>
              <a:spLocks/>
            </p:cNvSpPr>
            <p:nvPr/>
          </p:nvSpPr>
          <p:spPr bwMode="auto">
            <a:xfrm>
              <a:off x="5045075" y="2097088"/>
              <a:ext cx="131763" cy="130175"/>
            </a:xfrm>
            <a:custGeom>
              <a:avLst/>
              <a:gdLst>
                <a:gd name="T0" fmla="*/ 47 w 56"/>
                <a:gd name="T1" fmla="*/ 2 h 55"/>
                <a:gd name="T2" fmla="*/ 2 w 56"/>
                <a:gd name="T3" fmla="*/ 47 h 55"/>
                <a:gd name="T4" fmla="*/ 2 w 56"/>
                <a:gd name="T5" fmla="*/ 54 h 55"/>
                <a:gd name="T6" fmla="*/ 5 w 56"/>
                <a:gd name="T7" fmla="*/ 55 h 55"/>
                <a:gd name="T8" fmla="*/ 9 w 56"/>
                <a:gd name="T9" fmla="*/ 54 h 55"/>
                <a:gd name="T10" fmla="*/ 54 w 56"/>
                <a:gd name="T11" fmla="*/ 9 h 55"/>
                <a:gd name="T12" fmla="*/ 54 w 56"/>
                <a:gd name="T13" fmla="*/ 2 h 55"/>
                <a:gd name="T14" fmla="*/ 47 w 56"/>
                <a:gd name="T15" fmla="*/ 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47" y="2"/>
                  </a:moveTo>
                  <a:cubicBezTo>
                    <a:pt x="2" y="47"/>
                    <a:pt x="2" y="47"/>
                    <a:pt x="2" y="47"/>
                  </a:cubicBezTo>
                  <a:cubicBezTo>
                    <a:pt x="0" y="49"/>
                    <a:pt x="0" y="52"/>
                    <a:pt x="2" y="54"/>
                  </a:cubicBezTo>
                  <a:cubicBezTo>
                    <a:pt x="3" y="55"/>
                    <a:pt x="4" y="55"/>
                    <a:pt x="5" y="55"/>
                  </a:cubicBezTo>
                  <a:cubicBezTo>
                    <a:pt x="7" y="55"/>
                    <a:pt x="8" y="55"/>
                    <a:pt x="9" y="54"/>
                  </a:cubicBezTo>
                  <a:cubicBezTo>
                    <a:pt x="54" y="9"/>
                    <a:pt x="54" y="9"/>
                    <a:pt x="54" y="9"/>
                  </a:cubicBezTo>
                  <a:cubicBezTo>
                    <a:pt x="56" y="7"/>
                    <a:pt x="56" y="4"/>
                    <a:pt x="54" y="2"/>
                  </a:cubicBezTo>
                  <a:cubicBezTo>
                    <a:pt x="52" y="0"/>
                    <a:pt x="49" y="0"/>
                    <a:pt x="47"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90"/>
            <p:cNvSpPr>
              <a:spLocks noEditPoints="1"/>
            </p:cNvSpPr>
            <p:nvPr/>
          </p:nvSpPr>
          <p:spPr bwMode="auto">
            <a:xfrm>
              <a:off x="4840288" y="1876425"/>
              <a:ext cx="454025" cy="557213"/>
            </a:xfrm>
            <a:custGeom>
              <a:avLst/>
              <a:gdLst>
                <a:gd name="T0" fmla="*/ 115 w 193"/>
                <a:gd name="T1" fmla="*/ 46 h 237"/>
                <a:gd name="T2" fmla="*/ 115 w 193"/>
                <a:gd name="T3" fmla="*/ 34 h 237"/>
                <a:gd name="T4" fmla="*/ 118 w 193"/>
                <a:gd name="T5" fmla="*/ 34 h 237"/>
                <a:gd name="T6" fmla="*/ 122 w 193"/>
                <a:gd name="T7" fmla="*/ 33 h 237"/>
                <a:gd name="T8" fmla="*/ 125 w 193"/>
                <a:gd name="T9" fmla="*/ 28 h 237"/>
                <a:gd name="T10" fmla="*/ 125 w 193"/>
                <a:gd name="T11" fmla="*/ 7 h 237"/>
                <a:gd name="T12" fmla="*/ 122 w 193"/>
                <a:gd name="T13" fmla="*/ 2 h 237"/>
                <a:gd name="T14" fmla="*/ 118 w 193"/>
                <a:gd name="T15" fmla="*/ 0 h 237"/>
                <a:gd name="T16" fmla="*/ 76 w 193"/>
                <a:gd name="T17" fmla="*/ 0 h 237"/>
                <a:gd name="T18" fmla="*/ 71 w 193"/>
                <a:gd name="T19" fmla="*/ 2 h 237"/>
                <a:gd name="T20" fmla="*/ 69 w 193"/>
                <a:gd name="T21" fmla="*/ 7 h 237"/>
                <a:gd name="T22" fmla="*/ 69 w 193"/>
                <a:gd name="T23" fmla="*/ 28 h 237"/>
                <a:gd name="T24" fmla="*/ 71 w 193"/>
                <a:gd name="T25" fmla="*/ 33 h 237"/>
                <a:gd name="T26" fmla="*/ 76 w 193"/>
                <a:gd name="T27" fmla="*/ 34 h 237"/>
                <a:gd name="T28" fmla="*/ 79 w 193"/>
                <a:gd name="T29" fmla="*/ 34 h 237"/>
                <a:gd name="T30" fmla="*/ 79 w 193"/>
                <a:gd name="T31" fmla="*/ 46 h 237"/>
                <a:gd name="T32" fmla="*/ 0 w 193"/>
                <a:gd name="T33" fmla="*/ 140 h 237"/>
                <a:gd name="T34" fmla="*/ 97 w 193"/>
                <a:gd name="T35" fmla="*/ 237 h 237"/>
                <a:gd name="T36" fmla="*/ 193 w 193"/>
                <a:gd name="T37" fmla="*/ 140 h 237"/>
                <a:gd name="T38" fmla="*/ 115 w 193"/>
                <a:gd name="T39" fmla="*/ 46 h 237"/>
                <a:gd name="T40" fmla="*/ 83 w 193"/>
                <a:gd name="T41" fmla="*/ 25 h 237"/>
                <a:gd name="T42" fmla="*/ 78 w 193"/>
                <a:gd name="T43" fmla="*/ 25 h 237"/>
                <a:gd name="T44" fmla="*/ 78 w 193"/>
                <a:gd name="T45" fmla="*/ 10 h 237"/>
                <a:gd name="T46" fmla="*/ 115 w 193"/>
                <a:gd name="T47" fmla="*/ 10 h 237"/>
                <a:gd name="T48" fmla="*/ 115 w 193"/>
                <a:gd name="T49" fmla="*/ 25 h 237"/>
                <a:gd name="T50" fmla="*/ 110 w 193"/>
                <a:gd name="T51" fmla="*/ 25 h 237"/>
                <a:gd name="T52" fmla="*/ 105 w 193"/>
                <a:gd name="T53" fmla="*/ 30 h 237"/>
                <a:gd name="T54" fmla="*/ 105 w 193"/>
                <a:gd name="T55" fmla="*/ 44 h 237"/>
                <a:gd name="T56" fmla="*/ 97 w 193"/>
                <a:gd name="T57" fmla="*/ 44 h 237"/>
                <a:gd name="T58" fmla="*/ 88 w 193"/>
                <a:gd name="T59" fmla="*/ 44 h 237"/>
                <a:gd name="T60" fmla="*/ 88 w 193"/>
                <a:gd name="T61" fmla="*/ 30 h 237"/>
                <a:gd name="T62" fmla="*/ 83 w 193"/>
                <a:gd name="T63" fmla="*/ 25 h 237"/>
                <a:gd name="T64" fmla="*/ 97 w 193"/>
                <a:gd name="T65" fmla="*/ 227 h 237"/>
                <a:gd name="T66" fmla="*/ 10 w 193"/>
                <a:gd name="T67" fmla="*/ 140 h 237"/>
                <a:gd name="T68" fmla="*/ 97 w 193"/>
                <a:gd name="T69" fmla="*/ 53 h 237"/>
                <a:gd name="T70" fmla="*/ 184 w 193"/>
                <a:gd name="T71" fmla="*/ 140 h 237"/>
                <a:gd name="T72" fmla="*/ 97 w 193"/>
                <a:gd name="T73" fmla="*/ 22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237">
                  <a:moveTo>
                    <a:pt x="115" y="46"/>
                  </a:moveTo>
                  <a:cubicBezTo>
                    <a:pt x="115" y="34"/>
                    <a:pt x="115" y="34"/>
                    <a:pt x="115" y="34"/>
                  </a:cubicBezTo>
                  <a:cubicBezTo>
                    <a:pt x="118" y="34"/>
                    <a:pt x="118" y="34"/>
                    <a:pt x="118" y="34"/>
                  </a:cubicBezTo>
                  <a:cubicBezTo>
                    <a:pt x="120" y="34"/>
                    <a:pt x="121" y="34"/>
                    <a:pt x="122" y="33"/>
                  </a:cubicBezTo>
                  <a:cubicBezTo>
                    <a:pt x="124" y="32"/>
                    <a:pt x="125" y="30"/>
                    <a:pt x="125" y="28"/>
                  </a:cubicBezTo>
                  <a:cubicBezTo>
                    <a:pt x="125" y="7"/>
                    <a:pt x="125" y="7"/>
                    <a:pt x="125" y="7"/>
                  </a:cubicBezTo>
                  <a:cubicBezTo>
                    <a:pt x="125" y="5"/>
                    <a:pt x="124" y="3"/>
                    <a:pt x="122" y="2"/>
                  </a:cubicBezTo>
                  <a:cubicBezTo>
                    <a:pt x="121" y="1"/>
                    <a:pt x="120" y="0"/>
                    <a:pt x="118" y="0"/>
                  </a:cubicBezTo>
                  <a:cubicBezTo>
                    <a:pt x="76" y="0"/>
                    <a:pt x="76" y="0"/>
                    <a:pt x="76" y="0"/>
                  </a:cubicBezTo>
                  <a:cubicBezTo>
                    <a:pt x="74" y="0"/>
                    <a:pt x="73" y="1"/>
                    <a:pt x="71" y="2"/>
                  </a:cubicBezTo>
                  <a:cubicBezTo>
                    <a:pt x="70" y="3"/>
                    <a:pt x="69" y="5"/>
                    <a:pt x="69" y="7"/>
                  </a:cubicBezTo>
                  <a:cubicBezTo>
                    <a:pt x="69" y="28"/>
                    <a:pt x="69" y="28"/>
                    <a:pt x="69" y="28"/>
                  </a:cubicBezTo>
                  <a:cubicBezTo>
                    <a:pt x="69" y="30"/>
                    <a:pt x="70" y="32"/>
                    <a:pt x="71" y="33"/>
                  </a:cubicBezTo>
                  <a:cubicBezTo>
                    <a:pt x="73" y="34"/>
                    <a:pt x="74" y="34"/>
                    <a:pt x="76" y="34"/>
                  </a:cubicBezTo>
                  <a:cubicBezTo>
                    <a:pt x="79" y="34"/>
                    <a:pt x="79" y="34"/>
                    <a:pt x="79" y="34"/>
                  </a:cubicBezTo>
                  <a:cubicBezTo>
                    <a:pt x="79" y="46"/>
                    <a:pt x="79" y="46"/>
                    <a:pt x="79" y="46"/>
                  </a:cubicBezTo>
                  <a:cubicBezTo>
                    <a:pt x="34" y="54"/>
                    <a:pt x="0" y="93"/>
                    <a:pt x="0" y="140"/>
                  </a:cubicBezTo>
                  <a:cubicBezTo>
                    <a:pt x="0" y="193"/>
                    <a:pt x="44" y="237"/>
                    <a:pt x="97" y="237"/>
                  </a:cubicBezTo>
                  <a:cubicBezTo>
                    <a:pt x="150" y="237"/>
                    <a:pt x="193" y="193"/>
                    <a:pt x="193" y="140"/>
                  </a:cubicBezTo>
                  <a:cubicBezTo>
                    <a:pt x="193" y="93"/>
                    <a:pt x="160" y="54"/>
                    <a:pt x="115" y="46"/>
                  </a:cubicBezTo>
                  <a:close/>
                  <a:moveTo>
                    <a:pt x="83" y="25"/>
                  </a:moveTo>
                  <a:cubicBezTo>
                    <a:pt x="78" y="25"/>
                    <a:pt x="78" y="25"/>
                    <a:pt x="78" y="25"/>
                  </a:cubicBezTo>
                  <a:cubicBezTo>
                    <a:pt x="78" y="10"/>
                    <a:pt x="78" y="10"/>
                    <a:pt x="78" y="10"/>
                  </a:cubicBezTo>
                  <a:cubicBezTo>
                    <a:pt x="115" y="10"/>
                    <a:pt x="115" y="10"/>
                    <a:pt x="115" y="10"/>
                  </a:cubicBezTo>
                  <a:cubicBezTo>
                    <a:pt x="115" y="25"/>
                    <a:pt x="115" y="25"/>
                    <a:pt x="115" y="25"/>
                  </a:cubicBezTo>
                  <a:cubicBezTo>
                    <a:pt x="110" y="25"/>
                    <a:pt x="110" y="25"/>
                    <a:pt x="110" y="25"/>
                  </a:cubicBezTo>
                  <a:cubicBezTo>
                    <a:pt x="108" y="25"/>
                    <a:pt x="105" y="27"/>
                    <a:pt x="105" y="30"/>
                  </a:cubicBezTo>
                  <a:cubicBezTo>
                    <a:pt x="105" y="44"/>
                    <a:pt x="105" y="44"/>
                    <a:pt x="105" y="44"/>
                  </a:cubicBezTo>
                  <a:cubicBezTo>
                    <a:pt x="103" y="44"/>
                    <a:pt x="100" y="44"/>
                    <a:pt x="97" y="44"/>
                  </a:cubicBezTo>
                  <a:cubicBezTo>
                    <a:pt x="94" y="44"/>
                    <a:pt x="91" y="44"/>
                    <a:pt x="88" y="44"/>
                  </a:cubicBezTo>
                  <a:cubicBezTo>
                    <a:pt x="88" y="30"/>
                    <a:pt x="88" y="30"/>
                    <a:pt x="88" y="30"/>
                  </a:cubicBezTo>
                  <a:cubicBezTo>
                    <a:pt x="88" y="27"/>
                    <a:pt x="86" y="25"/>
                    <a:pt x="83" y="25"/>
                  </a:cubicBezTo>
                  <a:close/>
                  <a:moveTo>
                    <a:pt x="97" y="227"/>
                  </a:moveTo>
                  <a:cubicBezTo>
                    <a:pt x="49" y="227"/>
                    <a:pt x="10" y="188"/>
                    <a:pt x="10" y="140"/>
                  </a:cubicBezTo>
                  <a:cubicBezTo>
                    <a:pt x="10" y="92"/>
                    <a:pt x="49" y="53"/>
                    <a:pt x="97" y="53"/>
                  </a:cubicBezTo>
                  <a:cubicBezTo>
                    <a:pt x="145" y="53"/>
                    <a:pt x="184" y="92"/>
                    <a:pt x="184" y="140"/>
                  </a:cubicBezTo>
                  <a:cubicBezTo>
                    <a:pt x="184" y="188"/>
                    <a:pt x="145" y="227"/>
                    <a:pt x="97" y="2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8" name="TextBox 117"/>
          <p:cNvSpPr txBox="1"/>
          <p:nvPr/>
        </p:nvSpPr>
        <p:spPr>
          <a:xfrm>
            <a:off x="5229589" y="4103945"/>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½ journée</a:t>
            </a:r>
            <a:endParaRPr lang="fr-FR" sz="900" dirty="0">
              <a:solidFill>
                <a:schemeClr val="accent1">
                  <a:lumMod val="50000"/>
                </a:schemeClr>
              </a:solidFill>
            </a:endParaRPr>
          </a:p>
        </p:txBody>
      </p:sp>
      <p:grpSp>
        <p:nvGrpSpPr>
          <p:cNvPr id="9" name="Group 118"/>
          <p:cNvGrpSpPr/>
          <p:nvPr/>
        </p:nvGrpSpPr>
        <p:grpSpPr>
          <a:xfrm>
            <a:off x="5084639" y="4378234"/>
            <a:ext cx="242530" cy="160874"/>
            <a:chOff x="6526213" y="1036638"/>
            <a:chExt cx="546100" cy="398463"/>
          </a:xfrm>
          <a:solidFill>
            <a:schemeClr val="accent1">
              <a:lumMod val="50000"/>
            </a:schemeClr>
          </a:solidFill>
        </p:grpSpPr>
        <p:sp>
          <p:nvSpPr>
            <p:cNvPr id="120" name="Freeform 369"/>
            <p:cNvSpPr>
              <a:spLocks noEditPoints="1"/>
            </p:cNvSpPr>
            <p:nvPr/>
          </p:nvSpPr>
          <p:spPr bwMode="auto">
            <a:xfrm>
              <a:off x="6526213" y="1036638"/>
              <a:ext cx="400050"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70"/>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2375311" y="3434777"/>
            <a:ext cx="853101" cy="126689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9" name="Rectangle 88"/>
          <p:cNvSpPr/>
          <p:nvPr/>
        </p:nvSpPr>
        <p:spPr>
          <a:xfrm>
            <a:off x="2364248" y="3446163"/>
            <a:ext cx="900000" cy="784830"/>
          </a:xfrm>
          <a:prstGeom prst="rect">
            <a:avLst/>
          </a:prstGeom>
        </p:spPr>
        <p:txBody>
          <a:bodyPr wrap="square">
            <a:spAutoFit/>
          </a:bodyPr>
          <a:lstStyle/>
          <a:p>
            <a:pPr>
              <a:buClr>
                <a:schemeClr val="accent1">
                  <a:lumMod val="50000"/>
                </a:schemeClr>
              </a:buClr>
            </a:pPr>
            <a:r>
              <a:rPr lang="fr-FR" sz="900" dirty="0" smtClean="0">
                <a:solidFill>
                  <a:schemeClr val="accent1">
                    <a:lumMod val="50000"/>
                  </a:schemeClr>
                </a:solidFill>
              </a:rPr>
              <a:t>Création de la liste des Business </a:t>
            </a:r>
            <a:r>
              <a:rPr lang="fr-FR" sz="900" dirty="0" err="1" smtClean="0">
                <a:solidFill>
                  <a:schemeClr val="accent1">
                    <a:lumMod val="50000"/>
                  </a:schemeClr>
                </a:solidFill>
              </a:rPr>
              <a:t>Capabilities</a:t>
            </a:r>
            <a:r>
              <a:rPr lang="fr-FR" sz="900" dirty="0" smtClean="0">
                <a:solidFill>
                  <a:schemeClr val="accent1">
                    <a:lumMod val="50000"/>
                  </a:schemeClr>
                </a:solidFill>
              </a:rPr>
              <a:t> de l’entité</a:t>
            </a:r>
            <a:endParaRPr lang="fr-FR" sz="900" dirty="0">
              <a:solidFill>
                <a:schemeClr val="accent1">
                  <a:lumMod val="50000"/>
                </a:schemeClr>
              </a:solidFill>
            </a:endParaRPr>
          </a:p>
        </p:txBody>
      </p:sp>
      <p:grpSp>
        <p:nvGrpSpPr>
          <p:cNvPr id="10" name="Group 98"/>
          <p:cNvGrpSpPr/>
          <p:nvPr/>
        </p:nvGrpSpPr>
        <p:grpSpPr>
          <a:xfrm>
            <a:off x="2415979" y="4219056"/>
            <a:ext cx="171027" cy="200772"/>
            <a:chOff x="4840288" y="1876425"/>
            <a:chExt cx="474662" cy="557213"/>
          </a:xfrm>
          <a:solidFill>
            <a:schemeClr val="accent1">
              <a:lumMod val="50000"/>
            </a:schemeClr>
          </a:solidFill>
        </p:grpSpPr>
        <p:sp>
          <p:nvSpPr>
            <p:cNvPr id="100" name="Freeform 188"/>
            <p:cNvSpPr>
              <a:spLocks noEditPoints="1"/>
            </p:cNvSpPr>
            <p:nvPr/>
          </p:nvSpPr>
          <p:spPr bwMode="auto">
            <a:xfrm>
              <a:off x="5219700" y="1955800"/>
              <a:ext cx="95250" cy="95250"/>
            </a:xfrm>
            <a:custGeom>
              <a:avLst/>
              <a:gdLst>
                <a:gd name="T0" fmla="*/ 39 w 41"/>
                <a:gd name="T1" fmla="*/ 16 h 40"/>
                <a:gd name="T2" fmla="*/ 24 w 41"/>
                <a:gd name="T3" fmla="*/ 2 h 40"/>
                <a:gd name="T4" fmla="*/ 20 w 41"/>
                <a:gd name="T5" fmla="*/ 0 h 40"/>
                <a:gd name="T6" fmla="*/ 19 w 41"/>
                <a:gd name="T7" fmla="*/ 0 h 40"/>
                <a:gd name="T8" fmla="*/ 15 w 41"/>
                <a:gd name="T9" fmla="*/ 2 h 40"/>
                <a:gd name="T10" fmla="*/ 2 w 41"/>
                <a:gd name="T11" fmla="*/ 15 h 40"/>
                <a:gd name="T12" fmla="*/ 1 w 41"/>
                <a:gd name="T13" fmla="*/ 20 h 40"/>
                <a:gd name="T14" fmla="*/ 23 w 41"/>
                <a:gd name="T15" fmla="*/ 40 h 40"/>
                <a:gd name="T16" fmla="*/ 26 w 41"/>
                <a:gd name="T17" fmla="*/ 39 h 40"/>
                <a:gd name="T18" fmla="*/ 39 w 41"/>
                <a:gd name="T19" fmla="*/ 26 h 40"/>
                <a:gd name="T20" fmla="*/ 41 w 41"/>
                <a:gd name="T21" fmla="*/ 22 h 40"/>
                <a:gd name="T22" fmla="*/ 39 w 41"/>
                <a:gd name="T23" fmla="*/ 16 h 40"/>
                <a:gd name="T24" fmla="*/ 22 w 41"/>
                <a:gd name="T25" fmla="*/ 29 h 40"/>
                <a:gd name="T26" fmla="*/ 12 w 41"/>
                <a:gd name="T27" fmla="*/ 18 h 40"/>
                <a:gd name="T28" fmla="*/ 20 w 41"/>
                <a:gd name="T29" fmla="*/ 10 h 40"/>
                <a:gd name="T30" fmla="*/ 30 w 41"/>
                <a:gd name="T31" fmla="*/ 21 h 40"/>
                <a:gd name="T32" fmla="*/ 22 w 41"/>
                <a:gd name="T33"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39" y="16"/>
                  </a:moveTo>
                  <a:cubicBezTo>
                    <a:pt x="24" y="2"/>
                    <a:pt x="24" y="2"/>
                    <a:pt x="24" y="2"/>
                  </a:cubicBezTo>
                  <a:cubicBezTo>
                    <a:pt x="23" y="0"/>
                    <a:pt x="22" y="0"/>
                    <a:pt x="20" y="0"/>
                  </a:cubicBezTo>
                  <a:cubicBezTo>
                    <a:pt x="20" y="0"/>
                    <a:pt x="19" y="0"/>
                    <a:pt x="19" y="0"/>
                  </a:cubicBezTo>
                  <a:cubicBezTo>
                    <a:pt x="17" y="0"/>
                    <a:pt x="16" y="1"/>
                    <a:pt x="15" y="2"/>
                  </a:cubicBezTo>
                  <a:cubicBezTo>
                    <a:pt x="2" y="15"/>
                    <a:pt x="2" y="15"/>
                    <a:pt x="2" y="15"/>
                  </a:cubicBezTo>
                  <a:cubicBezTo>
                    <a:pt x="1" y="16"/>
                    <a:pt x="0" y="18"/>
                    <a:pt x="1" y="20"/>
                  </a:cubicBezTo>
                  <a:cubicBezTo>
                    <a:pt x="1" y="20"/>
                    <a:pt x="18" y="40"/>
                    <a:pt x="23" y="40"/>
                  </a:cubicBezTo>
                  <a:cubicBezTo>
                    <a:pt x="24" y="40"/>
                    <a:pt x="25" y="40"/>
                    <a:pt x="26" y="39"/>
                  </a:cubicBezTo>
                  <a:cubicBezTo>
                    <a:pt x="39" y="26"/>
                    <a:pt x="39" y="26"/>
                    <a:pt x="39" y="26"/>
                  </a:cubicBezTo>
                  <a:cubicBezTo>
                    <a:pt x="40" y="25"/>
                    <a:pt x="41" y="23"/>
                    <a:pt x="41" y="22"/>
                  </a:cubicBezTo>
                  <a:cubicBezTo>
                    <a:pt x="41" y="20"/>
                    <a:pt x="41" y="18"/>
                    <a:pt x="39" y="16"/>
                  </a:cubicBezTo>
                  <a:close/>
                  <a:moveTo>
                    <a:pt x="22" y="29"/>
                  </a:moveTo>
                  <a:cubicBezTo>
                    <a:pt x="19" y="26"/>
                    <a:pt x="15" y="21"/>
                    <a:pt x="12" y="18"/>
                  </a:cubicBezTo>
                  <a:cubicBezTo>
                    <a:pt x="20" y="10"/>
                    <a:pt x="20" y="10"/>
                    <a:pt x="20" y="10"/>
                  </a:cubicBezTo>
                  <a:cubicBezTo>
                    <a:pt x="30" y="21"/>
                    <a:pt x="30" y="21"/>
                    <a:pt x="30" y="21"/>
                  </a:cubicBezTo>
                  <a:lnTo>
                    <a:pt x="2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189"/>
            <p:cNvSpPr>
              <a:spLocks/>
            </p:cNvSpPr>
            <p:nvPr/>
          </p:nvSpPr>
          <p:spPr bwMode="auto">
            <a:xfrm>
              <a:off x="5045075" y="2097088"/>
              <a:ext cx="131763" cy="130175"/>
            </a:xfrm>
            <a:custGeom>
              <a:avLst/>
              <a:gdLst>
                <a:gd name="T0" fmla="*/ 47 w 56"/>
                <a:gd name="T1" fmla="*/ 2 h 55"/>
                <a:gd name="T2" fmla="*/ 2 w 56"/>
                <a:gd name="T3" fmla="*/ 47 h 55"/>
                <a:gd name="T4" fmla="*/ 2 w 56"/>
                <a:gd name="T5" fmla="*/ 54 h 55"/>
                <a:gd name="T6" fmla="*/ 5 w 56"/>
                <a:gd name="T7" fmla="*/ 55 h 55"/>
                <a:gd name="T8" fmla="*/ 9 w 56"/>
                <a:gd name="T9" fmla="*/ 54 h 55"/>
                <a:gd name="T10" fmla="*/ 54 w 56"/>
                <a:gd name="T11" fmla="*/ 9 h 55"/>
                <a:gd name="T12" fmla="*/ 54 w 56"/>
                <a:gd name="T13" fmla="*/ 2 h 55"/>
                <a:gd name="T14" fmla="*/ 47 w 56"/>
                <a:gd name="T15" fmla="*/ 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47" y="2"/>
                  </a:moveTo>
                  <a:cubicBezTo>
                    <a:pt x="2" y="47"/>
                    <a:pt x="2" y="47"/>
                    <a:pt x="2" y="47"/>
                  </a:cubicBezTo>
                  <a:cubicBezTo>
                    <a:pt x="0" y="49"/>
                    <a:pt x="0" y="52"/>
                    <a:pt x="2" y="54"/>
                  </a:cubicBezTo>
                  <a:cubicBezTo>
                    <a:pt x="3" y="55"/>
                    <a:pt x="4" y="55"/>
                    <a:pt x="5" y="55"/>
                  </a:cubicBezTo>
                  <a:cubicBezTo>
                    <a:pt x="7" y="55"/>
                    <a:pt x="8" y="55"/>
                    <a:pt x="9" y="54"/>
                  </a:cubicBezTo>
                  <a:cubicBezTo>
                    <a:pt x="54" y="9"/>
                    <a:pt x="54" y="9"/>
                    <a:pt x="54" y="9"/>
                  </a:cubicBezTo>
                  <a:cubicBezTo>
                    <a:pt x="56" y="7"/>
                    <a:pt x="56" y="4"/>
                    <a:pt x="54" y="2"/>
                  </a:cubicBezTo>
                  <a:cubicBezTo>
                    <a:pt x="52" y="0"/>
                    <a:pt x="49" y="0"/>
                    <a:pt x="47"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90"/>
            <p:cNvSpPr>
              <a:spLocks noEditPoints="1"/>
            </p:cNvSpPr>
            <p:nvPr/>
          </p:nvSpPr>
          <p:spPr bwMode="auto">
            <a:xfrm>
              <a:off x="4840288" y="1876425"/>
              <a:ext cx="454025" cy="557213"/>
            </a:xfrm>
            <a:custGeom>
              <a:avLst/>
              <a:gdLst>
                <a:gd name="T0" fmla="*/ 115 w 193"/>
                <a:gd name="T1" fmla="*/ 46 h 237"/>
                <a:gd name="T2" fmla="*/ 115 w 193"/>
                <a:gd name="T3" fmla="*/ 34 h 237"/>
                <a:gd name="T4" fmla="*/ 118 w 193"/>
                <a:gd name="T5" fmla="*/ 34 h 237"/>
                <a:gd name="T6" fmla="*/ 122 w 193"/>
                <a:gd name="T7" fmla="*/ 33 h 237"/>
                <a:gd name="T8" fmla="*/ 125 w 193"/>
                <a:gd name="T9" fmla="*/ 28 h 237"/>
                <a:gd name="T10" fmla="*/ 125 w 193"/>
                <a:gd name="T11" fmla="*/ 7 h 237"/>
                <a:gd name="T12" fmla="*/ 122 w 193"/>
                <a:gd name="T13" fmla="*/ 2 h 237"/>
                <a:gd name="T14" fmla="*/ 118 w 193"/>
                <a:gd name="T15" fmla="*/ 0 h 237"/>
                <a:gd name="T16" fmla="*/ 76 w 193"/>
                <a:gd name="T17" fmla="*/ 0 h 237"/>
                <a:gd name="T18" fmla="*/ 71 w 193"/>
                <a:gd name="T19" fmla="*/ 2 h 237"/>
                <a:gd name="T20" fmla="*/ 69 w 193"/>
                <a:gd name="T21" fmla="*/ 7 h 237"/>
                <a:gd name="T22" fmla="*/ 69 w 193"/>
                <a:gd name="T23" fmla="*/ 28 h 237"/>
                <a:gd name="T24" fmla="*/ 71 w 193"/>
                <a:gd name="T25" fmla="*/ 33 h 237"/>
                <a:gd name="T26" fmla="*/ 76 w 193"/>
                <a:gd name="T27" fmla="*/ 34 h 237"/>
                <a:gd name="T28" fmla="*/ 79 w 193"/>
                <a:gd name="T29" fmla="*/ 34 h 237"/>
                <a:gd name="T30" fmla="*/ 79 w 193"/>
                <a:gd name="T31" fmla="*/ 46 h 237"/>
                <a:gd name="T32" fmla="*/ 0 w 193"/>
                <a:gd name="T33" fmla="*/ 140 h 237"/>
                <a:gd name="T34" fmla="*/ 97 w 193"/>
                <a:gd name="T35" fmla="*/ 237 h 237"/>
                <a:gd name="T36" fmla="*/ 193 w 193"/>
                <a:gd name="T37" fmla="*/ 140 h 237"/>
                <a:gd name="T38" fmla="*/ 115 w 193"/>
                <a:gd name="T39" fmla="*/ 46 h 237"/>
                <a:gd name="T40" fmla="*/ 83 w 193"/>
                <a:gd name="T41" fmla="*/ 25 h 237"/>
                <a:gd name="T42" fmla="*/ 78 w 193"/>
                <a:gd name="T43" fmla="*/ 25 h 237"/>
                <a:gd name="T44" fmla="*/ 78 w 193"/>
                <a:gd name="T45" fmla="*/ 10 h 237"/>
                <a:gd name="T46" fmla="*/ 115 w 193"/>
                <a:gd name="T47" fmla="*/ 10 h 237"/>
                <a:gd name="T48" fmla="*/ 115 w 193"/>
                <a:gd name="T49" fmla="*/ 25 h 237"/>
                <a:gd name="T50" fmla="*/ 110 w 193"/>
                <a:gd name="T51" fmla="*/ 25 h 237"/>
                <a:gd name="T52" fmla="*/ 105 w 193"/>
                <a:gd name="T53" fmla="*/ 30 h 237"/>
                <a:gd name="T54" fmla="*/ 105 w 193"/>
                <a:gd name="T55" fmla="*/ 44 h 237"/>
                <a:gd name="T56" fmla="*/ 97 w 193"/>
                <a:gd name="T57" fmla="*/ 44 h 237"/>
                <a:gd name="T58" fmla="*/ 88 w 193"/>
                <a:gd name="T59" fmla="*/ 44 h 237"/>
                <a:gd name="T60" fmla="*/ 88 w 193"/>
                <a:gd name="T61" fmla="*/ 30 h 237"/>
                <a:gd name="T62" fmla="*/ 83 w 193"/>
                <a:gd name="T63" fmla="*/ 25 h 237"/>
                <a:gd name="T64" fmla="*/ 97 w 193"/>
                <a:gd name="T65" fmla="*/ 227 h 237"/>
                <a:gd name="T66" fmla="*/ 10 w 193"/>
                <a:gd name="T67" fmla="*/ 140 h 237"/>
                <a:gd name="T68" fmla="*/ 97 w 193"/>
                <a:gd name="T69" fmla="*/ 53 h 237"/>
                <a:gd name="T70" fmla="*/ 184 w 193"/>
                <a:gd name="T71" fmla="*/ 140 h 237"/>
                <a:gd name="T72" fmla="*/ 97 w 193"/>
                <a:gd name="T73" fmla="*/ 22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237">
                  <a:moveTo>
                    <a:pt x="115" y="46"/>
                  </a:moveTo>
                  <a:cubicBezTo>
                    <a:pt x="115" y="34"/>
                    <a:pt x="115" y="34"/>
                    <a:pt x="115" y="34"/>
                  </a:cubicBezTo>
                  <a:cubicBezTo>
                    <a:pt x="118" y="34"/>
                    <a:pt x="118" y="34"/>
                    <a:pt x="118" y="34"/>
                  </a:cubicBezTo>
                  <a:cubicBezTo>
                    <a:pt x="120" y="34"/>
                    <a:pt x="121" y="34"/>
                    <a:pt x="122" y="33"/>
                  </a:cubicBezTo>
                  <a:cubicBezTo>
                    <a:pt x="124" y="32"/>
                    <a:pt x="125" y="30"/>
                    <a:pt x="125" y="28"/>
                  </a:cubicBezTo>
                  <a:cubicBezTo>
                    <a:pt x="125" y="7"/>
                    <a:pt x="125" y="7"/>
                    <a:pt x="125" y="7"/>
                  </a:cubicBezTo>
                  <a:cubicBezTo>
                    <a:pt x="125" y="5"/>
                    <a:pt x="124" y="3"/>
                    <a:pt x="122" y="2"/>
                  </a:cubicBezTo>
                  <a:cubicBezTo>
                    <a:pt x="121" y="1"/>
                    <a:pt x="120" y="0"/>
                    <a:pt x="118" y="0"/>
                  </a:cubicBezTo>
                  <a:cubicBezTo>
                    <a:pt x="76" y="0"/>
                    <a:pt x="76" y="0"/>
                    <a:pt x="76" y="0"/>
                  </a:cubicBezTo>
                  <a:cubicBezTo>
                    <a:pt x="74" y="0"/>
                    <a:pt x="73" y="1"/>
                    <a:pt x="71" y="2"/>
                  </a:cubicBezTo>
                  <a:cubicBezTo>
                    <a:pt x="70" y="3"/>
                    <a:pt x="69" y="5"/>
                    <a:pt x="69" y="7"/>
                  </a:cubicBezTo>
                  <a:cubicBezTo>
                    <a:pt x="69" y="28"/>
                    <a:pt x="69" y="28"/>
                    <a:pt x="69" y="28"/>
                  </a:cubicBezTo>
                  <a:cubicBezTo>
                    <a:pt x="69" y="30"/>
                    <a:pt x="70" y="32"/>
                    <a:pt x="71" y="33"/>
                  </a:cubicBezTo>
                  <a:cubicBezTo>
                    <a:pt x="73" y="34"/>
                    <a:pt x="74" y="34"/>
                    <a:pt x="76" y="34"/>
                  </a:cubicBezTo>
                  <a:cubicBezTo>
                    <a:pt x="79" y="34"/>
                    <a:pt x="79" y="34"/>
                    <a:pt x="79" y="34"/>
                  </a:cubicBezTo>
                  <a:cubicBezTo>
                    <a:pt x="79" y="46"/>
                    <a:pt x="79" y="46"/>
                    <a:pt x="79" y="46"/>
                  </a:cubicBezTo>
                  <a:cubicBezTo>
                    <a:pt x="34" y="54"/>
                    <a:pt x="0" y="93"/>
                    <a:pt x="0" y="140"/>
                  </a:cubicBezTo>
                  <a:cubicBezTo>
                    <a:pt x="0" y="193"/>
                    <a:pt x="44" y="237"/>
                    <a:pt x="97" y="237"/>
                  </a:cubicBezTo>
                  <a:cubicBezTo>
                    <a:pt x="150" y="237"/>
                    <a:pt x="193" y="193"/>
                    <a:pt x="193" y="140"/>
                  </a:cubicBezTo>
                  <a:cubicBezTo>
                    <a:pt x="193" y="93"/>
                    <a:pt x="160" y="54"/>
                    <a:pt x="115" y="46"/>
                  </a:cubicBezTo>
                  <a:close/>
                  <a:moveTo>
                    <a:pt x="83" y="25"/>
                  </a:moveTo>
                  <a:cubicBezTo>
                    <a:pt x="78" y="25"/>
                    <a:pt x="78" y="25"/>
                    <a:pt x="78" y="25"/>
                  </a:cubicBezTo>
                  <a:cubicBezTo>
                    <a:pt x="78" y="10"/>
                    <a:pt x="78" y="10"/>
                    <a:pt x="78" y="10"/>
                  </a:cubicBezTo>
                  <a:cubicBezTo>
                    <a:pt x="115" y="10"/>
                    <a:pt x="115" y="10"/>
                    <a:pt x="115" y="10"/>
                  </a:cubicBezTo>
                  <a:cubicBezTo>
                    <a:pt x="115" y="25"/>
                    <a:pt x="115" y="25"/>
                    <a:pt x="115" y="25"/>
                  </a:cubicBezTo>
                  <a:cubicBezTo>
                    <a:pt x="110" y="25"/>
                    <a:pt x="110" y="25"/>
                    <a:pt x="110" y="25"/>
                  </a:cubicBezTo>
                  <a:cubicBezTo>
                    <a:pt x="108" y="25"/>
                    <a:pt x="105" y="27"/>
                    <a:pt x="105" y="30"/>
                  </a:cubicBezTo>
                  <a:cubicBezTo>
                    <a:pt x="105" y="44"/>
                    <a:pt x="105" y="44"/>
                    <a:pt x="105" y="44"/>
                  </a:cubicBezTo>
                  <a:cubicBezTo>
                    <a:pt x="103" y="44"/>
                    <a:pt x="100" y="44"/>
                    <a:pt x="97" y="44"/>
                  </a:cubicBezTo>
                  <a:cubicBezTo>
                    <a:pt x="94" y="44"/>
                    <a:pt x="91" y="44"/>
                    <a:pt x="88" y="44"/>
                  </a:cubicBezTo>
                  <a:cubicBezTo>
                    <a:pt x="88" y="30"/>
                    <a:pt x="88" y="30"/>
                    <a:pt x="88" y="30"/>
                  </a:cubicBezTo>
                  <a:cubicBezTo>
                    <a:pt x="88" y="27"/>
                    <a:pt x="86" y="25"/>
                    <a:pt x="83" y="25"/>
                  </a:cubicBezTo>
                  <a:close/>
                  <a:moveTo>
                    <a:pt x="97" y="227"/>
                  </a:moveTo>
                  <a:cubicBezTo>
                    <a:pt x="49" y="227"/>
                    <a:pt x="10" y="188"/>
                    <a:pt x="10" y="140"/>
                  </a:cubicBezTo>
                  <a:cubicBezTo>
                    <a:pt x="10" y="92"/>
                    <a:pt x="49" y="53"/>
                    <a:pt x="97" y="53"/>
                  </a:cubicBezTo>
                  <a:cubicBezTo>
                    <a:pt x="145" y="53"/>
                    <a:pt x="184" y="92"/>
                    <a:pt x="184" y="140"/>
                  </a:cubicBezTo>
                  <a:cubicBezTo>
                    <a:pt x="184" y="188"/>
                    <a:pt x="145" y="227"/>
                    <a:pt x="97" y="2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3" name="TextBox 112"/>
          <p:cNvSpPr txBox="1"/>
          <p:nvPr/>
        </p:nvSpPr>
        <p:spPr>
          <a:xfrm>
            <a:off x="2537189" y="4205545"/>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1- 2 jours</a:t>
            </a:r>
            <a:endParaRPr lang="fr-FR" sz="900" dirty="0">
              <a:solidFill>
                <a:schemeClr val="accent1">
                  <a:lumMod val="50000"/>
                </a:schemeClr>
              </a:solidFill>
            </a:endParaRPr>
          </a:p>
        </p:txBody>
      </p:sp>
      <p:grpSp>
        <p:nvGrpSpPr>
          <p:cNvPr id="11" name="Group 121"/>
          <p:cNvGrpSpPr/>
          <p:nvPr/>
        </p:nvGrpSpPr>
        <p:grpSpPr>
          <a:xfrm>
            <a:off x="2403024" y="4465882"/>
            <a:ext cx="242530" cy="160874"/>
            <a:chOff x="6526213" y="1036638"/>
            <a:chExt cx="546100" cy="398463"/>
          </a:xfrm>
          <a:solidFill>
            <a:schemeClr val="accent1">
              <a:lumMod val="50000"/>
            </a:schemeClr>
          </a:solidFill>
        </p:grpSpPr>
        <p:sp>
          <p:nvSpPr>
            <p:cNvPr id="123" name="Freeform 369"/>
            <p:cNvSpPr>
              <a:spLocks noEditPoints="1"/>
            </p:cNvSpPr>
            <p:nvPr/>
          </p:nvSpPr>
          <p:spPr bwMode="auto">
            <a:xfrm>
              <a:off x="6526213" y="1036638"/>
              <a:ext cx="400050" cy="398463"/>
            </a:xfrm>
            <a:custGeom>
              <a:avLst/>
              <a:gdLst>
                <a:gd name="T0" fmla="*/ 167 w 174"/>
                <a:gd name="T1" fmla="*/ 132 h 173"/>
                <a:gd name="T2" fmla="*/ 112 w 174"/>
                <a:gd name="T3" fmla="*/ 105 h 173"/>
                <a:gd name="T4" fmla="*/ 112 w 174"/>
                <a:gd name="T5" fmla="*/ 99 h 173"/>
                <a:gd name="T6" fmla="*/ 124 w 174"/>
                <a:gd name="T7" fmla="*/ 78 h 173"/>
                <a:gd name="T8" fmla="*/ 130 w 174"/>
                <a:gd name="T9" fmla="*/ 64 h 173"/>
                <a:gd name="T10" fmla="*/ 127 w 174"/>
                <a:gd name="T11" fmla="*/ 54 h 173"/>
                <a:gd name="T12" fmla="*/ 127 w 174"/>
                <a:gd name="T13" fmla="*/ 37 h 173"/>
                <a:gd name="T14" fmla="*/ 87 w 174"/>
                <a:gd name="T15" fmla="*/ 0 h 173"/>
                <a:gd name="T16" fmla="*/ 47 w 174"/>
                <a:gd name="T17" fmla="*/ 37 h 173"/>
                <a:gd name="T18" fmla="*/ 47 w 174"/>
                <a:gd name="T19" fmla="*/ 54 h 173"/>
                <a:gd name="T20" fmla="*/ 44 w 174"/>
                <a:gd name="T21" fmla="*/ 64 h 173"/>
                <a:gd name="T22" fmla="*/ 50 w 174"/>
                <a:gd name="T23" fmla="*/ 78 h 173"/>
                <a:gd name="T24" fmla="*/ 62 w 174"/>
                <a:gd name="T25" fmla="*/ 99 h 173"/>
                <a:gd name="T26" fmla="*/ 62 w 174"/>
                <a:gd name="T27" fmla="*/ 105 h 173"/>
                <a:gd name="T28" fmla="*/ 7 w 174"/>
                <a:gd name="T29" fmla="*/ 132 h 173"/>
                <a:gd name="T30" fmla="*/ 0 w 174"/>
                <a:gd name="T31" fmla="*/ 142 h 173"/>
                <a:gd name="T32" fmla="*/ 0 w 174"/>
                <a:gd name="T33" fmla="*/ 163 h 173"/>
                <a:gd name="T34" fmla="*/ 11 w 174"/>
                <a:gd name="T35" fmla="*/ 173 h 173"/>
                <a:gd name="T36" fmla="*/ 163 w 174"/>
                <a:gd name="T37" fmla="*/ 173 h 173"/>
                <a:gd name="T38" fmla="*/ 174 w 174"/>
                <a:gd name="T39" fmla="*/ 163 h 173"/>
                <a:gd name="T40" fmla="*/ 174 w 174"/>
                <a:gd name="T41" fmla="*/ 142 h 173"/>
                <a:gd name="T42" fmla="*/ 167 w 174"/>
                <a:gd name="T43" fmla="*/ 132 h 173"/>
                <a:gd name="T44" fmla="*/ 164 w 174"/>
                <a:gd name="T45" fmla="*/ 163 h 173"/>
                <a:gd name="T46" fmla="*/ 163 w 174"/>
                <a:gd name="T47" fmla="*/ 164 h 173"/>
                <a:gd name="T48" fmla="*/ 11 w 174"/>
                <a:gd name="T49" fmla="*/ 164 h 173"/>
                <a:gd name="T50" fmla="*/ 10 w 174"/>
                <a:gd name="T51" fmla="*/ 163 h 173"/>
                <a:gd name="T52" fmla="*/ 10 w 174"/>
                <a:gd name="T53" fmla="*/ 142 h 173"/>
                <a:gd name="T54" fmla="*/ 11 w 174"/>
                <a:gd name="T55" fmla="*/ 141 h 173"/>
                <a:gd name="T56" fmla="*/ 72 w 174"/>
                <a:gd name="T57" fmla="*/ 107 h 173"/>
                <a:gd name="T58" fmla="*/ 72 w 174"/>
                <a:gd name="T59" fmla="*/ 106 h 173"/>
                <a:gd name="T60" fmla="*/ 72 w 174"/>
                <a:gd name="T61" fmla="*/ 98 h 173"/>
                <a:gd name="T62" fmla="*/ 70 w 174"/>
                <a:gd name="T63" fmla="*/ 94 h 173"/>
                <a:gd name="T64" fmla="*/ 59 w 174"/>
                <a:gd name="T65" fmla="*/ 74 h 173"/>
                <a:gd name="T66" fmla="*/ 57 w 174"/>
                <a:gd name="T67" fmla="*/ 71 h 173"/>
                <a:gd name="T68" fmla="*/ 54 w 174"/>
                <a:gd name="T69" fmla="*/ 64 h 173"/>
                <a:gd name="T70" fmla="*/ 56 w 174"/>
                <a:gd name="T71" fmla="*/ 59 h 173"/>
                <a:gd name="T72" fmla="*/ 57 w 174"/>
                <a:gd name="T73" fmla="*/ 56 h 173"/>
                <a:gd name="T74" fmla="*/ 57 w 174"/>
                <a:gd name="T75" fmla="*/ 37 h 173"/>
                <a:gd name="T76" fmla="*/ 87 w 174"/>
                <a:gd name="T77" fmla="*/ 10 h 173"/>
                <a:gd name="T78" fmla="*/ 117 w 174"/>
                <a:gd name="T79" fmla="*/ 37 h 173"/>
                <a:gd name="T80" fmla="*/ 117 w 174"/>
                <a:gd name="T81" fmla="*/ 56 h 173"/>
                <a:gd name="T82" fmla="*/ 118 w 174"/>
                <a:gd name="T83" fmla="*/ 59 h 173"/>
                <a:gd name="T84" fmla="*/ 120 w 174"/>
                <a:gd name="T85" fmla="*/ 64 h 173"/>
                <a:gd name="T86" fmla="*/ 117 w 174"/>
                <a:gd name="T87" fmla="*/ 71 h 173"/>
                <a:gd name="T88" fmla="*/ 115 w 174"/>
                <a:gd name="T89" fmla="*/ 74 h 173"/>
                <a:gd name="T90" fmla="*/ 104 w 174"/>
                <a:gd name="T91" fmla="*/ 94 h 173"/>
                <a:gd name="T92" fmla="*/ 102 w 174"/>
                <a:gd name="T93" fmla="*/ 98 h 173"/>
                <a:gd name="T94" fmla="*/ 102 w 174"/>
                <a:gd name="T95" fmla="*/ 106 h 173"/>
                <a:gd name="T96" fmla="*/ 102 w 174"/>
                <a:gd name="T97" fmla="*/ 107 h 173"/>
                <a:gd name="T98" fmla="*/ 163 w 174"/>
                <a:gd name="T99" fmla="*/ 141 h 173"/>
                <a:gd name="T100" fmla="*/ 164 w 174"/>
                <a:gd name="T101" fmla="*/ 142 h 173"/>
                <a:gd name="T102" fmla="*/ 164 w 174"/>
                <a:gd name="T103"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73">
                  <a:moveTo>
                    <a:pt x="167" y="132"/>
                  </a:moveTo>
                  <a:cubicBezTo>
                    <a:pt x="122" y="114"/>
                    <a:pt x="113" y="107"/>
                    <a:pt x="112" y="105"/>
                  </a:cubicBezTo>
                  <a:cubicBezTo>
                    <a:pt x="112" y="99"/>
                    <a:pt x="112" y="99"/>
                    <a:pt x="112" y="99"/>
                  </a:cubicBezTo>
                  <a:cubicBezTo>
                    <a:pt x="117" y="94"/>
                    <a:pt x="121" y="86"/>
                    <a:pt x="124" y="78"/>
                  </a:cubicBezTo>
                  <a:cubicBezTo>
                    <a:pt x="127" y="74"/>
                    <a:pt x="130" y="69"/>
                    <a:pt x="130" y="64"/>
                  </a:cubicBezTo>
                  <a:cubicBezTo>
                    <a:pt x="130" y="60"/>
                    <a:pt x="129" y="57"/>
                    <a:pt x="127" y="54"/>
                  </a:cubicBezTo>
                  <a:cubicBezTo>
                    <a:pt x="127" y="37"/>
                    <a:pt x="127" y="37"/>
                    <a:pt x="127" y="37"/>
                  </a:cubicBezTo>
                  <a:cubicBezTo>
                    <a:pt x="127" y="14"/>
                    <a:pt x="112" y="0"/>
                    <a:pt x="87" y="0"/>
                  </a:cubicBezTo>
                  <a:cubicBezTo>
                    <a:pt x="62" y="0"/>
                    <a:pt x="47" y="14"/>
                    <a:pt x="47" y="37"/>
                  </a:cubicBezTo>
                  <a:cubicBezTo>
                    <a:pt x="47" y="54"/>
                    <a:pt x="47" y="54"/>
                    <a:pt x="47" y="54"/>
                  </a:cubicBezTo>
                  <a:cubicBezTo>
                    <a:pt x="45" y="57"/>
                    <a:pt x="44" y="61"/>
                    <a:pt x="44" y="64"/>
                  </a:cubicBezTo>
                  <a:cubicBezTo>
                    <a:pt x="44" y="69"/>
                    <a:pt x="47" y="74"/>
                    <a:pt x="50" y="78"/>
                  </a:cubicBezTo>
                  <a:cubicBezTo>
                    <a:pt x="53" y="86"/>
                    <a:pt x="57" y="94"/>
                    <a:pt x="62" y="99"/>
                  </a:cubicBezTo>
                  <a:cubicBezTo>
                    <a:pt x="62" y="105"/>
                    <a:pt x="62" y="105"/>
                    <a:pt x="62" y="105"/>
                  </a:cubicBezTo>
                  <a:cubicBezTo>
                    <a:pt x="61" y="107"/>
                    <a:pt x="52" y="115"/>
                    <a:pt x="7" y="132"/>
                  </a:cubicBezTo>
                  <a:cubicBezTo>
                    <a:pt x="3" y="134"/>
                    <a:pt x="0" y="138"/>
                    <a:pt x="0" y="142"/>
                  </a:cubicBezTo>
                  <a:cubicBezTo>
                    <a:pt x="0" y="163"/>
                    <a:pt x="0" y="163"/>
                    <a:pt x="0" y="163"/>
                  </a:cubicBezTo>
                  <a:cubicBezTo>
                    <a:pt x="0" y="169"/>
                    <a:pt x="5" y="173"/>
                    <a:pt x="11" y="173"/>
                  </a:cubicBezTo>
                  <a:cubicBezTo>
                    <a:pt x="163" y="173"/>
                    <a:pt x="163" y="173"/>
                    <a:pt x="163" y="173"/>
                  </a:cubicBezTo>
                  <a:cubicBezTo>
                    <a:pt x="169" y="173"/>
                    <a:pt x="174" y="169"/>
                    <a:pt x="174" y="163"/>
                  </a:cubicBezTo>
                  <a:cubicBezTo>
                    <a:pt x="174" y="142"/>
                    <a:pt x="174" y="142"/>
                    <a:pt x="174" y="142"/>
                  </a:cubicBezTo>
                  <a:cubicBezTo>
                    <a:pt x="174" y="138"/>
                    <a:pt x="171" y="134"/>
                    <a:pt x="167" y="132"/>
                  </a:cubicBezTo>
                  <a:close/>
                  <a:moveTo>
                    <a:pt x="164" y="163"/>
                  </a:moveTo>
                  <a:cubicBezTo>
                    <a:pt x="164" y="163"/>
                    <a:pt x="164" y="164"/>
                    <a:pt x="163" y="164"/>
                  </a:cubicBezTo>
                  <a:cubicBezTo>
                    <a:pt x="11" y="164"/>
                    <a:pt x="11" y="164"/>
                    <a:pt x="11" y="164"/>
                  </a:cubicBezTo>
                  <a:cubicBezTo>
                    <a:pt x="10" y="164"/>
                    <a:pt x="10" y="163"/>
                    <a:pt x="10" y="163"/>
                  </a:cubicBezTo>
                  <a:cubicBezTo>
                    <a:pt x="10" y="142"/>
                    <a:pt x="10" y="142"/>
                    <a:pt x="10" y="142"/>
                  </a:cubicBezTo>
                  <a:cubicBezTo>
                    <a:pt x="10" y="142"/>
                    <a:pt x="10" y="141"/>
                    <a:pt x="11" y="141"/>
                  </a:cubicBezTo>
                  <a:cubicBezTo>
                    <a:pt x="61" y="121"/>
                    <a:pt x="70" y="113"/>
                    <a:pt x="72" y="107"/>
                  </a:cubicBezTo>
                  <a:cubicBezTo>
                    <a:pt x="72" y="107"/>
                    <a:pt x="72" y="106"/>
                    <a:pt x="72" y="106"/>
                  </a:cubicBezTo>
                  <a:cubicBezTo>
                    <a:pt x="72" y="98"/>
                    <a:pt x="72" y="98"/>
                    <a:pt x="72" y="98"/>
                  </a:cubicBezTo>
                  <a:cubicBezTo>
                    <a:pt x="72" y="96"/>
                    <a:pt x="71" y="95"/>
                    <a:pt x="70" y="94"/>
                  </a:cubicBezTo>
                  <a:cubicBezTo>
                    <a:pt x="65" y="89"/>
                    <a:pt x="62" y="82"/>
                    <a:pt x="59" y="74"/>
                  </a:cubicBezTo>
                  <a:cubicBezTo>
                    <a:pt x="59" y="73"/>
                    <a:pt x="58" y="72"/>
                    <a:pt x="57" y="71"/>
                  </a:cubicBezTo>
                  <a:cubicBezTo>
                    <a:pt x="55" y="70"/>
                    <a:pt x="54" y="67"/>
                    <a:pt x="54" y="64"/>
                  </a:cubicBezTo>
                  <a:cubicBezTo>
                    <a:pt x="54" y="62"/>
                    <a:pt x="55" y="60"/>
                    <a:pt x="56" y="59"/>
                  </a:cubicBezTo>
                  <a:cubicBezTo>
                    <a:pt x="56" y="58"/>
                    <a:pt x="57" y="57"/>
                    <a:pt x="57" y="56"/>
                  </a:cubicBezTo>
                  <a:cubicBezTo>
                    <a:pt x="57" y="37"/>
                    <a:pt x="57" y="37"/>
                    <a:pt x="57" y="37"/>
                  </a:cubicBezTo>
                  <a:cubicBezTo>
                    <a:pt x="57" y="19"/>
                    <a:pt x="67" y="10"/>
                    <a:pt x="87" y="10"/>
                  </a:cubicBezTo>
                  <a:cubicBezTo>
                    <a:pt x="107" y="10"/>
                    <a:pt x="117" y="19"/>
                    <a:pt x="117" y="37"/>
                  </a:cubicBezTo>
                  <a:cubicBezTo>
                    <a:pt x="117" y="56"/>
                    <a:pt x="117" y="56"/>
                    <a:pt x="117" y="56"/>
                  </a:cubicBezTo>
                  <a:cubicBezTo>
                    <a:pt x="117" y="57"/>
                    <a:pt x="117" y="58"/>
                    <a:pt x="118" y="59"/>
                  </a:cubicBezTo>
                  <a:cubicBezTo>
                    <a:pt x="119" y="60"/>
                    <a:pt x="120" y="62"/>
                    <a:pt x="120" y="64"/>
                  </a:cubicBezTo>
                  <a:cubicBezTo>
                    <a:pt x="120" y="67"/>
                    <a:pt x="119" y="70"/>
                    <a:pt x="117" y="71"/>
                  </a:cubicBezTo>
                  <a:cubicBezTo>
                    <a:pt x="116" y="72"/>
                    <a:pt x="115" y="73"/>
                    <a:pt x="115" y="74"/>
                  </a:cubicBezTo>
                  <a:cubicBezTo>
                    <a:pt x="112" y="82"/>
                    <a:pt x="109" y="89"/>
                    <a:pt x="104" y="94"/>
                  </a:cubicBezTo>
                  <a:cubicBezTo>
                    <a:pt x="103" y="95"/>
                    <a:pt x="102" y="96"/>
                    <a:pt x="102" y="98"/>
                  </a:cubicBezTo>
                  <a:cubicBezTo>
                    <a:pt x="102" y="106"/>
                    <a:pt x="102" y="106"/>
                    <a:pt x="102" y="106"/>
                  </a:cubicBezTo>
                  <a:cubicBezTo>
                    <a:pt x="102" y="106"/>
                    <a:pt x="102" y="107"/>
                    <a:pt x="102" y="107"/>
                  </a:cubicBezTo>
                  <a:cubicBezTo>
                    <a:pt x="104" y="113"/>
                    <a:pt x="113" y="122"/>
                    <a:pt x="163" y="141"/>
                  </a:cubicBezTo>
                  <a:cubicBezTo>
                    <a:pt x="164" y="141"/>
                    <a:pt x="164" y="142"/>
                    <a:pt x="164" y="142"/>
                  </a:cubicBezTo>
                  <a:lnTo>
                    <a:pt x="164" y="16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70"/>
            <p:cNvSpPr>
              <a:spLocks/>
            </p:cNvSpPr>
            <p:nvPr/>
          </p:nvSpPr>
          <p:spPr bwMode="auto">
            <a:xfrm>
              <a:off x="6837363" y="1123950"/>
              <a:ext cx="234950" cy="311150"/>
            </a:xfrm>
            <a:custGeom>
              <a:avLst/>
              <a:gdLst>
                <a:gd name="T0" fmla="*/ 96 w 102"/>
                <a:gd name="T1" fmla="*/ 101 h 135"/>
                <a:gd name="T2" fmla="*/ 54 w 102"/>
                <a:gd name="T3" fmla="*/ 81 h 135"/>
                <a:gd name="T4" fmla="*/ 54 w 102"/>
                <a:gd name="T5" fmla="*/ 78 h 135"/>
                <a:gd name="T6" fmla="*/ 63 w 102"/>
                <a:gd name="T7" fmla="*/ 62 h 135"/>
                <a:gd name="T8" fmla="*/ 68 w 102"/>
                <a:gd name="T9" fmla="*/ 50 h 135"/>
                <a:gd name="T10" fmla="*/ 66 w 102"/>
                <a:gd name="T11" fmla="*/ 42 h 135"/>
                <a:gd name="T12" fmla="*/ 66 w 102"/>
                <a:gd name="T13" fmla="*/ 30 h 135"/>
                <a:gd name="T14" fmla="*/ 34 w 102"/>
                <a:gd name="T15" fmla="*/ 0 h 135"/>
                <a:gd name="T16" fmla="*/ 3 w 102"/>
                <a:gd name="T17" fmla="*/ 30 h 135"/>
                <a:gd name="T18" fmla="*/ 3 w 102"/>
                <a:gd name="T19" fmla="*/ 42 h 135"/>
                <a:gd name="T20" fmla="*/ 0 w 102"/>
                <a:gd name="T21" fmla="*/ 50 h 135"/>
                <a:gd name="T22" fmla="*/ 5 w 102"/>
                <a:gd name="T23" fmla="*/ 62 h 135"/>
                <a:gd name="T24" fmla="*/ 15 w 102"/>
                <a:gd name="T25" fmla="*/ 79 h 135"/>
                <a:gd name="T26" fmla="*/ 22 w 102"/>
                <a:gd name="T27" fmla="*/ 80 h 135"/>
                <a:gd name="T28" fmla="*/ 22 w 102"/>
                <a:gd name="T29" fmla="*/ 73 h 135"/>
                <a:gd name="T30" fmla="*/ 14 w 102"/>
                <a:gd name="T31" fmla="*/ 58 h 135"/>
                <a:gd name="T32" fmla="*/ 12 w 102"/>
                <a:gd name="T33" fmla="*/ 55 h 135"/>
                <a:gd name="T34" fmla="*/ 10 w 102"/>
                <a:gd name="T35" fmla="*/ 50 h 135"/>
                <a:gd name="T36" fmla="*/ 11 w 102"/>
                <a:gd name="T37" fmla="*/ 47 h 135"/>
                <a:gd name="T38" fmla="*/ 12 w 102"/>
                <a:gd name="T39" fmla="*/ 44 h 135"/>
                <a:gd name="T40" fmla="*/ 12 w 102"/>
                <a:gd name="T41" fmla="*/ 30 h 135"/>
                <a:gd name="T42" fmla="*/ 34 w 102"/>
                <a:gd name="T43" fmla="*/ 10 h 135"/>
                <a:gd name="T44" fmla="*/ 56 w 102"/>
                <a:gd name="T45" fmla="*/ 30 h 135"/>
                <a:gd name="T46" fmla="*/ 56 w 102"/>
                <a:gd name="T47" fmla="*/ 44 h 135"/>
                <a:gd name="T48" fmla="*/ 57 w 102"/>
                <a:gd name="T49" fmla="*/ 47 h 135"/>
                <a:gd name="T50" fmla="*/ 58 w 102"/>
                <a:gd name="T51" fmla="*/ 50 h 135"/>
                <a:gd name="T52" fmla="*/ 56 w 102"/>
                <a:gd name="T53" fmla="*/ 55 h 135"/>
                <a:gd name="T54" fmla="*/ 54 w 102"/>
                <a:gd name="T55" fmla="*/ 58 h 135"/>
                <a:gd name="T56" fmla="*/ 46 w 102"/>
                <a:gd name="T57" fmla="*/ 73 h 135"/>
                <a:gd name="T58" fmla="*/ 45 w 102"/>
                <a:gd name="T59" fmla="*/ 76 h 135"/>
                <a:gd name="T60" fmla="*/ 45 w 102"/>
                <a:gd name="T61" fmla="*/ 82 h 135"/>
                <a:gd name="T62" fmla="*/ 45 w 102"/>
                <a:gd name="T63" fmla="*/ 84 h 135"/>
                <a:gd name="T64" fmla="*/ 92 w 102"/>
                <a:gd name="T65" fmla="*/ 110 h 135"/>
                <a:gd name="T66" fmla="*/ 92 w 102"/>
                <a:gd name="T67" fmla="*/ 126 h 135"/>
                <a:gd name="T68" fmla="*/ 52 w 102"/>
                <a:gd name="T69" fmla="*/ 126 h 135"/>
                <a:gd name="T70" fmla="*/ 47 w 102"/>
                <a:gd name="T71" fmla="*/ 131 h 135"/>
                <a:gd name="T72" fmla="*/ 52 w 102"/>
                <a:gd name="T73" fmla="*/ 135 h 135"/>
                <a:gd name="T74" fmla="*/ 92 w 102"/>
                <a:gd name="T75" fmla="*/ 135 h 135"/>
                <a:gd name="T76" fmla="*/ 102 w 102"/>
                <a:gd name="T77" fmla="*/ 126 h 135"/>
                <a:gd name="T78" fmla="*/ 102 w 102"/>
                <a:gd name="T79" fmla="*/ 110 h 135"/>
                <a:gd name="T80" fmla="*/ 96 w 102"/>
                <a:gd name="T81"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 h="135">
                  <a:moveTo>
                    <a:pt x="96" y="101"/>
                  </a:moveTo>
                  <a:cubicBezTo>
                    <a:pt x="62" y="89"/>
                    <a:pt x="56" y="83"/>
                    <a:pt x="54" y="81"/>
                  </a:cubicBezTo>
                  <a:cubicBezTo>
                    <a:pt x="54" y="78"/>
                    <a:pt x="54" y="78"/>
                    <a:pt x="54" y="78"/>
                  </a:cubicBezTo>
                  <a:cubicBezTo>
                    <a:pt x="58" y="74"/>
                    <a:pt x="61" y="68"/>
                    <a:pt x="63" y="62"/>
                  </a:cubicBezTo>
                  <a:cubicBezTo>
                    <a:pt x="66" y="59"/>
                    <a:pt x="68" y="55"/>
                    <a:pt x="68" y="50"/>
                  </a:cubicBezTo>
                  <a:cubicBezTo>
                    <a:pt x="68" y="48"/>
                    <a:pt x="67" y="45"/>
                    <a:pt x="66" y="42"/>
                  </a:cubicBezTo>
                  <a:cubicBezTo>
                    <a:pt x="66" y="30"/>
                    <a:pt x="66" y="30"/>
                    <a:pt x="66" y="30"/>
                  </a:cubicBezTo>
                  <a:cubicBezTo>
                    <a:pt x="66" y="11"/>
                    <a:pt x="54" y="0"/>
                    <a:pt x="34" y="0"/>
                  </a:cubicBezTo>
                  <a:cubicBezTo>
                    <a:pt x="14" y="0"/>
                    <a:pt x="3" y="11"/>
                    <a:pt x="3" y="30"/>
                  </a:cubicBezTo>
                  <a:cubicBezTo>
                    <a:pt x="3" y="42"/>
                    <a:pt x="3" y="42"/>
                    <a:pt x="3" y="42"/>
                  </a:cubicBezTo>
                  <a:cubicBezTo>
                    <a:pt x="1" y="45"/>
                    <a:pt x="0" y="48"/>
                    <a:pt x="0" y="50"/>
                  </a:cubicBezTo>
                  <a:cubicBezTo>
                    <a:pt x="0" y="55"/>
                    <a:pt x="2" y="59"/>
                    <a:pt x="5" y="62"/>
                  </a:cubicBezTo>
                  <a:cubicBezTo>
                    <a:pt x="7" y="69"/>
                    <a:pt x="11" y="75"/>
                    <a:pt x="15" y="79"/>
                  </a:cubicBezTo>
                  <a:cubicBezTo>
                    <a:pt x="17" y="81"/>
                    <a:pt x="20" y="81"/>
                    <a:pt x="22" y="80"/>
                  </a:cubicBezTo>
                  <a:cubicBezTo>
                    <a:pt x="24" y="78"/>
                    <a:pt x="24" y="75"/>
                    <a:pt x="22" y="73"/>
                  </a:cubicBezTo>
                  <a:cubicBezTo>
                    <a:pt x="19" y="69"/>
                    <a:pt x="16" y="64"/>
                    <a:pt x="14" y="58"/>
                  </a:cubicBezTo>
                  <a:cubicBezTo>
                    <a:pt x="14" y="56"/>
                    <a:pt x="13" y="56"/>
                    <a:pt x="12" y="55"/>
                  </a:cubicBezTo>
                  <a:cubicBezTo>
                    <a:pt x="11" y="54"/>
                    <a:pt x="10" y="52"/>
                    <a:pt x="10" y="50"/>
                  </a:cubicBezTo>
                  <a:cubicBezTo>
                    <a:pt x="10" y="49"/>
                    <a:pt x="11" y="48"/>
                    <a:pt x="11" y="47"/>
                  </a:cubicBezTo>
                  <a:cubicBezTo>
                    <a:pt x="12" y="46"/>
                    <a:pt x="12" y="45"/>
                    <a:pt x="12" y="44"/>
                  </a:cubicBezTo>
                  <a:cubicBezTo>
                    <a:pt x="12" y="30"/>
                    <a:pt x="12" y="30"/>
                    <a:pt x="12" y="30"/>
                  </a:cubicBezTo>
                  <a:cubicBezTo>
                    <a:pt x="12" y="17"/>
                    <a:pt x="20" y="10"/>
                    <a:pt x="34" y="10"/>
                  </a:cubicBezTo>
                  <a:cubicBezTo>
                    <a:pt x="49" y="10"/>
                    <a:pt x="56" y="17"/>
                    <a:pt x="56" y="30"/>
                  </a:cubicBezTo>
                  <a:cubicBezTo>
                    <a:pt x="56" y="44"/>
                    <a:pt x="56" y="44"/>
                    <a:pt x="56" y="44"/>
                  </a:cubicBezTo>
                  <a:cubicBezTo>
                    <a:pt x="56" y="45"/>
                    <a:pt x="56" y="46"/>
                    <a:pt x="57" y="47"/>
                  </a:cubicBezTo>
                  <a:cubicBezTo>
                    <a:pt x="58" y="48"/>
                    <a:pt x="58" y="49"/>
                    <a:pt x="58" y="50"/>
                  </a:cubicBezTo>
                  <a:cubicBezTo>
                    <a:pt x="58" y="52"/>
                    <a:pt x="58" y="54"/>
                    <a:pt x="56" y="55"/>
                  </a:cubicBezTo>
                  <a:cubicBezTo>
                    <a:pt x="55" y="56"/>
                    <a:pt x="55" y="56"/>
                    <a:pt x="54" y="58"/>
                  </a:cubicBezTo>
                  <a:cubicBezTo>
                    <a:pt x="53" y="64"/>
                    <a:pt x="50" y="69"/>
                    <a:pt x="46" y="73"/>
                  </a:cubicBezTo>
                  <a:cubicBezTo>
                    <a:pt x="45" y="74"/>
                    <a:pt x="45" y="75"/>
                    <a:pt x="45" y="76"/>
                  </a:cubicBezTo>
                  <a:cubicBezTo>
                    <a:pt x="45" y="82"/>
                    <a:pt x="45" y="82"/>
                    <a:pt x="45" y="82"/>
                  </a:cubicBezTo>
                  <a:cubicBezTo>
                    <a:pt x="45" y="83"/>
                    <a:pt x="45" y="83"/>
                    <a:pt x="45" y="84"/>
                  </a:cubicBezTo>
                  <a:cubicBezTo>
                    <a:pt x="46" y="88"/>
                    <a:pt x="51" y="95"/>
                    <a:pt x="92" y="110"/>
                  </a:cubicBezTo>
                  <a:cubicBezTo>
                    <a:pt x="92" y="126"/>
                    <a:pt x="92" y="126"/>
                    <a:pt x="92" y="126"/>
                  </a:cubicBezTo>
                  <a:cubicBezTo>
                    <a:pt x="52" y="126"/>
                    <a:pt x="52" y="126"/>
                    <a:pt x="52" y="126"/>
                  </a:cubicBezTo>
                  <a:cubicBezTo>
                    <a:pt x="50" y="126"/>
                    <a:pt x="47" y="128"/>
                    <a:pt x="47" y="131"/>
                  </a:cubicBezTo>
                  <a:cubicBezTo>
                    <a:pt x="47" y="133"/>
                    <a:pt x="50" y="135"/>
                    <a:pt x="52" y="135"/>
                  </a:cubicBezTo>
                  <a:cubicBezTo>
                    <a:pt x="92" y="135"/>
                    <a:pt x="92" y="135"/>
                    <a:pt x="92" y="135"/>
                  </a:cubicBezTo>
                  <a:cubicBezTo>
                    <a:pt x="97" y="135"/>
                    <a:pt x="102" y="131"/>
                    <a:pt x="102" y="126"/>
                  </a:cubicBezTo>
                  <a:cubicBezTo>
                    <a:pt x="102" y="110"/>
                    <a:pt x="102" y="110"/>
                    <a:pt x="102" y="110"/>
                  </a:cubicBezTo>
                  <a:cubicBezTo>
                    <a:pt x="102" y="106"/>
                    <a:pt x="99" y="103"/>
                    <a:pt x="96"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5" name="TextBox 124"/>
          <p:cNvSpPr txBox="1"/>
          <p:nvPr/>
        </p:nvSpPr>
        <p:spPr>
          <a:xfrm>
            <a:off x="2591314" y="4448523"/>
            <a:ext cx="732740" cy="227795"/>
          </a:xfrm>
          <a:prstGeom prst="rect">
            <a:avLst/>
          </a:prstGeom>
          <a:noFill/>
          <a:ln>
            <a:noFill/>
          </a:ln>
        </p:spPr>
        <p:txBody>
          <a:bodyPr wrap="square" lIns="90000" rIns="90000" rtlCol="0" anchor="t">
            <a:noAutofit/>
          </a:bodyPr>
          <a:lstStyle/>
          <a:p>
            <a:pPr>
              <a:buClr>
                <a:schemeClr val="accent1">
                  <a:lumMod val="50000"/>
                </a:schemeClr>
              </a:buClr>
            </a:pPr>
            <a:r>
              <a:rPr lang="fr-FR" sz="900" dirty="0" smtClean="0">
                <a:solidFill>
                  <a:schemeClr val="accent1">
                    <a:lumMod val="50000"/>
                  </a:schemeClr>
                </a:solidFill>
              </a:rPr>
              <a:t>1 pers</a:t>
            </a:r>
            <a:endParaRPr lang="fr-FR" sz="900" dirty="0">
              <a:solidFill>
                <a:schemeClr val="accent1">
                  <a:lumMod val="50000"/>
                </a:schemeClr>
              </a:solidFill>
            </a:endParaRPr>
          </a:p>
        </p:txBody>
      </p:sp>
      <p:cxnSp>
        <p:nvCxnSpPr>
          <p:cNvPr id="65" name="Straight Connector 64"/>
          <p:cNvCxnSpPr/>
          <p:nvPr/>
        </p:nvCxnSpPr>
        <p:spPr>
          <a:xfrm>
            <a:off x="2352817"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236203" y="1328899"/>
            <a:ext cx="0" cy="4788000"/>
          </a:xfrm>
          <a:prstGeom prst="line">
            <a:avLst/>
          </a:prstGeom>
          <a:ln w="9525">
            <a:solidFill>
              <a:schemeClr val="accent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37" name="Espace réservé du numéro de diapositive 136"/>
          <p:cNvSpPr>
            <a:spLocks noGrp="1"/>
          </p:cNvSpPr>
          <p:nvPr>
            <p:ph type="sldNum" sz="quarter" idx="12"/>
          </p:nvPr>
        </p:nvSpPr>
        <p:spPr/>
        <p:txBody>
          <a:bodyPr/>
          <a:lstStyle/>
          <a:p>
            <a:fld id="{21F90BE8-D879-4F46-ACF9-7BCC67DCFB75}" type="slidenum">
              <a:rPr lang="fr-FR" smtClean="0"/>
              <a:pPr/>
              <a:t>12</a:t>
            </a:fld>
            <a:endParaRPr lang="fr-FR"/>
          </a:p>
        </p:txBody>
      </p:sp>
    </p:spTree>
    <p:extLst>
      <p:ext uri="{BB962C8B-B14F-4D97-AF65-F5344CB8AC3E}">
        <p14:creationId xmlns="" xmlns:p14="http://schemas.microsoft.com/office/powerpoint/2010/main" val="2845513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extLst>
              <p:ext uri="{D42A27DB-BD31-4B8C-83A1-F6EECF244321}">
                <p14:modId xmlns:p14="http://schemas.microsoft.com/office/powerpoint/2010/main" xmlns="" val="920244394"/>
              </p:ext>
            </p:extLst>
          </p:nvPr>
        </p:nvGraphicFramePr>
        <p:xfrm>
          <a:off x="1588" y="1588"/>
          <a:ext cx="1587" cy="1587"/>
        </p:xfrm>
        <a:graphic>
          <a:graphicData uri="http://schemas.openxmlformats.org/presentationml/2006/ole">
            <p:oleObj spid="_x0000_s81922" name="think-cell Slide" r:id="rId3" imgW="360" imgH="360" progId="">
              <p:embed/>
            </p:oleObj>
          </a:graphicData>
        </a:graphic>
      </p:graphicFrame>
      <p:sp>
        <p:nvSpPr>
          <p:cNvPr id="31" name="Rectangle 30"/>
          <p:cNvSpPr/>
          <p:nvPr/>
        </p:nvSpPr>
        <p:spPr>
          <a:xfrm>
            <a:off x="3271009" y="1663124"/>
            <a:ext cx="2231999" cy="19800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2" name="Rectangle 31"/>
          <p:cNvSpPr/>
          <p:nvPr/>
        </p:nvSpPr>
        <p:spPr>
          <a:xfrm>
            <a:off x="6008456" y="1674133"/>
            <a:ext cx="2231999" cy="19800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3" name="Rectangle 32"/>
          <p:cNvSpPr/>
          <p:nvPr/>
        </p:nvSpPr>
        <p:spPr>
          <a:xfrm>
            <a:off x="5990981" y="4095162"/>
            <a:ext cx="2231999" cy="115786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4" name="Rectangle 33"/>
          <p:cNvSpPr/>
          <p:nvPr/>
        </p:nvSpPr>
        <p:spPr>
          <a:xfrm>
            <a:off x="3287997" y="4080842"/>
            <a:ext cx="2231999" cy="115786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5" name="Rectangle 34"/>
          <p:cNvSpPr/>
          <p:nvPr/>
        </p:nvSpPr>
        <p:spPr>
          <a:xfrm>
            <a:off x="566976" y="4108649"/>
            <a:ext cx="2231999" cy="1157868"/>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0" name="Rectangle 29"/>
          <p:cNvSpPr/>
          <p:nvPr/>
        </p:nvSpPr>
        <p:spPr>
          <a:xfrm>
            <a:off x="560488" y="1644634"/>
            <a:ext cx="2231999" cy="19800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Title 1"/>
          <p:cNvSpPr>
            <a:spLocks noGrp="1"/>
          </p:cNvSpPr>
          <p:nvPr>
            <p:ph type="title"/>
          </p:nvPr>
        </p:nvSpPr>
        <p:spPr>
          <a:xfrm>
            <a:off x="457200" y="1016903"/>
            <a:ext cx="4877596" cy="358441"/>
          </a:xfrm>
        </p:spPr>
        <p:txBody>
          <a:bodyPr/>
          <a:lstStyle/>
          <a:p>
            <a:r>
              <a:rPr lang="fr-FR" sz="1400" cap="none" dirty="0" smtClean="0">
                <a:solidFill>
                  <a:schemeClr val="accent1">
                    <a:lumMod val="50000"/>
                  </a:schemeClr>
                </a:solidFill>
              </a:rPr>
              <a:t>149 cas d’usages collectés </a:t>
            </a:r>
            <a:endParaRPr lang="fr-FR" sz="1400" cap="none" dirty="0">
              <a:solidFill>
                <a:schemeClr val="accent1">
                  <a:lumMod val="50000"/>
                </a:schemeClr>
              </a:solidFill>
            </a:endParaRPr>
          </a:p>
        </p:txBody>
      </p:sp>
      <p:sp>
        <p:nvSpPr>
          <p:cNvPr id="10" name="Rectangle à coins arrondis 9"/>
          <p:cNvSpPr/>
          <p:nvPr/>
        </p:nvSpPr>
        <p:spPr>
          <a:xfrm>
            <a:off x="1689139" y="5413258"/>
            <a:ext cx="5411322" cy="491824"/>
          </a:xfrm>
          <a:prstGeom prst="round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smtClean="0">
                <a:solidFill>
                  <a:schemeClr val="bg1"/>
                </a:solidFill>
              </a:rPr>
              <a:t>Des branches très impliquées pour un exercice encore expérimental cette année</a:t>
            </a:r>
            <a:endParaRPr lang="fr-FR" sz="1400" dirty="0">
              <a:solidFill>
                <a:schemeClr val="bg1"/>
              </a:solidFill>
            </a:endParaRPr>
          </a:p>
        </p:txBody>
      </p:sp>
      <p:sp>
        <p:nvSpPr>
          <p:cNvPr id="12" name="Title 3"/>
          <p:cNvSpPr txBox="1">
            <a:spLocks/>
          </p:cNvSpPr>
          <p:nvPr/>
        </p:nvSpPr>
        <p:spPr>
          <a:xfrm>
            <a:off x="457200" y="274638"/>
            <a:ext cx="8218488"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2000" dirty="0" smtClean="0"/>
              <a:t>Les chiffres clés du POT 2015 (2/3)</a:t>
            </a:r>
            <a:endParaRPr lang="fr-FR" sz="1800" dirty="0">
              <a:solidFill>
                <a:schemeClr val="accent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1056882778"/>
              </p:ext>
            </p:extLst>
          </p:nvPr>
        </p:nvGraphicFramePr>
        <p:xfrm>
          <a:off x="560488" y="1644634"/>
          <a:ext cx="2232000" cy="1959482"/>
        </p:xfrm>
        <a:graphic>
          <a:graphicData uri="http://schemas.openxmlformats.org/drawingml/2006/table">
            <a:tbl>
              <a:tblPr/>
              <a:tblGrid>
                <a:gridCol w="1666197"/>
                <a:gridCol w="565803"/>
              </a:tblGrid>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a:solidFill>
                            <a:srgbClr val="000000"/>
                          </a:solidFill>
                          <a:latin typeface="+mj-lt"/>
                        </a:rPr>
                        <a:t>DAP</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9</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a:solidFill>
                            <a:srgbClr val="000000"/>
                          </a:solidFill>
                          <a:latin typeface="+mj-lt"/>
                        </a:rPr>
                        <a:t>DCIAG</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8</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smtClean="0">
                          <a:solidFill>
                            <a:srgbClr val="000000"/>
                          </a:solidFill>
                          <a:latin typeface="+mj-lt"/>
                        </a:rPr>
                        <a:t>DDE</a:t>
                      </a:r>
                      <a:endParaRPr lang="fr-FR" sz="1100" b="0" i="0" u="none" strike="noStrike" dirty="0">
                        <a:solidFill>
                          <a:srgbClr val="000000"/>
                        </a:solidFill>
                        <a:latin typeface="+mj-lt"/>
                      </a:endParaRP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7</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a:solidFill>
                            <a:srgbClr val="000000"/>
                          </a:solidFill>
                          <a:latin typeface="+mj-lt"/>
                        </a:rPr>
                        <a:t>DIAG</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8</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a:solidFill>
                            <a:srgbClr val="000000"/>
                          </a:solidFill>
                          <a:latin typeface="+mj-lt"/>
                        </a:rPr>
                        <a:t>DID</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8</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20548">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smtClean="0">
                          <a:solidFill>
                            <a:srgbClr val="000000"/>
                          </a:solidFill>
                          <a:latin typeface="+mj-lt"/>
                        </a:rPr>
                        <a:t>DRH</a:t>
                      </a:r>
                      <a:endParaRPr lang="fr-FR" sz="1100" b="0" i="0" u="none" strike="noStrike" dirty="0">
                        <a:solidFill>
                          <a:srgbClr val="000000"/>
                        </a:solidFill>
                        <a:latin typeface="+mj-lt"/>
                      </a:endParaRP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14</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45996">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a:solidFill>
                            <a:srgbClr val="000000"/>
                          </a:solidFill>
                          <a:latin typeface="+mj-lt"/>
                        </a:rPr>
                        <a:t>MG</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a:solidFill>
                            <a:srgbClr val="000000"/>
                          </a:solidFill>
                          <a:latin typeface="+mj-lt"/>
                        </a:rPr>
                        <a:t>11</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12065">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a:solidFill>
                            <a:srgbClr val="000000"/>
                          </a:solidFill>
                          <a:latin typeface="+mj-lt"/>
                        </a:rPr>
                        <a:t>SEI</a:t>
                      </a: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kern="1200" dirty="0">
                          <a:solidFill>
                            <a:srgbClr val="000000"/>
                          </a:solidFill>
                          <a:latin typeface="+mj-lt"/>
                          <a:ea typeface="+mn-ea"/>
                          <a:cs typeface="+mn-cs"/>
                        </a:rPr>
                        <a:t>8</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20548">
                <a:tc>
                  <a:txBody>
                    <a:bodyPr/>
                    <a:lstStyle/>
                    <a:p>
                      <a:pPr marL="171450" indent="-171450" algn="l" fontAlgn="b">
                        <a:buClr>
                          <a:schemeClr val="accent1">
                            <a:lumMod val="50000"/>
                          </a:schemeClr>
                        </a:buClr>
                        <a:buFont typeface="Arial" panose="020B0604020202020204" pitchFamily="34" charset="0"/>
                        <a:buChar char="•"/>
                      </a:pPr>
                      <a:r>
                        <a:rPr lang="fr-FR" sz="1100" b="0" i="0" u="none" strike="noStrike" dirty="0" smtClean="0">
                          <a:solidFill>
                            <a:srgbClr val="000000"/>
                          </a:solidFill>
                          <a:latin typeface="+mj-lt"/>
                        </a:rPr>
                        <a:t>SUR</a:t>
                      </a:r>
                      <a:endParaRPr lang="fr-FR" sz="1100" b="0" i="0" u="none" strike="noStrike" dirty="0">
                        <a:solidFill>
                          <a:srgbClr val="000000"/>
                        </a:solidFill>
                        <a:latin typeface="+mj-lt"/>
                      </a:endParaRPr>
                    </a:p>
                  </a:txBody>
                  <a:tcPr marL="72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dirty="0">
                          <a:solidFill>
                            <a:srgbClr val="000000"/>
                          </a:solidFill>
                          <a:latin typeface="+mj-lt"/>
                          <a:ea typeface="+mn-ea"/>
                          <a:cs typeface="+mn-cs"/>
                        </a:rPr>
                        <a:t>7</a:t>
                      </a:r>
                    </a:p>
                  </a:txBody>
                  <a:tcPr marL="36000"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972649892"/>
              </p:ext>
            </p:extLst>
          </p:nvPr>
        </p:nvGraphicFramePr>
        <p:xfrm>
          <a:off x="3278800" y="1645655"/>
          <a:ext cx="2232000" cy="1958460"/>
        </p:xfrm>
        <a:graphic>
          <a:graphicData uri="http://schemas.openxmlformats.org/drawingml/2006/table">
            <a:tbl>
              <a:tblPr/>
              <a:tblGrid>
                <a:gridCol w="1785207"/>
                <a:gridCol w="446793"/>
              </a:tblGrid>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Drilling</a:t>
                      </a:r>
                      <a:r>
                        <a:rPr lang="fr-FR" sz="1100" b="0" i="0" u="none" strike="noStrike" kern="1200" dirty="0">
                          <a:solidFill>
                            <a:srgbClr val="000000"/>
                          </a:solidFill>
                          <a:latin typeface="+mj-lt"/>
                          <a:ea typeface="+mn-ea"/>
                          <a:cs typeface="+mn-cs"/>
                        </a:rPr>
                        <a:t>/</a:t>
                      </a:r>
                      <a:r>
                        <a:rPr lang="fr-FR" sz="1100" b="0" i="0" u="none" strike="noStrike" kern="1200" dirty="0" err="1">
                          <a:solidFill>
                            <a:srgbClr val="000000"/>
                          </a:solidFill>
                          <a:latin typeface="+mj-lt"/>
                          <a:ea typeface="+mn-ea"/>
                          <a:cs typeface="+mn-cs"/>
                        </a:rPr>
                        <a:t>Well</a:t>
                      </a:r>
                      <a:r>
                        <a:rPr lang="fr-FR" sz="1100" b="0" i="0" u="none" strike="noStrike" kern="1200" dirty="0">
                          <a:solidFill>
                            <a:srgbClr val="000000"/>
                          </a:solidFill>
                          <a:latin typeface="+mj-lt"/>
                          <a:ea typeface="+mn-ea"/>
                          <a:cs typeface="+mn-cs"/>
                        </a:rPr>
                        <a:t> Operations</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dirty="0">
                          <a:solidFill>
                            <a:srgbClr val="000000"/>
                          </a:solidFill>
                          <a:latin typeface="+mj-lt"/>
                          <a:ea typeface="+mn-ea"/>
                          <a:cs typeface="+mn-cs"/>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a:solidFill>
                            <a:srgbClr val="000000"/>
                          </a:solidFill>
                          <a:latin typeface="+mj-lt"/>
                          <a:ea typeface="+mn-ea"/>
                          <a:cs typeface="+mn-cs"/>
                        </a:rPr>
                        <a:t>Geoscience</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a:solidFill>
                            <a:srgbClr val="000000"/>
                          </a:solidFill>
                          <a:latin typeface="+mj-lt"/>
                          <a:ea typeface="+mn-ea"/>
                          <a:cs typeface="+mn-cs"/>
                        </a:rPr>
                        <a:t>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HSE</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kern="1200">
                          <a:solidFill>
                            <a:srgbClr val="000000"/>
                          </a:solidFill>
                          <a:latin typeface="+mj-lt"/>
                          <a:ea typeface="+mn-ea"/>
                          <a:cs typeface="+mn-cs"/>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Industrial</a:t>
                      </a:r>
                      <a:r>
                        <a:rPr lang="fr-FR" sz="1100" b="0" i="0" u="none" strike="noStrike" kern="1200" dirty="0">
                          <a:solidFill>
                            <a:srgbClr val="000000"/>
                          </a:solidFill>
                          <a:latin typeface="+mj-lt"/>
                          <a:ea typeface="+mn-ea"/>
                          <a:cs typeface="+mn-cs"/>
                        </a:rPr>
                        <a:t> </a:t>
                      </a:r>
                      <a:r>
                        <a:rPr lang="fr-FR" sz="1100" b="0" i="0" u="none" strike="noStrike" kern="1200" dirty="0" err="1">
                          <a:solidFill>
                            <a:srgbClr val="000000"/>
                          </a:solidFill>
                          <a:latin typeface="+mj-lt"/>
                          <a:ea typeface="+mn-ea"/>
                          <a:cs typeface="+mn-cs"/>
                        </a:rPr>
                        <a:t>Projects</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dirty="0">
                          <a:solidFill>
                            <a:srgbClr val="000000"/>
                          </a:solidFill>
                          <a:latin typeface="+mj-lt"/>
                          <a:ea typeface="+mn-ea"/>
                          <a:cs typeface="+mn-cs"/>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Inspection/Maintenance</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kern="1200">
                          <a:solidFill>
                            <a:srgbClr val="000000"/>
                          </a:solidFill>
                          <a:latin typeface="+mj-lt"/>
                          <a:ea typeface="+mn-ea"/>
                          <a:cs typeface="+mn-cs"/>
                        </a:rPr>
                        <a:t>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Operations/Exploitation</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kern="1200">
                          <a:solidFill>
                            <a:srgbClr val="000000"/>
                          </a:solidFill>
                          <a:latin typeface="+mj-lt"/>
                          <a:ea typeface="+mn-ea"/>
                          <a:cs typeface="+mn-cs"/>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4590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Purchasing</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dirty="0">
                          <a:solidFill>
                            <a:srgbClr val="000000"/>
                          </a:solidFill>
                          <a:latin typeface="+mj-lt"/>
                          <a:ea typeface="+mn-ea"/>
                          <a:cs typeface="+mn-cs"/>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3712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Supply</a:t>
                      </a:r>
                      <a:r>
                        <a:rPr lang="fr-FR" sz="1100" b="0" i="0" u="none" strike="noStrike" kern="1200" dirty="0">
                          <a:solidFill>
                            <a:srgbClr val="000000"/>
                          </a:solidFill>
                          <a:latin typeface="+mj-lt"/>
                          <a:ea typeface="+mn-ea"/>
                          <a:cs typeface="+mn-cs"/>
                        </a:rPr>
                        <a:t>/Transportation</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kern="1200" dirty="0">
                          <a:solidFill>
                            <a:srgbClr val="000000"/>
                          </a:solidFill>
                          <a:latin typeface="+mj-lt"/>
                          <a:ea typeface="+mn-ea"/>
                          <a:cs typeface="+mn-cs"/>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xmlns="" val="271864295"/>
              </p:ext>
            </p:extLst>
          </p:nvPr>
        </p:nvGraphicFramePr>
        <p:xfrm>
          <a:off x="6068440" y="1656988"/>
          <a:ext cx="2209312" cy="1982848"/>
        </p:xfrm>
        <a:graphic>
          <a:graphicData uri="http://schemas.openxmlformats.org/drawingml/2006/table">
            <a:tbl>
              <a:tblPr/>
              <a:tblGrid>
                <a:gridCol w="1622153"/>
                <a:gridCol w="587159"/>
              </a:tblGrid>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smtClean="0">
                          <a:solidFill>
                            <a:srgbClr val="000000"/>
                          </a:solidFill>
                          <a:latin typeface="+mj-lt"/>
                          <a:ea typeface="+mn-ea"/>
                          <a:cs typeface="+mn-cs"/>
                        </a:rPr>
                        <a:t>Achats</a:t>
                      </a:r>
                      <a:endParaRPr lang="fr-FR" sz="1100" b="0" i="0" u="none" strike="noStrike" kern="1200" dirty="0">
                        <a:solidFill>
                          <a:srgbClr val="000000"/>
                        </a:solidFill>
                        <a:latin typeface="+mj-lt"/>
                        <a:ea typeface="+mn-ea"/>
                        <a:cs typeface="+mn-cs"/>
                      </a:endParaRP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050" b="0" i="0" u="none" strike="noStrike" kern="1200" dirty="0" smtClean="0">
                          <a:solidFill>
                            <a:srgbClr val="000000"/>
                          </a:solidFill>
                          <a:latin typeface="+mj-lt"/>
                          <a:ea typeface="+mn-ea"/>
                          <a:cs typeface="+mn-cs"/>
                        </a:rPr>
                        <a:t>1</a:t>
                      </a:r>
                      <a:endParaRPr lang="fr-FR" sz="1050" b="0" i="0" u="none" strike="noStrike" kern="1200" dirty="0">
                        <a:solidFill>
                          <a:srgbClr val="000000"/>
                        </a:solidFill>
                        <a:latin typeface="+mj-lt"/>
                        <a:ea typeface="+mn-ea"/>
                        <a:cs typeface="+mn-cs"/>
                      </a:endParaRP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smtClean="0">
                          <a:solidFill>
                            <a:srgbClr val="000000"/>
                          </a:solidFill>
                          <a:latin typeface="+mj-lt"/>
                          <a:ea typeface="+mn-ea"/>
                          <a:cs typeface="+mn-cs"/>
                        </a:rPr>
                        <a:t>Fonctions</a:t>
                      </a:r>
                      <a:r>
                        <a:rPr lang="fr-FR" sz="1100" b="0" i="0" u="none" strike="noStrike" kern="1200" baseline="0" dirty="0" smtClean="0">
                          <a:solidFill>
                            <a:srgbClr val="000000"/>
                          </a:solidFill>
                          <a:latin typeface="+mj-lt"/>
                          <a:ea typeface="+mn-ea"/>
                          <a:cs typeface="+mn-cs"/>
                        </a:rPr>
                        <a:t> </a:t>
                      </a:r>
                      <a:r>
                        <a:rPr lang="fr-FR" sz="1100" b="0" i="0" u="none" strike="noStrike" kern="1200" dirty="0" smtClean="0">
                          <a:solidFill>
                            <a:srgbClr val="000000"/>
                          </a:solidFill>
                          <a:latin typeface="+mj-lt"/>
                          <a:ea typeface="+mn-ea"/>
                          <a:cs typeface="+mn-cs"/>
                        </a:rPr>
                        <a:t>siège</a:t>
                      </a:r>
                      <a:endParaRPr lang="fr-FR" sz="1100" b="0" i="0" u="none" strike="noStrike" kern="1200" dirty="0">
                        <a:solidFill>
                          <a:srgbClr val="000000"/>
                        </a:solidFill>
                        <a:latin typeface="+mj-lt"/>
                        <a:ea typeface="+mn-ea"/>
                        <a:cs typeface="+mn-cs"/>
                      </a:endParaRP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050" b="0" i="0" u="none" strike="noStrike" kern="1200" dirty="0">
                          <a:solidFill>
                            <a:srgbClr val="000000"/>
                          </a:solidFill>
                          <a:latin typeface="+mj-lt"/>
                          <a:ea typeface="+mn-ea"/>
                          <a:cs typeface="+mn-cs"/>
                        </a:rPr>
                        <a:t>1</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smtClean="0">
                          <a:solidFill>
                            <a:srgbClr val="000000"/>
                          </a:solidFill>
                          <a:latin typeface="+mj-lt"/>
                          <a:ea typeface="+mn-ea"/>
                          <a:cs typeface="+mn-cs"/>
                        </a:rPr>
                        <a:t>Grands</a:t>
                      </a:r>
                      <a:r>
                        <a:rPr lang="fr-FR" sz="1100" b="0" i="0" u="none" strike="noStrike" kern="1200" baseline="0" dirty="0" smtClean="0">
                          <a:solidFill>
                            <a:srgbClr val="000000"/>
                          </a:solidFill>
                          <a:latin typeface="+mj-lt"/>
                          <a:ea typeface="+mn-ea"/>
                          <a:cs typeface="+mn-cs"/>
                        </a:rPr>
                        <a:t> </a:t>
                      </a:r>
                      <a:r>
                        <a:rPr lang="fr-FR" sz="1100" b="0" i="0" u="none" strike="noStrike" kern="1200" dirty="0" smtClean="0">
                          <a:solidFill>
                            <a:srgbClr val="000000"/>
                          </a:solidFill>
                          <a:latin typeface="+mj-lt"/>
                          <a:ea typeface="+mn-ea"/>
                          <a:cs typeface="+mn-cs"/>
                        </a:rPr>
                        <a:t>arrêts</a:t>
                      </a:r>
                      <a:endParaRPr lang="fr-FR" sz="1100" b="0" i="0" u="none" strike="noStrike" kern="1200" dirty="0">
                        <a:solidFill>
                          <a:srgbClr val="000000"/>
                        </a:solidFill>
                        <a:latin typeface="+mj-lt"/>
                        <a:ea typeface="+mn-ea"/>
                        <a:cs typeface="+mn-cs"/>
                      </a:endParaRP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050" b="0" i="0" u="none" strike="noStrike" kern="1200" dirty="0">
                          <a:solidFill>
                            <a:srgbClr val="000000"/>
                          </a:solidFill>
                          <a:latin typeface="+mj-lt"/>
                          <a:ea typeface="+mn-ea"/>
                          <a:cs typeface="+mn-cs"/>
                        </a:rPr>
                        <a:t>3</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a:solidFill>
                            <a:srgbClr val="000000"/>
                          </a:solidFill>
                          <a:latin typeface="+mj-lt"/>
                          <a:ea typeface="+mn-ea"/>
                          <a:cs typeface="+mn-cs"/>
                        </a:rPr>
                        <a:t>HSE</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050" b="0" i="0" u="none" strike="noStrike" kern="1200" dirty="0">
                          <a:solidFill>
                            <a:srgbClr val="000000"/>
                          </a:solidFill>
                          <a:latin typeface="+mj-lt"/>
                          <a:ea typeface="+mn-ea"/>
                          <a:cs typeface="+mn-cs"/>
                        </a:rPr>
                        <a:t>5</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a:solidFill>
                            <a:srgbClr val="000000"/>
                          </a:solidFill>
                          <a:latin typeface="+mj-lt"/>
                          <a:ea typeface="+mn-ea"/>
                          <a:cs typeface="+mn-cs"/>
                        </a:rPr>
                        <a:t>Inspection</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050" b="0" i="0" u="none" strike="noStrike" kern="1200" dirty="0">
                          <a:solidFill>
                            <a:srgbClr val="000000"/>
                          </a:solidFill>
                          <a:latin typeface="+mj-lt"/>
                          <a:ea typeface="+mn-ea"/>
                          <a:cs typeface="+mn-cs"/>
                        </a:rPr>
                        <a:t>8</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Maintenance</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050" b="0" i="0" u="none" strike="noStrike" dirty="0">
                          <a:solidFill>
                            <a:srgbClr val="000000"/>
                          </a:solidFill>
                          <a:latin typeface="+mj-lt"/>
                        </a:rPr>
                        <a:t>4</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83264">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Opérations</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050" b="0" i="0" u="none" strike="noStrike" dirty="0">
                          <a:solidFill>
                            <a:srgbClr val="000000"/>
                          </a:solidFill>
                          <a:latin typeface="+mj-lt"/>
                        </a:rPr>
                        <a:t>5</a:t>
                      </a:r>
                    </a:p>
                  </a:txBody>
                  <a:tcPr marL="7349" marR="7349" marT="7349"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xmlns="" val="2706290318"/>
              </p:ext>
            </p:extLst>
          </p:nvPr>
        </p:nvGraphicFramePr>
        <p:xfrm>
          <a:off x="572748" y="4068081"/>
          <a:ext cx="2219739" cy="1174940"/>
        </p:xfrm>
        <a:graphic>
          <a:graphicData uri="http://schemas.openxmlformats.org/drawingml/2006/table">
            <a:tbl>
              <a:tblPr/>
              <a:tblGrid>
                <a:gridCol w="1629808"/>
                <a:gridCol w="589931"/>
              </a:tblGrid>
              <a:tr h="29373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Finance</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9373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Analyse de marché</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smtClean="0">
                          <a:solidFill>
                            <a:srgbClr val="000000"/>
                          </a:solidFill>
                          <a:latin typeface="+mj-lt"/>
                        </a:rPr>
                        <a:t>4</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9373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Shipping</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93735">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Trading</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xmlns="" val="1215686445"/>
              </p:ext>
            </p:extLst>
          </p:nvPr>
        </p:nvGraphicFramePr>
        <p:xfrm>
          <a:off x="3284929" y="4097063"/>
          <a:ext cx="2225871" cy="1145958"/>
        </p:xfrm>
        <a:graphic>
          <a:graphicData uri="http://schemas.openxmlformats.org/drawingml/2006/table">
            <a:tbl>
              <a:tblPr/>
              <a:tblGrid>
                <a:gridCol w="1634310"/>
                <a:gridCol w="591561"/>
              </a:tblGrid>
              <a:tr h="381986">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Client</a:t>
                      </a: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381986">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Digital.worker</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381986">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Industrial</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xmlns="" val="2826528155"/>
              </p:ext>
            </p:extLst>
          </p:nvPr>
        </p:nvGraphicFramePr>
        <p:xfrm>
          <a:off x="5997112" y="4097063"/>
          <a:ext cx="2232000" cy="1145960"/>
        </p:xfrm>
        <a:graphic>
          <a:graphicData uri="http://schemas.openxmlformats.org/drawingml/2006/table">
            <a:tbl>
              <a:tblPr/>
              <a:tblGrid>
                <a:gridCol w="1638811"/>
                <a:gridCol w="593189"/>
              </a:tblGrid>
              <a:tr h="286490">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a:solidFill>
                            <a:srgbClr val="000000"/>
                          </a:solidFill>
                          <a:latin typeface="+mj-lt"/>
                          <a:ea typeface="+mn-ea"/>
                          <a:cs typeface="+mn-cs"/>
                        </a:rPr>
                        <a:t>Digital </a:t>
                      </a:r>
                      <a:r>
                        <a:rPr lang="fr-FR" sz="1100" b="0" i="0" u="none" strike="noStrike" kern="1200" dirty="0" err="1">
                          <a:solidFill>
                            <a:srgbClr val="000000"/>
                          </a:solidFill>
                          <a:latin typeface="+mj-lt"/>
                          <a:ea typeface="+mn-ea"/>
                          <a:cs typeface="+mn-cs"/>
                        </a:rPr>
                        <a:t>employee</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a:solidFill>
                            <a:srgbClr val="000000"/>
                          </a:solidFill>
                          <a:latin typeface="+mj-lt"/>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86490">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err="1">
                          <a:solidFill>
                            <a:srgbClr val="000000"/>
                          </a:solidFill>
                          <a:latin typeface="+mj-lt"/>
                          <a:ea typeface="+mn-ea"/>
                          <a:cs typeface="+mn-cs"/>
                        </a:rPr>
                        <a:t>Strategy</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100" b="0" i="0" u="none" strike="noStrike">
                          <a:solidFill>
                            <a:srgbClr val="000000"/>
                          </a:solidFill>
                          <a:latin typeface="+mj-lt"/>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86490">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smtClean="0">
                          <a:solidFill>
                            <a:srgbClr val="000000"/>
                          </a:solidFill>
                          <a:latin typeface="+mj-lt"/>
                          <a:ea typeface="+mn-ea"/>
                          <a:cs typeface="+mn-cs"/>
                        </a:rPr>
                        <a:t>Trading</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solidFill>
                        <a:schemeClr val="accent1">
                          <a:lumMod val="50000"/>
                        </a:schemeClr>
                      </a:solidFill>
                      <a:prstDash val="dot"/>
                      <a:round/>
                      <a:headEnd type="none" w="med" len="med"/>
                      <a:tailEnd type="none" w="med" len="med"/>
                    </a:lnB>
                    <a:lnTlToBr w="12700" cmpd="sng">
                      <a:noFill/>
                      <a:prstDash val="solid"/>
                    </a:lnTlToBr>
                    <a:lnBlToTr w="12700" cmpd="sng">
                      <a:noFill/>
                      <a:prstDash val="solid"/>
                    </a:lnBlToTr>
                  </a:tcPr>
                </a:tc>
              </a:tr>
              <a:tr h="286490">
                <a:tc>
                  <a:txBody>
                    <a:bodyPr/>
                    <a:lstStyle/>
                    <a:p>
                      <a:pPr marL="171450" indent="-171450" algn="l" defTabSz="457200" rtl="0" eaLnBrk="1" fontAlgn="b" latinLnBrk="0" hangingPunct="1">
                        <a:buClr>
                          <a:schemeClr val="accent1">
                            <a:lumMod val="50000"/>
                          </a:schemeClr>
                        </a:buClr>
                        <a:buFont typeface="Arial" panose="020B0604020202020204" pitchFamily="34" charset="0"/>
                        <a:buChar char="•"/>
                      </a:pPr>
                      <a:r>
                        <a:rPr lang="fr-FR" sz="1100" b="0" i="0" u="none" strike="noStrike" kern="1200" dirty="0" smtClean="0">
                          <a:solidFill>
                            <a:srgbClr val="000000"/>
                          </a:solidFill>
                          <a:latin typeface="+mj-lt"/>
                          <a:ea typeface="+mn-ea"/>
                          <a:cs typeface="+mn-cs"/>
                        </a:rPr>
                        <a:t>Marketing</a:t>
                      </a:r>
                      <a:endParaRPr lang="fr-FR" sz="1100" b="0" i="0" u="none" strike="noStrike" kern="1200" dirty="0">
                        <a:solidFill>
                          <a:srgbClr val="000000"/>
                        </a:solidFill>
                        <a:latin typeface="+mj-lt"/>
                        <a:ea typeface="+mn-ea"/>
                        <a:cs typeface="+mn-cs"/>
                      </a:endParaRPr>
                    </a:p>
                  </a:txBody>
                  <a:tcPr marL="72000"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1100" b="0" i="0" u="none" strike="noStrike" dirty="0" smtClean="0">
                          <a:solidFill>
                            <a:srgbClr val="000000"/>
                          </a:solidFill>
                          <a:latin typeface="+mj-lt"/>
                        </a:rPr>
                        <a:t>-</a:t>
                      </a:r>
                      <a:endParaRPr lang="fr-FR" sz="1100" b="0" i="0" u="none" strike="noStrike" dirty="0">
                        <a:solidFill>
                          <a:srgbClr val="000000"/>
                        </a:solidFill>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1">
                          <a:lumMod val="50000"/>
                        </a:schemeClr>
                      </a:solidFill>
                      <a:prstDash val="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560488" y="1395622"/>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HD</a:t>
            </a:r>
            <a:endParaRPr lang="fr-FR" sz="1100" dirty="0">
              <a:solidFill>
                <a:schemeClr val="bg1"/>
              </a:solidFill>
            </a:endParaRPr>
          </a:p>
        </p:txBody>
      </p:sp>
      <p:sp>
        <p:nvSpPr>
          <p:cNvPr id="14" name="TextBox 13"/>
          <p:cNvSpPr txBox="1"/>
          <p:nvPr/>
        </p:nvSpPr>
        <p:spPr>
          <a:xfrm>
            <a:off x="3278800" y="1406955"/>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EP</a:t>
            </a:r>
            <a:endParaRPr lang="fr-FR" sz="1100" dirty="0">
              <a:solidFill>
                <a:schemeClr val="bg1"/>
              </a:solidFill>
            </a:endParaRPr>
          </a:p>
        </p:txBody>
      </p:sp>
      <p:sp>
        <p:nvSpPr>
          <p:cNvPr id="16" name="TextBox 15"/>
          <p:cNvSpPr txBox="1"/>
          <p:nvPr/>
        </p:nvSpPr>
        <p:spPr>
          <a:xfrm>
            <a:off x="5997112" y="1419714"/>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RC</a:t>
            </a:r>
            <a:endParaRPr lang="fr-FR" sz="1100" dirty="0">
              <a:solidFill>
                <a:schemeClr val="bg1"/>
              </a:solidFill>
            </a:endParaRPr>
          </a:p>
        </p:txBody>
      </p:sp>
      <p:sp>
        <p:nvSpPr>
          <p:cNvPr id="15" name="TextBox 14"/>
          <p:cNvSpPr txBox="1"/>
          <p:nvPr/>
        </p:nvSpPr>
        <p:spPr>
          <a:xfrm>
            <a:off x="572749" y="3830807"/>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TS</a:t>
            </a:r>
            <a:endParaRPr lang="fr-FR" sz="1100" dirty="0">
              <a:solidFill>
                <a:schemeClr val="bg1"/>
              </a:solidFill>
            </a:endParaRPr>
          </a:p>
        </p:txBody>
      </p:sp>
      <p:sp>
        <p:nvSpPr>
          <p:cNvPr id="17" name="TextBox 16"/>
          <p:cNvSpPr txBox="1"/>
          <p:nvPr/>
        </p:nvSpPr>
        <p:spPr>
          <a:xfrm>
            <a:off x="3284930" y="3830807"/>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MS</a:t>
            </a:r>
            <a:endParaRPr lang="fr-FR" sz="1100" dirty="0">
              <a:solidFill>
                <a:schemeClr val="bg1"/>
              </a:solidFill>
            </a:endParaRPr>
          </a:p>
        </p:txBody>
      </p:sp>
      <p:sp>
        <p:nvSpPr>
          <p:cNvPr id="18" name="TextBox 17"/>
          <p:cNvSpPr txBox="1"/>
          <p:nvPr/>
        </p:nvSpPr>
        <p:spPr>
          <a:xfrm>
            <a:off x="5997112" y="3830807"/>
            <a:ext cx="2232000" cy="261610"/>
          </a:xfrm>
          <a:prstGeom prst="rect">
            <a:avLst/>
          </a:prstGeom>
          <a:solidFill>
            <a:schemeClr val="accent1">
              <a:lumMod val="50000"/>
            </a:schemeClr>
          </a:solidFill>
        </p:spPr>
        <p:txBody>
          <a:bodyPr wrap="none" rtlCol="0">
            <a:noAutofit/>
          </a:bodyPr>
          <a:lstStyle/>
          <a:p>
            <a:pPr algn="ctr"/>
            <a:r>
              <a:rPr lang="fr-FR" sz="1100" dirty="0" smtClean="0">
                <a:solidFill>
                  <a:schemeClr val="bg1"/>
                </a:solidFill>
              </a:rPr>
              <a:t>GP</a:t>
            </a:r>
            <a:endParaRPr lang="fr-FR" sz="1100" dirty="0">
              <a:solidFill>
                <a:schemeClr val="bg1"/>
              </a:solidFill>
            </a:endParaRPr>
          </a:p>
        </p:txBody>
      </p:sp>
      <p:sp>
        <p:nvSpPr>
          <p:cNvPr id="24" name="Oval 23"/>
          <p:cNvSpPr/>
          <p:nvPr/>
        </p:nvSpPr>
        <p:spPr>
          <a:xfrm>
            <a:off x="2384423" y="1345410"/>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80</a:t>
            </a:r>
            <a:endParaRPr lang="fr-FR" sz="1400" dirty="0">
              <a:solidFill>
                <a:schemeClr val="accent1">
                  <a:lumMod val="50000"/>
                </a:schemeClr>
              </a:solidFill>
            </a:endParaRPr>
          </a:p>
        </p:txBody>
      </p:sp>
      <p:sp>
        <p:nvSpPr>
          <p:cNvPr id="25" name="Oval 24"/>
          <p:cNvSpPr/>
          <p:nvPr/>
        </p:nvSpPr>
        <p:spPr>
          <a:xfrm>
            <a:off x="5120914" y="1345410"/>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33</a:t>
            </a:r>
            <a:endParaRPr lang="fr-FR" sz="1400" dirty="0">
              <a:solidFill>
                <a:schemeClr val="accent1">
                  <a:lumMod val="50000"/>
                </a:schemeClr>
              </a:solidFill>
            </a:endParaRPr>
          </a:p>
        </p:txBody>
      </p:sp>
      <p:sp>
        <p:nvSpPr>
          <p:cNvPr id="26" name="Oval 25"/>
          <p:cNvSpPr/>
          <p:nvPr/>
        </p:nvSpPr>
        <p:spPr>
          <a:xfrm>
            <a:off x="7833880" y="1345410"/>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27</a:t>
            </a:r>
            <a:endParaRPr lang="fr-FR" sz="1400" dirty="0">
              <a:solidFill>
                <a:schemeClr val="accent1">
                  <a:lumMod val="50000"/>
                </a:schemeClr>
              </a:solidFill>
            </a:endParaRPr>
          </a:p>
        </p:txBody>
      </p:sp>
      <p:sp>
        <p:nvSpPr>
          <p:cNvPr id="27" name="Oval 26"/>
          <p:cNvSpPr/>
          <p:nvPr/>
        </p:nvSpPr>
        <p:spPr>
          <a:xfrm>
            <a:off x="2369183" y="3770696"/>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4</a:t>
            </a:r>
            <a:endParaRPr lang="fr-FR" sz="1400" dirty="0">
              <a:solidFill>
                <a:schemeClr val="accent1">
                  <a:lumMod val="50000"/>
                </a:schemeClr>
              </a:solidFill>
            </a:endParaRPr>
          </a:p>
        </p:txBody>
      </p:sp>
      <p:sp>
        <p:nvSpPr>
          <p:cNvPr id="28" name="Oval 27"/>
          <p:cNvSpPr/>
          <p:nvPr/>
        </p:nvSpPr>
        <p:spPr>
          <a:xfrm>
            <a:off x="5105674" y="3770696"/>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a:t>
            </a:r>
            <a:endParaRPr lang="fr-FR" sz="1400" dirty="0">
              <a:solidFill>
                <a:schemeClr val="accent1">
                  <a:lumMod val="50000"/>
                </a:schemeClr>
              </a:solidFill>
            </a:endParaRPr>
          </a:p>
        </p:txBody>
      </p:sp>
      <p:sp>
        <p:nvSpPr>
          <p:cNvPr id="29" name="Oval 28"/>
          <p:cNvSpPr/>
          <p:nvPr/>
        </p:nvSpPr>
        <p:spPr>
          <a:xfrm>
            <a:off x="7818640" y="3770696"/>
            <a:ext cx="288000" cy="288000"/>
          </a:xfrm>
          <a:prstGeom prst="ellipse">
            <a:avLst/>
          </a:prstGeom>
          <a:solidFill>
            <a:schemeClr val="accent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400" dirty="0" smtClean="0">
                <a:solidFill>
                  <a:schemeClr val="accent1">
                    <a:lumMod val="50000"/>
                  </a:schemeClr>
                </a:solidFill>
              </a:rPr>
              <a:t>5</a:t>
            </a:r>
            <a:endParaRPr lang="fr-FR" sz="1400" dirty="0">
              <a:solidFill>
                <a:schemeClr val="accent1">
                  <a:lumMod val="50000"/>
                </a:schemeClr>
              </a:solidFill>
            </a:endParaRPr>
          </a:p>
        </p:txBody>
      </p:sp>
      <p:sp>
        <p:nvSpPr>
          <p:cNvPr id="43" name="5-Point Star 42"/>
          <p:cNvSpPr/>
          <p:nvPr/>
        </p:nvSpPr>
        <p:spPr>
          <a:xfrm>
            <a:off x="1165860" y="3180045"/>
            <a:ext cx="180000" cy="180000"/>
          </a:xfrm>
          <a:prstGeom prst="star5">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4" name="5-Point Star 43"/>
          <p:cNvSpPr/>
          <p:nvPr/>
        </p:nvSpPr>
        <p:spPr>
          <a:xfrm>
            <a:off x="3945155" y="2163979"/>
            <a:ext cx="180000" cy="180000"/>
          </a:xfrm>
          <a:prstGeom prst="star5">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5" name="5-Point Star 44"/>
          <p:cNvSpPr/>
          <p:nvPr/>
        </p:nvSpPr>
        <p:spPr>
          <a:xfrm>
            <a:off x="5032375" y="2672441"/>
            <a:ext cx="180000" cy="180000"/>
          </a:xfrm>
          <a:prstGeom prst="star5">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6" name="5-Point Star 45"/>
          <p:cNvSpPr/>
          <p:nvPr/>
        </p:nvSpPr>
        <p:spPr>
          <a:xfrm>
            <a:off x="6969717" y="2829433"/>
            <a:ext cx="180000" cy="180000"/>
          </a:xfrm>
          <a:prstGeom prst="star5">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7" name="5-Point Star 46"/>
          <p:cNvSpPr/>
          <p:nvPr/>
        </p:nvSpPr>
        <p:spPr>
          <a:xfrm>
            <a:off x="7073206" y="3100366"/>
            <a:ext cx="180000" cy="180000"/>
          </a:xfrm>
          <a:prstGeom prst="star5">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8" name="5-Point Star 47"/>
          <p:cNvSpPr/>
          <p:nvPr/>
        </p:nvSpPr>
        <p:spPr>
          <a:xfrm>
            <a:off x="6570052" y="2559874"/>
            <a:ext cx="180000" cy="180000"/>
          </a:xfrm>
          <a:prstGeom prst="star5">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9" name="5-Point Star 48"/>
          <p:cNvSpPr/>
          <p:nvPr/>
        </p:nvSpPr>
        <p:spPr>
          <a:xfrm>
            <a:off x="5015674" y="2899929"/>
            <a:ext cx="180000" cy="180000"/>
          </a:xfrm>
          <a:prstGeom prst="star5">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0" name="5-Point Star 49"/>
          <p:cNvSpPr/>
          <p:nvPr/>
        </p:nvSpPr>
        <p:spPr>
          <a:xfrm>
            <a:off x="6988735" y="3407210"/>
            <a:ext cx="180000" cy="180000"/>
          </a:xfrm>
          <a:prstGeom prst="star5">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1" name="5-Point Star 50"/>
          <p:cNvSpPr/>
          <p:nvPr/>
        </p:nvSpPr>
        <p:spPr>
          <a:xfrm>
            <a:off x="6808735" y="4730172"/>
            <a:ext cx="180000" cy="180000"/>
          </a:xfrm>
          <a:prstGeom prst="star5">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2" name="5-Point Star 51"/>
          <p:cNvSpPr/>
          <p:nvPr/>
        </p:nvSpPr>
        <p:spPr>
          <a:xfrm>
            <a:off x="1361272" y="5039028"/>
            <a:ext cx="180000" cy="180000"/>
          </a:xfrm>
          <a:prstGeom prst="star5">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3" name="5-Point Star 52"/>
          <p:cNvSpPr/>
          <p:nvPr/>
        </p:nvSpPr>
        <p:spPr>
          <a:xfrm>
            <a:off x="4004675" y="4206513"/>
            <a:ext cx="180000" cy="180000"/>
          </a:xfrm>
          <a:prstGeom prst="star5">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4" name="5-Point Star 53"/>
          <p:cNvSpPr/>
          <p:nvPr/>
        </p:nvSpPr>
        <p:spPr>
          <a:xfrm>
            <a:off x="6954477" y="5023387"/>
            <a:ext cx="180000" cy="180000"/>
          </a:xfrm>
          <a:prstGeom prst="star5">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5" name="5-Point Star 54"/>
          <p:cNvSpPr/>
          <p:nvPr/>
        </p:nvSpPr>
        <p:spPr>
          <a:xfrm>
            <a:off x="6603801" y="6004943"/>
            <a:ext cx="180000" cy="180000"/>
          </a:xfrm>
          <a:prstGeom prst="star5">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tx1">
                  <a:lumMod val="65000"/>
                  <a:lumOff val="35000"/>
                </a:schemeClr>
              </a:solidFill>
            </a:endParaRPr>
          </a:p>
        </p:txBody>
      </p:sp>
      <p:sp>
        <p:nvSpPr>
          <p:cNvPr id="3" name="TextBox 2"/>
          <p:cNvSpPr txBox="1"/>
          <p:nvPr/>
        </p:nvSpPr>
        <p:spPr>
          <a:xfrm>
            <a:off x="6750052" y="5905082"/>
            <a:ext cx="2217054" cy="369332"/>
          </a:xfrm>
          <a:prstGeom prst="rect">
            <a:avLst/>
          </a:prstGeom>
          <a:noFill/>
        </p:spPr>
        <p:txBody>
          <a:bodyPr wrap="square" rtlCol="0">
            <a:spAutoFit/>
          </a:bodyPr>
          <a:lstStyle/>
          <a:p>
            <a:r>
              <a:rPr lang="fr-FR" sz="900" i="1" dirty="0" smtClean="0">
                <a:solidFill>
                  <a:schemeClr val="tx1">
                    <a:lumMod val="65000"/>
                    <a:lumOff val="35000"/>
                  </a:schemeClr>
                </a:solidFill>
              </a:rPr>
              <a:t>Identification des fonctions identiques entre les différentes branches</a:t>
            </a:r>
            <a:endParaRPr lang="fr-FR" sz="900" i="1" dirty="0">
              <a:solidFill>
                <a:schemeClr val="tx1">
                  <a:lumMod val="65000"/>
                  <a:lumOff val="35000"/>
                </a:schemeClr>
              </a:solidFill>
            </a:endParaRPr>
          </a:p>
        </p:txBody>
      </p:sp>
      <p:sp>
        <p:nvSpPr>
          <p:cNvPr id="56" name="5-Point Star 55"/>
          <p:cNvSpPr/>
          <p:nvPr/>
        </p:nvSpPr>
        <p:spPr>
          <a:xfrm>
            <a:off x="4451930" y="4596482"/>
            <a:ext cx="180000" cy="18000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7" name="5-Point Star 56"/>
          <p:cNvSpPr/>
          <p:nvPr/>
        </p:nvSpPr>
        <p:spPr>
          <a:xfrm>
            <a:off x="7376681" y="4152528"/>
            <a:ext cx="180000" cy="180000"/>
          </a:xfrm>
          <a:prstGeom prst="star5">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Footer Placeholder 5"/>
          <p:cNvSpPr>
            <a:spLocks noGrp="1"/>
          </p:cNvSpPr>
          <p:nvPr>
            <p:ph type="ftr" sz="quarter" idx="10"/>
          </p:nvPr>
        </p:nvSpPr>
        <p:spPr>
          <a:xfrm>
            <a:off x="431540" y="5949280"/>
            <a:ext cx="4017418" cy="365125"/>
          </a:xfrm>
          <a:solidFill>
            <a:srgbClr val="FADDD2"/>
          </a:solidFill>
        </p:spPr>
        <p:txBody>
          <a:bodyPr/>
          <a:lstStyle/>
          <a:p>
            <a:r>
              <a:rPr lang="fr-FR" noProof="0" dirty="0" smtClean="0"/>
              <a:t>WARNING : exercice expérimental pour la campagne 2015, les données du POT ne sont ni exhaustives ni homogènes selon les branches</a:t>
            </a:r>
            <a:endParaRPr lang="fr-FR" noProof="0" dirty="0"/>
          </a:p>
        </p:txBody>
      </p:sp>
      <p:sp>
        <p:nvSpPr>
          <p:cNvPr id="58" name="Footer Placeholder 2"/>
          <p:cNvSpPr txBox="1">
            <a:spLocks/>
          </p:cNvSpPr>
          <p:nvPr/>
        </p:nvSpPr>
        <p:spPr>
          <a:xfrm>
            <a:off x="457200" y="6411916"/>
            <a:ext cx="6587298"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POT présentation courte 2016</a:t>
            </a:r>
            <a:endParaRPr kumimoji="0" lang="fr-FR" sz="9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9" name="Espace réservé du numéro de diapositive 14"/>
          <p:cNvSpPr>
            <a:spLocks noGrp="1"/>
          </p:cNvSpPr>
          <p:nvPr>
            <p:ph type="sldNum" sz="quarter" idx="11"/>
          </p:nvPr>
        </p:nvSpPr>
        <p:spPr>
          <a:xfrm>
            <a:off x="6553200" y="6411916"/>
            <a:ext cx="725488" cy="365125"/>
          </a:xfrm>
        </p:spPr>
        <p:txBody>
          <a:bodyPr/>
          <a:lstStyle/>
          <a:p>
            <a:fld id="{21F90BE8-D879-4F46-ACF9-7BCC67DCFB75}" type="slidenum">
              <a:rPr lang="fr-FR" smtClean="0"/>
              <a:pPr/>
              <a:t>13</a:t>
            </a:fld>
            <a:endParaRPr lang="fr-FR" dirty="0"/>
          </a:p>
        </p:txBody>
      </p:sp>
    </p:spTree>
    <p:extLst>
      <p:ext uri="{BB962C8B-B14F-4D97-AF65-F5344CB8AC3E}">
        <p14:creationId xmlns:p14="http://schemas.microsoft.com/office/powerpoint/2010/main" xmlns="" val="232734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extLst>
              <p:ext uri="{D42A27DB-BD31-4B8C-83A1-F6EECF244321}">
                <p14:modId xmlns:p14="http://schemas.microsoft.com/office/powerpoint/2010/main" xmlns="" val="781087399"/>
              </p:ext>
            </p:extLst>
          </p:nvPr>
        </p:nvGraphicFramePr>
        <p:xfrm>
          <a:off x="1588" y="1588"/>
          <a:ext cx="1587" cy="1587"/>
        </p:xfrm>
        <a:graphic>
          <a:graphicData uri="http://schemas.openxmlformats.org/presentationml/2006/ole">
            <p:oleObj spid="_x0000_s13314" name="think-cell Slide" r:id="rId3" imgW="360" imgH="360" progId="">
              <p:embed/>
            </p:oleObj>
          </a:graphicData>
        </a:graphic>
      </p:graphicFrame>
      <p:sp>
        <p:nvSpPr>
          <p:cNvPr id="25" name="Title 3"/>
          <p:cNvSpPr txBox="1">
            <a:spLocks/>
          </p:cNvSpPr>
          <p:nvPr/>
        </p:nvSpPr>
        <p:spPr>
          <a:xfrm>
            <a:off x="223520" y="107973"/>
            <a:ext cx="8218488"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1800" dirty="0" smtClean="0">
                <a:solidFill>
                  <a:schemeClr val="accent2">
                    <a:lumMod val="75000"/>
                  </a:schemeClr>
                </a:solidFill>
              </a:rPr>
              <a:t>Le classement des scénarios </a:t>
            </a:r>
            <a:r>
              <a:rPr lang="fr-FR" sz="1800" dirty="0">
                <a:solidFill>
                  <a:schemeClr val="accent2">
                    <a:lumMod val="75000"/>
                  </a:schemeClr>
                </a:solidFill>
              </a:rPr>
              <a:t>Numériques </a:t>
            </a:r>
            <a:r>
              <a:rPr lang="fr-FR" sz="1800" dirty="0" smtClean="0">
                <a:solidFill>
                  <a:schemeClr val="accent2">
                    <a:lumMod val="75000"/>
                  </a:schemeClr>
                </a:solidFill>
              </a:rPr>
              <a:t>innovants</a:t>
            </a:r>
            <a:endParaRPr lang="fr-FR" sz="1800" dirty="0">
              <a:solidFill>
                <a:schemeClr val="accent2">
                  <a:lumMod val="75000"/>
                </a:schemeClr>
              </a:solidFill>
            </a:endParaRPr>
          </a:p>
        </p:txBody>
      </p:sp>
      <p:sp>
        <p:nvSpPr>
          <p:cNvPr id="74" name="Title 1"/>
          <p:cNvSpPr>
            <a:spLocks noGrp="1"/>
          </p:cNvSpPr>
          <p:nvPr>
            <p:ph type="title"/>
          </p:nvPr>
        </p:nvSpPr>
        <p:spPr>
          <a:xfrm>
            <a:off x="149269" y="389708"/>
            <a:ext cx="7300808" cy="353265"/>
          </a:xfrm>
        </p:spPr>
        <p:txBody>
          <a:bodyPr/>
          <a:lstStyle/>
          <a:p>
            <a:r>
              <a:rPr lang="fr-FR" sz="1400" cap="none" dirty="0" smtClean="0">
                <a:solidFill>
                  <a:schemeClr val="accent1">
                    <a:lumMod val="50000"/>
                  </a:schemeClr>
                </a:solidFill>
              </a:rPr>
              <a:t>selon la somme des valeurs métiers recensées au sein des différents cas d’usage</a:t>
            </a:r>
            <a:endParaRPr lang="fr-FR" sz="1400" cap="none" dirty="0">
              <a:solidFill>
                <a:schemeClr val="accent1">
                  <a:lumMod val="50000"/>
                </a:schemeClr>
              </a:solidFill>
            </a:endParaRPr>
          </a:p>
        </p:txBody>
      </p:sp>
      <p:grpSp>
        <p:nvGrpSpPr>
          <p:cNvPr id="3" name="Group 43"/>
          <p:cNvGrpSpPr/>
          <p:nvPr/>
        </p:nvGrpSpPr>
        <p:grpSpPr>
          <a:xfrm>
            <a:off x="1523488" y="4149080"/>
            <a:ext cx="672248" cy="1447781"/>
            <a:chOff x="8134248" y="194988"/>
            <a:chExt cx="672248" cy="1447781"/>
          </a:xfrm>
        </p:grpSpPr>
        <p:sp>
          <p:nvSpPr>
            <p:cNvPr id="45" name="Rectangle 44"/>
            <p:cNvSpPr/>
            <p:nvPr/>
          </p:nvSpPr>
          <p:spPr>
            <a:xfrm>
              <a:off x="8134248" y="194988"/>
              <a:ext cx="648203" cy="141598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46" name="Rectangle 45"/>
            <p:cNvSpPr/>
            <p:nvPr/>
          </p:nvSpPr>
          <p:spPr>
            <a:xfrm>
              <a:off x="8238158" y="282374"/>
              <a:ext cx="168676" cy="1775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47" name="Rectangle 46"/>
            <p:cNvSpPr/>
            <p:nvPr/>
          </p:nvSpPr>
          <p:spPr>
            <a:xfrm>
              <a:off x="8238158" y="511400"/>
              <a:ext cx="168676" cy="17755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48" name="Rectangle 47"/>
            <p:cNvSpPr/>
            <p:nvPr/>
          </p:nvSpPr>
          <p:spPr>
            <a:xfrm>
              <a:off x="8238158" y="740426"/>
              <a:ext cx="168676" cy="1775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49" name="Rectangle 48"/>
            <p:cNvSpPr/>
            <p:nvPr/>
          </p:nvSpPr>
          <p:spPr>
            <a:xfrm>
              <a:off x="8237159" y="969452"/>
              <a:ext cx="168676" cy="177554"/>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50" name="Rectangle 49"/>
            <p:cNvSpPr/>
            <p:nvPr/>
          </p:nvSpPr>
          <p:spPr>
            <a:xfrm>
              <a:off x="8237159" y="1198479"/>
              <a:ext cx="168676" cy="177554"/>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51" name="TextBox 50"/>
            <p:cNvSpPr txBox="1"/>
            <p:nvPr/>
          </p:nvSpPr>
          <p:spPr>
            <a:xfrm>
              <a:off x="8416646" y="901791"/>
              <a:ext cx="365806" cy="261610"/>
            </a:xfrm>
            <a:prstGeom prst="rect">
              <a:avLst/>
            </a:prstGeom>
            <a:noFill/>
          </p:spPr>
          <p:txBody>
            <a:bodyPr wrap="none" rtlCol="0">
              <a:spAutoFit/>
            </a:bodyPr>
            <a:lstStyle/>
            <a:p>
              <a:r>
                <a:rPr lang="fr-FR" sz="1050" dirty="0" smtClean="0">
                  <a:solidFill>
                    <a:schemeClr val="tx1">
                      <a:lumMod val="75000"/>
                      <a:lumOff val="25000"/>
                    </a:schemeClr>
                  </a:solidFill>
                </a:rPr>
                <a:t>TS</a:t>
              </a:r>
              <a:endParaRPr lang="fr-FR" sz="1050" dirty="0">
                <a:solidFill>
                  <a:schemeClr val="tx1">
                    <a:lumMod val="75000"/>
                    <a:lumOff val="25000"/>
                  </a:schemeClr>
                </a:solidFill>
              </a:endParaRPr>
            </a:p>
          </p:txBody>
        </p:sp>
        <p:sp>
          <p:nvSpPr>
            <p:cNvPr id="52" name="TextBox 51"/>
            <p:cNvSpPr txBox="1"/>
            <p:nvPr/>
          </p:nvSpPr>
          <p:spPr>
            <a:xfrm>
              <a:off x="8416646" y="675785"/>
              <a:ext cx="388248" cy="261610"/>
            </a:xfrm>
            <a:prstGeom prst="rect">
              <a:avLst/>
            </a:prstGeom>
            <a:noFill/>
          </p:spPr>
          <p:txBody>
            <a:bodyPr wrap="none" rtlCol="0">
              <a:spAutoFit/>
            </a:bodyPr>
            <a:lstStyle/>
            <a:p>
              <a:r>
                <a:rPr lang="fr-FR" sz="1050" dirty="0" smtClean="0">
                  <a:solidFill>
                    <a:schemeClr val="tx1">
                      <a:lumMod val="75000"/>
                      <a:lumOff val="25000"/>
                    </a:schemeClr>
                  </a:solidFill>
                </a:rPr>
                <a:t>GP</a:t>
              </a:r>
              <a:endParaRPr lang="fr-FR" sz="1050" dirty="0">
                <a:solidFill>
                  <a:schemeClr val="tx1">
                    <a:lumMod val="75000"/>
                    <a:lumOff val="25000"/>
                  </a:schemeClr>
                </a:solidFill>
              </a:endParaRPr>
            </a:p>
          </p:txBody>
        </p:sp>
        <p:sp>
          <p:nvSpPr>
            <p:cNvPr id="53" name="TextBox 52"/>
            <p:cNvSpPr txBox="1"/>
            <p:nvPr/>
          </p:nvSpPr>
          <p:spPr>
            <a:xfrm>
              <a:off x="8416646" y="229665"/>
              <a:ext cx="389850" cy="261610"/>
            </a:xfrm>
            <a:prstGeom prst="rect">
              <a:avLst/>
            </a:prstGeom>
            <a:noFill/>
          </p:spPr>
          <p:txBody>
            <a:bodyPr wrap="none" rtlCol="0">
              <a:spAutoFit/>
            </a:bodyPr>
            <a:lstStyle/>
            <a:p>
              <a:r>
                <a:rPr lang="fr-FR" sz="1050" dirty="0" smtClean="0">
                  <a:solidFill>
                    <a:schemeClr val="tx1">
                      <a:lumMod val="75000"/>
                      <a:lumOff val="25000"/>
                    </a:schemeClr>
                  </a:solidFill>
                </a:rPr>
                <a:t>HD</a:t>
              </a:r>
              <a:endParaRPr lang="fr-FR" sz="1050" dirty="0">
                <a:solidFill>
                  <a:schemeClr val="tx1">
                    <a:lumMod val="75000"/>
                    <a:lumOff val="25000"/>
                  </a:schemeClr>
                </a:solidFill>
              </a:endParaRPr>
            </a:p>
          </p:txBody>
        </p:sp>
        <p:sp>
          <p:nvSpPr>
            <p:cNvPr id="54" name="TextBox 53"/>
            <p:cNvSpPr txBox="1"/>
            <p:nvPr/>
          </p:nvSpPr>
          <p:spPr>
            <a:xfrm>
              <a:off x="8416646" y="1148756"/>
              <a:ext cx="389850" cy="261610"/>
            </a:xfrm>
            <a:prstGeom prst="rect">
              <a:avLst/>
            </a:prstGeom>
            <a:noFill/>
          </p:spPr>
          <p:txBody>
            <a:bodyPr wrap="none" rtlCol="0">
              <a:spAutoFit/>
            </a:bodyPr>
            <a:lstStyle/>
            <a:p>
              <a:r>
                <a:rPr lang="fr-FR" sz="1050" dirty="0" smtClean="0">
                  <a:solidFill>
                    <a:schemeClr val="tx1">
                      <a:lumMod val="75000"/>
                      <a:lumOff val="25000"/>
                    </a:schemeClr>
                  </a:solidFill>
                </a:rPr>
                <a:t>RC</a:t>
              </a:r>
              <a:endParaRPr lang="fr-FR" sz="1050" dirty="0">
                <a:solidFill>
                  <a:schemeClr val="tx1">
                    <a:lumMod val="75000"/>
                    <a:lumOff val="25000"/>
                  </a:schemeClr>
                </a:solidFill>
              </a:endParaRPr>
            </a:p>
          </p:txBody>
        </p:sp>
        <p:sp>
          <p:nvSpPr>
            <p:cNvPr id="55" name="TextBox 54"/>
            <p:cNvSpPr txBox="1"/>
            <p:nvPr/>
          </p:nvSpPr>
          <p:spPr>
            <a:xfrm>
              <a:off x="8416646" y="475355"/>
              <a:ext cx="373820" cy="261610"/>
            </a:xfrm>
            <a:prstGeom prst="rect">
              <a:avLst/>
            </a:prstGeom>
            <a:noFill/>
          </p:spPr>
          <p:txBody>
            <a:bodyPr wrap="none" rtlCol="0">
              <a:spAutoFit/>
            </a:bodyPr>
            <a:lstStyle/>
            <a:p>
              <a:r>
                <a:rPr lang="fr-FR" sz="1050" dirty="0" smtClean="0">
                  <a:solidFill>
                    <a:schemeClr val="tx1">
                      <a:lumMod val="75000"/>
                      <a:lumOff val="25000"/>
                    </a:schemeClr>
                  </a:solidFill>
                </a:rPr>
                <a:t>EP</a:t>
              </a:r>
              <a:endParaRPr lang="fr-FR" sz="1050" dirty="0">
                <a:solidFill>
                  <a:schemeClr val="tx1">
                    <a:lumMod val="75000"/>
                    <a:lumOff val="25000"/>
                  </a:schemeClr>
                </a:solidFill>
              </a:endParaRPr>
            </a:p>
          </p:txBody>
        </p:sp>
        <p:sp>
          <p:nvSpPr>
            <p:cNvPr id="56" name="Rectangle 55"/>
            <p:cNvSpPr/>
            <p:nvPr/>
          </p:nvSpPr>
          <p:spPr>
            <a:xfrm>
              <a:off x="8237159" y="1438576"/>
              <a:ext cx="168676" cy="17755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57" name="TextBox 56"/>
            <p:cNvSpPr txBox="1"/>
            <p:nvPr/>
          </p:nvSpPr>
          <p:spPr>
            <a:xfrm>
              <a:off x="8416646" y="1388853"/>
              <a:ext cx="386644" cy="253916"/>
            </a:xfrm>
            <a:prstGeom prst="rect">
              <a:avLst/>
            </a:prstGeom>
            <a:noFill/>
          </p:spPr>
          <p:txBody>
            <a:bodyPr wrap="none" rtlCol="0">
              <a:spAutoFit/>
            </a:bodyPr>
            <a:lstStyle/>
            <a:p>
              <a:r>
                <a:rPr lang="fr-FR" sz="1050" dirty="0" smtClean="0">
                  <a:solidFill>
                    <a:schemeClr val="tx1">
                      <a:lumMod val="75000"/>
                      <a:lumOff val="25000"/>
                    </a:schemeClr>
                  </a:solidFill>
                </a:rPr>
                <a:t>MS</a:t>
              </a:r>
              <a:endParaRPr lang="fr-FR" sz="1050" dirty="0">
                <a:solidFill>
                  <a:schemeClr val="tx1">
                    <a:lumMod val="75000"/>
                    <a:lumOff val="25000"/>
                  </a:schemeClr>
                </a:solidFill>
              </a:endParaRPr>
            </a:p>
          </p:txBody>
        </p:sp>
      </p:grpSp>
      <p:graphicFrame>
        <p:nvGraphicFramePr>
          <p:cNvPr id="58" name="Table 57"/>
          <p:cNvGraphicFramePr>
            <a:graphicFrameLocks noGrp="1"/>
          </p:cNvGraphicFramePr>
          <p:nvPr>
            <p:extLst>
              <p:ext uri="{D42A27DB-BD31-4B8C-83A1-F6EECF244321}">
                <p14:modId xmlns:p14="http://schemas.microsoft.com/office/powerpoint/2010/main" xmlns="" val="3992079939"/>
              </p:ext>
            </p:extLst>
          </p:nvPr>
        </p:nvGraphicFramePr>
        <p:xfrm>
          <a:off x="4463988" y="742973"/>
          <a:ext cx="4325269" cy="5374252"/>
        </p:xfrm>
        <a:graphic>
          <a:graphicData uri="http://schemas.openxmlformats.org/drawingml/2006/table">
            <a:tbl>
              <a:tblPr/>
              <a:tblGrid>
                <a:gridCol w="270329"/>
                <a:gridCol w="4054940"/>
              </a:tblGrid>
              <a:tr h="139068">
                <a:tc>
                  <a:txBody>
                    <a:bodyPr/>
                    <a:lstStyle/>
                    <a:p>
                      <a:pPr algn="ctr" fontAlgn="b"/>
                      <a:r>
                        <a:rPr lang="fr-FR" sz="900" b="0" i="0" u="none" strike="noStrike" dirty="0">
                          <a:solidFill>
                            <a:srgbClr val="FFFFFF"/>
                          </a:solidFill>
                          <a:effectLst/>
                          <a:latin typeface="Calibri" panose="020F0502020204030204" pitchFamily="34" charset="0"/>
                        </a:rPr>
                        <a:t>#</a:t>
                      </a:r>
                    </a:p>
                  </a:txBody>
                  <a:tcPr marL="5491" marR="5491" marT="5491" marB="0" anchor="ctr">
                    <a:lnL>
                      <a:noFill/>
                    </a:lnL>
                    <a:lnR w="6350" cap="flat" cmpd="sng" algn="ctr">
                      <a:solidFill>
                        <a:srgbClr val="FFFFFF"/>
                      </a:solidFill>
                      <a:prstDash val="solid"/>
                      <a:round/>
                      <a:headEnd type="none" w="med" len="med"/>
                      <a:tailEnd type="none" w="med" len="med"/>
                    </a:lnR>
                    <a:lnT>
                      <a:noFill/>
                    </a:lnT>
                    <a:lnB>
                      <a:noFill/>
                    </a:lnB>
                    <a:solidFill>
                      <a:schemeClr val="accent1">
                        <a:lumMod val="50000"/>
                      </a:schemeClr>
                    </a:solidFill>
                  </a:tcPr>
                </a:tc>
                <a:tc>
                  <a:txBody>
                    <a:bodyPr/>
                    <a:lstStyle/>
                    <a:p>
                      <a:pPr algn="l" fontAlgn="b"/>
                      <a:r>
                        <a:rPr lang="fr-FR" sz="900" b="0" i="0" u="none" strike="noStrike" dirty="0" smtClean="0">
                          <a:solidFill>
                            <a:srgbClr val="FFFFFF"/>
                          </a:solidFill>
                          <a:effectLst/>
                          <a:latin typeface="Calibri" panose="020F0502020204030204" pitchFamily="34" charset="0"/>
                        </a:rPr>
                        <a:t>Scénario dans l’ordre du classement groupe</a:t>
                      </a:r>
                      <a:endParaRPr lang="fr-FR" sz="900" b="0" i="0" u="none" strike="noStrike" dirty="0">
                        <a:solidFill>
                          <a:srgbClr val="FFFFFF"/>
                        </a:solidFill>
                        <a:effectLst/>
                        <a:latin typeface="Calibri" panose="020F0502020204030204" pitchFamily="34" charset="0"/>
                      </a:endParaRPr>
                    </a:p>
                  </a:txBody>
                  <a:tcPr marL="5491" marR="5491" marT="5491"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chemeClr val="accent1">
                        <a:lumMod val="50000"/>
                      </a:schemeClr>
                    </a:solidFill>
                  </a:tcPr>
                </a:tc>
              </a:tr>
              <a:tr h="116440">
                <a:tc>
                  <a:txBody>
                    <a:bodyPr/>
                    <a:lstStyle/>
                    <a:p>
                      <a:pPr algn="ctr" fontAlgn="b"/>
                      <a:r>
                        <a:rPr lang="fr-FR" sz="800" b="0" i="0" u="none" strike="noStrike" dirty="0">
                          <a:solidFill>
                            <a:srgbClr val="000000"/>
                          </a:solidFill>
                          <a:effectLst/>
                          <a:latin typeface="Calibri" panose="020F0502020204030204" pitchFamily="34" charset="0"/>
                        </a:rPr>
                        <a:t>1</a:t>
                      </a:r>
                    </a:p>
                  </a:txBody>
                  <a:tcPr marL="7620" marR="7620" marT="0" marB="0" anchor="ctr">
                    <a:lnL>
                      <a:noFill/>
                    </a:lnL>
                    <a:lnR>
                      <a:noFill/>
                    </a:lnR>
                    <a:lnT>
                      <a:noFill/>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Self-service BI, dashboard and (advanced) data visualization for end users</a:t>
                      </a:r>
                    </a:p>
                  </a:txBody>
                  <a:tcPr marL="7620" marR="7620" marT="0" marB="0" anchor="ctr">
                    <a:lnL>
                      <a:noFill/>
                    </a:lnL>
                    <a:lnR>
                      <a:noFill/>
                    </a:lnR>
                    <a:lnT>
                      <a:noFill/>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dirty="0">
                          <a:solidFill>
                            <a:srgbClr val="000000"/>
                          </a:solidFill>
                          <a:effectLst/>
                          <a:latin typeface="Calibri" panose="020F0502020204030204" pitchFamily="34" charset="0"/>
                        </a:rPr>
                        <a:t>2</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Improve and extend collaboration (including external) with social technologies, video, crowdsourcing, survey,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a:solidFill>
                            <a:srgbClr val="000000"/>
                          </a:solidFill>
                          <a:effectLst/>
                          <a:latin typeface="Calibri" panose="020F0502020204030204" pitchFamily="34" charset="0"/>
                        </a:rPr>
                        <a:t>3</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Provide predictive or  explicative models with data analytics applied on internal and external data and </a:t>
                      </a:r>
                      <a:r>
                        <a:rPr lang="en-US" sz="800" b="0" i="0" u="none" strike="noStrike" dirty="0" err="1">
                          <a:solidFill>
                            <a:srgbClr val="000000"/>
                          </a:solidFill>
                          <a:effectLst/>
                          <a:latin typeface="Calibri" panose="020F0502020204030204" pitchFamily="34" charset="0"/>
                        </a:rPr>
                        <a:t>continously</a:t>
                      </a:r>
                      <a:r>
                        <a:rPr lang="en-US" sz="800" b="0" i="0" u="none" strike="noStrike" dirty="0">
                          <a:solidFill>
                            <a:srgbClr val="000000"/>
                          </a:solidFill>
                          <a:effectLst/>
                          <a:latin typeface="Calibri" panose="020F0502020204030204" pitchFamily="34" charset="0"/>
                        </a:rPr>
                        <a:t> optimize by injection on the fly of actual data (learning)</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a:solidFill>
                            <a:srgbClr val="000000"/>
                          </a:solidFill>
                          <a:effectLst/>
                          <a:latin typeface="Calibri" panose="020F0502020204030204" pitchFamily="34" charset="0"/>
                        </a:rPr>
                        <a:t>4</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Build </a:t>
                      </a:r>
                      <a:r>
                        <a:rPr lang="en-US" sz="800" b="0" i="0" u="none" strike="noStrike" dirty="0" err="1">
                          <a:solidFill>
                            <a:srgbClr val="000000"/>
                          </a:solidFill>
                          <a:effectLst/>
                          <a:latin typeface="Calibri" panose="020F0502020204030204" pitchFamily="34" charset="0"/>
                        </a:rPr>
                        <a:t>semantized</a:t>
                      </a:r>
                      <a:r>
                        <a:rPr lang="en-US" sz="800" b="0" i="0" u="none" strike="noStrike" dirty="0">
                          <a:solidFill>
                            <a:srgbClr val="000000"/>
                          </a:solidFill>
                          <a:effectLst/>
                          <a:latin typeface="Calibri" panose="020F0502020204030204" pitchFamily="34" charset="0"/>
                        </a:rPr>
                        <a:t> systems to valorize all heterogeneous and spread data  (advanced search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a:solidFill>
                            <a:srgbClr val="000000"/>
                          </a:solidFill>
                          <a:effectLst/>
                          <a:latin typeface="Calibri" panose="020F0502020204030204" pitchFamily="34" charset="0"/>
                        </a:rPr>
                        <a:t>5</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Geospatial tagging of persons and objects (including vessels and material) for inspection, control, monitoring, security and logistics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6</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Field force operations digitalization with mobile device, augmented reality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7</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Surveillance / inspection of infrastructures and around (drones, sensors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a:solidFill>
                            <a:srgbClr val="000000"/>
                          </a:solidFill>
                          <a:effectLst/>
                          <a:latin typeface="Calibri" panose="020F0502020204030204" pitchFamily="34" charset="0"/>
                        </a:rPr>
                        <a:t>8</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fr-FR" sz="800" b="0" i="0" u="none" strike="noStrike" dirty="0">
                          <a:solidFill>
                            <a:srgbClr val="000000"/>
                          </a:solidFill>
                          <a:effectLst/>
                          <a:latin typeface="Calibri" panose="020F0502020204030204" pitchFamily="34" charset="0"/>
                        </a:rPr>
                        <a:t>Mobile </a:t>
                      </a:r>
                      <a:r>
                        <a:rPr lang="fr-FR" sz="800" b="0" i="0" u="none" strike="noStrike" dirty="0" err="1">
                          <a:solidFill>
                            <a:srgbClr val="000000"/>
                          </a:solidFill>
                          <a:effectLst/>
                          <a:latin typeface="Calibri" panose="020F0502020204030204" pitchFamily="34" charset="0"/>
                        </a:rPr>
                        <a:t>access</a:t>
                      </a:r>
                      <a:r>
                        <a:rPr lang="fr-FR" sz="800" b="0" i="0" u="none" strike="noStrike" dirty="0">
                          <a:solidFill>
                            <a:srgbClr val="000000"/>
                          </a:solidFill>
                          <a:effectLst/>
                          <a:latin typeface="Calibri" panose="020F0502020204030204" pitchFamily="34" charset="0"/>
                        </a:rPr>
                        <a:t> to </a:t>
                      </a:r>
                      <a:r>
                        <a:rPr lang="fr-FR" sz="800" b="0" i="0" u="none" strike="noStrike" dirty="0" err="1">
                          <a:solidFill>
                            <a:srgbClr val="000000"/>
                          </a:solidFill>
                          <a:effectLst/>
                          <a:latin typeface="Calibri" panose="020F0502020204030204" pitchFamily="34" charset="0"/>
                        </a:rPr>
                        <a:t>existing</a:t>
                      </a:r>
                      <a:r>
                        <a:rPr lang="fr-FR" sz="800" b="0" i="0" u="none" strike="noStrike" dirty="0">
                          <a:solidFill>
                            <a:srgbClr val="000000"/>
                          </a:solidFill>
                          <a:effectLst/>
                          <a:latin typeface="Calibri" panose="020F0502020204030204" pitchFamily="34" charset="0"/>
                        </a:rPr>
                        <a:t> applications and data (à subdiviser en deux scénarios : documents versus applications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dirty="0">
                          <a:solidFill>
                            <a:srgbClr val="000000"/>
                          </a:solidFill>
                          <a:effectLst/>
                          <a:latin typeface="Calibri" panose="020F0502020204030204" pitchFamily="34" charset="0"/>
                        </a:rPr>
                        <a:t>9</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External remote live and interactive training (webinar like), including collaboration and/or persistent community</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10</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Remote operations using robotics (including drones)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11</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Tracking of moving assets (including persons) with geospatial technologies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12</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Operations remote support and monitoring</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dirty="0">
                          <a:solidFill>
                            <a:srgbClr val="000000"/>
                          </a:solidFill>
                          <a:effectLst/>
                          <a:latin typeface="Calibri" panose="020F0502020204030204" pitchFamily="34" charset="0"/>
                        </a:rPr>
                        <a:t>13</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Collaborative work (internal and external) using 3D dynamic visualization and manipulation of information</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14</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fr-FR" sz="800" b="0" i="0" u="none" strike="noStrike" dirty="0" err="1">
                          <a:solidFill>
                            <a:srgbClr val="000000"/>
                          </a:solidFill>
                          <a:effectLst/>
                          <a:latin typeface="Calibri" panose="020F0502020204030204" pitchFamily="34" charset="0"/>
                        </a:rPr>
                        <a:t>Geospatial</a:t>
                      </a:r>
                      <a:r>
                        <a:rPr lang="fr-FR" sz="800" b="0" i="0" u="none" strike="noStrike" dirty="0">
                          <a:solidFill>
                            <a:srgbClr val="000000"/>
                          </a:solidFill>
                          <a:effectLst/>
                          <a:latin typeface="Calibri" panose="020F0502020204030204" pitchFamily="34" charset="0"/>
                        </a:rPr>
                        <a:t> data </a:t>
                      </a:r>
                      <a:r>
                        <a:rPr lang="fr-FR" sz="800" b="0" i="0" u="none" strike="noStrike" dirty="0" err="1" smtClean="0">
                          <a:solidFill>
                            <a:srgbClr val="000000"/>
                          </a:solidFill>
                          <a:effectLst/>
                          <a:latin typeface="Calibri" panose="020F0502020204030204" pitchFamily="34" charset="0"/>
                        </a:rPr>
                        <a:t>valorization</a:t>
                      </a:r>
                      <a:endParaRPr lang="fr-FR" sz="800" b="0" i="0" u="none" strike="noStrike" dirty="0">
                        <a:solidFill>
                          <a:srgbClr val="000000"/>
                        </a:solidFill>
                        <a:effectLst/>
                        <a:latin typeface="Calibri" panose="020F0502020204030204" pitchFamily="34" charset="0"/>
                      </a:endParaRP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15</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Improve industrial operational processes with 3D technologies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232881">
                <a:tc>
                  <a:txBody>
                    <a:bodyPr/>
                    <a:lstStyle/>
                    <a:p>
                      <a:pPr algn="ctr" fontAlgn="b"/>
                      <a:r>
                        <a:rPr lang="fr-FR" sz="800" b="0" i="0" u="none" strike="noStrike" dirty="0">
                          <a:solidFill>
                            <a:srgbClr val="000000"/>
                          </a:solidFill>
                          <a:effectLst/>
                          <a:latin typeface="Calibri" panose="020F0502020204030204" pitchFamily="34" charset="0"/>
                        </a:rPr>
                        <a:t>16</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Find the right information from internal and/or external multi sources using search engine, text mining and web mining</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17</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Automated watch from internal and external sources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18</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Improve crisis management with new digital technologies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19</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Training in 3D dynamic environment using virtual or augmented reality</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20</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fr-FR" sz="800" b="0" i="0" u="none" strike="noStrike" dirty="0">
                          <a:solidFill>
                            <a:srgbClr val="000000"/>
                          </a:solidFill>
                          <a:effectLst/>
                          <a:latin typeface="Calibri" panose="020F0502020204030204" pitchFamily="34" charset="0"/>
                        </a:rPr>
                        <a:t>Migration of applications </a:t>
                      </a:r>
                      <a:r>
                        <a:rPr lang="fr-FR" sz="800" b="0" i="0" u="none" strike="noStrike" dirty="0" err="1">
                          <a:solidFill>
                            <a:srgbClr val="000000"/>
                          </a:solidFill>
                          <a:effectLst/>
                          <a:latin typeface="Calibri" panose="020F0502020204030204" pitchFamily="34" charset="0"/>
                        </a:rPr>
                        <a:t>based</a:t>
                      </a:r>
                      <a:r>
                        <a:rPr lang="fr-FR" sz="800" b="0" i="0" u="none" strike="noStrike" dirty="0">
                          <a:solidFill>
                            <a:srgbClr val="000000"/>
                          </a:solidFill>
                          <a:effectLst/>
                          <a:latin typeface="Calibri" panose="020F0502020204030204" pitchFamily="34" charset="0"/>
                        </a:rPr>
                        <a:t> on </a:t>
                      </a:r>
                      <a:r>
                        <a:rPr lang="fr-FR" sz="800" b="0" i="0" u="none" strike="noStrike" dirty="0" err="1">
                          <a:solidFill>
                            <a:srgbClr val="000000"/>
                          </a:solidFill>
                          <a:effectLst/>
                          <a:latin typeface="Calibri" panose="020F0502020204030204" pitchFamily="34" charset="0"/>
                        </a:rPr>
                        <a:t>obsolete</a:t>
                      </a:r>
                      <a:r>
                        <a:rPr lang="fr-FR" sz="800" b="0" i="0" u="none" strike="noStrike" dirty="0">
                          <a:solidFill>
                            <a:srgbClr val="000000"/>
                          </a:solidFill>
                          <a:effectLst/>
                          <a:latin typeface="Calibri" panose="020F0502020204030204" pitchFamily="34" charset="0"/>
                        </a:rPr>
                        <a:t> </a:t>
                      </a:r>
                      <a:r>
                        <a:rPr lang="fr-FR" sz="800" b="0" i="0" u="none" strike="noStrike" dirty="0" err="1">
                          <a:solidFill>
                            <a:srgbClr val="000000"/>
                          </a:solidFill>
                          <a:effectLst/>
                          <a:latin typeface="Calibri" panose="020F0502020204030204" pitchFamily="34" charset="0"/>
                        </a:rPr>
                        <a:t>technology</a:t>
                      </a:r>
                      <a:r>
                        <a:rPr lang="fr-FR" sz="800" b="0" i="0" u="none" strike="noStrike" dirty="0">
                          <a:solidFill>
                            <a:srgbClr val="000000"/>
                          </a:solidFill>
                          <a:effectLst/>
                          <a:latin typeface="Calibri" panose="020F0502020204030204" pitchFamily="34" charset="0"/>
                        </a:rPr>
                        <a:t> (applications portfolio)</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7881">
                <a:tc>
                  <a:txBody>
                    <a:bodyPr/>
                    <a:lstStyle/>
                    <a:p>
                      <a:pPr algn="ctr" fontAlgn="b"/>
                      <a:r>
                        <a:rPr lang="fr-FR" sz="800" b="0" i="0" u="none" strike="noStrike" dirty="0">
                          <a:solidFill>
                            <a:srgbClr val="000000"/>
                          </a:solidFill>
                          <a:effectLst/>
                          <a:latin typeface="Calibri" panose="020F0502020204030204" pitchFamily="34" charset="0"/>
                        </a:rPr>
                        <a:t>21</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Sharing of </a:t>
                      </a:r>
                      <a:r>
                        <a:rPr lang="en-US" sz="800" b="0" i="0" u="none" strike="noStrike" dirty="0" err="1">
                          <a:solidFill>
                            <a:srgbClr val="000000"/>
                          </a:solidFill>
                          <a:effectLst/>
                          <a:latin typeface="Calibri" panose="020F0502020204030204" pitchFamily="34" charset="0"/>
                        </a:rPr>
                        <a:t>siloed</a:t>
                      </a:r>
                      <a:r>
                        <a:rPr lang="en-US" sz="800" b="0" i="0" u="none" strike="noStrike" dirty="0">
                          <a:solidFill>
                            <a:srgbClr val="000000"/>
                          </a:solidFill>
                          <a:effectLst/>
                          <a:latin typeface="Calibri" panose="020F0502020204030204" pitchFamily="34" charset="0"/>
                        </a:rPr>
                        <a:t> operational and/or master data (MDM, DQM) for collaboration, </a:t>
                      </a:r>
                      <a:r>
                        <a:rPr lang="en-US" sz="800" b="0" i="0" u="none" strike="noStrike" dirty="0" smtClean="0">
                          <a:solidFill>
                            <a:srgbClr val="000000"/>
                          </a:solidFill>
                          <a:effectLst/>
                          <a:latin typeface="Calibri" panose="020F0502020204030204" pitchFamily="34" charset="0"/>
                        </a:rPr>
                        <a:t>quality</a:t>
                      </a:r>
                      <a:endParaRPr lang="en-US" sz="800" b="0" i="0" u="none" strike="noStrike" dirty="0">
                        <a:solidFill>
                          <a:srgbClr val="000000"/>
                        </a:solidFill>
                        <a:effectLst/>
                        <a:latin typeface="Calibri" panose="020F0502020204030204" pitchFamily="34" charset="0"/>
                      </a:endParaRP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22</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Enrich/extend personal user environment with search engine, text mining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23</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Remote space management using sensors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24</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Capitalizing or training using REX (return of experience)</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a:solidFill>
                            <a:srgbClr val="000000"/>
                          </a:solidFill>
                          <a:effectLst/>
                          <a:latin typeface="Calibri" panose="020F0502020204030204" pitchFamily="34" charset="0"/>
                        </a:rPr>
                        <a:t>25</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fr-FR" sz="800" b="0" i="0" u="none" strike="noStrike" dirty="0">
                          <a:solidFill>
                            <a:srgbClr val="000000"/>
                          </a:solidFill>
                          <a:effectLst/>
                          <a:latin typeface="Calibri" panose="020F0502020204030204" pitchFamily="34" charset="0"/>
                        </a:rPr>
                        <a:t>Multi-</a:t>
                      </a:r>
                      <a:r>
                        <a:rPr lang="fr-FR" sz="800" b="0" i="0" u="none" strike="noStrike" dirty="0" err="1">
                          <a:solidFill>
                            <a:srgbClr val="000000"/>
                          </a:solidFill>
                          <a:effectLst/>
                          <a:latin typeface="Calibri" panose="020F0502020204030204" pitchFamily="34" charset="0"/>
                        </a:rPr>
                        <a:t>language</a:t>
                      </a:r>
                      <a:r>
                        <a:rPr lang="fr-FR" sz="800" b="0" i="0" u="none" strike="noStrike" dirty="0">
                          <a:solidFill>
                            <a:srgbClr val="000000"/>
                          </a:solidFill>
                          <a:effectLst/>
                          <a:latin typeface="Calibri" panose="020F0502020204030204" pitchFamily="34" charset="0"/>
                        </a:rPr>
                        <a:t> management</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26</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All kind of virtual meetings (</a:t>
                      </a:r>
                      <a:r>
                        <a:rPr lang="en-US" sz="800" b="0" i="0" u="none" strike="noStrike" dirty="0" err="1">
                          <a:solidFill>
                            <a:srgbClr val="000000"/>
                          </a:solidFill>
                          <a:effectLst/>
                          <a:latin typeface="Calibri" panose="020F0502020204030204" pitchFamily="34" charset="0"/>
                        </a:rPr>
                        <a:t>awabot</a:t>
                      </a:r>
                      <a:r>
                        <a:rPr lang="en-US" sz="800" b="0" i="0" u="none" strike="noStrike" dirty="0">
                          <a:solidFill>
                            <a:srgbClr val="000000"/>
                          </a:solidFill>
                          <a:effectLst/>
                          <a:latin typeface="Calibri" panose="020F0502020204030204" pitchFamily="34" charset="0"/>
                        </a:rPr>
                        <a:t>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27</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Enrich analysis by integrating external data (including open data)</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28</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People safety using geolocation, mobility and wearable computing</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29</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Cross internal and external sources data analytics (data mining ? - structured data)</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30</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Adopt agile IT processes to respond to business needs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algn="ctr" fontAlgn="b"/>
                      <a:r>
                        <a:rPr lang="fr-FR" sz="800" b="0" i="0" u="none" strike="noStrike" dirty="0">
                          <a:solidFill>
                            <a:srgbClr val="000000"/>
                          </a:solidFill>
                          <a:effectLst/>
                          <a:latin typeface="Calibri" panose="020F0502020204030204" pitchFamily="34" charset="0"/>
                        </a:rPr>
                        <a:t>31</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Implement XRM systems for better interaction with partners</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marL="0" algn="ctr" defTabSz="457200" rtl="0" eaLnBrk="1" fontAlgn="b" latinLnBrk="0" hangingPunct="1"/>
                      <a:r>
                        <a:rPr lang="fr-FR" sz="800" b="0" i="0" u="none" strike="noStrike" kern="1200" dirty="0">
                          <a:solidFill>
                            <a:srgbClr val="000000"/>
                          </a:solidFill>
                          <a:effectLst/>
                          <a:latin typeface="Calibri" panose="020F0502020204030204" pitchFamily="34" charset="0"/>
                          <a:ea typeface="+mn-ea"/>
                          <a:cs typeface="+mn-cs"/>
                        </a:rPr>
                        <a:t>32</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marL="0" algn="l" defTabSz="457200" rtl="0" eaLnBrk="1" fontAlgn="b" latinLnBrk="0" hangingPunct="1"/>
                      <a:r>
                        <a:rPr lang="en-US" sz="800" b="0" i="0" u="none" strike="noStrike" kern="1200" dirty="0">
                          <a:solidFill>
                            <a:srgbClr val="000000"/>
                          </a:solidFill>
                          <a:effectLst/>
                          <a:latin typeface="Calibri" panose="020F0502020204030204" pitchFamily="34" charset="0"/>
                          <a:ea typeface="+mn-ea"/>
                          <a:cs typeface="+mn-cs"/>
                        </a:rPr>
                        <a:t>Just in time 3D printing (no more spare)</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marL="0" algn="ctr" defTabSz="457200" rtl="0" eaLnBrk="1" fontAlgn="b" latinLnBrk="0" hangingPunct="1"/>
                      <a:r>
                        <a:rPr lang="fr-FR" sz="800" b="0" i="0" u="none" strike="noStrike" kern="1200" dirty="0">
                          <a:solidFill>
                            <a:srgbClr val="000000"/>
                          </a:solidFill>
                          <a:effectLst/>
                          <a:latin typeface="Calibri" panose="020F0502020204030204" pitchFamily="34" charset="0"/>
                          <a:ea typeface="+mn-ea"/>
                          <a:cs typeface="+mn-cs"/>
                        </a:rPr>
                        <a:t>33</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marL="0" algn="l" defTabSz="457200" rtl="0" eaLnBrk="1" fontAlgn="b" latinLnBrk="0" hangingPunct="1"/>
                      <a:r>
                        <a:rPr lang="en-US" sz="800" b="0" i="0" u="none" strike="noStrike" kern="1200" dirty="0">
                          <a:solidFill>
                            <a:srgbClr val="000000"/>
                          </a:solidFill>
                          <a:effectLst/>
                          <a:latin typeface="Calibri" panose="020F0502020204030204" pitchFamily="34" charset="0"/>
                          <a:ea typeface="+mn-ea"/>
                          <a:cs typeface="+mn-cs"/>
                        </a:rPr>
                        <a:t>Automatization of secured workflow (including electronic signature)</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marL="0" algn="ctr" defTabSz="457200" rtl="0" eaLnBrk="1" fontAlgn="b" latinLnBrk="0" hangingPunct="1"/>
                      <a:r>
                        <a:rPr lang="fr-FR" sz="800" b="0" i="0" u="none" strike="noStrike" kern="1200" dirty="0">
                          <a:solidFill>
                            <a:srgbClr val="000000"/>
                          </a:solidFill>
                          <a:effectLst/>
                          <a:latin typeface="Calibri" panose="020F0502020204030204" pitchFamily="34" charset="0"/>
                          <a:ea typeface="+mn-ea"/>
                          <a:cs typeface="+mn-cs"/>
                        </a:rPr>
                        <a:t>34</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c>
                  <a:txBody>
                    <a:bodyPr/>
                    <a:lstStyle/>
                    <a:p>
                      <a:pPr marL="0" algn="l" defTabSz="457200" rtl="0" eaLnBrk="1" fontAlgn="b" latinLnBrk="0" hangingPunct="1"/>
                      <a:r>
                        <a:rPr lang="fr-FR" sz="800" b="0" i="0" u="none" strike="noStrike" kern="1200" dirty="0">
                          <a:solidFill>
                            <a:srgbClr val="000000"/>
                          </a:solidFill>
                          <a:effectLst/>
                          <a:latin typeface="Calibri" panose="020F0502020204030204" pitchFamily="34" charset="0"/>
                          <a:ea typeface="+mn-ea"/>
                          <a:cs typeface="+mn-cs"/>
                        </a:rPr>
                        <a:t>Operations </a:t>
                      </a:r>
                      <a:r>
                        <a:rPr lang="fr-FR" sz="800" b="0" i="0" u="none" strike="noStrike" kern="1200" dirty="0" err="1">
                          <a:solidFill>
                            <a:srgbClr val="000000"/>
                          </a:solidFill>
                          <a:effectLst/>
                          <a:latin typeface="Calibri" panose="020F0502020204030204" pitchFamily="34" charset="0"/>
                          <a:ea typeface="+mn-ea"/>
                          <a:cs typeface="+mn-cs"/>
                        </a:rPr>
                        <a:t>scheduling</a:t>
                      </a:r>
                      <a:r>
                        <a:rPr lang="fr-FR" sz="800" b="0" i="0" u="none" strike="noStrike" kern="1200" dirty="0">
                          <a:solidFill>
                            <a:srgbClr val="000000"/>
                          </a:solidFill>
                          <a:effectLst/>
                          <a:latin typeface="Calibri" panose="020F0502020204030204" pitchFamily="34" charset="0"/>
                          <a:ea typeface="+mn-ea"/>
                          <a:cs typeface="+mn-cs"/>
                        </a:rPr>
                        <a:t> optimisation </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solidFill>
                        <a:srgbClr val="244062"/>
                      </a:solidFill>
                      <a:prstDash val="dot"/>
                      <a:round/>
                      <a:headEnd type="none" w="med" len="med"/>
                      <a:tailEnd type="none" w="med" len="med"/>
                    </a:lnB>
                  </a:tcPr>
                </a:tc>
              </a:tr>
              <a:tr h="116440">
                <a:tc>
                  <a:txBody>
                    <a:bodyPr/>
                    <a:lstStyle/>
                    <a:p>
                      <a:pPr marL="0" algn="ctr" defTabSz="457200" rtl="0" eaLnBrk="1" fontAlgn="b" latinLnBrk="0" hangingPunct="1"/>
                      <a:r>
                        <a:rPr lang="fr-FR" sz="800" b="0" i="0" u="none" strike="noStrike" kern="1200" dirty="0">
                          <a:solidFill>
                            <a:srgbClr val="000000"/>
                          </a:solidFill>
                          <a:effectLst/>
                          <a:latin typeface="Calibri" panose="020F0502020204030204" pitchFamily="34" charset="0"/>
                          <a:ea typeface="+mn-ea"/>
                          <a:cs typeface="+mn-cs"/>
                        </a:rPr>
                        <a:t>35</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noFill/>
                      <a:prstDash val="dot"/>
                      <a:round/>
                      <a:headEnd type="none" w="med" len="med"/>
                      <a:tailEnd type="none" w="med" len="med"/>
                    </a:lnB>
                  </a:tcPr>
                </a:tc>
                <a:tc>
                  <a:txBody>
                    <a:bodyPr/>
                    <a:lstStyle/>
                    <a:p>
                      <a:pPr marL="0" algn="l" defTabSz="457200" rtl="0" eaLnBrk="1" fontAlgn="b" latinLnBrk="0" hangingPunct="1"/>
                      <a:r>
                        <a:rPr lang="en-US" sz="800" b="0" i="0" u="none" strike="noStrike" kern="1200" dirty="0">
                          <a:solidFill>
                            <a:srgbClr val="000000"/>
                          </a:solidFill>
                          <a:effectLst/>
                          <a:latin typeface="Calibri" panose="020F0502020204030204" pitchFamily="34" charset="0"/>
                          <a:ea typeface="+mn-ea"/>
                          <a:cs typeface="+mn-cs"/>
                        </a:rPr>
                        <a:t>Training on-line (not live, MOOC / e-learning like)</a:t>
                      </a:r>
                    </a:p>
                  </a:txBody>
                  <a:tcPr marL="7620" marR="7620" marT="0" marB="0" anchor="ctr">
                    <a:lnL>
                      <a:noFill/>
                    </a:lnL>
                    <a:lnR>
                      <a:noFill/>
                    </a:lnR>
                    <a:lnT w="6350" cap="flat" cmpd="sng" algn="ctr">
                      <a:solidFill>
                        <a:srgbClr val="244062"/>
                      </a:solidFill>
                      <a:prstDash val="dot"/>
                      <a:round/>
                      <a:headEnd type="none" w="med" len="med"/>
                      <a:tailEnd type="none" w="med" len="med"/>
                    </a:lnT>
                    <a:lnB w="6350" cap="flat" cmpd="sng" algn="ctr">
                      <a:noFill/>
                      <a:prstDash val="dot"/>
                      <a:round/>
                      <a:headEnd type="none" w="med" len="med"/>
                      <a:tailEnd type="none" w="med" len="med"/>
                    </a:lnB>
                  </a:tcPr>
                </a:tc>
              </a:tr>
            </a:tbl>
          </a:graphicData>
        </a:graphic>
      </p:graphicFrame>
      <p:pic>
        <p:nvPicPr>
          <p:cNvPr id="26" name="Picture 25"/>
          <p:cNvPicPr>
            <a:picLocks noChangeAspect="1"/>
          </p:cNvPicPr>
          <p:nvPr/>
        </p:nvPicPr>
        <p:blipFill rotWithShape="1">
          <a:blip r:embed="rId4"/>
          <a:srcRect l="38031" r="37300" b="45764"/>
          <a:stretch/>
        </p:blipFill>
        <p:spPr>
          <a:xfrm>
            <a:off x="-288540" y="160682"/>
            <a:ext cx="4752528" cy="5950751"/>
          </a:xfrm>
          <a:prstGeom prst="rect">
            <a:avLst/>
          </a:prstGeom>
        </p:spPr>
      </p:pic>
      <p:pic>
        <p:nvPicPr>
          <p:cNvPr id="59" name="Picture 58"/>
          <p:cNvPicPr>
            <a:picLocks noChangeAspect="1"/>
          </p:cNvPicPr>
          <p:nvPr/>
        </p:nvPicPr>
        <p:blipFill rotWithShape="1">
          <a:blip r:embed="rId4"/>
          <a:srcRect l="38031" t="54455" r="56046" b="3098"/>
          <a:stretch/>
        </p:blipFill>
        <p:spPr>
          <a:xfrm>
            <a:off x="2195736" y="1971425"/>
            <a:ext cx="1332148" cy="4140008"/>
          </a:xfrm>
          <a:prstGeom prst="rect">
            <a:avLst/>
          </a:prstGeom>
        </p:spPr>
      </p:pic>
      <p:sp>
        <p:nvSpPr>
          <p:cNvPr id="2" name="Footer Placeholder 1"/>
          <p:cNvSpPr>
            <a:spLocks noGrp="1"/>
          </p:cNvSpPr>
          <p:nvPr>
            <p:ph type="ftr" sz="quarter" idx="10"/>
          </p:nvPr>
        </p:nvSpPr>
        <p:spPr>
          <a:xfrm>
            <a:off x="457200" y="6411916"/>
            <a:ext cx="6671084" cy="365125"/>
          </a:xfrm>
        </p:spPr>
        <p:txBody>
          <a:bodyPr/>
          <a:lstStyle/>
          <a:p>
            <a:r>
              <a:rPr lang="fr-FR" noProof="0" smtClean="0"/>
              <a:t>POT présentation courte 2016</a:t>
            </a:r>
            <a:endParaRPr lang="fr-FR" noProof="0" dirty="0"/>
          </a:p>
        </p:txBody>
      </p:sp>
      <p:sp>
        <p:nvSpPr>
          <p:cNvPr id="27" name="Espace réservé du numéro de diapositive 26"/>
          <p:cNvSpPr>
            <a:spLocks noGrp="1"/>
          </p:cNvSpPr>
          <p:nvPr>
            <p:ph type="sldNum" sz="quarter" idx="11"/>
          </p:nvPr>
        </p:nvSpPr>
        <p:spPr/>
        <p:txBody>
          <a:bodyPr/>
          <a:lstStyle/>
          <a:p>
            <a:fld id="{21F90BE8-D879-4F46-ACF9-7BCC67DCFB75}" type="slidenum">
              <a:rPr lang="fr-FR" smtClean="0"/>
              <a:pPr/>
              <a:t>14</a:t>
            </a:fld>
            <a:endParaRPr lang="fr-FR" dirty="0"/>
          </a:p>
        </p:txBody>
      </p:sp>
      <p:sp>
        <p:nvSpPr>
          <p:cNvPr id="28" name="Footer Placeholder 5"/>
          <p:cNvSpPr txBox="1">
            <a:spLocks/>
          </p:cNvSpPr>
          <p:nvPr/>
        </p:nvSpPr>
        <p:spPr>
          <a:xfrm>
            <a:off x="431540" y="6117225"/>
            <a:ext cx="8604956" cy="197180"/>
          </a:xfrm>
          <a:prstGeom prst="rect">
            <a:avLst/>
          </a:prstGeom>
          <a:solidFill>
            <a:srgbClr val="FADDD2"/>
          </a:solid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WARNING : exercice expérimental pour la campagne 2015, les données du POT ne sont ni exhaustives ni homogènes selon les branches</a:t>
            </a:r>
            <a:endParaRPr kumimoji="0" lang="fr-FR" sz="9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314745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extLst>
              <p:ext uri="{D42A27DB-BD31-4B8C-83A1-F6EECF244321}">
                <p14:modId xmlns:p14="http://schemas.microsoft.com/office/powerpoint/2010/main" xmlns="" val="2266989047"/>
              </p:ext>
            </p:extLst>
          </p:nvPr>
        </p:nvGraphicFramePr>
        <p:xfrm>
          <a:off x="1588" y="1588"/>
          <a:ext cx="1587" cy="1587"/>
        </p:xfrm>
        <a:graphic>
          <a:graphicData uri="http://schemas.openxmlformats.org/presentationml/2006/ole">
            <p:oleObj spid="_x0000_s14338" name="think-cell Slide" r:id="rId3" imgW="360" imgH="360" progId="">
              <p:embed/>
            </p:oleObj>
          </a:graphicData>
        </a:graphic>
      </p:graphicFrame>
      <p:sp>
        <p:nvSpPr>
          <p:cNvPr id="25" name="Title 3"/>
          <p:cNvSpPr txBox="1">
            <a:spLocks/>
          </p:cNvSpPr>
          <p:nvPr/>
        </p:nvSpPr>
        <p:spPr>
          <a:xfrm>
            <a:off x="285573" y="52604"/>
            <a:ext cx="8218488" cy="378693"/>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2000" dirty="0" smtClean="0"/>
              <a:t>Synthèse des résultats  POT 2015</a:t>
            </a:r>
            <a:endParaRPr lang="fr-FR" sz="1800" dirty="0">
              <a:solidFill>
                <a:schemeClr val="accent2">
                  <a:lumMod val="75000"/>
                </a:schemeClr>
              </a:solidFill>
            </a:endParaRPr>
          </a:p>
        </p:txBody>
      </p:sp>
      <p:sp>
        <p:nvSpPr>
          <p:cNvPr id="74" name="Title 1"/>
          <p:cNvSpPr>
            <a:spLocks noGrp="1"/>
          </p:cNvSpPr>
          <p:nvPr>
            <p:ph type="title"/>
          </p:nvPr>
        </p:nvSpPr>
        <p:spPr>
          <a:xfrm>
            <a:off x="651378" y="594843"/>
            <a:ext cx="6329680" cy="486172"/>
          </a:xfrm>
        </p:spPr>
        <p:txBody>
          <a:bodyPr/>
          <a:lstStyle/>
          <a:p>
            <a:r>
              <a:rPr lang="fr-FR" sz="1400" cap="none" dirty="0" smtClean="0">
                <a:solidFill>
                  <a:schemeClr val="accent1">
                    <a:lumMod val="50000"/>
                  </a:schemeClr>
                </a:solidFill>
              </a:rPr>
              <a:t>Liste des technologies au niveau groupe classées selon la somme des valeurs métiers recensées au sein des différents scénarios</a:t>
            </a:r>
            <a:endParaRPr lang="fr-FR" sz="1400" cap="none" dirty="0">
              <a:solidFill>
                <a:schemeClr val="accent1">
                  <a:lumMod val="50000"/>
                </a:schemeClr>
              </a:solidFill>
            </a:endParaRPr>
          </a:p>
        </p:txBody>
      </p:sp>
      <p:pic>
        <p:nvPicPr>
          <p:cNvPr id="2" name="Picture 1"/>
          <p:cNvPicPr>
            <a:picLocks noChangeAspect="1"/>
          </p:cNvPicPr>
          <p:nvPr/>
        </p:nvPicPr>
        <p:blipFill rotWithShape="1">
          <a:blip r:embed="rId4"/>
          <a:srcRect l="8392" t="4262" r="10999" b="53371"/>
          <a:stretch/>
        </p:blipFill>
        <p:spPr>
          <a:xfrm>
            <a:off x="675423" y="1094183"/>
            <a:ext cx="6051742" cy="5246651"/>
          </a:xfrm>
          <a:prstGeom prst="rect">
            <a:avLst/>
          </a:prstGeom>
        </p:spPr>
      </p:pic>
      <p:pic>
        <p:nvPicPr>
          <p:cNvPr id="61" name="Picture 60"/>
          <p:cNvPicPr>
            <a:picLocks noChangeAspect="1"/>
          </p:cNvPicPr>
          <p:nvPr/>
        </p:nvPicPr>
        <p:blipFill rotWithShape="1">
          <a:blip r:embed="rId4"/>
          <a:srcRect t="46409" r="54754" b="4355"/>
          <a:stretch/>
        </p:blipFill>
        <p:spPr>
          <a:xfrm>
            <a:off x="5720532" y="431296"/>
            <a:ext cx="3331862" cy="5980619"/>
          </a:xfrm>
          <a:prstGeom prst="rect">
            <a:avLst/>
          </a:prstGeom>
        </p:spPr>
      </p:pic>
      <p:grpSp>
        <p:nvGrpSpPr>
          <p:cNvPr id="3" name="Group 2"/>
          <p:cNvGrpSpPr/>
          <p:nvPr/>
        </p:nvGrpSpPr>
        <p:grpSpPr>
          <a:xfrm>
            <a:off x="457200" y="1107945"/>
            <a:ext cx="672248" cy="1447781"/>
            <a:chOff x="8134248" y="54780"/>
            <a:chExt cx="672248" cy="1447781"/>
          </a:xfrm>
        </p:grpSpPr>
        <p:sp>
          <p:nvSpPr>
            <p:cNvPr id="69" name="Rectangle 68"/>
            <p:cNvSpPr/>
            <p:nvPr/>
          </p:nvSpPr>
          <p:spPr>
            <a:xfrm>
              <a:off x="8134248" y="54780"/>
              <a:ext cx="648203" cy="141598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3" name="Rectangle 72"/>
            <p:cNvSpPr/>
            <p:nvPr/>
          </p:nvSpPr>
          <p:spPr>
            <a:xfrm>
              <a:off x="8237658" y="142166"/>
              <a:ext cx="168676" cy="17755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5" name="Rectangle 74"/>
            <p:cNvSpPr/>
            <p:nvPr/>
          </p:nvSpPr>
          <p:spPr>
            <a:xfrm>
              <a:off x="8237658" y="371192"/>
              <a:ext cx="168676" cy="17755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6" name="Rectangle 75"/>
            <p:cNvSpPr/>
            <p:nvPr/>
          </p:nvSpPr>
          <p:spPr>
            <a:xfrm>
              <a:off x="8237658" y="600218"/>
              <a:ext cx="168676" cy="1775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7" name="Rectangle 76"/>
            <p:cNvSpPr/>
            <p:nvPr/>
          </p:nvSpPr>
          <p:spPr>
            <a:xfrm>
              <a:off x="8237658" y="829244"/>
              <a:ext cx="168676" cy="177554"/>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8" name="Rectangle 77"/>
            <p:cNvSpPr/>
            <p:nvPr/>
          </p:nvSpPr>
          <p:spPr>
            <a:xfrm>
              <a:off x="8237658" y="1058271"/>
              <a:ext cx="168676" cy="177554"/>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79" name="TextBox 78"/>
            <p:cNvSpPr txBox="1"/>
            <p:nvPr/>
          </p:nvSpPr>
          <p:spPr>
            <a:xfrm>
              <a:off x="8416646" y="761583"/>
              <a:ext cx="365806" cy="261610"/>
            </a:xfrm>
            <a:prstGeom prst="rect">
              <a:avLst/>
            </a:prstGeom>
            <a:noFill/>
          </p:spPr>
          <p:txBody>
            <a:bodyPr wrap="none" rtlCol="0">
              <a:spAutoFit/>
            </a:bodyPr>
            <a:lstStyle/>
            <a:p>
              <a:r>
                <a:rPr lang="fr-FR" sz="1050" dirty="0" smtClean="0">
                  <a:solidFill>
                    <a:schemeClr val="tx1">
                      <a:lumMod val="75000"/>
                      <a:lumOff val="25000"/>
                    </a:schemeClr>
                  </a:solidFill>
                </a:rPr>
                <a:t>TS</a:t>
              </a:r>
              <a:endParaRPr lang="fr-FR" sz="1050" dirty="0">
                <a:solidFill>
                  <a:schemeClr val="tx1">
                    <a:lumMod val="75000"/>
                    <a:lumOff val="25000"/>
                  </a:schemeClr>
                </a:solidFill>
              </a:endParaRPr>
            </a:p>
          </p:txBody>
        </p:sp>
        <p:sp>
          <p:nvSpPr>
            <p:cNvPr id="80" name="TextBox 79"/>
            <p:cNvSpPr txBox="1"/>
            <p:nvPr/>
          </p:nvSpPr>
          <p:spPr>
            <a:xfrm>
              <a:off x="8416646" y="535577"/>
              <a:ext cx="388248" cy="261610"/>
            </a:xfrm>
            <a:prstGeom prst="rect">
              <a:avLst/>
            </a:prstGeom>
            <a:noFill/>
          </p:spPr>
          <p:txBody>
            <a:bodyPr wrap="none" rtlCol="0">
              <a:spAutoFit/>
            </a:bodyPr>
            <a:lstStyle/>
            <a:p>
              <a:r>
                <a:rPr lang="fr-FR" sz="1050" dirty="0" smtClean="0">
                  <a:solidFill>
                    <a:schemeClr val="tx1">
                      <a:lumMod val="75000"/>
                      <a:lumOff val="25000"/>
                    </a:schemeClr>
                  </a:solidFill>
                </a:rPr>
                <a:t>GP</a:t>
              </a:r>
              <a:endParaRPr lang="fr-FR" sz="1050" dirty="0">
                <a:solidFill>
                  <a:schemeClr val="tx1">
                    <a:lumMod val="75000"/>
                    <a:lumOff val="25000"/>
                  </a:schemeClr>
                </a:solidFill>
              </a:endParaRPr>
            </a:p>
          </p:txBody>
        </p:sp>
        <p:sp>
          <p:nvSpPr>
            <p:cNvPr id="81" name="TextBox 80"/>
            <p:cNvSpPr txBox="1"/>
            <p:nvPr/>
          </p:nvSpPr>
          <p:spPr>
            <a:xfrm>
              <a:off x="8416646" y="89457"/>
              <a:ext cx="389850" cy="261610"/>
            </a:xfrm>
            <a:prstGeom prst="rect">
              <a:avLst/>
            </a:prstGeom>
            <a:noFill/>
          </p:spPr>
          <p:txBody>
            <a:bodyPr wrap="none" rtlCol="0">
              <a:spAutoFit/>
            </a:bodyPr>
            <a:lstStyle/>
            <a:p>
              <a:r>
                <a:rPr lang="fr-FR" sz="1050" dirty="0" smtClean="0">
                  <a:solidFill>
                    <a:schemeClr val="tx1">
                      <a:lumMod val="75000"/>
                      <a:lumOff val="25000"/>
                    </a:schemeClr>
                  </a:solidFill>
                </a:rPr>
                <a:t>HD</a:t>
              </a:r>
              <a:endParaRPr lang="fr-FR" sz="1050" dirty="0">
                <a:solidFill>
                  <a:schemeClr val="tx1">
                    <a:lumMod val="75000"/>
                    <a:lumOff val="25000"/>
                  </a:schemeClr>
                </a:solidFill>
              </a:endParaRPr>
            </a:p>
          </p:txBody>
        </p:sp>
        <p:sp>
          <p:nvSpPr>
            <p:cNvPr id="82" name="TextBox 81"/>
            <p:cNvSpPr txBox="1"/>
            <p:nvPr/>
          </p:nvSpPr>
          <p:spPr>
            <a:xfrm>
              <a:off x="8416646" y="1008548"/>
              <a:ext cx="389850" cy="261610"/>
            </a:xfrm>
            <a:prstGeom prst="rect">
              <a:avLst/>
            </a:prstGeom>
            <a:noFill/>
          </p:spPr>
          <p:txBody>
            <a:bodyPr wrap="none" rtlCol="0">
              <a:spAutoFit/>
            </a:bodyPr>
            <a:lstStyle/>
            <a:p>
              <a:r>
                <a:rPr lang="fr-FR" sz="1050" dirty="0" smtClean="0">
                  <a:solidFill>
                    <a:schemeClr val="tx1">
                      <a:lumMod val="75000"/>
                      <a:lumOff val="25000"/>
                    </a:schemeClr>
                  </a:solidFill>
                </a:rPr>
                <a:t>RC</a:t>
              </a:r>
              <a:endParaRPr lang="fr-FR" sz="1050" dirty="0">
                <a:solidFill>
                  <a:schemeClr val="tx1">
                    <a:lumMod val="75000"/>
                    <a:lumOff val="25000"/>
                  </a:schemeClr>
                </a:solidFill>
              </a:endParaRPr>
            </a:p>
          </p:txBody>
        </p:sp>
        <p:sp>
          <p:nvSpPr>
            <p:cNvPr id="83" name="TextBox 82"/>
            <p:cNvSpPr txBox="1"/>
            <p:nvPr/>
          </p:nvSpPr>
          <p:spPr>
            <a:xfrm>
              <a:off x="8416646" y="335147"/>
              <a:ext cx="373820" cy="261610"/>
            </a:xfrm>
            <a:prstGeom prst="rect">
              <a:avLst/>
            </a:prstGeom>
            <a:noFill/>
          </p:spPr>
          <p:txBody>
            <a:bodyPr wrap="none" rtlCol="0">
              <a:spAutoFit/>
            </a:bodyPr>
            <a:lstStyle/>
            <a:p>
              <a:r>
                <a:rPr lang="fr-FR" sz="1050" dirty="0" smtClean="0">
                  <a:solidFill>
                    <a:schemeClr val="tx1">
                      <a:lumMod val="75000"/>
                      <a:lumOff val="25000"/>
                    </a:schemeClr>
                  </a:solidFill>
                </a:rPr>
                <a:t>EP</a:t>
              </a:r>
              <a:endParaRPr lang="fr-FR" sz="1050" dirty="0">
                <a:solidFill>
                  <a:schemeClr val="tx1">
                    <a:lumMod val="75000"/>
                    <a:lumOff val="25000"/>
                  </a:schemeClr>
                </a:solidFill>
              </a:endParaRPr>
            </a:p>
          </p:txBody>
        </p:sp>
        <p:sp>
          <p:nvSpPr>
            <p:cNvPr id="84" name="Rectangle 83"/>
            <p:cNvSpPr/>
            <p:nvPr/>
          </p:nvSpPr>
          <p:spPr>
            <a:xfrm>
              <a:off x="8237658" y="1298368"/>
              <a:ext cx="168676" cy="177554"/>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a:p>
          </p:txBody>
        </p:sp>
        <p:sp>
          <p:nvSpPr>
            <p:cNvPr id="85" name="TextBox 84"/>
            <p:cNvSpPr txBox="1"/>
            <p:nvPr/>
          </p:nvSpPr>
          <p:spPr>
            <a:xfrm>
              <a:off x="8416646" y="1248645"/>
              <a:ext cx="386644" cy="253916"/>
            </a:xfrm>
            <a:prstGeom prst="rect">
              <a:avLst/>
            </a:prstGeom>
            <a:noFill/>
          </p:spPr>
          <p:txBody>
            <a:bodyPr wrap="none" rtlCol="0">
              <a:spAutoFit/>
            </a:bodyPr>
            <a:lstStyle/>
            <a:p>
              <a:r>
                <a:rPr lang="fr-FR" sz="1050" dirty="0" smtClean="0">
                  <a:solidFill>
                    <a:schemeClr val="tx1">
                      <a:lumMod val="75000"/>
                      <a:lumOff val="25000"/>
                    </a:schemeClr>
                  </a:solidFill>
                </a:rPr>
                <a:t>MS</a:t>
              </a:r>
              <a:endParaRPr lang="fr-FR" sz="1050" dirty="0">
                <a:solidFill>
                  <a:schemeClr val="tx1">
                    <a:lumMod val="75000"/>
                    <a:lumOff val="25000"/>
                  </a:schemeClr>
                </a:solidFill>
              </a:endParaRPr>
            </a:p>
          </p:txBody>
        </p:sp>
      </p:grpSp>
      <p:sp>
        <p:nvSpPr>
          <p:cNvPr id="5" name="Footer Placeholder 4"/>
          <p:cNvSpPr>
            <a:spLocks noGrp="1"/>
          </p:cNvSpPr>
          <p:nvPr>
            <p:ph type="ftr" sz="quarter" idx="10"/>
          </p:nvPr>
        </p:nvSpPr>
        <p:spPr>
          <a:xfrm>
            <a:off x="457200" y="6411916"/>
            <a:ext cx="6821488" cy="365125"/>
          </a:xfrm>
        </p:spPr>
        <p:txBody>
          <a:bodyPr/>
          <a:lstStyle/>
          <a:p>
            <a:r>
              <a:rPr lang="fr-FR" noProof="0" smtClean="0"/>
              <a:t>POT présentation courte 2016</a:t>
            </a:r>
            <a:endParaRPr lang="fr-FR" noProof="0" dirty="0"/>
          </a:p>
        </p:txBody>
      </p:sp>
      <p:sp>
        <p:nvSpPr>
          <p:cNvPr id="27" name="Espace réservé du numéro de diapositive 26"/>
          <p:cNvSpPr>
            <a:spLocks noGrp="1"/>
          </p:cNvSpPr>
          <p:nvPr>
            <p:ph type="sldNum" sz="quarter" idx="11"/>
          </p:nvPr>
        </p:nvSpPr>
        <p:spPr/>
        <p:txBody>
          <a:bodyPr/>
          <a:lstStyle/>
          <a:p>
            <a:fld id="{21F90BE8-D879-4F46-ACF9-7BCC67DCFB75}"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extLst/>
          </p:nvPr>
        </p:nvGraphicFramePr>
        <p:xfrm>
          <a:off x="1588" y="1588"/>
          <a:ext cx="1587" cy="1587"/>
        </p:xfrm>
        <a:graphic>
          <a:graphicData uri="http://schemas.openxmlformats.org/presentationml/2006/ole">
            <p:oleObj spid="_x0000_s82946" name="think-cell Slide" r:id="rId4" imgW="360" imgH="360" progId="">
              <p:embed/>
            </p:oleObj>
          </a:graphicData>
        </a:graphic>
      </p:graphicFrame>
      <p:sp>
        <p:nvSpPr>
          <p:cNvPr id="44" name="Text Placeholder 5"/>
          <p:cNvSpPr txBox="1">
            <a:spLocks/>
          </p:cNvSpPr>
          <p:nvPr/>
        </p:nvSpPr>
        <p:spPr>
          <a:xfrm>
            <a:off x="5058893" y="2671716"/>
            <a:ext cx="3893576" cy="2076965"/>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lvl="1" fontAlgn="base">
              <a:buFont typeface="Arial" panose="020B0604020202020204" pitchFamily="34" charset="0"/>
              <a:buChar char="●"/>
            </a:pPr>
            <a:endParaRPr lang="fr-FR" sz="800" dirty="0"/>
          </a:p>
        </p:txBody>
      </p:sp>
      <p:sp>
        <p:nvSpPr>
          <p:cNvPr id="37" name="Text Placeholder 5"/>
          <p:cNvSpPr txBox="1">
            <a:spLocks/>
          </p:cNvSpPr>
          <p:nvPr/>
        </p:nvSpPr>
        <p:spPr>
          <a:xfrm>
            <a:off x="212186" y="2671716"/>
            <a:ext cx="4705803" cy="2060753"/>
          </a:xfrm>
          <a:prstGeom prst="rect">
            <a:avLst/>
          </a:prstGeom>
          <a:noFill/>
          <a:ln w="9525">
            <a:solidFill>
              <a:schemeClr val="accent1">
                <a:lumMod val="50000"/>
              </a:schemeClr>
            </a:solidFill>
          </a:ln>
        </p:spPr>
        <p:txBody>
          <a:bodyPr wrap="square" lIns="72000" tIns="144000" rIns="72000" bIns="36000" numCol="1"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r>
              <a:rPr lang="fr-FR" sz="800" dirty="0"/>
              <a:t>Localisation d objets ou de personnes physiques</a:t>
            </a:r>
          </a:p>
          <a:p>
            <a:pPr marL="92075" lvl="1" indent="-92075" fontAlgn="base">
              <a:buClr>
                <a:schemeClr val="accent1">
                  <a:lumMod val="50000"/>
                </a:schemeClr>
              </a:buClr>
              <a:buFont typeface="Arial" panose="020B0604020202020204" pitchFamily="34" charset="0"/>
              <a:buChar char="●"/>
            </a:pPr>
            <a:r>
              <a:rPr lang="fr-FR" sz="800" dirty="0"/>
              <a:t>Accès ubiquitaire au SI d entreprise </a:t>
            </a:r>
          </a:p>
          <a:p>
            <a:pPr marL="92075" lvl="1" indent="-92075" fontAlgn="base">
              <a:buClr>
                <a:schemeClr val="accent1">
                  <a:lumMod val="50000"/>
                </a:schemeClr>
              </a:buClr>
              <a:buFont typeface="Arial" panose="020B0604020202020204" pitchFamily="34" charset="0"/>
              <a:buChar char="●"/>
            </a:pPr>
            <a:r>
              <a:rPr lang="fr-FR" sz="800" dirty="0"/>
              <a:t>Interaction avec les données numériques</a:t>
            </a:r>
          </a:p>
          <a:p>
            <a:pPr marL="92075" lvl="1" indent="-92075" fontAlgn="base">
              <a:buClr>
                <a:schemeClr val="accent1">
                  <a:lumMod val="50000"/>
                </a:schemeClr>
              </a:buClr>
              <a:buFont typeface="Arial" panose="020B0604020202020204" pitchFamily="34" charset="0"/>
              <a:buChar char="●"/>
            </a:pPr>
            <a:r>
              <a:rPr lang="fr-FR" sz="800" dirty="0"/>
              <a:t>Interaction visuelle avec les données</a:t>
            </a:r>
          </a:p>
          <a:p>
            <a:pPr marL="92075" lvl="1" indent="-92075" fontAlgn="base">
              <a:buClr>
                <a:schemeClr val="accent1">
                  <a:lumMod val="50000"/>
                </a:schemeClr>
              </a:buClr>
              <a:buFont typeface="Arial" panose="020B0604020202020204" pitchFamily="34" charset="0"/>
              <a:buChar char="●"/>
            </a:pPr>
            <a:r>
              <a:rPr lang="fr-FR" sz="800" dirty="0"/>
              <a:t>Ajout d informations contextualisées</a:t>
            </a:r>
          </a:p>
          <a:p>
            <a:pPr marL="92075" lvl="1" indent="-92075" fontAlgn="base">
              <a:buClr>
                <a:schemeClr val="accent1">
                  <a:lumMod val="50000"/>
                </a:schemeClr>
              </a:buClr>
              <a:buFont typeface="Arial" panose="020B0604020202020204" pitchFamily="34" charset="0"/>
              <a:buChar char="●"/>
            </a:pPr>
            <a:r>
              <a:rPr lang="fr-FR" sz="800" dirty="0"/>
              <a:t>Liaison des données numériques et objets physiques</a:t>
            </a:r>
          </a:p>
          <a:p>
            <a:pPr marL="92075" lvl="1" indent="-92075" fontAlgn="base">
              <a:buClr>
                <a:schemeClr val="accent1">
                  <a:lumMod val="50000"/>
                </a:schemeClr>
              </a:buClr>
              <a:buFont typeface="Arial" panose="020B0604020202020204" pitchFamily="34" charset="0"/>
              <a:buChar char="●"/>
            </a:pPr>
            <a:r>
              <a:rPr lang="fr-FR" sz="800" dirty="0"/>
              <a:t>Transmission de données numériques entre objets</a:t>
            </a:r>
          </a:p>
          <a:p>
            <a:pPr marL="92075" lvl="1" indent="-92075" fontAlgn="base">
              <a:buClr>
                <a:schemeClr val="accent1">
                  <a:lumMod val="50000"/>
                </a:schemeClr>
              </a:buClr>
              <a:buFont typeface="Arial" panose="020B0604020202020204" pitchFamily="34" charset="0"/>
              <a:buChar char="●"/>
            </a:pPr>
            <a:r>
              <a:rPr lang="fr-FR" sz="800" dirty="0"/>
              <a:t>Production de modèles prédictifs</a:t>
            </a:r>
          </a:p>
          <a:p>
            <a:pPr marL="92075" lvl="1" indent="-92075" fontAlgn="base">
              <a:buClr>
                <a:schemeClr val="accent1">
                  <a:lumMod val="50000"/>
                </a:schemeClr>
              </a:buClr>
              <a:buFont typeface="Arial" panose="020B0604020202020204" pitchFamily="34" charset="0"/>
              <a:buChar char="●"/>
            </a:pPr>
            <a:r>
              <a:rPr lang="fr-FR" sz="800" dirty="0"/>
              <a:t>Production de connaissance à partir de la représentation de données</a:t>
            </a:r>
          </a:p>
          <a:p>
            <a:pPr marL="92075" lvl="1" indent="-92075" fontAlgn="base">
              <a:buClr>
                <a:schemeClr val="accent1">
                  <a:lumMod val="50000"/>
                </a:schemeClr>
              </a:buClr>
              <a:buFont typeface="Arial" panose="020B0604020202020204" pitchFamily="34" charset="0"/>
              <a:buChar char="●"/>
            </a:pPr>
            <a:r>
              <a:rPr lang="fr-FR" sz="800" dirty="0"/>
              <a:t>Sélection d informations dispersées</a:t>
            </a:r>
          </a:p>
          <a:p>
            <a:pPr marL="92075" lvl="1" indent="-92075" fontAlgn="base">
              <a:buClr>
                <a:schemeClr val="accent1">
                  <a:lumMod val="50000"/>
                </a:schemeClr>
              </a:buClr>
              <a:buFont typeface="Arial" panose="020B0604020202020204" pitchFamily="34" charset="0"/>
              <a:buChar char="●"/>
            </a:pPr>
            <a:r>
              <a:rPr lang="fr-FR" sz="800" dirty="0"/>
              <a:t>Ajout d informations sémantiques</a:t>
            </a:r>
          </a:p>
          <a:p>
            <a:pPr marL="92075" lvl="1" indent="-92075" fontAlgn="base">
              <a:buClr>
                <a:schemeClr val="accent1">
                  <a:lumMod val="50000"/>
                </a:schemeClr>
              </a:buClr>
              <a:buFont typeface="Arial" panose="020B0604020202020204" pitchFamily="34" charset="0"/>
              <a:buChar char="●"/>
            </a:pPr>
            <a:r>
              <a:rPr lang="fr-FR" sz="800" dirty="0"/>
              <a:t>Production de connaissance à partir d analyse de données</a:t>
            </a:r>
          </a:p>
          <a:p>
            <a:pPr marL="92075" lvl="1" indent="-92075" fontAlgn="base">
              <a:buClr>
                <a:schemeClr val="accent1">
                  <a:lumMod val="50000"/>
                </a:schemeClr>
              </a:buClr>
              <a:buFont typeface="Arial" panose="020B0604020202020204" pitchFamily="34" charset="0"/>
              <a:buChar char="●"/>
            </a:pPr>
            <a:r>
              <a:rPr lang="fr-FR" sz="800" dirty="0"/>
              <a:t>Identification de patterns numériques statiques ou dynamiques</a:t>
            </a:r>
          </a:p>
          <a:p>
            <a:pPr marL="92075" lvl="1" indent="-92075" fontAlgn="base">
              <a:buClr>
                <a:schemeClr val="accent1">
                  <a:lumMod val="50000"/>
                </a:schemeClr>
              </a:buClr>
              <a:buFont typeface="Arial" panose="020B0604020202020204" pitchFamily="34" charset="0"/>
              <a:buChar char="●"/>
            </a:pPr>
            <a:r>
              <a:rPr lang="fr-FR" sz="800" dirty="0"/>
              <a:t>Reconnaissance de patterns par rapport à un référentiel</a:t>
            </a:r>
          </a:p>
        </p:txBody>
      </p:sp>
      <p:sp>
        <p:nvSpPr>
          <p:cNvPr id="18" name="Text Placeholder 5"/>
          <p:cNvSpPr txBox="1">
            <a:spLocks/>
          </p:cNvSpPr>
          <p:nvPr/>
        </p:nvSpPr>
        <p:spPr>
          <a:xfrm>
            <a:off x="212186" y="1191145"/>
            <a:ext cx="3528000" cy="1346631"/>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lvl="1" fontAlgn="base">
              <a:buClr>
                <a:schemeClr val="accent1">
                  <a:lumMod val="50000"/>
                </a:schemeClr>
              </a:buClr>
              <a:buFont typeface="Arial" panose="020B0604020202020204" pitchFamily="34" charset="0"/>
              <a:buChar char="●"/>
            </a:pPr>
            <a:endParaRPr lang="fr-FR" sz="800" dirty="0"/>
          </a:p>
        </p:txBody>
      </p:sp>
      <p:sp>
        <p:nvSpPr>
          <p:cNvPr id="23" name="Text Placeholder 5"/>
          <p:cNvSpPr txBox="1">
            <a:spLocks/>
          </p:cNvSpPr>
          <p:nvPr/>
        </p:nvSpPr>
        <p:spPr>
          <a:xfrm>
            <a:off x="3845571" y="1191145"/>
            <a:ext cx="2962418" cy="1346631"/>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r>
              <a:rPr lang="fr-FR" sz="800" dirty="0" err="1"/>
              <a:t>Risk</a:t>
            </a:r>
            <a:r>
              <a:rPr lang="fr-FR" sz="800" dirty="0"/>
              <a:t> </a:t>
            </a:r>
            <a:r>
              <a:rPr lang="fr-FR" sz="800" dirty="0" err="1"/>
              <a:t>prevention</a:t>
            </a:r>
            <a:endParaRPr lang="fr-FR" sz="800" dirty="0"/>
          </a:p>
          <a:p>
            <a:pPr marL="92075" lvl="1" indent="-92075" fontAlgn="base">
              <a:buClr>
                <a:schemeClr val="accent1">
                  <a:lumMod val="50000"/>
                </a:schemeClr>
              </a:buClr>
              <a:buFont typeface="Arial" panose="020B0604020202020204" pitchFamily="34" charset="0"/>
              <a:buChar char="●"/>
            </a:pPr>
            <a:r>
              <a:rPr lang="fr-FR" sz="800" dirty="0" err="1"/>
              <a:t>Follow</a:t>
            </a:r>
            <a:r>
              <a:rPr lang="fr-FR" sz="800" dirty="0"/>
              <a:t>-up of </a:t>
            </a:r>
            <a:r>
              <a:rPr lang="fr-FR" sz="800" dirty="0" err="1"/>
              <a:t>material</a:t>
            </a:r>
            <a:r>
              <a:rPr lang="fr-FR" sz="800" dirty="0"/>
              <a:t> transportation </a:t>
            </a:r>
            <a:r>
              <a:rPr lang="fr-FR" sz="800" dirty="0" err="1"/>
              <a:t>between</a:t>
            </a:r>
            <a:r>
              <a:rPr lang="fr-FR" sz="800" dirty="0"/>
              <a:t> sites</a:t>
            </a:r>
          </a:p>
          <a:p>
            <a:pPr marL="92075" lvl="1" indent="-92075" fontAlgn="base">
              <a:buClr>
                <a:schemeClr val="accent1">
                  <a:lumMod val="50000"/>
                </a:schemeClr>
              </a:buClr>
              <a:buFont typeface="Arial" panose="020B0604020202020204" pitchFamily="34" charset="0"/>
              <a:buChar char="●"/>
            </a:pPr>
            <a:r>
              <a:rPr lang="fr-FR" sz="800" dirty="0"/>
              <a:t>Utilisation de tags virtuels </a:t>
            </a:r>
            <a:r>
              <a:rPr lang="fr-FR" sz="800" dirty="0" err="1"/>
              <a:t>géolocalisés</a:t>
            </a:r>
            <a:r>
              <a:rPr lang="fr-FR" sz="800" dirty="0"/>
              <a:t> pour la gammagraphie</a:t>
            </a:r>
          </a:p>
          <a:p>
            <a:pPr marL="92075" lvl="1" indent="-92075" fontAlgn="base">
              <a:buClr>
                <a:schemeClr val="accent1">
                  <a:lumMod val="50000"/>
                </a:schemeClr>
              </a:buClr>
              <a:buFont typeface="Arial" panose="020B0604020202020204" pitchFamily="34" charset="0"/>
              <a:buChar char="●"/>
            </a:pPr>
            <a:r>
              <a:rPr lang="fr-FR" sz="800" dirty="0"/>
              <a:t>Faciliter l'élaboration des rapports des missions IGSE</a:t>
            </a:r>
          </a:p>
          <a:p>
            <a:pPr marL="92075" lvl="1" indent="-92075" fontAlgn="base">
              <a:buClr>
                <a:schemeClr val="accent1">
                  <a:lumMod val="50000"/>
                </a:schemeClr>
              </a:buClr>
              <a:buFont typeface="Arial" panose="020B0604020202020204" pitchFamily="34" charset="0"/>
              <a:buChar char="●"/>
            </a:pPr>
            <a:r>
              <a:rPr lang="fr-FR" sz="800" dirty="0"/>
              <a:t>Balise de "détresse" </a:t>
            </a:r>
            <a:r>
              <a:rPr lang="fr-FR" sz="800" dirty="0" err="1"/>
              <a:t>géolocalisé</a:t>
            </a:r>
            <a:endParaRPr lang="fr-FR" sz="800" dirty="0"/>
          </a:p>
          <a:p>
            <a:pPr marL="92075" lvl="1" indent="-92075" fontAlgn="base">
              <a:buClr>
                <a:schemeClr val="accent1">
                  <a:lumMod val="50000"/>
                </a:schemeClr>
              </a:buClr>
              <a:buFont typeface="Arial" panose="020B0604020202020204" pitchFamily="34" charset="0"/>
              <a:buChar char="●"/>
            </a:pPr>
            <a:r>
              <a:rPr lang="fr-FR" sz="800" dirty="0"/>
              <a:t>Sécuriser les badges avec des puces RFID</a:t>
            </a:r>
          </a:p>
          <a:p>
            <a:pPr marL="92075" lvl="1" indent="-92075" fontAlgn="base">
              <a:buClr>
                <a:schemeClr val="accent1">
                  <a:lumMod val="50000"/>
                </a:schemeClr>
              </a:buClr>
              <a:buFont typeface="Arial" panose="020B0604020202020204" pitchFamily="34" charset="0"/>
              <a:buChar char="●"/>
            </a:pPr>
            <a:r>
              <a:rPr lang="fr-FR" sz="800" dirty="0" err="1"/>
              <a:t>Follow</a:t>
            </a:r>
            <a:r>
              <a:rPr lang="fr-FR" sz="800" dirty="0"/>
              <a:t>-up of stocks and </a:t>
            </a:r>
            <a:r>
              <a:rPr lang="fr-FR" sz="800" dirty="0" err="1"/>
              <a:t>purchases</a:t>
            </a:r>
            <a:endParaRPr lang="fr-FR" sz="800" dirty="0"/>
          </a:p>
        </p:txBody>
      </p:sp>
      <p:sp>
        <p:nvSpPr>
          <p:cNvPr id="16" name="Text Placeholder 5"/>
          <p:cNvSpPr txBox="1">
            <a:spLocks/>
          </p:cNvSpPr>
          <p:nvPr/>
        </p:nvSpPr>
        <p:spPr>
          <a:xfrm>
            <a:off x="752186" y="670569"/>
            <a:ext cx="6055803" cy="360000"/>
          </a:xfrm>
          <a:prstGeom prst="rect">
            <a:avLst/>
          </a:prstGeom>
          <a:solidFill>
            <a:schemeClr val="accent1">
              <a:lumMod val="20000"/>
              <a:lumOff val="80000"/>
            </a:schemeClr>
          </a:solidFill>
          <a:ln w="9525">
            <a:noFill/>
          </a:ln>
        </p:spPr>
        <p:txBody>
          <a:bodyPr wrap="square" lIns="72000" tIns="36000" rIns="72000" bIns="36000" anchor="ctr">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None/>
            </a:pPr>
            <a:r>
              <a:rPr lang="en-US" b="1" dirty="0"/>
              <a:t>Geospatial tagging of persons and objects (including vessels and material) for inspection, control, monitoring, security and logistics</a:t>
            </a:r>
          </a:p>
        </p:txBody>
      </p:sp>
      <p:sp>
        <p:nvSpPr>
          <p:cNvPr id="28" name="Text Placeholder 5"/>
          <p:cNvSpPr txBox="1">
            <a:spLocks/>
          </p:cNvSpPr>
          <p:nvPr/>
        </p:nvSpPr>
        <p:spPr>
          <a:xfrm>
            <a:off x="4282380" y="4934822"/>
            <a:ext cx="2590084" cy="1330046"/>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endParaRPr lang="fr-FR" sz="800" dirty="0"/>
          </a:p>
        </p:txBody>
      </p:sp>
      <p:sp>
        <p:nvSpPr>
          <p:cNvPr id="3" name="Rounded Rectangle 2"/>
          <p:cNvSpPr/>
          <p:nvPr/>
        </p:nvSpPr>
        <p:spPr>
          <a:xfrm>
            <a:off x="212186" y="670569"/>
            <a:ext cx="540000" cy="360000"/>
          </a:xfrm>
          <a:prstGeom prst="roundRect">
            <a:avLst>
              <a:gd name="adj" fmla="val 0"/>
            </a:avLst>
          </a:prstGeom>
          <a:solidFill>
            <a:schemeClr val="accent1">
              <a:lumMod val="50000"/>
            </a:schemeClr>
          </a:solidFill>
          <a:ln w="9525">
            <a:solidFill>
              <a:schemeClr val="accent1">
                <a:lumMod val="50000"/>
              </a:schemeClr>
            </a:solidFill>
          </a:ln>
        </p:spPr>
        <p:txBody>
          <a:bodyPr wrap="square" lIns="72000" tIns="36000" rIns="72000" bIns="36000" anchor="ctr">
            <a:noAutofit/>
          </a:bodyPr>
          <a:lstStyle/>
          <a:p>
            <a:pPr algn="ctr" defTabSz="957263" fontAlgn="base">
              <a:spcBef>
                <a:spcPts val="400"/>
              </a:spcBef>
              <a:buFont typeface="Arial" charset="0"/>
              <a:buNone/>
            </a:pPr>
            <a:r>
              <a:rPr lang="en-US" sz="1000" b="1" dirty="0" smtClean="0">
                <a:solidFill>
                  <a:prstClr val="white"/>
                </a:solidFill>
                <a:cs typeface="Arial" pitchFamily="34" charset="0"/>
              </a:rPr>
              <a:t>5</a:t>
            </a:r>
            <a:endParaRPr lang="en-US" sz="1000" b="1" dirty="0">
              <a:solidFill>
                <a:prstClr val="white"/>
              </a:solidFill>
              <a:cs typeface="Arial" pitchFamily="34" charset="0"/>
            </a:endParaRPr>
          </a:p>
        </p:txBody>
      </p:sp>
      <p:sp>
        <p:nvSpPr>
          <p:cNvPr id="33" name="Text Placeholder 5"/>
          <p:cNvSpPr txBox="1">
            <a:spLocks/>
          </p:cNvSpPr>
          <p:nvPr/>
        </p:nvSpPr>
        <p:spPr>
          <a:xfrm>
            <a:off x="2114878" y="4934822"/>
            <a:ext cx="2028093" cy="1330046"/>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endParaRPr lang="fr-FR" sz="800" dirty="0"/>
          </a:p>
        </p:txBody>
      </p:sp>
      <p:sp>
        <p:nvSpPr>
          <p:cNvPr id="30" name="Text Placeholder 5"/>
          <p:cNvSpPr txBox="1">
            <a:spLocks/>
          </p:cNvSpPr>
          <p:nvPr/>
        </p:nvSpPr>
        <p:spPr>
          <a:xfrm>
            <a:off x="297290" y="2568422"/>
            <a:ext cx="1656000"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Digital </a:t>
            </a:r>
            <a:r>
              <a:rPr lang="fr-FR" sz="1000" b="1" dirty="0" err="1" smtClean="0">
                <a:solidFill>
                  <a:schemeClr val="accent1">
                    <a:lumMod val="50000"/>
                  </a:schemeClr>
                </a:solidFill>
              </a:rPr>
              <a:t>Capabilities</a:t>
            </a:r>
            <a:endParaRPr lang="fr-FR" sz="1000" b="1" dirty="0">
              <a:solidFill>
                <a:schemeClr val="accent1">
                  <a:lumMod val="50000"/>
                </a:schemeClr>
              </a:solidFill>
            </a:endParaRPr>
          </a:p>
        </p:txBody>
      </p:sp>
      <p:sp>
        <p:nvSpPr>
          <p:cNvPr id="40" name="Text Placeholder 5"/>
          <p:cNvSpPr txBox="1">
            <a:spLocks/>
          </p:cNvSpPr>
          <p:nvPr/>
        </p:nvSpPr>
        <p:spPr>
          <a:xfrm>
            <a:off x="297290" y="1081316"/>
            <a:ext cx="2016000"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Objectifs et bénéfices attendus</a:t>
            </a:r>
            <a:endParaRPr lang="fr-FR" sz="1000" b="1" dirty="0">
              <a:solidFill>
                <a:schemeClr val="accent1">
                  <a:lumMod val="50000"/>
                </a:schemeClr>
              </a:solidFill>
            </a:endParaRPr>
          </a:p>
        </p:txBody>
      </p:sp>
      <p:sp>
        <p:nvSpPr>
          <p:cNvPr id="45" name="Text Placeholder 5"/>
          <p:cNvSpPr txBox="1">
            <a:spLocks/>
          </p:cNvSpPr>
          <p:nvPr/>
        </p:nvSpPr>
        <p:spPr>
          <a:xfrm>
            <a:off x="3941106" y="1081316"/>
            <a:ext cx="1770845"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None/>
              <a:defRPr/>
            </a:pPr>
            <a:r>
              <a:rPr lang="fr-FR" sz="1000" b="1" dirty="0">
                <a:solidFill>
                  <a:schemeClr val="accent1">
                    <a:lumMod val="50000"/>
                  </a:schemeClr>
                </a:solidFill>
              </a:rPr>
              <a:t>Cas d’usages concernés</a:t>
            </a:r>
          </a:p>
        </p:txBody>
      </p:sp>
      <p:sp>
        <p:nvSpPr>
          <p:cNvPr id="25" name="Titre 1"/>
          <p:cNvSpPr txBox="1">
            <a:spLocks/>
          </p:cNvSpPr>
          <p:nvPr/>
        </p:nvSpPr>
        <p:spPr>
          <a:xfrm>
            <a:off x="457200" y="274638"/>
            <a:ext cx="8218488"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pPr lvl="0">
              <a:defRPr/>
            </a:pPr>
            <a:r>
              <a:rPr kumimoji="0" lang="fr-FR" sz="1600" b="1" i="0" u="none" strike="noStrike" kern="1200" cap="all" spc="0" normalizeH="0" baseline="0" noProof="0" dirty="0" smtClean="0">
                <a:ln>
                  <a:noFill/>
                </a:ln>
                <a:solidFill>
                  <a:srgbClr val="E8561E">
                    <a:lumMod val="75000"/>
                  </a:srgbClr>
                </a:solidFill>
                <a:effectLst/>
                <a:uLnTx/>
                <a:uFillTx/>
                <a:latin typeface="Arial"/>
                <a:ea typeface="+mj-ea"/>
                <a:cs typeface="Arial"/>
              </a:rPr>
              <a:t>Fiche SCENARIO Numérique Innovant </a:t>
            </a:r>
            <a:br>
              <a:rPr kumimoji="0" lang="fr-FR" sz="1600" b="1" i="0" u="none" strike="noStrike" kern="1200" cap="all" spc="0" normalizeH="0" baseline="0" noProof="0" dirty="0" smtClean="0">
                <a:ln>
                  <a:noFill/>
                </a:ln>
                <a:solidFill>
                  <a:srgbClr val="E8561E">
                    <a:lumMod val="75000"/>
                  </a:srgbClr>
                </a:solidFill>
                <a:effectLst/>
                <a:uLnTx/>
                <a:uFillTx/>
                <a:latin typeface="Arial"/>
                <a:ea typeface="+mj-ea"/>
                <a:cs typeface="Arial"/>
              </a:rPr>
            </a:br>
            <a:endParaRPr kumimoji="0" lang="fr-FR" sz="1400" b="1" i="0" u="none" strike="noStrike" kern="1200" cap="all" spc="0" normalizeH="0" baseline="0" noProof="0" dirty="0">
              <a:ln>
                <a:noFill/>
              </a:ln>
              <a:solidFill>
                <a:srgbClr val="F39800">
                  <a:lumMod val="75000"/>
                </a:srgbClr>
              </a:solidFill>
              <a:effectLst/>
              <a:uLnTx/>
              <a:uFillTx/>
              <a:latin typeface="Arial"/>
              <a:ea typeface="+mj-ea"/>
              <a:cs typeface="Arial"/>
            </a:endParaRPr>
          </a:p>
        </p:txBody>
      </p:sp>
      <p:sp>
        <p:nvSpPr>
          <p:cNvPr id="31" name="TextBox 30"/>
          <p:cNvSpPr txBox="1"/>
          <p:nvPr/>
        </p:nvSpPr>
        <p:spPr>
          <a:xfrm>
            <a:off x="6305376" y="265827"/>
            <a:ext cx="2172157" cy="261610"/>
          </a:xfrm>
          <a:prstGeom prst="rect">
            <a:avLst/>
          </a:prstGeom>
          <a:noFill/>
        </p:spPr>
        <p:txBody>
          <a:bodyPr wrap="square" rtlCol="0">
            <a:spAutoFit/>
          </a:bodyPr>
          <a:lstStyle>
            <a:defPPr>
              <a:defRPr lang="fr-FR"/>
            </a:defPPr>
            <a:lvl1pPr marL="171450" indent="-171450">
              <a:buClr>
                <a:schemeClr val="accent1">
                  <a:lumMod val="50000"/>
                </a:schemeClr>
              </a:buClr>
              <a:buFont typeface="Arial" panose="020B0604020202020204" pitchFamily="34" charset="0"/>
              <a:buChar char="●"/>
              <a:defRPr sz="1000" b="1"/>
            </a:lvl1pPr>
          </a:lstStyle>
          <a:p>
            <a:pPr marL="0" marR="0" lvl="0" indent="0" defTabSz="914400" eaLnBrk="1" fontAlgn="auto" latinLnBrk="0" hangingPunct="1">
              <a:lnSpc>
                <a:spcPct val="100000"/>
              </a:lnSpc>
              <a:spcBef>
                <a:spcPts val="0"/>
              </a:spcBef>
              <a:spcAft>
                <a:spcPts val="0"/>
              </a:spcAft>
              <a:buClr>
                <a:srgbClr val="4A96CD">
                  <a:lumMod val="50000"/>
                </a:srgbClr>
              </a:buClr>
              <a:buSzTx/>
              <a:buFont typeface="Arial" panose="020B0604020202020204" pitchFamily="34" charset="0"/>
              <a:buNone/>
              <a:tabLst/>
              <a:defRPr/>
            </a:pPr>
            <a:r>
              <a:rPr lang="fr-FR" sz="1100" kern="0" dirty="0" smtClean="0">
                <a:solidFill>
                  <a:prstClr val="black"/>
                </a:solidFill>
              </a:rPr>
              <a:t>Somme des valeurs métiers</a:t>
            </a:r>
            <a:r>
              <a:rPr kumimoji="0" lang="fr-FR" sz="1100" b="1" i="0" u="none" strike="noStrike" kern="0" cap="none" spc="0" normalizeH="0" baseline="0" noProof="0" dirty="0" smtClean="0">
                <a:ln>
                  <a:noFill/>
                </a:ln>
                <a:solidFill>
                  <a:prstClr val="black"/>
                </a:solidFill>
                <a:effectLst/>
                <a:uLnTx/>
                <a:uFillTx/>
              </a:rPr>
              <a:t>:</a:t>
            </a:r>
            <a:endParaRPr kumimoji="0" lang="fr-FR" sz="1100" b="1" i="0" u="none" strike="noStrike" kern="0" cap="none" spc="0" normalizeH="0" baseline="0" noProof="0" dirty="0">
              <a:ln>
                <a:noFill/>
              </a:ln>
              <a:solidFill>
                <a:prstClr val="black"/>
              </a:solidFill>
              <a:effectLst/>
              <a:uLnTx/>
              <a:uFillTx/>
            </a:endParaRPr>
          </a:p>
        </p:txBody>
      </p:sp>
      <p:sp>
        <p:nvSpPr>
          <p:cNvPr id="34" name="TextBox 33"/>
          <p:cNvSpPr txBox="1"/>
          <p:nvPr/>
        </p:nvSpPr>
        <p:spPr>
          <a:xfrm>
            <a:off x="8258876" y="59047"/>
            <a:ext cx="58541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a:noFill/>
                </a:ln>
                <a:solidFill>
                  <a:srgbClr val="4A96CD">
                    <a:lumMod val="50000"/>
                  </a:srgbClr>
                </a:solidFill>
                <a:effectLst/>
                <a:uLnTx/>
                <a:uFillTx/>
              </a:rPr>
              <a:t>27</a:t>
            </a:r>
            <a:endParaRPr kumimoji="0" lang="fr-FR" sz="1800" b="0" i="0" u="none" strike="noStrike" kern="0" cap="none" spc="0" normalizeH="0" baseline="0" noProof="0" dirty="0" smtClean="0">
              <a:ln>
                <a:noFill/>
              </a:ln>
              <a:solidFill>
                <a:prstClr val="black"/>
              </a:solidFill>
              <a:effectLst/>
              <a:uLnTx/>
              <a:uFillTx/>
            </a:endParaRPr>
          </a:p>
        </p:txBody>
      </p:sp>
      <p:sp>
        <p:nvSpPr>
          <p:cNvPr id="36" name="ZoneTexte 8"/>
          <p:cNvSpPr txBox="1"/>
          <p:nvPr/>
        </p:nvSpPr>
        <p:spPr>
          <a:xfrm>
            <a:off x="5152493" y="2585121"/>
            <a:ext cx="984148" cy="174538"/>
          </a:xfrm>
          <a:prstGeom prst="rect">
            <a:avLst/>
          </a:prstGeom>
          <a:solidFill>
            <a:schemeClr val="bg1"/>
          </a:solidFill>
          <a:ln w="12700">
            <a:noFill/>
          </a:ln>
        </p:spPr>
        <p:txBody>
          <a:bodyPr wrap="square" lIns="72000" tIns="36000" rIns="72000" bIns="36000" anchor="ctr">
            <a:noAutofit/>
          </a:bodyPr>
          <a:lstStyle>
            <a:defPPr>
              <a:defRPr lang="fr-FR"/>
            </a:defPPr>
            <a:lvl1pPr indent="0" defTabSz="957263" fontAlgn="base">
              <a:lnSpc>
                <a:spcPct val="100000"/>
              </a:lnSpc>
              <a:spcBef>
                <a:spcPts val="400"/>
              </a:spcBef>
              <a:spcAft>
                <a:spcPts val="0"/>
              </a:spcAft>
              <a:buFont typeface="Arial" charset="0"/>
              <a:defRPr sz="1400">
                <a:solidFill>
                  <a:schemeClr val="tx2"/>
                </a:solidFill>
              </a:defRPr>
            </a:lvl1pPr>
            <a:lvl2pPr marL="0" lvl="1" indent="0" defTabSz="957263" fontAlgn="base">
              <a:lnSpc>
                <a:spcPct val="100000"/>
              </a:lnSpc>
              <a:spcBef>
                <a:spcPts val="0"/>
              </a:spcBef>
              <a:spcAft>
                <a:spcPts val="0"/>
              </a:spcAft>
              <a:buFont typeface="Arial" charset="0"/>
              <a:buNone/>
              <a:defRPr sz="1000" b="1">
                <a:solidFill>
                  <a:schemeClr val="accent1">
                    <a:lumMod val="50000"/>
                  </a:schemeClr>
                </a:solidFill>
                <a:ea typeface="+mj-ea"/>
                <a:cs typeface="+mj-cs"/>
              </a:defRPr>
            </a:lvl2pPr>
            <a:lvl3pPr marL="36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fontAlgn="base">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defRPr/>
            </a:pPr>
            <a:r>
              <a:rPr lang="fr-FR" dirty="0"/>
              <a:t>Technologies</a:t>
            </a:r>
          </a:p>
        </p:txBody>
      </p:sp>
      <p:sp>
        <p:nvSpPr>
          <p:cNvPr id="49" name="Espace réservé du contenu 3"/>
          <p:cNvSpPr txBox="1">
            <a:spLocks/>
          </p:cNvSpPr>
          <p:nvPr/>
        </p:nvSpPr>
        <p:spPr>
          <a:xfrm>
            <a:off x="7011873" y="4934822"/>
            <a:ext cx="1940596" cy="1330046"/>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88900" indent="-88900" defTabSz="957263" fontAlgn="base">
              <a:lnSpc>
                <a:spcPct val="100000"/>
              </a:lnSpc>
              <a:spcBef>
                <a:spcPts val="0"/>
              </a:spcBef>
              <a:spcAft>
                <a:spcPts val="0"/>
              </a:spcAft>
              <a:buFont typeface="Arial" panose="020B0604020202020204" pitchFamily="34" charset="0"/>
              <a:buChar char="•"/>
              <a:defRPr sz="800">
                <a:solidFill>
                  <a:srgbClr val="313131"/>
                </a:solidFill>
                <a:cs typeface="Arial" pitchFamily="34" charset="0"/>
              </a:defRPr>
            </a:lvl1pPr>
            <a:lvl2pPr marL="173038" lvl="1" indent="-173038" defTabSz="957263">
              <a:lnSpc>
                <a:spcPct val="100000"/>
              </a:lnSpc>
              <a:spcBef>
                <a:spcPts val="0"/>
              </a:spcBef>
              <a:spcAft>
                <a:spcPts val="0"/>
              </a:spcAft>
              <a:buFont typeface="Arial" charset="0"/>
              <a:buChar char="•"/>
              <a:defRPr sz="1000">
                <a:solidFill>
                  <a:srgbClr val="313131"/>
                </a:solidFill>
                <a:ea typeface="+mj-ea"/>
                <a:cs typeface="+mj-cs"/>
              </a:defRPr>
            </a:lvl2pPr>
            <a:lvl3pPr marL="360000" indent="-180000" defTabSz="957263">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marL="0" lvl="1" indent="0" fontAlgn="base">
              <a:buClr>
                <a:schemeClr val="accent1">
                  <a:lumMod val="50000"/>
                </a:schemeClr>
              </a:buClr>
              <a:buNone/>
            </a:pPr>
            <a:r>
              <a:rPr lang="fr-FR" sz="800" dirty="0"/>
              <a:t>Intérêt du scénario pour les branches (% de la somme des valeur métiers)</a:t>
            </a:r>
          </a:p>
        </p:txBody>
      </p:sp>
      <p:sp>
        <p:nvSpPr>
          <p:cNvPr id="50" name="ZoneTexte 9"/>
          <p:cNvSpPr txBox="1"/>
          <p:nvPr/>
        </p:nvSpPr>
        <p:spPr>
          <a:xfrm>
            <a:off x="7104090" y="4821667"/>
            <a:ext cx="1656000" cy="216000"/>
          </a:xfrm>
          <a:prstGeom prst="rect">
            <a:avLst/>
          </a:prstGeom>
          <a:solidFill>
            <a:schemeClr val="bg1"/>
          </a:solidFill>
          <a:ln w="12700">
            <a:noFill/>
          </a:ln>
        </p:spPr>
        <p:txBody>
          <a:bodyPr wrap="square" lIns="72000" tIns="36000" rIns="72000" bIns="36000" anchor="ctr">
            <a:noAutofit/>
          </a:bodyPr>
          <a:lstStyle>
            <a:defPPr>
              <a:defRPr lang="fr-FR"/>
            </a:defPPr>
            <a:lvl1pPr indent="0" defTabSz="957263" fontAlgn="base">
              <a:lnSpc>
                <a:spcPct val="100000"/>
              </a:lnSpc>
              <a:spcBef>
                <a:spcPts val="400"/>
              </a:spcBef>
              <a:spcAft>
                <a:spcPts val="0"/>
              </a:spcAft>
              <a:buFont typeface="Arial" charset="0"/>
              <a:defRPr sz="1400">
                <a:solidFill>
                  <a:schemeClr val="tx2"/>
                </a:solidFill>
              </a:defRPr>
            </a:lvl1pPr>
            <a:lvl2pPr marL="0" lvl="1" indent="0" defTabSz="957263" fontAlgn="base">
              <a:lnSpc>
                <a:spcPct val="100000"/>
              </a:lnSpc>
              <a:spcBef>
                <a:spcPts val="0"/>
              </a:spcBef>
              <a:spcAft>
                <a:spcPts val="0"/>
              </a:spcAft>
              <a:buFont typeface="Arial" charset="0"/>
              <a:buNone/>
              <a:defRPr sz="1000" b="1">
                <a:solidFill>
                  <a:schemeClr val="accent1">
                    <a:lumMod val="50000"/>
                  </a:schemeClr>
                </a:solidFill>
                <a:ea typeface="+mj-ea"/>
                <a:cs typeface="+mj-cs"/>
              </a:defRPr>
            </a:lvl2pPr>
            <a:lvl3pPr marL="36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fontAlgn="base">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defRPr/>
            </a:pPr>
            <a:r>
              <a:rPr lang="fr-FR" dirty="0"/>
              <a:t>Business Domain Global</a:t>
            </a:r>
          </a:p>
        </p:txBody>
      </p:sp>
      <p:sp>
        <p:nvSpPr>
          <p:cNvPr id="51" name="Text Placeholder 5"/>
          <p:cNvSpPr txBox="1">
            <a:spLocks/>
          </p:cNvSpPr>
          <p:nvPr/>
        </p:nvSpPr>
        <p:spPr>
          <a:xfrm>
            <a:off x="212186" y="4932623"/>
            <a:ext cx="1763283" cy="1330046"/>
          </a:xfrm>
          <a:prstGeom prst="rect">
            <a:avLst/>
          </a:prstGeom>
          <a:noFill/>
          <a:ln w="9525">
            <a:solidFill>
              <a:schemeClr val="accent1">
                <a:lumMod val="50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None/>
            </a:pPr>
            <a:endParaRPr lang="fr-FR" sz="800" dirty="0"/>
          </a:p>
        </p:txBody>
      </p:sp>
      <p:sp>
        <p:nvSpPr>
          <p:cNvPr id="52" name="Text Placeholder 5"/>
          <p:cNvSpPr txBox="1">
            <a:spLocks/>
          </p:cNvSpPr>
          <p:nvPr/>
        </p:nvSpPr>
        <p:spPr>
          <a:xfrm>
            <a:off x="297290" y="4825092"/>
            <a:ext cx="1512000" cy="198547"/>
          </a:xfrm>
          <a:prstGeom prst="rect">
            <a:avLst/>
          </a:prstGeom>
          <a:solidFill>
            <a:schemeClr val="bg1"/>
          </a:solidFill>
          <a:ln w="12700">
            <a:noFill/>
          </a:ln>
        </p:spPr>
        <p:txBody>
          <a:bodyPr wrap="square" lIns="36000" tIns="36000" rIns="36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Priorité de déploiement</a:t>
            </a:r>
            <a:endParaRPr lang="fr-FR" sz="1000" b="1" dirty="0">
              <a:solidFill>
                <a:schemeClr val="accent1">
                  <a:lumMod val="50000"/>
                </a:schemeClr>
              </a:solidFill>
            </a:endParaRPr>
          </a:p>
        </p:txBody>
      </p:sp>
      <p:graphicFrame>
        <p:nvGraphicFramePr>
          <p:cNvPr id="32" name="Tableau 10"/>
          <p:cNvGraphicFramePr>
            <a:graphicFrameLocks noGrp="1"/>
          </p:cNvGraphicFramePr>
          <p:nvPr>
            <p:extLst>
              <p:ext uri="{D42A27DB-BD31-4B8C-83A1-F6EECF244321}">
                <p14:modId xmlns:p14="http://schemas.microsoft.com/office/powerpoint/2010/main" xmlns="" val="3176482444"/>
              </p:ext>
            </p:extLst>
          </p:nvPr>
        </p:nvGraphicFramePr>
        <p:xfrm>
          <a:off x="5297569" y="2830317"/>
          <a:ext cx="3495555" cy="1846548"/>
        </p:xfrm>
        <a:graphic>
          <a:graphicData uri="http://schemas.openxmlformats.org/drawingml/2006/table">
            <a:tbl>
              <a:tblPr/>
              <a:tblGrid>
                <a:gridCol w="1764955"/>
                <a:gridCol w="865300"/>
                <a:gridCol w="865300"/>
              </a:tblGrid>
              <a:tr h="216000">
                <a:tc>
                  <a:txBody>
                    <a:bodyPr/>
                    <a:lstStyle/>
                    <a:p>
                      <a:pPr marL="171450" indent="-171450" algn="l" fontAlgn="ctr">
                        <a:buFont typeface="Arial" panose="020B0604020202020204" pitchFamily="34" charset="0"/>
                        <a:buChar char="•"/>
                      </a:pPr>
                      <a:endParaRPr lang="fr-FR" sz="800" kern="1200" dirty="0">
                        <a:solidFill>
                          <a:srgbClr val="313131"/>
                        </a:solidFill>
                        <a:latin typeface="+mj-lt"/>
                        <a:ea typeface="+mj-ea"/>
                        <a:cs typeface="+mj-cs"/>
                      </a:endParaRPr>
                    </a:p>
                  </a:txBody>
                  <a:tcPr marL="72000"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defTabSz="820400" rtl="0" eaLnBrk="1" fontAlgn="ctr" latinLnBrk="0" hangingPunct="1">
                        <a:buFont typeface="Arial" panose="020B0604020202020204" pitchFamily="34" charset="0"/>
                        <a:buNone/>
                      </a:pPr>
                      <a:r>
                        <a:rPr lang="fr-FR" sz="800" kern="1200" dirty="0" smtClean="0">
                          <a:solidFill>
                            <a:schemeClr val="bg1"/>
                          </a:solidFill>
                          <a:latin typeface="+mj-lt"/>
                          <a:ea typeface="+mj-ea"/>
                          <a:cs typeface="+mj-cs"/>
                        </a:rPr>
                        <a:t>Maturité</a:t>
                      </a:r>
                      <a:endParaRPr lang="fr-FR" sz="800" kern="1200" dirty="0">
                        <a:solidFill>
                          <a:schemeClr val="bg1"/>
                        </a:solidFill>
                        <a:latin typeface="+mj-lt"/>
                        <a:ea typeface="+mj-ea"/>
                        <a:cs typeface="+mj-cs"/>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fr-FR" sz="800" b="0" i="0" u="none" strike="noStrike" dirty="0" smtClean="0">
                          <a:solidFill>
                            <a:schemeClr val="bg1"/>
                          </a:solidFill>
                          <a:latin typeface="+mj-lt"/>
                        </a:rPr>
                        <a:t>Fréquence</a:t>
                      </a:r>
                      <a:endParaRPr lang="fr-FR" sz="800" b="0" i="0" u="none" strike="noStrike" dirty="0">
                        <a:solidFill>
                          <a:schemeClr val="bg1"/>
                        </a:solidFill>
                        <a:latin typeface="+mj-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a:solidFill>
                            <a:srgbClr val="313131"/>
                          </a:solidFill>
                          <a:latin typeface="+mn-lt"/>
                          <a:ea typeface="+mj-ea"/>
                          <a:cs typeface="+mj-cs"/>
                        </a:rPr>
                        <a:t>GIS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1"/>
                          </a:solidFill>
                          <a:effectLst/>
                          <a:latin typeface="+mj-lt"/>
                        </a:rPr>
                        <a:t>Deploy</a:t>
                      </a:r>
                      <a:endParaRPr lang="fr-FR" sz="800" b="1" i="0" u="none" strike="noStrike" dirty="0">
                        <a:solidFill>
                          <a:schemeClr val="accent1"/>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28</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err="1">
                          <a:solidFill>
                            <a:srgbClr val="313131"/>
                          </a:solidFill>
                          <a:latin typeface="+mn-lt"/>
                          <a:ea typeface="+mj-ea"/>
                          <a:cs typeface="+mj-cs"/>
                        </a:rPr>
                        <a:t>Geolocation</a:t>
                      </a:r>
                      <a:endParaRPr lang="fr-FR" sz="800" kern="1200" dirty="0">
                        <a:solidFill>
                          <a:srgbClr val="313131"/>
                        </a:solidFill>
                        <a:latin typeface="+mn-lt"/>
                        <a:ea typeface="+mj-ea"/>
                        <a:cs typeface="+mj-cs"/>
                      </a:endParaRP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1"/>
                          </a:solidFill>
                          <a:effectLst/>
                          <a:latin typeface="+mj-lt"/>
                        </a:rPr>
                        <a:t>Deploy</a:t>
                      </a:r>
                      <a:endParaRPr lang="fr-FR" sz="800" b="1" i="0" u="none" strike="noStrike" dirty="0">
                        <a:solidFill>
                          <a:schemeClr val="accent1"/>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18</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a:solidFill>
                            <a:srgbClr val="313131"/>
                          </a:solidFill>
                          <a:latin typeface="+mn-lt"/>
                          <a:ea typeface="+mj-ea"/>
                          <a:cs typeface="+mj-cs"/>
                        </a:rPr>
                        <a:t>Data </a:t>
                      </a:r>
                      <a:r>
                        <a:rPr lang="fr-FR" sz="800" kern="1200" dirty="0" err="1">
                          <a:solidFill>
                            <a:srgbClr val="313131"/>
                          </a:solidFill>
                          <a:latin typeface="+mn-lt"/>
                          <a:ea typeface="+mj-ea"/>
                          <a:cs typeface="+mj-cs"/>
                        </a:rPr>
                        <a:t>Analytics</a:t>
                      </a:r>
                      <a:endParaRPr lang="fr-FR" sz="800" kern="1200" dirty="0">
                        <a:solidFill>
                          <a:srgbClr val="313131"/>
                        </a:solidFill>
                        <a:latin typeface="+mn-lt"/>
                        <a:ea typeface="+mj-ea"/>
                        <a:cs typeface="+mj-cs"/>
                      </a:endParaRP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1"/>
                          </a:solidFill>
                          <a:effectLst/>
                          <a:latin typeface="+mj-lt"/>
                        </a:rPr>
                        <a:t>Deploy</a:t>
                      </a:r>
                      <a:endParaRPr lang="fr-FR" sz="800" b="1" i="0" u="none" strike="noStrike" dirty="0">
                        <a:solidFill>
                          <a:schemeClr val="accent1"/>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12</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err="1">
                          <a:solidFill>
                            <a:srgbClr val="313131"/>
                          </a:solidFill>
                          <a:latin typeface="+mn-lt"/>
                          <a:ea typeface="+mj-ea"/>
                          <a:cs typeface="+mj-cs"/>
                        </a:rPr>
                        <a:t>Connected</a:t>
                      </a:r>
                      <a:r>
                        <a:rPr lang="fr-FR" sz="800" kern="1200" dirty="0">
                          <a:solidFill>
                            <a:srgbClr val="313131"/>
                          </a:solidFill>
                          <a:latin typeface="+mn-lt"/>
                          <a:ea typeface="+mj-ea"/>
                          <a:cs typeface="+mj-cs"/>
                        </a:rPr>
                        <a:t> office forces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1"/>
                          </a:solidFill>
                          <a:effectLst/>
                          <a:latin typeface="+mj-lt"/>
                        </a:rPr>
                        <a:t>Deploy</a:t>
                      </a:r>
                      <a:endParaRPr lang="fr-FR" sz="800" b="1" i="0" u="none" strike="noStrike" dirty="0">
                        <a:solidFill>
                          <a:schemeClr val="accent1"/>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8</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a:solidFill>
                            <a:srgbClr val="313131"/>
                          </a:solidFill>
                          <a:latin typeface="+mn-lt"/>
                          <a:ea typeface="+mj-ea"/>
                          <a:cs typeface="+mj-cs"/>
                        </a:rPr>
                        <a:t>Digital User </a:t>
                      </a:r>
                      <a:r>
                        <a:rPr lang="fr-FR" sz="800" kern="1200" dirty="0" err="1">
                          <a:solidFill>
                            <a:srgbClr val="313131"/>
                          </a:solidFill>
                          <a:latin typeface="+mn-lt"/>
                          <a:ea typeface="+mj-ea"/>
                          <a:cs typeface="+mj-cs"/>
                        </a:rPr>
                        <a:t>Experience</a:t>
                      </a:r>
                      <a:endParaRPr lang="fr-FR" sz="800" kern="1200" dirty="0">
                        <a:solidFill>
                          <a:srgbClr val="313131"/>
                        </a:solidFill>
                        <a:latin typeface="+mn-lt"/>
                        <a:ea typeface="+mj-ea"/>
                        <a:cs typeface="+mj-cs"/>
                      </a:endParaRP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1"/>
                          </a:solidFill>
                          <a:effectLst/>
                          <a:latin typeface="+mj-lt"/>
                        </a:rPr>
                        <a:t>Deploy</a:t>
                      </a:r>
                      <a:endParaRPr lang="fr-FR" sz="800" b="1" i="0" u="none" strike="noStrike" dirty="0">
                        <a:solidFill>
                          <a:schemeClr val="accent1"/>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6</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a:solidFill>
                            <a:srgbClr val="313131"/>
                          </a:solidFill>
                          <a:latin typeface="+mn-lt"/>
                          <a:ea typeface="+mj-ea"/>
                          <a:cs typeface="+mj-cs"/>
                        </a:rPr>
                        <a:t>Data </a:t>
                      </a:r>
                      <a:r>
                        <a:rPr lang="fr-FR" sz="800" kern="1200" dirty="0" err="1">
                          <a:solidFill>
                            <a:srgbClr val="313131"/>
                          </a:solidFill>
                          <a:latin typeface="+mn-lt"/>
                          <a:ea typeface="+mj-ea"/>
                          <a:cs typeface="+mj-cs"/>
                        </a:rPr>
                        <a:t>Visualization</a:t>
                      </a:r>
                      <a:endParaRPr lang="fr-FR" sz="800" kern="1200" dirty="0">
                        <a:solidFill>
                          <a:srgbClr val="313131"/>
                        </a:solidFill>
                        <a:latin typeface="+mn-lt"/>
                        <a:ea typeface="+mj-ea"/>
                        <a:cs typeface="+mj-cs"/>
                      </a:endParaRP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2"/>
                          </a:solidFill>
                          <a:effectLst/>
                          <a:latin typeface="+mj-lt"/>
                        </a:rPr>
                        <a:t>Experiment</a:t>
                      </a:r>
                      <a:endParaRPr lang="fr-FR" sz="800" b="1" i="0" u="none" strike="noStrike" dirty="0">
                        <a:solidFill>
                          <a:schemeClr val="accent2"/>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4</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err="1">
                          <a:solidFill>
                            <a:srgbClr val="313131"/>
                          </a:solidFill>
                          <a:latin typeface="+mn-lt"/>
                          <a:ea typeface="+mj-ea"/>
                          <a:cs typeface="+mj-cs"/>
                        </a:rPr>
                        <a:t>Search</a:t>
                      </a:r>
                      <a:r>
                        <a:rPr lang="fr-FR" sz="800" kern="1200" dirty="0">
                          <a:solidFill>
                            <a:srgbClr val="313131"/>
                          </a:solidFill>
                          <a:latin typeface="+mn-lt"/>
                          <a:ea typeface="+mj-ea"/>
                          <a:cs typeface="+mj-cs"/>
                        </a:rPr>
                        <a:t> </a:t>
                      </a:r>
                      <a:r>
                        <a:rPr lang="fr-FR" sz="800" kern="1200" dirty="0" err="1">
                          <a:solidFill>
                            <a:srgbClr val="313131"/>
                          </a:solidFill>
                          <a:latin typeface="+mn-lt"/>
                          <a:ea typeface="+mj-ea"/>
                          <a:cs typeface="+mj-cs"/>
                        </a:rPr>
                        <a:t>Engines</a:t>
                      </a:r>
                      <a:endParaRPr lang="fr-FR" sz="800" kern="1200" dirty="0">
                        <a:solidFill>
                          <a:srgbClr val="313131"/>
                        </a:solidFill>
                        <a:latin typeface="+mn-lt"/>
                        <a:ea typeface="+mj-ea"/>
                        <a:cs typeface="+mj-cs"/>
                      </a:endParaRP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dirty="0" smtClean="0">
                          <a:solidFill>
                            <a:schemeClr val="accent2"/>
                          </a:solidFill>
                          <a:effectLst/>
                          <a:latin typeface="+mj-lt"/>
                        </a:rPr>
                        <a:t>Experiment</a:t>
                      </a:r>
                      <a:endParaRPr lang="fr-FR" sz="800" b="1" i="0" u="none" strike="noStrike" dirty="0">
                        <a:solidFill>
                          <a:schemeClr val="accent2"/>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4</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err="1">
                          <a:solidFill>
                            <a:srgbClr val="313131"/>
                          </a:solidFill>
                          <a:latin typeface="+mn-lt"/>
                          <a:ea typeface="+mj-ea"/>
                          <a:cs typeface="+mj-cs"/>
                        </a:rPr>
                        <a:t>Augmented</a:t>
                      </a:r>
                      <a:r>
                        <a:rPr lang="fr-FR" sz="800" kern="1200" dirty="0">
                          <a:solidFill>
                            <a:srgbClr val="313131"/>
                          </a:solidFill>
                          <a:latin typeface="+mn-lt"/>
                          <a:ea typeface="+mj-ea"/>
                          <a:cs typeface="+mj-cs"/>
                        </a:rPr>
                        <a:t> Reality</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kern="1200" dirty="0" smtClean="0">
                          <a:solidFill>
                            <a:schemeClr val="accent1"/>
                          </a:solidFill>
                          <a:effectLst/>
                          <a:latin typeface="+mn-lt"/>
                          <a:ea typeface="+mn-ea"/>
                          <a:cs typeface="+mn-cs"/>
                        </a:rPr>
                        <a:t>Deploy</a:t>
                      </a:r>
                      <a:endParaRPr lang="fr-FR" sz="800" b="1" i="0" u="none" strike="noStrike" kern="1200" dirty="0">
                        <a:solidFill>
                          <a:schemeClr val="accent1"/>
                        </a:solidFill>
                        <a:effectLst/>
                        <a:latin typeface="+mn-lt"/>
                        <a:ea typeface="+mn-ea"/>
                        <a:cs typeface="+mn-cs"/>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81172">
                <a:tc>
                  <a:txBody>
                    <a:bodyPr/>
                    <a:lstStyle/>
                    <a:p>
                      <a:pPr marL="92075" lvl="1" indent="-92075" algn="l" defTabSz="957263" rtl="0" eaLnBrk="1" fontAlgn="base" latinLnBrk="0" hangingPunct="1">
                        <a:lnSpc>
                          <a:spcPct val="100000"/>
                        </a:lnSpc>
                        <a:spcBef>
                          <a:spcPts val="0"/>
                        </a:spcBef>
                        <a:spcAft>
                          <a:spcPts val="0"/>
                        </a:spcAft>
                        <a:buClr>
                          <a:schemeClr val="accent1">
                            <a:lumMod val="50000"/>
                          </a:schemeClr>
                        </a:buClr>
                        <a:buFont typeface="Arial" panose="020B0604020202020204" pitchFamily="34" charset="0"/>
                        <a:buChar char="●"/>
                      </a:pPr>
                      <a:r>
                        <a:rPr lang="fr-FR" sz="800" kern="1200" dirty="0">
                          <a:solidFill>
                            <a:srgbClr val="313131"/>
                          </a:solidFill>
                          <a:latin typeface="+mn-lt"/>
                          <a:ea typeface="+mj-ea"/>
                          <a:cs typeface="+mj-cs"/>
                        </a:rPr>
                        <a:t>Wireless Communication</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fr-FR" sz="800" b="1" i="0" u="none" strike="noStrike" kern="1200" dirty="0" smtClean="0">
                          <a:solidFill>
                            <a:schemeClr val="accent2"/>
                          </a:solidFill>
                          <a:effectLst/>
                          <a:latin typeface="+mn-lt"/>
                          <a:ea typeface="+mn-ea"/>
                          <a:cs typeface="+mn-cs"/>
                        </a:rPr>
                        <a:t>Experiment</a:t>
                      </a:r>
                      <a:endParaRPr lang="fr-FR" sz="800" b="1" i="0" u="none" strike="noStrike" kern="1200" dirty="0">
                        <a:solidFill>
                          <a:schemeClr val="accent2"/>
                        </a:solidFill>
                        <a:effectLst/>
                        <a:latin typeface="+mn-lt"/>
                        <a:ea typeface="+mn-ea"/>
                        <a:cs typeface="+mn-cs"/>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xmlns="" val="3793713181"/>
              </p:ext>
            </p:extLst>
          </p:nvPr>
        </p:nvGraphicFramePr>
        <p:xfrm>
          <a:off x="7146392" y="5371763"/>
          <a:ext cx="1730600" cy="652020"/>
        </p:xfrm>
        <a:graphic>
          <a:graphicData uri="http://schemas.openxmlformats.org/drawingml/2006/table">
            <a:tbl>
              <a:tblPr/>
              <a:tblGrid>
                <a:gridCol w="865300"/>
                <a:gridCol w="865300"/>
              </a:tblGrid>
              <a:tr h="163005">
                <a:tc>
                  <a:txBody>
                    <a:bodyPr/>
                    <a:lstStyle/>
                    <a:p>
                      <a:pPr marL="0" indent="0" algn="ctr" defTabSz="820400" rtl="0" eaLnBrk="1" fontAlgn="ctr" latinLnBrk="0" hangingPunct="1">
                        <a:buFont typeface="Arial" panose="020B0604020202020204" pitchFamily="34" charset="0"/>
                        <a:buNone/>
                      </a:pPr>
                      <a:r>
                        <a:rPr lang="fr-FR" sz="800" kern="1200" dirty="0" smtClean="0">
                          <a:solidFill>
                            <a:schemeClr val="bg1"/>
                          </a:solidFill>
                          <a:latin typeface="+mj-lt"/>
                          <a:ea typeface="+mj-ea"/>
                          <a:cs typeface="+mj-cs"/>
                        </a:rPr>
                        <a:t>branche</a:t>
                      </a:r>
                      <a:endParaRPr lang="fr-FR" sz="800" kern="1200" dirty="0">
                        <a:solidFill>
                          <a:schemeClr val="bg1"/>
                        </a:solidFill>
                        <a:latin typeface="+mj-lt"/>
                        <a:ea typeface="+mj-ea"/>
                        <a:cs typeface="+mj-cs"/>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fr-FR" sz="800" b="0" i="0" u="none" strike="noStrike" dirty="0" smtClean="0">
                          <a:solidFill>
                            <a:schemeClr val="bg1"/>
                          </a:solidFill>
                          <a:latin typeface="+mj-lt"/>
                        </a:rPr>
                        <a:t>Intérêt</a:t>
                      </a:r>
                      <a:endParaRPr lang="fr-FR" sz="800" b="0" i="0" u="none" strike="noStrike" dirty="0">
                        <a:solidFill>
                          <a:schemeClr val="bg1"/>
                        </a:solidFill>
                        <a:latin typeface="+mj-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163005">
                <a:tc>
                  <a:txBody>
                    <a:bodyPr/>
                    <a:lstStyle/>
                    <a:p>
                      <a:pPr algn="ctr" fontAlgn="b"/>
                      <a:r>
                        <a:rPr lang="fr-FR" sz="800" b="0" i="0" u="none" strike="noStrike" dirty="0" smtClean="0">
                          <a:solidFill>
                            <a:schemeClr val="tx1">
                              <a:lumMod val="75000"/>
                              <a:lumOff val="25000"/>
                            </a:schemeClr>
                          </a:solidFill>
                          <a:effectLst/>
                          <a:latin typeface="+mj-lt"/>
                        </a:rPr>
                        <a:t>EP</a:t>
                      </a:r>
                      <a:endParaRPr lang="fr-FR" sz="800" b="0" i="0" u="none" strike="noStrike" dirty="0">
                        <a:solidFill>
                          <a:schemeClr val="tx1">
                            <a:lumMod val="75000"/>
                            <a:lumOff val="25000"/>
                          </a:schemeClr>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fr-FR" sz="800" b="0" i="0" u="none" strike="noStrike" dirty="0">
                        <a:solidFill>
                          <a:schemeClr val="tx1">
                            <a:lumMod val="75000"/>
                            <a:lumOff val="25000"/>
                          </a:schemeClr>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63005">
                <a:tc>
                  <a:txBody>
                    <a:bodyPr/>
                    <a:lstStyle/>
                    <a:p>
                      <a:pPr algn="ctr" fontAlgn="b"/>
                      <a:r>
                        <a:rPr lang="fr-FR" sz="800" b="0" i="0" u="none" strike="noStrike" smtClean="0">
                          <a:solidFill>
                            <a:schemeClr val="tx1">
                              <a:lumMod val="75000"/>
                              <a:lumOff val="25000"/>
                            </a:schemeClr>
                          </a:solidFill>
                          <a:effectLst/>
                          <a:latin typeface="+mj-lt"/>
                        </a:rPr>
                        <a:t>D</a:t>
                      </a:r>
                      <a:endParaRPr lang="fr-FR" sz="800" b="0" i="0" u="none" strike="noStrike" dirty="0">
                        <a:solidFill>
                          <a:schemeClr val="tx1">
                            <a:lumMod val="75000"/>
                            <a:lumOff val="25000"/>
                          </a:schemeClr>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fr-FR" sz="800" b="0" i="0" u="none" strike="noStrike" dirty="0">
                        <a:solidFill>
                          <a:schemeClr val="tx1">
                            <a:lumMod val="75000"/>
                            <a:lumOff val="25000"/>
                          </a:schemeClr>
                        </a:solidFill>
                        <a:effectLst/>
                        <a:latin typeface="+mj-lt"/>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63005">
                <a:tc>
                  <a:txBody>
                    <a:bodyPr/>
                    <a:lstStyle/>
                    <a:p>
                      <a:pPr algn="ctr" fontAlgn="b"/>
                      <a:r>
                        <a:rPr lang="fr-FR" sz="800" b="0" i="0" u="none" strike="noStrike" kern="1200" dirty="0" smtClean="0">
                          <a:solidFill>
                            <a:schemeClr val="tx1">
                              <a:lumMod val="75000"/>
                              <a:lumOff val="25000"/>
                            </a:schemeClr>
                          </a:solidFill>
                          <a:effectLst/>
                          <a:latin typeface="+mn-lt"/>
                          <a:ea typeface="+mn-ea"/>
                          <a:cs typeface="+mn-cs"/>
                        </a:rPr>
                        <a:t>RC</a:t>
                      </a:r>
                      <a:endParaRPr lang="fr-FR" sz="800" b="0" i="0" u="none" strike="noStrike" kern="1200" dirty="0">
                        <a:solidFill>
                          <a:schemeClr val="tx1">
                            <a:lumMod val="75000"/>
                            <a:lumOff val="25000"/>
                          </a:schemeClr>
                        </a:solidFill>
                        <a:effectLst/>
                        <a:latin typeface="+mn-lt"/>
                        <a:ea typeface="+mn-ea"/>
                        <a:cs typeface="+mn-cs"/>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820400" rtl="0" eaLnBrk="1" fontAlgn="b" latinLnBrk="0" hangingPunct="1"/>
                      <a:endParaRPr lang="fr-FR" sz="800" b="0" i="0" u="none" strike="noStrike" kern="1200" dirty="0">
                        <a:solidFill>
                          <a:schemeClr val="tx1">
                            <a:lumMod val="75000"/>
                            <a:lumOff val="25000"/>
                          </a:schemeClr>
                        </a:solidFill>
                        <a:effectLst/>
                        <a:latin typeface="+mn-lt"/>
                        <a:ea typeface="+mn-ea"/>
                        <a:cs typeface="+mn-cs"/>
                      </a:endParaRP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Footer Placeholder 10"/>
          <p:cNvSpPr>
            <a:spLocks noGrp="1"/>
          </p:cNvSpPr>
          <p:nvPr>
            <p:ph type="ftr" sz="quarter" idx="15"/>
          </p:nvPr>
        </p:nvSpPr>
        <p:spPr>
          <a:xfrm>
            <a:off x="457200" y="6411916"/>
            <a:ext cx="5562600" cy="365125"/>
          </a:xfrm>
        </p:spPr>
        <p:txBody>
          <a:bodyPr/>
          <a:lstStyle>
            <a:lvl1pPr>
              <a:defRPr/>
            </a:lvl1pPr>
          </a:lstStyle>
          <a:p>
            <a:pPr>
              <a:defRPr/>
            </a:pPr>
            <a:r>
              <a:rPr lang="fr-FR" dirty="0" smtClean="0"/>
              <a:t>WARNING : exercice expérimental pour la campagne 2015, les données du POT ne sont ni exhaustives ni homogènes selon les branches</a:t>
            </a:r>
            <a:endParaRPr lang="fr-FR" dirty="0"/>
          </a:p>
        </p:txBody>
      </p:sp>
      <p:sp>
        <p:nvSpPr>
          <p:cNvPr id="39" name="Text Placeholder 5"/>
          <p:cNvSpPr txBox="1">
            <a:spLocks/>
          </p:cNvSpPr>
          <p:nvPr/>
        </p:nvSpPr>
        <p:spPr>
          <a:xfrm>
            <a:off x="4369736" y="4832374"/>
            <a:ext cx="2152983"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Dépendance et mutualisation</a:t>
            </a:r>
            <a:endParaRPr lang="fr-FR" sz="1000" b="1" dirty="0">
              <a:solidFill>
                <a:schemeClr val="accent1">
                  <a:lumMod val="50000"/>
                </a:schemeClr>
              </a:solidFill>
            </a:endParaRPr>
          </a:p>
        </p:txBody>
      </p:sp>
      <p:sp>
        <p:nvSpPr>
          <p:cNvPr id="48" name="Text Placeholder 5"/>
          <p:cNvSpPr txBox="1">
            <a:spLocks/>
          </p:cNvSpPr>
          <p:nvPr/>
        </p:nvSpPr>
        <p:spPr>
          <a:xfrm>
            <a:off x="2237304" y="4823041"/>
            <a:ext cx="1369496"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Impacts entreprise</a:t>
            </a:r>
            <a:endParaRPr lang="fr-FR" sz="1000" b="1" dirty="0">
              <a:solidFill>
                <a:schemeClr val="accent1">
                  <a:lumMod val="50000"/>
                </a:schemeClr>
              </a:solidFill>
            </a:endParaRPr>
          </a:p>
        </p:txBody>
      </p:sp>
      <p:sp>
        <p:nvSpPr>
          <p:cNvPr id="53" name="Text Placeholder 5"/>
          <p:cNvSpPr txBox="1">
            <a:spLocks/>
          </p:cNvSpPr>
          <p:nvPr/>
        </p:nvSpPr>
        <p:spPr>
          <a:xfrm>
            <a:off x="6916337" y="653740"/>
            <a:ext cx="2031944" cy="372580"/>
          </a:xfrm>
          <a:prstGeom prst="rect">
            <a:avLst/>
          </a:prstGeom>
          <a:noFill/>
          <a:ln w="9525">
            <a:solidFill>
              <a:schemeClr val="accent1">
                <a:lumMod val="50000"/>
              </a:schemeClr>
            </a:solidFill>
          </a:ln>
        </p:spPr>
        <p:txBody>
          <a:bodyPr wrap="square" lIns="72000" tIns="108000" rIns="72000" bIns="36000" numCol="1" anchor="ctr">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algn="ctr" fontAlgn="base">
              <a:buClr>
                <a:schemeClr val="accent1">
                  <a:lumMod val="50000"/>
                </a:schemeClr>
              </a:buClr>
              <a:buNone/>
            </a:pPr>
            <a:r>
              <a:rPr lang="fr-FR" b="1" dirty="0" smtClean="0">
                <a:solidFill>
                  <a:schemeClr val="accent1">
                    <a:lumMod val="50000"/>
                  </a:schemeClr>
                </a:solidFill>
              </a:rPr>
              <a:t>Physical World</a:t>
            </a:r>
            <a:endParaRPr lang="fr-FR" b="1" dirty="0">
              <a:solidFill>
                <a:schemeClr val="accent1">
                  <a:lumMod val="50000"/>
                </a:schemeClr>
              </a:solidFill>
            </a:endParaRPr>
          </a:p>
        </p:txBody>
      </p:sp>
      <p:sp>
        <p:nvSpPr>
          <p:cNvPr id="54" name="Text Placeholder 5"/>
          <p:cNvSpPr txBox="1">
            <a:spLocks/>
          </p:cNvSpPr>
          <p:nvPr/>
        </p:nvSpPr>
        <p:spPr>
          <a:xfrm>
            <a:off x="7026639" y="548371"/>
            <a:ext cx="871774"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Thématique</a:t>
            </a:r>
            <a:endParaRPr lang="fr-FR" sz="1000" b="1" dirty="0">
              <a:solidFill>
                <a:schemeClr val="accent1">
                  <a:lumMod val="50000"/>
                </a:schemeClr>
              </a:solidFill>
            </a:endParaRPr>
          </a:p>
        </p:txBody>
      </p:sp>
      <p:sp>
        <p:nvSpPr>
          <p:cNvPr id="43" name="Text Placeholder 5"/>
          <p:cNvSpPr txBox="1">
            <a:spLocks/>
          </p:cNvSpPr>
          <p:nvPr/>
        </p:nvSpPr>
        <p:spPr>
          <a:xfrm>
            <a:off x="6916337" y="1186895"/>
            <a:ext cx="2036132" cy="612000"/>
          </a:xfrm>
          <a:prstGeom prst="rect">
            <a:avLst/>
          </a:prstGeom>
          <a:noFill/>
          <a:ln w="9525">
            <a:solidFill>
              <a:schemeClr val="accent1">
                <a:lumMod val="50000"/>
              </a:schemeClr>
            </a:solidFill>
          </a:ln>
        </p:spPr>
        <p:txBody>
          <a:bodyPr wrap="square" lIns="72000" tIns="108000" rIns="72000" bIns="36000" anchor="ctr">
            <a:noAutofit/>
          </a:bodyPr>
          <a:lstStyle>
            <a:defPPr>
              <a:defRPr lang="fr-FR"/>
            </a:defPPr>
            <a:lvl1pPr indent="0" defTabSz="957263">
              <a:lnSpc>
                <a:spcPct val="100000"/>
              </a:lnSpc>
              <a:spcBef>
                <a:spcPts val="400"/>
              </a:spcBef>
              <a:spcAft>
                <a:spcPts val="0"/>
              </a:spcAft>
              <a:buFont typeface="Arial" charset="0"/>
              <a:defRPr>
                <a:solidFill>
                  <a:schemeClr val="tx2"/>
                </a:solidFill>
              </a:defRPr>
            </a:lvl1pPr>
            <a:lvl2pPr marL="0" lvl="1" indent="0" algn="ctr" defTabSz="957263" fontAlgn="base">
              <a:lnSpc>
                <a:spcPct val="100000"/>
              </a:lnSpc>
              <a:spcBef>
                <a:spcPts val="0"/>
              </a:spcBef>
              <a:spcAft>
                <a:spcPts val="0"/>
              </a:spcAft>
              <a:buFont typeface="Arial" charset="0"/>
              <a:buNone/>
              <a:defRPr sz="1050" b="1">
                <a:solidFill>
                  <a:schemeClr val="accent1"/>
                </a:solidFill>
                <a:ea typeface="+mj-ea"/>
                <a:cs typeface="+mj-cs"/>
              </a:defRPr>
            </a:lvl2pPr>
            <a:lvl3pPr marL="360000" indent="-180000" defTabSz="957263">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endParaRPr lang="fr-FR" dirty="0"/>
          </a:p>
        </p:txBody>
      </p:sp>
      <p:sp>
        <p:nvSpPr>
          <p:cNvPr id="46" name="Text Placeholder 5"/>
          <p:cNvSpPr txBox="1">
            <a:spLocks/>
          </p:cNvSpPr>
          <p:nvPr/>
        </p:nvSpPr>
        <p:spPr>
          <a:xfrm>
            <a:off x="7011872" y="1077066"/>
            <a:ext cx="1728000"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None/>
              <a:defRPr/>
            </a:pPr>
            <a:r>
              <a:rPr lang="fr-FR" sz="1000" b="1" dirty="0">
                <a:solidFill>
                  <a:schemeClr val="accent1">
                    <a:lumMod val="50000"/>
                  </a:schemeClr>
                </a:solidFill>
              </a:rPr>
              <a:t>Responsable de l’étude</a:t>
            </a:r>
          </a:p>
        </p:txBody>
      </p:sp>
      <p:sp>
        <p:nvSpPr>
          <p:cNvPr id="55" name="Text Placeholder 5"/>
          <p:cNvSpPr txBox="1">
            <a:spLocks/>
          </p:cNvSpPr>
          <p:nvPr/>
        </p:nvSpPr>
        <p:spPr>
          <a:xfrm>
            <a:off x="6916337" y="1921526"/>
            <a:ext cx="2036132" cy="612000"/>
          </a:xfrm>
          <a:prstGeom prst="rect">
            <a:avLst/>
          </a:prstGeom>
          <a:noFill/>
          <a:ln w="9525">
            <a:solidFill>
              <a:schemeClr val="accent1">
                <a:lumMod val="50000"/>
              </a:schemeClr>
            </a:solidFill>
          </a:ln>
        </p:spPr>
        <p:txBody>
          <a:bodyPr wrap="square" lIns="72000" tIns="108000" rIns="72000" bIns="36000" anchor="ctr">
            <a:noAutofit/>
          </a:bodyPr>
          <a:lstStyle>
            <a:defPPr>
              <a:defRPr lang="fr-FR"/>
            </a:defPPr>
            <a:lvl1pPr indent="0" defTabSz="957263">
              <a:lnSpc>
                <a:spcPct val="100000"/>
              </a:lnSpc>
              <a:spcBef>
                <a:spcPts val="400"/>
              </a:spcBef>
              <a:spcAft>
                <a:spcPts val="0"/>
              </a:spcAft>
              <a:buFont typeface="Arial" charset="0"/>
              <a:defRPr>
                <a:solidFill>
                  <a:schemeClr val="tx2"/>
                </a:solidFill>
              </a:defRPr>
            </a:lvl1pPr>
            <a:lvl2pPr marL="0" lvl="1" indent="0" algn="ctr" defTabSz="957263" fontAlgn="base">
              <a:lnSpc>
                <a:spcPct val="100000"/>
              </a:lnSpc>
              <a:spcBef>
                <a:spcPts val="0"/>
              </a:spcBef>
              <a:spcAft>
                <a:spcPts val="0"/>
              </a:spcAft>
              <a:buFont typeface="Arial" charset="0"/>
              <a:buNone/>
              <a:defRPr sz="1050" b="1">
                <a:solidFill>
                  <a:schemeClr val="accent1"/>
                </a:solidFill>
                <a:ea typeface="+mj-ea"/>
                <a:cs typeface="+mj-cs"/>
              </a:defRPr>
            </a:lvl2pPr>
            <a:lvl3pPr marL="360000" indent="-180000" defTabSz="957263">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endParaRPr lang="fr-FR" dirty="0"/>
          </a:p>
        </p:txBody>
      </p:sp>
      <p:sp>
        <p:nvSpPr>
          <p:cNvPr id="56" name="Text Placeholder 5"/>
          <p:cNvSpPr txBox="1">
            <a:spLocks/>
          </p:cNvSpPr>
          <p:nvPr/>
        </p:nvSpPr>
        <p:spPr>
          <a:xfrm>
            <a:off x="7011873" y="1811697"/>
            <a:ext cx="1404000"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1">
                    <a:lumMod val="50000"/>
                  </a:schemeClr>
                </a:solidFill>
              </a:rPr>
              <a:t>Charge 2016 prévue</a:t>
            </a:r>
            <a:endParaRPr lang="fr-FR" sz="1000" b="1" dirty="0">
              <a:solidFill>
                <a:schemeClr val="accent1">
                  <a:lumMod val="50000"/>
                </a:schemeClr>
              </a:solidFill>
            </a:endParaRPr>
          </a:p>
        </p:txBody>
      </p:sp>
      <p:sp>
        <p:nvSpPr>
          <p:cNvPr id="42" name="ZoneTexte 41"/>
          <p:cNvSpPr txBox="1"/>
          <p:nvPr/>
        </p:nvSpPr>
        <p:spPr>
          <a:xfrm>
            <a:off x="5152493" y="274638"/>
            <a:ext cx="98414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fr-FR" sz="1200" smtClean="0"/>
              <a:t>DRAFT</a:t>
            </a:r>
            <a:endParaRPr lang="fr-FR" sz="1200"/>
          </a:p>
        </p:txBody>
      </p:sp>
    </p:spTree>
    <p:extLst>
      <p:ext uri="{BB962C8B-B14F-4D97-AF65-F5344CB8AC3E}">
        <p14:creationId xmlns:p14="http://schemas.microsoft.com/office/powerpoint/2010/main" xmlns="" val="3850030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8" name="Picture 78847"/>
          <p:cNvPicPr>
            <a:picLocks noChangeAspect="1"/>
          </p:cNvPicPr>
          <p:nvPr/>
        </p:nvPicPr>
        <p:blipFill rotWithShape="1">
          <a:blip r:embed="rId2"/>
          <a:srcRect t="10721"/>
          <a:stretch/>
        </p:blipFill>
        <p:spPr>
          <a:xfrm>
            <a:off x="387751" y="1475344"/>
            <a:ext cx="6476749" cy="3789899"/>
          </a:xfrm>
          <a:prstGeom prst="rect">
            <a:avLst/>
          </a:prstGeom>
          <a:ln>
            <a:noFill/>
          </a:ln>
        </p:spPr>
      </p:pic>
      <p:sp>
        <p:nvSpPr>
          <p:cNvPr id="13" name="TextBox 12"/>
          <p:cNvSpPr txBox="1"/>
          <p:nvPr/>
        </p:nvSpPr>
        <p:spPr>
          <a:xfrm>
            <a:off x="457200" y="693264"/>
            <a:ext cx="6821488" cy="338554"/>
          </a:xfrm>
          <a:prstGeom prst="rect">
            <a:avLst/>
          </a:prstGeom>
          <a:noFill/>
        </p:spPr>
        <p:txBody>
          <a:bodyPr wrap="square" rtlCol="0">
            <a:spAutoFit/>
          </a:bodyPr>
          <a:lstStyle/>
          <a:p>
            <a:r>
              <a:rPr lang="fr-FR" sz="1600" b="1" dirty="0" smtClean="0">
                <a:solidFill>
                  <a:schemeClr val="accent1">
                    <a:lumMod val="50000"/>
                  </a:schemeClr>
                </a:solidFill>
              </a:rPr>
              <a:t>Mise évidence des besoins et des convergences : EXEMPLE</a:t>
            </a:r>
            <a:endParaRPr lang="fr-FR" sz="1600" b="1" dirty="0">
              <a:solidFill>
                <a:schemeClr val="accent1">
                  <a:lumMod val="50000"/>
                </a:schemeClr>
              </a:solidFill>
            </a:endParaRPr>
          </a:p>
        </p:txBody>
      </p:sp>
      <p:sp>
        <p:nvSpPr>
          <p:cNvPr id="14" name="TextBox 13"/>
          <p:cNvSpPr txBox="1"/>
          <p:nvPr/>
        </p:nvSpPr>
        <p:spPr>
          <a:xfrm>
            <a:off x="6926859" y="1572316"/>
            <a:ext cx="1853062" cy="2862322"/>
          </a:xfrm>
          <a:prstGeom prst="rect">
            <a:avLst/>
          </a:prstGeom>
          <a:noFill/>
        </p:spPr>
        <p:txBody>
          <a:bodyPr wrap="square" rtlCol="0">
            <a:spAutoFit/>
          </a:bodyPr>
          <a:lstStyle/>
          <a:p>
            <a:r>
              <a:rPr lang="fr-FR" sz="1200" b="1" dirty="0" smtClean="0">
                <a:solidFill>
                  <a:schemeClr val="accent1">
                    <a:lumMod val="50000"/>
                  </a:schemeClr>
                </a:solidFill>
              </a:rPr>
              <a:t>Exemple de schéma d’architecture hybride </a:t>
            </a:r>
            <a:r>
              <a:rPr lang="fr-FR" sz="1200" dirty="0">
                <a:solidFill>
                  <a:schemeClr val="tx1">
                    <a:lumMod val="85000"/>
                    <a:lumOff val="15000"/>
                  </a:schemeClr>
                </a:solidFill>
              </a:rPr>
              <a:t>présentant</a:t>
            </a:r>
            <a:r>
              <a:rPr lang="fr-FR" sz="1200" b="1" dirty="0" smtClean="0">
                <a:solidFill>
                  <a:schemeClr val="accent1">
                    <a:lumMod val="50000"/>
                  </a:schemeClr>
                </a:solidFill>
              </a:rPr>
              <a:t> </a:t>
            </a:r>
            <a:r>
              <a:rPr lang="fr-FR" sz="1200" dirty="0">
                <a:solidFill>
                  <a:schemeClr val="tx1">
                    <a:lumMod val="85000"/>
                    <a:lumOff val="15000"/>
                  </a:schemeClr>
                </a:solidFill>
              </a:rPr>
              <a:t>l</a:t>
            </a:r>
            <a:r>
              <a:rPr lang="fr-FR" sz="1200" dirty="0" smtClean="0">
                <a:solidFill>
                  <a:schemeClr val="tx1">
                    <a:lumMod val="85000"/>
                    <a:lumOff val="15000"/>
                  </a:schemeClr>
                </a:solidFill>
              </a:rPr>
              <a:t>es technologies nécessaires à la mise en œuvre d’un scénario. </a:t>
            </a:r>
          </a:p>
          <a:p>
            <a:endParaRPr lang="fr-FR" sz="1200" dirty="0">
              <a:solidFill>
                <a:schemeClr val="tx1">
                  <a:lumMod val="85000"/>
                  <a:lumOff val="15000"/>
                </a:schemeClr>
              </a:solidFill>
            </a:endParaRPr>
          </a:p>
          <a:p>
            <a:r>
              <a:rPr lang="fr-FR" sz="1200" dirty="0" smtClean="0">
                <a:solidFill>
                  <a:schemeClr val="tx1">
                    <a:lumMod val="85000"/>
                    <a:lumOff val="15000"/>
                  </a:schemeClr>
                </a:solidFill>
              </a:rPr>
              <a:t>Cette présentation permet de mettre en évidence les ressources </a:t>
            </a:r>
            <a:r>
              <a:rPr lang="fr-FR" sz="1200" b="1" dirty="0" smtClean="0">
                <a:solidFill>
                  <a:schemeClr val="accent1">
                    <a:lumMod val="50000"/>
                  </a:schemeClr>
                </a:solidFill>
              </a:rPr>
              <a:t>manquantes, à</a:t>
            </a:r>
            <a:r>
              <a:rPr lang="fr-FR" sz="1200" dirty="0" smtClean="0">
                <a:solidFill>
                  <a:schemeClr val="tx1">
                    <a:lumMod val="85000"/>
                    <a:lumOff val="15000"/>
                  </a:schemeClr>
                </a:solidFill>
              </a:rPr>
              <a:t> </a:t>
            </a:r>
            <a:r>
              <a:rPr lang="fr-FR" sz="1200" b="1" dirty="0" smtClean="0">
                <a:solidFill>
                  <a:schemeClr val="accent1">
                    <a:lumMod val="50000"/>
                  </a:schemeClr>
                </a:solidFill>
              </a:rPr>
              <a:t>mutualiser</a:t>
            </a:r>
            <a:r>
              <a:rPr lang="fr-FR" sz="1200" b="1" dirty="0">
                <a:solidFill>
                  <a:schemeClr val="accent1">
                    <a:lumMod val="50000"/>
                  </a:schemeClr>
                </a:solidFill>
              </a:rPr>
              <a:t> </a:t>
            </a:r>
            <a:r>
              <a:rPr lang="fr-FR" sz="1200" b="1" dirty="0" smtClean="0">
                <a:solidFill>
                  <a:schemeClr val="accent1">
                    <a:lumMod val="50000"/>
                  </a:schemeClr>
                </a:solidFill>
              </a:rPr>
              <a:t>ou encore à rapprocher </a:t>
            </a:r>
            <a:r>
              <a:rPr lang="fr-FR" sz="1200" dirty="0" smtClean="0">
                <a:solidFill>
                  <a:schemeClr val="tx1">
                    <a:lumMod val="85000"/>
                    <a:lumOff val="15000"/>
                  </a:schemeClr>
                </a:solidFill>
              </a:rPr>
              <a:t>pour la mise en œuvre d’un scénario</a:t>
            </a:r>
          </a:p>
        </p:txBody>
      </p:sp>
      <p:cxnSp>
        <p:nvCxnSpPr>
          <p:cNvPr id="17" name="Straight Connector 16"/>
          <p:cNvCxnSpPr/>
          <p:nvPr/>
        </p:nvCxnSpPr>
        <p:spPr>
          <a:xfrm flipH="1">
            <a:off x="6924236" y="1486655"/>
            <a:ext cx="1764000" cy="0"/>
          </a:xfrm>
          <a:prstGeom prst="line">
            <a:avLst/>
          </a:prstGeom>
          <a:ln>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28313" y="1167568"/>
            <a:ext cx="1430200" cy="307777"/>
          </a:xfrm>
          <a:prstGeom prst="rect">
            <a:avLst/>
          </a:prstGeom>
          <a:noFill/>
        </p:spPr>
        <p:txBody>
          <a:bodyPr wrap="none" rtlCol="0">
            <a:spAutoFit/>
          </a:bodyPr>
          <a:lstStyle/>
          <a:p>
            <a:r>
              <a:rPr lang="fr-FR" sz="1400" b="1" dirty="0" smtClean="0">
                <a:solidFill>
                  <a:schemeClr val="accent1">
                    <a:lumMod val="50000"/>
                  </a:schemeClr>
                </a:solidFill>
              </a:rPr>
              <a:t>Commentaires</a:t>
            </a:r>
            <a:endParaRPr lang="fr-FR" sz="1400" b="1" dirty="0">
              <a:solidFill>
                <a:schemeClr val="accent1">
                  <a:lumMod val="50000"/>
                </a:schemeClr>
              </a:solidFill>
            </a:endParaRPr>
          </a:p>
        </p:txBody>
      </p:sp>
      <p:sp>
        <p:nvSpPr>
          <p:cNvPr id="19" name="Title 3"/>
          <p:cNvSpPr txBox="1">
            <a:spLocks/>
          </p:cNvSpPr>
          <p:nvPr/>
        </p:nvSpPr>
        <p:spPr>
          <a:xfrm>
            <a:off x="457200" y="127774"/>
            <a:ext cx="7970520"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2000" dirty="0" smtClean="0"/>
              <a:t>Synthèse des résultats  2015</a:t>
            </a:r>
            <a:r>
              <a:rPr lang="fr-FR" sz="2000" dirty="0" smtClean="0">
                <a:solidFill>
                  <a:srgbClr val="4A96CD">
                    <a:lumMod val="50000"/>
                  </a:srgbClr>
                </a:solidFill>
              </a:rPr>
              <a:t/>
            </a:r>
            <a:br>
              <a:rPr lang="fr-FR" sz="2000" dirty="0" smtClean="0">
                <a:solidFill>
                  <a:srgbClr val="4A96CD">
                    <a:lumMod val="50000"/>
                  </a:srgbClr>
                </a:solidFill>
              </a:rPr>
            </a:br>
            <a:endParaRPr lang="fr-FR" sz="1800" dirty="0">
              <a:solidFill>
                <a:schemeClr val="accent2">
                  <a:lumMod val="75000"/>
                </a:schemeClr>
              </a:solidFill>
            </a:endParaRPr>
          </a:p>
        </p:txBody>
      </p:sp>
      <p:sp>
        <p:nvSpPr>
          <p:cNvPr id="3" name="Footer Placeholder 2"/>
          <p:cNvSpPr>
            <a:spLocks noGrp="1"/>
          </p:cNvSpPr>
          <p:nvPr>
            <p:ph type="ftr" sz="quarter" idx="10"/>
          </p:nvPr>
        </p:nvSpPr>
        <p:spPr>
          <a:xfrm>
            <a:off x="457199" y="6411916"/>
            <a:ext cx="6471113" cy="365125"/>
          </a:xfrm>
        </p:spPr>
        <p:txBody>
          <a:bodyPr/>
          <a:lstStyle/>
          <a:p>
            <a:r>
              <a:rPr lang="fr-FR" noProof="0" smtClean="0"/>
              <a:t>POT présentation courte 2016</a:t>
            </a:r>
            <a:endParaRPr lang="fr-FR" noProof="0" dirty="0"/>
          </a:p>
        </p:txBody>
      </p:sp>
      <p:sp>
        <p:nvSpPr>
          <p:cNvPr id="10" name="Espace réservé du numéro de diapositive 9"/>
          <p:cNvSpPr>
            <a:spLocks noGrp="1"/>
          </p:cNvSpPr>
          <p:nvPr>
            <p:ph type="sldNum" sz="quarter" idx="11"/>
          </p:nvPr>
        </p:nvSpPr>
        <p:spPr/>
        <p:txBody>
          <a:bodyPr/>
          <a:lstStyle/>
          <a:p>
            <a:fld id="{21F90BE8-D879-4F46-ACF9-7BCC67DCFB75}" type="slidenum">
              <a:rPr lang="fr-FR" smtClean="0"/>
              <a:pPr/>
              <a:t>17</a:t>
            </a:fld>
            <a:endParaRPr lang="fr-FR" dirty="0"/>
          </a:p>
        </p:txBody>
      </p:sp>
      <p:sp>
        <p:nvSpPr>
          <p:cNvPr id="11" name="Text Placeholder 5"/>
          <p:cNvSpPr txBox="1">
            <a:spLocks/>
          </p:cNvSpPr>
          <p:nvPr/>
        </p:nvSpPr>
        <p:spPr>
          <a:xfrm>
            <a:off x="457201" y="5265244"/>
            <a:ext cx="6467036" cy="756044"/>
          </a:xfrm>
          <a:prstGeom prst="rect">
            <a:avLst/>
          </a:prstGeom>
          <a:solidFill>
            <a:schemeClr val="accent1">
              <a:lumMod val="20000"/>
              <a:lumOff val="80000"/>
            </a:schemeClr>
          </a:solidFill>
          <a:ln w="9525">
            <a:noFill/>
          </a:ln>
        </p:spPr>
        <p:txBody>
          <a:bodyPr wrap="square" lIns="72000" tIns="36000" rIns="72000" bIns="36000" anchor="ctr">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None/>
            </a:pPr>
            <a:r>
              <a:rPr lang="en-US" b="1" dirty="0" smtClean="0"/>
              <a:t>SCENARIO : </a:t>
            </a:r>
          </a:p>
          <a:p>
            <a:pPr marL="0" lvl="1" indent="0" fontAlgn="base">
              <a:buNone/>
            </a:pPr>
            <a:r>
              <a:rPr lang="en-US" b="1" dirty="0" smtClean="0"/>
              <a:t>Geospatial </a:t>
            </a:r>
            <a:r>
              <a:rPr lang="en-US" b="1" dirty="0"/>
              <a:t>tagging of persons and objects (including vessels and material) for inspection, control, monitoring, security and logistics</a:t>
            </a:r>
          </a:p>
        </p:txBody>
      </p:sp>
    </p:spTree>
    <p:extLst>
      <p:ext uri="{BB962C8B-B14F-4D97-AF65-F5344CB8AC3E}">
        <p14:creationId xmlns:p14="http://schemas.microsoft.com/office/powerpoint/2010/main" xmlns="" val="2245255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2280" y="1973401"/>
            <a:ext cx="1777320" cy="2862322"/>
          </a:xfrm>
          <a:prstGeom prst="rect">
            <a:avLst/>
          </a:prstGeom>
          <a:noFill/>
        </p:spPr>
        <p:txBody>
          <a:bodyPr wrap="square" rtlCol="0">
            <a:spAutoFit/>
          </a:bodyPr>
          <a:lstStyle/>
          <a:p>
            <a:r>
              <a:rPr lang="fr-FR" sz="1200" b="1" dirty="0" smtClean="0">
                <a:solidFill>
                  <a:schemeClr val="accent1">
                    <a:lumMod val="50000"/>
                  </a:schemeClr>
                </a:solidFill>
              </a:rPr>
              <a:t>Exempl</a:t>
            </a:r>
            <a:r>
              <a:rPr lang="fr-FR" sz="1200" dirty="0" smtClean="0">
                <a:solidFill>
                  <a:schemeClr val="tx1">
                    <a:lumMod val="85000"/>
                    <a:lumOff val="15000"/>
                  </a:schemeClr>
                </a:solidFill>
              </a:rPr>
              <a:t>e pour les fonctions HSEQ d’une </a:t>
            </a:r>
            <a:r>
              <a:rPr lang="fr-FR" sz="1200" b="1" dirty="0" smtClean="0">
                <a:solidFill>
                  <a:schemeClr val="accent1">
                    <a:lumMod val="50000"/>
                  </a:schemeClr>
                </a:solidFill>
              </a:rPr>
              <a:t>contribution </a:t>
            </a:r>
            <a:r>
              <a:rPr lang="fr-FR" sz="1200" b="1" dirty="0">
                <a:solidFill>
                  <a:schemeClr val="accent1">
                    <a:lumMod val="50000"/>
                  </a:schemeClr>
                </a:solidFill>
              </a:rPr>
              <a:t>aux plans SI </a:t>
            </a:r>
            <a:r>
              <a:rPr lang="fr-FR" sz="1200" b="1" dirty="0" smtClean="0">
                <a:solidFill>
                  <a:schemeClr val="accent1">
                    <a:lumMod val="50000"/>
                  </a:schemeClr>
                </a:solidFill>
              </a:rPr>
              <a:t>métier interbranche</a:t>
            </a:r>
          </a:p>
          <a:p>
            <a:endParaRPr lang="fr-FR" sz="1200" dirty="0">
              <a:solidFill>
                <a:schemeClr val="tx1">
                  <a:lumMod val="85000"/>
                  <a:lumOff val="15000"/>
                </a:schemeClr>
              </a:solidFill>
            </a:endParaRPr>
          </a:p>
          <a:p>
            <a:r>
              <a:rPr lang="fr-FR" sz="1200" dirty="0" smtClean="0">
                <a:solidFill>
                  <a:schemeClr val="tx1">
                    <a:lumMod val="85000"/>
                    <a:lumOff val="15000"/>
                  </a:schemeClr>
                </a:solidFill>
              </a:rPr>
              <a:t>Ce schéma positionne </a:t>
            </a:r>
            <a:r>
              <a:rPr lang="fr-FR" sz="1200" b="1" dirty="0" smtClean="0">
                <a:solidFill>
                  <a:schemeClr val="accent1">
                    <a:lumMod val="50000"/>
                  </a:schemeClr>
                </a:solidFill>
              </a:rPr>
              <a:t>les cas d’usage </a:t>
            </a:r>
            <a:r>
              <a:rPr lang="fr-FR" sz="1200" dirty="0" smtClean="0">
                <a:solidFill>
                  <a:schemeClr val="tx1">
                    <a:lumMod val="85000"/>
                    <a:lumOff val="15000"/>
                  </a:schemeClr>
                </a:solidFill>
              </a:rPr>
              <a:t>répartis en </a:t>
            </a:r>
            <a:r>
              <a:rPr lang="fr-FR" sz="1200" b="1" dirty="0" smtClean="0">
                <a:solidFill>
                  <a:schemeClr val="accent1">
                    <a:lumMod val="50000"/>
                  </a:schemeClr>
                </a:solidFill>
              </a:rPr>
              <a:t>thématiques métiers </a:t>
            </a:r>
            <a:r>
              <a:rPr lang="fr-FR" sz="1200" dirty="0">
                <a:solidFill>
                  <a:schemeClr val="tx1">
                    <a:lumMod val="85000"/>
                    <a:lumOff val="15000"/>
                  </a:schemeClr>
                </a:solidFill>
              </a:rPr>
              <a:t>selon</a:t>
            </a:r>
            <a:r>
              <a:rPr lang="fr-FR" sz="1200" b="1" dirty="0" smtClean="0">
                <a:solidFill>
                  <a:schemeClr val="accent1">
                    <a:lumMod val="50000"/>
                  </a:schemeClr>
                </a:solidFill>
              </a:rPr>
              <a:t> 3 niveaux de priorité</a:t>
            </a:r>
            <a:r>
              <a:rPr lang="fr-FR" sz="1200" dirty="0" smtClean="0">
                <a:solidFill>
                  <a:schemeClr val="tx1">
                    <a:lumMod val="85000"/>
                    <a:lumOff val="15000"/>
                  </a:schemeClr>
                </a:solidFill>
              </a:rPr>
              <a:t> : à généraliser, déploiement à court terme, déploiement à long terme</a:t>
            </a:r>
            <a:endParaRPr lang="fr-FR" sz="1200" dirty="0">
              <a:solidFill>
                <a:schemeClr val="tx1">
                  <a:lumMod val="85000"/>
                  <a:lumOff val="15000"/>
                </a:schemeClr>
              </a:solidFill>
            </a:endParaRPr>
          </a:p>
        </p:txBody>
      </p:sp>
      <p:sp>
        <p:nvSpPr>
          <p:cNvPr id="11" name="TextBox 10"/>
          <p:cNvSpPr txBox="1"/>
          <p:nvPr/>
        </p:nvSpPr>
        <p:spPr>
          <a:xfrm>
            <a:off x="647542" y="762774"/>
            <a:ext cx="5560636" cy="338554"/>
          </a:xfrm>
          <a:prstGeom prst="rect">
            <a:avLst/>
          </a:prstGeom>
          <a:noFill/>
        </p:spPr>
        <p:txBody>
          <a:bodyPr wrap="square" rtlCol="0">
            <a:spAutoFit/>
          </a:bodyPr>
          <a:lstStyle/>
          <a:p>
            <a:r>
              <a:rPr lang="fr-FR" sz="1600" b="1" dirty="0" smtClean="0">
                <a:solidFill>
                  <a:schemeClr val="accent1">
                    <a:lumMod val="50000"/>
                  </a:schemeClr>
                </a:solidFill>
              </a:rPr>
              <a:t>Contribution au plan SI branche : EXEMPLE</a:t>
            </a:r>
            <a:endParaRPr lang="fr-FR" sz="1600" dirty="0">
              <a:solidFill>
                <a:schemeClr val="accent1">
                  <a:lumMod val="50000"/>
                </a:schemeClr>
              </a:solidFill>
            </a:endParaRPr>
          </a:p>
        </p:txBody>
      </p:sp>
      <p:grpSp>
        <p:nvGrpSpPr>
          <p:cNvPr id="2" name="Group 15"/>
          <p:cNvGrpSpPr/>
          <p:nvPr/>
        </p:nvGrpSpPr>
        <p:grpSpPr>
          <a:xfrm>
            <a:off x="188854" y="1275883"/>
            <a:ext cx="6690318" cy="4716524"/>
            <a:chOff x="4808144" y="578734"/>
            <a:chExt cx="4042579" cy="2781687"/>
          </a:xfrm>
        </p:grpSpPr>
        <p:pic>
          <p:nvPicPr>
            <p:cNvPr id="78850" name="Picture 2"/>
            <p:cNvPicPr>
              <a:picLocks noChangeAspect="1" noChangeArrowheads="1"/>
            </p:cNvPicPr>
            <p:nvPr/>
          </p:nvPicPr>
          <p:blipFill rotWithShape="1">
            <a:blip r:embed="rId2"/>
            <a:srcRect b="1164"/>
            <a:stretch/>
          </p:blipFill>
          <p:spPr bwMode="auto">
            <a:xfrm>
              <a:off x="4865201" y="583815"/>
              <a:ext cx="3985521" cy="2776606"/>
            </a:xfrm>
            <a:prstGeom prst="rect">
              <a:avLst/>
            </a:prstGeom>
            <a:ln>
              <a:noFill/>
            </a:ln>
            <a:effectLst/>
          </p:spPr>
        </p:pic>
        <p:sp>
          <p:nvSpPr>
            <p:cNvPr id="8" name="Rectangle 7"/>
            <p:cNvSpPr/>
            <p:nvPr/>
          </p:nvSpPr>
          <p:spPr>
            <a:xfrm>
              <a:off x="4808144" y="578734"/>
              <a:ext cx="2038425" cy="2137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9" name="Rectangle 8"/>
            <p:cNvSpPr/>
            <p:nvPr/>
          </p:nvSpPr>
          <p:spPr>
            <a:xfrm>
              <a:off x="6824981" y="604169"/>
              <a:ext cx="2025742" cy="33456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cxnSp>
        <p:nvCxnSpPr>
          <p:cNvPr id="17" name="Straight Connector 16"/>
          <p:cNvCxnSpPr/>
          <p:nvPr/>
        </p:nvCxnSpPr>
        <p:spPr>
          <a:xfrm flipH="1">
            <a:off x="7249882" y="1825102"/>
            <a:ext cx="1764000" cy="0"/>
          </a:xfrm>
          <a:prstGeom prst="line">
            <a:avLst/>
          </a:prstGeom>
          <a:ln>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253959" y="1506015"/>
            <a:ext cx="1430200" cy="307777"/>
          </a:xfrm>
          <a:prstGeom prst="rect">
            <a:avLst/>
          </a:prstGeom>
          <a:noFill/>
        </p:spPr>
        <p:txBody>
          <a:bodyPr wrap="none" rtlCol="0">
            <a:spAutoFit/>
          </a:bodyPr>
          <a:lstStyle/>
          <a:p>
            <a:r>
              <a:rPr lang="fr-FR" sz="1400" b="1" dirty="0" smtClean="0">
                <a:solidFill>
                  <a:schemeClr val="accent1">
                    <a:lumMod val="50000"/>
                  </a:schemeClr>
                </a:solidFill>
              </a:rPr>
              <a:t>Commentaires</a:t>
            </a:r>
            <a:endParaRPr lang="fr-FR" sz="1400" b="1" dirty="0">
              <a:solidFill>
                <a:schemeClr val="accent1">
                  <a:lumMod val="50000"/>
                </a:schemeClr>
              </a:solidFill>
            </a:endParaRPr>
          </a:p>
        </p:txBody>
      </p:sp>
      <p:sp>
        <p:nvSpPr>
          <p:cNvPr id="19" name="Title 3"/>
          <p:cNvSpPr txBox="1">
            <a:spLocks/>
          </p:cNvSpPr>
          <p:nvPr/>
        </p:nvSpPr>
        <p:spPr>
          <a:xfrm>
            <a:off x="457200" y="127774"/>
            <a:ext cx="7970520"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2000" dirty="0" smtClean="0"/>
              <a:t>Synthèse des résultats  2015</a:t>
            </a:r>
            <a:r>
              <a:rPr lang="fr-FR" sz="2000" dirty="0" smtClean="0">
                <a:solidFill>
                  <a:srgbClr val="4A96CD">
                    <a:lumMod val="50000"/>
                  </a:srgbClr>
                </a:solidFill>
              </a:rPr>
              <a:t/>
            </a:r>
            <a:br>
              <a:rPr lang="fr-FR" sz="2000" dirty="0" smtClean="0">
                <a:solidFill>
                  <a:srgbClr val="4A96CD">
                    <a:lumMod val="50000"/>
                  </a:srgbClr>
                </a:solidFill>
              </a:rPr>
            </a:br>
            <a:endParaRPr lang="fr-FR" sz="1800" dirty="0">
              <a:solidFill>
                <a:schemeClr val="accent2">
                  <a:lumMod val="75000"/>
                </a:schemeClr>
              </a:solidFill>
            </a:endParaRPr>
          </a:p>
        </p:txBody>
      </p:sp>
      <p:sp>
        <p:nvSpPr>
          <p:cNvPr id="3" name="Footer Placeholder 2"/>
          <p:cNvSpPr>
            <a:spLocks noGrp="1"/>
          </p:cNvSpPr>
          <p:nvPr>
            <p:ph type="ftr" sz="quarter" idx="10"/>
          </p:nvPr>
        </p:nvSpPr>
        <p:spPr>
          <a:xfrm>
            <a:off x="457200" y="6411916"/>
            <a:ext cx="6821488" cy="365125"/>
          </a:xfrm>
        </p:spPr>
        <p:txBody>
          <a:bodyPr/>
          <a:lstStyle/>
          <a:p>
            <a:r>
              <a:rPr lang="fr-FR" noProof="0" smtClean="0"/>
              <a:t>POT présentation courte 2016</a:t>
            </a:r>
            <a:endParaRPr lang="fr-FR" noProof="0" dirty="0"/>
          </a:p>
        </p:txBody>
      </p:sp>
      <p:sp>
        <p:nvSpPr>
          <p:cNvPr id="13" name="Espace réservé du numéro de diapositive 12"/>
          <p:cNvSpPr>
            <a:spLocks noGrp="1"/>
          </p:cNvSpPr>
          <p:nvPr>
            <p:ph type="sldNum" sz="quarter" idx="11"/>
          </p:nvPr>
        </p:nvSpPr>
        <p:spPr/>
        <p:txBody>
          <a:bodyPr/>
          <a:lstStyle/>
          <a:p>
            <a:fld id="{21F90BE8-D879-4F46-ACF9-7BCC67DCFB75}" type="slidenum">
              <a:rPr lang="fr-FR" smtClean="0"/>
              <a:pPr/>
              <a:t>18</a:t>
            </a:fld>
            <a:endParaRPr lang="fr-FR" dirty="0"/>
          </a:p>
        </p:txBody>
      </p:sp>
    </p:spTree>
    <p:extLst>
      <p:ext uri="{BB962C8B-B14F-4D97-AF65-F5344CB8AC3E}">
        <p14:creationId xmlns:p14="http://schemas.microsoft.com/office/powerpoint/2010/main" xmlns="" val="158778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xmlns="" val="2494247073"/>
              </p:ext>
            </p:extLst>
          </p:nvPr>
        </p:nvGraphicFramePr>
        <p:xfrm>
          <a:off x="457200" y="852983"/>
          <a:ext cx="8218488" cy="5083538"/>
        </p:xfrm>
        <a:graphic>
          <a:graphicData uri="http://schemas.openxmlformats.org/drawingml/2006/table">
            <a:tbl>
              <a:tblPr/>
              <a:tblGrid>
                <a:gridCol w="1889417"/>
                <a:gridCol w="1593601"/>
                <a:gridCol w="2366542"/>
                <a:gridCol w="2368928"/>
              </a:tblGrid>
              <a:tr h="162880">
                <a:tc>
                  <a:txBody>
                    <a:bodyPr/>
                    <a:lstStyle/>
                    <a:p>
                      <a:pPr algn="l" fontAlgn="b"/>
                      <a:r>
                        <a:rPr lang="fr-FR" sz="1600" b="0" i="0" u="none" strike="noStrike" dirty="0">
                          <a:solidFill>
                            <a:srgbClr val="000000"/>
                          </a:solidFill>
                          <a:latin typeface="Calibri"/>
                        </a:rPr>
                        <a:t> </a:t>
                      </a:r>
                    </a:p>
                  </a:txBody>
                  <a:tcPr marL="0" marR="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sz="1600" b="1" i="0" u="none" strike="noStrike" dirty="0" smtClean="0">
                          <a:solidFill>
                            <a:schemeClr val="bg1"/>
                          </a:solidFill>
                          <a:latin typeface="Calibri"/>
                        </a:rPr>
                        <a:t>Veille</a:t>
                      </a:r>
                      <a:endParaRPr lang="fr-FR" sz="1600" b="1" i="0" u="none" strike="noStrike" dirty="0">
                        <a:solidFill>
                          <a:schemeClr val="bg1"/>
                        </a:solidFill>
                        <a:latin typeface="Calibri"/>
                      </a:endParaRPr>
                    </a:p>
                  </a:txBody>
                  <a:tcPr marL="0" marR="0" marT="0" marB="0" anchor="b">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fr-FR" sz="1600" b="1" i="0" u="none" strike="noStrike" dirty="0" smtClean="0">
                          <a:solidFill>
                            <a:schemeClr val="bg1"/>
                          </a:solidFill>
                          <a:latin typeface="Calibri"/>
                        </a:rPr>
                        <a:t>Expérimentation</a:t>
                      </a:r>
                      <a:endParaRPr lang="fr-FR" sz="1600" b="1" i="0" u="none" strike="noStrike" dirty="0">
                        <a:solidFill>
                          <a:schemeClr val="bg1"/>
                        </a:solidFill>
                        <a:latin typeface="Calibri"/>
                      </a:endParaRPr>
                    </a:p>
                  </a:txBody>
                  <a:tcPr marL="0" marR="0" marT="0" marB="0" anchor="b">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fr-FR" sz="1600" b="1" i="0" u="none" strike="noStrike" dirty="0" smtClean="0">
                          <a:solidFill>
                            <a:schemeClr val="bg1"/>
                          </a:solidFill>
                          <a:latin typeface="Calibri"/>
                        </a:rPr>
                        <a:t>Déploiement</a:t>
                      </a:r>
                      <a:endParaRPr lang="fr-FR" sz="1600" b="1" i="0" u="none" strike="noStrike" dirty="0">
                        <a:solidFill>
                          <a:schemeClr val="bg1"/>
                        </a:solidFill>
                        <a:latin typeface="Calibri"/>
                      </a:endParaRPr>
                    </a:p>
                  </a:txBody>
                  <a:tcPr marL="0" marR="0" marT="0" marB="0" anchor="b">
                    <a:lnL w="6350" cap="flat" cmpd="sng" algn="ctr">
                      <a:noFill/>
                      <a:prstDash val="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r h="190027">
                <a:tc rowSpan="3">
                  <a:txBody>
                    <a:bodyPr/>
                    <a:lstStyle/>
                    <a:p>
                      <a:pPr algn="ctr" rtl="0" fontAlgn="ctr"/>
                      <a:r>
                        <a:rPr lang="fr-FR" sz="1200" b="1" i="0" u="none" strike="noStrike" dirty="0">
                          <a:solidFill>
                            <a:srgbClr val="000000"/>
                          </a:solidFill>
                          <a:latin typeface="Calibri"/>
                        </a:rPr>
                        <a:t>valorisation des données</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fr-FR" sz="1200" b="0" i="0" u="none" strike="noStrike" dirty="0">
                          <a:solidFill>
                            <a:srgbClr val="000000"/>
                          </a:solidFill>
                          <a:latin typeface="Calibri"/>
                        </a:rPr>
                        <a:t>Open data</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Data </a:t>
                      </a:r>
                      <a:r>
                        <a:rPr lang="fr-FR" sz="1100" b="0" i="0" u="none" strike="noStrike" dirty="0" err="1" smtClean="0">
                          <a:solidFill>
                            <a:srgbClr val="000000"/>
                          </a:solidFill>
                          <a:latin typeface="Calibri"/>
                        </a:rPr>
                        <a:t>Visualization</a:t>
                      </a:r>
                      <a:endParaRPr lang="fr-FR" sz="1100" b="0" i="0" u="none" strike="noStrike" dirty="0" smtClean="0">
                        <a:solidFill>
                          <a:srgbClr val="000000"/>
                        </a:solidFill>
                        <a:latin typeface="Calibri"/>
                      </a:endParaRP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rtl="0" fontAlgn="b"/>
                      <a:r>
                        <a:rPr lang="fr-FR" sz="1200" b="0" i="0" u="none" strike="noStrike" dirty="0">
                          <a:solidFill>
                            <a:srgbClr val="000000"/>
                          </a:solidFill>
                          <a:latin typeface="Calibri"/>
                        </a:rPr>
                        <a:t>Data </a:t>
                      </a:r>
                      <a:r>
                        <a:rPr lang="fr-FR" sz="1200" b="0" i="0" u="none" strike="noStrike" dirty="0" err="1">
                          <a:solidFill>
                            <a:srgbClr val="000000"/>
                          </a:solidFill>
                          <a:latin typeface="Calibri"/>
                        </a:rPr>
                        <a:t>Analytics</a:t>
                      </a:r>
                      <a:endParaRPr lang="fr-FR" sz="12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accent5"/>
                    </a:solidFill>
                  </a:tcPr>
                </a:tc>
              </a:tr>
              <a:tr h="190027">
                <a:tc vMerge="1">
                  <a:txBody>
                    <a:bodyPr/>
                    <a:lstStyle/>
                    <a:p>
                      <a:endParaRPr lang="fr-FR"/>
                    </a:p>
                  </a:txBody>
                  <a:tcPr/>
                </a:tc>
                <a:tc>
                  <a:txBody>
                    <a:bodyPr/>
                    <a:lstStyle/>
                    <a:p>
                      <a:pPr algn="ctr" rtl="0" fontAlgn="b"/>
                      <a:r>
                        <a:rPr lang="fr-FR" sz="1200" b="0" i="0" u="none" strike="noStrike" dirty="0" err="1">
                          <a:solidFill>
                            <a:srgbClr val="000000"/>
                          </a:solidFill>
                          <a:latin typeface="Calibri"/>
                        </a:rPr>
                        <a:t>Semantic</a:t>
                      </a:r>
                      <a:r>
                        <a:rPr lang="fr-FR" sz="1200" b="0" i="0" u="none" strike="noStrike" dirty="0">
                          <a:solidFill>
                            <a:srgbClr val="000000"/>
                          </a:solidFill>
                          <a:latin typeface="Calibri"/>
                        </a:rPr>
                        <a:t> Web</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err="1">
                          <a:solidFill>
                            <a:srgbClr val="000000"/>
                          </a:solidFill>
                          <a:latin typeface="Calibri"/>
                        </a:rPr>
                        <a:t>Big</a:t>
                      </a:r>
                      <a:r>
                        <a:rPr lang="fr-FR" sz="1100" b="0" i="0" u="none" strike="noStrike" dirty="0">
                          <a:solidFill>
                            <a:srgbClr val="000000"/>
                          </a:solidFill>
                          <a:latin typeface="Calibri"/>
                        </a:rPr>
                        <a:t> Data</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rtl="0" fontAlgn="b"/>
                      <a:r>
                        <a:rPr lang="fr-FR" sz="1200" b="0" i="0" u="none" strike="noStrike" dirty="0" err="1">
                          <a:solidFill>
                            <a:srgbClr val="000000"/>
                          </a:solidFill>
                          <a:latin typeface="Calibri"/>
                        </a:rPr>
                        <a:t>Search</a:t>
                      </a:r>
                      <a:r>
                        <a:rPr lang="fr-FR" sz="1200" b="0" i="0" u="none" strike="noStrike" dirty="0">
                          <a:solidFill>
                            <a:srgbClr val="000000"/>
                          </a:solidFill>
                          <a:latin typeface="Calibri"/>
                        </a:rPr>
                        <a:t> </a:t>
                      </a:r>
                      <a:r>
                        <a:rPr lang="fr-FR" sz="1200" b="0" i="0" u="none" strike="noStrike" dirty="0" err="1">
                          <a:solidFill>
                            <a:srgbClr val="000000"/>
                          </a:solidFill>
                          <a:latin typeface="Calibri"/>
                        </a:rPr>
                        <a:t>Engines</a:t>
                      </a:r>
                      <a:endParaRPr lang="fr-FR" sz="12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r>
              <a:tr h="190027">
                <a:tc vMerge="1">
                  <a:txBody>
                    <a:bodyPr/>
                    <a:lstStyle/>
                    <a:p>
                      <a:endParaRPr lang="fr-FR"/>
                    </a:p>
                  </a:txBody>
                  <a:tcPr/>
                </a:tc>
                <a:tc>
                  <a:txBody>
                    <a:bodyPr/>
                    <a:lstStyle/>
                    <a:p>
                      <a:pPr algn="ctr" rtl="0"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200" b="0" i="0" u="none" strike="noStrike" dirty="0" smtClean="0">
                          <a:solidFill>
                            <a:srgbClr val="000000"/>
                          </a:solidFill>
                          <a:latin typeface="Calibri"/>
                        </a:rPr>
                        <a:t> </a:t>
                      </a:r>
                      <a:r>
                        <a:rPr lang="fr-FR" sz="1200" b="0" i="0" u="none" strike="noStrike" dirty="0" err="1" smtClean="0">
                          <a:solidFill>
                            <a:srgbClr val="000000"/>
                          </a:solidFill>
                          <a:latin typeface="Calibri"/>
                        </a:rPr>
                        <a:t>Text</a:t>
                      </a:r>
                      <a:r>
                        <a:rPr lang="fr-FR" sz="1200" b="0" i="0" u="none" strike="noStrike" dirty="0" smtClean="0">
                          <a:solidFill>
                            <a:srgbClr val="000000"/>
                          </a:solidFill>
                          <a:latin typeface="Calibri"/>
                        </a:rPr>
                        <a:t> </a:t>
                      </a:r>
                      <a:r>
                        <a:rPr lang="fr-FR" sz="1200" b="0" i="0" u="none" strike="noStrike" dirty="0" err="1" smtClean="0">
                          <a:solidFill>
                            <a:srgbClr val="000000"/>
                          </a:solidFill>
                          <a:latin typeface="Calibri"/>
                        </a:rPr>
                        <a:t>mining</a:t>
                      </a:r>
                      <a:r>
                        <a:rPr lang="fr-FR" sz="1200" b="0" i="0" u="none" strike="noStrike" dirty="0" smtClean="0">
                          <a:solidFill>
                            <a:srgbClr val="000000"/>
                          </a:solidFill>
                          <a:latin typeface="Calibri"/>
                        </a:rPr>
                        <a:t> Web </a:t>
                      </a:r>
                      <a:r>
                        <a:rPr lang="fr-FR" sz="1200" b="0" i="0" u="none" strike="noStrike" dirty="0" err="1" smtClean="0">
                          <a:solidFill>
                            <a:srgbClr val="000000"/>
                          </a:solidFill>
                          <a:latin typeface="Calibri"/>
                        </a:rPr>
                        <a:t>mining</a:t>
                      </a:r>
                      <a:r>
                        <a:rPr lang="fr-FR" sz="1200" b="0" i="0" u="none" strike="noStrike" dirty="0" smtClean="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fr-FR" sz="1200" b="0" i="0" u="none" strike="noStrike" dirty="0">
                          <a:solidFill>
                            <a:srgbClr val="000000"/>
                          </a:solidFill>
                          <a:latin typeface="Calibri"/>
                        </a:rPr>
                        <a:t>Self service BI</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190027">
                <a:tc rowSpan="3">
                  <a:txBody>
                    <a:bodyPr/>
                    <a:lstStyle/>
                    <a:p>
                      <a:pPr algn="ctr" rtl="0" fontAlgn="ctr"/>
                      <a:r>
                        <a:rPr lang="fr-FR" sz="1200" b="1" i="0" u="none" strike="noStrike" dirty="0">
                          <a:solidFill>
                            <a:srgbClr val="000000"/>
                          </a:solidFill>
                          <a:latin typeface="Calibri"/>
                        </a:rPr>
                        <a:t>social/collaboratif</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fr-FR" sz="11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Immersive </a:t>
                      </a:r>
                      <a:r>
                        <a:rPr lang="fr-FR" sz="1100" b="0" i="0" u="none" strike="noStrike" dirty="0" err="1" smtClean="0">
                          <a:solidFill>
                            <a:srgbClr val="000000"/>
                          </a:solidFill>
                          <a:latin typeface="Calibri"/>
                        </a:rPr>
                        <a:t>video</a:t>
                      </a:r>
                      <a:r>
                        <a:rPr lang="fr-FR" sz="1100" b="0" i="0" u="none" strike="noStrike" dirty="0" smtClean="0">
                          <a:solidFill>
                            <a:srgbClr val="000000"/>
                          </a:solidFill>
                          <a:latin typeface="Calibri"/>
                        </a:rPr>
                        <a:t> </a:t>
                      </a:r>
                      <a:r>
                        <a:rPr lang="fr-FR" sz="1100" b="0" i="0" u="none" strike="noStrike" dirty="0" err="1" smtClean="0">
                          <a:solidFill>
                            <a:srgbClr val="000000"/>
                          </a:solidFill>
                          <a:latin typeface="Calibri"/>
                        </a:rPr>
                        <a:t>conferencing</a:t>
                      </a:r>
                      <a:r>
                        <a:rPr lang="fr-FR" sz="1100" b="0" i="0" u="none" strike="noStrike" dirty="0" smtClean="0">
                          <a:solidFill>
                            <a:srgbClr val="000000"/>
                          </a:solidFill>
                          <a:latin typeface="Calibri"/>
                        </a:rPr>
                        <a:t> </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
                      <a:r>
                        <a:rPr lang="fr-FR" sz="1200" b="0" i="0" u="none" strike="noStrike" dirty="0">
                          <a:solidFill>
                            <a:srgbClr val="000000"/>
                          </a:solidFill>
                          <a:latin typeface="Calibri"/>
                        </a:rPr>
                        <a:t>Social medias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62880">
                <a:tc vMerge="1">
                  <a:txBody>
                    <a:bodyPr/>
                    <a:lstStyle/>
                    <a:p>
                      <a:endParaRPr lang="fr-FR"/>
                    </a:p>
                  </a:txBody>
                  <a:tcPr/>
                </a:tc>
                <a:tc>
                  <a:txBody>
                    <a:bodyPr/>
                    <a:lstStyle/>
                    <a:p>
                      <a:pPr algn="l" fontAlgn="b"/>
                      <a:endParaRPr lang="fr-FR" sz="11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100" b="0" i="0" u="none" strike="noStrike" dirty="0" err="1" smtClean="0">
                          <a:solidFill>
                            <a:srgbClr val="000000"/>
                          </a:solidFill>
                          <a:latin typeface="Calibri"/>
                        </a:rPr>
                        <a:t>Crowdsourcing</a:t>
                      </a:r>
                      <a:r>
                        <a:rPr lang="fr-FR" sz="1100" b="0" i="0" u="none" strike="noStrike" dirty="0" smtClean="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 Social </a:t>
                      </a:r>
                      <a:r>
                        <a:rPr lang="fr-FR" sz="1100" b="0" i="0" u="none" strike="noStrike" dirty="0" err="1" smtClean="0">
                          <a:solidFill>
                            <a:srgbClr val="000000"/>
                          </a:solidFill>
                          <a:latin typeface="Calibri"/>
                        </a:rPr>
                        <a:t>learning</a:t>
                      </a:r>
                      <a:r>
                        <a:rPr lang="fr-FR" sz="1100" b="0" i="0" u="none" strike="noStrike" dirty="0" smtClean="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90027">
                <a:tc rowSpan="4">
                  <a:txBody>
                    <a:bodyPr/>
                    <a:lstStyle/>
                    <a:p>
                      <a:pPr algn="ctr" rtl="0" fontAlgn="ctr"/>
                      <a:r>
                        <a:rPr lang="fr-FR" sz="1200" b="1" i="0" u="none" strike="noStrike" dirty="0">
                          <a:solidFill>
                            <a:srgbClr val="000000"/>
                          </a:solidFill>
                          <a:latin typeface="Calibri"/>
                        </a:rPr>
                        <a:t>moyen de communication</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fr-FR" sz="1100" b="0" i="0" u="none" strike="noStrike" dirty="0">
                          <a:solidFill>
                            <a:srgbClr val="000000"/>
                          </a:solidFill>
                          <a:latin typeface="Calibri"/>
                        </a:rPr>
                        <a:t>Digital User </a:t>
                      </a:r>
                      <a:r>
                        <a:rPr lang="fr-FR" sz="1100" b="0" i="0" u="none" strike="noStrike" dirty="0" err="1">
                          <a:solidFill>
                            <a:srgbClr val="000000"/>
                          </a:solidFill>
                          <a:latin typeface="Calibri"/>
                        </a:rPr>
                        <a:t>Experience</a:t>
                      </a:r>
                      <a:r>
                        <a:rPr lang="fr-FR" sz="1100" b="0" i="0" u="none" strike="noStrike" dirty="0">
                          <a:solidFill>
                            <a:srgbClr val="000000"/>
                          </a:solidFill>
                          <a:latin typeface="Calibri"/>
                        </a:rPr>
                        <a:t> </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200" b="0" i="0" u="none" strike="noStrike" dirty="0" smtClean="0">
                          <a:solidFill>
                            <a:srgbClr val="000000"/>
                          </a:solidFill>
                          <a:latin typeface="Calibri"/>
                        </a:rPr>
                        <a:t>Wireless Communication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r>
              <a:tr h="190027">
                <a:tc vMerge="1">
                  <a:txBody>
                    <a:bodyPr/>
                    <a:lstStyle/>
                    <a:p>
                      <a:endParaRPr lang="fr-FR"/>
                    </a:p>
                  </a:txBody>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err="1" smtClean="0">
                          <a:solidFill>
                            <a:srgbClr val="000000"/>
                          </a:solidFill>
                          <a:latin typeface="Calibri"/>
                        </a:rPr>
                        <a:t>Connected</a:t>
                      </a:r>
                      <a:r>
                        <a:rPr lang="fr-FR" sz="1100" b="0" i="0" u="none" strike="noStrike" dirty="0" smtClean="0">
                          <a:solidFill>
                            <a:srgbClr val="000000"/>
                          </a:solidFill>
                          <a:latin typeface="Calibri"/>
                        </a:rPr>
                        <a:t> </a:t>
                      </a:r>
                      <a:r>
                        <a:rPr lang="fr-FR" sz="1100" b="0" i="0" u="none" strike="noStrike" dirty="0" err="1" smtClean="0">
                          <a:solidFill>
                            <a:srgbClr val="000000"/>
                          </a:solidFill>
                          <a:latin typeface="Calibri"/>
                        </a:rPr>
                        <a:t>field</a:t>
                      </a:r>
                      <a:r>
                        <a:rPr lang="fr-FR" sz="1100" b="0" i="0" u="none" strike="noStrike" dirty="0" smtClean="0">
                          <a:solidFill>
                            <a:srgbClr val="000000"/>
                          </a:solidFill>
                          <a:latin typeface="Calibri"/>
                        </a:rPr>
                        <a:t> forces</a:t>
                      </a:r>
                      <a:endParaRPr lang="fr-FR" sz="11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200" b="0" i="0" u="none" strike="noStrike" dirty="0" smtClean="0">
                          <a:solidFill>
                            <a:srgbClr val="000000"/>
                          </a:solidFill>
                          <a:latin typeface="Calibri"/>
                        </a:rPr>
                        <a:t> </a:t>
                      </a:r>
                      <a:r>
                        <a:rPr lang="fr-FR" sz="1200" b="0" i="0" u="none" strike="noStrike" dirty="0" err="1" smtClean="0">
                          <a:solidFill>
                            <a:srgbClr val="000000"/>
                          </a:solidFill>
                          <a:latin typeface="Calibri"/>
                        </a:rPr>
                        <a:t>Connected</a:t>
                      </a:r>
                      <a:r>
                        <a:rPr lang="fr-FR" sz="1200" b="0" i="0" u="none" strike="noStrike" dirty="0" smtClean="0">
                          <a:solidFill>
                            <a:srgbClr val="000000"/>
                          </a:solidFill>
                          <a:latin typeface="Calibri"/>
                        </a:rPr>
                        <a:t> office forces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BYOD</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fr-FR" sz="11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a:solidFill>
                            <a:srgbClr val="000000"/>
                          </a:solidFill>
                          <a:latin typeface="Calibri"/>
                        </a:rPr>
                        <a:t>Mobile </a:t>
                      </a:r>
                      <a:r>
                        <a:rPr lang="fr-FR" sz="1100" b="0" i="0" u="none" strike="noStrike" dirty="0" err="1">
                          <a:solidFill>
                            <a:srgbClr val="000000"/>
                          </a:solidFill>
                          <a:latin typeface="Calibri"/>
                        </a:rPr>
                        <a:t>Payment</a:t>
                      </a:r>
                      <a:endParaRPr lang="fr-FR" sz="1100" b="0" i="0" u="none" strike="noStrike" dirty="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90027">
                <a:tc rowSpan="7">
                  <a:txBody>
                    <a:bodyPr/>
                    <a:lstStyle/>
                    <a:p>
                      <a:pPr algn="ctr" rtl="0" fontAlgn="ctr"/>
                      <a:r>
                        <a:rPr lang="fr-FR" sz="1200" b="1" i="0" u="none" strike="noStrike" dirty="0" err="1">
                          <a:solidFill>
                            <a:srgbClr val="000000"/>
                          </a:solidFill>
                          <a:latin typeface="Calibri"/>
                        </a:rPr>
                        <a:t>repres</a:t>
                      </a:r>
                      <a:r>
                        <a:rPr lang="fr-FR" sz="1200" b="1" i="0" u="none" strike="noStrike" dirty="0">
                          <a:solidFill>
                            <a:srgbClr val="000000"/>
                          </a:solidFill>
                          <a:latin typeface="Calibri"/>
                        </a:rPr>
                        <a:t>. monde  physique</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fr-FR" sz="1200" b="0" i="0" u="none" strike="noStrike" dirty="0" err="1">
                          <a:solidFill>
                            <a:srgbClr val="000000"/>
                          </a:solidFill>
                          <a:latin typeface="Calibri"/>
                        </a:rPr>
                        <a:t>Holography</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3D practices</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rtl="0" fontAlgn="b"/>
                      <a:r>
                        <a:rPr lang="fr-FR" sz="1200" b="0" i="0" u="none" strike="noStrike" dirty="0">
                          <a:solidFill>
                            <a:srgbClr val="000000"/>
                          </a:solidFill>
                          <a:latin typeface="Calibri"/>
                        </a:rPr>
                        <a:t>GIS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r>
              <a:tr h="190027">
                <a:tc vMerge="1">
                  <a:txBody>
                    <a:bodyPr/>
                    <a:lstStyle/>
                    <a:p>
                      <a:endParaRPr lang="fr-FR"/>
                    </a:p>
                  </a:txBody>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err="1">
                          <a:solidFill>
                            <a:srgbClr val="000000"/>
                          </a:solidFill>
                          <a:latin typeface="Calibri"/>
                        </a:rPr>
                        <a:t>Text</a:t>
                      </a:r>
                      <a:r>
                        <a:rPr lang="fr-FR" sz="1100" b="0" i="0" u="none" strike="noStrike" dirty="0">
                          <a:solidFill>
                            <a:srgbClr val="000000"/>
                          </a:solidFill>
                          <a:latin typeface="Calibri"/>
                        </a:rPr>
                        <a:t> and  Speech Translation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200" b="0" i="0" u="none" strike="noStrike" dirty="0" smtClean="0">
                          <a:solidFill>
                            <a:srgbClr val="000000"/>
                          </a:solidFill>
                          <a:latin typeface="Calibri"/>
                        </a:rPr>
                        <a:t>Virtual Reality</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C000"/>
                    </a:solidFill>
                  </a:tcPr>
                </a:tc>
              </a:tr>
              <a:tr h="190027">
                <a:tc vMerge="1">
                  <a:txBody>
                    <a:bodyPr/>
                    <a:lstStyle/>
                    <a:p>
                      <a:endParaRPr lang="fr-FR"/>
                    </a:p>
                  </a:txBody>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a:solidFill>
                            <a:srgbClr val="000000"/>
                          </a:solidFill>
                          <a:latin typeface="Calibri"/>
                        </a:rPr>
                        <a:t>Internet of </a:t>
                      </a:r>
                      <a:r>
                        <a:rPr lang="fr-FR" sz="1100" b="0" i="0" u="none" strike="noStrike" dirty="0" err="1">
                          <a:solidFill>
                            <a:srgbClr val="000000"/>
                          </a:solidFill>
                          <a:latin typeface="Calibri"/>
                        </a:rPr>
                        <a:t>things</a:t>
                      </a:r>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200" b="0" i="0" u="none" strike="noStrike" dirty="0" smtClean="0">
                          <a:solidFill>
                            <a:srgbClr val="000000"/>
                          </a:solidFill>
                          <a:latin typeface="Calibri"/>
                        </a:rPr>
                        <a:t> </a:t>
                      </a:r>
                      <a:r>
                        <a:rPr lang="fr-FR" sz="1200" b="0" i="0" u="none" strike="noStrike" dirty="0" err="1" smtClean="0">
                          <a:solidFill>
                            <a:srgbClr val="000000"/>
                          </a:solidFill>
                          <a:latin typeface="Calibri"/>
                        </a:rPr>
                        <a:t>Paperless</a:t>
                      </a:r>
                      <a:r>
                        <a:rPr lang="fr-FR" sz="1200" b="0" i="0" u="none" strike="noStrike" dirty="0" smtClean="0">
                          <a:solidFill>
                            <a:srgbClr val="000000"/>
                          </a:solidFill>
                          <a:latin typeface="Calibri"/>
                        </a:rPr>
                        <a:t> office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noFill/>
                  </a:tcPr>
                </a:tc>
              </a:tr>
              <a:tr h="162880">
                <a:tc vMerge="1">
                  <a:txBody>
                    <a:bodyPr/>
                    <a:lstStyle/>
                    <a:p>
                      <a:endParaRPr lang="fr-FR"/>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fr-FR" sz="1100" b="0" i="0" u="none" strike="noStrike" dirty="0" smtClean="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err="1">
                          <a:solidFill>
                            <a:srgbClr val="000000"/>
                          </a:solidFill>
                          <a:latin typeface="Calibri"/>
                        </a:rPr>
                        <a:t>Augmented</a:t>
                      </a:r>
                      <a:r>
                        <a:rPr lang="fr-FR" sz="1100" b="0" i="0" u="none" strike="noStrike" dirty="0">
                          <a:solidFill>
                            <a:srgbClr val="000000"/>
                          </a:solidFill>
                          <a:latin typeface="Calibri"/>
                        </a:rPr>
                        <a:t> Reality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endParaRPr lang="fr-FR" sz="1100" b="0" i="0" u="none" strike="noStrike" dirty="0" smtClean="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fr-FR" sz="1100" b="0" i="0" u="none" strike="noStrike" dirty="0" smtClean="0">
                          <a:solidFill>
                            <a:srgbClr val="000000"/>
                          </a:solidFill>
                          <a:latin typeface="Calibri"/>
                        </a:rPr>
                        <a:t> Media </a:t>
                      </a:r>
                      <a:r>
                        <a:rPr lang="fr-FR" sz="1100" b="0" i="0" u="none" strike="noStrike" dirty="0" err="1" smtClean="0">
                          <a:solidFill>
                            <a:srgbClr val="000000"/>
                          </a:solidFill>
                          <a:latin typeface="Calibri"/>
                        </a:rPr>
                        <a:t>Analytics</a:t>
                      </a:r>
                      <a:endParaRPr lang="fr-FR" sz="1100" b="0" i="0" u="none" strike="noStrike" dirty="0" smtClean="0">
                        <a:solidFill>
                          <a:srgbClr val="000000"/>
                        </a:solidFill>
                        <a:latin typeface="Calibri"/>
                      </a:endParaRP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a:solidFill>
                            <a:srgbClr val="000000"/>
                          </a:solidFill>
                          <a:latin typeface="Calibri"/>
                        </a:rPr>
                        <a:t>Speech Recognition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a:solidFill>
                            <a:srgbClr val="000000"/>
                          </a:solidFill>
                          <a:latin typeface="Calibri"/>
                        </a:rPr>
                        <a:t>Plant </a:t>
                      </a:r>
                      <a:r>
                        <a:rPr lang="fr-FR" sz="1100" b="0" i="0" u="none" strike="noStrike" dirty="0" err="1">
                          <a:solidFill>
                            <a:srgbClr val="000000"/>
                          </a:solidFill>
                          <a:latin typeface="Calibri"/>
                        </a:rPr>
                        <a:t>Lifecycle</a:t>
                      </a:r>
                      <a:r>
                        <a:rPr lang="fr-FR" sz="1100" b="0" i="0" u="none" strike="noStrike" dirty="0">
                          <a:solidFill>
                            <a:srgbClr val="000000"/>
                          </a:solidFill>
                          <a:latin typeface="Calibri"/>
                        </a:rPr>
                        <a:t> </a:t>
                      </a:r>
                      <a:r>
                        <a:rPr lang="fr-FR" sz="1100" b="0" i="0" u="none" strike="noStrike" dirty="0" err="1">
                          <a:solidFill>
                            <a:srgbClr val="000000"/>
                          </a:solidFill>
                          <a:latin typeface="Calibri"/>
                        </a:rPr>
                        <a:t>Mgt</a:t>
                      </a:r>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90027">
                <a:tc rowSpan="4">
                  <a:txBody>
                    <a:bodyPr/>
                    <a:lstStyle/>
                    <a:p>
                      <a:pPr algn="ctr" rtl="0" fontAlgn="ctr"/>
                      <a:r>
                        <a:rPr lang="fr-FR" sz="1200" b="1" i="0" u="none" strike="noStrike" dirty="0">
                          <a:solidFill>
                            <a:srgbClr val="000000"/>
                          </a:solidFill>
                          <a:latin typeface="Calibri"/>
                        </a:rPr>
                        <a:t>monde physique</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fr-FR" sz="1200" b="0" i="0" u="none" strike="noStrike" dirty="0" err="1">
                          <a:solidFill>
                            <a:srgbClr val="000000"/>
                          </a:solidFill>
                          <a:latin typeface="Calibri"/>
                        </a:rPr>
                        <a:t>Exoskeletons</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fr-FR" sz="1100" b="0" i="0" u="none" strike="noStrike" dirty="0">
                          <a:solidFill>
                            <a:srgbClr val="000000"/>
                          </a:solidFill>
                          <a:latin typeface="Calibri"/>
                        </a:rPr>
                        <a:t>Advanced </a:t>
                      </a:r>
                      <a:r>
                        <a:rPr lang="fr-FR" sz="1100" b="0" i="0" u="none" strike="noStrike" dirty="0" err="1">
                          <a:solidFill>
                            <a:srgbClr val="000000"/>
                          </a:solidFill>
                          <a:latin typeface="Calibri"/>
                        </a:rPr>
                        <a:t>Robotics</a:t>
                      </a:r>
                      <a:r>
                        <a:rPr lang="fr-FR" sz="1100" b="0" i="0" u="none" strike="noStrike" dirty="0">
                          <a:solidFill>
                            <a:srgbClr val="000000"/>
                          </a:solidFill>
                          <a:latin typeface="Calibri"/>
                        </a:rPr>
                        <a:t> </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rtl="0" fontAlgn="b"/>
                      <a:r>
                        <a:rPr lang="fr-FR" sz="1200" b="0" i="0" u="none" strike="noStrike" dirty="0" err="1">
                          <a:solidFill>
                            <a:srgbClr val="000000"/>
                          </a:solidFill>
                          <a:latin typeface="Calibri"/>
                        </a:rPr>
                        <a:t>Geolocation</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90027">
                <a:tc vMerge="1">
                  <a:txBody>
                    <a:bodyPr/>
                    <a:lstStyle/>
                    <a:p>
                      <a:endParaRPr lang="fr-FR"/>
                    </a:p>
                  </a:txBody>
                  <a:tcPr/>
                </a:tc>
                <a:tc>
                  <a:txBody>
                    <a:bodyPr/>
                    <a:lstStyle/>
                    <a:p>
                      <a:pPr algn="ctr" rtl="0" fontAlgn="b"/>
                      <a:r>
                        <a:rPr lang="fr-FR" sz="1200" b="0" i="0" u="none" strike="noStrike" dirty="0" err="1">
                          <a:solidFill>
                            <a:srgbClr val="000000"/>
                          </a:solidFill>
                          <a:latin typeface="Calibri"/>
                        </a:rPr>
                        <a:t>Biometrics</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a:solidFill>
                            <a:srgbClr val="000000"/>
                          </a:solidFill>
                          <a:latin typeface="Calibri"/>
                        </a:rPr>
                        <a:t>Smart plant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200" b="0" i="0" u="none" strike="noStrike" dirty="0">
                          <a:solidFill>
                            <a:srgbClr val="000000"/>
                          </a:solidFill>
                          <a:latin typeface="Calibri"/>
                        </a:rPr>
                        <a:t>Drones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62880">
                <a:tc vMerge="1">
                  <a:txBody>
                    <a:bodyPr/>
                    <a:lstStyle/>
                    <a:p>
                      <a:endParaRPr lang="fr-FR"/>
                    </a:p>
                  </a:txBody>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err="1">
                          <a:solidFill>
                            <a:srgbClr val="000000"/>
                          </a:solidFill>
                          <a:latin typeface="Calibri"/>
                        </a:rPr>
                        <a:t>Wearable</a:t>
                      </a:r>
                      <a:r>
                        <a:rPr lang="fr-FR" sz="1100" b="0" i="0" u="none" strike="noStrike" dirty="0">
                          <a:solidFill>
                            <a:srgbClr val="000000"/>
                          </a:solidFill>
                          <a:latin typeface="Calibri"/>
                        </a:rPr>
                        <a:t> </a:t>
                      </a:r>
                      <a:r>
                        <a:rPr lang="fr-FR" sz="1100" b="0" i="0" u="none" strike="noStrike" dirty="0" err="1">
                          <a:solidFill>
                            <a:srgbClr val="000000"/>
                          </a:solidFill>
                          <a:latin typeface="Calibri"/>
                        </a:rPr>
                        <a:t>Computing</a:t>
                      </a:r>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dirty="0">
                          <a:solidFill>
                            <a:srgbClr val="000000"/>
                          </a:solidFill>
                          <a:latin typeface="Calibri"/>
                        </a:rPr>
                        <a:t>3D printing</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90027">
                <a:tc rowSpan="6">
                  <a:txBody>
                    <a:bodyPr/>
                    <a:lstStyle/>
                    <a:p>
                      <a:pPr algn="ctr" rtl="0" fontAlgn="ctr"/>
                      <a:r>
                        <a:rPr lang="fr-FR" sz="1200" b="1" i="0" u="none" strike="noStrike" dirty="0">
                          <a:solidFill>
                            <a:srgbClr val="000000"/>
                          </a:solidFill>
                          <a:latin typeface="Calibri"/>
                        </a:rPr>
                        <a:t>IT</a:t>
                      </a:r>
                    </a:p>
                  </a:txBody>
                  <a:tcPr marL="0" marR="0" marT="0" marB="0" anchor="ctr">
                    <a:lnL w="12700" cap="flat" cmpd="sng" algn="ctr">
                      <a:noFill/>
                      <a:prstDash val="solid"/>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fr-FR" sz="1100" b="0" i="0" u="none" strike="noStrike">
                          <a:solidFill>
                            <a:srgbClr val="000000"/>
                          </a:solidFill>
                          <a:latin typeface="Calibri"/>
                        </a:rPr>
                        <a:t>Open source </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200" b="0" i="0" u="none" strike="noStrike" dirty="0">
                          <a:solidFill>
                            <a:srgbClr val="000000"/>
                          </a:solidFill>
                          <a:latin typeface="Calibri"/>
                        </a:rPr>
                        <a:t>Master Data </a:t>
                      </a:r>
                      <a:r>
                        <a:rPr lang="fr-FR" sz="1200" b="0" i="0" u="none" strike="noStrike" dirty="0" err="1">
                          <a:solidFill>
                            <a:srgbClr val="000000"/>
                          </a:solidFill>
                          <a:latin typeface="Calibri"/>
                        </a:rPr>
                        <a:t>Mgt</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90027">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a:solidFill>
                            <a:srgbClr val="000000"/>
                          </a:solidFill>
                          <a:latin typeface="Calibri"/>
                        </a:rPr>
                        <a:t>Hadoop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200" b="0" i="0" u="none" strike="noStrike" dirty="0">
                          <a:solidFill>
                            <a:srgbClr val="000000"/>
                          </a:solidFill>
                          <a:latin typeface="Calibri"/>
                        </a:rPr>
                        <a:t>Cloud </a:t>
                      </a:r>
                      <a:r>
                        <a:rPr lang="fr-FR" sz="1200" b="0" i="0" u="none" strike="noStrike" dirty="0" err="1">
                          <a:solidFill>
                            <a:srgbClr val="000000"/>
                          </a:solidFill>
                          <a:latin typeface="Calibri"/>
                        </a:rPr>
                        <a:t>computing</a:t>
                      </a:r>
                      <a:r>
                        <a:rPr lang="fr-FR" sz="12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90027">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a:solidFill>
                            <a:srgbClr val="000000"/>
                          </a:solidFill>
                          <a:latin typeface="Calibri"/>
                        </a:rPr>
                        <a:t>DevOps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200" b="0" i="0" u="none" strike="noStrike" dirty="0">
                          <a:solidFill>
                            <a:srgbClr val="000000"/>
                          </a:solidFill>
                          <a:latin typeface="Calibri"/>
                        </a:rPr>
                        <a:t>Agile IT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fr-FR" sz="1100" b="0" i="0" u="none" strike="noStrike">
                          <a:solidFill>
                            <a:srgbClr val="000000"/>
                          </a:solidFill>
                          <a:latin typeface="Calibri"/>
                        </a:rPr>
                        <a:t>NOSQL</a:t>
                      </a:r>
                    </a:p>
                  </a:txBody>
                  <a:tcPr marL="0" marR="0" marT="0" marB="0" anchor="ctr">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a:solidFill>
                            <a:srgbClr val="000000"/>
                          </a:solidFill>
                          <a:latin typeface="Calibri"/>
                        </a:rPr>
                        <a:t>High Performance Computing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6350" cap="flat" cmpd="sng" algn="ctr">
                      <a:solidFill>
                        <a:schemeClr val="tx1">
                          <a:lumMod val="75000"/>
                          <a:lumOff val="25000"/>
                        </a:schemeClr>
                      </a:solidFill>
                      <a:prstDash val="dot"/>
                      <a:round/>
                      <a:headEnd type="none" w="med" len="med"/>
                      <a:tailEnd type="none" w="med" len="med"/>
                    </a:lnB>
                    <a:lnTlToBr w="12700" cmpd="sng">
                      <a:noFill/>
                      <a:prstDash val="solid"/>
                    </a:lnTlToBr>
                    <a:lnBlToTr w="12700" cmpd="sng">
                      <a:noFill/>
                      <a:prstDash val="solid"/>
                    </a:lnBlToTr>
                    <a:solidFill>
                      <a:srgbClr val="FFFFFF"/>
                    </a:solidFill>
                  </a:tcPr>
                </a:tc>
              </a:tr>
              <a:tr h="162880">
                <a:tc vMerge="1">
                  <a:txBody>
                    <a:bodyPr/>
                    <a:lstStyle/>
                    <a:p>
                      <a:endParaRPr lang="fr-FR"/>
                    </a:p>
                  </a:txBody>
                  <a:tcPr/>
                </a:tc>
                <a:tc>
                  <a:txBody>
                    <a:bodyPr/>
                    <a:lstStyle/>
                    <a:p>
                      <a:pPr algn="l" fontAlgn="b"/>
                      <a:r>
                        <a:rPr lang="fr-FR" sz="1100" b="0" i="0" u="none" strike="noStrike">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
                      <a:r>
                        <a:rPr lang="fr-FR" sz="1100" b="0" i="0" u="none" strike="noStrike">
                          <a:solidFill>
                            <a:srgbClr val="000000"/>
                          </a:solidFill>
                          <a:latin typeface="Calibri"/>
                        </a:rPr>
                        <a:t>Enterprise architecture </a:t>
                      </a:r>
                    </a:p>
                  </a:txBody>
                  <a:tcPr marL="0" marR="0" marT="0" marB="0" anchor="b">
                    <a:lnL w="6350" cap="flat" cmpd="sng" algn="ctr">
                      <a:solidFill>
                        <a:schemeClr val="tx1">
                          <a:lumMod val="75000"/>
                          <a:lumOff val="25000"/>
                        </a:schemeClr>
                      </a:solidFill>
                      <a:prstDash val="dot"/>
                      <a:round/>
                      <a:headEnd type="none" w="med" len="med"/>
                      <a:tailEnd type="none" w="med" len="med"/>
                    </a:lnL>
                    <a:lnR w="6350" cap="flat" cmpd="sng" algn="ctr">
                      <a:solidFill>
                        <a:schemeClr val="tx1">
                          <a:lumMod val="75000"/>
                          <a:lumOff val="25000"/>
                        </a:schemeClr>
                      </a:solidFill>
                      <a:prstDash val="dot"/>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fr-FR" sz="1100" b="0" i="0" u="none" strike="noStrike" dirty="0">
                          <a:solidFill>
                            <a:srgbClr val="000000"/>
                          </a:solidFill>
                          <a:latin typeface="Calibri"/>
                        </a:rPr>
                        <a:t> </a:t>
                      </a:r>
                    </a:p>
                  </a:txBody>
                  <a:tcPr marL="0" marR="0" marT="0" marB="0" anchor="b">
                    <a:lnL w="6350" cap="flat" cmpd="sng" algn="ctr">
                      <a:solidFill>
                        <a:schemeClr val="tx1">
                          <a:lumMod val="75000"/>
                          <a:lumOff val="25000"/>
                        </a:schemeClr>
                      </a:solidFill>
                      <a:prstDash val="dot"/>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6" name="ZoneTexte 5"/>
          <p:cNvSpPr txBox="1"/>
          <p:nvPr/>
        </p:nvSpPr>
        <p:spPr>
          <a:xfrm>
            <a:off x="4211960" y="6009171"/>
            <a:ext cx="607096" cy="246221"/>
          </a:xfrm>
          <a:prstGeom prst="rect">
            <a:avLst/>
          </a:prstGeom>
          <a:solidFill>
            <a:schemeClr val="accent5"/>
          </a:solidFill>
        </p:spPr>
        <p:txBody>
          <a:bodyPr wrap="square" rtlCol="0">
            <a:spAutoFit/>
          </a:bodyPr>
          <a:lstStyle/>
          <a:p>
            <a:r>
              <a:rPr lang="fr-FR" sz="1000" b="1" smtClean="0"/>
              <a:t>&gt;30%</a:t>
            </a:r>
            <a:endParaRPr lang="fr-FR" sz="1000" b="1"/>
          </a:p>
        </p:txBody>
      </p:sp>
      <p:sp>
        <p:nvSpPr>
          <p:cNvPr id="7" name="ZoneTexte 6"/>
          <p:cNvSpPr txBox="1"/>
          <p:nvPr/>
        </p:nvSpPr>
        <p:spPr>
          <a:xfrm>
            <a:off x="5158408" y="6009171"/>
            <a:ext cx="532384" cy="246221"/>
          </a:xfrm>
          <a:prstGeom prst="rect">
            <a:avLst/>
          </a:prstGeom>
          <a:solidFill>
            <a:srgbClr val="FFC000"/>
          </a:solidFill>
        </p:spPr>
        <p:txBody>
          <a:bodyPr wrap="square" rtlCol="0">
            <a:spAutoFit/>
          </a:bodyPr>
          <a:lstStyle/>
          <a:p>
            <a:r>
              <a:rPr lang="fr-FR" sz="1000" b="1" smtClean="0"/>
              <a:t>&gt;15%</a:t>
            </a:r>
            <a:endParaRPr lang="fr-FR" sz="1000" b="1"/>
          </a:p>
        </p:txBody>
      </p:sp>
      <p:sp>
        <p:nvSpPr>
          <p:cNvPr id="8" name="ZoneTexte 7"/>
          <p:cNvSpPr txBox="1"/>
          <p:nvPr/>
        </p:nvSpPr>
        <p:spPr>
          <a:xfrm>
            <a:off x="6104856" y="6009171"/>
            <a:ext cx="586408" cy="246221"/>
          </a:xfrm>
          <a:prstGeom prst="rect">
            <a:avLst/>
          </a:prstGeom>
          <a:solidFill>
            <a:schemeClr val="bg1">
              <a:lumMod val="75000"/>
            </a:schemeClr>
          </a:solidFill>
        </p:spPr>
        <p:txBody>
          <a:bodyPr wrap="square" rtlCol="0">
            <a:spAutoFit/>
          </a:bodyPr>
          <a:lstStyle/>
          <a:p>
            <a:r>
              <a:rPr lang="fr-FR" sz="1000" b="1" dirty="0" smtClean="0"/>
              <a:t>&gt;10%</a:t>
            </a:r>
            <a:endParaRPr lang="fr-FR" sz="1000" b="1" dirty="0"/>
          </a:p>
        </p:txBody>
      </p:sp>
      <p:sp>
        <p:nvSpPr>
          <p:cNvPr id="9" name="ZoneTexte 8"/>
          <p:cNvSpPr txBox="1"/>
          <p:nvPr/>
        </p:nvSpPr>
        <p:spPr>
          <a:xfrm>
            <a:off x="353135" y="5986021"/>
            <a:ext cx="3960440" cy="276999"/>
          </a:xfrm>
          <a:prstGeom prst="rect">
            <a:avLst/>
          </a:prstGeom>
          <a:noFill/>
        </p:spPr>
        <p:txBody>
          <a:bodyPr wrap="square" rtlCol="0">
            <a:spAutoFit/>
          </a:bodyPr>
          <a:lstStyle/>
          <a:p>
            <a:r>
              <a:rPr lang="fr-FR" sz="1200" dirty="0" smtClean="0"/>
              <a:t>Nombre de citations dans l’ensemble des cas d’usage</a:t>
            </a:r>
            <a:endParaRPr lang="fr-FR" sz="1200" dirty="0"/>
          </a:p>
        </p:txBody>
      </p:sp>
      <p:sp>
        <p:nvSpPr>
          <p:cNvPr id="18" name="Title 3"/>
          <p:cNvSpPr txBox="1">
            <a:spLocks/>
          </p:cNvSpPr>
          <p:nvPr/>
        </p:nvSpPr>
        <p:spPr>
          <a:xfrm>
            <a:off x="457200" y="127774"/>
            <a:ext cx="7970520"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r>
              <a:rPr lang="fr-FR" sz="2000" dirty="0"/>
              <a:t>Conclusions et propositions </a:t>
            </a:r>
            <a:r>
              <a:rPr lang="fr-FR" sz="2000" dirty="0" smtClean="0">
                <a:solidFill>
                  <a:srgbClr val="4A96CD">
                    <a:lumMod val="50000"/>
                  </a:srgbClr>
                </a:solidFill>
              </a:rPr>
              <a:t/>
            </a:r>
            <a:br>
              <a:rPr lang="fr-FR" sz="2000" dirty="0" smtClean="0">
                <a:solidFill>
                  <a:srgbClr val="4A96CD">
                    <a:lumMod val="50000"/>
                  </a:srgbClr>
                </a:solidFill>
              </a:rPr>
            </a:br>
            <a:r>
              <a:rPr lang="fr-FR" sz="1800" dirty="0" smtClean="0">
                <a:solidFill>
                  <a:schemeClr val="accent2">
                    <a:lumMod val="75000"/>
                  </a:schemeClr>
                </a:solidFill>
              </a:rPr>
              <a:t>Synthèse des </a:t>
            </a:r>
            <a:r>
              <a:rPr lang="fr-FR" sz="1800">
                <a:solidFill>
                  <a:schemeClr val="accent2">
                    <a:lumMod val="75000"/>
                  </a:schemeClr>
                </a:solidFill>
              </a:rPr>
              <a:t>résultats </a:t>
            </a:r>
            <a:r>
              <a:rPr lang="fr-FR" sz="1800" smtClean="0">
                <a:solidFill>
                  <a:schemeClr val="accent2">
                    <a:lumMod val="75000"/>
                  </a:schemeClr>
                </a:solidFill>
              </a:rPr>
              <a:t> (technologies)</a:t>
            </a:r>
            <a:endParaRPr lang="fr-FR" sz="1800" dirty="0">
              <a:solidFill>
                <a:schemeClr val="accent2">
                  <a:lumMod val="75000"/>
                </a:schemeClr>
              </a:solidFill>
            </a:endParaRPr>
          </a:p>
        </p:txBody>
      </p:sp>
      <p:sp>
        <p:nvSpPr>
          <p:cNvPr id="19" name="Footer Placeholder 10"/>
          <p:cNvSpPr>
            <a:spLocks noGrp="1"/>
          </p:cNvSpPr>
          <p:nvPr>
            <p:ph type="ftr" sz="quarter" idx="4294967295"/>
          </p:nvPr>
        </p:nvSpPr>
        <p:spPr>
          <a:xfrm>
            <a:off x="457200" y="6411916"/>
            <a:ext cx="5562600" cy="365125"/>
          </a:xfrm>
          <a:prstGeom prst="rect">
            <a:avLst/>
          </a:prstGeom>
        </p:spPr>
        <p:txBody>
          <a:bodyPr/>
          <a:lstStyle>
            <a:lvl1pPr>
              <a:defRPr/>
            </a:lvl1pPr>
          </a:lstStyle>
          <a:p>
            <a:pPr>
              <a:defRPr/>
            </a:pPr>
            <a:r>
              <a:rPr lang="fr-FR" sz="900" dirty="0" smtClean="0">
                <a:solidFill>
                  <a:schemeClr val="tx1">
                    <a:lumMod val="75000"/>
                    <a:lumOff val="25000"/>
                  </a:schemeClr>
                </a:solidFill>
              </a:rPr>
              <a:t>WARNING : exercice expérimental pour la campagne 2015, les données du POT ne sont ni exhaustives ni homogènes selon les branches</a:t>
            </a:r>
            <a:endParaRPr lang="fr-FR" sz="900" dirty="0">
              <a:solidFill>
                <a:schemeClr val="tx1">
                  <a:lumMod val="75000"/>
                  <a:lumOff val="25000"/>
                </a:schemeClr>
              </a:solidFill>
            </a:endParaRPr>
          </a:p>
        </p:txBody>
      </p:sp>
    </p:spTree>
    <p:extLst>
      <p:ext uri="{BB962C8B-B14F-4D97-AF65-F5344CB8AC3E}">
        <p14:creationId xmlns:p14="http://schemas.microsoft.com/office/powerpoint/2010/main" xmlns="" val="378071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srcRect/>
          <a:stretch>
            <a:fillRect/>
          </a:stretch>
        </p:blipFill>
        <p:spPr bwMode="auto">
          <a:xfrm>
            <a:off x="4463988" y="1808820"/>
            <a:ext cx="4505926" cy="2879526"/>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Éléments </a:t>
            </a:r>
            <a:r>
              <a:rPr lang="fr-FR" dirty="0" smtClean="0"/>
              <a:t>de contexte</a:t>
            </a:r>
            <a:endParaRPr lang="fr-FR" dirty="0"/>
          </a:p>
        </p:txBody>
      </p:sp>
      <p:sp>
        <p:nvSpPr>
          <p:cNvPr id="5" name="Espace réservé du texte 4"/>
          <p:cNvSpPr>
            <a:spLocks noGrp="1"/>
          </p:cNvSpPr>
          <p:nvPr>
            <p:ph type="body" sz="quarter" idx="12"/>
          </p:nvPr>
        </p:nvSpPr>
        <p:spPr>
          <a:xfrm>
            <a:off x="251520" y="1125538"/>
            <a:ext cx="4212468" cy="5040311"/>
          </a:xfrm>
        </p:spPr>
        <p:txBody>
          <a:bodyPr>
            <a:normAutofit/>
          </a:bodyPr>
          <a:lstStyle/>
          <a:p>
            <a:r>
              <a:rPr lang="fr-FR" sz="1800" dirty="0" smtClean="0">
                <a:cs typeface="+mn-cs"/>
              </a:rPr>
              <a:t>Le Plan d’Orientation Technologique (POT) existe depuis 2009</a:t>
            </a:r>
          </a:p>
          <a:p>
            <a:endParaRPr lang="fr-FR" sz="1800" dirty="0" smtClean="0">
              <a:cs typeface="+mn-cs"/>
            </a:endParaRPr>
          </a:p>
          <a:p>
            <a:r>
              <a:rPr lang="fr-FR" sz="1800" dirty="0" smtClean="0">
                <a:cs typeface="+mn-cs"/>
              </a:rPr>
              <a:t>Historiquement, outil de vulgarisation et de communication autour des nouvelles technologies, il est positionné depuis 2014 en tant qu’ </a:t>
            </a:r>
            <a:r>
              <a:rPr lang="fr-FR" sz="1800" b="1" dirty="0" smtClean="0">
                <a:cs typeface="+mn-cs"/>
              </a:rPr>
              <a:t>outil d’aide à la stratégie</a:t>
            </a:r>
          </a:p>
          <a:p>
            <a:pPr lvl="1"/>
            <a:r>
              <a:rPr lang="fr-FR" dirty="0" smtClean="0">
                <a:cs typeface="+mn-cs"/>
              </a:rPr>
              <a:t>Stratégie digitale métier</a:t>
            </a:r>
          </a:p>
          <a:p>
            <a:pPr lvl="1"/>
            <a:r>
              <a:rPr lang="fr-FR" dirty="0" smtClean="0">
                <a:cs typeface="+mn-cs"/>
              </a:rPr>
              <a:t>Stratégie et plan SI</a:t>
            </a:r>
          </a:p>
          <a:p>
            <a:endParaRPr lang="fr-FR" sz="1800" dirty="0" smtClean="0">
              <a:cs typeface="+mn-cs"/>
            </a:endParaRPr>
          </a:p>
          <a:p>
            <a:r>
              <a:rPr lang="fr-FR" sz="1800" dirty="0" smtClean="0">
                <a:cs typeface="+mn-cs"/>
              </a:rPr>
              <a:t>Afin de mieux contribuer à la stratégie digitale des métiers,  le POT a évolué en 2015 avec l’introduction d’ une </a:t>
            </a:r>
            <a:r>
              <a:rPr lang="fr-FR" sz="1800" b="1" dirty="0" smtClean="0">
                <a:cs typeface="+mn-cs"/>
              </a:rPr>
              <a:t>approche use cases structurée</a:t>
            </a:r>
          </a:p>
          <a:p>
            <a:endParaRPr lang="fr-FR" dirty="0" smtClean="0"/>
          </a:p>
          <a:p>
            <a:endParaRPr lang="fr-FR" dirty="0" smtClean="0"/>
          </a:p>
          <a:p>
            <a:endParaRPr lang="fr-FR" dirty="0"/>
          </a:p>
        </p:txBody>
      </p:sp>
      <p:sp>
        <p:nvSpPr>
          <p:cNvPr id="7" name="Espace réservé du pied de page 6"/>
          <p:cNvSpPr>
            <a:spLocks noGrp="1"/>
          </p:cNvSpPr>
          <p:nvPr>
            <p:ph type="ftr" sz="quarter" idx="10"/>
          </p:nvPr>
        </p:nvSpPr>
        <p:spPr>
          <a:xfrm>
            <a:off x="287524" y="6411916"/>
            <a:ext cx="6599076" cy="365125"/>
          </a:xfrm>
        </p:spPr>
        <p:txBody>
          <a:bodyPr/>
          <a:lstStyle/>
          <a:p>
            <a:r>
              <a:rPr lang="fr-FR" sz="800" smtClean="0"/>
              <a:t>POT présentation courte 2016</a:t>
            </a:r>
            <a:endParaRPr lang="fr-FR" sz="800" dirty="0"/>
          </a:p>
        </p:txBody>
      </p:sp>
      <p:sp>
        <p:nvSpPr>
          <p:cNvPr id="8" name="Espace réservé du numéro de diapositive 7"/>
          <p:cNvSpPr>
            <a:spLocks noGrp="1"/>
          </p:cNvSpPr>
          <p:nvPr>
            <p:ph type="sldNum" sz="quarter" idx="11"/>
          </p:nvPr>
        </p:nvSpPr>
        <p:spPr/>
        <p:txBody>
          <a:bodyPr/>
          <a:lstStyle/>
          <a:p>
            <a:fld id="{21F90BE8-D879-4F46-ACF9-7BCC67DCFB75}" type="slidenum">
              <a:rPr lang="fr-FR" smtClean="0"/>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smtClean="0"/>
              <a:t>Atelier #1</a:t>
            </a:r>
            <a:endParaRPr lang="fr-FR"/>
          </a:p>
        </p:txBody>
      </p:sp>
      <p:sp>
        <p:nvSpPr>
          <p:cNvPr id="3" name="Espace réservé du pied de page 2"/>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2"/>
          </p:nvPr>
        </p:nvSpPr>
        <p:spPr/>
        <p:txBody>
          <a:bodyPr/>
          <a:lstStyle/>
          <a:p>
            <a:fld id="{21F90BE8-D879-4F46-ACF9-7BCC67DCFB75}"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smtClean="0"/>
              <a:t>Objectifs</a:t>
            </a:r>
            <a:endParaRPr lang="fr-FR"/>
          </a:p>
        </p:txBody>
      </p:sp>
      <p:sp>
        <p:nvSpPr>
          <p:cNvPr id="3" name="Espace réservé du pied de page 2"/>
          <p:cNvSpPr>
            <a:spLocks noGrp="1"/>
          </p:cNvSpPr>
          <p:nvPr>
            <p:ph type="ftr" sz="quarter" idx="10"/>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21</a:t>
            </a:fld>
            <a:endParaRPr lang="fr-FR"/>
          </a:p>
        </p:txBody>
      </p:sp>
      <p:sp>
        <p:nvSpPr>
          <p:cNvPr id="6" name="Espace réservé du texte 5"/>
          <p:cNvSpPr>
            <a:spLocks noGrp="1"/>
          </p:cNvSpPr>
          <p:nvPr>
            <p:ph type="body" sz="quarter" idx="12"/>
          </p:nvPr>
        </p:nvSpPr>
        <p:spPr/>
        <p:txBody>
          <a:bodyPr/>
          <a:lstStyle/>
          <a:p>
            <a:r>
              <a:rPr lang="fr-FR" smtClean="0"/>
              <a:t>Définir les business domaines et les business capabilities</a:t>
            </a:r>
          </a:p>
          <a:p>
            <a:r>
              <a:rPr lang="fr-FR" smtClean="0"/>
              <a:t>Fixer les  ou les ateliers d’émergence des cas d’usage</a:t>
            </a:r>
          </a:p>
          <a:p>
            <a:pPr lvl="1"/>
            <a:r>
              <a:rPr lang="fr-FR" smtClean="0"/>
              <a:t>Qui?</a:t>
            </a:r>
          </a:p>
          <a:p>
            <a:pPr lvl="1"/>
            <a:r>
              <a:rPr lang="fr-FR" smtClean="0"/>
              <a:t>Quand ?</a:t>
            </a:r>
          </a:p>
          <a:p>
            <a:pPr lvl="1"/>
            <a:r>
              <a:rPr lang="fr-FR" smtClean="0"/>
              <a:t>Où?</a:t>
            </a:r>
          </a:p>
          <a:p>
            <a:r>
              <a:rPr lang="fr-FR" smtClean="0"/>
              <a:t>Fixer le processus de validation des cas d’usage</a:t>
            </a:r>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Business </a:t>
            </a:r>
            <a:r>
              <a:rPr lang="fr-FR" dirty="0" err="1" smtClean="0"/>
              <a:t>Domains</a:t>
            </a:r>
            <a:r>
              <a:rPr lang="fr-FR" dirty="0" smtClean="0"/>
              <a:t> &amp; </a:t>
            </a:r>
            <a:r>
              <a:rPr lang="fr-FR" dirty="0" err="1" smtClean="0"/>
              <a:t>Capabilities</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22</a:t>
            </a:fld>
            <a:endParaRPr lang="fr-FR" dirty="0"/>
          </a:p>
        </p:txBody>
      </p:sp>
      <p:sp>
        <p:nvSpPr>
          <p:cNvPr id="5" name="Espace réservé du texte 4"/>
          <p:cNvSpPr>
            <a:spLocks noGrp="1"/>
          </p:cNvSpPr>
          <p:nvPr>
            <p:ph type="body" sz="quarter" idx="12"/>
          </p:nvPr>
        </p:nvSpPr>
        <p:spPr>
          <a:xfrm>
            <a:off x="457200" y="836712"/>
            <a:ext cx="8218800" cy="5040311"/>
          </a:xfrm>
        </p:spPr>
        <p:txBody>
          <a:bodyPr>
            <a:normAutofit/>
          </a:bodyPr>
          <a:lstStyle/>
          <a:p>
            <a:r>
              <a:rPr lang="fr-FR" sz="1600" dirty="0" smtClean="0"/>
              <a:t>Business Domain : </a:t>
            </a:r>
            <a:r>
              <a:rPr lang="fr-FR" sz="1600" b="1" dirty="0" smtClean="0"/>
              <a:t>Chaîne logistique</a:t>
            </a:r>
          </a:p>
          <a:p>
            <a:endParaRPr lang="fr-FR" sz="1600" dirty="0"/>
          </a:p>
          <a:p>
            <a:r>
              <a:rPr lang="fr-FR" sz="1600" dirty="0" smtClean="0"/>
              <a:t>Business </a:t>
            </a:r>
            <a:r>
              <a:rPr lang="fr-FR" sz="1600" dirty="0" err="1" smtClean="0"/>
              <a:t>Capabilities</a:t>
            </a:r>
            <a:r>
              <a:rPr lang="fr-FR" sz="1600" dirty="0" smtClean="0"/>
              <a:t> :</a:t>
            </a:r>
          </a:p>
          <a:p>
            <a:pPr lvl="1"/>
            <a:r>
              <a:rPr lang="fr-FR" sz="1400" b="1" dirty="0" smtClean="0"/>
              <a:t>Niveau 1 : </a:t>
            </a:r>
          </a:p>
          <a:p>
            <a:pPr lvl="2"/>
            <a:r>
              <a:rPr lang="fr-FR" sz="1200" dirty="0" smtClean="0"/>
              <a:t>Gestion des fournisseurs</a:t>
            </a:r>
          </a:p>
          <a:p>
            <a:pPr lvl="2"/>
            <a:r>
              <a:rPr lang="fr-FR" sz="1200" dirty="0" smtClean="0"/>
              <a:t>Catalogue de produits</a:t>
            </a:r>
          </a:p>
          <a:p>
            <a:pPr lvl="2"/>
            <a:r>
              <a:rPr lang="fr-FR" sz="1200" dirty="0" smtClean="0"/>
              <a:t>Approvisionnement</a:t>
            </a:r>
          </a:p>
          <a:p>
            <a:pPr lvl="2"/>
            <a:r>
              <a:rPr lang="fr-FR" sz="1200" dirty="0" smtClean="0"/>
              <a:t>Commandes</a:t>
            </a:r>
          </a:p>
          <a:p>
            <a:pPr lvl="2"/>
            <a:r>
              <a:rPr lang="fr-FR" sz="1200" dirty="0" smtClean="0"/>
              <a:t>Facturation</a:t>
            </a:r>
          </a:p>
          <a:p>
            <a:pPr lvl="1"/>
            <a:r>
              <a:rPr lang="fr-FR" sz="1400" b="1" dirty="0" smtClean="0"/>
              <a:t>Niveau 2 : </a:t>
            </a:r>
          </a:p>
          <a:p>
            <a:pPr lvl="2"/>
            <a:r>
              <a:rPr lang="fr-FR" sz="1200" dirty="0" smtClean="0"/>
              <a:t>Commandes :</a:t>
            </a:r>
          </a:p>
          <a:p>
            <a:pPr lvl="3"/>
            <a:r>
              <a:rPr lang="fr-FR" sz="1200" dirty="0" smtClean="0"/>
              <a:t>Validation de la commande</a:t>
            </a:r>
          </a:p>
          <a:p>
            <a:pPr lvl="3"/>
            <a:r>
              <a:rPr lang="fr-FR" sz="1200" dirty="0" smtClean="0"/>
              <a:t>Retrait du stock</a:t>
            </a:r>
          </a:p>
          <a:p>
            <a:pPr lvl="3"/>
            <a:r>
              <a:rPr lang="fr-FR" sz="1200" dirty="0" smtClean="0"/>
              <a:t>Préparation de la commande</a:t>
            </a:r>
          </a:p>
          <a:p>
            <a:pPr lvl="3"/>
            <a:r>
              <a:rPr lang="fr-FR" sz="1200" dirty="0" smtClean="0"/>
              <a:t>Distribution</a:t>
            </a:r>
          </a:p>
          <a:p>
            <a:pPr lvl="3"/>
            <a:r>
              <a:rPr lang="fr-FR" sz="1200" dirty="0" smtClean="0"/>
              <a:t>Livraison</a:t>
            </a:r>
          </a:p>
          <a:p>
            <a:pPr lvl="3"/>
            <a:r>
              <a:rPr lang="fr-FR" sz="1200" dirty="0" smtClean="0"/>
              <a:t>Après-vente / réclamations</a:t>
            </a:r>
            <a:endParaRPr lang="fr-FR" sz="1200" dirty="0"/>
          </a:p>
        </p:txBody>
      </p:sp>
      <p:sp>
        <p:nvSpPr>
          <p:cNvPr id="6" name="ZoneTexte 5"/>
          <p:cNvSpPr txBox="1"/>
          <p:nvPr/>
        </p:nvSpPr>
        <p:spPr>
          <a:xfrm rot="20175144">
            <a:off x="4788024" y="2852936"/>
            <a:ext cx="1765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fr-FR" smtClean="0"/>
              <a:t>Example</a:t>
            </a:r>
            <a:endParaRPr lang="fr-FR"/>
          </a:p>
        </p:txBody>
      </p:sp>
    </p:spTree>
    <p:extLst>
      <p:ext uri="{BB962C8B-B14F-4D97-AF65-F5344CB8AC3E}">
        <p14:creationId xmlns="" xmlns:p14="http://schemas.microsoft.com/office/powerpoint/2010/main" val="267997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Enjeux métiers Monétique &amp; réseau</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23</a:t>
            </a:fld>
            <a:endParaRPr lang="fr-FR" dirty="0"/>
          </a:p>
        </p:txBody>
      </p:sp>
      <p:sp>
        <p:nvSpPr>
          <p:cNvPr id="9" name="Espace réservé du texte 8"/>
          <p:cNvSpPr>
            <a:spLocks noGrp="1"/>
          </p:cNvSpPr>
          <p:nvPr>
            <p:ph type="body" sz="quarter" idx="12"/>
          </p:nvPr>
        </p:nvSpPr>
        <p:spPr/>
        <p:txBody>
          <a:bodyPr/>
          <a:lstStyle/>
          <a:p>
            <a:r>
              <a:rPr lang="fr-FR" dirty="0" smtClean="0"/>
              <a:t>Principaux Business </a:t>
            </a:r>
            <a:r>
              <a:rPr lang="fr-FR" dirty="0" err="1" smtClean="0"/>
              <a:t>Domains</a:t>
            </a:r>
            <a:endParaRPr lang="fr-FR" dirty="0" smtClean="0"/>
          </a:p>
          <a:p>
            <a:endParaRPr lang="fr-FR" dirty="0" smtClean="0"/>
          </a:p>
          <a:p>
            <a:r>
              <a:rPr lang="fr-FR" dirty="0" smtClean="0"/>
              <a:t>Principales Business </a:t>
            </a:r>
            <a:r>
              <a:rPr lang="fr-FR" dirty="0" err="1" smtClean="0"/>
              <a:t>Capabilities</a:t>
            </a:r>
            <a:endParaRPr lang="fr-FR" dirty="0"/>
          </a:p>
        </p:txBody>
      </p:sp>
      <p:pic>
        <p:nvPicPr>
          <p:cNvPr id="3074" name="Picture 2" descr="Afficher l'image d'origin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51920" y="3669528"/>
            <a:ext cx="1007194" cy="10071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3231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Catégorisation des digital </a:t>
            </a:r>
            <a:r>
              <a:rPr lang="fr-FR" dirty="0" err="1" smtClean="0"/>
              <a:t>capabilities</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24</a:t>
            </a:fld>
            <a:endParaRPr lang="fr-FR" dirty="0"/>
          </a:p>
        </p:txBody>
      </p:sp>
      <p:sp>
        <p:nvSpPr>
          <p:cNvPr id="67" name="Espace réservé du texte 66"/>
          <p:cNvSpPr>
            <a:spLocks noGrp="1"/>
          </p:cNvSpPr>
          <p:nvPr>
            <p:ph type="body" sz="quarter" idx="12"/>
          </p:nvPr>
        </p:nvSpPr>
        <p:spPr>
          <a:xfrm>
            <a:off x="457200" y="980728"/>
            <a:ext cx="8218800" cy="5185121"/>
          </a:xfrm>
        </p:spPr>
        <p:txBody>
          <a:bodyPr>
            <a:normAutofit/>
          </a:bodyPr>
          <a:lstStyle/>
          <a:p>
            <a:pPr algn="just"/>
            <a:r>
              <a:rPr lang="fr-FR" sz="1200" dirty="0" smtClean="0"/>
              <a:t>Nous privilégions une </a:t>
            </a:r>
            <a:r>
              <a:rPr lang="fr-FR" sz="1200" b="1" dirty="0" smtClean="0"/>
              <a:t>approche centrée sur la chaîne de valeur </a:t>
            </a:r>
            <a:r>
              <a:rPr lang="fr-FR" sz="1200" dirty="0" smtClean="0"/>
              <a:t>et la contribution des technologies tout au long de cette chaîne de valeurs, afin de faciliter le lien avec les digital </a:t>
            </a:r>
            <a:r>
              <a:rPr lang="fr-FR" sz="1200" dirty="0" err="1" smtClean="0"/>
              <a:t>capabilities</a:t>
            </a:r>
            <a:r>
              <a:rPr lang="fr-FR" sz="1200" dirty="0" smtClean="0"/>
              <a:t> des différentes technologies étudiées</a:t>
            </a:r>
          </a:p>
          <a:p>
            <a:pPr algn="just"/>
            <a:endParaRPr lang="fr-FR" sz="1200" dirty="0"/>
          </a:p>
          <a:p>
            <a:pPr algn="just"/>
            <a:r>
              <a:rPr lang="fr-FR" sz="1200" dirty="0" smtClean="0"/>
              <a:t>Cette approche permet également de </a:t>
            </a:r>
            <a:r>
              <a:rPr lang="fr-FR" sz="1200" b="1" dirty="0" smtClean="0"/>
              <a:t>réduire les recouvrements possibles</a:t>
            </a:r>
            <a:r>
              <a:rPr lang="fr-FR" sz="1200" dirty="0" smtClean="0"/>
              <a:t>, en privilégiant la finalité de la technologie ou sa valeur d’usage dominante pour la catégoriser (ex. : Internet of </a:t>
            </a:r>
            <a:r>
              <a:rPr lang="fr-FR" sz="1200" dirty="0" err="1" smtClean="0"/>
              <a:t>Things</a:t>
            </a:r>
            <a:r>
              <a:rPr lang="fr-FR" sz="1200" dirty="0" smtClean="0"/>
              <a:t> permet de « Connecter »)</a:t>
            </a:r>
            <a:endParaRPr lang="fr-FR" sz="1200" dirty="0"/>
          </a:p>
        </p:txBody>
      </p:sp>
      <p:sp>
        <p:nvSpPr>
          <p:cNvPr id="40" name="Pentagone 39"/>
          <p:cNvSpPr/>
          <p:nvPr/>
        </p:nvSpPr>
        <p:spPr>
          <a:xfrm>
            <a:off x="225829" y="2493190"/>
            <a:ext cx="2232248" cy="576064"/>
          </a:xfrm>
          <a:prstGeom prst="homePlate">
            <a:avLst/>
          </a:prstGeom>
          <a:solidFill>
            <a:schemeClr val="bg1">
              <a:lumMod val="95000"/>
            </a:schemeClr>
          </a:solid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smtClean="0">
                <a:solidFill>
                  <a:schemeClr val="accent4"/>
                </a:solidFill>
              </a:rPr>
              <a:t>CONNECTER</a:t>
            </a:r>
            <a:endParaRPr lang="fr-FR" sz="1400" dirty="0">
              <a:solidFill>
                <a:schemeClr val="accent4"/>
              </a:solidFill>
            </a:endParaRPr>
          </a:p>
        </p:txBody>
      </p:sp>
      <p:sp>
        <p:nvSpPr>
          <p:cNvPr id="42" name="Chevron 41"/>
          <p:cNvSpPr/>
          <p:nvPr/>
        </p:nvSpPr>
        <p:spPr>
          <a:xfrm>
            <a:off x="2308505" y="2493190"/>
            <a:ext cx="2232248" cy="576064"/>
          </a:xfrm>
          <a:prstGeom prst="chevron">
            <a:avLst/>
          </a:prstGeom>
          <a:solidFill>
            <a:schemeClr val="bg1">
              <a:lumMod val="95000"/>
            </a:schemeClr>
          </a:solid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chemeClr val="accent4"/>
                </a:solidFill>
              </a:rPr>
              <a:t>ANALYSER</a:t>
            </a:r>
          </a:p>
        </p:txBody>
      </p:sp>
      <p:sp>
        <p:nvSpPr>
          <p:cNvPr id="43" name="Chevron 42"/>
          <p:cNvSpPr/>
          <p:nvPr/>
        </p:nvSpPr>
        <p:spPr>
          <a:xfrm>
            <a:off x="4382642" y="2493190"/>
            <a:ext cx="2232248" cy="576064"/>
          </a:xfrm>
          <a:prstGeom prst="chevron">
            <a:avLst/>
          </a:prstGeom>
          <a:solidFill>
            <a:schemeClr val="bg1">
              <a:lumMod val="95000"/>
            </a:schemeClr>
          </a:solid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chemeClr val="accent4"/>
                </a:solidFill>
              </a:rPr>
              <a:t>CRÉER</a:t>
            </a:r>
          </a:p>
        </p:txBody>
      </p:sp>
      <p:sp>
        <p:nvSpPr>
          <p:cNvPr id="44" name="Chevron 43"/>
          <p:cNvSpPr/>
          <p:nvPr/>
        </p:nvSpPr>
        <p:spPr>
          <a:xfrm>
            <a:off x="6465318" y="2493190"/>
            <a:ext cx="2232248" cy="576064"/>
          </a:xfrm>
          <a:prstGeom prst="chevron">
            <a:avLst/>
          </a:prstGeom>
          <a:solidFill>
            <a:schemeClr val="bg1">
              <a:lumMod val="95000"/>
            </a:schemeClr>
          </a:solid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chemeClr val="accent4"/>
                </a:solidFill>
              </a:rPr>
              <a:t>TRANSMETTRE</a:t>
            </a:r>
          </a:p>
        </p:txBody>
      </p:sp>
      <p:sp>
        <p:nvSpPr>
          <p:cNvPr id="45" name="Pentagone 44"/>
          <p:cNvSpPr/>
          <p:nvPr/>
        </p:nvSpPr>
        <p:spPr>
          <a:xfrm>
            <a:off x="225828" y="4588394"/>
            <a:ext cx="8471737" cy="532924"/>
          </a:xfrm>
          <a:prstGeom prst="homePlate">
            <a:avLst/>
          </a:prstGeom>
          <a:solidFill>
            <a:schemeClr val="bg1">
              <a:lumMod val="95000"/>
            </a:schemeClr>
          </a:solid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smtClean="0">
                <a:solidFill>
                  <a:schemeClr val="accent4"/>
                </a:solidFill>
              </a:rPr>
              <a:t>MODES DE TRANSFORMATIONS / PRATIQUES</a:t>
            </a:r>
            <a:endParaRPr lang="fr-FR" sz="1400" dirty="0">
              <a:solidFill>
                <a:schemeClr val="accent4"/>
              </a:solidFill>
            </a:endParaRPr>
          </a:p>
        </p:txBody>
      </p:sp>
      <p:cxnSp>
        <p:nvCxnSpPr>
          <p:cNvPr id="46" name="Connecteur droit 45"/>
          <p:cNvCxnSpPr/>
          <p:nvPr/>
        </p:nvCxnSpPr>
        <p:spPr>
          <a:xfrm>
            <a:off x="225828" y="3069254"/>
            <a:ext cx="0" cy="1476000"/>
          </a:xfrm>
          <a:prstGeom prst="line">
            <a:avLst/>
          </a:prstGeom>
          <a:no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cxnSp>
      <p:cxnSp>
        <p:nvCxnSpPr>
          <p:cNvPr id="50" name="Connecteur droit 49"/>
          <p:cNvCxnSpPr/>
          <p:nvPr/>
        </p:nvCxnSpPr>
        <p:spPr>
          <a:xfrm>
            <a:off x="2308505" y="3069254"/>
            <a:ext cx="0" cy="1476000"/>
          </a:xfrm>
          <a:prstGeom prst="line">
            <a:avLst/>
          </a:prstGeom>
          <a:no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cxnSp>
      <p:cxnSp>
        <p:nvCxnSpPr>
          <p:cNvPr id="51" name="Connecteur droit 50"/>
          <p:cNvCxnSpPr/>
          <p:nvPr/>
        </p:nvCxnSpPr>
        <p:spPr>
          <a:xfrm>
            <a:off x="4389310" y="3069254"/>
            <a:ext cx="0" cy="1476000"/>
          </a:xfrm>
          <a:prstGeom prst="line">
            <a:avLst/>
          </a:prstGeom>
          <a:no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cxnSp>
      <p:cxnSp>
        <p:nvCxnSpPr>
          <p:cNvPr id="52" name="Connecteur droit 51"/>
          <p:cNvCxnSpPr/>
          <p:nvPr/>
        </p:nvCxnSpPr>
        <p:spPr>
          <a:xfrm>
            <a:off x="6465318" y="3069254"/>
            <a:ext cx="0" cy="1476000"/>
          </a:xfrm>
          <a:prstGeom prst="line">
            <a:avLst/>
          </a:prstGeom>
          <a:noFill/>
          <a:ln>
            <a:solidFill>
              <a:schemeClr val="accent4"/>
            </a:solidFill>
            <a:prstDash val="dash"/>
          </a:ln>
          <a:effectLst/>
        </p:spPr>
        <p:style>
          <a:lnRef idx="1">
            <a:schemeClr val="accent1"/>
          </a:lnRef>
          <a:fillRef idx="3">
            <a:schemeClr val="accent1"/>
          </a:fillRef>
          <a:effectRef idx="2">
            <a:schemeClr val="accent1"/>
          </a:effectRef>
          <a:fontRef idx="minor">
            <a:schemeClr val="lt1"/>
          </a:fontRef>
        </p:style>
      </p:cxnSp>
      <p:sp>
        <p:nvSpPr>
          <p:cNvPr id="49" name="ZoneTexte 48"/>
          <p:cNvSpPr txBox="1"/>
          <p:nvPr/>
        </p:nvSpPr>
        <p:spPr>
          <a:xfrm>
            <a:off x="225828" y="3069254"/>
            <a:ext cx="1969908" cy="1015663"/>
          </a:xfrm>
          <a:prstGeom prst="rect">
            <a:avLst/>
          </a:prstGeom>
          <a:noFill/>
        </p:spPr>
        <p:txBody>
          <a:bodyPr wrap="square" rtlCol="0">
            <a:spAutoFit/>
          </a:bodyPr>
          <a:lstStyle/>
          <a:p>
            <a:pPr marL="285750" indent="-285750">
              <a:buFont typeface="Arial" panose="020B0604020202020204" pitchFamily="34" charset="0"/>
              <a:buChar char="•"/>
            </a:pPr>
            <a:r>
              <a:rPr lang="fr-FR" sz="1000" dirty="0" smtClean="0">
                <a:solidFill>
                  <a:schemeClr val="tx1">
                    <a:lumMod val="75000"/>
                    <a:lumOff val="25000"/>
                  </a:schemeClr>
                </a:solidFill>
              </a:rPr>
              <a:t>Captation</a:t>
            </a:r>
          </a:p>
          <a:p>
            <a:pPr marL="285750" indent="-285750">
              <a:buFont typeface="Arial" panose="020B0604020202020204" pitchFamily="34" charset="0"/>
              <a:buChar char="•"/>
            </a:pPr>
            <a:r>
              <a:rPr lang="fr-FR" sz="1000" dirty="0" smtClean="0">
                <a:solidFill>
                  <a:schemeClr val="tx1">
                    <a:lumMod val="75000"/>
                    <a:lumOff val="25000"/>
                  </a:schemeClr>
                </a:solidFill>
              </a:rPr>
              <a:t>Collecte </a:t>
            </a:r>
          </a:p>
          <a:p>
            <a:pPr marL="285750" indent="-285750">
              <a:buFont typeface="Arial" panose="020B0604020202020204" pitchFamily="34" charset="0"/>
              <a:buChar char="•"/>
            </a:pPr>
            <a:r>
              <a:rPr lang="fr-FR" sz="1000" dirty="0" smtClean="0">
                <a:solidFill>
                  <a:schemeClr val="tx1">
                    <a:lumMod val="75000"/>
                    <a:lumOff val="25000"/>
                  </a:schemeClr>
                </a:solidFill>
              </a:rPr>
              <a:t>Mesure</a:t>
            </a:r>
          </a:p>
          <a:p>
            <a:pPr marL="285750" indent="-285750">
              <a:buFont typeface="Arial" panose="020B0604020202020204" pitchFamily="34" charset="0"/>
              <a:buChar char="•"/>
            </a:pPr>
            <a:r>
              <a:rPr lang="fr-FR" sz="1000" dirty="0" smtClean="0">
                <a:solidFill>
                  <a:schemeClr val="tx1">
                    <a:lumMod val="75000"/>
                    <a:lumOff val="25000"/>
                  </a:schemeClr>
                </a:solidFill>
              </a:rPr>
              <a:t>Mise à disposition</a:t>
            </a:r>
          </a:p>
          <a:p>
            <a:pPr marL="285750" indent="-285750">
              <a:buFont typeface="Arial" panose="020B0604020202020204" pitchFamily="34" charset="0"/>
              <a:buChar char="•"/>
            </a:pPr>
            <a:r>
              <a:rPr lang="fr-FR" sz="1000" dirty="0" smtClean="0">
                <a:solidFill>
                  <a:schemeClr val="tx1">
                    <a:lumMod val="75000"/>
                    <a:lumOff val="25000"/>
                  </a:schemeClr>
                </a:solidFill>
              </a:rPr>
              <a:t>…</a:t>
            </a:r>
          </a:p>
          <a:p>
            <a:pPr marL="285750" indent="-285750">
              <a:buFont typeface="Arial" panose="020B0604020202020204" pitchFamily="34" charset="0"/>
              <a:buChar char="•"/>
            </a:pPr>
            <a:endParaRPr lang="fr-FR" sz="1000" dirty="0">
              <a:solidFill>
                <a:schemeClr val="tx1">
                  <a:lumMod val="75000"/>
                  <a:lumOff val="25000"/>
                </a:schemeClr>
              </a:solidFill>
            </a:endParaRPr>
          </a:p>
        </p:txBody>
      </p:sp>
      <p:sp>
        <p:nvSpPr>
          <p:cNvPr id="62" name="ZoneTexte 61"/>
          <p:cNvSpPr txBox="1"/>
          <p:nvPr/>
        </p:nvSpPr>
        <p:spPr>
          <a:xfrm>
            <a:off x="2323885" y="3069254"/>
            <a:ext cx="1969908" cy="707886"/>
          </a:xfrm>
          <a:prstGeom prst="rect">
            <a:avLst/>
          </a:prstGeom>
          <a:noFill/>
        </p:spPr>
        <p:txBody>
          <a:bodyPr wrap="square" rtlCol="0">
            <a:spAutoFit/>
          </a:bodyPr>
          <a:lstStyle/>
          <a:p>
            <a:pPr marL="285750" indent="-285750">
              <a:buFont typeface="Arial" panose="020B0604020202020204" pitchFamily="34" charset="0"/>
              <a:buChar char="•"/>
            </a:pPr>
            <a:r>
              <a:rPr lang="fr-FR" sz="1000" dirty="0" smtClean="0">
                <a:solidFill>
                  <a:schemeClr val="tx1">
                    <a:lumMod val="75000"/>
                    <a:lumOff val="25000"/>
                  </a:schemeClr>
                </a:solidFill>
              </a:rPr>
              <a:t>Stockage</a:t>
            </a:r>
          </a:p>
          <a:p>
            <a:pPr marL="285750" indent="-285750">
              <a:buFont typeface="Arial" panose="020B0604020202020204" pitchFamily="34" charset="0"/>
              <a:buChar char="•"/>
            </a:pPr>
            <a:r>
              <a:rPr lang="fr-FR" sz="1000" dirty="0" smtClean="0">
                <a:solidFill>
                  <a:schemeClr val="tx1">
                    <a:lumMod val="75000"/>
                    <a:lumOff val="25000"/>
                  </a:schemeClr>
                </a:solidFill>
              </a:rPr>
              <a:t>Traitement</a:t>
            </a:r>
          </a:p>
          <a:p>
            <a:pPr marL="285750" indent="-285750">
              <a:buFont typeface="Arial" panose="020B0604020202020204" pitchFamily="34" charset="0"/>
              <a:buChar char="•"/>
            </a:pPr>
            <a:r>
              <a:rPr lang="fr-FR" sz="1000" dirty="0" smtClean="0">
                <a:solidFill>
                  <a:schemeClr val="tx1">
                    <a:lumMod val="75000"/>
                    <a:lumOff val="25000"/>
                  </a:schemeClr>
                </a:solidFill>
              </a:rPr>
              <a:t>Analyse</a:t>
            </a:r>
          </a:p>
          <a:p>
            <a:pPr marL="285750" indent="-285750">
              <a:buFont typeface="Arial" panose="020B0604020202020204" pitchFamily="34" charset="0"/>
              <a:buChar char="•"/>
            </a:pPr>
            <a:r>
              <a:rPr lang="fr-FR" sz="1000" dirty="0" smtClean="0">
                <a:solidFill>
                  <a:schemeClr val="tx1">
                    <a:lumMod val="75000"/>
                    <a:lumOff val="25000"/>
                  </a:schemeClr>
                </a:solidFill>
              </a:rPr>
              <a:t>…</a:t>
            </a:r>
            <a:endParaRPr lang="fr-FR" sz="1000" dirty="0">
              <a:solidFill>
                <a:schemeClr val="tx1">
                  <a:lumMod val="75000"/>
                  <a:lumOff val="25000"/>
                </a:schemeClr>
              </a:solidFill>
            </a:endParaRPr>
          </a:p>
        </p:txBody>
      </p:sp>
      <p:sp>
        <p:nvSpPr>
          <p:cNvPr id="63" name="ZoneTexte 62"/>
          <p:cNvSpPr txBox="1"/>
          <p:nvPr/>
        </p:nvSpPr>
        <p:spPr>
          <a:xfrm>
            <a:off x="4397349" y="3069254"/>
            <a:ext cx="1969908" cy="707886"/>
          </a:xfrm>
          <a:prstGeom prst="rect">
            <a:avLst/>
          </a:prstGeom>
          <a:noFill/>
        </p:spPr>
        <p:txBody>
          <a:bodyPr wrap="square" rtlCol="0">
            <a:spAutoFit/>
          </a:bodyPr>
          <a:lstStyle/>
          <a:p>
            <a:pPr marL="285750" indent="-285750">
              <a:buFont typeface="Arial" panose="020B0604020202020204" pitchFamily="34" charset="0"/>
              <a:buChar char="•"/>
            </a:pPr>
            <a:r>
              <a:rPr lang="fr-FR" sz="1000" dirty="0" smtClean="0">
                <a:solidFill>
                  <a:schemeClr val="tx1">
                    <a:lumMod val="75000"/>
                    <a:lumOff val="25000"/>
                  </a:schemeClr>
                </a:solidFill>
              </a:rPr>
              <a:t>Représenter</a:t>
            </a:r>
          </a:p>
          <a:p>
            <a:pPr marL="285750" indent="-285750">
              <a:buFont typeface="Arial" panose="020B0604020202020204" pitchFamily="34" charset="0"/>
              <a:buChar char="•"/>
            </a:pPr>
            <a:r>
              <a:rPr lang="fr-FR" sz="1000" dirty="0" smtClean="0">
                <a:solidFill>
                  <a:schemeClr val="tx1">
                    <a:lumMod val="75000"/>
                    <a:lumOff val="25000"/>
                  </a:schemeClr>
                </a:solidFill>
              </a:rPr>
              <a:t>Construire</a:t>
            </a:r>
          </a:p>
          <a:p>
            <a:pPr marL="285750" indent="-285750">
              <a:buFont typeface="Arial" panose="020B0604020202020204" pitchFamily="34" charset="0"/>
              <a:buChar char="•"/>
            </a:pPr>
            <a:r>
              <a:rPr lang="fr-FR" sz="1000" dirty="0" smtClean="0">
                <a:solidFill>
                  <a:schemeClr val="tx1">
                    <a:lumMod val="75000"/>
                    <a:lumOff val="25000"/>
                  </a:schemeClr>
                </a:solidFill>
              </a:rPr>
              <a:t>Reformer</a:t>
            </a:r>
          </a:p>
          <a:p>
            <a:pPr marL="285750" indent="-285750">
              <a:buFont typeface="Arial" panose="020B0604020202020204" pitchFamily="34" charset="0"/>
              <a:buChar char="•"/>
            </a:pPr>
            <a:r>
              <a:rPr lang="fr-FR" sz="1000" dirty="0" smtClean="0">
                <a:solidFill>
                  <a:schemeClr val="tx1">
                    <a:lumMod val="75000"/>
                    <a:lumOff val="25000"/>
                  </a:schemeClr>
                </a:solidFill>
              </a:rPr>
              <a:t>…</a:t>
            </a:r>
            <a:endParaRPr lang="fr-FR" sz="1000" dirty="0">
              <a:solidFill>
                <a:schemeClr val="tx1">
                  <a:lumMod val="75000"/>
                  <a:lumOff val="25000"/>
                </a:schemeClr>
              </a:solidFill>
            </a:endParaRPr>
          </a:p>
        </p:txBody>
      </p:sp>
      <p:sp>
        <p:nvSpPr>
          <p:cNvPr id="64" name="ZoneTexte 63"/>
          <p:cNvSpPr txBox="1"/>
          <p:nvPr/>
        </p:nvSpPr>
        <p:spPr>
          <a:xfrm>
            <a:off x="6465318" y="3069254"/>
            <a:ext cx="1969908" cy="707886"/>
          </a:xfrm>
          <a:prstGeom prst="rect">
            <a:avLst/>
          </a:prstGeom>
          <a:noFill/>
        </p:spPr>
        <p:txBody>
          <a:bodyPr wrap="square" rtlCol="0">
            <a:spAutoFit/>
          </a:bodyPr>
          <a:lstStyle/>
          <a:p>
            <a:pPr marL="285750" indent="-285750">
              <a:buFont typeface="Arial" panose="020B0604020202020204" pitchFamily="34" charset="0"/>
              <a:buChar char="•"/>
            </a:pPr>
            <a:r>
              <a:rPr lang="fr-FR" sz="1000" dirty="0" smtClean="0">
                <a:solidFill>
                  <a:schemeClr val="tx1">
                    <a:lumMod val="75000"/>
                    <a:lumOff val="25000"/>
                  </a:schemeClr>
                </a:solidFill>
              </a:rPr>
              <a:t>Communiquer</a:t>
            </a:r>
          </a:p>
          <a:p>
            <a:pPr marL="285750" indent="-285750">
              <a:buFont typeface="Arial" panose="020B0604020202020204" pitchFamily="34" charset="0"/>
              <a:buChar char="•"/>
            </a:pPr>
            <a:r>
              <a:rPr lang="fr-FR" sz="1000" dirty="0" smtClean="0">
                <a:solidFill>
                  <a:schemeClr val="tx1">
                    <a:lumMod val="75000"/>
                    <a:lumOff val="25000"/>
                  </a:schemeClr>
                </a:solidFill>
              </a:rPr>
              <a:t>Echanger</a:t>
            </a:r>
          </a:p>
          <a:p>
            <a:pPr marL="285750" indent="-285750">
              <a:buFont typeface="Arial" panose="020B0604020202020204" pitchFamily="34" charset="0"/>
              <a:buChar char="•"/>
            </a:pPr>
            <a:r>
              <a:rPr lang="fr-FR" sz="1000" dirty="0" smtClean="0">
                <a:solidFill>
                  <a:schemeClr val="tx1">
                    <a:lumMod val="75000"/>
                    <a:lumOff val="25000"/>
                  </a:schemeClr>
                </a:solidFill>
              </a:rPr>
              <a:t>Rayonner</a:t>
            </a:r>
          </a:p>
          <a:p>
            <a:pPr marL="285750" indent="-285750">
              <a:buFont typeface="Arial" panose="020B0604020202020204" pitchFamily="34" charset="0"/>
              <a:buChar char="•"/>
            </a:pPr>
            <a:r>
              <a:rPr lang="fr-FR" sz="1000" dirty="0" smtClean="0">
                <a:solidFill>
                  <a:schemeClr val="tx1">
                    <a:lumMod val="75000"/>
                    <a:lumOff val="25000"/>
                  </a:schemeClr>
                </a:solidFill>
              </a:rPr>
              <a:t>…</a:t>
            </a:r>
            <a:endParaRPr lang="fr-FR" sz="1000" dirty="0">
              <a:solidFill>
                <a:schemeClr val="tx1">
                  <a:lumMod val="75000"/>
                  <a:lumOff val="25000"/>
                </a:schemeClr>
              </a:solidFill>
            </a:endParaRPr>
          </a:p>
        </p:txBody>
      </p:sp>
    </p:spTree>
    <p:extLst>
      <p:ext uri="{BB962C8B-B14F-4D97-AF65-F5344CB8AC3E}">
        <p14:creationId xmlns="" xmlns:p14="http://schemas.microsoft.com/office/powerpoint/2010/main" val="1246095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Suggestions de digital </a:t>
            </a:r>
            <a:r>
              <a:rPr lang="fr-FR" dirty="0" err="1" smtClean="0"/>
              <a:t>capabilities</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25</a:t>
            </a:fld>
            <a:endParaRPr lang="fr-FR" dirty="0"/>
          </a:p>
        </p:txBody>
      </p:sp>
      <p:sp>
        <p:nvSpPr>
          <p:cNvPr id="8" name="Espace réservé du texte 7"/>
          <p:cNvSpPr>
            <a:spLocks noGrp="1"/>
          </p:cNvSpPr>
          <p:nvPr>
            <p:ph type="body" sz="quarter" idx="12"/>
          </p:nvPr>
        </p:nvSpPr>
        <p:spPr/>
        <p:txBody>
          <a:bodyPr numCol="2">
            <a:noAutofit/>
          </a:bodyPr>
          <a:lstStyle/>
          <a:p>
            <a:r>
              <a:rPr lang="fr-FR" sz="1000" dirty="0" smtClean="0"/>
              <a:t>Collecte </a:t>
            </a:r>
            <a:r>
              <a:rPr lang="fr-FR" sz="1000" dirty="0"/>
              <a:t>automatisée de données issues de capteurs;</a:t>
            </a:r>
          </a:p>
          <a:p>
            <a:r>
              <a:rPr lang="fr-FR" sz="1000" dirty="0"/>
              <a:t>Collecte de données comportementales;</a:t>
            </a:r>
          </a:p>
          <a:p>
            <a:r>
              <a:rPr lang="fr-FR" sz="1000" dirty="0"/>
              <a:t>Collecte de données géographiques;</a:t>
            </a:r>
          </a:p>
          <a:p>
            <a:r>
              <a:rPr lang="fr-FR" sz="1000" dirty="0"/>
              <a:t>Découverte de corrélations dans les données;</a:t>
            </a:r>
          </a:p>
          <a:p>
            <a:r>
              <a:rPr lang="fr-FR" sz="1000" dirty="0"/>
              <a:t>Identification de patterns numériques statiques ou dynamiques;</a:t>
            </a:r>
          </a:p>
          <a:p>
            <a:r>
              <a:rPr lang="fr-FR" sz="1000" dirty="0"/>
              <a:t>Liaison des données numériques et objets physiques;</a:t>
            </a:r>
          </a:p>
          <a:p>
            <a:r>
              <a:rPr lang="fr-FR" sz="1000" dirty="0"/>
              <a:t>Reconnaissance de patterns par rapport à un référentiel;</a:t>
            </a:r>
          </a:p>
          <a:p>
            <a:r>
              <a:rPr lang="fr-FR" sz="1000" dirty="0"/>
              <a:t>Sélection d informations dispersées;</a:t>
            </a:r>
          </a:p>
          <a:p>
            <a:r>
              <a:rPr lang="fr-FR" sz="1000" dirty="0"/>
              <a:t>Stockage et traitement de données massives;</a:t>
            </a:r>
          </a:p>
          <a:p>
            <a:r>
              <a:rPr lang="fr-FR" sz="1000" dirty="0" smtClean="0"/>
              <a:t>Structuration </a:t>
            </a:r>
            <a:r>
              <a:rPr lang="fr-FR" sz="1000" dirty="0"/>
              <a:t>sémantique de l information;</a:t>
            </a:r>
          </a:p>
          <a:p>
            <a:r>
              <a:rPr lang="fr-FR" sz="1000" dirty="0"/>
              <a:t>Ajout d informations contextualisées;</a:t>
            </a:r>
          </a:p>
          <a:p>
            <a:r>
              <a:rPr lang="fr-FR" sz="1000" dirty="0"/>
              <a:t>Ajout d informations sémantiques;</a:t>
            </a:r>
          </a:p>
          <a:p>
            <a:r>
              <a:rPr lang="fr-FR" sz="1000" dirty="0"/>
              <a:t>Ajout de fonctionnalités numériques;</a:t>
            </a:r>
          </a:p>
          <a:p>
            <a:r>
              <a:rPr lang="fr-FR" sz="1000" dirty="0" smtClean="0"/>
              <a:t>Déclenchement </a:t>
            </a:r>
            <a:r>
              <a:rPr lang="fr-FR" sz="1000" dirty="0"/>
              <a:t>automatique d action;</a:t>
            </a:r>
          </a:p>
          <a:p>
            <a:r>
              <a:rPr lang="fr-FR" sz="1000" dirty="0"/>
              <a:t>Exécution d actions physiques sans intervention humaine;</a:t>
            </a:r>
          </a:p>
          <a:p>
            <a:r>
              <a:rPr lang="fr-FR" sz="1000" dirty="0"/>
              <a:t>Exécution de processus automatisé;</a:t>
            </a:r>
          </a:p>
          <a:p>
            <a:r>
              <a:rPr lang="fr-FR" sz="1000" dirty="0"/>
              <a:t>Interaction avec les données numériques;</a:t>
            </a:r>
          </a:p>
          <a:p>
            <a:r>
              <a:rPr lang="fr-FR" sz="1000" dirty="0"/>
              <a:t>Interaction non conventionnelle avec les données numériques;</a:t>
            </a:r>
          </a:p>
          <a:p>
            <a:r>
              <a:rPr lang="fr-FR" sz="1000" dirty="0"/>
              <a:t>Mutualisation de moyens numériques ou physiques;</a:t>
            </a:r>
          </a:p>
          <a:p>
            <a:r>
              <a:rPr lang="fr-FR" sz="1000" dirty="0" smtClean="0"/>
              <a:t>Production automatisée d informations contextuelles;</a:t>
            </a:r>
          </a:p>
          <a:p>
            <a:r>
              <a:rPr lang="fr-FR" sz="1000" dirty="0" smtClean="0"/>
              <a:t>Production d informations en temps réel basée sur des modèles;</a:t>
            </a:r>
          </a:p>
          <a:p>
            <a:r>
              <a:rPr lang="fr-FR" sz="1000" dirty="0" smtClean="0"/>
              <a:t>Production </a:t>
            </a:r>
            <a:r>
              <a:rPr lang="fr-FR" sz="1000" dirty="0"/>
              <a:t>de connaissance à partir d analyse de données;</a:t>
            </a:r>
          </a:p>
          <a:p>
            <a:r>
              <a:rPr lang="fr-FR" sz="1000" dirty="0"/>
              <a:t>Production de connaissance à partir de la représentation de données;</a:t>
            </a:r>
          </a:p>
          <a:p>
            <a:r>
              <a:rPr lang="fr-FR" sz="1000" dirty="0"/>
              <a:t>Production de connaissance par l utilisation;</a:t>
            </a:r>
          </a:p>
          <a:p>
            <a:r>
              <a:rPr lang="fr-FR" sz="1000" dirty="0"/>
              <a:t>Production de connaissance par l utilisation de données externes;</a:t>
            </a:r>
          </a:p>
          <a:p>
            <a:r>
              <a:rPr lang="fr-FR" sz="1000" dirty="0" smtClean="0"/>
              <a:t>Production </a:t>
            </a:r>
            <a:r>
              <a:rPr lang="fr-FR" sz="1000" dirty="0"/>
              <a:t>de modèles prédictifs;</a:t>
            </a:r>
          </a:p>
          <a:p>
            <a:r>
              <a:rPr lang="fr-FR" sz="1000" dirty="0"/>
              <a:t>Simulation d un contexte physique;</a:t>
            </a:r>
          </a:p>
          <a:p>
            <a:r>
              <a:rPr lang="fr-FR" sz="1000" dirty="0" smtClean="0"/>
              <a:t>Vision </a:t>
            </a:r>
            <a:r>
              <a:rPr lang="fr-FR" sz="1000" dirty="0"/>
              <a:t>déportée;</a:t>
            </a:r>
          </a:p>
          <a:p>
            <a:r>
              <a:rPr lang="fr-FR" sz="1000" dirty="0"/>
              <a:t>Visualisation 3D;</a:t>
            </a:r>
          </a:p>
          <a:p>
            <a:r>
              <a:rPr lang="fr-FR" sz="1000" dirty="0" err="1" smtClean="0"/>
              <a:t>Intéraction</a:t>
            </a:r>
            <a:r>
              <a:rPr lang="fr-FR" sz="1000" dirty="0" smtClean="0"/>
              <a:t> </a:t>
            </a:r>
            <a:r>
              <a:rPr lang="fr-FR" sz="1000" dirty="0"/>
              <a:t>numérique entre les personnes;</a:t>
            </a:r>
          </a:p>
          <a:p>
            <a:r>
              <a:rPr lang="fr-FR" sz="1000" dirty="0"/>
              <a:t>Interaction visuelle avec les données;</a:t>
            </a:r>
          </a:p>
          <a:p>
            <a:r>
              <a:rPr lang="fr-FR" sz="1000" dirty="0"/>
              <a:t>Localisation d objets ou de personnes physiques;</a:t>
            </a:r>
          </a:p>
          <a:p>
            <a:r>
              <a:rPr lang="fr-FR" sz="1000" dirty="0"/>
              <a:t>Ouverture de l information;</a:t>
            </a:r>
          </a:p>
          <a:p>
            <a:r>
              <a:rPr lang="fr-FR" sz="1000" dirty="0"/>
              <a:t>Transmission d informations entre personnes;</a:t>
            </a:r>
          </a:p>
          <a:p>
            <a:r>
              <a:rPr lang="fr-FR" sz="1000" dirty="0" smtClean="0"/>
              <a:t>Transmission </a:t>
            </a:r>
            <a:r>
              <a:rPr lang="fr-FR" sz="1000" dirty="0"/>
              <a:t>de données numériques en milieu contraint;</a:t>
            </a:r>
          </a:p>
          <a:p>
            <a:r>
              <a:rPr lang="fr-FR" sz="1000" dirty="0"/>
              <a:t>Transmission de données numériques entre objets;</a:t>
            </a:r>
          </a:p>
          <a:p>
            <a:r>
              <a:rPr lang="fr-FR" sz="1000" dirty="0"/>
              <a:t>Transport automatisé d objets;</a:t>
            </a:r>
          </a:p>
          <a:p>
            <a:r>
              <a:rPr lang="fr-FR" sz="1000" dirty="0" smtClean="0"/>
              <a:t>Sécurisation </a:t>
            </a:r>
            <a:r>
              <a:rPr lang="fr-FR" sz="1000" dirty="0"/>
              <a:t>de transactions;</a:t>
            </a:r>
          </a:p>
          <a:p>
            <a:r>
              <a:rPr lang="fr-FR" sz="1000" dirty="0"/>
              <a:t>Identification d une personne ou d un objet de façon intrinsèque;</a:t>
            </a:r>
          </a:p>
          <a:p>
            <a:r>
              <a:rPr lang="fr-FR" sz="1000" dirty="0"/>
              <a:t>Identification d une personne ou d un objet non visible</a:t>
            </a:r>
            <a:r>
              <a:rPr lang="fr-FR" sz="1000" dirty="0" smtClean="0"/>
              <a:t>;</a:t>
            </a:r>
            <a:endParaRPr lang="fr-FR" sz="1000" dirty="0"/>
          </a:p>
        </p:txBody>
      </p:sp>
    </p:spTree>
    <p:extLst>
      <p:ext uri="{BB962C8B-B14F-4D97-AF65-F5344CB8AC3E}">
        <p14:creationId xmlns="" xmlns:p14="http://schemas.microsoft.com/office/powerpoint/2010/main" val="344015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Suggestions de </a:t>
            </a:r>
            <a:r>
              <a:rPr lang="fr-FR" dirty="0" err="1" smtClean="0"/>
              <a:t>TechnologieS</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26</a:t>
            </a:fld>
            <a:endParaRPr lang="fr-FR" dirty="0"/>
          </a:p>
        </p:txBody>
      </p:sp>
      <p:sp>
        <p:nvSpPr>
          <p:cNvPr id="8" name="Espace réservé du texte 7"/>
          <p:cNvSpPr>
            <a:spLocks noGrp="1"/>
          </p:cNvSpPr>
          <p:nvPr>
            <p:ph type="body" sz="quarter" idx="12"/>
          </p:nvPr>
        </p:nvSpPr>
        <p:spPr/>
        <p:txBody>
          <a:bodyPr numCol="2">
            <a:normAutofit/>
          </a:bodyPr>
          <a:lstStyle/>
          <a:p>
            <a:r>
              <a:rPr lang="fr-FR" sz="1600" dirty="0"/>
              <a:t>2D </a:t>
            </a:r>
            <a:r>
              <a:rPr lang="fr-FR" sz="1600" dirty="0" err="1"/>
              <a:t>barcodes</a:t>
            </a:r>
            <a:endParaRPr lang="fr-FR" sz="1600" dirty="0"/>
          </a:p>
          <a:p>
            <a:r>
              <a:rPr lang="fr-FR" sz="1600" dirty="0"/>
              <a:t>API</a:t>
            </a:r>
          </a:p>
          <a:p>
            <a:r>
              <a:rPr lang="fr-FR" sz="1600" dirty="0"/>
              <a:t>App Store</a:t>
            </a:r>
          </a:p>
          <a:p>
            <a:r>
              <a:rPr lang="fr-FR" sz="1600" dirty="0" err="1"/>
              <a:t>Autonomous</a:t>
            </a:r>
            <a:r>
              <a:rPr lang="fr-FR" sz="1600" dirty="0"/>
              <a:t> robots</a:t>
            </a:r>
          </a:p>
          <a:p>
            <a:r>
              <a:rPr lang="fr-FR" sz="1600" dirty="0" err="1"/>
              <a:t>Beacons</a:t>
            </a:r>
            <a:r>
              <a:rPr lang="fr-FR" sz="1600" dirty="0"/>
              <a:t> </a:t>
            </a:r>
          </a:p>
          <a:p>
            <a:r>
              <a:rPr lang="fr-FR" sz="1600" dirty="0" err="1"/>
              <a:t>Big</a:t>
            </a:r>
            <a:r>
              <a:rPr lang="fr-FR" sz="1600" dirty="0"/>
              <a:t> Data Technologies</a:t>
            </a:r>
          </a:p>
          <a:p>
            <a:r>
              <a:rPr lang="fr-FR" sz="1600" dirty="0"/>
              <a:t>Bioluminescence</a:t>
            </a:r>
          </a:p>
          <a:p>
            <a:r>
              <a:rPr lang="fr-FR" sz="1600" dirty="0" err="1"/>
              <a:t>Blockchain</a:t>
            </a:r>
            <a:r>
              <a:rPr lang="fr-FR" sz="1600" dirty="0"/>
              <a:t> </a:t>
            </a:r>
          </a:p>
          <a:p>
            <a:r>
              <a:rPr lang="fr-FR" sz="1600" dirty="0" err="1"/>
              <a:t>ChatBots</a:t>
            </a:r>
            <a:r>
              <a:rPr lang="fr-FR" sz="1600" dirty="0"/>
              <a:t> </a:t>
            </a:r>
          </a:p>
          <a:p>
            <a:r>
              <a:rPr lang="fr-FR" sz="1600" dirty="0" err="1"/>
              <a:t>Crowd</a:t>
            </a:r>
            <a:r>
              <a:rPr lang="fr-FR" sz="1600" dirty="0"/>
              <a:t> </a:t>
            </a:r>
            <a:r>
              <a:rPr lang="fr-FR" sz="1600" dirty="0" err="1"/>
              <a:t>sourcing</a:t>
            </a:r>
            <a:r>
              <a:rPr lang="fr-FR" sz="1600" dirty="0"/>
              <a:t> / Open Innovation</a:t>
            </a:r>
          </a:p>
          <a:p>
            <a:r>
              <a:rPr lang="fr-FR" sz="1600" dirty="0"/>
              <a:t>Data </a:t>
            </a:r>
            <a:r>
              <a:rPr lang="fr-FR" sz="1600" dirty="0" err="1"/>
              <a:t>Vizualization</a:t>
            </a:r>
            <a:endParaRPr lang="fr-FR" sz="1600" dirty="0"/>
          </a:p>
          <a:p>
            <a:r>
              <a:rPr lang="fr-FR" sz="1600" dirty="0"/>
              <a:t>Digital User </a:t>
            </a:r>
            <a:r>
              <a:rPr lang="fr-FR" sz="1600" dirty="0" err="1"/>
              <a:t>Experience</a:t>
            </a:r>
            <a:endParaRPr lang="fr-FR" sz="1600" dirty="0"/>
          </a:p>
          <a:p>
            <a:r>
              <a:rPr lang="fr-FR" sz="1600" dirty="0"/>
              <a:t>Drones</a:t>
            </a:r>
          </a:p>
          <a:p>
            <a:r>
              <a:rPr lang="fr-FR" sz="1600" dirty="0" err="1"/>
              <a:t>Geolocation</a:t>
            </a:r>
            <a:endParaRPr lang="fr-FR" sz="1600" dirty="0"/>
          </a:p>
          <a:p>
            <a:r>
              <a:rPr lang="fr-FR" sz="1600" dirty="0" err="1"/>
              <a:t>Li-Fi</a:t>
            </a:r>
            <a:endParaRPr lang="fr-FR" sz="1600" dirty="0"/>
          </a:p>
          <a:p>
            <a:r>
              <a:rPr lang="fr-FR" sz="1600" dirty="0" err="1"/>
              <a:t>Low</a:t>
            </a:r>
            <a:r>
              <a:rPr lang="fr-FR" sz="1600" dirty="0"/>
              <a:t> </a:t>
            </a:r>
            <a:r>
              <a:rPr lang="fr-FR" sz="1600" dirty="0" err="1"/>
              <a:t>energy</a:t>
            </a:r>
            <a:r>
              <a:rPr lang="fr-FR" sz="1600" dirty="0"/>
              <a:t> networks </a:t>
            </a:r>
          </a:p>
          <a:p>
            <a:r>
              <a:rPr lang="fr-FR" sz="1600" dirty="0"/>
              <a:t>M2M / </a:t>
            </a:r>
            <a:r>
              <a:rPr lang="fr-FR" sz="1600" dirty="0" err="1"/>
              <a:t>IoT</a:t>
            </a:r>
            <a:endParaRPr lang="fr-FR" sz="1600" dirty="0"/>
          </a:p>
          <a:p>
            <a:r>
              <a:rPr lang="fr-FR" sz="1600" dirty="0"/>
              <a:t>Mobile </a:t>
            </a:r>
            <a:r>
              <a:rPr lang="fr-FR" sz="1600" dirty="0" err="1"/>
              <a:t>Payment</a:t>
            </a:r>
            <a:endParaRPr lang="fr-FR" sz="1600" dirty="0"/>
          </a:p>
          <a:p>
            <a:r>
              <a:rPr lang="fr-FR" sz="1600" dirty="0"/>
              <a:t>Open Data</a:t>
            </a:r>
          </a:p>
          <a:p>
            <a:r>
              <a:rPr lang="fr-FR" sz="1600" dirty="0" err="1"/>
              <a:t>Process</a:t>
            </a:r>
            <a:r>
              <a:rPr lang="fr-FR" sz="1600" dirty="0"/>
              <a:t> </a:t>
            </a:r>
            <a:r>
              <a:rPr lang="fr-FR" sz="1600" dirty="0" err="1"/>
              <a:t>socialization</a:t>
            </a:r>
            <a:endParaRPr lang="fr-FR" sz="1600" dirty="0"/>
          </a:p>
          <a:p>
            <a:r>
              <a:rPr lang="fr-FR" sz="1600" dirty="0"/>
              <a:t>Sharing </a:t>
            </a:r>
            <a:r>
              <a:rPr lang="fr-FR" sz="1600" dirty="0" err="1"/>
              <a:t>economy</a:t>
            </a:r>
            <a:r>
              <a:rPr lang="fr-FR" sz="1600" dirty="0"/>
              <a:t> </a:t>
            </a:r>
          </a:p>
          <a:p>
            <a:r>
              <a:rPr lang="fr-FR" sz="1600" dirty="0" err="1"/>
              <a:t>Text</a:t>
            </a:r>
            <a:r>
              <a:rPr lang="fr-FR" sz="1600" dirty="0"/>
              <a:t> &amp; Speech translation</a:t>
            </a:r>
          </a:p>
          <a:p>
            <a:r>
              <a:rPr lang="fr-FR" sz="1600" dirty="0" err="1"/>
              <a:t>Translucid</a:t>
            </a:r>
            <a:r>
              <a:rPr lang="fr-FR" sz="1600" dirty="0"/>
              <a:t> </a:t>
            </a:r>
            <a:r>
              <a:rPr lang="fr-FR" sz="1600" dirty="0" err="1"/>
              <a:t>solar</a:t>
            </a:r>
            <a:r>
              <a:rPr lang="fr-FR" sz="1600" dirty="0"/>
              <a:t> </a:t>
            </a:r>
            <a:r>
              <a:rPr lang="fr-FR" sz="1600" dirty="0" err="1"/>
              <a:t>cells</a:t>
            </a:r>
            <a:endParaRPr lang="fr-FR" sz="1600" dirty="0"/>
          </a:p>
          <a:p>
            <a:r>
              <a:rPr lang="fr-FR" sz="1600" dirty="0" err="1"/>
              <a:t>Video</a:t>
            </a:r>
            <a:r>
              <a:rPr lang="fr-FR" sz="1600" dirty="0"/>
              <a:t> &amp; Image </a:t>
            </a:r>
            <a:r>
              <a:rPr lang="fr-FR" sz="1600" dirty="0" err="1"/>
              <a:t>analysis</a:t>
            </a:r>
            <a:endParaRPr lang="fr-FR" sz="1600" dirty="0"/>
          </a:p>
          <a:p>
            <a:r>
              <a:rPr lang="fr-FR" sz="1600" dirty="0" err="1"/>
              <a:t>Wearables</a:t>
            </a:r>
            <a:r>
              <a:rPr lang="fr-FR" sz="1600" dirty="0"/>
              <a:t> </a:t>
            </a:r>
          </a:p>
          <a:p>
            <a:r>
              <a:rPr lang="fr-FR" sz="1600" dirty="0"/>
              <a:t>Wireless networks</a:t>
            </a:r>
          </a:p>
          <a:p>
            <a:endParaRPr lang="fr-FR" sz="1600" dirty="0"/>
          </a:p>
        </p:txBody>
      </p:sp>
    </p:spTree>
    <p:extLst>
      <p:ext uri="{BB962C8B-B14F-4D97-AF65-F5344CB8AC3E}">
        <p14:creationId xmlns="" xmlns:p14="http://schemas.microsoft.com/office/powerpoint/2010/main" val="20894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cas d’usages</a:t>
            </a:r>
            <a:endParaRPr lang="fr-FR" dirty="0"/>
          </a:p>
        </p:txBody>
      </p:sp>
      <p:sp>
        <p:nvSpPr>
          <p:cNvPr id="3" name="Espace réservé du pied de page 2"/>
          <p:cNvSpPr>
            <a:spLocks noGrp="1"/>
          </p:cNvSpPr>
          <p:nvPr>
            <p:ph type="ftr" sz="quarter" idx="10"/>
          </p:nvPr>
        </p:nvSpPr>
        <p:spPr/>
        <p:txBody>
          <a:bodyPr/>
          <a:lstStyle/>
          <a:p>
            <a:r>
              <a:rPr lang="fr-FR" noProof="0" smtClean="0"/>
              <a:t>POT 2016 – Technologies &amp; catégories</a:t>
            </a:r>
            <a:endParaRPr lang="fr-FR" noProof="0"/>
          </a:p>
        </p:txBody>
      </p:sp>
      <p:sp>
        <p:nvSpPr>
          <p:cNvPr id="4" name="Espace réservé du numéro de diapositive 3"/>
          <p:cNvSpPr>
            <a:spLocks noGrp="1"/>
          </p:cNvSpPr>
          <p:nvPr>
            <p:ph type="sldNum" sz="quarter" idx="11"/>
          </p:nvPr>
        </p:nvSpPr>
        <p:spPr/>
        <p:txBody>
          <a:bodyPr/>
          <a:lstStyle/>
          <a:p>
            <a:fld id="{21F90BE8-D879-4F46-ACF9-7BCC67DCFB75}" type="slidenum">
              <a:rPr lang="fr-FR" smtClean="0"/>
              <a:pPr/>
              <a:t>27</a:t>
            </a:fld>
            <a:endParaRPr lang="fr-FR" dirty="0"/>
          </a:p>
        </p:txBody>
      </p:sp>
      <p:sp>
        <p:nvSpPr>
          <p:cNvPr id="5" name="Espace réservé du texte 4"/>
          <p:cNvSpPr>
            <a:spLocks noGrp="1"/>
          </p:cNvSpPr>
          <p:nvPr>
            <p:ph type="body" sz="quarter" idx="12"/>
          </p:nvPr>
        </p:nvSpPr>
        <p:spPr/>
        <p:txBody>
          <a:bodyPr>
            <a:normAutofit/>
          </a:bodyPr>
          <a:lstStyle/>
          <a:p>
            <a:r>
              <a:rPr lang="fr-FR" sz="1400" b="1" dirty="0" smtClean="0"/>
              <a:t>Transport automatisé d’objets &gt; Drones</a:t>
            </a:r>
          </a:p>
          <a:p>
            <a:pPr lvl="1"/>
            <a:r>
              <a:rPr lang="fr-FR" sz="1200" dirty="0" smtClean="0"/>
              <a:t>Transport de jerricans d’essence de dépannage</a:t>
            </a:r>
          </a:p>
          <a:p>
            <a:r>
              <a:rPr lang="fr-FR" sz="1400" b="1" dirty="0" smtClean="0"/>
              <a:t>Transmission de données numériques entre objets &gt; </a:t>
            </a:r>
            <a:r>
              <a:rPr lang="fr-FR" sz="1400" b="1" dirty="0" err="1" smtClean="0"/>
              <a:t>Li-Fi</a:t>
            </a:r>
            <a:r>
              <a:rPr lang="fr-FR" sz="1400" b="1" dirty="0" smtClean="0"/>
              <a:t> / </a:t>
            </a:r>
            <a:r>
              <a:rPr lang="fr-FR" sz="1400" b="1" dirty="0" err="1" smtClean="0"/>
              <a:t>Beacons</a:t>
            </a:r>
            <a:endParaRPr lang="fr-FR" sz="1400" b="1" dirty="0" smtClean="0"/>
          </a:p>
          <a:p>
            <a:pPr lvl="1"/>
            <a:r>
              <a:rPr lang="fr-FR" sz="1200" dirty="0" smtClean="0"/>
              <a:t>Fourniture de services numériques dans les stations services</a:t>
            </a:r>
          </a:p>
          <a:p>
            <a:pPr lvl="1"/>
            <a:endParaRPr lang="fr-FR" sz="1200" b="1" dirty="0" smtClean="0"/>
          </a:p>
        </p:txBody>
      </p:sp>
      <p:sp>
        <p:nvSpPr>
          <p:cNvPr id="6" name="Rectangle 5"/>
          <p:cNvSpPr/>
          <p:nvPr/>
        </p:nvSpPr>
        <p:spPr>
          <a:xfrm rot="20700000">
            <a:off x="722268" y="2967335"/>
            <a:ext cx="7699480" cy="923330"/>
          </a:xfrm>
          <a:prstGeom prst="rect">
            <a:avLst/>
          </a:prstGeom>
          <a:noFill/>
        </p:spPr>
        <p:txBody>
          <a:bodyPr wrap="none" lIns="91440" tIns="45720" rIns="91440" bIns="45720">
            <a:spAutoFit/>
          </a:bodyPr>
          <a:lstStyle/>
          <a:p>
            <a:pPr algn="ctr"/>
            <a:r>
              <a:rPr lang="fr-FR"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 discuter en séance ?</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 xmlns:p14="http://schemas.microsoft.com/office/powerpoint/2010/main" val="4167588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smtClean="0"/>
              <a:t>Annexe</a:t>
            </a:r>
            <a:endParaRPr lang="fr-FR"/>
          </a:p>
        </p:txBody>
      </p:sp>
      <p:sp>
        <p:nvSpPr>
          <p:cNvPr id="3" name="Espace réservé du pied de page 2"/>
          <p:cNvSpPr>
            <a:spLocks noGrp="1"/>
          </p:cNvSpPr>
          <p:nvPr>
            <p:ph type="ftr" sz="quarter" idx="11"/>
          </p:nvPr>
        </p:nvSpPr>
        <p:spPr/>
        <p:txBody>
          <a:bodyPr/>
          <a:lstStyle/>
          <a:p>
            <a:r>
              <a:rPr lang="fr-FR" smtClean="0"/>
              <a:t>POT présentation courte 2016</a:t>
            </a:r>
            <a:endParaRPr lang="fr-FR" noProof="0"/>
          </a:p>
        </p:txBody>
      </p:sp>
      <p:sp>
        <p:nvSpPr>
          <p:cNvPr id="4" name="Espace réservé du numéro de diapositive 3"/>
          <p:cNvSpPr>
            <a:spLocks noGrp="1"/>
          </p:cNvSpPr>
          <p:nvPr>
            <p:ph type="sldNum" sz="quarter" idx="12"/>
          </p:nvPr>
        </p:nvSpPr>
        <p:spPr/>
        <p:txBody>
          <a:bodyPr/>
          <a:lstStyle/>
          <a:p>
            <a:fld id="{21F90BE8-D879-4F46-ACF9-7BCC67DCFB75}"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extLst>
              <p:ext uri="{D42A27DB-BD31-4B8C-83A1-F6EECF244321}">
                <p14:modId xmlns:p14="http://schemas.microsoft.com/office/powerpoint/2010/main" xmlns="" val="2220020078"/>
              </p:ext>
            </p:extLst>
          </p:nvPr>
        </p:nvGraphicFramePr>
        <p:xfrm>
          <a:off x="1588" y="1588"/>
          <a:ext cx="1587" cy="1587"/>
        </p:xfrm>
        <a:graphic>
          <a:graphicData uri="http://schemas.openxmlformats.org/presentationml/2006/ole">
            <p:oleObj spid="_x0000_s53250" name="think-cell Slide" r:id="rId3" imgW="360" imgH="360" progId="">
              <p:embed/>
            </p:oleObj>
          </a:graphicData>
        </a:graphic>
      </p:graphicFrame>
      <p:sp>
        <p:nvSpPr>
          <p:cNvPr id="122" name="Down Arrow 121"/>
          <p:cNvSpPr/>
          <p:nvPr/>
        </p:nvSpPr>
        <p:spPr>
          <a:xfrm rot="10800000">
            <a:off x="522405" y="3791471"/>
            <a:ext cx="902826" cy="2269447"/>
          </a:xfrm>
          <a:prstGeom prst="down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 name="Down Arrow 1"/>
          <p:cNvSpPr/>
          <p:nvPr/>
        </p:nvSpPr>
        <p:spPr>
          <a:xfrm>
            <a:off x="522404" y="1124049"/>
            <a:ext cx="902826" cy="2644439"/>
          </a:xfrm>
          <a:prstGeom prst="down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3" name="Rectangle 22"/>
          <p:cNvSpPr/>
          <p:nvPr/>
        </p:nvSpPr>
        <p:spPr>
          <a:xfrm>
            <a:off x="3380634" y="1295178"/>
            <a:ext cx="5082000" cy="1252331"/>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ZoneTexte 5"/>
          <p:cNvSpPr txBox="1"/>
          <p:nvPr/>
        </p:nvSpPr>
        <p:spPr>
          <a:xfrm>
            <a:off x="1368602" y="5677887"/>
            <a:ext cx="1756186"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lgn="ctr">
              <a:defRPr sz="1100" b="1">
                <a:solidFill>
                  <a:schemeClr val="accent1">
                    <a:lumMod val="50000"/>
                  </a:schemeClr>
                </a:solidFill>
              </a:defRPr>
            </a:lvl1pPr>
          </a:lstStyle>
          <a:p>
            <a:pPr algn="l"/>
            <a:r>
              <a:rPr lang="fr-FR" dirty="0" smtClean="0"/>
              <a:t>Technologies / Pratiques</a:t>
            </a:r>
            <a:endParaRPr lang="fr-FR" dirty="0"/>
          </a:p>
        </p:txBody>
      </p:sp>
      <p:sp>
        <p:nvSpPr>
          <p:cNvPr id="8" name="ZoneTexte 7"/>
          <p:cNvSpPr txBox="1"/>
          <p:nvPr/>
        </p:nvSpPr>
        <p:spPr>
          <a:xfrm>
            <a:off x="1368602" y="4626117"/>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lgn="ctr">
              <a:defRPr sz="1100" b="1">
                <a:solidFill>
                  <a:schemeClr val="accent1">
                    <a:lumMod val="50000"/>
                  </a:schemeClr>
                </a:solidFill>
              </a:defRPr>
            </a:lvl1pPr>
          </a:lstStyle>
          <a:p>
            <a:pPr algn="l"/>
            <a:r>
              <a:rPr lang="fr-FR" dirty="0" smtClean="0"/>
              <a:t>Opportunités Digital</a:t>
            </a:r>
            <a:endParaRPr lang="fr-FR" dirty="0"/>
          </a:p>
        </p:txBody>
      </p:sp>
      <p:sp>
        <p:nvSpPr>
          <p:cNvPr id="12" name="ZoneTexte 11"/>
          <p:cNvSpPr txBox="1"/>
          <p:nvPr/>
        </p:nvSpPr>
        <p:spPr>
          <a:xfrm>
            <a:off x="4331412" y="3651096"/>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lgn="ctr">
              <a:defRPr sz="1100" b="1">
                <a:solidFill>
                  <a:schemeClr val="accent1">
                    <a:lumMod val="50000"/>
                  </a:schemeClr>
                </a:solidFill>
              </a:defRPr>
            </a:lvl1pPr>
          </a:lstStyle>
          <a:p>
            <a:r>
              <a:rPr lang="fr-FR" dirty="0" smtClean="0"/>
              <a:t>Cas d’usages</a:t>
            </a:r>
            <a:endParaRPr lang="fr-FR" dirty="0"/>
          </a:p>
        </p:txBody>
      </p:sp>
      <p:sp>
        <p:nvSpPr>
          <p:cNvPr id="13" name="ZoneTexte 12"/>
          <p:cNvSpPr txBox="1"/>
          <p:nvPr/>
        </p:nvSpPr>
        <p:spPr>
          <a:xfrm>
            <a:off x="6792054" y="3651096"/>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lgn="ctr">
              <a:defRPr sz="1100" b="1">
                <a:solidFill>
                  <a:schemeClr val="accent1">
                    <a:lumMod val="50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a:t>Scenarios métiers</a:t>
            </a:r>
          </a:p>
        </p:txBody>
      </p:sp>
      <p:sp>
        <p:nvSpPr>
          <p:cNvPr id="15" name="Flèche droite 14"/>
          <p:cNvSpPr/>
          <p:nvPr/>
        </p:nvSpPr>
        <p:spPr>
          <a:xfrm>
            <a:off x="3616557" y="3507191"/>
            <a:ext cx="432048" cy="261610"/>
          </a:xfrm>
          <a:prstGeom prst="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1" name="Ellipse 20"/>
          <p:cNvSpPr/>
          <p:nvPr/>
        </p:nvSpPr>
        <p:spPr>
          <a:xfrm>
            <a:off x="1302205" y="4371257"/>
            <a:ext cx="611560" cy="343848"/>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2000" b="1" dirty="0">
                <a:solidFill>
                  <a:schemeClr val="accent1">
                    <a:lumMod val="50000"/>
                  </a:schemeClr>
                </a:solidFill>
              </a:rPr>
              <a:t>47</a:t>
            </a:r>
          </a:p>
        </p:txBody>
      </p:sp>
      <p:sp>
        <p:nvSpPr>
          <p:cNvPr id="24" name="Ellipse 23"/>
          <p:cNvSpPr/>
          <p:nvPr/>
        </p:nvSpPr>
        <p:spPr>
          <a:xfrm>
            <a:off x="1302205" y="5402306"/>
            <a:ext cx="611560" cy="343848"/>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2000" b="1" dirty="0">
                <a:solidFill>
                  <a:schemeClr val="accent1">
                    <a:lumMod val="50000"/>
                  </a:schemeClr>
                </a:solidFill>
              </a:rPr>
              <a:t>48</a:t>
            </a:r>
          </a:p>
        </p:txBody>
      </p:sp>
      <p:sp>
        <p:nvSpPr>
          <p:cNvPr id="25" name="Ellipse 24"/>
          <p:cNvSpPr/>
          <p:nvPr/>
        </p:nvSpPr>
        <p:spPr>
          <a:xfrm>
            <a:off x="4778057" y="3393808"/>
            <a:ext cx="61156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2000" b="1" dirty="0">
                <a:solidFill>
                  <a:schemeClr val="accent1">
                    <a:lumMod val="50000"/>
                  </a:schemeClr>
                </a:solidFill>
              </a:rPr>
              <a:t>149</a:t>
            </a:r>
          </a:p>
        </p:txBody>
      </p:sp>
      <p:sp>
        <p:nvSpPr>
          <p:cNvPr id="26" name="Ellipse 25"/>
          <p:cNvSpPr/>
          <p:nvPr/>
        </p:nvSpPr>
        <p:spPr>
          <a:xfrm>
            <a:off x="7044498" y="3393808"/>
            <a:ext cx="61156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2000" b="1" dirty="0" smtClean="0">
                <a:solidFill>
                  <a:schemeClr val="accent1">
                    <a:lumMod val="50000"/>
                  </a:schemeClr>
                </a:solidFill>
              </a:rPr>
              <a:t>36</a:t>
            </a:r>
            <a:endParaRPr lang="fr-FR" sz="2000" b="1" dirty="0">
              <a:solidFill>
                <a:schemeClr val="accent1">
                  <a:lumMod val="50000"/>
                </a:schemeClr>
              </a:solidFill>
            </a:endParaRPr>
          </a:p>
        </p:txBody>
      </p:sp>
      <p:sp>
        <p:nvSpPr>
          <p:cNvPr id="29" name="ZoneTexte 28"/>
          <p:cNvSpPr txBox="1"/>
          <p:nvPr/>
        </p:nvSpPr>
        <p:spPr>
          <a:xfrm>
            <a:off x="4287552" y="3971042"/>
            <a:ext cx="4175082" cy="461665"/>
          </a:xfrm>
          <a:prstGeom prst="rect">
            <a:avLst/>
          </a:prstGeom>
          <a:noFill/>
        </p:spPr>
        <p:txBody>
          <a:bodyPr wrap="square" rtlCol="0">
            <a:spAutoFit/>
          </a:bodyPr>
          <a:lstStyle/>
          <a:p>
            <a:r>
              <a:rPr lang="fr-FR" sz="1200" b="1" dirty="0" smtClean="0">
                <a:solidFill>
                  <a:schemeClr val="accent1">
                    <a:lumMod val="50000"/>
                  </a:schemeClr>
                </a:solidFill>
              </a:rPr>
              <a:t>Regroupement </a:t>
            </a:r>
            <a:r>
              <a:rPr lang="fr-FR" sz="1200" dirty="0" smtClean="0">
                <a:solidFill>
                  <a:schemeClr val="tx1">
                    <a:lumMod val="85000"/>
                    <a:lumOff val="15000"/>
                  </a:schemeClr>
                </a:solidFill>
              </a:rPr>
              <a:t>de l’ensemble des </a:t>
            </a:r>
            <a:r>
              <a:rPr lang="fr-FR" sz="1200" b="1" dirty="0" smtClean="0">
                <a:solidFill>
                  <a:schemeClr val="accent1">
                    <a:lumMod val="50000"/>
                  </a:schemeClr>
                </a:solidFill>
              </a:rPr>
              <a:t>cas d’usages en scénario </a:t>
            </a:r>
            <a:r>
              <a:rPr lang="fr-FR" sz="1200" dirty="0" smtClean="0">
                <a:solidFill>
                  <a:schemeClr val="tx1">
                    <a:lumMod val="85000"/>
                    <a:lumOff val="15000"/>
                  </a:schemeClr>
                </a:solidFill>
              </a:rPr>
              <a:t>par proximité </a:t>
            </a:r>
            <a:r>
              <a:rPr lang="fr-FR" sz="1200" b="1" dirty="0" smtClean="0">
                <a:solidFill>
                  <a:schemeClr val="accent1">
                    <a:lumMod val="50000"/>
                  </a:schemeClr>
                </a:solidFill>
              </a:rPr>
              <a:t>fonctionnelle </a:t>
            </a:r>
            <a:r>
              <a:rPr lang="fr-FR" sz="1200" dirty="0" smtClean="0">
                <a:solidFill>
                  <a:schemeClr val="tx1">
                    <a:lumMod val="85000"/>
                    <a:lumOff val="15000"/>
                  </a:schemeClr>
                </a:solidFill>
              </a:rPr>
              <a:t>et</a:t>
            </a:r>
            <a:r>
              <a:rPr lang="fr-FR" sz="1200" b="1" dirty="0" smtClean="0">
                <a:solidFill>
                  <a:schemeClr val="accent1">
                    <a:lumMod val="50000"/>
                  </a:schemeClr>
                </a:solidFill>
              </a:rPr>
              <a:t> technique</a:t>
            </a:r>
            <a:endParaRPr lang="fr-FR" sz="1200" b="1" dirty="0">
              <a:solidFill>
                <a:schemeClr val="accent1">
                  <a:lumMod val="50000"/>
                </a:schemeClr>
              </a:solidFill>
            </a:endParaRPr>
          </a:p>
        </p:txBody>
      </p:sp>
      <p:sp>
        <p:nvSpPr>
          <p:cNvPr id="30" name="ZoneTexte 29"/>
          <p:cNvSpPr txBox="1"/>
          <p:nvPr/>
        </p:nvSpPr>
        <p:spPr>
          <a:xfrm>
            <a:off x="1149010" y="3425044"/>
            <a:ext cx="2424067" cy="646331"/>
          </a:xfrm>
          <a:prstGeom prst="rect">
            <a:avLst/>
          </a:prstGeom>
          <a:noFill/>
        </p:spPr>
        <p:txBody>
          <a:bodyPr wrap="square" rtlCol="0">
            <a:spAutoFit/>
          </a:bodyPr>
          <a:lstStyle/>
          <a:p>
            <a:r>
              <a:rPr lang="fr-FR" sz="1200" b="1" dirty="0" smtClean="0">
                <a:solidFill>
                  <a:schemeClr val="accent1">
                    <a:lumMod val="50000"/>
                  </a:schemeClr>
                </a:solidFill>
              </a:rPr>
              <a:t>Cas d’usages </a:t>
            </a:r>
            <a:r>
              <a:rPr lang="fr-FR" sz="1200" dirty="0" smtClean="0">
                <a:solidFill>
                  <a:schemeClr val="tx1">
                    <a:lumMod val="85000"/>
                    <a:lumOff val="15000"/>
                  </a:schemeClr>
                </a:solidFill>
              </a:rPr>
              <a:t>recoupant des </a:t>
            </a:r>
            <a:r>
              <a:rPr lang="fr-FR" sz="1200" b="1" dirty="0" smtClean="0">
                <a:solidFill>
                  <a:schemeClr val="accent1">
                    <a:lumMod val="50000"/>
                  </a:schemeClr>
                </a:solidFill>
              </a:rPr>
              <a:t>besoins métiers </a:t>
            </a:r>
            <a:r>
              <a:rPr lang="fr-FR" sz="1200" dirty="0" smtClean="0">
                <a:solidFill>
                  <a:schemeClr val="tx1">
                    <a:lumMod val="85000"/>
                    <a:lumOff val="15000"/>
                  </a:schemeClr>
                </a:solidFill>
              </a:rPr>
              <a:t>et des </a:t>
            </a:r>
            <a:r>
              <a:rPr lang="fr-FR" sz="1200" b="1" dirty="0" smtClean="0">
                <a:solidFill>
                  <a:schemeClr val="accent1">
                    <a:lumMod val="50000"/>
                  </a:schemeClr>
                </a:solidFill>
              </a:rPr>
              <a:t>opportunités Digital</a:t>
            </a:r>
            <a:endParaRPr lang="fr-FR" sz="1200" b="1" dirty="0">
              <a:solidFill>
                <a:schemeClr val="accent1">
                  <a:lumMod val="50000"/>
                </a:schemeClr>
              </a:solidFill>
            </a:endParaRPr>
          </a:p>
        </p:txBody>
      </p:sp>
      <p:sp>
        <p:nvSpPr>
          <p:cNvPr id="35" name="Title 3"/>
          <p:cNvSpPr>
            <a:spLocks noGrp="1"/>
          </p:cNvSpPr>
          <p:nvPr>
            <p:ph type="title"/>
          </p:nvPr>
        </p:nvSpPr>
        <p:spPr>
          <a:xfrm>
            <a:off x="457200" y="274638"/>
            <a:ext cx="8218488" cy="490066"/>
          </a:xfrm>
        </p:spPr>
        <p:txBody>
          <a:bodyPr/>
          <a:lstStyle/>
          <a:p>
            <a:r>
              <a:rPr lang="fr-FR" dirty="0" smtClean="0"/>
              <a:t>Les chiffres clés du POT 2015 (1/3)</a:t>
            </a:r>
            <a:endParaRPr lang="fr-FR" dirty="0"/>
          </a:p>
        </p:txBody>
      </p:sp>
      <p:sp>
        <p:nvSpPr>
          <p:cNvPr id="9" name="ZoneTexte 8"/>
          <p:cNvSpPr txBox="1"/>
          <p:nvPr/>
        </p:nvSpPr>
        <p:spPr>
          <a:xfrm>
            <a:off x="1368602" y="2974107"/>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vert="horz" wrap="square" lIns="0" rIns="0" rtlCol="0" anchor="t" anchorCtr="0">
            <a:spAutoFit/>
          </a:bodyPr>
          <a:lstStyle>
            <a:defPPr>
              <a:defRPr lang="fr-FR"/>
            </a:defPPr>
            <a:lvl1pPr>
              <a:defRPr sz="1100">
                <a:solidFill>
                  <a:schemeClr val="accent1">
                    <a:lumMod val="50000"/>
                  </a:schemeClr>
                </a:solidFill>
              </a:defRPr>
            </a:lvl1pPr>
          </a:lstStyle>
          <a:p>
            <a:r>
              <a:rPr lang="fr-FR" b="1" dirty="0" smtClean="0"/>
              <a:t>Besoins métiers</a:t>
            </a:r>
            <a:endParaRPr lang="fr-FR" b="1" dirty="0"/>
          </a:p>
        </p:txBody>
      </p:sp>
      <p:sp>
        <p:nvSpPr>
          <p:cNvPr id="10" name="ZoneTexte 9"/>
          <p:cNvSpPr txBox="1"/>
          <p:nvPr/>
        </p:nvSpPr>
        <p:spPr>
          <a:xfrm>
            <a:off x="1368602" y="2165251"/>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vert="horz" wrap="square" lIns="0" rIns="0" rtlCol="0" anchor="t" anchorCtr="0">
            <a:spAutoFit/>
          </a:bodyPr>
          <a:lstStyle>
            <a:defPPr>
              <a:defRPr lang="fr-FR"/>
            </a:defPPr>
            <a:lvl1pPr>
              <a:defRPr sz="1100">
                <a:solidFill>
                  <a:schemeClr val="accent1">
                    <a:lumMod val="50000"/>
                  </a:schemeClr>
                </a:solidFill>
              </a:defRPr>
            </a:lvl1pPr>
          </a:lstStyle>
          <a:p>
            <a:r>
              <a:rPr lang="fr-FR" b="1" dirty="0"/>
              <a:t>Business Domain</a:t>
            </a:r>
          </a:p>
        </p:txBody>
      </p:sp>
      <p:sp>
        <p:nvSpPr>
          <p:cNvPr id="11" name="ZoneTexte 10"/>
          <p:cNvSpPr txBox="1"/>
          <p:nvPr/>
        </p:nvSpPr>
        <p:spPr>
          <a:xfrm>
            <a:off x="1368602" y="1429185"/>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vert="horz" wrap="square" lIns="0" rIns="0" rtlCol="0" anchor="t" anchorCtr="0">
            <a:spAutoFit/>
          </a:bodyPr>
          <a:lstStyle/>
          <a:p>
            <a:r>
              <a:rPr lang="fr-FR" sz="1100" b="1" dirty="0" smtClean="0">
                <a:solidFill>
                  <a:schemeClr val="accent1">
                    <a:lumMod val="50000"/>
                  </a:schemeClr>
                </a:solidFill>
              </a:rPr>
              <a:t>Business Unit</a:t>
            </a:r>
            <a:endParaRPr lang="fr-FR" sz="1100" b="1" dirty="0">
              <a:solidFill>
                <a:schemeClr val="accent1">
                  <a:lumMod val="50000"/>
                </a:schemeClr>
              </a:solidFill>
            </a:endParaRPr>
          </a:p>
        </p:txBody>
      </p:sp>
      <p:sp>
        <p:nvSpPr>
          <p:cNvPr id="18" name="Ellipse 17"/>
          <p:cNvSpPr/>
          <p:nvPr/>
        </p:nvSpPr>
        <p:spPr>
          <a:xfrm>
            <a:off x="1302205" y="1130443"/>
            <a:ext cx="64800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2000" b="1" dirty="0" smtClean="0">
                <a:solidFill>
                  <a:schemeClr val="accent1">
                    <a:lumMod val="50000"/>
                  </a:schemeClr>
                </a:solidFill>
              </a:rPr>
              <a:t>6</a:t>
            </a:r>
            <a:endParaRPr lang="fr-FR" sz="2000" b="1" dirty="0">
              <a:solidFill>
                <a:schemeClr val="accent1">
                  <a:lumMod val="50000"/>
                </a:schemeClr>
              </a:solidFill>
            </a:endParaRPr>
          </a:p>
        </p:txBody>
      </p:sp>
      <p:sp>
        <p:nvSpPr>
          <p:cNvPr id="19" name="Ellipse 18"/>
          <p:cNvSpPr/>
          <p:nvPr/>
        </p:nvSpPr>
        <p:spPr>
          <a:xfrm>
            <a:off x="1302205" y="1885278"/>
            <a:ext cx="64800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r>
              <a:rPr lang="fr-FR" sz="2000" b="1" dirty="0">
                <a:solidFill>
                  <a:schemeClr val="accent1">
                    <a:lumMod val="50000"/>
                  </a:schemeClr>
                </a:solidFill>
              </a:rPr>
              <a:t>37</a:t>
            </a:r>
          </a:p>
        </p:txBody>
      </p:sp>
      <p:sp>
        <p:nvSpPr>
          <p:cNvPr id="20" name="Ellipse 19"/>
          <p:cNvSpPr/>
          <p:nvPr/>
        </p:nvSpPr>
        <p:spPr>
          <a:xfrm>
            <a:off x="1302205" y="2712784"/>
            <a:ext cx="64800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2000" b="1" dirty="0">
                <a:solidFill>
                  <a:schemeClr val="accent1">
                    <a:lumMod val="50000"/>
                  </a:schemeClr>
                </a:solidFill>
              </a:rPr>
              <a:t>105</a:t>
            </a:r>
          </a:p>
        </p:txBody>
      </p:sp>
      <p:grpSp>
        <p:nvGrpSpPr>
          <p:cNvPr id="3" name="Group 35"/>
          <p:cNvGrpSpPr/>
          <p:nvPr/>
        </p:nvGrpSpPr>
        <p:grpSpPr>
          <a:xfrm>
            <a:off x="815209" y="1273304"/>
            <a:ext cx="317216" cy="338398"/>
            <a:chOff x="6075363" y="3614738"/>
            <a:chExt cx="504825" cy="569912"/>
          </a:xfrm>
          <a:solidFill>
            <a:schemeClr val="accent1">
              <a:lumMod val="50000"/>
            </a:schemeClr>
          </a:solidFill>
        </p:grpSpPr>
        <p:sp>
          <p:nvSpPr>
            <p:cNvPr id="37" name="Freeform 220"/>
            <p:cNvSpPr>
              <a:spLocks noEditPoints="1"/>
            </p:cNvSpPr>
            <p:nvPr/>
          </p:nvSpPr>
          <p:spPr bwMode="auto">
            <a:xfrm>
              <a:off x="6196013" y="3708400"/>
              <a:ext cx="85725" cy="82550"/>
            </a:xfrm>
            <a:custGeom>
              <a:avLst/>
              <a:gdLst>
                <a:gd name="T0" fmla="*/ 5 w 35"/>
                <a:gd name="T1" fmla="*/ 34 h 34"/>
                <a:gd name="T2" fmla="*/ 30 w 35"/>
                <a:gd name="T3" fmla="*/ 34 h 34"/>
                <a:gd name="T4" fmla="*/ 35 w 35"/>
                <a:gd name="T5" fmla="*/ 30 h 34"/>
                <a:gd name="T6" fmla="*/ 35 w 35"/>
                <a:gd name="T7" fmla="*/ 5 h 34"/>
                <a:gd name="T8" fmla="*/ 30 w 35"/>
                <a:gd name="T9" fmla="*/ 0 h 34"/>
                <a:gd name="T10" fmla="*/ 5 w 35"/>
                <a:gd name="T11" fmla="*/ 0 h 34"/>
                <a:gd name="T12" fmla="*/ 0 w 35"/>
                <a:gd name="T13" fmla="*/ 5 h 34"/>
                <a:gd name="T14" fmla="*/ 0 w 35"/>
                <a:gd name="T15" fmla="*/ 30 h 34"/>
                <a:gd name="T16" fmla="*/ 5 w 35"/>
                <a:gd name="T17" fmla="*/ 34 h 34"/>
                <a:gd name="T18" fmla="*/ 9 w 35"/>
                <a:gd name="T19" fmla="*/ 10 h 34"/>
                <a:gd name="T20" fmla="*/ 25 w 35"/>
                <a:gd name="T21" fmla="*/ 10 h 34"/>
                <a:gd name="T22" fmla="*/ 25 w 35"/>
                <a:gd name="T23" fmla="*/ 25 h 34"/>
                <a:gd name="T24" fmla="*/ 9 w 35"/>
                <a:gd name="T25" fmla="*/ 25 h 34"/>
                <a:gd name="T26" fmla="*/ 9 w 35"/>
                <a:gd name="T2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4">
                  <a:moveTo>
                    <a:pt x="5" y="34"/>
                  </a:moveTo>
                  <a:cubicBezTo>
                    <a:pt x="30" y="34"/>
                    <a:pt x="30" y="34"/>
                    <a:pt x="30" y="34"/>
                  </a:cubicBezTo>
                  <a:cubicBezTo>
                    <a:pt x="33" y="34"/>
                    <a:pt x="35" y="32"/>
                    <a:pt x="35" y="30"/>
                  </a:cubicBezTo>
                  <a:cubicBezTo>
                    <a:pt x="35" y="5"/>
                    <a:pt x="35" y="5"/>
                    <a:pt x="35" y="5"/>
                  </a:cubicBezTo>
                  <a:cubicBezTo>
                    <a:pt x="35" y="2"/>
                    <a:pt x="33" y="0"/>
                    <a:pt x="30" y="0"/>
                  </a:cubicBezTo>
                  <a:cubicBezTo>
                    <a:pt x="5" y="0"/>
                    <a:pt x="5" y="0"/>
                    <a:pt x="5" y="0"/>
                  </a:cubicBezTo>
                  <a:cubicBezTo>
                    <a:pt x="2" y="0"/>
                    <a:pt x="0" y="2"/>
                    <a:pt x="0" y="5"/>
                  </a:cubicBezTo>
                  <a:cubicBezTo>
                    <a:pt x="0" y="30"/>
                    <a:pt x="0" y="30"/>
                    <a:pt x="0" y="30"/>
                  </a:cubicBezTo>
                  <a:cubicBezTo>
                    <a:pt x="0" y="32"/>
                    <a:pt x="2" y="34"/>
                    <a:pt x="5" y="34"/>
                  </a:cubicBezTo>
                  <a:close/>
                  <a:moveTo>
                    <a:pt x="9" y="10"/>
                  </a:moveTo>
                  <a:cubicBezTo>
                    <a:pt x="25" y="10"/>
                    <a:pt x="25" y="10"/>
                    <a:pt x="25" y="10"/>
                  </a:cubicBezTo>
                  <a:cubicBezTo>
                    <a:pt x="25" y="25"/>
                    <a:pt x="25" y="25"/>
                    <a:pt x="25" y="25"/>
                  </a:cubicBezTo>
                  <a:cubicBezTo>
                    <a:pt x="9" y="25"/>
                    <a:pt x="9" y="25"/>
                    <a:pt x="9" y="25"/>
                  </a:cubicBezTo>
                  <a:lnTo>
                    <a:pt x="9"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21"/>
            <p:cNvSpPr>
              <a:spLocks noEditPoints="1"/>
            </p:cNvSpPr>
            <p:nvPr/>
          </p:nvSpPr>
          <p:spPr bwMode="auto">
            <a:xfrm>
              <a:off x="6196013" y="3817938"/>
              <a:ext cx="85725" cy="84137"/>
            </a:xfrm>
            <a:custGeom>
              <a:avLst/>
              <a:gdLst>
                <a:gd name="T0" fmla="*/ 5 w 35"/>
                <a:gd name="T1" fmla="*/ 34 h 34"/>
                <a:gd name="T2" fmla="*/ 30 w 35"/>
                <a:gd name="T3" fmla="*/ 34 h 34"/>
                <a:gd name="T4" fmla="*/ 35 w 35"/>
                <a:gd name="T5" fmla="*/ 29 h 34"/>
                <a:gd name="T6" fmla="*/ 35 w 35"/>
                <a:gd name="T7" fmla="*/ 4 h 34"/>
                <a:gd name="T8" fmla="*/ 30 w 35"/>
                <a:gd name="T9" fmla="*/ 0 h 34"/>
                <a:gd name="T10" fmla="*/ 5 w 35"/>
                <a:gd name="T11" fmla="*/ 0 h 34"/>
                <a:gd name="T12" fmla="*/ 0 w 35"/>
                <a:gd name="T13" fmla="*/ 4 h 34"/>
                <a:gd name="T14" fmla="*/ 0 w 35"/>
                <a:gd name="T15" fmla="*/ 29 h 34"/>
                <a:gd name="T16" fmla="*/ 5 w 35"/>
                <a:gd name="T17" fmla="*/ 34 h 34"/>
                <a:gd name="T18" fmla="*/ 9 w 35"/>
                <a:gd name="T19" fmla="*/ 9 h 34"/>
                <a:gd name="T20" fmla="*/ 25 w 35"/>
                <a:gd name="T21" fmla="*/ 9 h 34"/>
                <a:gd name="T22" fmla="*/ 25 w 35"/>
                <a:gd name="T23" fmla="*/ 24 h 34"/>
                <a:gd name="T24" fmla="*/ 9 w 35"/>
                <a:gd name="T25" fmla="*/ 24 h 34"/>
                <a:gd name="T26" fmla="*/ 9 w 35"/>
                <a:gd name="T27" fmla="*/ 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4">
                  <a:moveTo>
                    <a:pt x="5" y="34"/>
                  </a:moveTo>
                  <a:cubicBezTo>
                    <a:pt x="30" y="34"/>
                    <a:pt x="30" y="34"/>
                    <a:pt x="30" y="34"/>
                  </a:cubicBezTo>
                  <a:cubicBezTo>
                    <a:pt x="33" y="34"/>
                    <a:pt x="35" y="32"/>
                    <a:pt x="35" y="29"/>
                  </a:cubicBezTo>
                  <a:cubicBezTo>
                    <a:pt x="35" y="4"/>
                    <a:pt x="35" y="4"/>
                    <a:pt x="35" y="4"/>
                  </a:cubicBezTo>
                  <a:cubicBezTo>
                    <a:pt x="35" y="2"/>
                    <a:pt x="33" y="0"/>
                    <a:pt x="30" y="0"/>
                  </a:cubicBezTo>
                  <a:cubicBezTo>
                    <a:pt x="5" y="0"/>
                    <a:pt x="5" y="0"/>
                    <a:pt x="5" y="0"/>
                  </a:cubicBezTo>
                  <a:cubicBezTo>
                    <a:pt x="2" y="0"/>
                    <a:pt x="0" y="2"/>
                    <a:pt x="0" y="4"/>
                  </a:cubicBezTo>
                  <a:cubicBezTo>
                    <a:pt x="0" y="29"/>
                    <a:pt x="0" y="29"/>
                    <a:pt x="0" y="29"/>
                  </a:cubicBezTo>
                  <a:cubicBezTo>
                    <a:pt x="0" y="32"/>
                    <a:pt x="2" y="34"/>
                    <a:pt x="5" y="34"/>
                  </a:cubicBezTo>
                  <a:close/>
                  <a:moveTo>
                    <a:pt x="9" y="9"/>
                  </a:moveTo>
                  <a:cubicBezTo>
                    <a:pt x="25" y="9"/>
                    <a:pt x="25" y="9"/>
                    <a:pt x="25" y="9"/>
                  </a:cubicBezTo>
                  <a:cubicBezTo>
                    <a:pt x="25" y="24"/>
                    <a:pt x="25" y="24"/>
                    <a:pt x="25" y="24"/>
                  </a:cubicBezTo>
                  <a:cubicBezTo>
                    <a:pt x="9" y="24"/>
                    <a:pt x="9" y="24"/>
                    <a:pt x="9" y="24"/>
                  </a:cubicBezTo>
                  <a:lnTo>
                    <a:pt x="9"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22"/>
            <p:cNvSpPr>
              <a:spLocks noEditPoints="1"/>
            </p:cNvSpPr>
            <p:nvPr/>
          </p:nvSpPr>
          <p:spPr bwMode="auto">
            <a:xfrm>
              <a:off x="6196013" y="3925888"/>
              <a:ext cx="85725" cy="82550"/>
            </a:xfrm>
            <a:custGeom>
              <a:avLst/>
              <a:gdLst>
                <a:gd name="T0" fmla="*/ 5 w 35"/>
                <a:gd name="T1" fmla="*/ 34 h 34"/>
                <a:gd name="T2" fmla="*/ 30 w 35"/>
                <a:gd name="T3" fmla="*/ 34 h 34"/>
                <a:gd name="T4" fmla="*/ 35 w 35"/>
                <a:gd name="T5" fmla="*/ 29 h 34"/>
                <a:gd name="T6" fmla="*/ 35 w 35"/>
                <a:gd name="T7" fmla="*/ 5 h 34"/>
                <a:gd name="T8" fmla="*/ 30 w 35"/>
                <a:gd name="T9" fmla="*/ 0 h 34"/>
                <a:gd name="T10" fmla="*/ 5 w 35"/>
                <a:gd name="T11" fmla="*/ 0 h 34"/>
                <a:gd name="T12" fmla="*/ 0 w 35"/>
                <a:gd name="T13" fmla="*/ 5 h 34"/>
                <a:gd name="T14" fmla="*/ 0 w 35"/>
                <a:gd name="T15" fmla="*/ 29 h 34"/>
                <a:gd name="T16" fmla="*/ 5 w 35"/>
                <a:gd name="T17" fmla="*/ 34 h 34"/>
                <a:gd name="T18" fmla="*/ 9 w 35"/>
                <a:gd name="T19" fmla="*/ 10 h 34"/>
                <a:gd name="T20" fmla="*/ 25 w 35"/>
                <a:gd name="T21" fmla="*/ 10 h 34"/>
                <a:gd name="T22" fmla="*/ 25 w 35"/>
                <a:gd name="T23" fmla="*/ 25 h 34"/>
                <a:gd name="T24" fmla="*/ 9 w 35"/>
                <a:gd name="T25" fmla="*/ 25 h 34"/>
                <a:gd name="T26" fmla="*/ 9 w 35"/>
                <a:gd name="T2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4">
                  <a:moveTo>
                    <a:pt x="5" y="34"/>
                  </a:moveTo>
                  <a:cubicBezTo>
                    <a:pt x="30" y="34"/>
                    <a:pt x="30" y="34"/>
                    <a:pt x="30" y="34"/>
                  </a:cubicBezTo>
                  <a:cubicBezTo>
                    <a:pt x="33" y="34"/>
                    <a:pt x="35" y="32"/>
                    <a:pt x="35" y="29"/>
                  </a:cubicBezTo>
                  <a:cubicBezTo>
                    <a:pt x="35" y="5"/>
                    <a:pt x="35" y="5"/>
                    <a:pt x="35" y="5"/>
                  </a:cubicBezTo>
                  <a:cubicBezTo>
                    <a:pt x="35" y="2"/>
                    <a:pt x="33" y="0"/>
                    <a:pt x="30" y="0"/>
                  </a:cubicBezTo>
                  <a:cubicBezTo>
                    <a:pt x="5" y="0"/>
                    <a:pt x="5" y="0"/>
                    <a:pt x="5" y="0"/>
                  </a:cubicBezTo>
                  <a:cubicBezTo>
                    <a:pt x="2" y="0"/>
                    <a:pt x="0" y="2"/>
                    <a:pt x="0" y="5"/>
                  </a:cubicBezTo>
                  <a:cubicBezTo>
                    <a:pt x="0" y="29"/>
                    <a:pt x="0" y="29"/>
                    <a:pt x="0" y="29"/>
                  </a:cubicBezTo>
                  <a:cubicBezTo>
                    <a:pt x="0" y="32"/>
                    <a:pt x="2" y="34"/>
                    <a:pt x="5" y="34"/>
                  </a:cubicBezTo>
                  <a:close/>
                  <a:moveTo>
                    <a:pt x="9" y="10"/>
                  </a:moveTo>
                  <a:cubicBezTo>
                    <a:pt x="25" y="10"/>
                    <a:pt x="25" y="10"/>
                    <a:pt x="25" y="10"/>
                  </a:cubicBezTo>
                  <a:cubicBezTo>
                    <a:pt x="25" y="25"/>
                    <a:pt x="25" y="25"/>
                    <a:pt x="25" y="25"/>
                  </a:cubicBezTo>
                  <a:cubicBezTo>
                    <a:pt x="9" y="25"/>
                    <a:pt x="9" y="25"/>
                    <a:pt x="9" y="25"/>
                  </a:cubicBezTo>
                  <a:lnTo>
                    <a:pt x="9"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23"/>
            <p:cNvSpPr>
              <a:spLocks noEditPoints="1"/>
            </p:cNvSpPr>
            <p:nvPr/>
          </p:nvSpPr>
          <p:spPr bwMode="auto">
            <a:xfrm>
              <a:off x="6075363" y="3614738"/>
              <a:ext cx="504825" cy="569912"/>
            </a:xfrm>
            <a:custGeom>
              <a:avLst/>
              <a:gdLst>
                <a:gd name="T0" fmla="*/ 202 w 206"/>
                <a:gd name="T1" fmla="*/ 96 h 233"/>
                <a:gd name="T2" fmla="*/ 133 w 206"/>
                <a:gd name="T3" fmla="*/ 81 h 233"/>
                <a:gd name="T4" fmla="*/ 133 w 206"/>
                <a:gd name="T5" fmla="*/ 7 h 233"/>
                <a:gd name="T6" fmla="*/ 133 w 206"/>
                <a:gd name="T7" fmla="*/ 6 h 233"/>
                <a:gd name="T8" fmla="*/ 133 w 206"/>
                <a:gd name="T9" fmla="*/ 5 h 233"/>
                <a:gd name="T10" fmla="*/ 127 w 206"/>
                <a:gd name="T11" fmla="*/ 1 h 233"/>
                <a:gd name="T12" fmla="*/ 4 w 206"/>
                <a:gd name="T13" fmla="*/ 20 h 233"/>
                <a:gd name="T14" fmla="*/ 0 w 206"/>
                <a:gd name="T15" fmla="*/ 25 h 233"/>
                <a:gd name="T16" fmla="*/ 0 w 206"/>
                <a:gd name="T17" fmla="*/ 25 h 233"/>
                <a:gd name="T18" fmla="*/ 0 w 206"/>
                <a:gd name="T19" fmla="*/ 26 h 233"/>
                <a:gd name="T20" fmla="*/ 0 w 206"/>
                <a:gd name="T21" fmla="*/ 228 h 233"/>
                <a:gd name="T22" fmla="*/ 5 w 206"/>
                <a:gd name="T23" fmla="*/ 233 h 233"/>
                <a:gd name="T24" fmla="*/ 54 w 206"/>
                <a:gd name="T25" fmla="*/ 233 h 233"/>
                <a:gd name="T26" fmla="*/ 79 w 206"/>
                <a:gd name="T27" fmla="*/ 233 h 233"/>
                <a:gd name="T28" fmla="*/ 128 w 206"/>
                <a:gd name="T29" fmla="*/ 233 h 233"/>
                <a:gd name="T30" fmla="*/ 201 w 206"/>
                <a:gd name="T31" fmla="*/ 233 h 233"/>
                <a:gd name="T32" fmla="*/ 206 w 206"/>
                <a:gd name="T33" fmla="*/ 228 h 233"/>
                <a:gd name="T34" fmla="*/ 206 w 206"/>
                <a:gd name="T35" fmla="*/ 101 h 233"/>
                <a:gd name="T36" fmla="*/ 202 w 206"/>
                <a:gd name="T37" fmla="*/ 96 h 233"/>
                <a:gd name="T38" fmla="*/ 9 w 206"/>
                <a:gd name="T39" fmla="*/ 30 h 233"/>
                <a:gd name="T40" fmla="*/ 123 w 206"/>
                <a:gd name="T41" fmla="*/ 12 h 233"/>
                <a:gd name="T42" fmla="*/ 123 w 206"/>
                <a:gd name="T43" fmla="*/ 85 h 233"/>
                <a:gd name="T44" fmla="*/ 123 w 206"/>
                <a:gd name="T45" fmla="*/ 224 h 233"/>
                <a:gd name="T46" fmla="*/ 84 w 206"/>
                <a:gd name="T47" fmla="*/ 224 h 233"/>
                <a:gd name="T48" fmla="*/ 84 w 206"/>
                <a:gd name="T49" fmla="*/ 180 h 233"/>
                <a:gd name="T50" fmla="*/ 79 w 206"/>
                <a:gd name="T51" fmla="*/ 175 h 233"/>
                <a:gd name="T52" fmla="*/ 54 w 206"/>
                <a:gd name="T53" fmla="*/ 175 h 233"/>
                <a:gd name="T54" fmla="*/ 49 w 206"/>
                <a:gd name="T55" fmla="*/ 180 h 233"/>
                <a:gd name="T56" fmla="*/ 49 w 206"/>
                <a:gd name="T57" fmla="*/ 224 h 233"/>
                <a:gd name="T58" fmla="*/ 9 w 206"/>
                <a:gd name="T59" fmla="*/ 224 h 233"/>
                <a:gd name="T60" fmla="*/ 9 w 206"/>
                <a:gd name="T61" fmla="*/ 30 h 233"/>
                <a:gd name="T62" fmla="*/ 58 w 206"/>
                <a:gd name="T63" fmla="*/ 224 h 233"/>
                <a:gd name="T64" fmla="*/ 58 w 206"/>
                <a:gd name="T65" fmla="*/ 184 h 233"/>
                <a:gd name="T66" fmla="*/ 74 w 206"/>
                <a:gd name="T67" fmla="*/ 184 h 233"/>
                <a:gd name="T68" fmla="*/ 74 w 206"/>
                <a:gd name="T69" fmla="*/ 224 h 233"/>
                <a:gd name="T70" fmla="*/ 58 w 206"/>
                <a:gd name="T71" fmla="*/ 224 h 233"/>
                <a:gd name="T72" fmla="*/ 196 w 206"/>
                <a:gd name="T73" fmla="*/ 224 h 233"/>
                <a:gd name="T74" fmla="*/ 170 w 206"/>
                <a:gd name="T75" fmla="*/ 224 h 233"/>
                <a:gd name="T76" fmla="*/ 170 w 206"/>
                <a:gd name="T77" fmla="*/ 199 h 233"/>
                <a:gd name="T78" fmla="*/ 165 w 206"/>
                <a:gd name="T79" fmla="*/ 195 h 233"/>
                <a:gd name="T80" fmla="*/ 164 w 206"/>
                <a:gd name="T81" fmla="*/ 195 h 233"/>
                <a:gd name="T82" fmla="*/ 159 w 206"/>
                <a:gd name="T83" fmla="*/ 199 h 233"/>
                <a:gd name="T84" fmla="*/ 159 w 206"/>
                <a:gd name="T85" fmla="*/ 224 h 233"/>
                <a:gd name="T86" fmla="*/ 133 w 206"/>
                <a:gd name="T87" fmla="*/ 224 h 233"/>
                <a:gd name="T88" fmla="*/ 133 w 206"/>
                <a:gd name="T89" fmla="*/ 90 h 233"/>
                <a:gd name="T90" fmla="*/ 196 w 206"/>
                <a:gd name="T91" fmla="*/ 105 h 233"/>
                <a:gd name="T92" fmla="*/ 196 w 206"/>
                <a:gd name="T93" fmla="*/ 22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33">
                  <a:moveTo>
                    <a:pt x="202" y="96"/>
                  </a:moveTo>
                  <a:cubicBezTo>
                    <a:pt x="133" y="81"/>
                    <a:pt x="133" y="81"/>
                    <a:pt x="133" y="81"/>
                  </a:cubicBezTo>
                  <a:cubicBezTo>
                    <a:pt x="133" y="7"/>
                    <a:pt x="133" y="7"/>
                    <a:pt x="133" y="7"/>
                  </a:cubicBezTo>
                  <a:cubicBezTo>
                    <a:pt x="133" y="6"/>
                    <a:pt x="133" y="6"/>
                    <a:pt x="133" y="6"/>
                  </a:cubicBezTo>
                  <a:cubicBezTo>
                    <a:pt x="133" y="6"/>
                    <a:pt x="133" y="5"/>
                    <a:pt x="133" y="5"/>
                  </a:cubicBezTo>
                  <a:cubicBezTo>
                    <a:pt x="132" y="2"/>
                    <a:pt x="130" y="0"/>
                    <a:pt x="127" y="1"/>
                  </a:cubicBezTo>
                  <a:cubicBezTo>
                    <a:pt x="4" y="20"/>
                    <a:pt x="4" y="20"/>
                    <a:pt x="4" y="20"/>
                  </a:cubicBezTo>
                  <a:cubicBezTo>
                    <a:pt x="1" y="20"/>
                    <a:pt x="0" y="23"/>
                    <a:pt x="0" y="25"/>
                  </a:cubicBezTo>
                  <a:cubicBezTo>
                    <a:pt x="0" y="25"/>
                    <a:pt x="0" y="25"/>
                    <a:pt x="0" y="25"/>
                  </a:cubicBezTo>
                  <a:cubicBezTo>
                    <a:pt x="0" y="26"/>
                    <a:pt x="0" y="26"/>
                    <a:pt x="0" y="26"/>
                  </a:cubicBezTo>
                  <a:cubicBezTo>
                    <a:pt x="0" y="228"/>
                    <a:pt x="0" y="228"/>
                    <a:pt x="0" y="228"/>
                  </a:cubicBezTo>
                  <a:cubicBezTo>
                    <a:pt x="0" y="231"/>
                    <a:pt x="2" y="233"/>
                    <a:pt x="5" y="233"/>
                  </a:cubicBezTo>
                  <a:cubicBezTo>
                    <a:pt x="54" y="233"/>
                    <a:pt x="54" y="233"/>
                    <a:pt x="54" y="233"/>
                  </a:cubicBezTo>
                  <a:cubicBezTo>
                    <a:pt x="79" y="233"/>
                    <a:pt x="79" y="233"/>
                    <a:pt x="79" y="233"/>
                  </a:cubicBezTo>
                  <a:cubicBezTo>
                    <a:pt x="128" y="233"/>
                    <a:pt x="128" y="233"/>
                    <a:pt x="128" y="233"/>
                  </a:cubicBezTo>
                  <a:cubicBezTo>
                    <a:pt x="201" y="233"/>
                    <a:pt x="201" y="233"/>
                    <a:pt x="201" y="233"/>
                  </a:cubicBezTo>
                  <a:cubicBezTo>
                    <a:pt x="204" y="233"/>
                    <a:pt x="206" y="231"/>
                    <a:pt x="206" y="228"/>
                  </a:cubicBezTo>
                  <a:cubicBezTo>
                    <a:pt x="206" y="101"/>
                    <a:pt x="206" y="101"/>
                    <a:pt x="206" y="101"/>
                  </a:cubicBezTo>
                  <a:cubicBezTo>
                    <a:pt x="206" y="99"/>
                    <a:pt x="204" y="97"/>
                    <a:pt x="202" y="96"/>
                  </a:cubicBezTo>
                  <a:close/>
                  <a:moveTo>
                    <a:pt x="9" y="30"/>
                  </a:moveTo>
                  <a:cubicBezTo>
                    <a:pt x="123" y="12"/>
                    <a:pt x="123" y="12"/>
                    <a:pt x="123" y="12"/>
                  </a:cubicBezTo>
                  <a:cubicBezTo>
                    <a:pt x="123" y="85"/>
                    <a:pt x="123" y="85"/>
                    <a:pt x="123" y="85"/>
                  </a:cubicBezTo>
                  <a:cubicBezTo>
                    <a:pt x="123" y="224"/>
                    <a:pt x="123" y="224"/>
                    <a:pt x="123" y="224"/>
                  </a:cubicBezTo>
                  <a:cubicBezTo>
                    <a:pt x="84" y="224"/>
                    <a:pt x="84" y="224"/>
                    <a:pt x="84" y="224"/>
                  </a:cubicBezTo>
                  <a:cubicBezTo>
                    <a:pt x="84" y="180"/>
                    <a:pt x="84" y="180"/>
                    <a:pt x="84" y="180"/>
                  </a:cubicBezTo>
                  <a:cubicBezTo>
                    <a:pt x="84" y="177"/>
                    <a:pt x="82" y="175"/>
                    <a:pt x="79" y="175"/>
                  </a:cubicBezTo>
                  <a:cubicBezTo>
                    <a:pt x="54" y="175"/>
                    <a:pt x="54" y="175"/>
                    <a:pt x="54" y="175"/>
                  </a:cubicBezTo>
                  <a:cubicBezTo>
                    <a:pt x="51" y="175"/>
                    <a:pt x="49" y="177"/>
                    <a:pt x="49" y="180"/>
                  </a:cubicBezTo>
                  <a:cubicBezTo>
                    <a:pt x="49" y="224"/>
                    <a:pt x="49" y="224"/>
                    <a:pt x="49" y="224"/>
                  </a:cubicBezTo>
                  <a:cubicBezTo>
                    <a:pt x="9" y="224"/>
                    <a:pt x="9" y="224"/>
                    <a:pt x="9" y="224"/>
                  </a:cubicBezTo>
                  <a:lnTo>
                    <a:pt x="9" y="30"/>
                  </a:lnTo>
                  <a:close/>
                  <a:moveTo>
                    <a:pt x="58" y="224"/>
                  </a:moveTo>
                  <a:cubicBezTo>
                    <a:pt x="58" y="184"/>
                    <a:pt x="58" y="184"/>
                    <a:pt x="58" y="184"/>
                  </a:cubicBezTo>
                  <a:cubicBezTo>
                    <a:pt x="74" y="184"/>
                    <a:pt x="74" y="184"/>
                    <a:pt x="74" y="184"/>
                  </a:cubicBezTo>
                  <a:cubicBezTo>
                    <a:pt x="74" y="224"/>
                    <a:pt x="74" y="224"/>
                    <a:pt x="74" y="224"/>
                  </a:cubicBezTo>
                  <a:lnTo>
                    <a:pt x="58" y="224"/>
                  </a:lnTo>
                  <a:close/>
                  <a:moveTo>
                    <a:pt x="196" y="224"/>
                  </a:moveTo>
                  <a:cubicBezTo>
                    <a:pt x="170" y="224"/>
                    <a:pt x="170" y="224"/>
                    <a:pt x="170" y="224"/>
                  </a:cubicBezTo>
                  <a:cubicBezTo>
                    <a:pt x="170" y="199"/>
                    <a:pt x="170" y="199"/>
                    <a:pt x="170" y="199"/>
                  </a:cubicBezTo>
                  <a:cubicBezTo>
                    <a:pt x="170" y="197"/>
                    <a:pt x="167" y="195"/>
                    <a:pt x="165" y="195"/>
                  </a:cubicBezTo>
                  <a:cubicBezTo>
                    <a:pt x="164" y="195"/>
                    <a:pt x="164" y="195"/>
                    <a:pt x="164" y="195"/>
                  </a:cubicBezTo>
                  <a:cubicBezTo>
                    <a:pt x="161" y="195"/>
                    <a:pt x="159" y="197"/>
                    <a:pt x="159" y="199"/>
                  </a:cubicBezTo>
                  <a:cubicBezTo>
                    <a:pt x="159" y="224"/>
                    <a:pt x="159" y="224"/>
                    <a:pt x="159" y="224"/>
                  </a:cubicBezTo>
                  <a:cubicBezTo>
                    <a:pt x="133" y="224"/>
                    <a:pt x="133" y="224"/>
                    <a:pt x="133" y="224"/>
                  </a:cubicBezTo>
                  <a:cubicBezTo>
                    <a:pt x="133" y="90"/>
                    <a:pt x="133" y="90"/>
                    <a:pt x="133" y="90"/>
                  </a:cubicBezTo>
                  <a:cubicBezTo>
                    <a:pt x="196" y="105"/>
                    <a:pt x="196" y="105"/>
                    <a:pt x="196" y="105"/>
                  </a:cubicBezTo>
                  <a:lnTo>
                    <a:pt x="196"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24"/>
            <p:cNvSpPr>
              <a:spLocks/>
            </p:cNvSpPr>
            <p:nvPr/>
          </p:nvSpPr>
          <p:spPr bwMode="auto">
            <a:xfrm>
              <a:off x="6464301" y="3911600"/>
              <a:ext cx="26988" cy="58737"/>
            </a:xfrm>
            <a:custGeom>
              <a:avLst/>
              <a:gdLst>
                <a:gd name="T0" fmla="*/ 5 w 11"/>
                <a:gd name="T1" fmla="*/ 24 h 24"/>
                <a:gd name="T2" fmla="*/ 6 w 11"/>
                <a:gd name="T3" fmla="*/ 24 h 24"/>
                <a:gd name="T4" fmla="*/ 11 w 11"/>
                <a:gd name="T5" fmla="*/ 20 h 24"/>
                <a:gd name="T6" fmla="*/ 11 w 11"/>
                <a:gd name="T7" fmla="*/ 5 h 24"/>
                <a:gd name="T8" fmla="*/ 6 w 11"/>
                <a:gd name="T9" fmla="*/ 0 h 24"/>
                <a:gd name="T10" fmla="*/ 5 w 11"/>
                <a:gd name="T11" fmla="*/ 0 h 24"/>
                <a:gd name="T12" fmla="*/ 0 w 11"/>
                <a:gd name="T13" fmla="*/ 5 h 24"/>
                <a:gd name="T14" fmla="*/ 0 w 11"/>
                <a:gd name="T15" fmla="*/ 20 h 24"/>
                <a:gd name="T16" fmla="*/ 5 w 11"/>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5" y="24"/>
                  </a:moveTo>
                  <a:cubicBezTo>
                    <a:pt x="6" y="24"/>
                    <a:pt x="6" y="24"/>
                    <a:pt x="6" y="24"/>
                  </a:cubicBezTo>
                  <a:cubicBezTo>
                    <a:pt x="8" y="24"/>
                    <a:pt x="11" y="22"/>
                    <a:pt x="11" y="20"/>
                  </a:cubicBezTo>
                  <a:cubicBezTo>
                    <a:pt x="11" y="5"/>
                    <a:pt x="11" y="5"/>
                    <a:pt x="11" y="5"/>
                  </a:cubicBezTo>
                  <a:cubicBezTo>
                    <a:pt x="11" y="2"/>
                    <a:pt x="8" y="0"/>
                    <a:pt x="6" y="0"/>
                  </a:cubicBezTo>
                  <a:cubicBezTo>
                    <a:pt x="5" y="0"/>
                    <a:pt x="5" y="0"/>
                    <a:pt x="5" y="0"/>
                  </a:cubicBezTo>
                  <a:cubicBezTo>
                    <a:pt x="2" y="0"/>
                    <a:pt x="0" y="2"/>
                    <a:pt x="0" y="5"/>
                  </a:cubicBezTo>
                  <a:cubicBezTo>
                    <a:pt x="0" y="20"/>
                    <a:pt x="0" y="20"/>
                    <a:pt x="0" y="20"/>
                  </a:cubicBezTo>
                  <a:cubicBezTo>
                    <a:pt x="0" y="22"/>
                    <a:pt x="2" y="24"/>
                    <a:pt x="5"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25"/>
            <p:cNvSpPr>
              <a:spLocks/>
            </p:cNvSpPr>
            <p:nvPr/>
          </p:nvSpPr>
          <p:spPr bwMode="auto">
            <a:xfrm>
              <a:off x="6464301" y="3994150"/>
              <a:ext cx="26988" cy="58737"/>
            </a:xfrm>
            <a:custGeom>
              <a:avLst/>
              <a:gdLst>
                <a:gd name="T0" fmla="*/ 5 w 11"/>
                <a:gd name="T1" fmla="*/ 24 h 24"/>
                <a:gd name="T2" fmla="*/ 6 w 11"/>
                <a:gd name="T3" fmla="*/ 24 h 24"/>
                <a:gd name="T4" fmla="*/ 11 w 11"/>
                <a:gd name="T5" fmla="*/ 19 h 24"/>
                <a:gd name="T6" fmla="*/ 11 w 11"/>
                <a:gd name="T7" fmla="*/ 5 h 24"/>
                <a:gd name="T8" fmla="*/ 6 w 11"/>
                <a:gd name="T9" fmla="*/ 0 h 24"/>
                <a:gd name="T10" fmla="*/ 5 w 11"/>
                <a:gd name="T11" fmla="*/ 0 h 24"/>
                <a:gd name="T12" fmla="*/ 0 w 11"/>
                <a:gd name="T13" fmla="*/ 5 h 24"/>
                <a:gd name="T14" fmla="*/ 0 w 11"/>
                <a:gd name="T15" fmla="*/ 19 h 24"/>
                <a:gd name="T16" fmla="*/ 5 w 11"/>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5" y="24"/>
                  </a:moveTo>
                  <a:cubicBezTo>
                    <a:pt x="6" y="24"/>
                    <a:pt x="6" y="24"/>
                    <a:pt x="6" y="24"/>
                  </a:cubicBezTo>
                  <a:cubicBezTo>
                    <a:pt x="8" y="24"/>
                    <a:pt x="11" y="22"/>
                    <a:pt x="11" y="19"/>
                  </a:cubicBezTo>
                  <a:cubicBezTo>
                    <a:pt x="11" y="5"/>
                    <a:pt x="11" y="5"/>
                    <a:pt x="11" y="5"/>
                  </a:cubicBezTo>
                  <a:cubicBezTo>
                    <a:pt x="11" y="2"/>
                    <a:pt x="8" y="0"/>
                    <a:pt x="6" y="0"/>
                  </a:cubicBezTo>
                  <a:cubicBezTo>
                    <a:pt x="5" y="0"/>
                    <a:pt x="5" y="0"/>
                    <a:pt x="5" y="0"/>
                  </a:cubicBezTo>
                  <a:cubicBezTo>
                    <a:pt x="2" y="0"/>
                    <a:pt x="0" y="2"/>
                    <a:pt x="0" y="5"/>
                  </a:cubicBezTo>
                  <a:cubicBezTo>
                    <a:pt x="0" y="19"/>
                    <a:pt x="0" y="19"/>
                    <a:pt x="0" y="19"/>
                  </a:cubicBezTo>
                  <a:cubicBezTo>
                    <a:pt x="0" y="22"/>
                    <a:pt x="2" y="24"/>
                    <a:pt x="5"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2"/>
          <p:cNvGrpSpPr/>
          <p:nvPr/>
        </p:nvGrpSpPr>
        <p:grpSpPr>
          <a:xfrm>
            <a:off x="865779" y="2815043"/>
            <a:ext cx="216076" cy="312427"/>
            <a:chOff x="4535488" y="5551488"/>
            <a:chExt cx="446087" cy="563563"/>
          </a:xfrm>
          <a:solidFill>
            <a:schemeClr val="accent1">
              <a:lumMod val="50000"/>
            </a:schemeClr>
          </a:solidFill>
        </p:grpSpPr>
        <p:sp>
          <p:nvSpPr>
            <p:cNvPr id="44" name="Freeform 134"/>
            <p:cNvSpPr>
              <a:spLocks noEditPoints="1"/>
            </p:cNvSpPr>
            <p:nvPr/>
          </p:nvSpPr>
          <p:spPr bwMode="auto">
            <a:xfrm>
              <a:off x="4535488" y="5553075"/>
              <a:ext cx="271462" cy="558800"/>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5"/>
            <p:cNvSpPr>
              <a:spLocks/>
            </p:cNvSpPr>
            <p:nvPr/>
          </p:nvSpPr>
          <p:spPr bwMode="auto">
            <a:xfrm>
              <a:off x="4652963" y="6016625"/>
              <a:ext cx="36512" cy="36513"/>
            </a:xfrm>
            <a:custGeom>
              <a:avLst/>
              <a:gdLst>
                <a:gd name="T0" fmla="*/ 8 w 16"/>
                <a:gd name="T1" fmla="*/ 0 h 16"/>
                <a:gd name="T2" fmla="*/ 0 w 16"/>
                <a:gd name="T3" fmla="*/ 8 h 16"/>
                <a:gd name="T4" fmla="*/ 8 w 16"/>
                <a:gd name="T5" fmla="*/ 16 h 16"/>
                <a:gd name="T6" fmla="*/ 16 w 16"/>
                <a:gd name="T7" fmla="*/ 8 h 16"/>
                <a:gd name="T8" fmla="*/ 16 w 16"/>
                <a:gd name="T9" fmla="*/ 8 h 16"/>
                <a:gd name="T10" fmla="*/ 8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8" y="0"/>
                  </a:moveTo>
                  <a:cubicBezTo>
                    <a:pt x="4" y="0"/>
                    <a:pt x="0" y="4"/>
                    <a:pt x="0" y="8"/>
                  </a:cubicBezTo>
                  <a:cubicBezTo>
                    <a:pt x="0" y="12"/>
                    <a:pt x="4" y="16"/>
                    <a:pt x="8" y="16"/>
                  </a:cubicBezTo>
                  <a:cubicBezTo>
                    <a:pt x="12" y="16"/>
                    <a:pt x="16" y="12"/>
                    <a:pt x="16" y="8"/>
                  </a:cubicBezTo>
                  <a:cubicBezTo>
                    <a:pt x="16" y="8"/>
                    <a:pt x="16" y="8"/>
                    <a:pt x="16" y="8"/>
                  </a:cubicBezTo>
                  <a:cubicBezTo>
                    <a:pt x="16" y="4"/>
                    <a:pt x="12" y="0"/>
                    <a:pt x="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36"/>
            <p:cNvSpPr>
              <a:spLocks noEditPoints="1"/>
            </p:cNvSpPr>
            <p:nvPr/>
          </p:nvSpPr>
          <p:spPr bwMode="auto">
            <a:xfrm>
              <a:off x="4845050" y="5551488"/>
              <a:ext cx="136525" cy="563563"/>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37"/>
            <p:cNvSpPr>
              <a:spLocks/>
            </p:cNvSpPr>
            <p:nvPr/>
          </p:nvSpPr>
          <p:spPr bwMode="auto">
            <a:xfrm>
              <a:off x="4900613" y="5922963"/>
              <a:ext cx="23812" cy="130175"/>
            </a:xfrm>
            <a:custGeom>
              <a:avLst/>
              <a:gdLst>
                <a:gd name="T0" fmla="*/ 0 w 10"/>
                <a:gd name="T1" fmla="*/ 4 h 56"/>
                <a:gd name="T2" fmla="*/ 0 w 10"/>
                <a:gd name="T3" fmla="*/ 51 h 56"/>
                <a:gd name="T4" fmla="*/ 5 w 10"/>
                <a:gd name="T5" fmla="*/ 56 h 56"/>
                <a:gd name="T6" fmla="*/ 10 w 10"/>
                <a:gd name="T7" fmla="*/ 51 h 56"/>
                <a:gd name="T8" fmla="*/ 10 w 10"/>
                <a:gd name="T9" fmla="*/ 4 h 56"/>
                <a:gd name="T10" fmla="*/ 5 w 10"/>
                <a:gd name="T11" fmla="*/ 0 h 56"/>
                <a:gd name="T12" fmla="*/ 0 w 10"/>
                <a:gd name="T13" fmla="*/ 4 h 56"/>
              </a:gdLst>
              <a:ahLst/>
              <a:cxnLst>
                <a:cxn ang="0">
                  <a:pos x="T0" y="T1"/>
                </a:cxn>
                <a:cxn ang="0">
                  <a:pos x="T2" y="T3"/>
                </a:cxn>
                <a:cxn ang="0">
                  <a:pos x="T4" y="T5"/>
                </a:cxn>
                <a:cxn ang="0">
                  <a:pos x="T6" y="T7"/>
                </a:cxn>
                <a:cxn ang="0">
                  <a:pos x="T8" y="T9"/>
                </a:cxn>
                <a:cxn ang="0">
                  <a:pos x="T10" y="T11"/>
                </a:cxn>
                <a:cxn ang="0">
                  <a:pos x="T12" y="T13"/>
                </a:cxn>
              </a:cxnLst>
              <a:rect l="0" t="0" r="r" b="b"/>
              <a:pathLst>
                <a:path w="10" h="56">
                  <a:moveTo>
                    <a:pt x="0" y="4"/>
                  </a:moveTo>
                  <a:cubicBezTo>
                    <a:pt x="0" y="51"/>
                    <a:pt x="0" y="51"/>
                    <a:pt x="0" y="51"/>
                  </a:cubicBezTo>
                  <a:cubicBezTo>
                    <a:pt x="0" y="54"/>
                    <a:pt x="2" y="56"/>
                    <a:pt x="5" y="56"/>
                  </a:cubicBezTo>
                  <a:cubicBezTo>
                    <a:pt x="7" y="56"/>
                    <a:pt x="10" y="54"/>
                    <a:pt x="10" y="51"/>
                  </a:cubicBezTo>
                  <a:cubicBezTo>
                    <a:pt x="10" y="4"/>
                    <a:pt x="10" y="4"/>
                    <a:pt x="10" y="4"/>
                  </a:cubicBezTo>
                  <a:cubicBezTo>
                    <a:pt x="10" y="2"/>
                    <a:pt x="7" y="0"/>
                    <a:pt x="5" y="0"/>
                  </a:cubicBezTo>
                  <a:cubicBezTo>
                    <a:pt x="2" y="0"/>
                    <a:pt x="0" y="2"/>
                    <a:pt x="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47"/>
          <p:cNvGrpSpPr/>
          <p:nvPr/>
        </p:nvGrpSpPr>
        <p:grpSpPr>
          <a:xfrm>
            <a:off x="775720" y="1986278"/>
            <a:ext cx="396194" cy="350157"/>
            <a:chOff x="6567489" y="3522666"/>
            <a:chExt cx="463550" cy="479425"/>
          </a:xfrm>
          <a:solidFill>
            <a:schemeClr val="accent1">
              <a:lumMod val="50000"/>
            </a:schemeClr>
          </a:solidFill>
        </p:grpSpPr>
        <p:sp>
          <p:nvSpPr>
            <p:cNvPr id="49" name="Freeform 317"/>
            <p:cNvSpPr>
              <a:spLocks/>
            </p:cNvSpPr>
            <p:nvPr/>
          </p:nvSpPr>
          <p:spPr bwMode="auto">
            <a:xfrm>
              <a:off x="6710363" y="3821113"/>
              <a:ext cx="22225" cy="49213"/>
            </a:xfrm>
            <a:custGeom>
              <a:avLst/>
              <a:gdLst>
                <a:gd name="T0" fmla="*/ 4 w 10"/>
                <a:gd name="T1" fmla="*/ 23 h 23"/>
                <a:gd name="T2" fmla="*/ 5 w 10"/>
                <a:gd name="T3" fmla="*/ 23 h 23"/>
                <a:gd name="T4" fmla="*/ 10 w 10"/>
                <a:gd name="T5" fmla="*/ 19 h 23"/>
                <a:gd name="T6" fmla="*/ 10 w 10"/>
                <a:gd name="T7" fmla="*/ 4 h 23"/>
                <a:gd name="T8" fmla="*/ 5 w 10"/>
                <a:gd name="T9" fmla="*/ 0 h 23"/>
                <a:gd name="T10" fmla="*/ 4 w 10"/>
                <a:gd name="T11" fmla="*/ 0 h 23"/>
                <a:gd name="T12" fmla="*/ 0 w 10"/>
                <a:gd name="T13" fmla="*/ 4 h 23"/>
                <a:gd name="T14" fmla="*/ 0 w 10"/>
                <a:gd name="T15" fmla="*/ 19 h 23"/>
                <a:gd name="T16" fmla="*/ 4 w 1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3">
                  <a:moveTo>
                    <a:pt x="4" y="23"/>
                  </a:moveTo>
                  <a:cubicBezTo>
                    <a:pt x="5" y="23"/>
                    <a:pt x="5" y="23"/>
                    <a:pt x="5" y="23"/>
                  </a:cubicBezTo>
                  <a:cubicBezTo>
                    <a:pt x="8" y="23"/>
                    <a:pt x="10" y="21"/>
                    <a:pt x="10" y="19"/>
                  </a:cubicBezTo>
                  <a:cubicBezTo>
                    <a:pt x="10" y="4"/>
                    <a:pt x="10" y="4"/>
                    <a:pt x="10" y="4"/>
                  </a:cubicBezTo>
                  <a:cubicBezTo>
                    <a:pt x="10" y="2"/>
                    <a:pt x="8" y="0"/>
                    <a:pt x="5" y="0"/>
                  </a:cubicBezTo>
                  <a:cubicBezTo>
                    <a:pt x="4" y="0"/>
                    <a:pt x="4" y="0"/>
                    <a:pt x="4" y="0"/>
                  </a:cubicBezTo>
                  <a:cubicBezTo>
                    <a:pt x="2" y="0"/>
                    <a:pt x="0" y="2"/>
                    <a:pt x="0" y="4"/>
                  </a:cubicBezTo>
                  <a:cubicBezTo>
                    <a:pt x="0" y="19"/>
                    <a:pt x="0" y="19"/>
                    <a:pt x="0" y="19"/>
                  </a:cubicBezTo>
                  <a:cubicBezTo>
                    <a:pt x="0" y="21"/>
                    <a:pt x="2" y="23"/>
                    <a:pt x="4" y="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18"/>
            <p:cNvSpPr>
              <a:spLocks/>
            </p:cNvSpPr>
            <p:nvPr/>
          </p:nvSpPr>
          <p:spPr bwMode="auto">
            <a:xfrm>
              <a:off x="6831013" y="3821113"/>
              <a:ext cx="20638" cy="49213"/>
            </a:xfrm>
            <a:custGeom>
              <a:avLst/>
              <a:gdLst>
                <a:gd name="T0" fmla="*/ 5 w 10"/>
                <a:gd name="T1" fmla="*/ 0 h 23"/>
                <a:gd name="T2" fmla="*/ 4 w 10"/>
                <a:gd name="T3" fmla="*/ 0 h 23"/>
                <a:gd name="T4" fmla="*/ 0 w 10"/>
                <a:gd name="T5" fmla="*/ 4 h 23"/>
                <a:gd name="T6" fmla="*/ 0 w 10"/>
                <a:gd name="T7" fmla="*/ 19 h 23"/>
                <a:gd name="T8" fmla="*/ 4 w 10"/>
                <a:gd name="T9" fmla="*/ 23 h 23"/>
                <a:gd name="T10" fmla="*/ 5 w 10"/>
                <a:gd name="T11" fmla="*/ 23 h 23"/>
                <a:gd name="T12" fmla="*/ 10 w 10"/>
                <a:gd name="T13" fmla="*/ 19 h 23"/>
                <a:gd name="T14" fmla="*/ 10 w 10"/>
                <a:gd name="T15" fmla="*/ 4 h 23"/>
                <a:gd name="T16" fmla="*/ 5 w 10"/>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3">
                  <a:moveTo>
                    <a:pt x="5" y="0"/>
                  </a:moveTo>
                  <a:cubicBezTo>
                    <a:pt x="4" y="0"/>
                    <a:pt x="4" y="0"/>
                    <a:pt x="4" y="0"/>
                  </a:cubicBezTo>
                  <a:cubicBezTo>
                    <a:pt x="2" y="0"/>
                    <a:pt x="0" y="2"/>
                    <a:pt x="0" y="4"/>
                  </a:cubicBezTo>
                  <a:cubicBezTo>
                    <a:pt x="0" y="19"/>
                    <a:pt x="0" y="19"/>
                    <a:pt x="0" y="19"/>
                  </a:cubicBezTo>
                  <a:cubicBezTo>
                    <a:pt x="0" y="21"/>
                    <a:pt x="2" y="23"/>
                    <a:pt x="4" y="23"/>
                  </a:cubicBezTo>
                  <a:cubicBezTo>
                    <a:pt x="5" y="23"/>
                    <a:pt x="5" y="23"/>
                    <a:pt x="5" y="23"/>
                  </a:cubicBezTo>
                  <a:cubicBezTo>
                    <a:pt x="8" y="23"/>
                    <a:pt x="10" y="21"/>
                    <a:pt x="10" y="19"/>
                  </a:cubicBezTo>
                  <a:cubicBezTo>
                    <a:pt x="10" y="4"/>
                    <a:pt x="10" y="4"/>
                    <a:pt x="10" y="4"/>
                  </a:cubicBezTo>
                  <a:cubicBezTo>
                    <a:pt x="10" y="2"/>
                    <a:pt x="8" y="0"/>
                    <a:pt x="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19"/>
            <p:cNvSpPr>
              <a:spLocks/>
            </p:cNvSpPr>
            <p:nvPr/>
          </p:nvSpPr>
          <p:spPr bwMode="auto">
            <a:xfrm>
              <a:off x="6951663" y="3821113"/>
              <a:ext cx="20638" cy="49213"/>
            </a:xfrm>
            <a:custGeom>
              <a:avLst/>
              <a:gdLst>
                <a:gd name="T0" fmla="*/ 4 w 10"/>
                <a:gd name="T1" fmla="*/ 23 h 23"/>
                <a:gd name="T2" fmla="*/ 5 w 10"/>
                <a:gd name="T3" fmla="*/ 23 h 23"/>
                <a:gd name="T4" fmla="*/ 10 w 10"/>
                <a:gd name="T5" fmla="*/ 19 h 23"/>
                <a:gd name="T6" fmla="*/ 10 w 10"/>
                <a:gd name="T7" fmla="*/ 4 h 23"/>
                <a:gd name="T8" fmla="*/ 5 w 10"/>
                <a:gd name="T9" fmla="*/ 0 h 23"/>
                <a:gd name="T10" fmla="*/ 4 w 10"/>
                <a:gd name="T11" fmla="*/ 0 h 23"/>
                <a:gd name="T12" fmla="*/ 0 w 10"/>
                <a:gd name="T13" fmla="*/ 4 h 23"/>
                <a:gd name="T14" fmla="*/ 0 w 10"/>
                <a:gd name="T15" fmla="*/ 19 h 23"/>
                <a:gd name="T16" fmla="*/ 4 w 10"/>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3">
                  <a:moveTo>
                    <a:pt x="4" y="23"/>
                  </a:moveTo>
                  <a:cubicBezTo>
                    <a:pt x="5" y="23"/>
                    <a:pt x="5" y="23"/>
                    <a:pt x="5" y="23"/>
                  </a:cubicBezTo>
                  <a:cubicBezTo>
                    <a:pt x="8" y="23"/>
                    <a:pt x="10" y="21"/>
                    <a:pt x="10" y="19"/>
                  </a:cubicBezTo>
                  <a:cubicBezTo>
                    <a:pt x="10" y="4"/>
                    <a:pt x="10" y="4"/>
                    <a:pt x="10" y="4"/>
                  </a:cubicBezTo>
                  <a:cubicBezTo>
                    <a:pt x="10" y="2"/>
                    <a:pt x="8" y="0"/>
                    <a:pt x="5" y="0"/>
                  </a:cubicBezTo>
                  <a:cubicBezTo>
                    <a:pt x="4" y="0"/>
                    <a:pt x="4" y="0"/>
                    <a:pt x="4" y="0"/>
                  </a:cubicBezTo>
                  <a:cubicBezTo>
                    <a:pt x="2" y="0"/>
                    <a:pt x="0" y="2"/>
                    <a:pt x="0" y="4"/>
                  </a:cubicBezTo>
                  <a:cubicBezTo>
                    <a:pt x="0" y="19"/>
                    <a:pt x="0" y="19"/>
                    <a:pt x="0" y="19"/>
                  </a:cubicBezTo>
                  <a:cubicBezTo>
                    <a:pt x="0" y="21"/>
                    <a:pt x="2" y="23"/>
                    <a:pt x="4" y="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20"/>
            <p:cNvSpPr>
              <a:spLocks noEditPoints="1"/>
            </p:cNvSpPr>
            <p:nvPr/>
          </p:nvSpPr>
          <p:spPr bwMode="auto">
            <a:xfrm>
              <a:off x="6567489" y="3522666"/>
              <a:ext cx="463550" cy="479425"/>
            </a:xfrm>
            <a:custGeom>
              <a:avLst/>
              <a:gdLst>
                <a:gd name="T0" fmla="*/ 217 w 220"/>
                <a:gd name="T1" fmla="*/ 94 h 228"/>
                <a:gd name="T2" fmla="*/ 213 w 220"/>
                <a:gd name="T3" fmla="*/ 94 h 228"/>
                <a:gd name="T4" fmla="*/ 163 w 220"/>
                <a:gd name="T5" fmla="*/ 125 h 228"/>
                <a:gd name="T6" fmla="*/ 163 w 220"/>
                <a:gd name="T7" fmla="*/ 98 h 228"/>
                <a:gd name="T8" fmla="*/ 160 w 220"/>
                <a:gd name="T9" fmla="*/ 94 h 228"/>
                <a:gd name="T10" fmla="*/ 156 w 220"/>
                <a:gd name="T11" fmla="*/ 94 h 228"/>
                <a:gd name="T12" fmla="*/ 106 w 220"/>
                <a:gd name="T13" fmla="*/ 125 h 228"/>
                <a:gd name="T14" fmla="*/ 106 w 220"/>
                <a:gd name="T15" fmla="*/ 98 h 228"/>
                <a:gd name="T16" fmla="*/ 103 w 220"/>
                <a:gd name="T17" fmla="*/ 94 h 228"/>
                <a:gd name="T18" fmla="*/ 98 w 220"/>
                <a:gd name="T19" fmla="*/ 94 h 228"/>
                <a:gd name="T20" fmla="*/ 46 w 220"/>
                <a:gd name="T21" fmla="*/ 126 h 228"/>
                <a:gd name="T22" fmla="*/ 42 w 220"/>
                <a:gd name="T23" fmla="*/ 5 h 228"/>
                <a:gd name="T24" fmla="*/ 38 w 220"/>
                <a:gd name="T25" fmla="*/ 0 h 228"/>
                <a:gd name="T26" fmla="*/ 11 w 220"/>
                <a:gd name="T27" fmla="*/ 0 h 228"/>
                <a:gd name="T28" fmla="*/ 11 w 220"/>
                <a:gd name="T29" fmla="*/ 0 h 228"/>
                <a:gd name="T30" fmla="*/ 6 w 220"/>
                <a:gd name="T31" fmla="*/ 4 h 228"/>
                <a:gd name="T32" fmla="*/ 0 w 220"/>
                <a:gd name="T33" fmla="*/ 224 h 228"/>
                <a:gd name="T34" fmla="*/ 1 w 220"/>
                <a:gd name="T35" fmla="*/ 227 h 228"/>
                <a:gd name="T36" fmla="*/ 4 w 220"/>
                <a:gd name="T37" fmla="*/ 228 h 228"/>
                <a:gd name="T38" fmla="*/ 44 w 220"/>
                <a:gd name="T39" fmla="*/ 228 h 228"/>
                <a:gd name="T40" fmla="*/ 44 w 220"/>
                <a:gd name="T41" fmla="*/ 228 h 228"/>
                <a:gd name="T42" fmla="*/ 44 w 220"/>
                <a:gd name="T43" fmla="*/ 228 h 228"/>
                <a:gd name="T44" fmla="*/ 101 w 220"/>
                <a:gd name="T45" fmla="*/ 228 h 228"/>
                <a:gd name="T46" fmla="*/ 158 w 220"/>
                <a:gd name="T47" fmla="*/ 228 h 228"/>
                <a:gd name="T48" fmla="*/ 215 w 220"/>
                <a:gd name="T49" fmla="*/ 228 h 228"/>
                <a:gd name="T50" fmla="*/ 220 w 220"/>
                <a:gd name="T51" fmla="*/ 224 h 228"/>
                <a:gd name="T52" fmla="*/ 220 w 220"/>
                <a:gd name="T53" fmla="*/ 98 h 228"/>
                <a:gd name="T54" fmla="*/ 217 w 220"/>
                <a:gd name="T55" fmla="*/ 94 h 228"/>
                <a:gd name="T56" fmla="*/ 48 w 220"/>
                <a:gd name="T57" fmla="*/ 136 h 228"/>
                <a:gd name="T58" fmla="*/ 96 w 220"/>
                <a:gd name="T59" fmla="*/ 106 h 228"/>
                <a:gd name="T60" fmla="*/ 96 w 220"/>
                <a:gd name="T61" fmla="*/ 133 h 228"/>
                <a:gd name="T62" fmla="*/ 96 w 220"/>
                <a:gd name="T63" fmla="*/ 219 h 228"/>
                <a:gd name="T64" fmla="*/ 49 w 220"/>
                <a:gd name="T65" fmla="*/ 219 h 228"/>
                <a:gd name="T66" fmla="*/ 48 w 220"/>
                <a:gd name="T67" fmla="*/ 214 h 228"/>
                <a:gd name="T68" fmla="*/ 48 w 220"/>
                <a:gd name="T69" fmla="*/ 136 h 228"/>
                <a:gd name="T70" fmla="*/ 15 w 220"/>
                <a:gd name="T71" fmla="*/ 9 h 228"/>
                <a:gd name="T72" fmla="*/ 33 w 220"/>
                <a:gd name="T73" fmla="*/ 9 h 228"/>
                <a:gd name="T74" fmla="*/ 39 w 220"/>
                <a:gd name="T75" fmla="*/ 214 h 228"/>
                <a:gd name="T76" fmla="*/ 39 w 220"/>
                <a:gd name="T77" fmla="*/ 219 h 228"/>
                <a:gd name="T78" fmla="*/ 9 w 220"/>
                <a:gd name="T79" fmla="*/ 219 h 228"/>
                <a:gd name="T80" fmla="*/ 15 w 220"/>
                <a:gd name="T81" fmla="*/ 9 h 228"/>
                <a:gd name="T82" fmla="*/ 106 w 220"/>
                <a:gd name="T83" fmla="*/ 136 h 228"/>
                <a:gd name="T84" fmla="*/ 153 w 220"/>
                <a:gd name="T85" fmla="*/ 106 h 228"/>
                <a:gd name="T86" fmla="*/ 153 w 220"/>
                <a:gd name="T87" fmla="*/ 133 h 228"/>
                <a:gd name="T88" fmla="*/ 153 w 220"/>
                <a:gd name="T89" fmla="*/ 219 h 228"/>
                <a:gd name="T90" fmla="*/ 106 w 220"/>
                <a:gd name="T91" fmla="*/ 219 h 228"/>
                <a:gd name="T92" fmla="*/ 106 w 220"/>
                <a:gd name="T93" fmla="*/ 136 h 228"/>
                <a:gd name="T94" fmla="*/ 211 w 220"/>
                <a:gd name="T95" fmla="*/ 219 h 228"/>
                <a:gd name="T96" fmla="*/ 163 w 220"/>
                <a:gd name="T97" fmla="*/ 219 h 228"/>
                <a:gd name="T98" fmla="*/ 163 w 220"/>
                <a:gd name="T99" fmla="*/ 136 h 228"/>
                <a:gd name="T100" fmla="*/ 211 w 220"/>
                <a:gd name="T101" fmla="*/ 106 h 228"/>
                <a:gd name="T102" fmla="*/ 211 w 220"/>
                <a:gd name="T103" fmla="*/ 2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 h="228">
                  <a:moveTo>
                    <a:pt x="217" y="94"/>
                  </a:moveTo>
                  <a:cubicBezTo>
                    <a:pt x="216" y="93"/>
                    <a:pt x="214" y="93"/>
                    <a:pt x="213" y="94"/>
                  </a:cubicBezTo>
                  <a:cubicBezTo>
                    <a:pt x="163" y="125"/>
                    <a:pt x="163" y="125"/>
                    <a:pt x="163" y="125"/>
                  </a:cubicBezTo>
                  <a:cubicBezTo>
                    <a:pt x="163" y="98"/>
                    <a:pt x="163" y="98"/>
                    <a:pt x="163" y="98"/>
                  </a:cubicBezTo>
                  <a:cubicBezTo>
                    <a:pt x="163" y="96"/>
                    <a:pt x="162" y="95"/>
                    <a:pt x="160" y="94"/>
                  </a:cubicBezTo>
                  <a:cubicBezTo>
                    <a:pt x="159" y="93"/>
                    <a:pt x="157" y="93"/>
                    <a:pt x="156" y="94"/>
                  </a:cubicBezTo>
                  <a:cubicBezTo>
                    <a:pt x="106" y="125"/>
                    <a:pt x="106" y="125"/>
                    <a:pt x="106" y="125"/>
                  </a:cubicBezTo>
                  <a:cubicBezTo>
                    <a:pt x="106" y="98"/>
                    <a:pt x="106" y="98"/>
                    <a:pt x="106" y="98"/>
                  </a:cubicBezTo>
                  <a:cubicBezTo>
                    <a:pt x="106" y="96"/>
                    <a:pt x="105" y="95"/>
                    <a:pt x="103" y="94"/>
                  </a:cubicBezTo>
                  <a:cubicBezTo>
                    <a:pt x="102" y="93"/>
                    <a:pt x="100" y="93"/>
                    <a:pt x="98" y="94"/>
                  </a:cubicBezTo>
                  <a:cubicBezTo>
                    <a:pt x="46" y="126"/>
                    <a:pt x="46" y="126"/>
                    <a:pt x="46" y="126"/>
                  </a:cubicBezTo>
                  <a:cubicBezTo>
                    <a:pt x="42" y="5"/>
                    <a:pt x="42" y="5"/>
                    <a:pt x="42" y="5"/>
                  </a:cubicBezTo>
                  <a:cubicBezTo>
                    <a:pt x="42" y="2"/>
                    <a:pt x="40" y="0"/>
                    <a:pt x="38" y="0"/>
                  </a:cubicBezTo>
                  <a:cubicBezTo>
                    <a:pt x="11" y="0"/>
                    <a:pt x="11" y="0"/>
                    <a:pt x="11" y="0"/>
                  </a:cubicBezTo>
                  <a:cubicBezTo>
                    <a:pt x="11" y="0"/>
                    <a:pt x="11" y="0"/>
                    <a:pt x="11" y="0"/>
                  </a:cubicBezTo>
                  <a:cubicBezTo>
                    <a:pt x="8" y="0"/>
                    <a:pt x="6" y="2"/>
                    <a:pt x="6" y="4"/>
                  </a:cubicBezTo>
                  <a:cubicBezTo>
                    <a:pt x="0" y="224"/>
                    <a:pt x="0" y="224"/>
                    <a:pt x="0" y="224"/>
                  </a:cubicBezTo>
                  <a:cubicBezTo>
                    <a:pt x="0" y="225"/>
                    <a:pt x="0" y="226"/>
                    <a:pt x="1" y="227"/>
                  </a:cubicBezTo>
                  <a:cubicBezTo>
                    <a:pt x="2" y="228"/>
                    <a:pt x="3" y="228"/>
                    <a:pt x="4" y="228"/>
                  </a:cubicBezTo>
                  <a:cubicBezTo>
                    <a:pt x="44" y="228"/>
                    <a:pt x="44" y="228"/>
                    <a:pt x="44" y="228"/>
                  </a:cubicBezTo>
                  <a:cubicBezTo>
                    <a:pt x="44" y="228"/>
                    <a:pt x="44" y="228"/>
                    <a:pt x="44" y="228"/>
                  </a:cubicBezTo>
                  <a:cubicBezTo>
                    <a:pt x="44" y="228"/>
                    <a:pt x="44" y="228"/>
                    <a:pt x="44" y="228"/>
                  </a:cubicBezTo>
                  <a:cubicBezTo>
                    <a:pt x="101" y="228"/>
                    <a:pt x="101" y="228"/>
                    <a:pt x="101" y="228"/>
                  </a:cubicBezTo>
                  <a:cubicBezTo>
                    <a:pt x="158" y="228"/>
                    <a:pt x="158" y="228"/>
                    <a:pt x="158" y="228"/>
                  </a:cubicBezTo>
                  <a:cubicBezTo>
                    <a:pt x="215" y="228"/>
                    <a:pt x="215" y="228"/>
                    <a:pt x="215" y="228"/>
                  </a:cubicBezTo>
                  <a:cubicBezTo>
                    <a:pt x="218" y="228"/>
                    <a:pt x="220" y="226"/>
                    <a:pt x="220" y="224"/>
                  </a:cubicBezTo>
                  <a:cubicBezTo>
                    <a:pt x="220" y="98"/>
                    <a:pt x="220" y="98"/>
                    <a:pt x="220" y="98"/>
                  </a:cubicBezTo>
                  <a:cubicBezTo>
                    <a:pt x="220" y="96"/>
                    <a:pt x="219" y="95"/>
                    <a:pt x="217" y="94"/>
                  </a:cubicBezTo>
                  <a:close/>
                  <a:moveTo>
                    <a:pt x="48" y="136"/>
                  </a:moveTo>
                  <a:cubicBezTo>
                    <a:pt x="96" y="106"/>
                    <a:pt x="96" y="106"/>
                    <a:pt x="96" y="106"/>
                  </a:cubicBezTo>
                  <a:cubicBezTo>
                    <a:pt x="96" y="133"/>
                    <a:pt x="96" y="133"/>
                    <a:pt x="96" y="133"/>
                  </a:cubicBezTo>
                  <a:cubicBezTo>
                    <a:pt x="96" y="219"/>
                    <a:pt x="96" y="219"/>
                    <a:pt x="96" y="219"/>
                  </a:cubicBezTo>
                  <a:cubicBezTo>
                    <a:pt x="49" y="219"/>
                    <a:pt x="49" y="219"/>
                    <a:pt x="49" y="219"/>
                  </a:cubicBezTo>
                  <a:cubicBezTo>
                    <a:pt x="48" y="214"/>
                    <a:pt x="48" y="214"/>
                    <a:pt x="48" y="214"/>
                  </a:cubicBezTo>
                  <a:lnTo>
                    <a:pt x="48" y="136"/>
                  </a:lnTo>
                  <a:close/>
                  <a:moveTo>
                    <a:pt x="15" y="9"/>
                  </a:moveTo>
                  <a:cubicBezTo>
                    <a:pt x="33" y="9"/>
                    <a:pt x="33" y="9"/>
                    <a:pt x="33" y="9"/>
                  </a:cubicBezTo>
                  <a:cubicBezTo>
                    <a:pt x="39" y="214"/>
                    <a:pt x="39" y="214"/>
                    <a:pt x="39" y="214"/>
                  </a:cubicBezTo>
                  <a:cubicBezTo>
                    <a:pt x="39" y="219"/>
                    <a:pt x="39" y="219"/>
                    <a:pt x="39" y="219"/>
                  </a:cubicBezTo>
                  <a:cubicBezTo>
                    <a:pt x="9" y="219"/>
                    <a:pt x="9" y="219"/>
                    <a:pt x="9" y="219"/>
                  </a:cubicBezTo>
                  <a:lnTo>
                    <a:pt x="15" y="9"/>
                  </a:lnTo>
                  <a:close/>
                  <a:moveTo>
                    <a:pt x="106" y="136"/>
                  </a:moveTo>
                  <a:cubicBezTo>
                    <a:pt x="153" y="106"/>
                    <a:pt x="153" y="106"/>
                    <a:pt x="153" y="106"/>
                  </a:cubicBezTo>
                  <a:cubicBezTo>
                    <a:pt x="153" y="133"/>
                    <a:pt x="153" y="133"/>
                    <a:pt x="153" y="133"/>
                  </a:cubicBezTo>
                  <a:cubicBezTo>
                    <a:pt x="153" y="219"/>
                    <a:pt x="153" y="219"/>
                    <a:pt x="153" y="219"/>
                  </a:cubicBezTo>
                  <a:cubicBezTo>
                    <a:pt x="106" y="219"/>
                    <a:pt x="106" y="219"/>
                    <a:pt x="106" y="219"/>
                  </a:cubicBezTo>
                  <a:lnTo>
                    <a:pt x="106" y="136"/>
                  </a:lnTo>
                  <a:close/>
                  <a:moveTo>
                    <a:pt x="211" y="219"/>
                  </a:moveTo>
                  <a:cubicBezTo>
                    <a:pt x="163" y="219"/>
                    <a:pt x="163" y="219"/>
                    <a:pt x="163" y="219"/>
                  </a:cubicBezTo>
                  <a:cubicBezTo>
                    <a:pt x="163" y="136"/>
                    <a:pt x="163" y="136"/>
                    <a:pt x="163" y="136"/>
                  </a:cubicBezTo>
                  <a:cubicBezTo>
                    <a:pt x="211" y="106"/>
                    <a:pt x="211" y="106"/>
                    <a:pt x="211" y="106"/>
                  </a:cubicBezTo>
                  <a:lnTo>
                    <a:pt x="211" y="2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81"/>
          <p:cNvGrpSpPr/>
          <p:nvPr/>
        </p:nvGrpSpPr>
        <p:grpSpPr>
          <a:xfrm>
            <a:off x="795115" y="4515276"/>
            <a:ext cx="357405" cy="314282"/>
            <a:chOff x="268288" y="5257800"/>
            <a:chExt cx="633412" cy="638175"/>
          </a:xfrm>
          <a:solidFill>
            <a:schemeClr val="accent1">
              <a:lumMod val="50000"/>
            </a:schemeClr>
          </a:solidFill>
        </p:grpSpPr>
        <p:sp>
          <p:nvSpPr>
            <p:cNvPr id="83" name="Freeform 33"/>
            <p:cNvSpPr>
              <a:spLocks noEditPoints="1"/>
            </p:cNvSpPr>
            <p:nvPr/>
          </p:nvSpPr>
          <p:spPr bwMode="auto">
            <a:xfrm>
              <a:off x="268288" y="5257800"/>
              <a:ext cx="184150" cy="638175"/>
            </a:xfrm>
            <a:custGeom>
              <a:avLst/>
              <a:gdLst>
                <a:gd name="T0" fmla="*/ 35 w 60"/>
                <a:gd name="T1" fmla="*/ 16 h 209"/>
                <a:gd name="T2" fmla="*/ 35 w 60"/>
                <a:gd name="T3" fmla="*/ 5 h 209"/>
                <a:gd name="T4" fmla="*/ 30 w 60"/>
                <a:gd name="T5" fmla="*/ 0 h 209"/>
                <a:gd name="T6" fmla="*/ 26 w 60"/>
                <a:gd name="T7" fmla="*/ 5 h 209"/>
                <a:gd name="T8" fmla="*/ 26 w 60"/>
                <a:gd name="T9" fmla="*/ 16 h 209"/>
                <a:gd name="T10" fmla="*/ 0 w 60"/>
                <a:gd name="T11" fmla="*/ 45 h 209"/>
                <a:gd name="T12" fmla="*/ 26 w 60"/>
                <a:gd name="T13" fmla="*/ 75 h 209"/>
                <a:gd name="T14" fmla="*/ 26 w 60"/>
                <a:gd name="T15" fmla="*/ 205 h 209"/>
                <a:gd name="T16" fmla="*/ 30 w 60"/>
                <a:gd name="T17" fmla="*/ 209 h 209"/>
                <a:gd name="T18" fmla="*/ 35 w 60"/>
                <a:gd name="T19" fmla="*/ 205 h 209"/>
                <a:gd name="T20" fmla="*/ 35 w 60"/>
                <a:gd name="T21" fmla="*/ 75 h 209"/>
                <a:gd name="T22" fmla="*/ 60 w 60"/>
                <a:gd name="T23" fmla="*/ 45 h 209"/>
                <a:gd name="T24" fmla="*/ 35 w 60"/>
                <a:gd name="T25" fmla="*/ 16 h 209"/>
                <a:gd name="T26" fmla="*/ 30 w 60"/>
                <a:gd name="T27" fmla="*/ 67 h 209"/>
                <a:gd name="T28" fmla="*/ 9 w 60"/>
                <a:gd name="T29" fmla="*/ 45 h 209"/>
                <a:gd name="T30" fmla="*/ 30 w 60"/>
                <a:gd name="T31" fmla="*/ 24 h 209"/>
                <a:gd name="T32" fmla="*/ 52 w 60"/>
                <a:gd name="T33" fmla="*/ 45 h 209"/>
                <a:gd name="T34" fmla="*/ 30 w 60"/>
                <a:gd name="T35" fmla="*/ 6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09">
                  <a:moveTo>
                    <a:pt x="35" y="16"/>
                  </a:moveTo>
                  <a:cubicBezTo>
                    <a:pt x="35" y="5"/>
                    <a:pt x="35" y="5"/>
                    <a:pt x="35" y="5"/>
                  </a:cubicBezTo>
                  <a:cubicBezTo>
                    <a:pt x="35" y="2"/>
                    <a:pt x="33" y="0"/>
                    <a:pt x="30" y="0"/>
                  </a:cubicBezTo>
                  <a:cubicBezTo>
                    <a:pt x="28" y="0"/>
                    <a:pt x="26" y="2"/>
                    <a:pt x="26" y="5"/>
                  </a:cubicBezTo>
                  <a:cubicBezTo>
                    <a:pt x="26" y="16"/>
                    <a:pt x="26" y="16"/>
                    <a:pt x="26" y="16"/>
                  </a:cubicBezTo>
                  <a:cubicBezTo>
                    <a:pt x="12" y="18"/>
                    <a:pt x="0" y="30"/>
                    <a:pt x="0" y="45"/>
                  </a:cubicBezTo>
                  <a:cubicBezTo>
                    <a:pt x="0" y="60"/>
                    <a:pt x="12" y="73"/>
                    <a:pt x="26" y="75"/>
                  </a:cubicBezTo>
                  <a:cubicBezTo>
                    <a:pt x="26" y="205"/>
                    <a:pt x="26" y="205"/>
                    <a:pt x="26" y="205"/>
                  </a:cubicBezTo>
                  <a:cubicBezTo>
                    <a:pt x="26" y="207"/>
                    <a:pt x="28" y="209"/>
                    <a:pt x="30" y="209"/>
                  </a:cubicBezTo>
                  <a:cubicBezTo>
                    <a:pt x="33" y="209"/>
                    <a:pt x="35" y="207"/>
                    <a:pt x="35" y="205"/>
                  </a:cubicBezTo>
                  <a:cubicBezTo>
                    <a:pt x="35" y="75"/>
                    <a:pt x="35" y="75"/>
                    <a:pt x="35" y="75"/>
                  </a:cubicBezTo>
                  <a:cubicBezTo>
                    <a:pt x="49" y="73"/>
                    <a:pt x="60" y="60"/>
                    <a:pt x="60" y="45"/>
                  </a:cubicBezTo>
                  <a:cubicBezTo>
                    <a:pt x="60" y="30"/>
                    <a:pt x="49" y="18"/>
                    <a:pt x="35" y="16"/>
                  </a:cubicBezTo>
                  <a:close/>
                  <a:moveTo>
                    <a:pt x="30" y="67"/>
                  </a:moveTo>
                  <a:cubicBezTo>
                    <a:pt x="19" y="67"/>
                    <a:pt x="9" y="57"/>
                    <a:pt x="9" y="45"/>
                  </a:cubicBezTo>
                  <a:cubicBezTo>
                    <a:pt x="9" y="33"/>
                    <a:pt x="19" y="24"/>
                    <a:pt x="30" y="24"/>
                  </a:cubicBezTo>
                  <a:cubicBezTo>
                    <a:pt x="42" y="24"/>
                    <a:pt x="52" y="33"/>
                    <a:pt x="52" y="45"/>
                  </a:cubicBezTo>
                  <a:cubicBezTo>
                    <a:pt x="52" y="57"/>
                    <a:pt x="42" y="67"/>
                    <a:pt x="30" y="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4"/>
            <p:cNvSpPr>
              <a:spLocks noEditPoints="1"/>
            </p:cNvSpPr>
            <p:nvPr/>
          </p:nvSpPr>
          <p:spPr bwMode="auto">
            <a:xfrm>
              <a:off x="495300" y="5257800"/>
              <a:ext cx="182562" cy="638175"/>
            </a:xfrm>
            <a:custGeom>
              <a:avLst/>
              <a:gdLst>
                <a:gd name="T0" fmla="*/ 34 w 60"/>
                <a:gd name="T1" fmla="*/ 124 h 209"/>
                <a:gd name="T2" fmla="*/ 34 w 60"/>
                <a:gd name="T3" fmla="*/ 5 h 209"/>
                <a:gd name="T4" fmla="*/ 30 w 60"/>
                <a:gd name="T5" fmla="*/ 0 h 209"/>
                <a:gd name="T6" fmla="*/ 25 w 60"/>
                <a:gd name="T7" fmla="*/ 5 h 209"/>
                <a:gd name="T8" fmla="*/ 25 w 60"/>
                <a:gd name="T9" fmla="*/ 124 h 209"/>
                <a:gd name="T10" fmla="*/ 0 w 60"/>
                <a:gd name="T11" fmla="*/ 154 h 209"/>
                <a:gd name="T12" fmla="*/ 25 w 60"/>
                <a:gd name="T13" fmla="*/ 184 h 209"/>
                <a:gd name="T14" fmla="*/ 25 w 60"/>
                <a:gd name="T15" fmla="*/ 205 h 209"/>
                <a:gd name="T16" fmla="*/ 30 w 60"/>
                <a:gd name="T17" fmla="*/ 209 h 209"/>
                <a:gd name="T18" fmla="*/ 34 w 60"/>
                <a:gd name="T19" fmla="*/ 205 h 209"/>
                <a:gd name="T20" fmla="*/ 34 w 60"/>
                <a:gd name="T21" fmla="*/ 184 h 209"/>
                <a:gd name="T22" fmla="*/ 60 w 60"/>
                <a:gd name="T23" fmla="*/ 154 h 209"/>
                <a:gd name="T24" fmla="*/ 34 w 60"/>
                <a:gd name="T25" fmla="*/ 124 h 209"/>
                <a:gd name="T26" fmla="*/ 30 w 60"/>
                <a:gd name="T27" fmla="*/ 175 h 209"/>
                <a:gd name="T28" fmla="*/ 8 w 60"/>
                <a:gd name="T29" fmla="*/ 154 h 209"/>
                <a:gd name="T30" fmla="*/ 30 w 60"/>
                <a:gd name="T31" fmla="*/ 133 h 209"/>
                <a:gd name="T32" fmla="*/ 51 w 60"/>
                <a:gd name="T33" fmla="*/ 154 h 209"/>
                <a:gd name="T34" fmla="*/ 30 w 60"/>
                <a:gd name="T35" fmla="*/ 17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09">
                  <a:moveTo>
                    <a:pt x="34" y="124"/>
                  </a:moveTo>
                  <a:cubicBezTo>
                    <a:pt x="34" y="5"/>
                    <a:pt x="34" y="5"/>
                    <a:pt x="34" y="5"/>
                  </a:cubicBezTo>
                  <a:cubicBezTo>
                    <a:pt x="34" y="2"/>
                    <a:pt x="32" y="0"/>
                    <a:pt x="30" y="0"/>
                  </a:cubicBezTo>
                  <a:cubicBezTo>
                    <a:pt x="27" y="0"/>
                    <a:pt x="25" y="2"/>
                    <a:pt x="25" y="5"/>
                  </a:cubicBezTo>
                  <a:cubicBezTo>
                    <a:pt x="25" y="124"/>
                    <a:pt x="25" y="124"/>
                    <a:pt x="25" y="124"/>
                  </a:cubicBezTo>
                  <a:cubicBezTo>
                    <a:pt x="11" y="127"/>
                    <a:pt x="0" y="139"/>
                    <a:pt x="0" y="154"/>
                  </a:cubicBezTo>
                  <a:cubicBezTo>
                    <a:pt x="0" y="169"/>
                    <a:pt x="11" y="182"/>
                    <a:pt x="25" y="184"/>
                  </a:cubicBezTo>
                  <a:cubicBezTo>
                    <a:pt x="25" y="205"/>
                    <a:pt x="25" y="205"/>
                    <a:pt x="25" y="205"/>
                  </a:cubicBezTo>
                  <a:cubicBezTo>
                    <a:pt x="25" y="207"/>
                    <a:pt x="27" y="209"/>
                    <a:pt x="30" y="209"/>
                  </a:cubicBezTo>
                  <a:cubicBezTo>
                    <a:pt x="32" y="209"/>
                    <a:pt x="34" y="207"/>
                    <a:pt x="34" y="205"/>
                  </a:cubicBezTo>
                  <a:cubicBezTo>
                    <a:pt x="34" y="184"/>
                    <a:pt x="34" y="184"/>
                    <a:pt x="34" y="184"/>
                  </a:cubicBezTo>
                  <a:cubicBezTo>
                    <a:pt x="48" y="182"/>
                    <a:pt x="60" y="169"/>
                    <a:pt x="60" y="154"/>
                  </a:cubicBezTo>
                  <a:cubicBezTo>
                    <a:pt x="60" y="139"/>
                    <a:pt x="48" y="127"/>
                    <a:pt x="34" y="124"/>
                  </a:cubicBezTo>
                  <a:close/>
                  <a:moveTo>
                    <a:pt x="30" y="175"/>
                  </a:moveTo>
                  <a:cubicBezTo>
                    <a:pt x="18" y="175"/>
                    <a:pt x="8" y="166"/>
                    <a:pt x="8" y="154"/>
                  </a:cubicBezTo>
                  <a:cubicBezTo>
                    <a:pt x="8" y="142"/>
                    <a:pt x="18" y="133"/>
                    <a:pt x="30" y="133"/>
                  </a:cubicBezTo>
                  <a:cubicBezTo>
                    <a:pt x="41" y="133"/>
                    <a:pt x="51" y="142"/>
                    <a:pt x="51" y="154"/>
                  </a:cubicBezTo>
                  <a:cubicBezTo>
                    <a:pt x="51" y="166"/>
                    <a:pt x="41" y="175"/>
                    <a:pt x="30" y="17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5"/>
            <p:cNvSpPr>
              <a:spLocks noEditPoints="1"/>
            </p:cNvSpPr>
            <p:nvPr/>
          </p:nvSpPr>
          <p:spPr bwMode="auto">
            <a:xfrm>
              <a:off x="717550" y="5257800"/>
              <a:ext cx="184150" cy="638175"/>
            </a:xfrm>
            <a:custGeom>
              <a:avLst/>
              <a:gdLst>
                <a:gd name="T0" fmla="*/ 34 w 60"/>
                <a:gd name="T1" fmla="*/ 47 h 209"/>
                <a:gd name="T2" fmla="*/ 34 w 60"/>
                <a:gd name="T3" fmla="*/ 5 h 209"/>
                <a:gd name="T4" fmla="*/ 30 w 60"/>
                <a:gd name="T5" fmla="*/ 0 h 209"/>
                <a:gd name="T6" fmla="*/ 25 w 60"/>
                <a:gd name="T7" fmla="*/ 5 h 209"/>
                <a:gd name="T8" fmla="*/ 25 w 60"/>
                <a:gd name="T9" fmla="*/ 47 h 209"/>
                <a:gd name="T10" fmla="*/ 0 w 60"/>
                <a:gd name="T11" fmla="*/ 76 h 209"/>
                <a:gd name="T12" fmla="*/ 25 w 60"/>
                <a:gd name="T13" fmla="*/ 106 h 209"/>
                <a:gd name="T14" fmla="*/ 25 w 60"/>
                <a:gd name="T15" fmla="*/ 205 h 209"/>
                <a:gd name="T16" fmla="*/ 30 w 60"/>
                <a:gd name="T17" fmla="*/ 209 h 209"/>
                <a:gd name="T18" fmla="*/ 34 w 60"/>
                <a:gd name="T19" fmla="*/ 205 h 209"/>
                <a:gd name="T20" fmla="*/ 34 w 60"/>
                <a:gd name="T21" fmla="*/ 106 h 209"/>
                <a:gd name="T22" fmla="*/ 60 w 60"/>
                <a:gd name="T23" fmla="*/ 76 h 209"/>
                <a:gd name="T24" fmla="*/ 34 w 60"/>
                <a:gd name="T25" fmla="*/ 47 h 209"/>
                <a:gd name="T26" fmla="*/ 30 w 60"/>
                <a:gd name="T27" fmla="*/ 98 h 209"/>
                <a:gd name="T28" fmla="*/ 8 w 60"/>
                <a:gd name="T29" fmla="*/ 76 h 209"/>
                <a:gd name="T30" fmla="*/ 30 w 60"/>
                <a:gd name="T31" fmla="*/ 55 h 209"/>
                <a:gd name="T32" fmla="*/ 51 w 60"/>
                <a:gd name="T33" fmla="*/ 76 h 209"/>
                <a:gd name="T34" fmla="*/ 30 w 60"/>
                <a:gd name="T35" fmla="*/ 9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09">
                  <a:moveTo>
                    <a:pt x="34" y="47"/>
                  </a:moveTo>
                  <a:cubicBezTo>
                    <a:pt x="34" y="5"/>
                    <a:pt x="34" y="5"/>
                    <a:pt x="34" y="5"/>
                  </a:cubicBezTo>
                  <a:cubicBezTo>
                    <a:pt x="34" y="2"/>
                    <a:pt x="32" y="0"/>
                    <a:pt x="30" y="0"/>
                  </a:cubicBezTo>
                  <a:cubicBezTo>
                    <a:pt x="27" y="0"/>
                    <a:pt x="25" y="2"/>
                    <a:pt x="25" y="5"/>
                  </a:cubicBezTo>
                  <a:cubicBezTo>
                    <a:pt x="25" y="47"/>
                    <a:pt x="25" y="47"/>
                    <a:pt x="25" y="47"/>
                  </a:cubicBezTo>
                  <a:cubicBezTo>
                    <a:pt x="11" y="49"/>
                    <a:pt x="0" y="61"/>
                    <a:pt x="0" y="76"/>
                  </a:cubicBezTo>
                  <a:cubicBezTo>
                    <a:pt x="0" y="91"/>
                    <a:pt x="11" y="104"/>
                    <a:pt x="25" y="106"/>
                  </a:cubicBezTo>
                  <a:cubicBezTo>
                    <a:pt x="25" y="205"/>
                    <a:pt x="25" y="205"/>
                    <a:pt x="25" y="205"/>
                  </a:cubicBezTo>
                  <a:cubicBezTo>
                    <a:pt x="25" y="207"/>
                    <a:pt x="27" y="209"/>
                    <a:pt x="30" y="209"/>
                  </a:cubicBezTo>
                  <a:cubicBezTo>
                    <a:pt x="32" y="209"/>
                    <a:pt x="34" y="207"/>
                    <a:pt x="34" y="205"/>
                  </a:cubicBezTo>
                  <a:cubicBezTo>
                    <a:pt x="34" y="106"/>
                    <a:pt x="34" y="106"/>
                    <a:pt x="34" y="106"/>
                  </a:cubicBezTo>
                  <a:cubicBezTo>
                    <a:pt x="48" y="104"/>
                    <a:pt x="60" y="91"/>
                    <a:pt x="60" y="76"/>
                  </a:cubicBezTo>
                  <a:cubicBezTo>
                    <a:pt x="60" y="61"/>
                    <a:pt x="48" y="49"/>
                    <a:pt x="34" y="47"/>
                  </a:cubicBezTo>
                  <a:close/>
                  <a:moveTo>
                    <a:pt x="30" y="98"/>
                  </a:moveTo>
                  <a:cubicBezTo>
                    <a:pt x="18" y="98"/>
                    <a:pt x="8" y="88"/>
                    <a:pt x="8" y="76"/>
                  </a:cubicBezTo>
                  <a:cubicBezTo>
                    <a:pt x="8" y="65"/>
                    <a:pt x="18" y="55"/>
                    <a:pt x="30" y="55"/>
                  </a:cubicBezTo>
                  <a:cubicBezTo>
                    <a:pt x="41" y="55"/>
                    <a:pt x="51" y="65"/>
                    <a:pt x="51" y="76"/>
                  </a:cubicBezTo>
                  <a:cubicBezTo>
                    <a:pt x="51" y="88"/>
                    <a:pt x="41" y="98"/>
                    <a:pt x="30" y="9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lèche droite 14"/>
          <p:cNvSpPr/>
          <p:nvPr/>
        </p:nvSpPr>
        <p:spPr>
          <a:xfrm>
            <a:off x="5998059" y="3507191"/>
            <a:ext cx="432048" cy="261610"/>
          </a:xfrm>
          <a:prstGeom prst="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nvGrpSpPr>
          <p:cNvPr id="17" name="Group 86"/>
          <p:cNvGrpSpPr/>
          <p:nvPr/>
        </p:nvGrpSpPr>
        <p:grpSpPr>
          <a:xfrm>
            <a:off x="6665347" y="3476051"/>
            <a:ext cx="375920" cy="424506"/>
            <a:chOff x="6145213" y="7040563"/>
            <a:chExt cx="484187" cy="571500"/>
          </a:xfrm>
          <a:solidFill>
            <a:schemeClr val="accent1">
              <a:lumMod val="50000"/>
            </a:schemeClr>
          </a:solidFill>
        </p:grpSpPr>
        <p:sp>
          <p:nvSpPr>
            <p:cNvPr id="88" name="Freeform 365"/>
            <p:cNvSpPr>
              <a:spLocks noEditPoints="1"/>
            </p:cNvSpPr>
            <p:nvPr/>
          </p:nvSpPr>
          <p:spPr bwMode="auto">
            <a:xfrm>
              <a:off x="6237288" y="7040563"/>
              <a:ext cx="371475" cy="571500"/>
            </a:xfrm>
            <a:custGeom>
              <a:avLst/>
              <a:gdLst>
                <a:gd name="T0" fmla="*/ 68 w 157"/>
                <a:gd name="T1" fmla="*/ 195 h 241"/>
                <a:gd name="T2" fmla="*/ 68 w 157"/>
                <a:gd name="T3" fmla="*/ 195 h 241"/>
                <a:gd name="T4" fmla="*/ 55 w 157"/>
                <a:gd name="T5" fmla="*/ 146 h 241"/>
                <a:gd name="T6" fmla="*/ 67 w 157"/>
                <a:gd name="T7" fmla="*/ 138 h 241"/>
                <a:gd name="T8" fmla="*/ 82 w 157"/>
                <a:gd name="T9" fmla="*/ 147 h 241"/>
                <a:gd name="T10" fmla="*/ 85 w 157"/>
                <a:gd name="T11" fmla="*/ 147 h 241"/>
                <a:gd name="T12" fmla="*/ 89 w 157"/>
                <a:gd name="T13" fmla="*/ 145 h 241"/>
                <a:gd name="T14" fmla="*/ 87 w 157"/>
                <a:gd name="T15" fmla="*/ 138 h 241"/>
                <a:gd name="T16" fmla="*/ 71 w 157"/>
                <a:gd name="T17" fmla="*/ 129 h 241"/>
                <a:gd name="T18" fmla="*/ 73 w 157"/>
                <a:gd name="T19" fmla="*/ 119 h 241"/>
                <a:gd name="T20" fmla="*/ 67 w 157"/>
                <a:gd name="T21" fmla="*/ 100 h 241"/>
                <a:gd name="T22" fmla="*/ 122 w 157"/>
                <a:gd name="T23" fmla="*/ 43 h 241"/>
                <a:gd name="T24" fmla="*/ 134 w 157"/>
                <a:gd name="T25" fmla="*/ 46 h 241"/>
                <a:gd name="T26" fmla="*/ 157 w 157"/>
                <a:gd name="T27" fmla="*/ 23 h 241"/>
                <a:gd name="T28" fmla="*/ 134 w 157"/>
                <a:gd name="T29" fmla="*/ 0 h 241"/>
                <a:gd name="T30" fmla="*/ 111 w 157"/>
                <a:gd name="T31" fmla="*/ 23 h 241"/>
                <a:gd name="T32" fmla="*/ 115 w 157"/>
                <a:gd name="T33" fmla="*/ 36 h 241"/>
                <a:gd name="T34" fmla="*/ 60 w 157"/>
                <a:gd name="T35" fmla="*/ 93 h 241"/>
                <a:gd name="T36" fmla="*/ 43 w 157"/>
                <a:gd name="T37" fmla="*/ 88 h 241"/>
                <a:gd name="T38" fmla="*/ 33 w 157"/>
                <a:gd name="T39" fmla="*/ 90 h 241"/>
                <a:gd name="T40" fmla="*/ 30 w 157"/>
                <a:gd name="T41" fmla="*/ 84 h 241"/>
                <a:gd name="T42" fmla="*/ 24 w 157"/>
                <a:gd name="T43" fmla="*/ 82 h 241"/>
                <a:gd name="T44" fmla="*/ 22 w 157"/>
                <a:gd name="T45" fmla="*/ 89 h 241"/>
                <a:gd name="T46" fmla="*/ 25 w 157"/>
                <a:gd name="T47" fmla="*/ 95 h 241"/>
                <a:gd name="T48" fmla="*/ 13 w 157"/>
                <a:gd name="T49" fmla="*/ 119 h 241"/>
                <a:gd name="T50" fmla="*/ 15 w 157"/>
                <a:gd name="T51" fmla="*/ 129 h 241"/>
                <a:gd name="T52" fmla="*/ 3 w 157"/>
                <a:gd name="T53" fmla="*/ 135 h 241"/>
                <a:gd name="T54" fmla="*/ 2 w 157"/>
                <a:gd name="T55" fmla="*/ 142 h 241"/>
                <a:gd name="T56" fmla="*/ 6 w 157"/>
                <a:gd name="T57" fmla="*/ 144 h 241"/>
                <a:gd name="T58" fmla="*/ 8 w 157"/>
                <a:gd name="T59" fmla="*/ 144 h 241"/>
                <a:gd name="T60" fmla="*/ 19 w 157"/>
                <a:gd name="T61" fmla="*/ 137 h 241"/>
                <a:gd name="T62" fmla="*/ 43 w 157"/>
                <a:gd name="T63" fmla="*/ 149 h 241"/>
                <a:gd name="T64" fmla="*/ 46 w 157"/>
                <a:gd name="T65" fmla="*/ 149 h 241"/>
                <a:gd name="T66" fmla="*/ 58 w 157"/>
                <a:gd name="T67" fmla="*/ 197 h 241"/>
                <a:gd name="T68" fmla="*/ 45 w 157"/>
                <a:gd name="T69" fmla="*/ 218 h 241"/>
                <a:gd name="T70" fmla="*/ 68 w 157"/>
                <a:gd name="T71" fmla="*/ 241 h 241"/>
                <a:gd name="T72" fmla="*/ 92 w 157"/>
                <a:gd name="T73" fmla="*/ 218 h 241"/>
                <a:gd name="T74" fmla="*/ 68 w 157"/>
                <a:gd name="T75" fmla="*/ 195 h 241"/>
                <a:gd name="T76" fmla="*/ 134 w 157"/>
                <a:gd name="T77" fmla="*/ 10 h 241"/>
                <a:gd name="T78" fmla="*/ 147 w 157"/>
                <a:gd name="T79" fmla="*/ 23 h 241"/>
                <a:gd name="T80" fmla="*/ 134 w 157"/>
                <a:gd name="T81" fmla="*/ 36 h 241"/>
                <a:gd name="T82" fmla="*/ 121 w 157"/>
                <a:gd name="T83" fmla="*/ 23 h 241"/>
                <a:gd name="T84" fmla="*/ 134 w 157"/>
                <a:gd name="T85" fmla="*/ 10 h 241"/>
                <a:gd name="T86" fmla="*/ 23 w 157"/>
                <a:gd name="T87" fmla="*/ 119 h 241"/>
                <a:gd name="T88" fmla="*/ 43 w 157"/>
                <a:gd name="T89" fmla="*/ 98 h 241"/>
                <a:gd name="T90" fmla="*/ 63 w 157"/>
                <a:gd name="T91" fmla="*/ 119 h 241"/>
                <a:gd name="T92" fmla="*/ 43 w 157"/>
                <a:gd name="T93" fmla="*/ 139 h 241"/>
                <a:gd name="T94" fmla="*/ 23 w 157"/>
                <a:gd name="T95" fmla="*/ 119 h 241"/>
                <a:gd name="T96" fmla="*/ 68 w 157"/>
                <a:gd name="T97" fmla="*/ 231 h 241"/>
                <a:gd name="T98" fmla="*/ 55 w 157"/>
                <a:gd name="T99" fmla="*/ 218 h 241"/>
                <a:gd name="T100" fmla="*/ 68 w 157"/>
                <a:gd name="T101" fmla="*/ 205 h 241"/>
                <a:gd name="T102" fmla="*/ 82 w 157"/>
                <a:gd name="T103" fmla="*/ 218 h 241"/>
                <a:gd name="T104" fmla="*/ 68 w 157"/>
                <a:gd name="T105" fmla="*/ 2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241">
                  <a:moveTo>
                    <a:pt x="68" y="195"/>
                  </a:moveTo>
                  <a:cubicBezTo>
                    <a:pt x="68" y="195"/>
                    <a:pt x="68" y="195"/>
                    <a:pt x="68" y="195"/>
                  </a:cubicBezTo>
                  <a:cubicBezTo>
                    <a:pt x="55" y="146"/>
                    <a:pt x="55" y="146"/>
                    <a:pt x="55" y="146"/>
                  </a:cubicBezTo>
                  <a:cubicBezTo>
                    <a:pt x="60" y="144"/>
                    <a:pt x="63" y="141"/>
                    <a:pt x="67" y="138"/>
                  </a:cubicBezTo>
                  <a:cubicBezTo>
                    <a:pt x="82" y="147"/>
                    <a:pt x="82" y="147"/>
                    <a:pt x="82" y="147"/>
                  </a:cubicBezTo>
                  <a:cubicBezTo>
                    <a:pt x="83" y="147"/>
                    <a:pt x="84" y="147"/>
                    <a:pt x="85" y="147"/>
                  </a:cubicBezTo>
                  <a:cubicBezTo>
                    <a:pt x="86" y="147"/>
                    <a:pt x="88" y="146"/>
                    <a:pt x="89" y="145"/>
                  </a:cubicBezTo>
                  <a:cubicBezTo>
                    <a:pt x="90" y="142"/>
                    <a:pt x="89" y="139"/>
                    <a:pt x="87" y="138"/>
                  </a:cubicBezTo>
                  <a:cubicBezTo>
                    <a:pt x="71" y="129"/>
                    <a:pt x="71" y="129"/>
                    <a:pt x="71" y="129"/>
                  </a:cubicBezTo>
                  <a:cubicBezTo>
                    <a:pt x="73" y="126"/>
                    <a:pt x="73" y="122"/>
                    <a:pt x="73" y="119"/>
                  </a:cubicBezTo>
                  <a:cubicBezTo>
                    <a:pt x="73" y="112"/>
                    <a:pt x="71" y="105"/>
                    <a:pt x="67" y="100"/>
                  </a:cubicBezTo>
                  <a:cubicBezTo>
                    <a:pt x="122" y="43"/>
                    <a:pt x="122" y="43"/>
                    <a:pt x="122" y="43"/>
                  </a:cubicBezTo>
                  <a:cubicBezTo>
                    <a:pt x="126" y="45"/>
                    <a:pt x="130" y="46"/>
                    <a:pt x="134" y="46"/>
                  </a:cubicBezTo>
                  <a:cubicBezTo>
                    <a:pt x="147" y="46"/>
                    <a:pt x="157" y="36"/>
                    <a:pt x="157" y="23"/>
                  </a:cubicBezTo>
                  <a:cubicBezTo>
                    <a:pt x="157" y="10"/>
                    <a:pt x="147" y="0"/>
                    <a:pt x="134" y="0"/>
                  </a:cubicBezTo>
                  <a:cubicBezTo>
                    <a:pt x="121" y="0"/>
                    <a:pt x="111" y="10"/>
                    <a:pt x="111" y="23"/>
                  </a:cubicBezTo>
                  <a:cubicBezTo>
                    <a:pt x="111" y="28"/>
                    <a:pt x="112" y="32"/>
                    <a:pt x="115" y="36"/>
                  </a:cubicBezTo>
                  <a:cubicBezTo>
                    <a:pt x="60" y="93"/>
                    <a:pt x="60" y="93"/>
                    <a:pt x="60" y="93"/>
                  </a:cubicBezTo>
                  <a:cubicBezTo>
                    <a:pt x="55" y="90"/>
                    <a:pt x="49" y="88"/>
                    <a:pt x="43" y="88"/>
                  </a:cubicBezTo>
                  <a:cubicBezTo>
                    <a:pt x="40" y="88"/>
                    <a:pt x="36" y="89"/>
                    <a:pt x="33" y="90"/>
                  </a:cubicBezTo>
                  <a:cubicBezTo>
                    <a:pt x="30" y="84"/>
                    <a:pt x="30" y="84"/>
                    <a:pt x="30" y="84"/>
                  </a:cubicBezTo>
                  <a:cubicBezTo>
                    <a:pt x="29" y="82"/>
                    <a:pt x="26" y="81"/>
                    <a:pt x="24" y="82"/>
                  </a:cubicBezTo>
                  <a:cubicBezTo>
                    <a:pt x="21" y="84"/>
                    <a:pt x="20" y="87"/>
                    <a:pt x="22" y="89"/>
                  </a:cubicBezTo>
                  <a:cubicBezTo>
                    <a:pt x="25" y="95"/>
                    <a:pt x="25" y="95"/>
                    <a:pt x="25" y="95"/>
                  </a:cubicBezTo>
                  <a:cubicBezTo>
                    <a:pt x="17" y="100"/>
                    <a:pt x="13" y="109"/>
                    <a:pt x="13" y="119"/>
                  </a:cubicBezTo>
                  <a:cubicBezTo>
                    <a:pt x="13" y="122"/>
                    <a:pt x="13" y="126"/>
                    <a:pt x="15" y="129"/>
                  </a:cubicBezTo>
                  <a:cubicBezTo>
                    <a:pt x="3" y="135"/>
                    <a:pt x="3" y="135"/>
                    <a:pt x="3" y="135"/>
                  </a:cubicBezTo>
                  <a:cubicBezTo>
                    <a:pt x="1" y="136"/>
                    <a:pt x="0" y="139"/>
                    <a:pt x="2" y="142"/>
                  </a:cubicBezTo>
                  <a:cubicBezTo>
                    <a:pt x="2" y="143"/>
                    <a:pt x="4" y="144"/>
                    <a:pt x="6" y="144"/>
                  </a:cubicBezTo>
                  <a:cubicBezTo>
                    <a:pt x="7" y="144"/>
                    <a:pt x="8" y="144"/>
                    <a:pt x="8" y="144"/>
                  </a:cubicBezTo>
                  <a:cubicBezTo>
                    <a:pt x="19" y="137"/>
                    <a:pt x="19" y="137"/>
                    <a:pt x="19" y="137"/>
                  </a:cubicBezTo>
                  <a:cubicBezTo>
                    <a:pt x="25" y="144"/>
                    <a:pt x="33" y="149"/>
                    <a:pt x="43" y="149"/>
                  </a:cubicBezTo>
                  <a:cubicBezTo>
                    <a:pt x="44" y="149"/>
                    <a:pt x="45" y="149"/>
                    <a:pt x="46" y="149"/>
                  </a:cubicBezTo>
                  <a:cubicBezTo>
                    <a:pt x="58" y="197"/>
                    <a:pt x="58" y="197"/>
                    <a:pt x="58" y="197"/>
                  </a:cubicBezTo>
                  <a:cubicBezTo>
                    <a:pt x="50" y="201"/>
                    <a:pt x="45" y="209"/>
                    <a:pt x="45" y="218"/>
                  </a:cubicBezTo>
                  <a:cubicBezTo>
                    <a:pt x="45" y="231"/>
                    <a:pt x="56" y="241"/>
                    <a:pt x="68" y="241"/>
                  </a:cubicBezTo>
                  <a:cubicBezTo>
                    <a:pt x="81" y="241"/>
                    <a:pt x="92" y="231"/>
                    <a:pt x="92" y="218"/>
                  </a:cubicBezTo>
                  <a:cubicBezTo>
                    <a:pt x="92" y="205"/>
                    <a:pt x="81" y="195"/>
                    <a:pt x="68" y="195"/>
                  </a:cubicBezTo>
                  <a:close/>
                  <a:moveTo>
                    <a:pt x="134" y="10"/>
                  </a:moveTo>
                  <a:cubicBezTo>
                    <a:pt x="141" y="10"/>
                    <a:pt x="147" y="16"/>
                    <a:pt x="147" y="23"/>
                  </a:cubicBezTo>
                  <a:cubicBezTo>
                    <a:pt x="147" y="30"/>
                    <a:pt x="141" y="36"/>
                    <a:pt x="134" y="36"/>
                  </a:cubicBezTo>
                  <a:cubicBezTo>
                    <a:pt x="127" y="36"/>
                    <a:pt x="121" y="30"/>
                    <a:pt x="121" y="23"/>
                  </a:cubicBezTo>
                  <a:cubicBezTo>
                    <a:pt x="121" y="16"/>
                    <a:pt x="127" y="10"/>
                    <a:pt x="134" y="10"/>
                  </a:cubicBezTo>
                  <a:close/>
                  <a:moveTo>
                    <a:pt x="23" y="119"/>
                  </a:moveTo>
                  <a:cubicBezTo>
                    <a:pt x="23" y="107"/>
                    <a:pt x="32" y="98"/>
                    <a:pt x="43" y="98"/>
                  </a:cubicBezTo>
                  <a:cubicBezTo>
                    <a:pt x="54" y="98"/>
                    <a:pt x="63" y="107"/>
                    <a:pt x="63" y="119"/>
                  </a:cubicBezTo>
                  <a:cubicBezTo>
                    <a:pt x="63" y="130"/>
                    <a:pt x="54" y="139"/>
                    <a:pt x="43" y="139"/>
                  </a:cubicBezTo>
                  <a:cubicBezTo>
                    <a:pt x="32" y="139"/>
                    <a:pt x="23" y="130"/>
                    <a:pt x="23" y="119"/>
                  </a:cubicBezTo>
                  <a:close/>
                  <a:moveTo>
                    <a:pt x="68" y="231"/>
                  </a:moveTo>
                  <a:cubicBezTo>
                    <a:pt x="61" y="231"/>
                    <a:pt x="55" y="225"/>
                    <a:pt x="55" y="218"/>
                  </a:cubicBezTo>
                  <a:cubicBezTo>
                    <a:pt x="55" y="211"/>
                    <a:pt x="61" y="205"/>
                    <a:pt x="68" y="205"/>
                  </a:cubicBezTo>
                  <a:cubicBezTo>
                    <a:pt x="76" y="205"/>
                    <a:pt x="82" y="211"/>
                    <a:pt x="82" y="218"/>
                  </a:cubicBezTo>
                  <a:cubicBezTo>
                    <a:pt x="82" y="225"/>
                    <a:pt x="76" y="231"/>
                    <a:pt x="68" y="2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66"/>
            <p:cNvSpPr>
              <a:spLocks/>
            </p:cNvSpPr>
            <p:nvPr/>
          </p:nvSpPr>
          <p:spPr bwMode="auto">
            <a:xfrm>
              <a:off x="6546850" y="7434263"/>
              <a:ext cx="82550" cy="66675"/>
            </a:xfrm>
            <a:custGeom>
              <a:avLst/>
              <a:gdLst>
                <a:gd name="T0" fmla="*/ 22 w 35"/>
                <a:gd name="T1" fmla="*/ 3 h 28"/>
                <a:gd name="T2" fmla="*/ 15 w 35"/>
                <a:gd name="T3" fmla="*/ 6 h 28"/>
                <a:gd name="T4" fmla="*/ 8 w 35"/>
                <a:gd name="T5" fmla="*/ 1 h 28"/>
                <a:gd name="T6" fmla="*/ 1 w 35"/>
                <a:gd name="T7" fmla="*/ 3 h 28"/>
                <a:gd name="T8" fmla="*/ 3 w 35"/>
                <a:gd name="T9" fmla="*/ 10 h 28"/>
                <a:gd name="T10" fmla="*/ 10 w 35"/>
                <a:gd name="T11" fmla="*/ 14 h 28"/>
                <a:gd name="T12" fmla="*/ 10 w 35"/>
                <a:gd name="T13" fmla="*/ 16 h 28"/>
                <a:gd name="T14" fmla="*/ 22 w 35"/>
                <a:gd name="T15" fmla="*/ 28 h 28"/>
                <a:gd name="T16" fmla="*/ 35 w 35"/>
                <a:gd name="T17" fmla="*/ 16 h 28"/>
                <a:gd name="T18" fmla="*/ 22 w 35"/>
                <a:gd name="T1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8">
                  <a:moveTo>
                    <a:pt x="22" y="3"/>
                  </a:moveTo>
                  <a:cubicBezTo>
                    <a:pt x="20" y="3"/>
                    <a:pt x="17" y="4"/>
                    <a:pt x="15" y="6"/>
                  </a:cubicBezTo>
                  <a:cubicBezTo>
                    <a:pt x="8" y="1"/>
                    <a:pt x="8" y="1"/>
                    <a:pt x="8" y="1"/>
                  </a:cubicBezTo>
                  <a:cubicBezTo>
                    <a:pt x="5" y="0"/>
                    <a:pt x="2" y="1"/>
                    <a:pt x="1" y="3"/>
                  </a:cubicBezTo>
                  <a:cubicBezTo>
                    <a:pt x="0" y="6"/>
                    <a:pt x="0" y="9"/>
                    <a:pt x="3" y="10"/>
                  </a:cubicBezTo>
                  <a:cubicBezTo>
                    <a:pt x="10" y="14"/>
                    <a:pt x="10" y="14"/>
                    <a:pt x="10" y="14"/>
                  </a:cubicBezTo>
                  <a:cubicBezTo>
                    <a:pt x="10" y="15"/>
                    <a:pt x="10" y="15"/>
                    <a:pt x="10" y="16"/>
                  </a:cubicBezTo>
                  <a:cubicBezTo>
                    <a:pt x="10" y="22"/>
                    <a:pt x="16" y="28"/>
                    <a:pt x="22" y="28"/>
                  </a:cubicBezTo>
                  <a:cubicBezTo>
                    <a:pt x="29" y="28"/>
                    <a:pt x="35" y="22"/>
                    <a:pt x="35" y="16"/>
                  </a:cubicBezTo>
                  <a:cubicBezTo>
                    <a:pt x="35" y="9"/>
                    <a:pt x="29" y="3"/>
                    <a:pt x="22"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67"/>
            <p:cNvSpPr>
              <a:spLocks/>
            </p:cNvSpPr>
            <p:nvPr/>
          </p:nvSpPr>
          <p:spPr bwMode="auto">
            <a:xfrm>
              <a:off x="6180138" y="7050088"/>
              <a:ext cx="63500" cy="82550"/>
            </a:xfrm>
            <a:custGeom>
              <a:avLst/>
              <a:gdLst>
                <a:gd name="T0" fmla="*/ 26 w 27"/>
                <a:gd name="T1" fmla="*/ 28 h 35"/>
                <a:gd name="T2" fmla="*/ 22 w 27"/>
                <a:gd name="T3" fmla="*/ 21 h 35"/>
                <a:gd name="T4" fmla="*/ 25 w 27"/>
                <a:gd name="T5" fmla="*/ 13 h 35"/>
                <a:gd name="T6" fmla="*/ 12 w 27"/>
                <a:gd name="T7" fmla="*/ 0 h 35"/>
                <a:gd name="T8" fmla="*/ 0 w 27"/>
                <a:gd name="T9" fmla="*/ 13 h 35"/>
                <a:gd name="T10" fmla="*/ 12 w 27"/>
                <a:gd name="T11" fmla="*/ 25 h 35"/>
                <a:gd name="T12" fmla="*/ 13 w 27"/>
                <a:gd name="T13" fmla="*/ 25 h 35"/>
                <a:gd name="T14" fmla="*/ 17 w 27"/>
                <a:gd name="T15" fmla="*/ 33 h 35"/>
                <a:gd name="T16" fmla="*/ 22 w 27"/>
                <a:gd name="T17" fmla="*/ 35 h 35"/>
                <a:gd name="T18" fmla="*/ 24 w 27"/>
                <a:gd name="T19" fmla="*/ 35 h 35"/>
                <a:gd name="T20" fmla="*/ 26 w 27"/>
                <a:gd name="T2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5">
                  <a:moveTo>
                    <a:pt x="26" y="28"/>
                  </a:moveTo>
                  <a:cubicBezTo>
                    <a:pt x="22" y="21"/>
                    <a:pt x="22" y="21"/>
                    <a:pt x="22" y="21"/>
                  </a:cubicBezTo>
                  <a:cubicBezTo>
                    <a:pt x="24" y="18"/>
                    <a:pt x="25" y="16"/>
                    <a:pt x="25" y="13"/>
                  </a:cubicBezTo>
                  <a:cubicBezTo>
                    <a:pt x="25" y="6"/>
                    <a:pt x="19" y="0"/>
                    <a:pt x="12" y="0"/>
                  </a:cubicBezTo>
                  <a:cubicBezTo>
                    <a:pt x="6" y="0"/>
                    <a:pt x="0" y="6"/>
                    <a:pt x="0" y="13"/>
                  </a:cubicBezTo>
                  <a:cubicBezTo>
                    <a:pt x="0" y="20"/>
                    <a:pt x="6" y="25"/>
                    <a:pt x="12" y="25"/>
                  </a:cubicBezTo>
                  <a:cubicBezTo>
                    <a:pt x="13" y="25"/>
                    <a:pt x="13" y="25"/>
                    <a:pt x="13" y="25"/>
                  </a:cubicBezTo>
                  <a:cubicBezTo>
                    <a:pt x="17" y="33"/>
                    <a:pt x="17" y="33"/>
                    <a:pt x="17" y="33"/>
                  </a:cubicBezTo>
                  <a:cubicBezTo>
                    <a:pt x="18" y="34"/>
                    <a:pt x="20" y="35"/>
                    <a:pt x="22" y="35"/>
                  </a:cubicBezTo>
                  <a:cubicBezTo>
                    <a:pt x="23" y="35"/>
                    <a:pt x="23" y="35"/>
                    <a:pt x="24" y="35"/>
                  </a:cubicBezTo>
                  <a:cubicBezTo>
                    <a:pt x="27" y="33"/>
                    <a:pt x="27" y="30"/>
                    <a:pt x="26"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68"/>
            <p:cNvSpPr>
              <a:spLocks/>
            </p:cNvSpPr>
            <p:nvPr/>
          </p:nvSpPr>
          <p:spPr bwMode="auto">
            <a:xfrm>
              <a:off x="6242050" y="7150101"/>
              <a:ext cx="47625" cy="66675"/>
            </a:xfrm>
            <a:custGeom>
              <a:avLst/>
              <a:gdLst>
                <a:gd name="T0" fmla="*/ 1 w 20"/>
                <a:gd name="T1" fmla="*/ 8 h 28"/>
                <a:gd name="T2" fmla="*/ 10 w 20"/>
                <a:gd name="T3" fmla="*/ 26 h 28"/>
                <a:gd name="T4" fmla="*/ 15 w 20"/>
                <a:gd name="T5" fmla="*/ 28 h 28"/>
                <a:gd name="T6" fmla="*/ 17 w 20"/>
                <a:gd name="T7" fmla="*/ 28 h 28"/>
                <a:gd name="T8" fmla="*/ 19 w 20"/>
                <a:gd name="T9" fmla="*/ 21 h 28"/>
                <a:gd name="T10" fmla="*/ 10 w 20"/>
                <a:gd name="T11" fmla="*/ 3 h 28"/>
                <a:gd name="T12" fmla="*/ 3 w 20"/>
                <a:gd name="T13" fmla="*/ 1 h 28"/>
                <a:gd name="T14" fmla="*/ 1 w 20"/>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 y="8"/>
                  </a:moveTo>
                  <a:cubicBezTo>
                    <a:pt x="10" y="26"/>
                    <a:pt x="10" y="26"/>
                    <a:pt x="10" y="26"/>
                  </a:cubicBezTo>
                  <a:cubicBezTo>
                    <a:pt x="11" y="27"/>
                    <a:pt x="13" y="28"/>
                    <a:pt x="15" y="28"/>
                  </a:cubicBezTo>
                  <a:cubicBezTo>
                    <a:pt x="15" y="28"/>
                    <a:pt x="16" y="28"/>
                    <a:pt x="17" y="28"/>
                  </a:cubicBezTo>
                  <a:cubicBezTo>
                    <a:pt x="19" y="26"/>
                    <a:pt x="20" y="23"/>
                    <a:pt x="19" y="21"/>
                  </a:cubicBezTo>
                  <a:cubicBezTo>
                    <a:pt x="10" y="3"/>
                    <a:pt x="10" y="3"/>
                    <a:pt x="10" y="3"/>
                  </a:cubicBezTo>
                  <a:cubicBezTo>
                    <a:pt x="8" y="1"/>
                    <a:pt x="5" y="0"/>
                    <a:pt x="3" y="1"/>
                  </a:cubicBezTo>
                  <a:cubicBezTo>
                    <a:pt x="0" y="3"/>
                    <a:pt x="0" y="6"/>
                    <a:pt x="1"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69"/>
            <p:cNvSpPr>
              <a:spLocks/>
            </p:cNvSpPr>
            <p:nvPr/>
          </p:nvSpPr>
          <p:spPr bwMode="auto">
            <a:xfrm>
              <a:off x="6464300" y="7386638"/>
              <a:ext cx="68263" cy="49213"/>
            </a:xfrm>
            <a:custGeom>
              <a:avLst/>
              <a:gdLst>
                <a:gd name="T0" fmla="*/ 25 w 29"/>
                <a:gd name="T1" fmla="*/ 12 h 21"/>
                <a:gd name="T2" fmla="*/ 8 w 29"/>
                <a:gd name="T3" fmla="*/ 2 h 21"/>
                <a:gd name="T4" fmla="*/ 1 w 29"/>
                <a:gd name="T5" fmla="*/ 4 h 21"/>
                <a:gd name="T6" fmla="*/ 3 w 29"/>
                <a:gd name="T7" fmla="*/ 10 h 21"/>
                <a:gd name="T8" fmla="*/ 21 w 29"/>
                <a:gd name="T9" fmla="*/ 20 h 21"/>
                <a:gd name="T10" fmla="*/ 23 w 29"/>
                <a:gd name="T11" fmla="*/ 21 h 21"/>
                <a:gd name="T12" fmla="*/ 27 w 29"/>
                <a:gd name="T13" fmla="*/ 18 h 21"/>
                <a:gd name="T14" fmla="*/ 25 w 29"/>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25" y="12"/>
                  </a:moveTo>
                  <a:cubicBezTo>
                    <a:pt x="8" y="2"/>
                    <a:pt x="8" y="2"/>
                    <a:pt x="8" y="2"/>
                  </a:cubicBezTo>
                  <a:cubicBezTo>
                    <a:pt x="6" y="0"/>
                    <a:pt x="3" y="1"/>
                    <a:pt x="1" y="4"/>
                  </a:cubicBezTo>
                  <a:cubicBezTo>
                    <a:pt x="0" y="6"/>
                    <a:pt x="1" y="9"/>
                    <a:pt x="3" y="10"/>
                  </a:cubicBezTo>
                  <a:cubicBezTo>
                    <a:pt x="21" y="20"/>
                    <a:pt x="21" y="20"/>
                    <a:pt x="21" y="20"/>
                  </a:cubicBezTo>
                  <a:cubicBezTo>
                    <a:pt x="21" y="21"/>
                    <a:pt x="22" y="21"/>
                    <a:pt x="23" y="21"/>
                  </a:cubicBezTo>
                  <a:cubicBezTo>
                    <a:pt x="25" y="21"/>
                    <a:pt x="26" y="20"/>
                    <a:pt x="27" y="18"/>
                  </a:cubicBezTo>
                  <a:cubicBezTo>
                    <a:pt x="29" y="16"/>
                    <a:pt x="28" y="13"/>
                    <a:pt x="25"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370"/>
            <p:cNvSpPr>
              <a:spLocks/>
            </p:cNvSpPr>
            <p:nvPr/>
          </p:nvSpPr>
          <p:spPr bwMode="auto">
            <a:xfrm>
              <a:off x="6145213" y="7380288"/>
              <a:ext cx="77788" cy="65088"/>
            </a:xfrm>
            <a:custGeom>
              <a:avLst/>
              <a:gdLst>
                <a:gd name="T0" fmla="*/ 25 w 33"/>
                <a:gd name="T1" fmla="*/ 2 h 28"/>
                <a:gd name="T2" fmla="*/ 19 w 33"/>
                <a:gd name="T3" fmla="*/ 5 h 28"/>
                <a:gd name="T4" fmla="*/ 13 w 33"/>
                <a:gd name="T5" fmla="*/ 3 h 28"/>
                <a:gd name="T6" fmla="*/ 0 w 33"/>
                <a:gd name="T7" fmla="*/ 16 h 28"/>
                <a:gd name="T8" fmla="*/ 13 w 33"/>
                <a:gd name="T9" fmla="*/ 28 h 28"/>
                <a:gd name="T10" fmla="*/ 25 w 33"/>
                <a:gd name="T11" fmla="*/ 16 h 28"/>
                <a:gd name="T12" fmla="*/ 25 w 33"/>
                <a:gd name="T13" fmla="*/ 13 h 28"/>
                <a:gd name="T14" fmla="*/ 30 w 33"/>
                <a:gd name="T15" fmla="*/ 10 h 28"/>
                <a:gd name="T16" fmla="*/ 32 w 33"/>
                <a:gd name="T17" fmla="*/ 4 h 28"/>
                <a:gd name="T18" fmla="*/ 25 w 33"/>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8">
                  <a:moveTo>
                    <a:pt x="25" y="2"/>
                  </a:moveTo>
                  <a:cubicBezTo>
                    <a:pt x="19" y="5"/>
                    <a:pt x="19" y="5"/>
                    <a:pt x="19" y="5"/>
                  </a:cubicBezTo>
                  <a:cubicBezTo>
                    <a:pt x="17" y="4"/>
                    <a:pt x="15" y="3"/>
                    <a:pt x="13" y="3"/>
                  </a:cubicBezTo>
                  <a:cubicBezTo>
                    <a:pt x="6" y="3"/>
                    <a:pt x="0" y="9"/>
                    <a:pt x="0" y="16"/>
                  </a:cubicBezTo>
                  <a:cubicBezTo>
                    <a:pt x="0" y="23"/>
                    <a:pt x="6" y="28"/>
                    <a:pt x="13" y="28"/>
                  </a:cubicBezTo>
                  <a:cubicBezTo>
                    <a:pt x="20" y="28"/>
                    <a:pt x="25" y="23"/>
                    <a:pt x="25" y="16"/>
                  </a:cubicBezTo>
                  <a:cubicBezTo>
                    <a:pt x="25" y="15"/>
                    <a:pt x="25" y="14"/>
                    <a:pt x="25" y="13"/>
                  </a:cubicBezTo>
                  <a:cubicBezTo>
                    <a:pt x="30" y="10"/>
                    <a:pt x="30" y="10"/>
                    <a:pt x="30" y="10"/>
                  </a:cubicBezTo>
                  <a:cubicBezTo>
                    <a:pt x="32" y="9"/>
                    <a:pt x="33" y="6"/>
                    <a:pt x="32" y="4"/>
                  </a:cubicBezTo>
                  <a:cubicBezTo>
                    <a:pt x="31" y="1"/>
                    <a:pt x="28" y="0"/>
                    <a:pt x="25"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93"/>
          <p:cNvGrpSpPr/>
          <p:nvPr/>
        </p:nvGrpSpPr>
        <p:grpSpPr>
          <a:xfrm>
            <a:off x="4287552" y="3423176"/>
            <a:ext cx="461936" cy="460186"/>
            <a:chOff x="12195175" y="960438"/>
            <a:chExt cx="419100" cy="417512"/>
          </a:xfrm>
          <a:solidFill>
            <a:schemeClr val="accent1">
              <a:lumMod val="50000"/>
            </a:schemeClr>
          </a:solidFill>
        </p:grpSpPr>
        <p:sp>
          <p:nvSpPr>
            <p:cNvPr id="95" name="Freeform 515"/>
            <p:cNvSpPr>
              <a:spLocks noEditPoints="1"/>
            </p:cNvSpPr>
            <p:nvPr/>
          </p:nvSpPr>
          <p:spPr bwMode="auto">
            <a:xfrm>
              <a:off x="12195175" y="960438"/>
              <a:ext cx="419100" cy="357187"/>
            </a:xfrm>
            <a:custGeom>
              <a:avLst/>
              <a:gdLst>
                <a:gd name="T0" fmla="*/ 221 w 235"/>
                <a:gd name="T1" fmla="*/ 24 h 200"/>
                <a:gd name="T2" fmla="*/ 67 w 235"/>
                <a:gd name="T3" fmla="*/ 24 h 200"/>
                <a:gd name="T4" fmla="*/ 49 w 235"/>
                <a:gd name="T5" fmla="*/ 0 h 200"/>
                <a:gd name="T6" fmla="*/ 14 w 235"/>
                <a:gd name="T7" fmla="*/ 0 h 200"/>
                <a:gd name="T8" fmla="*/ 0 w 235"/>
                <a:gd name="T9" fmla="*/ 14 h 200"/>
                <a:gd name="T10" fmla="*/ 0 w 235"/>
                <a:gd name="T11" fmla="*/ 186 h 200"/>
                <a:gd name="T12" fmla="*/ 14 w 235"/>
                <a:gd name="T13" fmla="*/ 200 h 200"/>
                <a:gd name="T14" fmla="*/ 45 w 235"/>
                <a:gd name="T15" fmla="*/ 200 h 200"/>
                <a:gd name="T16" fmla="*/ 50 w 235"/>
                <a:gd name="T17" fmla="*/ 195 h 200"/>
                <a:gd name="T18" fmla="*/ 45 w 235"/>
                <a:gd name="T19" fmla="*/ 190 h 200"/>
                <a:gd name="T20" fmla="*/ 14 w 235"/>
                <a:gd name="T21" fmla="*/ 190 h 200"/>
                <a:gd name="T22" fmla="*/ 10 w 235"/>
                <a:gd name="T23" fmla="*/ 186 h 200"/>
                <a:gd name="T24" fmla="*/ 10 w 235"/>
                <a:gd name="T25" fmla="*/ 66 h 200"/>
                <a:gd name="T26" fmla="*/ 226 w 235"/>
                <a:gd name="T27" fmla="*/ 66 h 200"/>
                <a:gd name="T28" fmla="*/ 226 w 235"/>
                <a:gd name="T29" fmla="*/ 186 h 200"/>
                <a:gd name="T30" fmla="*/ 221 w 235"/>
                <a:gd name="T31" fmla="*/ 190 h 200"/>
                <a:gd name="T32" fmla="*/ 193 w 235"/>
                <a:gd name="T33" fmla="*/ 190 h 200"/>
                <a:gd name="T34" fmla="*/ 189 w 235"/>
                <a:gd name="T35" fmla="*/ 195 h 200"/>
                <a:gd name="T36" fmla="*/ 193 w 235"/>
                <a:gd name="T37" fmla="*/ 200 h 200"/>
                <a:gd name="T38" fmla="*/ 221 w 235"/>
                <a:gd name="T39" fmla="*/ 200 h 200"/>
                <a:gd name="T40" fmla="*/ 235 w 235"/>
                <a:gd name="T41" fmla="*/ 186 h 200"/>
                <a:gd name="T42" fmla="*/ 235 w 235"/>
                <a:gd name="T43" fmla="*/ 38 h 200"/>
                <a:gd name="T44" fmla="*/ 221 w 235"/>
                <a:gd name="T45" fmla="*/ 24 h 200"/>
                <a:gd name="T46" fmla="*/ 14 w 235"/>
                <a:gd name="T47" fmla="*/ 10 h 200"/>
                <a:gd name="T48" fmla="*/ 49 w 235"/>
                <a:gd name="T49" fmla="*/ 10 h 200"/>
                <a:gd name="T50" fmla="*/ 59 w 235"/>
                <a:gd name="T51" fmla="*/ 30 h 200"/>
                <a:gd name="T52" fmla="*/ 63 w 235"/>
                <a:gd name="T53" fmla="*/ 33 h 200"/>
                <a:gd name="T54" fmla="*/ 221 w 235"/>
                <a:gd name="T55" fmla="*/ 33 h 200"/>
                <a:gd name="T56" fmla="*/ 226 w 235"/>
                <a:gd name="T57" fmla="*/ 38 h 200"/>
                <a:gd name="T58" fmla="*/ 226 w 235"/>
                <a:gd name="T59" fmla="*/ 56 h 200"/>
                <a:gd name="T60" fmla="*/ 10 w 235"/>
                <a:gd name="T61" fmla="*/ 56 h 200"/>
                <a:gd name="T62" fmla="*/ 10 w 235"/>
                <a:gd name="T63" fmla="*/ 14 h 200"/>
                <a:gd name="T64" fmla="*/ 14 w 235"/>
                <a:gd name="T65"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200">
                  <a:moveTo>
                    <a:pt x="221" y="24"/>
                  </a:moveTo>
                  <a:cubicBezTo>
                    <a:pt x="67" y="24"/>
                    <a:pt x="67" y="24"/>
                    <a:pt x="67" y="24"/>
                  </a:cubicBezTo>
                  <a:cubicBezTo>
                    <a:pt x="57" y="0"/>
                    <a:pt x="52" y="0"/>
                    <a:pt x="49" y="0"/>
                  </a:cubicBezTo>
                  <a:cubicBezTo>
                    <a:pt x="14" y="0"/>
                    <a:pt x="14" y="0"/>
                    <a:pt x="14" y="0"/>
                  </a:cubicBezTo>
                  <a:cubicBezTo>
                    <a:pt x="7" y="0"/>
                    <a:pt x="0" y="7"/>
                    <a:pt x="0" y="14"/>
                  </a:cubicBezTo>
                  <a:cubicBezTo>
                    <a:pt x="0" y="186"/>
                    <a:pt x="0" y="186"/>
                    <a:pt x="0" y="186"/>
                  </a:cubicBezTo>
                  <a:cubicBezTo>
                    <a:pt x="0" y="194"/>
                    <a:pt x="7" y="200"/>
                    <a:pt x="14" y="200"/>
                  </a:cubicBezTo>
                  <a:cubicBezTo>
                    <a:pt x="45" y="200"/>
                    <a:pt x="45" y="200"/>
                    <a:pt x="45" y="200"/>
                  </a:cubicBezTo>
                  <a:cubicBezTo>
                    <a:pt x="48" y="200"/>
                    <a:pt x="50" y="198"/>
                    <a:pt x="50" y="195"/>
                  </a:cubicBezTo>
                  <a:cubicBezTo>
                    <a:pt x="50" y="192"/>
                    <a:pt x="48" y="190"/>
                    <a:pt x="45" y="190"/>
                  </a:cubicBezTo>
                  <a:cubicBezTo>
                    <a:pt x="14" y="190"/>
                    <a:pt x="14" y="190"/>
                    <a:pt x="14" y="190"/>
                  </a:cubicBezTo>
                  <a:cubicBezTo>
                    <a:pt x="12" y="190"/>
                    <a:pt x="10" y="188"/>
                    <a:pt x="10" y="186"/>
                  </a:cubicBezTo>
                  <a:cubicBezTo>
                    <a:pt x="10" y="66"/>
                    <a:pt x="10" y="66"/>
                    <a:pt x="10" y="66"/>
                  </a:cubicBezTo>
                  <a:cubicBezTo>
                    <a:pt x="226" y="66"/>
                    <a:pt x="226" y="66"/>
                    <a:pt x="226" y="66"/>
                  </a:cubicBezTo>
                  <a:cubicBezTo>
                    <a:pt x="226" y="186"/>
                    <a:pt x="226" y="186"/>
                    <a:pt x="226" y="186"/>
                  </a:cubicBezTo>
                  <a:cubicBezTo>
                    <a:pt x="226" y="188"/>
                    <a:pt x="224" y="190"/>
                    <a:pt x="221" y="190"/>
                  </a:cubicBezTo>
                  <a:cubicBezTo>
                    <a:pt x="193" y="190"/>
                    <a:pt x="193" y="190"/>
                    <a:pt x="193" y="190"/>
                  </a:cubicBezTo>
                  <a:cubicBezTo>
                    <a:pt x="191" y="190"/>
                    <a:pt x="189" y="192"/>
                    <a:pt x="189" y="195"/>
                  </a:cubicBezTo>
                  <a:cubicBezTo>
                    <a:pt x="189" y="198"/>
                    <a:pt x="191" y="200"/>
                    <a:pt x="193" y="200"/>
                  </a:cubicBezTo>
                  <a:cubicBezTo>
                    <a:pt x="221" y="200"/>
                    <a:pt x="221" y="200"/>
                    <a:pt x="221" y="200"/>
                  </a:cubicBezTo>
                  <a:cubicBezTo>
                    <a:pt x="229" y="200"/>
                    <a:pt x="235" y="194"/>
                    <a:pt x="235" y="186"/>
                  </a:cubicBezTo>
                  <a:cubicBezTo>
                    <a:pt x="235" y="38"/>
                    <a:pt x="235" y="38"/>
                    <a:pt x="235" y="38"/>
                  </a:cubicBezTo>
                  <a:cubicBezTo>
                    <a:pt x="235" y="30"/>
                    <a:pt x="229" y="24"/>
                    <a:pt x="221" y="24"/>
                  </a:cubicBezTo>
                  <a:close/>
                  <a:moveTo>
                    <a:pt x="14" y="10"/>
                  </a:moveTo>
                  <a:cubicBezTo>
                    <a:pt x="49" y="10"/>
                    <a:pt x="49" y="10"/>
                    <a:pt x="49" y="10"/>
                  </a:cubicBezTo>
                  <a:cubicBezTo>
                    <a:pt x="51" y="12"/>
                    <a:pt x="56" y="21"/>
                    <a:pt x="59" y="30"/>
                  </a:cubicBezTo>
                  <a:cubicBezTo>
                    <a:pt x="60" y="32"/>
                    <a:pt x="61" y="33"/>
                    <a:pt x="63" y="33"/>
                  </a:cubicBezTo>
                  <a:cubicBezTo>
                    <a:pt x="221" y="33"/>
                    <a:pt x="221" y="33"/>
                    <a:pt x="221" y="33"/>
                  </a:cubicBezTo>
                  <a:cubicBezTo>
                    <a:pt x="224" y="33"/>
                    <a:pt x="226" y="36"/>
                    <a:pt x="226" y="38"/>
                  </a:cubicBezTo>
                  <a:cubicBezTo>
                    <a:pt x="226" y="56"/>
                    <a:pt x="226" y="56"/>
                    <a:pt x="226" y="56"/>
                  </a:cubicBezTo>
                  <a:cubicBezTo>
                    <a:pt x="10" y="56"/>
                    <a:pt x="10" y="56"/>
                    <a:pt x="10" y="56"/>
                  </a:cubicBezTo>
                  <a:cubicBezTo>
                    <a:pt x="10" y="14"/>
                    <a:pt x="10" y="14"/>
                    <a:pt x="10" y="14"/>
                  </a:cubicBezTo>
                  <a:cubicBezTo>
                    <a:pt x="10" y="12"/>
                    <a:pt x="12" y="10"/>
                    <a:pt x="14"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16"/>
            <p:cNvSpPr>
              <a:spLocks noEditPoints="1"/>
            </p:cNvSpPr>
            <p:nvPr/>
          </p:nvSpPr>
          <p:spPr bwMode="auto">
            <a:xfrm>
              <a:off x="12368213" y="1230313"/>
              <a:ext cx="85725" cy="77787"/>
            </a:xfrm>
            <a:custGeom>
              <a:avLst/>
              <a:gdLst>
                <a:gd name="T0" fmla="*/ 31 w 48"/>
                <a:gd name="T1" fmla="*/ 1 h 44"/>
                <a:gd name="T2" fmla="*/ 23 w 48"/>
                <a:gd name="T3" fmla="*/ 0 h 44"/>
                <a:gd name="T4" fmla="*/ 3 w 48"/>
                <a:gd name="T5" fmla="*/ 13 h 44"/>
                <a:gd name="T6" fmla="*/ 3 w 48"/>
                <a:gd name="T7" fmla="*/ 30 h 44"/>
                <a:gd name="T8" fmla="*/ 15 w 48"/>
                <a:gd name="T9" fmla="*/ 42 h 44"/>
                <a:gd name="T10" fmla="*/ 23 w 48"/>
                <a:gd name="T11" fmla="*/ 44 h 44"/>
                <a:gd name="T12" fmla="*/ 43 w 48"/>
                <a:gd name="T13" fmla="*/ 30 h 44"/>
                <a:gd name="T14" fmla="*/ 31 w 48"/>
                <a:gd name="T15" fmla="*/ 1 h 44"/>
                <a:gd name="T16" fmla="*/ 35 w 48"/>
                <a:gd name="T17" fmla="*/ 26 h 44"/>
                <a:gd name="T18" fmla="*/ 23 w 48"/>
                <a:gd name="T19" fmla="*/ 34 h 44"/>
                <a:gd name="T20" fmla="*/ 18 w 48"/>
                <a:gd name="T21" fmla="*/ 33 h 44"/>
                <a:gd name="T22" fmla="*/ 11 w 48"/>
                <a:gd name="T23" fmla="*/ 26 h 44"/>
                <a:gd name="T24" fmla="*/ 11 w 48"/>
                <a:gd name="T25" fmla="*/ 17 h 44"/>
                <a:gd name="T26" fmla="*/ 23 w 48"/>
                <a:gd name="T27" fmla="*/ 9 h 44"/>
                <a:gd name="T28" fmla="*/ 28 w 48"/>
                <a:gd name="T29" fmla="*/ 10 h 44"/>
                <a:gd name="T30" fmla="*/ 35 w 48"/>
                <a:gd name="T31"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4">
                  <a:moveTo>
                    <a:pt x="31" y="1"/>
                  </a:moveTo>
                  <a:cubicBezTo>
                    <a:pt x="29" y="0"/>
                    <a:pt x="26" y="0"/>
                    <a:pt x="23" y="0"/>
                  </a:cubicBezTo>
                  <a:cubicBezTo>
                    <a:pt x="14" y="0"/>
                    <a:pt x="6" y="5"/>
                    <a:pt x="3" y="13"/>
                  </a:cubicBezTo>
                  <a:cubicBezTo>
                    <a:pt x="0" y="19"/>
                    <a:pt x="0" y="25"/>
                    <a:pt x="3" y="30"/>
                  </a:cubicBezTo>
                  <a:cubicBezTo>
                    <a:pt x="5" y="36"/>
                    <a:pt x="9" y="40"/>
                    <a:pt x="15" y="42"/>
                  </a:cubicBezTo>
                  <a:cubicBezTo>
                    <a:pt x="17" y="43"/>
                    <a:pt x="20" y="44"/>
                    <a:pt x="23" y="44"/>
                  </a:cubicBezTo>
                  <a:cubicBezTo>
                    <a:pt x="32" y="44"/>
                    <a:pt x="40" y="38"/>
                    <a:pt x="43" y="30"/>
                  </a:cubicBezTo>
                  <a:cubicBezTo>
                    <a:pt x="48" y="19"/>
                    <a:pt x="43" y="6"/>
                    <a:pt x="31" y="1"/>
                  </a:cubicBezTo>
                  <a:close/>
                  <a:moveTo>
                    <a:pt x="35" y="26"/>
                  </a:moveTo>
                  <a:cubicBezTo>
                    <a:pt x="33" y="31"/>
                    <a:pt x="28" y="34"/>
                    <a:pt x="23" y="34"/>
                  </a:cubicBezTo>
                  <a:cubicBezTo>
                    <a:pt x="21" y="34"/>
                    <a:pt x="20" y="34"/>
                    <a:pt x="18" y="33"/>
                  </a:cubicBezTo>
                  <a:cubicBezTo>
                    <a:pt x="15" y="32"/>
                    <a:pt x="13" y="30"/>
                    <a:pt x="11" y="26"/>
                  </a:cubicBezTo>
                  <a:cubicBezTo>
                    <a:pt x="10" y="23"/>
                    <a:pt x="10" y="20"/>
                    <a:pt x="11" y="17"/>
                  </a:cubicBezTo>
                  <a:cubicBezTo>
                    <a:pt x="13" y="12"/>
                    <a:pt x="18" y="9"/>
                    <a:pt x="23" y="9"/>
                  </a:cubicBezTo>
                  <a:cubicBezTo>
                    <a:pt x="25" y="9"/>
                    <a:pt x="26" y="9"/>
                    <a:pt x="28" y="10"/>
                  </a:cubicBezTo>
                  <a:cubicBezTo>
                    <a:pt x="34" y="13"/>
                    <a:pt x="37" y="20"/>
                    <a:pt x="35"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517"/>
            <p:cNvSpPr>
              <a:spLocks noEditPoints="1"/>
            </p:cNvSpPr>
            <p:nvPr/>
          </p:nvSpPr>
          <p:spPr bwMode="auto">
            <a:xfrm>
              <a:off x="12299950" y="1160463"/>
              <a:ext cx="219075" cy="217487"/>
            </a:xfrm>
            <a:custGeom>
              <a:avLst/>
              <a:gdLst>
                <a:gd name="T0" fmla="*/ 108 w 122"/>
                <a:gd name="T1" fmla="*/ 65 h 122"/>
                <a:gd name="T2" fmla="*/ 119 w 122"/>
                <a:gd name="T3" fmla="*/ 50 h 122"/>
                <a:gd name="T4" fmla="*/ 115 w 122"/>
                <a:gd name="T5" fmla="*/ 29 h 122"/>
                <a:gd name="T6" fmla="*/ 97 w 122"/>
                <a:gd name="T7" fmla="*/ 30 h 122"/>
                <a:gd name="T8" fmla="*/ 95 w 122"/>
                <a:gd name="T9" fmla="*/ 12 h 122"/>
                <a:gd name="T10" fmla="*/ 85 w 122"/>
                <a:gd name="T11" fmla="*/ 3 h 122"/>
                <a:gd name="T12" fmla="*/ 71 w 122"/>
                <a:gd name="T13" fmla="*/ 2 h 122"/>
                <a:gd name="T14" fmla="*/ 57 w 122"/>
                <a:gd name="T15" fmla="*/ 13 h 122"/>
                <a:gd name="T16" fmla="*/ 45 w 122"/>
                <a:gd name="T17" fmla="*/ 0 h 122"/>
                <a:gd name="T18" fmla="*/ 36 w 122"/>
                <a:gd name="T19" fmla="*/ 3 h 122"/>
                <a:gd name="T20" fmla="*/ 27 w 122"/>
                <a:gd name="T21" fmla="*/ 12 h 122"/>
                <a:gd name="T22" fmla="*/ 24 w 122"/>
                <a:gd name="T23" fmla="*/ 30 h 122"/>
                <a:gd name="T24" fmla="*/ 7 w 122"/>
                <a:gd name="T25" fmla="*/ 29 h 122"/>
                <a:gd name="T26" fmla="*/ 3 w 122"/>
                <a:gd name="T27" fmla="*/ 38 h 122"/>
                <a:gd name="T28" fmla="*/ 3 w 122"/>
                <a:gd name="T29" fmla="*/ 50 h 122"/>
                <a:gd name="T30" fmla="*/ 14 w 122"/>
                <a:gd name="T31" fmla="*/ 65 h 122"/>
                <a:gd name="T32" fmla="*/ 1 w 122"/>
                <a:gd name="T33" fmla="*/ 77 h 122"/>
                <a:gd name="T34" fmla="*/ 4 w 122"/>
                <a:gd name="T35" fmla="*/ 85 h 122"/>
                <a:gd name="T36" fmla="*/ 13 w 122"/>
                <a:gd name="T37" fmla="*/ 95 h 122"/>
                <a:gd name="T38" fmla="*/ 31 w 122"/>
                <a:gd name="T39" fmla="*/ 97 h 122"/>
                <a:gd name="T40" fmla="*/ 30 w 122"/>
                <a:gd name="T41" fmla="*/ 115 h 122"/>
                <a:gd name="T42" fmla="*/ 46 w 122"/>
                <a:gd name="T43" fmla="*/ 121 h 122"/>
                <a:gd name="T44" fmla="*/ 51 w 122"/>
                <a:gd name="T45" fmla="*/ 119 h 122"/>
                <a:gd name="T46" fmla="*/ 65 w 122"/>
                <a:gd name="T47" fmla="*/ 108 h 122"/>
                <a:gd name="T48" fmla="*/ 77 w 122"/>
                <a:gd name="T49" fmla="*/ 121 h 122"/>
                <a:gd name="T50" fmla="*/ 95 w 122"/>
                <a:gd name="T51" fmla="*/ 109 h 122"/>
                <a:gd name="T52" fmla="*/ 97 w 122"/>
                <a:gd name="T53" fmla="*/ 91 h 122"/>
                <a:gd name="T54" fmla="*/ 115 w 122"/>
                <a:gd name="T55" fmla="*/ 92 h 122"/>
                <a:gd name="T56" fmla="*/ 121 w 122"/>
                <a:gd name="T57" fmla="*/ 76 h 122"/>
                <a:gd name="T58" fmla="*/ 110 w 122"/>
                <a:gd name="T59" fmla="*/ 81 h 122"/>
                <a:gd name="T60" fmla="*/ 97 w 122"/>
                <a:gd name="T61" fmla="*/ 81 h 122"/>
                <a:gd name="T62" fmla="*/ 83 w 122"/>
                <a:gd name="T63" fmla="*/ 91 h 122"/>
                <a:gd name="T64" fmla="*/ 85 w 122"/>
                <a:gd name="T65" fmla="*/ 108 h 122"/>
                <a:gd name="T66" fmla="*/ 72 w 122"/>
                <a:gd name="T67" fmla="*/ 100 h 122"/>
                <a:gd name="T68" fmla="*/ 55 w 122"/>
                <a:gd name="T69" fmla="*/ 98 h 122"/>
                <a:gd name="T70" fmla="*/ 44 w 122"/>
                <a:gd name="T71" fmla="*/ 111 h 122"/>
                <a:gd name="T72" fmla="*/ 37 w 122"/>
                <a:gd name="T73" fmla="*/ 108 h 122"/>
                <a:gd name="T74" fmla="*/ 39 w 122"/>
                <a:gd name="T75" fmla="*/ 91 h 122"/>
                <a:gd name="T76" fmla="*/ 25 w 122"/>
                <a:gd name="T77" fmla="*/ 81 h 122"/>
                <a:gd name="T78" fmla="*/ 12 w 122"/>
                <a:gd name="T79" fmla="*/ 82 h 122"/>
                <a:gd name="T80" fmla="*/ 11 w 122"/>
                <a:gd name="T81" fmla="*/ 78 h 122"/>
                <a:gd name="T82" fmla="*/ 23 w 122"/>
                <a:gd name="T83" fmla="*/ 67 h 122"/>
                <a:gd name="T84" fmla="*/ 21 w 122"/>
                <a:gd name="T85" fmla="*/ 50 h 122"/>
                <a:gd name="T86" fmla="*/ 12 w 122"/>
                <a:gd name="T87" fmla="*/ 41 h 122"/>
                <a:gd name="T88" fmla="*/ 13 w 122"/>
                <a:gd name="T89" fmla="*/ 37 h 122"/>
                <a:gd name="T90" fmla="*/ 30 w 122"/>
                <a:gd name="T91" fmla="*/ 38 h 122"/>
                <a:gd name="T92" fmla="*/ 40 w 122"/>
                <a:gd name="T93" fmla="*/ 25 h 122"/>
                <a:gd name="T94" fmla="*/ 40 w 122"/>
                <a:gd name="T95" fmla="*/ 12 h 122"/>
                <a:gd name="T96" fmla="*/ 44 w 122"/>
                <a:gd name="T97" fmla="*/ 10 h 122"/>
                <a:gd name="T98" fmla="*/ 55 w 122"/>
                <a:gd name="T99" fmla="*/ 23 h 122"/>
                <a:gd name="T100" fmla="*/ 72 w 122"/>
                <a:gd name="T101" fmla="*/ 21 h 122"/>
                <a:gd name="T102" fmla="*/ 81 w 122"/>
                <a:gd name="T103" fmla="*/ 12 h 122"/>
                <a:gd name="T104" fmla="*/ 81 w 122"/>
                <a:gd name="T105" fmla="*/ 25 h 122"/>
                <a:gd name="T106" fmla="*/ 92 w 122"/>
                <a:gd name="T107" fmla="*/ 38 h 122"/>
                <a:gd name="T108" fmla="*/ 108 w 122"/>
                <a:gd name="T109" fmla="*/ 37 h 122"/>
                <a:gd name="T110" fmla="*/ 101 w 122"/>
                <a:gd name="T111" fmla="*/ 50 h 122"/>
                <a:gd name="T112" fmla="*/ 98 w 122"/>
                <a:gd name="T113" fmla="*/ 66 h 122"/>
                <a:gd name="T114" fmla="*/ 111 w 122"/>
                <a:gd name="T115"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 h="122">
                  <a:moveTo>
                    <a:pt x="119" y="71"/>
                  </a:moveTo>
                  <a:cubicBezTo>
                    <a:pt x="108" y="65"/>
                    <a:pt x="108" y="65"/>
                    <a:pt x="108" y="65"/>
                  </a:cubicBezTo>
                  <a:cubicBezTo>
                    <a:pt x="108" y="62"/>
                    <a:pt x="108" y="59"/>
                    <a:pt x="108" y="56"/>
                  </a:cubicBezTo>
                  <a:cubicBezTo>
                    <a:pt x="119" y="50"/>
                    <a:pt x="119" y="50"/>
                    <a:pt x="119" y="50"/>
                  </a:cubicBezTo>
                  <a:cubicBezTo>
                    <a:pt x="121" y="49"/>
                    <a:pt x="122" y="47"/>
                    <a:pt x="121" y="45"/>
                  </a:cubicBezTo>
                  <a:cubicBezTo>
                    <a:pt x="120" y="39"/>
                    <a:pt x="118" y="34"/>
                    <a:pt x="115" y="29"/>
                  </a:cubicBezTo>
                  <a:cubicBezTo>
                    <a:pt x="114" y="27"/>
                    <a:pt x="111" y="26"/>
                    <a:pt x="109" y="27"/>
                  </a:cubicBezTo>
                  <a:cubicBezTo>
                    <a:pt x="97" y="30"/>
                    <a:pt x="97" y="30"/>
                    <a:pt x="97" y="30"/>
                  </a:cubicBezTo>
                  <a:cubicBezTo>
                    <a:pt x="95" y="28"/>
                    <a:pt x="93" y="26"/>
                    <a:pt x="91" y="24"/>
                  </a:cubicBezTo>
                  <a:cubicBezTo>
                    <a:pt x="95" y="12"/>
                    <a:pt x="95" y="12"/>
                    <a:pt x="95" y="12"/>
                  </a:cubicBezTo>
                  <a:cubicBezTo>
                    <a:pt x="95" y="10"/>
                    <a:pt x="94" y="8"/>
                    <a:pt x="92" y="7"/>
                  </a:cubicBezTo>
                  <a:cubicBezTo>
                    <a:pt x="90" y="5"/>
                    <a:pt x="87" y="4"/>
                    <a:pt x="85" y="3"/>
                  </a:cubicBezTo>
                  <a:cubicBezTo>
                    <a:pt x="82" y="2"/>
                    <a:pt x="79" y="1"/>
                    <a:pt x="76" y="0"/>
                  </a:cubicBezTo>
                  <a:cubicBezTo>
                    <a:pt x="74" y="0"/>
                    <a:pt x="72" y="1"/>
                    <a:pt x="71" y="2"/>
                  </a:cubicBezTo>
                  <a:cubicBezTo>
                    <a:pt x="65" y="13"/>
                    <a:pt x="65" y="13"/>
                    <a:pt x="65" y="13"/>
                  </a:cubicBezTo>
                  <a:cubicBezTo>
                    <a:pt x="62" y="13"/>
                    <a:pt x="59" y="13"/>
                    <a:pt x="57" y="13"/>
                  </a:cubicBezTo>
                  <a:cubicBezTo>
                    <a:pt x="50" y="2"/>
                    <a:pt x="50" y="2"/>
                    <a:pt x="50" y="2"/>
                  </a:cubicBezTo>
                  <a:cubicBezTo>
                    <a:pt x="49" y="1"/>
                    <a:pt x="47" y="0"/>
                    <a:pt x="45" y="0"/>
                  </a:cubicBezTo>
                  <a:cubicBezTo>
                    <a:pt x="42" y="1"/>
                    <a:pt x="40" y="2"/>
                    <a:pt x="37" y="3"/>
                  </a:cubicBezTo>
                  <a:cubicBezTo>
                    <a:pt x="36" y="3"/>
                    <a:pt x="36" y="3"/>
                    <a:pt x="36" y="3"/>
                  </a:cubicBezTo>
                  <a:cubicBezTo>
                    <a:pt x="34" y="4"/>
                    <a:pt x="31" y="6"/>
                    <a:pt x="29" y="7"/>
                  </a:cubicBezTo>
                  <a:cubicBezTo>
                    <a:pt x="27" y="8"/>
                    <a:pt x="26" y="10"/>
                    <a:pt x="27" y="12"/>
                  </a:cubicBezTo>
                  <a:cubicBezTo>
                    <a:pt x="30" y="24"/>
                    <a:pt x="30" y="24"/>
                    <a:pt x="30" y="24"/>
                  </a:cubicBezTo>
                  <a:cubicBezTo>
                    <a:pt x="28" y="26"/>
                    <a:pt x="26" y="28"/>
                    <a:pt x="24" y="30"/>
                  </a:cubicBezTo>
                  <a:cubicBezTo>
                    <a:pt x="12" y="27"/>
                    <a:pt x="12" y="27"/>
                    <a:pt x="12" y="27"/>
                  </a:cubicBezTo>
                  <a:cubicBezTo>
                    <a:pt x="10" y="26"/>
                    <a:pt x="8" y="27"/>
                    <a:pt x="7" y="29"/>
                  </a:cubicBezTo>
                  <a:cubicBezTo>
                    <a:pt x="6" y="31"/>
                    <a:pt x="5" y="34"/>
                    <a:pt x="3" y="36"/>
                  </a:cubicBezTo>
                  <a:cubicBezTo>
                    <a:pt x="3" y="38"/>
                    <a:pt x="3" y="38"/>
                    <a:pt x="3" y="38"/>
                  </a:cubicBezTo>
                  <a:cubicBezTo>
                    <a:pt x="2" y="40"/>
                    <a:pt x="1" y="43"/>
                    <a:pt x="0" y="45"/>
                  </a:cubicBezTo>
                  <a:cubicBezTo>
                    <a:pt x="0" y="47"/>
                    <a:pt x="1" y="49"/>
                    <a:pt x="3" y="50"/>
                  </a:cubicBezTo>
                  <a:cubicBezTo>
                    <a:pt x="14" y="57"/>
                    <a:pt x="14" y="57"/>
                    <a:pt x="14" y="57"/>
                  </a:cubicBezTo>
                  <a:cubicBezTo>
                    <a:pt x="13" y="59"/>
                    <a:pt x="13" y="62"/>
                    <a:pt x="14" y="65"/>
                  </a:cubicBezTo>
                  <a:cubicBezTo>
                    <a:pt x="3" y="71"/>
                    <a:pt x="3" y="71"/>
                    <a:pt x="3" y="71"/>
                  </a:cubicBezTo>
                  <a:cubicBezTo>
                    <a:pt x="1" y="72"/>
                    <a:pt x="0" y="75"/>
                    <a:pt x="1" y="77"/>
                  </a:cubicBezTo>
                  <a:cubicBezTo>
                    <a:pt x="1" y="79"/>
                    <a:pt x="2" y="82"/>
                    <a:pt x="3" y="84"/>
                  </a:cubicBezTo>
                  <a:cubicBezTo>
                    <a:pt x="4" y="85"/>
                    <a:pt x="4" y="85"/>
                    <a:pt x="4" y="85"/>
                  </a:cubicBezTo>
                  <a:cubicBezTo>
                    <a:pt x="5" y="88"/>
                    <a:pt x="6" y="90"/>
                    <a:pt x="7" y="92"/>
                  </a:cubicBezTo>
                  <a:cubicBezTo>
                    <a:pt x="8" y="94"/>
                    <a:pt x="11" y="95"/>
                    <a:pt x="13" y="95"/>
                  </a:cubicBezTo>
                  <a:cubicBezTo>
                    <a:pt x="25" y="91"/>
                    <a:pt x="25" y="91"/>
                    <a:pt x="25" y="91"/>
                  </a:cubicBezTo>
                  <a:cubicBezTo>
                    <a:pt x="27" y="93"/>
                    <a:pt x="28" y="95"/>
                    <a:pt x="31" y="97"/>
                  </a:cubicBezTo>
                  <a:cubicBezTo>
                    <a:pt x="27" y="109"/>
                    <a:pt x="27" y="109"/>
                    <a:pt x="27" y="109"/>
                  </a:cubicBezTo>
                  <a:cubicBezTo>
                    <a:pt x="27" y="111"/>
                    <a:pt x="28" y="113"/>
                    <a:pt x="30" y="115"/>
                  </a:cubicBezTo>
                  <a:cubicBezTo>
                    <a:pt x="32" y="116"/>
                    <a:pt x="35" y="117"/>
                    <a:pt x="37" y="118"/>
                  </a:cubicBezTo>
                  <a:cubicBezTo>
                    <a:pt x="40" y="119"/>
                    <a:pt x="43" y="120"/>
                    <a:pt x="46" y="121"/>
                  </a:cubicBezTo>
                  <a:cubicBezTo>
                    <a:pt x="46" y="121"/>
                    <a:pt x="46" y="121"/>
                    <a:pt x="47" y="121"/>
                  </a:cubicBezTo>
                  <a:cubicBezTo>
                    <a:pt x="48" y="121"/>
                    <a:pt x="50" y="120"/>
                    <a:pt x="51" y="119"/>
                  </a:cubicBezTo>
                  <a:cubicBezTo>
                    <a:pt x="57" y="108"/>
                    <a:pt x="57" y="108"/>
                    <a:pt x="57" y="108"/>
                  </a:cubicBezTo>
                  <a:cubicBezTo>
                    <a:pt x="60" y="108"/>
                    <a:pt x="63" y="108"/>
                    <a:pt x="65" y="108"/>
                  </a:cubicBezTo>
                  <a:cubicBezTo>
                    <a:pt x="72" y="119"/>
                    <a:pt x="72" y="119"/>
                    <a:pt x="72" y="119"/>
                  </a:cubicBezTo>
                  <a:cubicBezTo>
                    <a:pt x="73" y="121"/>
                    <a:pt x="75" y="122"/>
                    <a:pt x="77" y="121"/>
                  </a:cubicBezTo>
                  <a:cubicBezTo>
                    <a:pt x="82" y="119"/>
                    <a:pt x="88" y="117"/>
                    <a:pt x="93" y="114"/>
                  </a:cubicBezTo>
                  <a:cubicBezTo>
                    <a:pt x="95" y="113"/>
                    <a:pt x="95" y="111"/>
                    <a:pt x="95" y="109"/>
                  </a:cubicBezTo>
                  <a:cubicBezTo>
                    <a:pt x="92" y="97"/>
                    <a:pt x="92" y="97"/>
                    <a:pt x="92" y="97"/>
                  </a:cubicBezTo>
                  <a:cubicBezTo>
                    <a:pt x="94" y="95"/>
                    <a:pt x="96" y="93"/>
                    <a:pt x="97" y="91"/>
                  </a:cubicBezTo>
                  <a:cubicBezTo>
                    <a:pt x="110" y="94"/>
                    <a:pt x="110" y="94"/>
                    <a:pt x="110" y="94"/>
                  </a:cubicBezTo>
                  <a:cubicBezTo>
                    <a:pt x="112" y="95"/>
                    <a:pt x="114" y="94"/>
                    <a:pt x="115" y="92"/>
                  </a:cubicBezTo>
                  <a:cubicBezTo>
                    <a:pt x="116" y="89"/>
                    <a:pt x="118" y="87"/>
                    <a:pt x="119" y="84"/>
                  </a:cubicBezTo>
                  <a:cubicBezTo>
                    <a:pt x="120" y="82"/>
                    <a:pt x="121" y="79"/>
                    <a:pt x="121" y="76"/>
                  </a:cubicBezTo>
                  <a:cubicBezTo>
                    <a:pt x="122" y="74"/>
                    <a:pt x="121" y="72"/>
                    <a:pt x="119" y="71"/>
                  </a:cubicBezTo>
                  <a:close/>
                  <a:moveTo>
                    <a:pt x="110" y="81"/>
                  </a:moveTo>
                  <a:cubicBezTo>
                    <a:pt x="109" y="82"/>
                    <a:pt x="109" y="83"/>
                    <a:pt x="108" y="84"/>
                  </a:cubicBezTo>
                  <a:cubicBezTo>
                    <a:pt x="97" y="81"/>
                    <a:pt x="97" y="81"/>
                    <a:pt x="97" y="81"/>
                  </a:cubicBezTo>
                  <a:cubicBezTo>
                    <a:pt x="95" y="81"/>
                    <a:pt x="93" y="81"/>
                    <a:pt x="92" y="83"/>
                  </a:cubicBezTo>
                  <a:cubicBezTo>
                    <a:pt x="89" y="86"/>
                    <a:pt x="87" y="89"/>
                    <a:pt x="83" y="91"/>
                  </a:cubicBezTo>
                  <a:cubicBezTo>
                    <a:pt x="82" y="92"/>
                    <a:pt x="81" y="94"/>
                    <a:pt x="82" y="96"/>
                  </a:cubicBezTo>
                  <a:cubicBezTo>
                    <a:pt x="85" y="108"/>
                    <a:pt x="85" y="108"/>
                    <a:pt x="85" y="108"/>
                  </a:cubicBezTo>
                  <a:cubicBezTo>
                    <a:pt x="83" y="109"/>
                    <a:pt x="80" y="110"/>
                    <a:pt x="78" y="111"/>
                  </a:cubicBezTo>
                  <a:cubicBezTo>
                    <a:pt x="72" y="100"/>
                    <a:pt x="72" y="100"/>
                    <a:pt x="72" y="100"/>
                  </a:cubicBezTo>
                  <a:cubicBezTo>
                    <a:pt x="71" y="99"/>
                    <a:pt x="69" y="98"/>
                    <a:pt x="67" y="98"/>
                  </a:cubicBezTo>
                  <a:cubicBezTo>
                    <a:pt x="63" y="99"/>
                    <a:pt x="59" y="99"/>
                    <a:pt x="55" y="98"/>
                  </a:cubicBezTo>
                  <a:cubicBezTo>
                    <a:pt x="53" y="98"/>
                    <a:pt x="51" y="99"/>
                    <a:pt x="50" y="100"/>
                  </a:cubicBezTo>
                  <a:cubicBezTo>
                    <a:pt x="44" y="111"/>
                    <a:pt x="44" y="111"/>
                    <a:pt x="44" y="111"/>
                  </a:cubicBezTo>
                  <a:cubicBezTo>
                    <a:pt x="43" y="111"/>
                    <a:pt x="42" y="110"/>
                    <a:pt x="41" y="110"/>
                  </a:cubicBezTo>
                  <a:cubicBezTo>
                    <a:pt x="40" y="109"/>
                    <a:pt x="39" y="109"/>
                    <a:pt x="37" y="108"/>
                  </a:cubicBezTo>
                  <a:cubicBezTo>
                    <a:pt x="41" y="96"/>
                    <a:pt x="41" y="96"/>
                    <a:pt x="41" y="96"/>
                  </a:cubicBezTo>
                  <a:cubicBezTo>
                    <a:pt x="41" y="95"/>
                    <a:pt x="40" y="93"/>
                    <a:pt x="39" y="91"/>
                  </a:cubicBezTo>
                  <a:cubicBezTo>
                    <a:pt x="36" y="89"/>
                    <a:pt x="33" y="86"/>
                    <a:pt x="30" y="83"/>
                  </a:cubicBezTo>
                  <a:cubicBezTo>
                    <a:pt x="29" y="82"/>
                    <a:pt x="27" y="81"/>
                    <a:pt x="25" y="81"/>
                  </a:cubicBezTo>
                  <a:cubicBezTo>
                    <a:pt x="14" y="85"/>
                    <a:pt x="14" y="85"/>
                    <a:pt x="14" y="85"/>
                  </a:cubicBezTo>
                  <a:cubicBezTo>
                    <a:pt x="13" y="84"/>
                    <a:pt x="13" y="83"/>
                    <a:pt x="12" y="82"/>
                  </a:cubicBezTo>
                  <a:cubicBezTo>
                    <a:pt x="12" y="81"/>
                    <a:pt x="12" y="81"/>
                    <a:pt x="12" y="81"/>
                  </a:cubicBezTo>
                  <a:cubicBezTo>
                    <a:pt x="11" y="80"/>
                    <a:pt x="11" y="79"/>
                    <a:pt x="11" y="78"/>
                  </a:cubicBezTo>
                  <a:cubicBezTo>
                    <a:pt x="21" y="72"/>
                    <a:pt x="21" y="72"/>
                    <a:pt x="21" y="72"/>
                  </a:cubicBezTo>
                  <a:cubicBezTo>
                    <a:pt x="23" y="71"/>
                    <a:pt x="24" y="69"/>
                    <a:pt x="23" y="67"/>
                  </a:cubicBezTo>
                  <a:cubicBezTo>
                    <a:pt x="23" y="63"/>
                    <a:pt x="23" y="59"/>
                    <a:pt x="23" y="55"/>
                  </a:cubicBezTo>
                  <a:cubicBezTo>
                    <a:pt x="24" y="53"/>
                    <a:pt x="23" y="51"/>
                    <a:pt x="21" y="50"/>
                  </a:cubicBezTo>
                  <a:cubicBezTo>
                    <a:pt x="11" y="44"/>
                    <a:pt x="11" y="44"/>
                    <a:pt x="11" y="44"/>
                  </a:cubicBezTo>
                  <a:cubicBezTo>
                    <a:pt x="11" y="43"/>
                    <a:pt x="11" y="42"/>
                    <a:pt x="12" y="41"/>
                  </a:cubicBezTo>
                  <a:cubicBezTo>
                    <a:pt x="12" y="40"/>
                    <a:pt x="12" y="40"/>
                    <a:pt x="12" y="40"/>
                  </a:cubicBezTo>
                  <a:cubicBezTo>
                    <a:pt x="13" y="39"/>
                    <a:pt x="13" y="38"/>
                    <a:pt x="13" y="37"/>
                  </a:cubicBezTo>
                  <a:cubicBezTo>
                    <a:pt x="25" y="40"/>
                    <a:pt x="25" y="40"/>
                    <a:pt x="25" y="40"/>
                  </a:cubicBezTo>
                  <a:cubicBezTo>
                    <a:pt x="27" y="41"/>
                    <a:pt x="29" y="40"/>
                    <a:pt x="30" y="38"/>
                  </a:cubicBezTo>
                  <a:cubicBezTo>
                    <a:pt x="32" y="35"/>
                    <a:pt x="35" y="32"/>
                    <a:pt x="38" y="30"/>
                  </a:cubicBezTo>
                  <a:cubicBezTo>
                    <a:pt x="40" y="29"/>
                    <a:pt x="41" y="27"/>
                    <a:pt x="40" y="25"/>
                  </a:cubicBezTo>
                  <a:cubicBezTo>
                    <a:pt x="37" y="13"/>
                    <a:pt x="37" y="13"/>
                    <a:pt x="37" y="13"/>
                  </a:cubicBezTo>
                  <a:cubicBezTo>
                    <a:pt x="38" y="13"/>
                    <a:pt x="39" y="12"/>
                    <a:pt x="40" y="12"/>
                  </a:cubicBezTo>
                  <a:cubicBezTo>
                    <a:pt x="41" y="12"/>
                    <a:pt x="41" y="12"/>
                    <a:pt x="41" y="12"/>
                  </a:cubicBezTo>
                  <a:cubicBezTo>
                    <a:pt x="42" y="11"/>
                    <a:pt x="43" y="11"/>
                    <a:pt x="44" y="10"/>
                  </a:cubicBezTo>
                  <a:cubicBezTo>
                    <a:pt x="50" y="21"/>
                    <a:pt x="50" y="21"/>
                    <a:pt x="50" y="21"/>
                  </a:cubicBezTo>
                  <a:cubicBezTo>
                    <a:pt x="51" y="23"/>
                    <a:pt x="53" y="23"/>
                    <a:pt x="55" y="23"/>
                  </a:cubicBezTo>
                  <a:cubicBezTo>
                    <a:pt x="59" y="23"/>
                    <a:pt x="63" y="22"/>
                    <a:pt x="67" y="23"/>
                  </a:cubicBezTo>
                  <a:cubicBezTo>
                    <a:pt x="69" y="23"/>
                    <a:pt x="71" y="22"/>
                    <a:pt x="72" y="21"/>
                  </a:cubicBezTo>
                  <a:cubicBezTo>
                    <a:pt x="77" y="10"/>
                    <a:pt x="77" y="10"/>
                    <a:pt x="77" y="10"/>
                  </a:cubicBezTo>
                  <a:cubicBezTo>
                    <a:pt x="79" y="11"/>
                    <a:pt x="80" y="11"/>
                    <a:pt x="81" y="12"/>
                  </a:cubicBezTo>
                  <a:cubicBezTo>
                    <a:pt x="82" y="12"/>
                    <a:pt x="83" y="13"/>
                    <a:pt x="84" y="13"/>
                  </a:cubicBezTo>
                  <a:cubicBezTo>
                    <a:pt x="81" y="25"/>
                    <a:pt x="81" y="25"/>
                    <a:pt x="81" y="25"/>
                  </a:cubicBezTo>
                  <a:cubicBezTo>
                    <a:pt x="81" y="27"/>
                    <a:pt x="82" y="29"/>
                    <a:pt x="83" y="30"/>
                  </a:cubicBezTo>
                  <a:cubicBezTo>
                    <a:pt x="86" y="32"/>
                    <a:pt x="89" y="35"/>
                    <a:pt x="92" y="38"/>
                  </a:cubicBezTo>
                  <a:cubicBezTo>
                    <a:pt x="93" y="40"/>
                    <a:pt x="95" y="40"/>
                    <a:pt x="97" y="40"/>
                  </a:cubicBezTo>
                  <a:cubicBezTo>
                    <a:pt x="108" y="37"/>
                    <a:pt x="108" y="37"/>
                    <a:pt x="108" y="37"/>
                  </a:cubicBezTo>
                  <a:cubicBezTo>
                    <a:pt x="109" y="39"/>
                    <a:pt x="110" y="41"/>
                    <a:pt x="111" y="44"/>
                  </a:cubicBezTo>
                  <a:cubicBezTo>
                    <a:pt x="101" y="50"/>
                    <a:pt x="101" y="50"/>
                    <a:pt x="101" y="50"/>
                  </a:cubicBezTo>
                  <a:cubicBezTo>
                    <a:pt x="99" y="51"/>
                    <a:pt x="98" y="53"/>
                    <a:pt x="98" y="55"/>
                  </a:cubicBezTo>
                  <a:cubicBezTo>
                    <a:pt x="99" y="58"/>
                    <a:pt x="99" y="62"/>
                    <a:pt x="98" y="66"/>
                  </a:cubicBezTo>
                  <a:cubicBezTo>
                    <a:pt x="98" y="68"/>
                    <a:pt x="99" y="70"/>
                    <a:pt x="101" y="71"/>
                  </a:cubicBezTo>
                  <a:cubicBezTo>
                    <a:pt x="111" y="77"/>
                    <a:pt x="111" y="77"/>
                    <a:pt x="111" y="77"/>
                  </a:cubicBezTo>
                  <a:cubicBezTo>
                    <a:pt x="111" y="78"/>
                    <a:pt x="110" y="80"/>
                    <a:pt x="110"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98"/>
          <p:cNvGrpSpPr/>
          <p:nvPr/>
        </p:nvGrpSpPr>
        <p:grpSpPr>
          <a:xfrm rot="661703">
            <a:off x="795872" y="5457029"/>
            <a:ext cx="355891" cy="357309"/>
            <a:chOff x="7186613" y="4868863"/>
            <a:chExt cx="796925" cy="800101"/>
          </a:xfrm>
          <a:solidFill>
            <a:schemeClr val="accent1">
              <a:lumMod val="50000"/>
            </a:schemeClr>
          </a:solidFill>
        </p:grpSpPr>
        <p:sp>
          <p:nvSpPr>
            <p:cNvPr id="100" name="Freeform 57"/>
            <p:cNvSpPr>
              <a:spLocks noEditPoints="1"/>
            </p:cNvSpPr>
            <p:nvPr/>
          </p:nvSpPr>
          <p:spPr bwMode="auto">
            <a:xfrm>
              <a:off x="7343775" y="5300663"/>
              <a:ext cx="214313" cy="214313"/>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4 h 64"/>
                <a:gd name="T12" fmla="*/ 9 w 64"/>
                <a:gd name="T13" fmla="*/ 32 h 64"/>
                <a:gd name="T14" fmla="*/ 32 w 64"/>
                <a:gd name="T15" fmla="*/ 9 h 64"/>
                <a:gd name="T16" fmla="*/ 54 w 64"/>
                <a:gd name="T17" fmla="*/ 32 h 64"/>
                <a:gd name="T18" fmla="*/ 32 w 64"/>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49"/>
                    <a:pt x="14" y="64"/>
                    <a:pt x="32" y="64"/>
                  </a:cubicBezTo>
                  <a:cubicBezTo>
                    <a:pt x="50" y="64"/>
                    <a:pt x="64" y="49"/>
                    <a:pt x="64" y="32"/>
                  </a:cubicBezTo>
                  <a:cubicBezTo>
                    <a:pt x="64" y="14"/>
                    <a:pt x="50" y="0"/>
                    <a:pt x="32" y="0"/>
                  </a:cubicBezTo>
                  <a:close/>
                  <a:moveTo>
                    <a:pt x="32" y="54"/>
                  </a:moveTo>
                  <a:cubicBezTo>
                    <a:pt x="19" y="54"/>
                    <a:pt x="9" y="44"/>
                    <a:pt x="9" y="32"/>
                  </a:cubicBezTo>
                  <a:cubicBezTo>
                    <a:pt x="9" y="19"/>
                    <a:pt x="19" y="9"/>
                    <a:pt x="32" y="9"/>
                  </a:cubicBezTo>
                  <a:cubicBezTo>
                    <a:pt x="44" y="9"/>
                    <a:pt x="54" y="19"/>
                    <a:pt x="54" y="32"/>
                  </a:cubicBezTo>
                  <a:cubicBezTo>
                    <a:pt x="54" y="44"/>
                    <a:pt x="44" y="54"/>
                    <a:pt x="32"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58"/>
            <p:cNvSpPr>
              <a:spLocks noEditPoints="1"/>
            </p:cNvSpPr>
            <p:nvPr/>
          </p:nvSpPr>
          <p:spPr bwMode="auto">
            <a:xfrm>
              <a:off x="7186613" y="5143501"/>
              <a:ext cx="525463" cy="525463"/>
            </a:xfrm>
            <a:custGeom>
              <a:avLst/>
              <a:gdLst>
                <a:gd name="T0" fmla="*/ 136 w 157"/>
                <a:gd name="T1" fmla="*/ 61 h 157"/>
                <a:gd name="T2" fmla="*/ 141 w 157"/>
                <a:gd name="T3" fmla="*/ 37 h 157"/>
                <a:gd name="T4" fmla="*/ 126 w 157"/>
                <a:gd name="T5" fmla="*/ 16 h 157"/>
                <a:gd name="T6" fmla="*/ 107 w 157"/>
                <a:gd name="T7" fmla="*/ 26 h 157"/>
                <a:gd name="T8" fmla="*/ 94 w 157"/>
                <a:gd name="T9" fmla="*/ 5 h 157"/>
                <a:gd name="T10" fmla="*/ 68 w 157"/>
                <a:gd name="T11" fmla="*/ 1 h 157"/>
                <a:gd name="T12" fmla="*/ 62 w 157"/>
                <a:gd name="T13" fmla="*/ 22 h 157"/>
                <a:gd name="T14" fmla="*/ 37 w 157"/>
                <a:gd name="T15" fmla="*/ 16 h 157"/>
                <a:gd name="T16" fmla="*/ 24 w 157"/>
                <a:gd name="T17" fmla="*/ 23 h 157"/>
                <a:gd name="T18" fmla="*/ 16 w 157"/>
                <a:gd name="T19" fmla="*/ 31 h 157"/>
                <a:gd name="T20" fmla="*/ 27 w 157"/>
                <a:gd name="T21" fmla="*/ 51 h 157"/>
                <a:gd name="T22" fmla="*/ 5 w 157"/>
                <a:gd name="T23" fmla="*/ 64 h 157"/>
                <a:gd name="T24" fmla="*/ 0 w 157"/>
                <a:gd name="T25" fmla="*/ 78 h 157"/>
                <a:gd name="T26" fmla="*/ 1 w 157"/>
                <a:gd name="T27" fmla="*/ 89 h 157"/>
                <a:gd name="T28" fmla="*/ 22 w 157"/>
                <a:gd name="T29" fmla="*/ 96 h 157"/>
                <a:gd name="T30" fmla="*/ 16 w 157"/>
                <a:gd name="T31" fmla="*/ 120 h 157"/>
                <a:gd name="T32" fmla="*/ 23 w 157"/>
                <a:gd name="T33" fmla="*/ 133 h 157"/>
                <a:gd name="T34" fmla="*/ 32 w 157"/>
                <a:gd name="T35" fmla="*/ 141 h 157"/>
                <a:gd name="T36" fmla="*/ 51 w 157"/>
                <a:gd name="T37" fmla="*/ 131 h 157"/>
                <a:gd name="T38" fmla="*/ 64 w 157"/>
                <a:gd name="T39" fmla="*/ 152 h 157"/>
                <a:gd name="T40" fmla="*/ 79 w 157"/>
                <a:gd name="T41" fmla="*/ 157 h 157"/>
                <a:gd name="T42" fmla="*/ 94 w 157"/>
                <a:gd name="T43" fmla="*/ 152 h 157"/>
                <a:gd name="T44" fmla="*/ 107 w 157"/>
                <a:gd name="T45" fmla="*/ 131 h 157"/>
                <a:gd name="T46" fmla="*/ 126 w 157"/>
                <a:gd name="T47" fmla="*/ 141 h 157"/>
                <a:gd name="T48" fmla="*/ 141 w 157"/>
                <a:gd name="T49" fmla="*/ 120 h 157"/>
                <a:gd name="T50" fmla="*/ 136 w 157"/>
                <a:gd name="T51" fmla="*/ 96 h 157"/>
                <a:gd name="T52" fmla="*/ 156 w 157"/>
                <a:gd name="T53" fmla="*/ 89 h 157"/>
                <a:gd name="T54" fmla="*/ 156 w 157"/>
                <a:gd name="T55" fmla="*/ 68 h 157"/>
                <a:gd name="T56" fmla="*/ 147 w 157"/>
                <a:gd name="T57" fmla="*/ 85 h 157"/>
                <a:gd name="T58" fmla="*/ 127 w 157"/>
                <a:gd name="T59" fmla="*/ 90 h 157"/>
                <a:gd name="T60" fmla="*/ 122 w 157"/>
                <a:gd name="T61" fmla="*/ 110 h 157"/>
                <a:gd name="T62" fmla="*/ 123 w 157"/>
                <a:gd name="T63" fmla="*/ 131 h 157"/>
                <a:gd name="T64" fmla="*/ 105 w 157"/>
                <a:gd name="T65" fmla="*/ 121 h 157"/>
                <a:gd name="T66" fmla="*/ 87 w 157"/>
                <a:gd name="T67" fmla="*/ 131 h 157"/>
                <a:gd name="T68" fmla="*/ 73 w 157"/>
                <a:gd name="T69" fmla="*/ 147 h 157"/>
                <a:gd name="T70" fmla="*/ 67 w 157"/>
                <a:gd name="T71" fmla="*/ 127 h 157"/>
                <a:gd name="T72" fmla="*/ 48 w 157"/>
                <a:gd name="T73" fmla="*/ 121 h 157"/>
                <a:gd name="T74" fmla="*/ 31 w 157"/>
                <a:gd name="T75" fmla="*/ 128 h 157"/>
                <a:gd name="T76" fmla="*/ 26 w 157"/>
                <a:gd name="T77" fmla="*/ 123 h 157"/>
                <a:gd name="T78" fmla="*/ 36 w 157"/>
                <a:gd name="T79" fmla="*/ 105 h 157"/>
                <a:gd name="T80" fmla="*/ 27 w 157"/>
                <a:gd name="T81" fmla="*/ 87 h 157"/>
                <a:gd name="T82" fmla="*/ 10 w 157"/>
                <a:gd name="T83" fmla="*/ 80 h 157"/>
                <a:gd name="T84" fmla="*/ 10 w 157"/>
                <a:gd name="T85" fmla="*/ 73 h 157"/>
                <a:gd name="T86" fmla="*/ 31 w 157"/>
                <a:gd name="T87" fmla="*/ 67 h 157"/>
                <a:gd name="T88" fmla="*/ 36 w 157"/>
                <a:gd name="T89" fmla="*/ 47 h 157"/>
                <a:gd name="T90" fmla="*/ 30 w 157"/>
                <a:gd name="T91" fmla="*/ 31 h 157"/>
                <a:gd name="T92" fmla="*/ 35 w 157"/>
                <a:gd name="T93" fmla="*/ 26 h 157"/>
                <a:gd name="T94" fmla="*/ 53 w 157"/>
                <a:gd name="T95" fmla="*/ 36 h 157"/>
                <a:gd name="T96" fmla="*/ 71 w 157"/>
                <a:gd name="T97" fmla="*/ 26 h 157"/>
                <a:gd name="T98" fmla="*/ 85 w 157"/>
                <a:gd name="T99" fmla="*/ 10 h 157"/>
                <a:gd name="T100" fmla="*/ 91 w 157"/>
                <a:gd name="T101" fmla="*/ 30 h 157"/>
                <a:gd name="T102" fmla="*/ 110 w 157"/>
                <a:gd name="T103" fmla="*/ 36 h 157"/>
                <a:gd name="T104" fmla="*/ 131 w 157"/>
                <a:gd name="T105" fmla="*/ 34 h 157"/>
                <a:gd name="T106" fmla="*/ 121 w 157"/>
                <a:gd name="T107" fmla="*/ 53 h 157"/>
                <a:gd name="T108" fmla="*/ 131 w 157"/>
                <a:gd name="T109" fmla="*/ 71 h 157"/>
                <a:gd name="T110" fmla="*/ 148 w 157"/>
                <a:gd name="T11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57">
                  <a:moveTo>
                    <a:pt x="152" y="64"/>
                  </a:moveTo>
                  <a:cubicBezTo>
                    <a:pt x="136" y="61"/>
                    <a:pt x="136" y="61"/>
                    <a:pt x="136" y="61"/>
                  </a:cubicBezTo>
                  <a:cubicBezTo>
                    <a:pt x="134" y="58"/>
                    <a:pt x="133" y="54"/>
                    <a:pt x="131" y="51"/>
                  </a:cubicBezTo>
                  <a:cubicBezTo>
                    <a:pt x="141" y="37"/>
                    <a:pt x="141" y="37"/>
                    <a:pt x="141" y="37"/>
                  </a:cubicBezTo>
                  <a:cubicBezTo>
                    <a:pt x="143" y="35"/>
                    <a:pt x="143" y="33"/>
                    <a:pt x="141" y="31"/>
                  </a:cubicBezTo>
                  <a:cubicBezTo>
                    <a:pt x="137" y="26"/>
                    <a:pt x="132" y="20"/>
                    <a:pt x="126" y="16"/>
                  </a:cubicBezTo>
                  <a:cubicBezTo>
                    <a:pt x="124" y="15"/>
                    <a:pt x="122" y="15"/>
                    <a:pt x="120" y="16"/>
                  </a:cubicBezTo>
                  <a:cubicBezTo>
                    <a:pt x="107" y="26"/>
                    <a:pt x="107" y="26"/>
                    <a:pt x="107" y="26"/>
                  </a:cubicBezTo>
                  <a:cubicBezTo>
                    <a:pt x="103" y="25"/>
                    <a:pt x="100" y="23"/>
                    <a:pt x="96" y="22"/>
                  </a:cubicBezTo>
                  <a:cubicBezTo>
                    <a:pt x="94" y="5"/>
                    <a:pt x="94" y="5"/>
                    <a:pt x="94" y="5"/>
                  </a:cubicBezTo>
                  <a:cubicBezTo>
                    <a:pt x="94" y="3"/>
                    <a:pt x="92" y="1"/>
                    <a:pt x="90" y="1"/>
                  </a:cubicBezTo>
                  <a:cubicBezTo>
                    <a:pt x="82" y="0"/>
                    <a:pt x="75" y="0"/>
                    <a:pt x="68" y="1"/>
                  </a:cubicBezTo>
                  <a:cubicBezTo>
                    <a:pt x="66" y="1"/>
                    <a:pt x="64" y="3"/>
                    <a:pt x="64" y="5"/>
                  </a:cubicBezTo>
                  <a:cubicBezTo>
                    <a:pt x="62" y="22"/>
                    <a:pt x="62" y="22"/>
                    <a:pt x="62" y="22"/>
                  </a:cubicBezTo>
                  <a:cubicBezTo>
                    <a:pt x="58" y="23"/>
                    <a:pt x="54" y="25"/>
                    <a:pt x="51" y="26"/>
                  </a:cubicBezTo>
                  <a:cubicBezTo>
                    <a:pt x="37" y="16"/>
                    <a:pt x="37" y="16"/>
                    <a:pt x="37" y="16"/>
                  </a:cubicBezTo>
                  <a:cubicBezTo>
                    <a:pt x="36" y="15"/>
                    <a:pt x="33" y="15"/>
                    <a:pt x="32" y="16"/>
                  </a:cubicBezTo>
                  <a:cubicBezTo>
                    <a:pt x="29" y="18"/>
                    <a:pt x="26" y="20"/>
                    <a:pt x="24" y="23"/>
                  </a:cubicBezTo>
                  <a:cubicBezTo>
                    <a:pt x="23" y="24"/>
                    <a:pt x="23" y="24"/>
                    <a:pt x="23" y="24"/>
                  </a:cubicBezTo>
                  <a:cubicBezTo>
                    <a:pt x="20" y="26"/>
                    <a:pt x="18" y="29"/>
                    <a:pt x="16" y="31"/>
                  </a:cubicBezTo>
                  <a:cubicBezTo>
                    <a:pt x="15" y="33"/>
                    <a:pt x="15" y="35"/>
                    <a:pt x="16" y="37"/>
                  </a:cubicBezTo>
                  <a:cubicBezTo>
                    <a:pt x="27" y="51"/>
                    <a:pt x="27" y="51"/>
                    <a:pt x="27" y="51"/>
                  </a:cubicBezTo>
                  <a:cubicBezTo>
                    <a:pt x="25" y="54"/>
                    <a:pt x="23" y="58"/>
                    <a:pt x="22" y="61"/>
                  </a:cubicBezTo>
                  <a:cubicBezTo>
                    <a:pt x="5" y="64"/>
                    <a:pt x="5" y="64"/>
                    <a:pt x="5" y="64"/>
                  </a:cubicBezTo>
                  <a:cubicBezTo>
                    <a:pt x="3" y="64"/>
                    <a:pt x="2" y="66"/>
                    <a:pt x="1" y="68"/>
                  </a:cubicBezTo>
                  <a:cubicBezTo>
                    <a:pt x="1" y="71"/>
                    <a:pt x="1" y="74"/>
                    <a:pt x="0" y="78"/>
                  </a:cubicBezTo>
                  <a:cubicBezTo>
                    <a:pt x="0" y="80"/>
                    <a:pt x="0" y="80"/>
                    <a:pt x="0" y="80"/>
                  </a:cubicBezTo>
                  <a:cubicBezTo>
                    <a:pt x="1" y="83"/>
                    <a:pt x="1" y="86"/>
                    <a:pt x="1" y="89"/>
                  </a:cubicBezTo>
                  <a:cubicBezTo>
                    <a:pt x="2" y="92"/>
                    <a:pt x="3" y="93"/>
                    <a:pt x="5" y="94"/>
                  </a:cubicBezTo>
                  <a:cubicBezTo>
                    <a:pt x="22" y="96"/>
                    <a:pt x="22" y="96"/>
                    <a:pt x="22" y="96"/>
                  </a:cubicBezTo>
                  <a:cubicBezTo>
                    <a:pt x="23" y="100"/>
                    <a:pt x="25" y="103"/>
                    <a:pt x="27" y="107"/>
                  </a:cubicBezTo>
                  <a:cubicBezTo>
                    <a:pt x="16" y="120"/>
                    <a:pt x="16" y="120"/>
                    <a:pt x="16" y="120"/>
                  </a:cubicBezTo>
                  <a:cubicBezTo>
                    <a:pt x="15" y="122"/>
                    <a:pt x="15" y="124"/>
                    <a:pt x="16" y="126"/>
                  </a:cubicBezTo>
                  <a:cubicBezTo>
                    <a:pt x="18" y="128"/>
                    <a:pt x="20" y="131"/>
                    <a:pt x="23" y="133"/>
                  </a:cubicBezTo>
                  <a:cubicBezTo>
                    <a:pt x="24" y="135"/>
                    <a:pt x="24" y="135"/>
                    <a:pt x="24" y="135"/>
                  </a:cubicBezTo>
                  <a:cubicBezTo>
                    <a:pt x="26" y="137"/>
                    <a:pt x="29" y="139"/>
                    <a:pt x="32" y="141"/>
                  </a:cubicBezTo>
                  <a:cubicBezTo>
                    <a:pt x="33" y="142"/>
                    <a:pt x="36" y="142"/>
                    <a:pt x="37" y="141"/>
                  </a:cubicBezTo>
                  <a:cubicBezTo>
                    <a:pt x="51" y="131"/>
                    <a:pt x="51" y="131"/>
                    <a:pt x="51" y="131"/>
                  </a:cubicBezTo>
                  <a:cubicBezTo>
                    <a:pt x="54" y="133"/>
                    <a:pt x="58" y="134"/>
                    <a:pt x="62" y="135"/>
                  </a:cubicBezTo>
                  <a:cubicBezTo>
                    <a:pt x="64" y="152"/>
                    <a:pt x="64" y="152"/>
                    <a:pt x="64" y="152"/>
                  </a:cubicBezTo>
                  <a:cubicBezTo>
                    <a:pt x="64" y="154"/>
                    <a:pt x="66" y="156"/>
                    <a:pt x="68" y="156"/>
                  </a:cubicBezTo>
                  <a:cubicBezTo>
                    <a:pt x="72" y="157"/>
                    <a:pt x="75" y="157"/>
                    <a:pt x="79" y="157"/>
                  </a:cubicBezTo>
                  <a:cubicBezTo>
                    <a:pt x="82" y="157"/>
                    <a:pt x="86" y="157"/>
                    <a:pt x="90" y="156"/>
                  </a:cubicBezTo>
                  <a:cubicBezTo>
                    <a:pt x="92" y="156"/>
                    <a:pt x="94" y="154"/>
                    <a:pt x="94" y="152"/>
                  </a:cubicBezTo>
                  <a:cubicBezTo>
                    <a:pt x="96" y="135"/>
                    <a:pt x="96" y="135"/>
                    <a:pt x="96" y="135"/>
                  </a:cubicBezTo>
                  <a:cubicBezTo>
                    <a:pt x="100" y="134"/>
                    <a:pt x="103" y="133"/>
                    <a:pt x="107" y="131"/>
                  </a:cubicBezTo>
                  <a:cubicBezTo>
                    <a:pt x="120" y="141"/>
                    <a:pt x="120" y="141"/>
                    <a:pt x="120" y="141"/>
                  </a:cubicBezTo>
                  <a:cubicBezTo>
                    <a:pt x="122" y="142"/>
                    <a:pt x="124" y="142"/>
                    <a:pt x="126" y="141"/>
                  </a:cubicBezTo>
                  <a:cubicBezTo>
                    <a:pt x="132" y="137"/>
                    <a:pt x="137" y="132"/>
                    <a:pt x="141" y="126"/>
                  </a:cubicBezTo>
                  <a:cubicBezTo>
                    <a:pt x="143" y="124"/>
                    <a:pt x="143" y="122"/>
                    <a:pt x="141" y="120"/>
                  </a:cubicBezTo>
                  <a:cubicBezTo>
                    <a:pt x="131" y="107"/>
                    <a:pt x="131" y="107"/>
                    <a:pt x="131" y="107"/>
                  </a:cubicBezTo>
                  <a:cubicBezTo>
                    <a:pt x="133" y="103"/>
                    <a:pt x="134" y="99"/>
                    <a:pt x="136" y="96"/>
                  </a:cubicBezTo>
                  <a:cubicBezTo>
                    <a:pt x="152" y="94"/>
                    <a:pt x="152" y="94"/>
                    <a:pt x="152" y="94"/>
                  </a:cubicBezTo>
                  <a:cubicBezTo>
                    <a:pt x="154" y="93"/>
                    <a:pt x="156" y="92"/>
                    <a:pt x="156" y="89"/>
                  </a:cubicBezTo>
                  <a:cubicBezTo>
                    <a:pt x="157" y="86"/>
                    <a:pt x="157" y="82"/>
                    <a:pt x="157" y="79"/>
                  </a:cubicBezTo>
                  <a:cubicBezTo>
                    <a:pt x="157" y="75"/>
                    <a:pt x="157" y="71"/>
                    <a:pt x="156" y="68"/>
                  </a:cubicBezTo>
                  <a:cubicBezTo>
                    <a:pt x="156" y="66"/>
                    <a:pt x="154" y="64"/>
                    <a:pt x="152" y="64"/>
                  </a:cubicBezTo>
                  <a:close/>
                  <a:moveTo>
                    <a:pt x="147" y="85"/>
                  </a:moveTo>
                  <a:cubicBezTo>
                    <a:pt x="131" y="87"/>
                    <a:pt x="131" y="87"/>
                    <a:pt x="131" y="87"/>
                  </a:cubicBezTo>
                  <a:cubicBezTo>
                    <a:pt x="129" y="87"/>
                    <a:pt x="128" y="88"/>
                    <a:pt x="127" y="90"/>
                  </a:cubicBezTo>
                  <a:cubicBezTo>
                    <a:pt x="126" y="95"/>
                    <a:pt x="124" y="100"/>
                    <a:pt x="121" y="104"/>
                  </a:cubicBezTo>
                  <a:cubicBezTo>
                    <a:pt x="120" y="106"/>
                    <a:pt x="120" y="108"/>
                    <a:pt x="122" y="110"/>
                  </a:cubicBezTo>
                  <a:cubicBezTo>
                    <a:pt x="131" y="123"/>
                    <a:pt x="131" y="123"/>
                    <a:pt x="131" y="123"/>
                  </a:cubicBezTo>
                  <a:cubicBezTo>
                    <a:pt x="129" y="126"/>
                    <a:pt x="126" y="129"/>
                    <a:pt x="123" y="131"/>
                  </a:cubicBezTo>
                  <a:cubicBezTo>
                    <a:pt x="110" y="121"/>
                    <a:pt x="110" y="121"/>
                    <a:pt x="110" y="121"/>
                  </a:cubicBezTo>
                  <a:cubicBezTo>
                    <a:pt x="109" y="120"/>
                    <a:pt x="106" y="120"/>
                    <a:pt x="105" y="121"/>
                  </a:cubicBezTo>
                  <a:cubicBezTo>
                    <a:pt x="100" y="124"/>
                    <a:pt x="96" y="126"/>
                    <a:pt x="91" y="127"/>
                  </a:cubicBezTo>
                  <a:cubicBezTo>
                    <a:pt x="89" y="127"/>
                    <a:pt x="87" y="129"/>
                    <a:pt x="87" y="131"/>
                  </a:cubicBezTo>
                  <a:cubicBezTo>
                    <a:pt x="85" y="147"/>
                    <a:pt x="85" y="147"/>
                    <a:pt x="85" y="147"/>
                  </a:cubicBezTo>
                  <a:cubicBezTo>
                    <a:pt x="81" y="147"/>
                    <a:pt x="77" y="147"/>
                    <a:pt x="73" y="147"/>
                  </a:cubicBezTo>
                  <a:cubicBezTo>
                    <a:pt x="71" y="131"/>
                    <a:pt x="71" y="131"/>
                    <a:pt x="71" y="131"/>
                  </a:cubicBezTo>
                  <a:cubicBezTo>
                    <a:pt x="71" y="129"/>
                    <a:pt x="69" y="127"/>
                    <a:pt x="67" y="127"/>
                  </a:cubicBezTo>
                  <a:cubicBezTo>
                    <a:pt x="62" y="126"/>
                    <a:pt x="57" y="124"/>
                    <a:pt x="53" y="121"/>
                  </a:cubicBezTo>
                  <a:cubicBezTo>
                    <a:pt x="51" y="120"/>
                    <a:pt x="49" y="120"/>
                    <a:pt x="48" y="121"/>
                  </a:cubicBezTo>
                  <a:cubicBezTo>
                    <a:pt x="35" y="131"/>
                    <a:pt x="35" y="131"/>
                    <a:pt x="35" y="131"/>
                  </a:cubicBezTo>
                  <a:cubicBezTo>
                    <a:pt x="33" y="130"/>
                    <a:pt x="32" y="129"/>
                    <a:pt x="31" y="128"/>
                  </a:cubicBezTo>
                  <a:cubicBezTo>
                    <a:pt x="30" y="127"/>
                    <a:pt x="30" y="127"/>
                    <a:pt x="30" y="127"/>
                  </a:cubicBezTo>
                  <a:cubicBezTo>
                    <a:pt x="28" y="125"/>
                    <a:pt x="27" y="124"/>
                    <a:pt x="26" y="123"/>
                  </a:cubicBezTo>
                  <a:cubicBezTo>
                    <a:pt x="36" y="110"/>
                    <a:pt x="36" y="110"/>
                    <a:pt x="36" y="110"/>
                  </a:cubicBezTo>
                  <a:cubicBezTo>
                    <a:pt x="37" y="108"/>
                    <a:pt x="38" y="106"/>
                    <a:pt x="36" y="105"/>
                  </a:cubicBezTo>
                  <a:cubicBezTo>
                    <a:pt x="34" y="100"/>
                    <a:pt x="32" y="95"/>
                    <a:pt x="31" y="90"/>
                  </a:cubicBezTo>
                  <a:cubicBezTo>
                    <a:pt x="30" y="88"/>
                    <a:pt x="28" y="87"/>
                    <a:pt x="27" y="87"/>
                  </a:cubicBezTo>
                  <a:cubicBezTo>
                    <a:pt x="10" y="84"/>
                    <a:pt x="10" y="84"/>
                    <a:pt x="10" y="84"/>
                  </a:cubicBezTo>
                  <a:cubicBezTo>
                    <a:pt x="10" y="83"/>
                    <a:pt x="10" y="81"/>
                    <a:pt x="10" y="80"/>
                  </a:cubicBezTo>
                  <a:cubicBezTo>
                    <a:pt x="10" y="78"/>
                    <a:pt x="10" y="78"/>
                    <a:pt x="10" y="78"/>
                  </a:cubicBezTo>
                  <a:cubicBezTo>
                    <a:pt x="10" y="76"/>
                    <a:pt x="10" y="74"/>
                    <a:pt x="10" y="73"/>
                  </a:cubicBezTo>
                  <a:cubicBezTo>
                    <a:pt x="27" y="71"/>
                    <a:pt x="27" y="71"/>
                    <a:pt x="27" y="71"/>
                  </a:cubicBezTo>
                  <a:cubicBezTo>
                    <a:pt x="28" y="70"/>
                    <a:pt x="30" y="69"/>
                    <a:pt x="31" y="67"/>
                  </a:cubicBezTo>
                  <a:cubicBezTo>
                    <a:pt x="32" y="62"/>
                    <a:pt x="34" y="57"/>
                    <a:pt x="36" y="53"/>
                  </a:cubicBezTo>
                  <a:cubicBezTo>
                    <a:pt x="38" y="51"/>
                    <a:pt x="37" y="49"/>
                    <a:pt x="36" y="47"/>
                  </a:cubicBezTo>
                  <a:cubicBezTo>
                    <a:pt x="26" y="34"/>
                    <a:pt x="26" y="34"/>
                    <a:pt x="26" y="34"/>
                  </a:cubicBezTo>
                  <a:cubicBezTo>
                    <a:pt x="27" y="33"/>
                    <a:pt x="28" y="32"/>
                    <a:pt x="30" y="31"/>
                  </a:cubicBezTo>
                  <a:cubicBezTo>
                    <a:pt x="31" y="29"/>
                    <a:pt x="31" y="29"/>
                    <a:pt x="31" y="29"/>
                  </a:cubicBezTo>
                  <a:cubicBezTo>
                    <a:pt x="32" y="28"/>
                    <a:pt x="33" y="27"/>
                    <a:pt x="35" y="26"/>
                  </a:cubicBezTo>
                  <a:cubicBezTo>
                    <a:pt x="48" y="36"/>
                    <a:pt x="48" y="36"/>
                    <a:pt x="48" y="36"/>
                  </a:cubicBezTo>
                  <a:cubicBezTo>
                    <a:pt x="49" y="37"/>
                    <a:pt x="51" y="37"/>
                    <a:pt x="53" y="36"/>
                  </a:cubicBezTo>
                  <a:cubicBezTo>
                    <a:pt x="57" y="34"/>
                    <a:pt x="62" y="32"/>
                    <a:pt x="67" y="30"/>
                  </a:cubicBezTo>
                  <a:cubicBezTo>
                    <a:pt x="69" y="30"/>
                    <a:pt x="71" y="28"/>
                    <a:pt x="71" y="26"/>
                  </a:cubicBezTo>
                  <a:cubicBezTo>
                    <a:pt x="73" y="10"/>
                    <a:pt x="73" y="10"/>
                    <a:pt x="73" y="10"/>
                  </a:cubicBezTo>
                  <a:cubicBezTo>
                    <a:pt x="77" y="10"/>
                    <a:pt x="81" y="10"/>
                    <a:pt x="85" y="10"/>
                  </a:cubicBezTo>
                  <a:cubicBezTo>
                    <a:pt x="87" y="26"/>
                    <a:pt x="87" y="26"/>
                    <a:pt x="87" y="26"/>
                  </a:cubicBezTo>
                  <a:cubicBezTo>
                    <a:pt x="87" y="28"/>
                    <a:pt x="89" y="30"/>
                    <a:pt x="91" y="30"/>
                  </a:cubicBezTo>
                  <a:cubicBezTo>
                    <a:pt x="96" y="32"/>
                    <a:pt x="100" y="34"/>
                    <a:pt x="105" y="36"/>
                  </a:cubicBezTo>
                  <a:cubicBezTo>
                    <a:pt x="106" y="37"/>
                    <a:pt x="109" y="37"/>
                    <a:pt x="110" y="36"/>
                  </a:cubicBezTo>
                  <a:cubicBezTo>
                    <a:pt x="123" y="26"/>
                    <a:pt x="123" y="26"/>
                    <a:pt x="123" y="26"/>
                  </a:cubicBezTo>
                  <a:cubicBezTo>
                    <a:pt x="126" y="29"/>
                    <a:pt x="129" y="31"/>
                    <a:pt x="131" y="34"/>
                  </a:cubicBezTo>
                  <a:cubicBezTo>
                    <a:pt x="122" y="47"/>
                    <a:pt x="122" y="47"/>
                    <a:pt x="122" y="47"/>
                  </a:cubicBezTo>
                  <a:cubicBezTo>
                    <a:pt x="120" y="49"/>
                    <a:pt x="120" y="51"/>
                    <a:pt x="121" y="53"/>
                  </a:cubicBezTo>
                  <a:cubicBezTo>
                    <a:pt x="124" y="57"/>
                    <a:pt x="126" y="62"/>
                    <a:pt x="127" y="67"/>
                  </a:cubicBezTo>
                  <a:cubicBezTo>
                    <a:pt x="128" y="69"/>
                    <a:pt x="129" y="70"/>
                    <a:pt x="131" y="71"/>
                  </a:cubicBezTo>
                  <a:cubicBezTo>
                    <a:pt x="147" y="73"/>
                    <a:pt x="147" y="73"/>
                    <a:pt x="147" y="73"/>
                  </a:cubicBezTo>
                  <a:cubicBezTo>
                    <a:pt x="148" y="75"/>
                    <a:pt x="148" y="77"/>
                    <a:pt x="148" y="79"/>
                  </a:cubicBezTo>
                  <a:cubicBezTo>
                    <a:pt x="148" y="81"/>
                    <a:pt x="148" y="83"/>
                    <a:pt x="147"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59"/>
            <p:cNvSpPr>
              <a:spLocks noEditPoints="1"/>
            </p:cNvSpPr>
            <p:nvPr/>
          </p:nvSpPr>
          <p:spPr bwMode="auto">
            <a:xfrm>
              <a:off x="7718425" y="4983163"/>
              <a:ext cx="153988" cy="153988"/>
            </a:xfrm>
            <a:custGeom>
              <a:avLst/>
              <a:gdLst>
                <a:gd name="T0" fmla="*/ 31 w 46"/>
                <a:gd name="T1" fmla="*/ 2 h 46"/>
                <a:gd name="T2" fmla="*/ 23 w 46"/>
                <a:gd name="T3" fmla="*/ 0 h 46"/>
                <a:gd name="T4" fmla="*/ 2 w 46"/>
                <a:gd name="T5" fmla="*/ 14 h 46"/>
                <a:gd name="T6" fmla="*/ 2 w 46"/>
                <a:gd name="T7" fmla="*/ 32 h 46"/>
                <a:gd name="T8" fmla="*/ 14 w 46"/>
                <a:gd name="T9" fmla="*/ 44 h 46"/>
                <a:gd name="T10" fmla="*/ 23 w 46"/>
                <a:gd name="T11" fmla="*/ 46 h 46"/>
                <a:gd name="T12" fmla="*/ 43 w 46"/>
                <a:gd name="T13" fmla="*/ 32 h 46"/>
                <a:gd name="T14" fmla="*/ 43 w 46"/>
                <a:gd name="T15" fmla="*/ 14 h 46"/>
                <a:gd name="T16" fmla="*/ 31 w 46"/>
                <a:gd name="T17" fmla="*/ 2 h 46"/>
                <a:gd name="T18" fmla="*/ 35 w 46"/>
                <a:gd name="T19" fmla="*/ 28 h 46"/>
                <a:gd name="T20" fmla="*/ 23 w 46"/>
                <a:gd name="T21" fmla="*/ 36 h 46"/>
                <a:gd name="T22" fmla="*/ 18 w 46"/>
                <a:gd name="T23" fmla="*/ 35 h 46"/>
                <a:gd name="T24" fmla="*/ 11 w 46"/>
                <a:gd name="T25" fmla="*/ 28 h 46"/>
                <a:gd name="T26" fmla="*/ 11 w 46"/>
                <a:gd name="T27" fmla="*/ 18 h 46"/>
                <a:gd name="T28" fmla="*/ 23 w 46"/>
                <a:gd name="T29" fmla="*/ 10 h 46"/>
                <a:gd name="T30" fmla="*/ 28 w 46"/>
                <a:gd name="T31" fmla="*/ 11 h 46"/>
                <a:gd name="T32" fmla="*/ 35 w 46"/>
                <a:gd name="T33" fmla="*/ 18 h 46"/>
                <a:gd name="T34" fmla="*/ 35 w 46"/>
                <a:gd name="T3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31" y="2"/>
                  </a:moveTo>
                  <a:cubicBezTo>
                    <a:pt x="28" y="1"/>
                    <a:pt x="26" y="0"/>
                    <a:pt x="23" y="0"/>
                  </a:cubicBezTo>
                  <a:cubicBezTo>
                    <a:pt x="13" y="0"/>
                    <a:pt x="5" y="6"/>
                    <a:pt x="2" y="14"/>
                  </a:cubicBezTo>
                  <a:cubicBezTo>
                    <a:pt x="0" y="20"/>
                    <a:pt x="0" y="26"/>
                    <a:pt x="2" y="32"/>
                  </a:cubicBezTo>
                  <a:cubicBezTo>
                    <a:pt x="4" y="37"/>
                    <a:pt x="9" y="42"/>
                    <a:pt x="14" y="44"/>
                  </a:cubicBezTo>
                  <a:cubicBezTo>
                    <a:pt x="17" y="45"/>
                    <a:pt x="20" y="46"/>
                    <a:pt x="23" y="46"/>
                  </a:cubicBezTo>
                  <a:cubicBezTo>
                    <a:pt x="32" y="46"/>
                    <a:pt x="40" y="40"/>
                    <a:pt x="43" y="32"/>
                  </a:cubicBezTo>
                  <a:cubicBezTo>
                    <a:pt x="46" y="26"/>
                    <a:pt x="46" y="20"/>
                    <a:pt x="43" y="14"/>
                  </a:cubicBezTo>
                  <a:cubicBezTo>
                    <a:pt x="41" y="9"/>
                    <a:pt x="37" y="4"/>
                    <a:pt x="31" y="2"/>
                  </a:cubicBezTo>
                  <a:close/>
                  <a:moveTo>
                    <a:pt x="35" y="28"/>
                  </a:moveTo>
                  <a:cubicBezTo>
                    <a:pt x="33" y="33"/>
                    <a:pt x="28" y="36"/>
                    <a:pt x="23" y="36"/>
                  </a:cubicBezTo>
                  <a:cubicBezTo>
                    <a:pt x="21" y="36"/>
                    <a:pt x="19" y="36"/>
                    <a:pt x="18" y="35"/>
                  </a:cubicBezTo>
                  <a:cubicBezTo>
                    <a:pt x="15" y="34"/>
                    <a:pt x="12" y="31"/>
                    <a:pt x="11" y="28"/>
                  </a:cubicBezTo>
                  <a:cubicBezTo>
                    <a:pt x="9" y="25"/>
                    <a:pt x="9" y="21"/>
                    <a:pt x="11" y="18"/>
                  </a:cubicBezTo>
                  <a:cubicBezTo>
                    <a:pt x="13" y="13"/>
                    <a:pt x="17" y="10"/>
                    <a:pt x="23" y="10"/>
                  </a:cubicBezTo>
                  <a:cubicBezTo>
                    <a:pt x="24" y="10"/>
                    <a:pt x="26" y="10"/>
                    <a:pt x="28" y="11"/>
                  </a:cubicBezTo>
                  <a:cubicBezTo>
                    <a:pt x="31" y="12"/>
                    <a:pt x="33" y="15"/>
                    <a:pt x="35" y="18"/>
                  </a:cubicBezTo>
                  <a:cubicBezTo>
                    <a:pt x="36" y="21"/>
                    <a:pt x="36" y="25"/>
                    <a:pt x="35"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60"/>
            <p:cNvSpPr>
              <a:spLocks noEditPoints="1"/>
            </p:cNvSpPr>
            <p:nvPr/>
          </p:nvSpPr>
          <p:spPr bwMode="auto">
            <a:xfrm>
              <a:off x="7605713" y="4868863"/>
              <a:ext cx="377825" cy="381000"/>
            </a:xfrm>
            <a:custGeom>
              <a:avLst/>
              <a:gdLst>
                <a:gd name="T0" fmla="*/ 101 w 113"/>
                <a:gd name="T1" fmla="*/ 60 h 114"/>
                <a:gd name="T2" fmla="*/ 110 w 113"/>
                <a:gd name="T3" fmla="*/ 48 h 114"/>
                <a:gd name="T4" fmla="*/ 106 w 113"/>
                <a:gd name="T5" fmla="*/ 27 h 114"/>
                <a:gd name="T6" fmla="*/ 90 w 113"/>
                <a:gd name="T7" fmla="*/ 28 h 114"/>
                <a:gd name="T8" fmla="*/ 88 w 113"/>
                <a:gd name="T9" fmla="*/ 12 h 114"/>
                <a:gd name="T10" fmla="*/ 79 w 113"/>
                <a:gd name="T11" fmla="*/ 3 h 114"/>
                <a:gd name="T12" fmla="*/ 66 w 113"/>
                <a:gd name="T13" fmla="*/ 3 h 114"/>
                <a:gd name="T14" fmla="*/ 53 w 113"/>
                <a:gd name="T15" fmla="*/ 13 h 114"/>
                <a:gd name="T16" fmla="*/ 42 w 113"/>
                <a:gd name="T17" fmla="*/ 1 h 114"/>
                <a:gd name="T18" fmla="*/ 34 w 113"/>
                <a:gd name="T19" fmla="*/ 4 h 114"/>
                <a:gd name="T20" fmla="*/ 25 w 113"/>
                <a:gd name="T21" fmla="*/ 13 h 114"/>
                <a:gd name="T22" fmla="*/ 23 w 113"/>
                <a:gd name="T23" fmla="*/ 29 h 114"/>
                <a:gd name="T24" fmla="*/ 7 w 113"/>
                <a:gd name="T25" fmla="*/ 28 h 114"/>
                <a:gd name="T26" fmla="*/ 3 w 113"/>
                <a:gd name="T27" fmla="*/ 36 h 114"/>
                <a:gd name="T28" fmla="*/ 3 w 113"/>
                <a:gd name="T29" fmla="*/ 48 h 114"/>
                <a:gd name="T30" fmla="*/ 13 w 113"/>
                <a:gd name="T31" fmla="*/ 61 h 114"/>
                <a:gd name="T32" fmla="*/ 1 w 113"/>
                <a:gd name="T33" fmla="*/ 72 h 114"/>
                <a:gd name="T34" fmla="*/ 3 w 113"/>
                <a:gd name="T35" fmla="*/ 80 h 114"/>
                <a:gd name="T36" fmla="*/ 12 w 113"/>
                <a:gd name="T37" fmla="*/ 89 h 114"/>
                <a:gd name="T38" fmla="*/ 28 w 113"/>
                <a:gd name="T39" fmla="*/ 91 h 114"/>
                <a:gd name="T40" fmla="*/ 28 w 113"/>
                <a:gd name="T41" fmla="*/ 107 h 114"/>
                <a:gd name="T42" fmla="*/ 42 w 113"/>
                <a:gd name="T43" fmla="*/ 113 h 114"/>
                <a:gd name="T44" fmla="*/ 48 w 113"/>
                <a:gd name="T45" fmla="*/ 111 h 114"/>
                <a:gd name="T46" fmla="*/ 60 w 113"/>
                <a:gd name="T47" fmla="*/ 101 h 114"/>
                <a:gd name="T48" fmla="*/ 71 w 113"/>
                <a:gd name="T49" fmla="*/ 113 h 114"/>
                <a:gd name="T50" fmla="*/ 88 w 113"/>
                <a:gd name="T51" fmla="*/ 101 h 114"/>
                <a:gd name="T52" fmla="*/ 90 w 113"/>
                <a:gd name="T53" fmla="*/ 85 h 114"/>
                <a:gd name="T54" fmla="*/ 107 w 113"/>
                <a:gd name="T55" fmla="*/ 86 h 114"/>
                <a:gd name="T56" fmla="*/ 113 w 113"/>
                <a:gd name="T57" fmla="*/ 71 h 114"/>
                <a:gd name="T58" fmla="*/ 101 w 113"/>
                <a:gd name="T59" fmla="*/ 75 h 114"/>
                <a:gd name="T60" fmla="*/ 90 w 113"/>
                <a:gd name="T61" fmla="*/ 75 h 114"/>
                <a:gd name="T62" fmla="*/ 77 w 113"/>
                <a:gd name="T63" fmla="*/ 85 h 114"/>
                <a:gd name="T64" fmla="*/ 78 w 113"/>
                <a:gd name="T65" fmla="*/ 100 h 114"/>
                <a:gd name="T66" fmla="*/ 67 w 113"/>
                <a:gd name="T67" fmla="*/ 93 h 114"/>
                <a:gd name="T68" fmla="*/ 51 w 113"/>
                <a:gd name="T69" fmla="*/ 91 h 114"/>
                <a:gd name="T70" fmla="*/ 41 w 113"/>
                <a:gd name="T71" fmla="*/ 103 h 114"/>
                <a:gd name="T72" fmla="*/ 36 w 113"/>
                <a:gd name="T73" fmla="*/ 100 h 114"/>
                <a:gd name="T74" fmla="*/ 36 w 113"/>
                <a:gd name="T75" fmla="*/ 85 h 114"/>
                <a:gd name="T76" fmla="*/ 24 w 113"/>
                <a:gd name="T77" fmla="*/ 76 h 114"/>
                <a:gd name="T78" fmla="*/ 12 w 113"/>
                <a:gd name="T79" fmla="*/ 76 h 114"/>
                <a:gd name="T80" fmla="*/ 11 w 113"/>
                <a:gd name="T81" fmla="*/ 73 h 114"/>
                <a:gd name="T82" fmla="*/ 23 w 113"/>
                <a:gd name="T83" fmla="*/ 63 h 114"/>
                <a:gd name="T84" fmla="*/ 20 w 113"/>
                <a:gd name="T85" fmla="*/ 47 h 114"/>
                <a:gd name="T86" fmla="*/ 12 w 113"/>
                <a:gd name="T87" fmla="*/ 39 h 114"/>
                <a:gd name="T88" fmla="*/ 13 w 113"/>
                <a:gd name="T89" fmla="*/ 36 h 114"/>
                <a:gd name="T90" fmla="*/ 29 w 113"/>
                <a:gd name="T91" fmla="*/ 37 h 114"/>
                <a:gd name="T92" fmla="*/ 38 w 113"/>
                <a:gd name="T93" fmla="*/ 24 h 114"/>
                <a:gd name="T94" fmla="*/ 37 w 113"/>
                <a:gd name="T95" fmla="*/ 13 h 114"/>
                <a:gd name="T96" fmla="*/ 41 w 113"/>
                <a:gd name="T97" fmla="*/ 11 h 114"/>
                <a:gd name="T98" fmla="*/ 51 w 113"/>
                <a:gd name="T99" fmla="*/ 23 h 114"/>
                <a:gd name="T100" fmla="*/ 67 w 113"/>
                <a:gd name="T101" fmla="*/ 21 h 114"/>
                <a:gd name="T102" fmla="*/ 75 w 113"/>
                <a:gd name="T103" fmla="*/ 12 h 114"/>
                <a:gd name="T104" fmla="*/ 75 w 113"/>
                <a:gd name="T105" fmla="*/ 24 h 114"/>
                <a:gd name="T106" fmla="*/ 84 w 113"/>
                <a:gd name="T107" fmla="*/ 37 h 114"/>
                <a:gd name="T108" fmla="*/ 100 w 113"/>
                <a:gd name="T109" fmla="*/ 36 h 114"/>
                <a:gd name="T110" fmla="*/ 93 w 113"/>
                <a:gd name="T111" fmla="*/ 47 h 114"/>
                <a:gd name="T112" fmla="*/ 91 w 113"/>
                <a:gd name="T113" fmla="*/ 62 h 114"/>
                <a:gd name="T114" fmla="*/ 102 w 113"/>
                <a:gd name="T115"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4">
                  <a:moveTo>
                    <a:pt x="110" y="66"/>
                  </a:moveTo>
                  <a:cubicBezTo>
                    <a:pt x="101" y="60"/>
                    <a:pt x="101" y="60"/>
                    <a:pt x="101" y="60"/>
                  </a:cubicBezTo>
                  <a:cubicBezTo>
                    <a:pt x="101" y="58"/>
                    <a:pt x="101" y="56"/>
                    <a:pt x="101" y="53"/>
                  </a:cubicBezTo>
                  <a:cubicBezTo>
                    <a:pt x="110" y="48"/>
                    <a:pt x="110" y="48"/>
                    <a:pt x="110" y="48"/>
                  </a:cubicBezTo>
                  <a:cubicBezTo>
                    <a:pt x="112" y="47"/>
                    <a:pt x="113" y="44"/>
                    <a:pt x="113" y="42"/>
                  </a:cubicBezTo>
                  <a:cubicBezTo>
                    <a:pt x="111" y="37"/>
                    <a:pt x="109" y="32"/>
                    <a:pt x="106" y="27"/>
                  </a:cubicBezTo>
                  <a:cubicBezTo>
                    <a:pt x="105" y="26"/>
                    <a:pt x="103" y="25"/>
                    <a:pt x="101" y="25"/>
                  </a:cubicBezTo>
                  <a:cubicBezTo>
                    <a:pt x="90" y="28"/>
                    <a:pt x="90" y="28"/>
                    <a:pt x="90" y="28"/>
                  </a:cubicBezTo>
                  <a:cubicBezTo>
                    <a:pt x="89" y="26"/>
                    <a:pt x="87" y="25"/>
                    <a:pt x="85" y="23"/>
                  </a:cubicBezTo>
                  <a:cubicBezTo>
                    <a:pt x="88" y="12"/>
                    <a:pt x="88" y="12"/>
                    <a:pt x="88" y="12"/>
                  </a:cubicBezTo>
                  <a:cubicBezTo>
                    <a:pt x="89" y="10"/>
                    <a:pt x="88" y="8"/>
                    <a:pt x="86" y="7"/>
                  </a:cubicBezTo>
                  <a:cubicBezTo>
                    <a:pt x="83" y="6"/>
                    <a:pt x="81" y="4"/>
                    <a:pt x="79" y="3"/>
                  </a:cubicBezTo>
                  <a:cubicBezTo>
                    <a:pt x="76" y="2"/>
                    <a:pt x="74" y="2"/>
                    <a:pt x="71" y="1"/>
                  </a:cubicBezTo>
                  <a:cubicBezTo>
                    <a:pt x="69" y="0"/>
                    <a:pt x="67" y="1"/>
                    <a:pt x="66" y="3"/>
                  </a:cubicBezTo>
                  <a:cubicBezTo>
                    <a:pt x="60" y="13"/>
                    <a:pt x="60" y="13"/>
                    <a:pt x="60" y="13"/>
                  </a:cubicBezTo>
                  <a:cubicBezTo>
                    <a:pt x="58" y="13"/>
                    <a:pt x="55" y="13"/>
                    <a:pt x="53" y="13"/>
                  </a:cubicBezTo>
                  <a:cubicBezTo>
                    <a:pt x="47" y="3"/>
                    <a:pt x="47" y="3"/>
                    <a:pt x="47" y="3"/>
                  </a:cubicBezTo>
                  <a:cubicBezTo>
                    <a:pt x="46" y="1"/>
                    <a:pt x="44" y="0"/>
                    <a:pt x="42" y="1"/>
                  </a:cubicBezTo>
                  <a:cubicBezTo>
                    <a:pt x="39" y="2"/>
                    <a:pt x="37" y="2"/>
                    <a:pt x="35" y="3"/>
                  </a:cubicBezTo>
                  <a:cubicBezTo>
                    <a:pt x="34" y="4"/>
                    <a:pt x="34" y="4"/>
                    <a:pt x="34" y="4"/>
                  </a:cubicBezTo>
                  <a:cubicBezTo>
                    <a:pt x="31" y="5"/>
                    <a:pt x="29" y="6"/>
                    <a:pt x="27" y="7"/>
                  </a:cubicBezTo>
                  <a:cubicBezTo>
                    <a:pt x="25" y="8"/>
                    <a:pt x="24" y="10"/>
                    <a:pt x="25" y="13"/>
                  </a:cubicBezTo>
                  <a:cubicBezTo>
                    <a:pt x="28" y="24"/>
                    <a:pt x="28" y="24"/>
                    <a:pt x="28" y="24"/>
                  </a:cubicBezTo>
                  <a:cubicBezTo>
                    <a:pt x="26" y="25"/>
                    <a:pt x="24" y="27"/>
                    <a:pt x="23" y="29"/>
                  </a:cubicBezTo>
                  <a:cubicBezTo>
                    <a:pt x="12" y="26"/>
                    <a:pt x="12" y="26"/>
                    <a:pt x="12" y="26"/>
                  </a:cubicBezTo>
                  <a:cubicBezTo>
                    <a:pt x="10" y="25"/>
                    <a:pt x="8" y="26"/>
                    <a:pt x="7" y="28"/>
                  </a:cubicBezTo>
                  <a:cubicBezTo>
                    <a:pt x="5" y="30"/>
                    <a:pt x="4" y="32"/>
                    <a:pt x="3" y="34"/>
                  </a:cubicBezTo>
                  <a:cubicBezTo>
                    <a:pt x="3" y="36"/>
                    <a:pt x="3" y="36"/>
                    <a:pt x="3" y="36"/>
                  </a:cubicBezTo>
                  <a:cubicBezTo>
                    <a:pt x="2" y="38"/>
                    <a:pt x="1" y="40"/>
                    <a:pt x="1" y="43"/>
                  </a:cubicBezTo>
                  <a:cubicBezTo>
                    <a:pt x="0" y="45"/>
                    <a:pt x="1" y="47"/>
                    <a:pt x="3" y="48"/>
                  </a:cubicBezTo>
                  <a:cubicBezTo>
                    <a:pt x="13" y="54"/>
                    <a:pt x="13" y="54"/>
                    <a:pt x="13" y="54"/>
                  </a:cubicBezTo>
                  <a:cubicBezTo>
                    <a:pt x="12" y="56"/>
                    <a:pt x="12" y="58"/>
                    <a:pt x="13" y="61"/>
                  </a:cubicBezTo>
                  <a:cubicBezTo>
                    <a:pt x="3" y="66"/>
                    <a:pt x="3" y="66"/>
                    <a:pt x="3" y="66"/>
                  </a:cubicBezTo>
                  <a:cubicBezTo>
                    <a:pt x="1" y="68"/>
                    <a:pt x="0" y="70"/>
                    <a:pt x="1" y="72"/>
                  </a:cubicBezTo>
                  <a:cubicBezTo>
                    <a:pt x="1" y="74"/>
                    <a:pt x="2" y="77"/>
                    <a:pt x="3" y="79"/>
                  </a:cubicBezTo>
                  <a:cubicBezTo>
                    <a:pt x="3" y="80"/>
                    <a:pt x="3" y="80"/>
                    <a:pt x="3" y="80"/>
                  </a:cubicBezTo>
                  <a:cubicBezTo>
                    <a:pt x="4" y="82"/>
                    <a:pt x="6" y="84"/>
                    <a:pt x="7" y="87"/>
                  </a:cubicBezTo>
                  <a:cubicBezTo>
                    <a:pt x="8" y="88"/>
                    <a:pt x="10" y="89"/>
                    <a:pt x="12" y="89"/>
                  </a:cubicBezTo>
                  <a:cubicBezTo>
                    <a:pt x="23" y="86"/>
                    <a:pt x="23" y="86"/>
                    <a:pt x="23" y="86"/>
                  </a:cubicBezTo>
                  <a:cubicBezTo>
                    <a:pt x="25" y="88"/>
                    <a:pt x="26" y="89"/>
                    <a:pt x="28" y="91"/>
                  </a:cubicBezTo>
                  <a:cubicBezTo>
                    <a:pt x="25" y="102"/>
                    <a:pt x="25" y="102"/>
                    <a:pt x="25" y="102"/>
                  </a:cubicBezTo>
                  <a:cubicBezTo>
                    <a:pt x="25" y="104"/>
                    <a:pt x="26" y="106"/>
                    <a:pt x="28" y="107"/>
                  </a:cubicBezTo>
                  <a:cubicBezTo>
                    <a:pt x="30" y="108"/>
                    <a:pt x="32" y="110"/>
                    <a:pt x="35" y="111"/>
                  </a:cubicBezTo>
                  <a:cubicBezTo>
                    <a:pt x="37" y="112"/>
                    <a:pt x="40" y="112"/>
                    <a:pt x="42" y="113"/>
                  </a:cubicBezTo>
                  <a:cubicBezTo>
                    <a:pt x="43" y="113"/>
                    <a:pt x="43" y="113"/>
                    <a:pt x="44" y="113"/>
                  </a:cubicBezTo>
                  <a:cubicBezTo>
                    <a:pt x="45" y="113"/>
                    <a:pt x="47" y="112"/>
                    <a:pt x="48" y="111"/>
                  </a:cubicBezTo>
                  <a:cubicBezTo>
                    <a:pt x="53" y="101"/>
                    <a:pt x="53" y="101"/>
                    <a:pt x="53" y="101"/>
                  </a:cubicBezTo>
                  <a:cubicBezTo>
                    <a:pt x="56" y="101"/>
                    <a:pt x="58" y="101"/>
                    <a:pt x="60" y="101"/>
                  </a:cubicBezTo>
                  <a:cubicBezTo>
                    <a:pt x="66" y="111"/>
                    <a:pt x="66" y="111"/>
                    <a:pt x="66" y="111"/>
                  </a:cubicBezTo>
                  <a:cubicBezTo>
                    <a:pt x="67" y="113"/>
                    <a:pt x="69" y="114"/>
                    <a:pt x="71" y="113"/>
                  </a:cubicBezTo>
                  <a:cubicBezTo>
                    <a:pt x="77" y="112"/>
                    <a:pt x="82" y="110"/>
                    <a:pt x="86" y="107"/>
                  </a:cubicBezTo>
                  <a:cubicBezTo>
                    <a:pt x="88" y="106"/>
                    <a:pt x="89" y="104"/>
                    <a:pt x="88" y="101"/>
                  </a:cubicBezTo>
                  <a:cubicBezTo>
                    <a:pt x="85" y="90"/>
                    <a:pt x="85" y="90"/>
                    <a:pt x="85" y="90"/>
                  </a:cubicBezTo>
                  <a:cubicBezTo>
                    <a:pt x="87" y="89"/>
                    <a:pt x="89" y="87"/>
                    <a:pt x="90" y="85"/>
                  </a:cubicBezTo>
                  <a:cubicBezTo>
                    <a:pt x="101" y="88"/>
                    <a:pt x="101" y="88"/>
                    <a:pt x="101" y="88"/>
                  </a:cubicBezTo>
                  <a:cubicBezTo>
                    <a:pt x="103" y="89"/>
                    <a:pt x="106" y="88"/>
                    <a:pt x="107" y="86"/>
                  </a:cubicBezTo>
                  <a:cubicBezTo>
                    <a:pt x="108" y="84"/>
                    <a:pt x="109" y="81"/>
                    <a:pt x="110" y="79"/>
                  </a:cubicBezTo>
                  <a:cubicBezTo>
                    <a:pt x="111" y="77"/>
                    <a:pt x="112" y="74"/>
                    <a:pt x="113" y="71"/>
                  </a:cubicBezTo>
                  <a:cubicBezTo>
                    <a:pt x="113" y="69"/>
                    <a:pt x="112" y="67"/>
                    <a:pt x="110" y="66"/>
                  </a:cubicBezTo>
                  <a:close/>
                  <a:moveTo>
                    <a:pt x="101" y="75"/>
                  </a:moveTo>
                  <a:cubicBezTo>
                    <a:pt x="101" y="76"/>
                    <a:pt x="101" y="77"/>
                    <a:pt x="100" y="78"/>
                  </a:cubicBezTo>
                  <a:cubicBezTo>
                    <a:pt x="90" y="75"/>
                    <a:pt x="90" y="75"/>
                    <a:pt x="90" y="75"/>
                  </a:cubicBezTo>
                  <a:cubicBezTo>
                    <a:pt x="88" y="75"/>
                    <a:pt x="86" y="76"/>
                    <a:pt x="85" y="77"/>
                  </a:cubicBezTo>
                  <a:cubicBezTo>
                    <a:pt x="83" y="80"/>
                    <a:pt x="80" y="83"/>
                    <a:pt x="77" y="85"/>
                  </a:cubicBezTo>
                  <a:cubicBezTo>
                    <a:pt x="75" y="86"/>
                    <a:pt x="75" y="88"/>
                    <a:pt x="75" y="90"/>
                  </a:cubicBezTo>
                  <a:cubicBezTo>
                    <a:pt x="78" y="100"/>
                    <a:pt x="78" y="100"/>
                    <a:pt x="78" y="100"/>
                  </a:cubicBezTo>
                  <a:cubicBezTo>
                    <a:pt x="76" y="101"/>
                    <a:pt x="74" y="102"/>
                    <a:pt x="72" y="103"/>
                  </a:cubicBezTo>
                  <a:cubicBezTo>
                    <a:pt x="67" y="93"/>
                    <a:pt x="67" y="93"/>
                    <a:pt x="67" y="93"/>
                  </a:cubicBezTo>
                  <a:cubicBezTo>
                    <a:pt x="66" y="92"/>
                    <a:pt x="64" y="91"/>
                    <a:pt x="62" y="91"/>
                  </a:cubicBezTo>
                  <a:cubicBezTo>
                    <a:pt x="59" y="92"/>
                    <a:pt x="55" y="92"/>
                    <a:pt x="51" y="91"/>
                  </a:cubicBezTo>
                  <a:cubicBezTo>
                    <a:pt x="49" y="91"/>
                    <a:pt x="48" y="92"/>
                    <a:pt x="47" y="93"/>
                  </a:cubicBezTo>
                  <a:cubicBezTo>
                    <a:pt x="41" y="103"/>
                    <a:pt x="41" y="103"/>
                    <a:pt x="41" y="103"/>
                  </a:cubicBezTo>
                  <a:cubicBezTo>
                    <a:pt x="40" y="102"/>
                    <a:pt x="39" y="102"/>
                    <a:pt x="38" y="102"/>
                  </a:cubicBezTo>
                  <a:cubicBezTo>
                    <a:pt x="37" y="101"/>
                    <a:pt x="36" y="101"/>
                    <a:pt x="36" y="100"/>
                  </a:cubicBezTo>
                  <a:cubicBezTo>
                    <a:pt x="38" y="90"/>
                    <a:pt x="38" y="90"/>
                    <a:pt x="38" y="90"/>
                  </a:cubicBezTo>
                  <a:cubicBezTo>
                    <a:pt x="39" y="88"/>
                    <a:pt x="38" y="86"/>
                    <a:pt x="36" y="85"/>
                  </a:cubicBezTo>
                  <a:cubicBezTo>
                    <a:pt x="34" y="83"/>
                    <a:pt x="31" y="80"/>
                    <a:pt x="29" y="77"/>
                  </a:cubicBezTo>
                  <a:cubicBezTo>
                    <a:pt x="28" y="76"/>
                    <a:pt x="26" y="75"/>
                    <a:pt x="24" y="76"/>
                  </a:cubicBezTo>
                  <a:cubicBezTo>
                    <a:pt x="13" y="78"/>
                    <a:pt x="13" y="78"/>
                    <a:pt x="13" y="78"/>
                  </a:cubicBezTo>
                  <a:cubicBezTo>
                    <a:pt x="13" y="78"/>
                    <a:pt x="13" y="77"/>
                    <a:pt x="12" y="76"/>
                  </a:cubicBezTo>
                  <a:cubicBezTo>
                    <a:pt x="12" y="75"/>
                    <a:pt x="12" y="75"/>
                    <a:pt x="12" y="75"/>
                  </a:cubicBezTo>
                  <a:cubicBezTo>
                    <a:pt x="12" y="74"/>
                    <a:pt x="11" y="74"/>
                    <a:pt x="11" y="73"/>
                  </a:cubicBezTo>
                  <a:cubicBezTo>
                    <a:pt x="20" y="67"/>
                    <a:pt x="20" y="67"/>
                    <a:pt x="20" y="67"/>
                  </a:cubicBezTo>
                  <a:cubicBezTo>
                    <a:pt x="22" y="66"/>
                    <a:pt x="23" y="64"/>
                    <a:pt x="23" y="63"/>
                  </a:cubicBezTo>
                  <a:cubicBezTo>
                    <a:pt x="22" y="59"/>
                    <a:pt x="22" y="55"/>
                    <a:pt x="23" y="52"/>
                  </a:cubicBezTo>
                  <a:cubicBezTo>
                    <a:pt x="23" y="50"/>
                    <a:pt x="22" y="48"/>
                    <a:pt x="20" y="47"/>
                  </a:cubicBezTo>
                  <a:cubicBezTo>
                    <a:pt x="11" y="42"/>
                    <a:pt x="11" y="42"/>
                    <a:pt x="11" y="42"/>
                  </a:cubicBezTo>
                  <a:cubicBezTo>
                    <a:pt x="11" y="41"/>
                    <a:pt x="11" y="40"/>
                    <a:pt x="12" y="39"/>
                  </a:cubicBezTo>
                  <a:cubicBezTo>
                    <a:pt x="12" y="38"/>
                    <a:pt x="12" y="38"/>
                    <a:pt x="12" y="38"/>
                  </a:cubicBezTo>
                  <a:cubicBezTo>
                    <a:pt x="13" y="37"/>
                    <a:pt x="13" y="37"/>
                    <a:pt x="13" y="36"/>
                  </a:cubicBezTo>
                  <a:cubicBezTo>
                    <a:pt x="24" y="39"/>
                    <a:pt x="24" y="39"/>
                    <a:pt x="24" y="39"/>
                  </a:cubicBezTo>
                  <a:cubicBezTo>
                    <a:pt x="25" y="39"/>
                    <a:pt x="27" y="38"/>
                    <a:pt x="29" y="37"/>
                  </a:cubicBezTo>
                  <a:cubicBezTo>
                    <a:pt x="31" y="34"/>
                    <a:pt x="33" y="31"/>
                    <a:pt x="36" y="29"/>
                  </a:cubicBezTo>
                  <a:cubicBezTo>
                    <a:pt x="38" y="28"/>
                    <a:pt x="39" y="26"/>
                    <a:pt x="38" y="24"/>
                  </a:cubicBezTo>
                  <a:cubicBezTo>
                    <a:pt x="35" y="14"/>
                    <a:pt x="35" y="14"/>
                    <a:pt x="35" y="14"/>
                  </a:cubicBezTo>
                  <a:cubicBezTo>
                    <a:pt x="36" y="13"/>
                    <a:pt x="37" y="13"/>
                    <a:pt x="37" y="13"/>
                  </a:cubicBezTo>
                  <a:cubicBezTo>
                    <a:pt x="38" y="12"/>
                    <a:pt x="38" y="12"/>
                    <a:pt x="38" y="12"/>
                  </a:cubicBezTo>
                  <a:cubicBezTo>
                    <a:pt x="39" y="12"/>
                    <a:pt x="40" y="12"/>
                    <a:pt x="41" y="11"/>
                  </a:cubicBezTo>
                  <a:cubicBezTo>
                    <a:pt x="46" y="21"/>
                    <a:pt x="46" y="21"/>
                    <a:pt x="46" y="21"/>
                  </a:cubicBezTo>
                  <a:cubicBezTo>
                    <a:pt x="47" y="22"/>
                    <a:pt x="49" y="23"/>
                    <a:pt x="51" y="23"/>
                  </a:cubicBezTo>
                  <a:cubicBezTo>
                    <a:pt x="55" y="22"/>
                    <a:pt x="58" y="22"/>
                    <a:pt x="62" y="23"/>
                  </a:cubicBezTo>
                  <a:cubicBezTo>
                    <a:pt x="64" y="23"/>
                    <a:pt x="66" y="22"/>
                    <a:pt x="67" y="21"/>
                  </a:cubicBezTo>
                  <a:cubicBezTo>
                    <a:pt x="72" y="11"/>
                    <a:pt x="72" y="11"/>
                    <a:pt x="72" y="11"/>
                  </a:cubicBezTo>
                  <a:cubicBezTo>
                    <a:pt x="73" y="12"/>
                    <a:pt x="74" y="12"/>
                    <a:pt x="75" y="12"/>
                  </a:cubicBezTo>
                  <a:cubicBezTo>
                    <a:pt x="76" y="13"/>
                    <a:pt x="77" y="13"/>
                    <a:pt x="78" y="14"/>
                  </a:cubicBezTo>
                  <a:cubicBezTo>
                    <a:pt x="75" y="24"/>
                    <a:pt x="75" y="24"/>
                    <a:pt x="75" y="24"/>
                  </a:cubicBezTo>
                  <a:cubicBezTo>
                    <a:pt x="75" y="26"/>
                    <a:pt x="75" y="28"/>
                    <a:pt x="77" y="29"/>
                  </a:cubicBezTo>
                  <a:cubicBezTo>
                    <a:pt x="80" y="31"/>
                    <a:pt x="82" y="34"/>
                    <a:pt x="84" y="37"/>
                  </a:cubicBezTo>
                  <a:cubicBezTo>
                    <a:pt x="86" y="38"/>
                    <a:pt x="88" y="39"/>
                    <a:pt x="90" y="38"/>
                  </a:cubicBezTo>
                  <a:cubicBezTo>
                    <a:pt x="100" y="36"/>
                    <a:pt x="100" y="36"/>
                    <a:pt x="100" y="36"/>
                  </a:cubicBezTo>
                  <a:cubicBezTo>
                    <a:pt x="101" y="37"/>
                    <a:pt x="102" y="39"/>
                    <a:pt x="102" y="41"/>
                  </a:cubicBezTo>
                  <a:cubicBezTo>
                    <a:pt x="93" y="47"/>
                    <a:pt x="93" y="47"/>
                    <a:pt x="93" y="47"/>
                  </a:cubicBezTo>
                  <a:cubicBezTo>
                    <a:pt x="91" y="48"/>
                    <a:pt x="90" y="50"/>
                    <a:pt x="91" y="52"/>
                  </a:cubicBezTo>
                  <a:cubicBezTo>
                    <a:pt x="91" y="55"/>
                    <a:pt x="91" y="59"/>
                    <a:pt x="91" y="62"/>
                  </a:cubicBezTo>
                  <a:cubicBezTo>
                    <a:pt x="90" y="64"/>
                    <a:pt x="91" y="66"/>
                    <a:pt x="93" y="67"/>
                  </a:cubicBezTo>
                  <a:cubicBezTo>
                    <a:pt x="102" y="72"/>
                    <a:pt x="102" y="72"/>
                    <a:pt x="102" y="72"/>
                  </a:cubicBezTo>
                  <a:cubicBezTo>
                    <a:pt x="102" y="73"/>
                    <a:pt x="102" y="74"/>
                    <a:pt x="101" y="7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ZoneTexte 8"/>
          <p:cNvSpPr txBox="1"/>
          <p:nvPr/>
        </p:nvSpPr>
        <p:spPr>
          <a:xfrm>
            <a:off x="6595847" y="1683949"/>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defRPr sz="1100">
                <a:solidFill>
                  <a:schemeClr val="accent1">
                    <a:lumMod val="50000"/>
                  </a:schemeClr>
                </a:solidFill>
              </a:defRPr>
            </a:lvl1pPr>
          </a:lstStyle>
          <a:p>
            <a:r>
              <a:rPr lang="fr-FR" b="1" dirty="0" smtClean="0"/>
              <a:t>Jours-homme</a:t>
            </a:r>
            <a:endParaRPr lang="fr-FR" b="1" dirty="0"/>
          </a:p>
        </p:txBody>
      </p:sp>
      <p:sp>
        <p:nvSpPr>
          <p:cNvPr id="105" name="ZoneTexte 9"/>
          <p:cNvSpPr txBox="1"/>
          <p:nvPr/>
        </p:nvSpPr>
        <p:spPr>
          <a:xfrm>
            <a:off x="3808669" y="2184571"/>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defRPr sz="1100">
                <a:solidFill>
                  <a:schemeClr val="accent1">
                    <a:lumMod val="50000"/>
                  </a:schemeClr>
                </a:solidFill>
              </a:defRPr>
            </a:lvl1pPr>
          </a:lstStyle>
          <a:p>
            <a:pPr algn="ctr"/>
            <a:r>
              <a:rPr lang="fr-FR" b="1" dirty="0" smtClean="0"/>
              <a:t>Personnes impliquées</a:t>
            </a:r>
            <a:endParaRPr lang="fr-FR" b="1" dirty="0"/>
          </a:p>
        </p:txBody>
      </p:sp>
      <p:sp>
        <p:nvSpPr>
          <p:cNvPr id="106" name="ZoneTexte 10"/>
          <p:cNvSpPr txBox="1"/>
          <p:nvPr/>
        </p:nvSpPr>
        <p:spPr>
          <a:xfrm>
            <a:off x="3915498" y="1631090"/>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p>
            <a:pPr algn="ctr"/>
            <a:r>
              <a:rPr lang="fr-FR" sz="1100" b="1" dirty="0" smtClean="0">
                <a:solidFill>
                  <a:schemeClr val="accent1">
                    <a:lumMod val="50000"/>
                  </a:schemeClr>
                </a:solidFill>
              </a:rPr>
              <a:t>Mois de collecte Branche</a:t>
            </a:r>
            <a:endParaRPr lang="fr-FR" sz="1100" b="1" dirty="0">
              <a:solidFill>
                <a:schemeClr val="accent1">
                  <a:lumMod val="50000"/>
                </a:schemeClr>
              </a:solidFill>
            </a:endParaRPr>
          </a:p>
        </p:txBody>
      </p:sp>
      <p:sp>
        <p:nvSpPr>
          <p:cNvPr id="107" name="Ellipse 17"/>
          <p:cNvSpPr/>
          <p:nvPr/>
        </p:nvSpPr>
        <p:spPr>
          <a:xfrm>
            <a:off x="4010596" y="1374403"/>
            <a:ext cx="559071"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2000" b="1" dirty="0" smtClean="0">
                <a:solidFill>
                  <a:schemeClr val="accent1">
                    <a:lumMod val="50000"/>
                  </a:schemeClr>
                </a:solidFill>
              </a:rPr>
              <a:t>2,5</a:t>
            </a:r>
            <a:endParaRPr lang="fr-FR" sz="2000" b="1" dirty="0">
              <a:solidFill>
                <a:schemeClr val="accent1">
                  <a:lumMod val="50000"/>
                </a:schemeClr>
              </a:solidFill>
            </a:endParaRPr>
          </a:p>
        </p:txBody>
      </p:sp>
      <p:sp>
        <p:nvSpPr>
          <p:cNvPr id="108" name="Ellipse 18"/>
          <p:cNvSpPr/>
          <p:nvPr/>
        </p:nvSpPr>
        <p:spPr>
          <a:xfrm>
            <a:off x="3931348" y="1916173"/>
            <a:ext cx="866060"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1600" dirty="0" smtClean="0">
                <a:solidFill>
                  <a:srgbClr val="4A96CD">
                    <a:lumMod val="50000"/>
                  </a:srgbClr>
                </a:solidFill>
              </a:rPr>
              <a:t>≈</a:t>
            </a:r>
            <a:r>
              <a:rPr lang="fr-FR" sz="2000" b="1" dirty="0" smtClean="0">
                <a:solidFill>
                  <a:schemeClr val="accent1">
                    <a:lumMod val="50000"/>
                  </a:schemeClr>
                </a:solidFill>
              </a:rPr>
              <a:t>50</a:t>
            </a:r>
            <a:endParaRPr lang="fr-FR" sz="2000" b="1" dirty="0">
              <a:solidFill>
                <a:schemeClr val="accent1">
                  <a:lumMod val="50000"/>
                </a:schemeClr>
              </a:solidFill>
            </a:endParaRPr>
          </a:p>
        </p:txBody>
      </p:sp>
      <p:sp>
        <p:nvSpPr>
          <p:cNvPr id="109" name="Ellipse 19"/>
          <p:cNvSpPr/>
          <p:nvPr/>
        </p:nvSpPr>
        <p:spPr>
          <a:xfrm>
            <a:off x="6442824" y="1434201"/>
            <a:ext cx="984925"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1600" dirty="0" smtClean="0">
                <a:solidFill>
                  <a:schemeClr val="accent1">
                    <a:lumMod val="50000"/>
                  </a:schemeClr>
                </a:solidFill>
              </a:rPr>
              <a:t>≈</a:t>
            </a:r>
            <a:r>
              <a:rPr lang="fr-FR" sz="2000" b="1" dirty="0" smtClean="0">
                <a:solidFill>
                  <a:schemeClr val="accent1">
                    <a:lumMod val="50000"/>
                  </a:schemeClr>
                </a:solidFill>
              </a:rPr>
              <a:t>150</a:t>
            </a:r>
            <a:endParaRPr lang="fr-FR" sz="2000" b="1" dirty="0">
              <a:solidFill>
                <a:schemeClr val="accent1">
                  <a:lumMod val="50000"/>
                </a:schemeClr>
              </a:solidFill>
            </a:endParaRPr>
          </a:p>
        </p:txBody>
      </p:sp>
      <p:cxnSp>
        <p:nvCxnSpPr>
          <p:cNvPr id="22" name="Straight Connector 21"/>
          <p:cNvCxnSpPr/>
          <p:nvPr/>
        </p:nvCxnSpPr>
        <p:spPr>
          <a:xfrm>
            <a:off x="3380634" y="1289209"/>
            <a:ext cx="0" cy="126000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1" name="Group 126"/>
          <p:cNvGrpSpPr/>
          <p:nvPr/>
        </p:nvGrpSpPr>
        <p:grpSpPr>
          <a:xfrm>
            <a:off x="3592142" y="1416795"/>
            <a:ext cx="376937" cy="410196"/>
            <a:chOff x="1662113" y="1679575"/>
            <a:chExt cx="485775" cy="528638"/>
          </a:xfrm>
          <a:solidFill>
            <a:schemeClr val="accent1">
              <a:lumMod val="50000"/>
            </a:schemeClr>
          </a:solidFill>
        </p:grpSpPr>
        <p:sp>
          <p:nvSpPr>
            <p:cNvPr id="128" name="Freeform 24"/>
            <p:cNvSpPr>
              <a:spLocks noEditPoints="1"/>
            </p:cNvSpPr>
            <p:nvPr/>
          </p:nvSpPr>
          <p:spPr bwMode="auto">
            <a:xfrm>
              <a:off x="1662113" y="1679575"/>
              <a:ext cx="485775" cy="528638"/>
            </a:xfrm>
            <a:custGeom>
              <a:avLst/>
              <a:gdLst>
                <a:gd name="T0" fmla="*/ 215 w 220"/>
                <a:gd name="T1" fmla="*/ 54 h 240"/>
                <a:gd name="T2" fmla="*/ 161 w 220"/>
                <a:gd name="T3" fmla="*/ 54 h 240"/>
                <a:gd name="T4" fmla="*/ 126 w 220"/>
                <a:gd name="T5" fmla="*/ 25 h 240"/>
                <a:gd name="T6" fmla="*/ 127 w 220"/>
                <a:gd name="T7" fmla="*/ 18 h 240"/>
                <a:gd name="T8" fmla="*/ 110 w 220"/>
                <a:gd name="T9" fmla="*/ 0 h 240"/>
                <a:gd name="T10" fmla="*/ 92 w 220"/>
                <a:gd name="T11" fmla="*/ 18 h 240"/>
                <a:gd name="T12" fmla="*/ 94 w 220"/>
                <a:gd name="T13" fmla="*/ 25 h 240"/>
                <a:gd name="T14" fmla="*/ 59 w 220"/>
                <a:gd name="T15" fmla="*/ 54 h 240"/>
                <a:gd name="T16" fmla="*/ 5 w 220"/>
                <a:gd name="T17" fmla="*/ 54 h 240"/>
                <a:gd name="T18" fmla="*/ 0 w 220"/>
                <a:gd name="T19" fmla="*/ 58 h 240"/>
                <a:gd name="T20" fmla="*/ 0 w 220"/>
                <a:gd name="T21" fmla="*/ 235 h 240"/>
                <a:gd name="T22" fmla="*/ 5 w 220"/>
                <a:gd name="T23" fmla="*/ 240 h 240"/>
                <a:gd name="T24" fmla="*/ 215 w 220"/>
                <a:gd name="T25" fmla="*/ 240 h 240"/>
                <a:gd name="T26" fmla="*/ 220 w 220"/>
                <a:gd name="T27" fmla="*/ 235 h 240"/>
                <a:gd name="T28" fmla="*/ 220 w 220"/>
                <a:gd name="T29" fmla="*/ 58 h 240"/>
                <a:gd name="T30" fmla="*/ 215 w 220"/>
                <a:gd name="T31" fmla="*/ 54 h 240"/>
                <a:gd name="T32" fmla="*/ 110 w 220"/>
                <a:gd name="T33" fmla="*/ 10 h 240"/>
                <a:gd name="T34" fmla="*/ 118 w 220"/>
                <a:gd name="T35" fmla="*/ 18 h 240"/>
                <a:gd name="T36" fmla="*/ 110 w 220"/>
                <a:gd name="T37" fmla="*/ 25 h 240"/>
                <a:gd name="T38" fmla="*/ 102 w 220"/>
                <a:gd name="T39" fmla="*/ 18 h 240"/>
                <a:gd name="T40" fmla="*/ 110 w 220"/>
                <a:gd name="T41" fmla="*/ 10 h 240"/>
                <a:gd name="T42" fmla="*/ 100 w 220"/>
                <a:gd name="T43" fmla="*/ 32 h 240"/>
                <a:gd name="T44" fmla="*/ 110 w 220"/>
                <a:gd name="T45" fmla="*/ 35 h 240"/>
                <a:gd name="T46" fmla="*/ 120 w 220"/>
                <a:gd name="T47" fmla="*/ 32 h 240"/>
                <a:gd name="T48" fmla="*/ 146 w 220"/>
                <a:gd name="T49" fmla="*/ 54 h 240"/>
                <a:gd name="T50" fmla="*/ 74 w 220"/>
                <a:gd name="T51" fmla="*/ 54 h 240"/>
                <a:gd name="T52" fmla="*/ 100 w 220"/>
                <a:gd name="T53" fmla="*/ 32 h 240"/>
                <a:gd name="T54" fmla="*/ 210 w 220"/>
                <a:gd name="T55" fmla="*/ 230 h 240"/>
                <a:gd name="T56" fmla="*/ 10 w 220"/>
                <a:gd name="T57" fmla="*/ 230 h 240"/>
                <a:gd name="T58" fmla="*/ 10 w 220"/>
                <a:gd name="T59" fmla="*/ 98 h 240"/>
                <a:gd name="T60" fmla="*/ 210 w 220"/>
                <a:gd name="T61" fmla="*/ 98 h 240"/>
                <a:gd name="T62" fmla="*/ 210 w 220"/>
                <a:gd name="T63" fmla="*/ 230 h 240"/>
                <a:gd name="T64" fmla="*/ 210 w 220"/>
                <a:gd name="T65" fmla="*/ 89 h 240"/>
                <a:gd name="T66" fmla="*/ 10 w 220"/>
                <a:gd name="T67" fmla="*/ 89 h 240"/>
                <a:gd name="T68" fmla="*/ 10 w 220"/>
                <a:gd name="T69" fmla="*/ 63 h 240"/>
                <a:gd name="T70" fmla="*/ 210 w 220"/>
                <a:gd name="T71" fmla="*/ 63 h 240"/>
                <a:gd name="T72" fmla="*/ 210 w 220"/>
                <a:gd name="T73" fmla="*/ 8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240">
                  <a:moveTo>
                    <a:pt x="215" y="54"/>
                  </a:moveTo>
                  <a:cubicBezTo>
                    <a:pt x="161" y="54"/>
                    <a:pt x="161" y="54"/>
                    <a:pt x="161" y="54"/>
                  </a:cubicBezTo>
                  <a:cubicBezTo>
                    <a:pt x="126" y="25"/>
                    <a:pt x="126" y="25"/>
                    <a:pt x="126" y="25"/>
                  </a:cubicBezTo>
                  <a:cubicBezTo>
                    <a:pt x="127" y="23"/>
                    <a:pt x="127" y="20"/>
                    <a:pt x="127" y="18"/>
                  </a:cubicBezTo>
                  <a:cubicBezTo>
                    <a:pt x="127" y="8"/>
                    <a:pt x="119" y="0"/>
                    <a:pt x="110" y="0"/>
                  </a:cubicBezTo>
                  <a:cubicBezTo>
                    <a:pt x="100" y="0"/>
                    <a:pt x="92" y="8"/>
                    <a:pt x="92" y="18"/>
                  </a:cubicBezTo>
                  <a:cubicBezTo>
                    <a:pt x="92" y="20"/>
                    <a:pt x="93" y="23"/>
                    <a:pt x="94" y="25"/>
                  </a:cubicBezTo>
                  <a:cubicBezTo>
                    <a:pt x="59" y="54"/>
                    <a:pt x="59" y="54"/>
                    <a:pt x="59" y="54"/>
                  </a:cubicBezTo>
                  <a:cubicBezTo>
                    <a:pt x="5" y="54"/>
                    <a:pt x="5" y="54"/>
                    <a:pt x="5" y="54"/>
                  </a:cubicBezTo>
                  <a:cubicBezTo>
                    <a:pt x="2" y="54"/>
                    <a:pt x="0" y="56"/>
                    <a:pt x="0" y="58"/>
                  </a:cubicBezTo>
                  <a:cubicBezTo>
                    <a:pt x="0" y="235"/>
                    <a:pt x="0" y="235"/>
                    <a:pt x="0" y="235"/>
                  </a:cubicBezTo>
                  <a:cubicBezTo>
                    <a:pt x="0" y="238"/>
                    <a:pt x="2" y="240"/>
                    <a:pt x="5" y="240"/>
                  </a:cubicBezTo>
                  <a:cubicBezTo>
                    <a:pt x="215" y="240"/>
                    <a:pt x="215" y="240"/>
                    <a:pt x="215" y="240"/>
                  </a:cubicBezTo>
                  <a:cubicBezTo>
                    <a:pt x="218" y="240"/>
                    <a:pt x="220" y="238"/>
                    <a:pt x="220" y="235"/>
                  </a:cubicBezTo>
                  <a:cubicBezTo>
                    <a:pt x="220" y="58"/>
                    <a:pt x="220" y="58"/>
                    <a:pt x="220" y="58"/>
                  </a:cubicBezTo>
                  <a:cubicBezTo>
                    <a:pt x="220" y="56"/>
                    <a:pt x="218" y="54"/>
                    <a:pt x="215" y="54"/>
                  </a:cubicBezTo>
                  <a:close/>
                  <a:moveTo>
                    <a:pt x="110" y="10"/>
                  </a:moveTo>
                  <a:cubicBezTo>
                    <a:pt x="114" y="10"/>
                    <a:pt x="118" y="13"/>
                    <a:pt x="118" y="18"/>
                  </a:cubicBezTo>
                  <a:cubicBezTo>
                    <a:pt x="118" y="22"/>
                    <a:pt x="114" y="25"/>
                    <a:pt x="110" y="25"/>
                  </a:cubicBezTo>
                  <a:cubicBezTo>
                    <a:pt x="106" y="25"/>
                    <a:pt x="102" y="22"/>
                    <a:pt x="102" y="18"/>
                  </a:cubicBezTo>
                  <a:cubicBezTo>
                    <a:pt x="102" y="13"/>
                    <a:pt x="106" y="10"/>
                    <a:pt x="110" y="10"/>
                  </a:cubicBezTo>
                  <a:close/>
                  <a:moveTo>
                    <a:pt x="100" y="32"/>
                  </a:moveTo>
                  <a:cubicBezTo>
                    <a:pt x="103" y="34"/>
                    <a:pt x="106" y="35"/>
                    <a:pt x="110" y="35"/>
                  </a:cubicBezTo>
                  <a:cubicBezTo>
                    <a:pt x="113" y="35"/>
                    <a:pt x="117" y="34"/>
                    <a:pt x="120" y="32"/>
                  </a:cubicBezTo>
                  <a:cubicBezTo>
                    <a:pt x="146" y="54"/>
                    <a:pt x="146" y="54"/>
                    <a:pt x="146" y="54"/>
                  </a:cubicBezTo>
                  <a:cubicBezTo>
                    <a:pt x="74" y="54"/>
                    <a:pt x="74" y="54"/>
                    <a:pt x="74" y="54"/>
                  </a:cubicBezTo>
                  <a:lnTo>
                    <a:pt x="100" y="32"/>
                  </a:lnTo>
                  <a:close/>
                  <a:moveTo>
                    <a:pt x="210" y="230"/>
                  </a:moveTo>
                  <a:cubicBezTo>
                    <a:pt x="10" y="230"/>
                    <a:pt x="10" y="230"/>
                    <a:pt x="10" y="230"/>
                  </a:cubicBezTo>
                  <a:cubicBezTo>
                    <a:pt x="10" y="98"/>
                    <a:pt x="10" y="98"/>
                    <a:pt x="10" y="98"/>
                  </a:cubicBezTo>
                  <a:cubicBezTo>
                    <a:pt x="210" y="98"/>
                    <a:pt x="210" y="98"/>
                    <a:pt x="210" y="98"/>
                  </a:cubicBezTo>
                  <a:lnTo>
                    <a:pt x="210" y="230"/>
                  </a:lnTo>
                  <a:close/>
                  <a:moveTo>
                    <a:pt x="210" y="89"/>
                  </a:moveTo>
                  <a:cubicBezTo>
                    <a:pt x="10" y="89"/>
                    <a:pt x="10" y="89"/>
                    <a:pt x="10" y="89"/>
                  </a:cubicBezTo>
                  <a:cubicBezTo>
                    <a:pt x="10" y="63"/>
                    <a:pt x="10" y="63"/>
                    <a:pt x="10" y="63"/>
                  </a:cubicBezTo>
                  <a:cubicBezTo>
                    <a:pt x="210" y="63"/>
                    <a:pt x="210" y="63"/>
                    <a:pt x="210" y="63"/>
                  </a:cubicBezTo>
                  <a:lnTo>
                    <a:pt x="210"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25"/>
            <p:cNvSpPr>
              <a:spLocks/>
            </p:cNvSpPr>
            <p:nvPr/>
          </p:nvSpPr>
          <p:spPr bwMode="auto">
            <a:xfrm>
              <a:off x="1944688" y="1935163"/>
              <a:ext cx="28575" cy="28575"/>
            </a:xfrm>
            <a:custGeom>
              <a:avLst/>
              <a:gdLst>
                <a:gd name="T0" fmla="*/ 5 w 13"/>
                <a:gd name="T1" fmla="*/ 13 h 13"/>
                <a:gd name="T2" fmla="*/ 8 w 13"/>
                <a:gd name="T3" fmla="*/ 13 h 13"/>
                <a:gd name="T4" fmla="*/ 13 w 13"/>
                <a:gd name="T5" fmla="*/ 8 h 13"/>
                <a:gd name="T6" fmla="*/ 13 w 13"/>
                <a:gd name="T7" fmla="*/ 5 h 13"/>
                <a:gd name="T8" fmla="*/ 8 w 13"/>
                <a:gd name="T9" fmla="*/ 0 h 13"/>
                <a:gd name="T10" fmla="*/ 5 w 13"/>
                <a:gd name="T11" fmla="*/ 0 h 13"/>
                <a:gd name="T12" fmla="*/ 0 w 13"/>
                <a:gd name="T13" fmla="*/ 5 h 13"/>
                <a:gd name="T14" fmla="*/ 0 w 13"/>
                <a:gd name="T15" fmla="*/ 8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cubicBezTo>
                    <a:pt x="8" y="13"/>
                    <a:pt x="8" y="13"/>
                    <a:pt x="8" y="13"/>
                  </a:cubicBezTo>
                  <a:cubicBezTo>
                    <a:pt x="10" y="13"/>
                    <a:pt x="13" y="10"/>
                    <a:pt x="13" y="8"/>
                  </a:cubicBezTo>
                  <a:cubicBezTo>
                    <a:pt x="13" y="5"/>
                    <a:pt x="13" y="5"/>
                    <a:pt x="13" y="5"/>
                  </a:cubicBezTo>
                  <a:cubicBezTo>
                    <a:pt x="13" y="2"/>
                    <a:pt x="10" y="0"/>
                    <a:pt x="8" y="0"/>
                  </a:cubicBezTo>
                  <a:cubicBezTo>
                    <a:pt x="5" y="0"/>
                    <a:pt x="5" y="0"/>
                    <a:pt x="5" y="0"/>
                  </a:cubicBezTo>
                  <a:cubicBezTo>
                    <a:pt x="2" y="0"/>
                    <a:pt x="0" y="2"/>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6"/>
            <p:cNvSpPr>
              <a:spLocks/>
            </p:cNvSpPr>
            <p:nvPr/>
          </p:nvSpPr>
          <p:spPr bwMode="auto">
            <a:xfrm>
              <a:off x="2001838" y="1935163"/>
              <a:ext cx="26988" cy="28575"/>
            </a:xfrm>
            <a:custGeom>
              <a:avLst/>
              <a:gdLst>
                <a:gd name="T0" fmla="*/ 4 w 12"/>
                <a:gd name="T1" fmla="*/ 13 h 13"/>
                <a:gd name="T2" fmla="*/ 7 w 12"/>
                <a:gd name="T3" fmla="*/ 13 h 13"/>
                <a:gd name="T4" fmla="*/ 12 w 12"/>
                <a:gd name="T5" fmla="*/ 8 h 13"/>
                <a:gd name="T6" fmla="*/ 12 w 12"/>
                <a:gd name="T7" fmla="*/ 5 h 13"/>
                <a:gd name="T8" fmla="*/ 7 w 12"/>
                <a:gd name="T9" fmla="*/ 0 h 13"/>
                <a:gd name="T10" fmla="*/ 4 w 12"/>
                <a:gd name="T11" fmla="*/ 0 h 13"/>
                <a:gd name="T12" fmla="*/ 0 w 12"/>
                <a:gd name="T13" fmla="*/ 5 h 13"/>
                <a:gd name="T14" fmla="*/ 0 w 12"/>
                <a:gd name="T15" fmla="*/ 8 h 13"/>
                <a:gd name="T16" fmla="*/ 4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4" y="13"/>
                  </a:moveTo>
                  <a:cubicBezTo>
                    <a:pt x="7" y="13"/>
                    <a:pt x="7" y="13"/>
                    <a:pt x="7" y="13"/>
                  </a:cubicBezTo>
                  <a:cubicBezTo>
                    <a:pt x="10" y="13"/>
                    <a:pt x="12" y="10"/>
                    <a:pt x="12" y="8"/>
                  </a:cubicBezTo>
                  <a:cubicBezTo>
                    <a:pt x="12" y="5"/>
                    <a:pt x="12" y="5"/>
                    <a:pt x="12" y="5"/>
                  </a:cubicBezTo>
                  <a:cubicBezTo>
                    <a:pt x="12" y="2"/>
                    <a:pt x="10" y="0"/>
                    <a:pt x="7" y="0"/>
                  </a:cubicBezTo>
                  <a:cubicBezTo>
                    <a:pt x="4" y="0"/>
                    <a:pt x="4" y="0"/>
                    <a:pt x="4" y="0"/>
                  </a:cubicBezTo>
                  <a:cubicBezTo>
                    <a:pt x="2" y="0"/>
                    <a:pt x="0" y="2"/>
                    <a:pt x="0" y="5"/>
                  </a:cubicBezTo>
                  <a:cubicBezTo>
                    <a:pt x="0" y="8"/>
                    <a:pt x="0" y="8"/>
                    <a:pt x="0" y="8"/>
                  </a:cubicBezTo>
                  <a:cubicBezTo>
                    <a:pt x="0" y="10"/>
                    <a:pt x="2" y="13"/>
                    <a:pt x="4"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27"/>
            <p:cNvSpPr>
              <a:spLocks/>
            </p:cNvSpPr>
            <p:nvPr/>
          </p:nvSpPr>
          <p:spPr bwMode="auto">
            <a:xfrm>
              <a:off x="2057400" y="1935163"/>
              <a:ext cx="25400" cy="28575"/>
            </a:xfrm>
            <a:custGeom>
              <a:avLst/>
              <a:gdLst>
                <a:gd name="T0" fmla="*/ 5 w 12"/>
                <a:gd name="T1" fmla="*/ 13 h 13"/>
                <a:gd name="T2" fmla="*/ 7 w 12"/>
                <a:gd name="T3" fmla="*/ 13 h 13"/>
                <a:gd name="T4" fmla="*/ 12 w 12"/>
                <a:gd name="T5" fmla="*/ 8 h 13"/>
                <a:gd name="T6" fmla="*/ 12 w 12"/>
                <a:gd name="T7" fmla="*/ 5 h 13"/>
                <a:gd name="T8" fmla="*/ 7 w 12"/>
                <a:gd name="T9" fmla="*/ 0 h 13"/>
                <a:gd name="T10" fmla="*/ 5 w 12"/>
                <a:gd name="T11" fmla="*/ 0 h 13"/>
                <a:gd name="T12" fmla="*/ 0 w 12"/>
                <a:gd name="T13" fmla="*/ 5 h 13"/>
                <a:gd name="T14" fmla="*/ 0 w 12"/>
                <a:gd name="T15" fmla="*/ 8 h 13"/>
                <a:gd name="T16" fmla="*/ 5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13"/>
                  </a:moveTo>
                  <a:cubicBezTo>
                    <a:pt x="7" y="13"/>
                    <a:pt x="7" y="13"/>
                    <a:pt x="7" y="13"/>
                  </a:cubicBezTo>
                  <a:cubicBezTo>
                    <a:pt x="10" y="13"/>
                    <a:pt x="12" y="10"/>
                    <a:pt x="12" y="8"/>
                  </a:cubicBezTo>
                  <a:cubicBezTo>
                    <a:pt x="12" y="5"/>
                    <a:pt x="12" y="5"/>
                    <a:pt x="12" y="5"/>
                  </a:cubicBezTo>
                  <a:cubicBezTo>
                    <a:pt x="12" y="2"/>
                    <a:pt x="10" y="0"/>
                    <a:pt x="7" y="0"/>
                  </a:cubicBezTo>
                  <a:cubicBezTo>
                    <a:pt x="5" y="0"/>
                    <a:pt x="5" y="0"/>
                    <a:pt x="5" y="0"/>
                  </a:cubicBezTo>
                  <a:cubicBezTo>
                    <a:pt x="2" y="0"/>
                    <a:pt x="0" y="2"/>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28"/>
            <p:cNvSpPr>
              <a:spLocks/>
            </p:cNvSpPr>
            <p:nvPr/>
          </p:nvSpPr>
          <p:spPr bwMode="auto">
            <a:xfrm>
              <a:off x="1722438" y="1998663"/>
              <a:ext cx="25400" cy="26988"/>
            </a:xfrm>
            <a:custGeom>
              <a:avLst/>
              <a:gdLst>
                <a:gd name="T0" fmla="*/ 5 w 12"/>
                <a:gd name="T1" fmla="*/ 12 h 12"/>
                <a:gd name="T2" fmla="*/ 7 w 12"/>
                <a:gd name="T3" fmla="*/ 12 h 12"/>
                <a:gd name="T4" fmla="*/ 12 w 12"/>
                <a:gd name="T5" fmla="*/ 7 h 12"/>
                <a:gd name="T6" fmla="*/ 12 w 12"/>
                <a:gd name="T7" fmla="*/ 4 h 12"/>
                <a:gd name="T8" fmla="*/ 7 w 12"/>
                <a:gd name="T9" fmla="*/ 0 h 12"/>
                <a:gd name="T10" fmla="*/ 5 w 12"/>
                <a:gd name="T11" fmla="*/ 0 h 12"/>
                <a:gd name="T12" fmla="*/ 0 w 12"/>
                <a:gd name="T13" fmla="*/ 4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4"/>
                    <a:pt x="12" y="4"/>
                    <a:pt x="12" y="4"/>
                  </a:cubicBezTo>
                  <a:cubicBezTo>
                    <a:pt x="12" y="2"/>
                    <a:pt x="10" y="0"/>
                    <a:pt x="7" y="0"/>
                  </a:cubicBezTo>
                  <a:cubicBezTo>
                    <a:pt x="5" y="0"/>
                    <a:pt x="5" y="0"/>
                    <a:pt x="5" y="0"/>
                  </a:cubicBezTo>
                  <a:cubicBezTo>
                    <a:pt x="2" y="0"/>
                    <a:pt x="0" y="2"/>
                    <a:pt x="0" y="4"/>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29"/>
            <p:cNvSpPr>
              <a:spLocks/>
            </p:cNvSpPr>
            <p:nvPr/>
          </p:nvSpPr>
          <p:spPr bwMode="auto">
            <a:xfrm>
              <a:off x="1776413" y="1998663"/>
              <a:ext cx="26988" cy="26988"/>
            </a:xfrm>
            <a:custGeom>
              <a:avLst/>
              <a:gdLst>
                <a:gd name="T0" fmla="*/ 5 w 12"/>
                <a:gd name="T1" fmla="*/ 12 h 12"/>
                <a:gd name="T2" fmla="*/ 8 w 12"/>
                <a:gd name="T3" fmla="*/ 12 h 12"/>
                <a:gd name="T4" fmla="*/ 12 w 12"/>
                <a:gd name="T5" fmla="*/ 7 h 12"/>
                <a:gd name="T6" fmla="*/ 12 w 12"/>
                <a:gd name="T7" fmla="*/ 4 h 12"/>
                <a:gd name="T8" fmla="*/ 8 w 12"/>
                <a:gd name="T9" fmla="*/ 0 h 12"/>
                <a:gd name="T10" fmla="*/ 5 w 12"/>
                <a:gd name="T11" fmla="*/ 0 h 12"/>
                <a:gd name="T12" fmla="*/ 0 w 12"/>
                <a:gd name="T13" fmla="*/ 4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8" y="12"/>
                    <a:pt x="8" y="12"/>
                    <a:pt x="8" y="12"/>
                  </a:cubicBezTo>
                  <a:cubicBezTo>
                    <a:pt x="10" y="12"/>
                    <a:pt x="12" y="10"/>
                    <a:pt x="12" y="7"/>
                  </a:cubicBezTo>
                  <a:cubicBezTo>
                    <a:pt x="12" y="4"/>
                    <a:pt x="12" y="4"/>
                    <a:pt x="12" y="4"/>
                  </a:cubicBezTo>
                  <a:cubicBezTo>
                    <a:pt x="12" y="2"/>
                    <a:pt x="10" y="0"/>
                    <a:pt x="8" y="0"/>
                  </a:cubicBezTo>
                  <a:cubicBezTo>
                    <a:pt x="5" y="0"/>
                    <a:pt x="5" y="0"/>
                    <a:pt x="5" y="0"/>
                  </a:cubicBezTo>
                  <a:cubicBezTo>
                    <a:pt x="2" y="0"/>
                    <a:pt x="0" y="2"/>
                    <a:pt x="0" y="4"/>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30"/>
            <p:cNvSpPr>
              <a:spLocks/>
            </p:cNvSpPr>
            <p:nvPr/>
          </p:nvSpPr>
          <p:spPr bwMode="auto">
            <a:xfrm>
              <a:off x="1833563" y="1998663"/>
              <a:ext cx="26988" cy="26988"/>
            </a:xfrm>
            <a:custGeom>
              <a:avLst/>
              <a:gdLst>
                <a:gd name="T0" fmla="*/ 4 w 12"/>
                <a:gd name="T1" fmla="*/ 12 h 12"/>
                <a:gd name="T2" fmla="*/ 7 w 12"/>
                <a:gd name="T3" fmla="*/ 12 h 12"/>
                <a:gd name="T4" fmla="*/ 12 w 12"/>
                <a:gd name="T5" fmla="*/ 7 h 12"/>
                <a:gd name="T6" fmla="*/ 12 w 12"/>
                <a:gd name="T7" fmla="*/ 4 h 12"/>
                <a:gd name="T8" fmla="*/ 7 w 12"/>
                <a:gd name="T9" fmla="*/ 0 h 12"/>
                <a:gd name="T10" fmla="*/ 4 w 12"/>
                <a:gd name="T11" fmla="*/ 0 h 12"/>
                <a:gd name="T12" fmla="*/ 0 w 12"/>
                <a:gd name="T13" fmla="*/ 4 h 12"/>
                <a:gd name="T14" fmla="*/ 0 w 12"/>
                <a:gd name="T15" fmla="*/ 7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7" y="12"/>
                    <a:pt x="7" y="12"/>
                    <a:pt x="7" y="12"/>
                  </a:cubicBezTo>
                  <a:cubicBezTo>
                    <a:pt x="10" y="12"/>
                    <a:pt x="12" y="10"/>
                    <a:pt x="12" y="7"/>
                  </a:cubicBezTo>
                  <a:cubicBezTo>
                    <a:pt x="12" y="4"/>
                    <a:pt x="12" y="4"/>
                    <a:pt x="12" y="4"/>
                  </a:cubicBezTo>
                  <a:cubicBezTo>
                    <a:pt x="12" y="2"/>
                    <a:pt x="10" y="0"/>
                    <a:pt x="7" y="0"/>
                  </a:cubicBezTo>
                  <a:cubicBezTo>
                    <a:pt x="4" y="0"/>
                    <a:pt x="4" y="0"/>
                    <a:pt x="4" y="0"/>
                  </a:cubicBezTo>
                  <a:cubicBezTo>
                    <a:pt x="2" y="0"/>
                    <a:pt x="0" y="2"/>
                    <a:pt x="0" y="4"/>
                  </a:cubicBezTo>
                  <a:cubicBezTo>
                    <a:pt x="0" y="7"/>
                    <a:pt x="0" y="7"/>
                    <a:pt x="0" y="7"/>
                  </a:cubicBezTo>
                  <a:cubicBezTo>
                    <a:pt x="0" y="10"/>
                    <a:pt x="2" y="12"/>
                    <a:pt x="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31"/>
            <p:cNvSpPr>
              <a:spLocks/>
            </p:cNvSpPr>
            <p:nvPr/>
          </p:nvSpPr>
          <p:spPr bwMode="auto">
            <a:xfrm>
              <a:off x="1889125" y="1998663"/>
              <a:ext cx="26988" cy="26988"/>
            </a:xfrm>
            <a:custGeom>
              <a:avLst/>
              <a:gdLst>
                <a:gd name="T0" fmla="*/ 5 w 12"/>
                <a:gd name="T1" fmla="*/ 12 h 12"/>
                <a:gd name="T2" fmla="*/ 7 w 12"/>
                <a:gd name="T3" fmla="*/ 12 h 12"/>
                <a:gd name="T4" fmla="*/ 12 w 12"/>
                <a:gd name="T5" fmla="*/ 7 h 12"/>
                <a:gd name="T6" fmla="*/ 12 w 12"/>
                <a:gd name="T7" fmla="*/ 4 h 12"/>
                <a:gd name="T8" fmla="*/ 7 w 12"/>
                <a:gd name="T9" fmla="*/ 0 h 12"/>
                <a:gd name="T10" fmla="*/ 5 w 12"/>
                <a:gd name="T11" fmla="*/ 0 h 12"/>
                <a:gd name="T12" fmla="*/ 0 w 12"/>
                <a:gd name="T13" fmla="*/ 4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4"/>
                    <a:pt x="12" y="4"/>
                    <a:pt x="12" y="4"/>
                  </a:cubicBezTo>
                  <a:cubicBezTo>
                    <a:pt x="12" y="2"/>
                    <a:pt x="10" y="0"/>
                    <a:pt x="7" y="0"/>
                  </a:cubicBezTo>
                  <a:cubicBezTo>
                    <a:pt x="5" y="0"/>
                    <a:pt x="5" y="0"/>
                    <a:pt x="5" y="0"/>
                  </a:cubicBezTo>
                  <a:cubicBezTo>
                    <a:pt x="2" y="0"/>
                    <a:pt x="0" y="2"/>
                    <a:pt x="0" y="4"/>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32"/>
            <p:cNvSpPr>
              <a:spLocks/>
            </p:cNvSpPr>
            <p:nvPr/>
          </p:nvSpPr>
          <p:spPr bwMode="auto">
            <a:xfrm>
              <a:off x="1944688" y="1998663"/>
              <a:ext cx="28575" cy="26988"/>
            </a:xfrm>
            <a:custGeom>
              <a:avLst/>
              <a:gdLst>
                <a:gd name="T0" fmla="*/ 5 w 13"/>
                <a:gd name="T1" fmla="*/ 12 h 12"/>
                <a:gd name="T2" fmla="*/ 8 w 13"/>
                <a:gd name="T3" fmla="*/ 12 h 12"/>
                <a:gd name="T4" fmla="*/ 13 w 13"/>
                <a:gd name="T5" fmla="*/ 7 h 12"/>
                <a:gd name="T6" fmla="*/ 13 w 13"/>
                <a:gd name="T7" fmla="*/ 4 h 12"/>
                <a:gd name="T8" fmla="*/ 8 w 13"/>
                <a:gd name="T9" fmla="*/ 0 h 12"/>
                <a:gd name="T10" fmla="*/ 5 w 13"/>
                <a:gd name="T11" fmla="*/ 0 h 12"/>
                <a:gd name="T12" fmla="*/ 0 w 13"/>
                <a:gd name="T13" fmla="*/ 4 h 12"/>
                <a:gd name="T14" fmla="*/ 0 w 13"/>
                <a:gd name="T15" fmla="*/ 7 h 12"/>
                <a:gd name="T16" fmla="*/ 5 w 13"/>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5" y="12"/>
                  </a:moveTo>
                  <a:cubicBezTo>
                    <a:pt x="8" y="12"/>
                    <a:pt x="8" y="12"/>
                    <a:pt x="8" y="12"/>
                  </a:cubicBezTo>
                  <a:cubicBezTo>
                    <a:pt x="10" y="12"/>
                    <a:pt x="13" y="10"/>
                    <a:pt x="13" y="7"/>
                  </a:cubicBezTo>
                  <a:cubicBezTo>
                    <a:pt x="13" y="4"/>
                    <a:pt x="13" y="4"/>
                    <a:pt x="13" y="4"/>
                  </a:cubicBezTo>
                  <a:cubicBezTo>
                    <a:pt x="13" y="2"/>
                    <a:pt x="10" y="0"/>
                    <a:pt x="8" y="0"/>
                  </a:cubicBezTo>
                  <a:cubicBezTo>
                    <a:pt x="5" y="0"/>
                    <a:pt x="5" y="0"/>
                    <a:pt x="5" y="0"/>
                  </a:cubicBezTo>
                  <a:cubicBezTo>
                    <a:pt x="2" y="0"/>
                    <a:pt x="0" y="2"/>
                    <a:pt x="0" y="4"/>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33"/>
            <p:cNvSpPr>
              <a:spLocks/>
            </p:cNvSpPr>
            <p:nvPr/>
          </p:nvSpPr>
          <p:spPr bwMode="auto">
            <a:xfrm>
              <a:off x="2001838" y="1998663"/>
              <a:ext cx="26988" cy="26988"/>
            </a:xfrm>
            <a:custGeom>
              <a:avLst/>
              <a:gdLst>
                <a:gd name="T0" fmla="*/ 4 w 12"/>
                <a:gd name="T1" fmla="*/ 12 h 12"/>
                <a:gd name="T2" fmla="*/ 7 w 12"/>
                <a:gd name="T3" fmla="*/ 12 h 12"/>
                <a:gd name="T4" fmla="*/ 12 w 12"/>
                <a:gd name="T5" fmla="*/ 7 h 12"/>
                <a:gd name="T6" fmla="*/ 12 w 12"/>
                <a:gd name="T7" fmla="*/ 4 h 12"/>
                <a:gd name="T8" fmla="*/ 7 w 12"/>
                <a:gd name="T9" fmla="*/ 0 h 12"/>
                <a:gd name="T10" fmla="*/ 4 w 12"/>
                <a:gd name="T11" fmla="*/ 0 h 12"/>
                <a:gd name="T12" fmla="*/ 0 w 12"/>
                <a:gd name="T13" fmla="*/ 4 h 12"/>
                <a:gd name="T14" fmla="*/ 0 w 12"/>
                <a:gd name="T15" fmla="*/ 7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7" y="12"/>
                    <a:pt x="7" y="12"/>
                    <a:pt x="7" y="12"/>
                  </a:cubicBezTo>
                  <a:cubicBezTo>
                    <a:pt x="10" y="12"/>
                    <a:pt x="12" y="10"/>
                    <a:pt x="12" y="7"/>
                  </a:cubicBezTo>
                  <a:cubicBezTo>
                    <a:pt x="12" y="4"/>
                    <a:pt x="12" y="4"/>
                    <a:pt x="12" y="4"/>
                  </a:cubicBezTo>
                  <a:cubicBezTo>
                    <a:pt x="12" y="2"/>
                    <a:pt x="10" y="0"/>
                    <a:pt x="7" y="0"/>
                  </a:cubicBezTo>
                  <a:cubicBezTo>
                    <a:pt x="4" y="0"/>
                    <a:pt x="4" y="0"/>
                    <a:pt x="4" y="0"/>
                  </a:cubicBezTo>
                  <a:cubicBezTo>
                    <a:pt x="2" y="0"/>
                    <a:pt x="0" y="2"/>
                    <a:pt x="0" y="4"/>
                  </a:cubicBezTo>
                  <a:cubicBezTo>
                    <a:pt x="0" y="7"/>
                    <a:pt x="0" y="7"/>
                    <a:pt x="0" y="7"/>
                  </a:cubicBezTo>
                  <a:cubicBezTo>
                    <a:pt x="0" y="10"/>
                    <a:pt x="2" y="12"/>
                    <a:pt x="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34"/>
            <p:cNvSpPr>
              <a:spLocks/>
            </p:cNvSpPr>
            <p:nvPr/>
          </p:nvSpPr>
          <p:spPr bwMode="auto">
            <a:xfrm>
              <a:off x="2057400" y="1998663"/>
              <a:ext cx="25400" cy="26988"/>
            </a:xfrm>
            <a:custGeom>
              <a:avLst/>
              <a:gdLst>
                <a:gd name="T0" fmla="*/ 5 w 12"/>
                <a:gd name="T1" fmla="*/ 12 h 12"/>
                <a:gd name="T2" fmla="*/ 7 w 12"/>
                <a:gd name="T3" fmla="*/ 12 h 12"/>
                <a:gd name="T4" fmla="*/ 12 w 12"/>
                <a:gd name="T5" fmla="*/ 7 h 12"/>
                <a:gd name="T6" fmla="*/ 12 w 12"/>
                <a:gd name="T7" fmla="*/ 4 h 12"/>
                <a:gd name="T8" fmla="*/ 7 w 12"/>
                <a:gd name="T9" fmla="*/ 0 h 12"/>
                <a:gd name="T10" fmla="*/ 5 w 12"/>
                <a:gd name="T11" fmla="*/ 0 h 12"/>
                <a:gd name="T12" fmla="*/ 0 w 12"/>
                <a:gd name="T13" fmla="*/ 4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4"/>
                    <a:pt x="12" y="4"/>
                    <a:pt x="12" y="4"/>
                  </a:cubicBezTo>
                  <a:cubicBezTo>
                    <a:pt x="12" y="2"/>
                    <a:pt x="10" y="0"/>
                    <a:pt x="7" y="0"/>
                  </a:cubicBezTo>
                  <a:cubicBezTo>
                    <a:pt x="5" y="0"/>
                    <a:pt x="5" y="0"/>
                    <a:pt x="5" y="0"/>
                  </a:cubicBezTo>
                  <a:cubicBezTo>
                    <a:pt x="2" y="0"/>
                    <a:pt x="0" y="2"/>
                    <a:pt x="0" y="4"/>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35"/>
            <p:cNvSpPr>
              <a:spLocks/>
            </p:cNvSpPr>
            <p:nvPr/>
          </p:nvSpPr>
          <p:spPr bwMode="auto">
            <a:xfrm>
              <a:off x="1722438" y="2060575"/>
              <a:ext cx="25400" cy="26988"/>
            </a:xfrm>
            <a:custGeom>
              <a:avLst/>
              <a:gdLst>
                <a:gd name="T0" fmla="*/ 5 w 12"/>
                <a:gd name="T1" fmla="*/ 12 h 12"/>
                <a:gd name="T2" fmla="*/ 7 w 12"/>
                <a:gd name="T3" fmla="*/ 12 h 12"/>
                <a:gd name="T4" fmla="*/ 12 w 12"/>
                <a:gd name="T5" fmla="*/ 7 h 12"/>
                <a:gd name="T6" fmla="*/ 12 w 12"/>
                <a:gd name="T7" fmla="*/ 5 h 12"/>
                <a:gd name="T8" fmla="*/ 7 w 12"/>
                <a:gd name="T9" fmla="*/ 0 h 12"/>
                <a:gd name="T10" fmla="*/ 5 w 12"/>
                <a:gd name="T11" fmla="*/ 0 h 12"/>
                <a:gd name="T12" fmla="*/ 0 w 12"/>
                <a:gd name="T13" fmla="*/ 5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5"/>
                    <a:pt x="12" y="5"/>
                    <a:pt x="12" y="5"/>
                  </a:cubicBezTo>
                  <a:cubicBezTo>
                    <a:pt x="12" y="2"/>
                    <a:pt x="10" y="0"/>
                    <a:pt x="7" y="0"/>
                  </a:cubicBezTo>
                  <a:cubicBezTo>
                    <a:pt x="5" y="0"/>
                    <a:pt x="5" y="0"/>
                    <a:pt x="5" y="0"/>
                  </a:cubicBezTo>
                  <a:cubicBezTo>
                    <a:pt x="2" y="0"/>
                    <a:pt x="0" y="2"/>
                    <a:pt x="0" y="5"/>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36"/>
            <p:cNvSpPr>
              <a:spLocks/>
            </p:cNvSpPr>
            <p:nvPr/>
          </p:nvSpPr>
          <p:spPr bwMode="auto">
            <a:xfrm>
              <a:off x="1776413" y="2060575"/>
              <a:ext cx="26988" cy="26988"/>
            </a:xfrm>
            <a:custGeom>
              <a:avLst/>
              <a:gdLst>
                <a:gd name="T0" fmla="*/ 5 w 12"/>
                <a:gd name="T1" fmla="*/ 12 h 12"/>
                <a:gd name="T2" fmla="*/ 8 w 12"/>
                <a:gd name="T3" fmla="*/ 12 h 12"/>
                <a:gd name="T4" fmla="*/ 12 w 12"/>
                <a:gd name="T5" fmla="*/ 7 h 12"/>
                <a:gd name="T6" fmla="*/ 12 w 12"/>
                <a:gd name="T7" fmla="*/ 5 h 12"/>
                <a:gd name="T8" fmla="*/ 8 w 12"/>
                <a:gd name="T9" fmla="*/ 0 h 12"/>
                <a:gd name="T10" fmla="*/ 5 w 12"/>
                <a:gd name="T11" fmla="*/ 0 h 12"/>
                <a:gd name="T12" fmla="*/ 0 w 12"/>
                <a:gd name="T13" fmla="*/ 5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8" y="12"/>
                    <a:pt x="8" y="12"/>
                    <a:pt x="8" y="12"/>
                  </a:cubicBezTo>
                  <a:cubicBezTo>
                    <a:pt x="10" y="12"/>
                    <a:pt x="12" y="10"/>
                    <a:pt x="12" y="7"/>
                  </a:cubicBezTo>
                  <a:cubicBezTo>
                    <a:pt x="12" y="5"/>
                    <a:pt x="12" y="5"/>
                    <a:pt x="12" y="5"/>
                  </a:cubicBezTo>
                  <a:cubicBezTo>
                    <a:pt x="12" y="2"/>
                    <a:pt x="10" y="0"/>
                    <a:pt x="8" y="0"/>
                  </a:cubicBezTo>
                  <a:cubicBezTo>
                    <a:pt x="5" y="0"/>
                    <a:pt x="5" y="0"/>
                    <a:pt x="5" y="0"/>
                  </a:cubicBezTo>
                  <a:cubicBezTo>
                    <a:pt x="2" y="0"/>
                    <a:pt x="0" y="2"/>
                    <a:pt x="0" y="5"/>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37"/>
            <p:cNvSpPr>
              <a:spLocks/>
            </p:cNvSpPr>
            <p:nvPr/>
          </p:nvSpPr>
          <p:spPr bwMode="auto">
            <a:xfrm>
              <a:off x="1833563" y="2060575"/>
              <a:ext cx="26988" cy="26988"/>
            </a:xfrm>
            <a:custGeom>
              <a:avLst/>
              <a:gdLst>
                <a:gd name="T0" fmla="*/ 4 w 12"/>
                <a:gd name="T1" fmla="*/ 12 h 12"/>
                <a:gd name="T2" fmla="*/ 7 w 12"/>
                <a:gd name="T3" fmla="*/ 12 h 12"/>
                <a:gd name="T4" fmla="*/ 12 w 12"/>
                <a:gd name="T5" fmla="*/ 7 h 12"/>
                <a:gd name="T6" fmla="*/ 12 w 12"/>
                <a:gd name="T7" fmla="*/ 5 h 12"/>
                <a:gd name="T8" fmla="*/ 7 w 12"/>
                <a:gd name="T9" fmla="*/ 0 h 12"/>
                <a:gd name="T10" fmla="*/ 4 w 12"/>
                <a:gd name="T11" fmla="*/ 0 h 12"/>
                <a:gd name="T12" fmla="*/ 0 w 12"/>
                <a:gd name="T13" fmla="*/ 5 h 12"/>
                <a:gd name="T14" fmla="*/ 0 w 12"/>
                <a:gd name="T15" fmla="*/ 7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7" y="12"/>
                    <a:pt x="7" y="12"/>
                    <a:pt x="7" y="12"/>
                  </a:cubicBezTo>
                  <a:cubicBezTo>
                    <a:pt x="10" y="12"/>
                    <a:pt x="12" y="10"/>
                    <a:pt x="12" y="7"/>
                  </a:cubicBezTo>
                  <a:cubicBezTo>
                    <a:pt x="12" y="5"/>
                    <a:pt x="12" y="5"/>
                    <a:pt x="12" y="5"/>
                  </a:cubicBezTo>
                  <a:cubicBezTo>
                    <a:pt x="12" y="2"/>
                    <a:pt x="10" y="0"/>
                    <a:pt x="7" y="0"/>
                  </a:cubicBezTo>
                  <a:cubicBezTo>
                    <a:pt x="4" y="0"/>
                    <a:pt x="4" y="0"/>
                    <a:pt x="4" y="0"/>
                  </a:cubicBezTo>
                  <a:cubicBezTo>
                    <a:pt x="2" y="0"/>
                    <a:pt x="0" y="2"/>
                    <a:pt x="0" y="5"/>
                  </a:cubicBezTo>
                  <a:cubicBezTo>
                    <a:pt x="0" y="7"/>
                    <a:pt x="0" y="7"/>
                    <a:pt x="0" y="7"/>
                  </a:cubicBezTo>
                  <a:cubicBezTo>
                    <a:pt x="0" y="10"/>
                    <a:pt x="2" y="12"/>
                    <a:pt x="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38"/>
            <p:cNvSpPr>
              <a:spLocks/>
            </p:cNvSpPr>
            <p:nvPr/>
          </p:nvSpPr>
          <p:spPr bwMode="auto">
            <a:xfrm>
              <a:off x="1889125" y="2060575"/>
              <a:ext cx="26988" cy="26988"/>
            </a:xfrm>
            <a:custGeom>
              <a:avLst/>
              <a:gdLst>
                <a:gd name="T0" fmla="*/ 5 w 12"/>
                <a:gd name="T1" fmla="*/ 12 h 12"/>
                <a:gd name="T2" fmla="*/ 7 w 12"/>
                <a:gd name="T3" fmla="*/ 12 h 12"/>
                <a:gd name="T4" fmla="*/ 12 w 12"/>
                <a:gd name="T5" fmla="*/ 7 h 12"/>
                <a:gd name="T6" fmla="*/ 12 w 12"/>
                <a:gd name="T7" fmla="*/ 5 h 12"/>
                <a:gd name="T8" fmla="*/ 7 w 12"/>
                <a:gd name="T9" fmla="*/ 0 h 12"/>
                <a:gd name="T10" fmla="*/ 5 w 12"/>
                <a:gd name="T11" fmla="*/ 0 h 12"/>
                <a:gd name="T12" fmla="*/ 0 w 12"/>
                <a:gd name="T13" fmla="*/ 5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5"/>
                    <a:pt x="12" y="5"/>
                    <a:pt x="12" y="5"/>
                  </a:cubicBezTo>
                  <a:cubicBezTo>
                    <a:pt x="12" y="2"/>
                    <a:pt x="10" y="0"/>
                    <a:pt x="7" y="0"/>
                  </a:cubicBezTo>
                  <a:cubicBezTo>
                    <a:pt x="5" y="0"/>
                    <a:pt x="5" y="0"/>
                    <a:pt x="5" y="0"/>
                  </a:cubicBezTo>
                  <a:cubicBezTo>
                    <a:pt x="2" y="0"/>
                    <a:pt x="0" y="2"/>
                    <a:pt x="0" y="5"/>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39"/>
            <p:cNvSpPr>
              <a:spLocks/>
            </p:cNvSpPr>
            <p:nvPr/>
          </p:nvSpPr>
          <p:spPr bwMode="auto">
            <a:xfrm>
              <a:off x="1944688" y="2060575"/>
              <a:ext cx="28575" cy="26988"/>
            </a:xfrm>
            <a:custGeom>
              <a:avLst/>
              <a:gdLst>
                <a:gd name="T0" fmla="*/ 5 w 13"/>
                <a:gd name="T1" fmla="*/ 12 h 12"/>
                <a:gd name="T2" fmla="*/ 8 w 13"/>
                <a:gd name="T3" fmla="*/ 12 h 12"/>
                <a:gd name="T4" fmla="*/ 13 w 13"/>
                <a:gd name="T5" fmla="*/ 7 h 12"/>
                <a:gd name="T6" fmla="*/ 13 w 13"/>
                <a:gd name="T7" fmla="*/ 5 h 12"/>
                <a:gd name="T8" fmla="*/ 8 w 13"/>
                <a:gd name="T9" fmla="*/ 0 h 12"/>
                <a:gd name="T10" fmla="*/ 5 w 13"/>
                <a:gd name="T11" fmla="*/ 0 h 12"/>
                <a:gd name="T12" fmla="*/ 0 w 13"/>
                <a:gd name="T13" fmla="*/ 5 h 12"/>
                <a:gd name="T14" fmla="*/ 0 w 13"/>
                <a:gd name="T15" fmla="*/ 7 h 12"/>
                <a:gd name="T16" fmla="*/ 5 w 13"/>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5" y="12"/>
                  </a:moveTo>
                  <a:cubicBezTo>
                    <a:pt x="8" y="12"/>
                    <a:pt x="8" y="12"/>
                    <a:pt x="8" y="12"/>
                  </a:cubicBezTo>
                  <a:cubicBezTo>
                    <a:pt x="10" y="12"/>
                    <a:pt x="13" y="10"/>
                    <a:pt x="13" y="7"/>
                  </a:cubicBezTo>
                  <a:cubicBezTo>
                    <a:pt x="13" y="5"/>
                    <a:pt x="13" y="5"/>
                    <a:pt x="13" y="5"/>
                  </a:cubicBezTo>
                  <a:cubicBezTo>
                    <a:pt x="13" y="2"/>
                    <a:pt x="10" y="0"/>
                    <a:pt x="8" y="0"/>
                  </a:cubicBezTo>
                  <a:cubicBezTo>
                    <a:pt x="5" y="0"/>
                    <a:pt x="5" y="0"/>
                    <a:pt x="5" y="0"/>
                  </a:cubicBezTo>
                  <a:cubicBezTo>
                    <a:pt x="2" y="0"/>
                    <a:pt x="0" y="2"/>
                    <a:pt x="0" y="5"/>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0"/>
            <p:cNvSpPr>
              <a:spLocks/>
            </p:cNvSpPr>
            <p:nvPr/>
          </p:nvSpPr>
          <p:spPr bwMode="auto">
            <a:xfrm>
              <a:off x="2001838" y="2060575"/>
              <a:ext cx="26988" cy="26988"/>
            </a:xfrm>
            <a:custGeom>
              <a:avLst/>
              <a:gdLst>
                <a:gd name="T0" fmla="*/ 4 w 12"/>
                <a:gd name="T1" fmla="*/ 12 h 12"/>
                <a:gd name="T2" fmla="*/ 7 w 12"/>
                <a:gd name="T3" fmla="*/ 12 h 12"/>
                <a:gd name="T4" fmla="*/ 12 w 12"/>
                <a:gd name="T5" fmla="*/ 7 h 12"/>
                <a:gd name="T6" fmla="*/ 12 w 12"/>
                <a:gd name="T7" fmla="*/ 5 h 12"/>
                <a:gd name="T8" fmla="*/ 7 w 12"/>
                <a:gd name="T9" fmla="*/ 0 h 12"/>
                <a:gd name="T10" fmla="*/ 4 w 12"/>
                <a:gd name="T11" fmla="*/ 0 h 12"/>
                <a:gd name="T12" fmla="*/ 0 w 12"/>
                <a:gd name="T13" fmla="*/ 5 h 12"/>
                <a:gd name="T14" fmla="*/ 0 w 12"/>
                <a:gd name="T15" fmla="*/ 7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7" y="12"/>
                    <a:pt x="7" y="12"/>
                    <a:pt x="7" y="12"/>
                  </a:cubicBezTo>
                  <a:cubicBezTo>
                    <a:pt x="10" y="12"/>
                    <a:pt x="12" y="10"/>
                    <a:pt x="12" y="7"/>
                  </a:cubicBezTo>
                  <a:cubicBezTo>
                    <a:pt x="12" y="5"/>
                    <a:pt x="12" y="5"/>
                    <a:pt x="12" y="5"/>
                  </a:cubicBezTo>
                  <a:cubicBezTo>
                    <a:pt x="12" y="2"/>
                    <a:pt x="10" y="0"/>
                    <a:pt x="7" y="0"/>
                  </a:cubicBezTo>
                  <a:cubicBezTo>
                    <a:pt x="4" y="0"/>
                    <a:pt x="4" y="0"/>
                    <a:pt x="4" y="0"/>
                  </a:cubicBezTo>
                  <a:cubicBezTo>
                    <a:pt x="2" y="0"/>
                    <a:pt x="0" y="2"/>
                    <a:pt x="0" y="5"/>
                  </a:cubicBezTo>
                  <a:cubicBezTo>
                    <a:pt x="0" y="7"/>
                    <a:pt x="0" y="7"/>
                    <a:pt x="0" y="7"/>
                  </a:cubicBezTo>
                  <a:cubicBezTo>
                    <a:pt x="0" y="10"/>
                    <a:pt x="2" y="12"/>
                    <a:pt x="4"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41"/>
            <p:cNvSpPr>
              <a:spLocks/>
            </p:cNvSpPr>
            <p:nvPr/>
          </p:nvSpPr>
          <p:spPr bwMode="auto">
            <a:xfrm>
              <a:off x="2057400" y="2060575"/>
              <a:ext cx="25400" cy="26988"/>
            </a:xfrm>
            <a:custGeom>
              <a:avLst/>
              <a:gdLst>
                <a:gd name="T0" fmla="*/ 5 w 12"/>
                <a:gd name="T1" fmla="*/ 12 h 12"/>
                <a:gd name="T2" fmla="*/ 7 w 12"/>
                <a:gd name="T3" fmla="*/ 12 h 12"/>
                <a:gd name="T4" fmla="*/ 12 w 12"/>
                <a:gd name="T5" fmla="*/ 7 h 12"/>
                <a:gd name="T6" fmla="*/ 12 w 12"/>
                <a:gd name="T7" fmla="*/ 5 h 12"/>
                <a:gd name="T8" fmla="*/ 7 w 12"/>
                <a:gd name="T9" fmla="*/ 0 h 12"/>
                <a:gd name="T10" fmla="*/ 5 w 12"/>
                <a:gd name="T11" fmla="*/ 0 h 12"/>
                <a:gd name="T12" fmla="*/ 0 w 12"/>
                <a:gd name="T13" fmla="*/ 5 h 12"/>
                <a:gd name="T14" fmla="*/ 0 w 12"/>
                <a:gd name="T15" fmla="*/ 7 h 12"/>
                <a:gd name="T16" fmla="*/ 5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12"/>
                  </a:moveTo>
                  <a:cubicBezTo>
                    <a:pt x="7" y="12"/>
                    <a:pt x="7" y="12"/>
                    <a:pt x="7" y="12"/>
                  </a:cubicBezTo>
                  <a:cubicBezTo>
                    <a:pt x="10" y="12"/>
                    <a:pt x="12" y="10"/>
                    <a:pt x="12" y="7"/>
                  </a:cubicBezTo>
                  <a:cubicBezTo>
                    <a:pt x="12" y="5"/>
                    <a:pt x="12" y="5"/>
                    <a:pt x="12" y="5"/>
                  </a:cubicBezTo>
                  <a:cubicBezTo>
                    <a:pt x="12" y="2"/>
                    <a:pt x="10" y="0"/>
                    <a:pt x="7" y="0"/>
                  </a:cubicBezTo>
                  <a:cubicBezTo>
                    <a:pt x="5" y="0"/>
                    <a:pt x="5" y="0"/>
                    <a:pt x="5" y="0"/>
                  </a:cubicBezTo>
                  <a:cubicBezTo>
                    <a:pt x="2" y="0"/>
                    <a:pt x="0" y="2"/>
                    <a:pt x="0" y="5"/>
                  </a:cubicBezTo>
                  <a:cubicBezTo>
                    <a:pt x="0" y="7"/>
                    <a:pt x="0" y="7"/>
                    <a:pt x="0" y="7"/>
                  </a:cubicBezTo>
                  <a:cubicBezTo>
                    <a:pt x="0" y="10"/>
                    <a:pt x="2" y="12"/>
                    <a:pt x="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42"/>
            <p:cNvSpPr>
              <a:spLocks/>
            </p:cNvSpPr>
            <p:nvPr/>
          </p:nvSpPr>
          <p:spPr bwMode="auto">
            <a:xfrm>
              <a:off x="1722438" y="2122488"/>
              <a:ext cx="25400" cy="28575"/>
            </a:xfrm>
            <a:custGeom>
              <a:avLst/>
              <a:gdLst>
                <a:gd name="T0" fmla="*/ 5 w 12"/>
                <a:gd name="T1" fmla="*/ 13 h 13"/>
                <a:gd name="T2" fmla="*/ 7 w 12"/>
                <a:gd name="T3" fmla="*/ 13 h 13"/>
                <a:gd name="T4" fmla="*/ 12 w 12"/>
                <a:gd name="T5" fmla="*/ 8 h 13"/>
                <a:gd name="T6" fmla="*/ 12 w 12"/>
                <a:gd name="T7" fmla="*/ 5 h 13"/>
                <a:gd name="T8" fmla="*/ 7 w 12"/>
                <a:gd name="T9" fmla="*/ 0 h 13"/>
                <a:gd name="T10" fmla="*/ 5 w 12"/>
                <a:gd name="T11" fmla="*/ 0 h 13"/>
                <a:gd name="T12" fmla="*/ 0 w 12"/>
                <a:gd name="T13" fmla="*/ 5 h 13"/>
                <a:gd name="T14" fmla="*/ 0 w 12"/>
                <a:gd name="T15" fmla="*/ 8 h 13"/>
                <a:gd name="T16" fmla="*/ 5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13"/>
                  </a:moveTo>
                  <a:cubicBezTo>
                    <a:pt x="7" y="13"/>
                    <a:pt x="7" y="13"/>
                    <a:pt x="7" y="13"/>
                  </a:cubicBezTo>
                  <a:cubicBezTo>
                    <a:pt x="10" y="13"/>
                    <a:pt x="12" y="10"/>
                    <a:pt x="12" y="8"/>
                  </a:cubicBezTo>
                  <a:cubicBezTo>
                    <a:pt x="12" y="5"/>
                    <a:pt x="12" y="5"/>
                    <a:pt x="12" y="5"/>
                  </a:cubicBezTo>
                  <a:cubicBezTo>
                    <a:pt x="12" y="3"/>
                    <a:pt x="10" y="0"/>
                    <a:pt x="7" y="0"/>
                  </a:cubicBezTo>
                  <a:cubicBezTo>
                    <a:pt x="5" y="0"/>
                    <a:pt x="5" y="0"/>
                    <a:pt x="5" y="0"/>
                  </a:cubicBezTo>
                  <a:cubicBezTo>
                    <a:pt x="2" y="0"/>
                    <a:pt x="0" y="3"/>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43"/>
            <p:cNvSpPr>
              <a:spLocks/>
            </p:cNvSpPr>
            <p:nvPr/>
          </p:nvSpPr>
          <p:spPr bwMode="auto">
            <a:xfrm>
              <a:off x="1776413" y="2122488"/>
              <a:ext cx="26988" cy="28575"/>
            </a:xfrm>
            <a:custGeom>
              <a:avLst/>
              <a:gdLst>
                <a:gd name="T0" fmla="*/ 5 w 12"/>
                <a:gd name="T1" fmla="*/ 13 h 13"/>
                <a:gd name="T2" fmla="*/ 8 w 12"/>
                <a:gd name="T3" fmla="*/ 13 h 13"/>
                <a:gd name="T4" fmla="*/ 12 w 12"/>
                <a:gd name="T5" fmla="*/ 8 h 13"/>
                <a:gd name="T6" fmla="*/ 12 w 12"/>
                <a:gd name="T7" fmla="*/ 5 h 13"/>
                <a:gd name="T8" fmla="*/ 8 w 12"/>
                <a:gd name="T9" fmla="*/ 0 h 13"/>
                <a:gd name="T10" fmla="*/ 5 w 12"/>
                <a:gd name="T11" fmla="*/ 0 h 13"/>
                <a:gd name="T12" fmla="*/ 0 w 12"/>
                <a:gd name="T13" fmla="*/ 5 h 13"/>
                <a:gd name="T14" fmla="*/ 0 w 12"/>
                <a:gd name="T15" fmla="*/ 8 h 13"/>
                <a:gd name="T16" fmla="*/ 5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13"/>
                  </a:moveTo>
                  <a:cubicBezTo>
                    <a:pt x="8" y="13"/>
                    <a:pt x="8" y="13"/>
                    <a:pt x="8" y="13"/>
                  </a:cubicBezTo>
                  <a:cubicBezTo>
                    <a:pt x="10" y="13"/>
                    <a:pt x="12" y="10"/>
                    <a:pt x="12" y="8"/>
                  </a:cubicBezTo>
                  <a:cubicBezTo>
                    <a:pt x="12" y="5"/>
                    <a:pt x="12" y="5"/>
                    <a:pt x="12" y="5"/>
                  </a:cubicBezTo>
                  <a:cubicBezTo>
                    <a:pt x="12" y="3"/>
                    <a:pt x="10" y="0"/>
                    <a:pt x="8" y="0"/>
                  </a:cubicBezTo>
                  <a:cubicBezTo>
                    <a:pt x="5" y="0"/>
                    <a:pt x="5" y="0"/>
                    <a:pt x="5" y="0"/>
                  </a:cubicBezTo>
                  <a:cubicBezTo>
                    <a:pt x="2" y="0"/>
                    <a:pt x="0" y="3"/>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44"/>
            <p:cNvSpPr>
              <a:spLocks/>
            </p:cNvSpPr>
            <p:nvPr/>
          </p:nvSpPr>
          <p:spPr bwMode="auto">
            <a:xfrm>
              <a:off x="1833563" y="2122488"/>
              <a:ext cx="26988" cy="28575"/>
            </a:xfrm>
            <a:custGeom>
              <a:avLst/>
              <a:gdLst>
                <a:gd name="T0" fmla="*/ 4 w 12"/>
                <a:gd name="T1" fmla="*/ 13 h 13"/>
                <a:gd name="T2" fmla="*/ 7 w 12"/>
                <a:gd name="T3" fmla="*/ 13 h 13"/>
                <a:gd name="T4" fmla="*/ 12 w 12"/>
                <a:gd name="T5" fmla="*/ 8 h 13"/>
                <a:gd name="T6" fmla="*/ 12 w 12"/>
                <a:gd name="T7" fmla="*/ 5 h 13"/>
                <a:gd name="T8" fmla="*/ 7 w 12"/>
                <a:gd name="T9" fmla="*/ 0 h 13"/>
                <a:gd name="T10" fmla="*/ 4 w 12"/>
                <a:gd name="T11" fmla="*/ 0 h 13"/>
                <a:gd name="T12" fmla="*/ 0 w 12"/>
                <a:gd name="T13" fmla="*/ 5 h 13"/>
                <a:gd name="T14" fmla="*/ 0 w 12"/>
                <a:gd name="T15" fmla="*/ 8 h 13"/>
                <a:gd name="T16" fmla="*/ 4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4" y="13"/>
                  </a:moveTo>
                  <a:cubicBezTo>
                    <a:pt x="7" y="13"/>
                    <a:pt x="7" y="13"/>
                    <a:pt x="7" y="13"/>
                  </a:cubicBezTo>
                  <a:cubicBezTo>
                    <a:pt x="10" y="13"/>
                    <a:pt x="12" y="10"/>
                    <a:pt x="12" y="8"/>
                  </a:cubicBezTo>
                  <a:cubicBezTo>
                    <a:pt x="12" y="5"/>
                    <a:pt x="12" y="5"/>
                    <a:pt x="12" y="5"/>
                  </a:cubicBezTo>
                  <a:cubicBezTo>
                    <a:pt x="12" y="3"/>
                    <a:pt x="10" y="0"/>
                    <a:pt x="7" y="0"/>
                  </a:cubicBezTo>
                  <a:cubicBezTo>
                    <a:pt x="4" y="0"/>
                    <a:pt x="4" y="0"/>
                    <a:pt x="4" y="0"/>
                  </a:cubicBezTo>
                  <a:cubicBezTo>
                    <a:pt x="2" y="0"/>
                    <a:pt x="0" y="3"/>
                    <a:pt x="0" y="5"/>
                  </a:cubicBezTo>
                  <a:cubicBezTo>
                    <a:pt x="0" y="8"/>
                    <a:pt x="0" y="8"/>
                    <a:pt x="0" y="8"/>
                  </a:cubicBezTo>
                  <a:cubicBezTo>
                    <a:pt x="0" y="10"/>
                    <a:pt x="2" y="13"/>
                    <a:pt x="4"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45"/>
            <p:cNvSpPr>
              <a:spLocks/>
            </p:cNvSpPr>
            <p:nvPr/>
          </p:nvSpPr>
          <p:spPr bwMode="auto">
            <a:xfrm>
              <a:off x="1889125" y="2122488"/>
              <a:ext cx="26988" cy="28575"/>
            </a:xfrm>
            <a:custGeom>
              <a:avLst/>
              <a:gdLst>
                <a:gd name="T0" fmla="*/ 5 w 12"/>
                <a:gd name="T1" fmla="*/ 13 h 13"/>
                <a:gd name="T2" fmla="*/ 7 w 12"/>
                <a:gd name="T3" fmla="*/ 13 h 13"/>
                <a:gd name="T4" fmla="*/ 12 w 12"/>
                <a:gd name="T5" fmla="*/ 8 h 13"/>
                <a:gd name="T6" fmla="*/ 12 w 12"/>
                <a:gd name="T7" fmla="*/ 5 h 13"/>
                <a:gd name="T8" fmla="*/ 7 w 12"/>
                <a:gd name="T9" fmla="*/ 0 h 13"/>
                <a:gd name="T10" fmla="*/ 5 w 12"/>
                <a:gd name="T11" fmla="*/ 0 h 13"/>
                <a:gd name="T12" fmla="*/ 0 w 12"/>
                <a:gd name="T13" fmla="*/ 5 h 13"/>
                <a:gd name="T14" fmla="*/ 0 w 12"/>
                <a:gd name="T15" fmla="*/ 8 h 13"/>
                <a:gd name="T16" fmla="*/ 5 w 1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13"/>
                  </a:moveTo>
                  <a:cubicBezTo>
                    <a:pt x="7" y="13"/>
                    <a:pt x="7" y="13"/>
                    <a:pt x="7" y="13"/>
                  </a:cubicBezTo>
                  <a:cubicBezTo>
                    <a:pt x="10" y="13"/>
                    <a:pt x="12" y="10"/>
                    <a:pt x="12" y="8"/>
                  </a:cubicBezTo>
                  <a:cubicBezTo>
                    <a:pt x="12" y="5"/>
                    <a:pt x="12" y="5"/>
                    <a:pt x="12" y="5"/>
                  </a:cubicBezTo>
                  <a:cubicBezTo>
                    <a:pt x="12" y="3"/>
                    <a:pt x="10" y="0"/>
                    <a:pt x="7" y="0"/>
                  </a:cubicBezTo>
                  <a:cubicBezTo>
                    <a:pt x="5" y="0"/>
                    <a:pt x="5" y="0"/>
                    <a:pt x="5" y="0"/>
                  </a:cubicBezTo>
                  <a:cubicBezTo>
                    <a:pt x="2" y="0"/>
                    <a:pt x="0" y="3"/>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46"/>
            <p:cNvSpPr>
              <a:spLocks/>
            </p:cNvSpPr>
            <p:nvPr/>
          </p:nvSpPr>
          <p:spPr bwMode="auto">
            <a:xfrm>
              <a:off x="1944688" y="2122488"/>
              <a:ext cx="28575" cy="28575"/>
            </a:xfrm>
            <a:custGeom>
              <a:avLst/>
              <a:gdLst>
                <a:gd name="T0" fmla="*/ 5 w 13"/>
                <a:gd name="T1" fmla="*/ 13 h 13"/>
                <a:gd name="T2" fmla="*/ 8 w 13"/>
                <a:gd name="T3" fmla="*/ 13 h 13"/>
                <a:gd name="T4" fmla="*/ 13 w 13"/>
                <a:gd name="T5" fmla="*/ 8 h 13"/>
                <a:gd name="T6" fmla="*/ 13 w 13"/>
                <a:gd name="T7" fmla="*/ 5 h 13"/>
                <a:gd name="T8" fmla="*/ 8 w 13"/>
                <a:gd name="T9" fmla="*/ 0 h 13"/>
                <a:gd name="T10" fmla="*/ 5 w 13"/>
                <a:gd name="T11" fmla="*/ 0 h 13"/>
                <a:gd name="T12" fmla="*/ 0 w 13"/>
                <a:gd name="T13" fmla="*/ 5 h 13"/>
                <a:gd name="T14" fmla="*/ 0 w 13"/>
                <a:gd name="T15" fmla="*/ 8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cubicBezTo>
                    <a:pt x="8" y="13"/>
                    <a:pt x="8" y="13"/>
                    <a:pt x="8" y="13"/>
                  </a:cubicBezTo>
                  <a:cubicBezTo>
                    <a:pt x="10" y="13"/>
                    <a:pt x="13" y="10"/>
                    <a:pt x="13" y="8"/>
                  </a:cubicBezTo>
                  <a:cubicBezTo>
                    <a:pt x="13" y="5"/>
                    <a:pt x="13" y="5"/>
                    <a:pt x="13" y="5"/>
                  </a:cubicBezTo>
                  <a:cubicBezTo>
                    <a:pt x="13" y="3"/>
                    <a:pt x="10" y="0"/>
                    <a:pt x="8" y="0"/>
                  </a:cubicBezTo>
                  <a:cubicBezTo>
                    <a:pt x="5" y="0"/>
                    <a:pt x="5" y="0"/>
                    <a:pt x="5" y="0"/>
                  </a:cubicBezTo>
                  <a:cubicBezTo>
                    <a:pt x="2" y="0"/>
                    <a:pt x="0" y="3"/>
                    <a:pt x="0" y="5"/>
                  </a:cubicBezTo>
                  <a:cubicBezTo>
                    <a:pt x="0" y="8"/>
                    <a:pt x="0" y="8"/>
                    <a:pt x="0" y="8"/>
                  </a:cubicBezTo>
                  <a:cubicBezTo>
                    <a:pt x="0" y="10"/>
                    <a:pt x="2" y="13"/>
                    <a:pt x="5"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150"/>
          <p:cNvGrpSpPr/>
          <p:nvPr/>
        </p:nvGrpSpPr>
        <p:grpSpPr>
          <a:xfrm>
            <a:off x="3529331" y="2033743"/>
            <a:ext cx="502558" cy="362717"/>
            <a:chOff x="7635876" y="1039813"/>
            <a:chExt cx="547687" cy="395288"/>
          </a:xfrm>
          <a:solidFill>
            <a:schemeClr val="accent1">
              <a:lumMod val="50000"/>
            </a:schemeClr>
          </a:solidFill>
        </p:grpSpPr>
        <p:sp>
          <p:nvSpPr>
            <p:cNvPr id="152" name="Freeform 371"/>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372"/>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0" name="ZoneTexte 8"/>
          <p:cNvSpPr txBox="1"/>
          <p:nvPr/>
        </p:nvSpPr>
        <p:spPr>
          <a:xfrm>
            <a:off x="6245102" y="2262291"/>
            <a:ext cx="2012032" cy="261610"/>
          </a:xfrm>
          <a:prstGeom prst="rect">
            <a:avLst/>
          </a:prstGeom>
          <a:noFill/>
          <a:ln>
            <a:noFill/>
          </a:ln>
          <a:effectLst/>
        </p:spPr>
        <p:style>
          <a:lnRef idx="1">
            <a:schemeClr val="accent4"/>
          </a:lnRef>
          <a:fillRef idx="2">
            <a:schemeClr val="accent4"/>
          </a:fillRef>
          <a:effectRef idx="1">
            <a:schemeClr val="accent4"/>
          </a:effectRef>
          <a:fontRef idx="minor">
            <a:schemeClr val="dk1"/>
          </a:fontRef>
        </p:style>
        <p:txBody>
          <a:bodyPr wrap="square" lIns="0" rIns="0" rtlCol="0">
            <a:spAutoFit/>
          </a:bodyPr>
          <a:lstStyle>
            <a:defPPr>
              <a:defRPr lang="fr-FR"/>
            </a:defPPr>
            <a:lvl1pPr>
              <a:defRPr sz="1100">
                <a:solidFill>
                  <a:schemeClr val="accent1">
                    <a:lumMod val="50000"/>
                  </a:schemeClr>
                </a:solidFill>
              </a:defRPr>
            </a:lvl1pPr>
          </a:lstStyle>
          <a:p>
            <a:pPr algn="ctr"/>
            <a:r>
              <a:rPr lang="fr-FR" b="1" dirty="0" smtClean="0"/>
              <a:t>Réunions et ateliers</a:t>
            </a:r>
            <a:endParaRPr lang="fr-FR" b="1" dirty="0"/>
          </a:p>
        </p:txBody>
      </p:sp>
      <p:sp>
        <p:nvSpPr>
          <p:cNvPr id="111" name="Ellipse 19"/>
          <p:cNvSpPr/>
          <p:nvPr/>
        </p:nvSpPr>
        <p:spPr>
          <a:xfrm>
            <a:off x="6437227" y="2012543"/>
            <a:ext cx="984925" cy="343271"/>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fr-FR" sz="1600" dirty="0" smtClean="0">
                <a:solidFill>
                  <a:srgbClr val="4A96CD">
                    <a:lumMod val="50000"/>
                  </a:srgbClr>
                </a:solidFill>
              </a:rPr>
              <a:t>≈</a:t>
            </a:r>
            <a:r>
              <a:rPr lang="fr-FR" sz="2000" b="1" dirty="0" smtClean="0">
                <a:solidFill>
                  <a:schemeClr val="accent1">
                    <a:lumMod val="50000"/>
                  </a:schemeClr>
                </a:solidFill>
              </a:rPr>
              <a:t>30</a:t>
            </a:r>
            <a:endParaRPr lang="fr-FR" sz="2000" b="1" dirty="0">
              <a:solidFill>
                <a:schemeClr val="accent1">
                  <a:lumMod val="50000"/>
                </a:schemeClr>
              </a:solidFill>
            </a:endParaRPr>
          </a:p>
        </p:txBody>
      </p:sp>
      <p:grpSp>
        <p:nvGrpSpPr>
          <p:cNvPr id="33" name="Group 111"/>
          <p:cNvGrpSpPr/>
          <p:nvPr/>
        </p:nvGrpSpPr>
        <p:grpSpPr>
          <a:xfrm>
            <a:off x="6076216" y="2037008"/>
            <a:ext cx="431740" cy="432963"/>
            <a:chOff x="1708150" y="2720975"/>
            <a:chExt cx="560388" cy="561975"/>
          </a:xfrm>
          <a:solidFill>
            <a:schemeClr val="accent1">
              <a:lumMod val="50000"/>
            </a:schemeClr>
          </a:solidFill>
        </p:grpSpPr>
        <p:sp>
          <p:nvSpPr>
            <p:cNvPr id="113" name="Freeform 110"/>
            <p:cNvSpPr>
              <a:spLocks noEditPoints="1"/>
            </p:cNvSpPr>
            <p:nvPr/>
          </p:nvSpPr>
          <p:spPr bwMode="auto">
            <a:xfrm>
              <a:off x="1708150" y="2720975"/>
              <a:ext cx="560388" cy="561975"/>
            </a:xfrm>
            <a:custGeom>
              <a:avLst/>
              <a:gdLst>
                <a:gd name="T0" fmla="*/ 124 w 247"/>
                <a:gd name="T1" fmla="*/ 0 h 248"/>
                <a:gd name="T2" fmla="*/ 0 w 247"/>
                <a:gd name="T3" fmla="*/ 124 h 248"/>
                <a:gd name="T4" fmla="*/ 124 w 247"/>
                <a:gd name="T5" fmla="*/ 248 h 248"/>
                <a:gd name="T6" fmla="*/ 247 w 247"/>
                <a:gd name="T7" fmla="*/ 124 h 248"/>
                <a:gd name="T8" fmla="*/ 124 w 247"/>
                <a:gd name="T9" fmla="*/ 0 h 248"/>
                <a:gd name="T10" fmla="*/ 124 w 247"/>
                <a:gd name="T11" fmla="*/ 238 h 248"/>
                <a:gd name="T12" fmla="*/ 10 w 247"/>
                <a:gd name="T13" fmla="*/ 124 h 248"/>
                <a:gd name="T14" fmla="*/ 124 w 247"/>
                <a:gd name="T15" fmla="*/ 10 h 248"/>
                <a:gd name="T16" fmla="*/ 237 w 247"/>
                <a:gd name="T17" fmla="*/ 124 h 248"/>
                <a:gd name="T18" fmla="*/ 124 w 247"/>
                <a:gd name="T19" fmla="*/ 23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124" y="0"/>
                  </a:moveTo>
                  <a:cubicBezTo>
                    <a:pt x="55" y="0"/>
                    <a:pt x="0" y="56"/>
                    <a:pt x="0" y="124"/>
                  </a:cubicBezTo>
                  <a:cubicBezTo>
                    <a:pt x="0" y="192"/>
                    <a:pt x="55" y="248"/>
                    <a:pt x="124" y="248"/>
                  </a:cubicBezTo>
                  <a:cubicBezTo>
                    <a:pt x="192" y="248"/>
                    <a:pt x="247" y="192"/>
                    <a:pt x="247" y="124"/>
                  </a:cubicBezTo>
                  <a:cubicBezTo>
                    <a:pt x="247" y="56"/>
                    <a:pt x="192" y="0"/>
                    <a:pt x="124" y="0"/>
                  </a:cubicBezTo>
                  <a:close/>
                  <a:moveTo>
                    <a:pt x="124" y="238"/>
                  </a:moveTo>
                  <a:cubicBezTo>
                    <a:pt x="61" y="238"/>
                    <a:pt x="10" y="187"/>
                    <a:pt x="10" y="124"/>
                  </a:cubicBezTo>
                  <a:cubicBezTo>
                    <a:pt x="10" y="61"/>
                    <a:pt x="61" y="10"/>
                    <a:pt x="124" y="10"/>
                  </a:cubicBezTo>
                  <a:cubicBezTo>
                    <a:pt x="186" y="10"/>
                    <a:pt x="237" y="61"/>
                    <a:pt x="237" y="124"/>
                  </a:cubicBezTo>
                  <a:cubicBezTo>
                    <a:pt x="237" y="187"/>
                    <a:pt x="186" y="238"/>
                    <a:pt x="12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1"/>
            <p:cNvSpPr>
              <a:spLocks/>
            </p:cNvSpPr>
            <p:nvPr/>
          </p:nvSpPr>
          <p:spPr bwMode="auto">
            <a:xfrm>
              <a:off x="1778000" y="2830513"/>
              <a:ext cx="442913" cy="336550"/>
            </a:xfrm>
            <a:custGeom>
              <a:avLst/>
              <a:gdLst>
                <a:gd name="T0" fmla="*/ 184 w 195"/>
                <a:gd name="T1" fmla="*/ 38 h 149"/>
                <a:gd name="T2" fmla="*/ 163 w 195"/>
                <a:gd name="T3" fmla="*/ 82 h 149"/>
                <a:gd name="T4" fmla="*/ 133 w 195"/>
                <a:gd name="T5" fmla="*/ 123 h 149"/>
                <a:gd name="T6" fmla="*/ 131 w 195"/>
                <a:gd name="T7" fmla="*/ 93 h 149"/>
                <a:gd name="T8" fmla="*/ 127 w 195"/>
                <a:gd name="T9" fmla="*/ 79 h 149"/>
                <a:gd name="T10" fmla="*/ 115 w 195"/>
                <a:gd name="T11" fmla="*/ 65 h 149"/>
                <a:gd name="T12" fmla="*/ 81 w 195"/>
                <a:gd name="T13" fmla="*/ 53 h 149"/>
                <a:gd name="T14" fmla="*/ 86 w 195"/>
                <a:gd name="T15" fmla="*/ 37 h 149"/>
                <a:gd name="T16" fmla="*/ 99 w 195"/>
                <a:gd name="T17" fmla="*/ 35 h 149"/>
                <a:gd name="T18" fmla="*/ 94 w 195"/>
                <a:gd name="T19" fmla="*/ 5 h 149"/>
                <a:gd name="T20" fmla="*/ 70 w 195"/>
                <a:gd name="T21" fmla="*/ 2 h 149"/>
                <a:gd name="T22" fmla="*/ 51 w 195"/>
                <a:gd name="T23" fmla="*/ 33 h 149"/>
                <a:gd name="T24" fmla="*/ 50 w 195"/>
                <a:gd name="T25" fmla="*/ 33 h 149"/>
                <a:gd name="T26" fmla="*/ 44 w 195"/>
                <a:gd name="T27" fmla="*/ 7 h 149"/>
                <a:gd name="T28" fmla="*/ 30 w 195"/>
                <a:gd name="T29" fmla="*/ 24 h 149"/>
                <a:gd name="T30" fmla="*/ 17 w 195"/>
                <a:gd name="T31" fmla="*/ 32 h 149"/>
                <a:gd name="T32" fmla="*/ 20 w 195"/>
                <a:gd name="T33" fmla="*/ 9 h 149"/>
                <a:gd name="T34" fmla="*/ 11 w 195"/>
                <a:gd name="T35" fmla="*/ 5 h 149"/>
                <a:gd name="T36" fmla="*/ 20 w 195"/>
                <a:gd name="T37" fmla="*/ 42 h 149"/>
                <a:gd name="T38" fmla="*/ 39 w 195"/>
                <a:gd name="T39" fmla="*/ 28 h 149"/>
                <a:gd name="T40" fmla="*/ 53 w 195"/>
                <a:gd name="T41" fmla="*/ 45 h 149"/>
                <a:gd name="T42" fmla="*/ 62 w 195"/>
                <a:gd name="T43" fmla="*/ 32 h 149"/>
                <a:gd name="T44" fmla="*/ 75 w 195"/>
                <a:gd name="T45" fmla="*/ 12 h 149"/>
                <a:gd name="T46" fmla="*/ 91 w 195"/>
                <a:gd name="T47" fmla="*/ 20 h 149"/>
                <a:gd name="T48" fmla="*/ 81 w 195"/>
                <a:gd name="T49" fmla="*/ 28 h 149"/>
                <a:gd name="T50" fmla="*/ 79 w 195"/>
                <a:gd name="T51" fmla="*/ 62 h 149"/>
                <a:gd name="T52" fmla="*/ 118 w 195"/>
                <a:gd name="T53" fmla="*/ 83 h 149"/>
                <a:gd name="T54" fmla="*/ 123 w 195"/>
                <a:gd name="T55" fmla="*/ 109 h 149"/>
                <a:gd name="T56" fmla="*/ 131 w 195"/>
                <a:gd name="T57" fmla="*/ 148 h 149"/>
                <a:gd name="T58" fmla="*/ 140 w 195"/>
                <a:gd name="T59" fmla="*/ 147 h 149"/>
                <a:gd name="T60" fmla="*/ 175 w 195"/>
                <a:gd name="T61" fmla="*/ 62 h 149"/>
                <a:gd name="T62" fmla="*/ 189 w 195"/>
                <a:gd name="T63" fmla="*/ 3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5" h="149">
                  <a:moveTo>
                    <a:pt x="189" y="33"/>
                  </a:moveTo>
                  <a:cubicBezTo>
                    <a:pt x="186" y="33"/>
                    <a:pt x="184" y="35"/>
                    <a:pt x="184" y="38"/>
                  </a:cubicBezTo>
                  <a:cubicBezTo>
                    <a:pt x="184" y="43"/>
                    <a:pt x="179" y="48"/>
                    <a:pt x="170" y="53"/>
                  </a:cubicBezTo>
                  <a:cubicBezTo>
                    <a:pt x="156" y="61"/>
                    <a:pt x="158" y="66"/>
                    <a:pt x="163" y="82"/>
                  </a:cubicBezTo>
                  <a:cubicBezTo>
                    <a:pt x="168" y="94"/>
                    <a:pt x="145" y="131"/>
                    <a:pt x="135" y="138"/>
                  </a:cubicBezTo>
                  <a:cubicBezTo>
                    <a:pt x="134" y="136"/>
                    <a:pt x="133" y="129"/>
                    <a:pt x="133" y="123"/>
                  </a:cubicBezTo>
                  <a:cubicBezTo>
                    <a:pt x="133" y="109"/>
                    <a:pt x="133" y="109"/>
                    <a:pt x="133" y="109"/>
                  </a:cubicBezTo>
                  <a:cubicBezTo>
                    <a:pt x="133" y="109"/>
                    <a:pt x="133" y="108"/>
                    <a:pt x="131" y="93"/>
                  </a:cubicBezTo>
                  <a:cubicBezTo>
                    <a:pt x="130" y="93"/>
                    <a:pt x="130" y="92"/>
                    <a:pt x="130" y="92"/>
                  </a:cubicBezTo>
                  <a:cubicBezTo>
                    <a:pt x="127" y="79"/>
                    <a:pt x="127" y="79"/>
                    <a:pt x="127" y="79"/>
                  </a:cubicBezTo>
                  <a:cubicBezTo>
                    <a:pt x="127" y="78"/>
                    <a:pt x="126" y="78"/>
                    <a:pt x="126" y="77"/>
                  </a:cubicBezTo>
                  <a:cubicBezTo>
                    <a:pt x="115" y="65"/>
                    <a:pt x="115" y="65"/>
                    <a:pt x="115" y="65"/>
                  </a:cubicBezTo>
                  <a:cubicBezTo>
                    <a:pt x="115" y="64"/>
                    <a:pt x="114" y="64"/>
                    <a:pt x="113" y="64"/>
                  </a:cubicBezTo>
                  <a:cubicBezTo>
                    <a:pt x="112" y="63"/>
                    <a:pt x="91" y="55"/>
                    <a:pt x="81" y="53"/>
                  </a:cubicBezTo>
                  <a:cubicBezTo>
                    <a:pt x="81" y="53"/>
                    <a:pt x="79" y="52"/>
                    <a:pt x="79" y="50"/>
                  </a:cubicBezTo>
                  <a:cubicBezTo>
                    <a:pt x="79" y="45"/>
                    <a:pt x="81" y="40"/>
                    <a:pt x="86" y="37"/>
                  </a:cubicBezTo>
                  <a:cubicBezTo>
                    <a:pt x="88" y="36"/>
                    <a:pt x="90" y="36"/>
                    <a:pt x="91" y="37"/>
                  </a:cubicBezTo>
                  <a:cubicBezTo>
                    <a:pt x="93" y="37"/>
                    <a:pt x="96" y="37"/>
                    <a:pt x="99" y="35"/>
                  </a:cubicBezTo>
                  <a:cubicBezTo>
                    <a:pt x="101" y="32"/>
                    <a:pt x="101" y="28"/>
                    <a:pt x="100" y="19"/>
                  </a:cubicBezTo>
                  <a:cubicBezTo>
                    <a:pt x="100" y="13"/>
                    <a:pt x="98" y="8"/>
                    <a:pt x="94" y="5"/>
                  </a:cubicBezTo>
                  <a:cubicBezTo>
                    <a:pt x="88" y="0"/>
                    <a:pt x="80" y="1"/>
                    <a:pt x="74" y="2"/>
                  </a:cubicBezTo>
                  <a:cubicBezTo>
                    <a:pt x="72" y="2"/>
                    <a:pt x="71" y="2"/>
                    <a:pt x="70" y="2"/>
                  </a:cubicBezTo>
                  <a:cubicBezTo>
                    <a:pt x="58" y="2"/>
                    <a:pt x="56" y="11"/>
                    <a:pt x="52" y="30"/>
                  </a:cubicBezTo>
                  <a:cubicBezTo>
                    <a:pt x="51" y="33"/>
                    <a:pt x="51" y="33"/>
                    <a:pt x="51" y="33"/>
                  </a:cubicBezTo>
                  <a:cubicBezTo>
                    <a:pt x="51" y="34"/>
                    <a:pt x="51" y="34"/>
                    <a:pt x="51" y="34"/>
                  </a:cubicBezTo>
                  <a:cubicBezTo>
                    <a:pt x="51" y="34"/>
                    <a:pt x="50" y="33"/>
                    <a:pt x="50" y="33"/>
                  </a:cubicBezTo>
                  <a:cubicBezTo>
                    <a:pt x="49" y="31"/>
                    <a:pt x="48" y="20"/>
                    <a:pt x="47" y="11"/>
                  </a:cubicBezTo>
                  <a:cubicBezTo>
                    <a:pt x="47" y="9"/>
                    <a:pt x="46" y="7"/>
                    <a:pt x="44" y="7"/>
                  </a:cubicBezTo>
                  <a:cubicBezTo>
                    <a:pt x="41" y="6"/>
                    <a:pt x="39" y="7"/>
                    <a:pt x="38" y="9"/>
                  </a:cubicBezTo>
                  <a:cubicBezTo>
                    <a:pt x="30" y="24"/>
                    <a:pt x="30" y="24"/>
                    <a:pt x="30" y="24"/>
                  </a:cubicBezTo>
                  <a:cubicBezTo>
                    <a:pt x="30" y="24"/>
                    <a:pt x="29" y="24"/>
                    <a:pt x="29" y="25"/>
                  </a:cubicBezTo>
                  <a:cubicBezTo>
                    <a:pt x="29" y="25"/>
                    <a:pt x="28" y="29"/>
                    <a:pt x="17" y="32"/>
                  </a:cubicBezTo>
                  <a:cubicBezTo>
                    <a:pt x="15" y="33"/>
                    <a:pt x="15" y="33"/>
                    <a:pt x="14" y="33"/>
                  </a:cubicBezTo>
                  <a:cubicBezTo>
                    <a:pt x="13" y="30"/>
                    <a:pt x="16" y="19"/>
                    <a:pt x="20" y="9"/>
                  </a:cubicBezTo>
                  <a:cubicBezTo>
                    <a:pt x="21" y="7"/>
                    <a:pt x="20" y="4"/>
                    <a:pt x="17" y="3"/>
                  </a:cubicBezTo>
                  <a:cubicBezTo>
                    <a:pt x="15" y="2"/>
                    <a:pt x="12" y="3"/>
                    <a:pt x="11" y="5"/>
                  </a:cubicBezTo>
                  <a:cubicBezTo>
                    <a:pt x="7" y="13"/>
                    <a:pt x="0" y="32"/>
                    <a:pt x="7" y="40"/>
                  </a:cubicBezTo>
                  <a:cubicBezTo>
                    <a:pt x="9" y="42"/>
                    <a:pt x="13" y="44"/>
                    <a:pt x="20" y="42"/>
                  </a:cubicBezTo>
                  <a:cubicBezTo>
                    <a:pt x="34" y="37"/>
                    <a:pt x="38" y="31"/>
                    <a:pt x="39" y="28"/>
                  </a:cubicBezTo>
                  <a:cubicBezTo>
                    <a:pt x="39" y="28"/>
                    <a:pt x="39" y="28"/>
                    <a:pt x="39" y="28"/>
                  </a:cubicBezTo>
                  <a:cubicBezTo>
                    <a:pt x="40" y="33"/>
                    <a:pt x="40" y="36"/>
                    <a:pt x="41" y="37"/>
                  </a:cubicBezTo>
                  <a:cubicBezTo>
                    <a:pt x="42" y="39"/>
                    <a:pt x="47" y="46"/>
                    <a:pt x="53" y="45"/>
                  </a:cubicBezTo>
                  <a:cubicBezTo>
                    <a:pt x="57" y="45"/>
                    <a:pt x="60" y="42"/>
                    <a:pt x="61" y="36"/>
                  </a:cubicBezTo>
                  <a:cubicBezTo>
                    <a:pt x="62" y="32"/>
                    <a:pt x="62" y="32"/>
                    <a:pt x="62" y="32"/>
                  </a:cubicBezTo>
                  <a:cubicBezTo>
                    <a:pt x="66" y="13"/>
                    <a:pt x="67" y="12"/>
                    <a:pt x="70" y="12"/>
                  </a:cubicBezTo>
                  <a:cubicBezTo>
                    <a:pt x="71" y="12"/>
                    <a:pt x="73" y="12"/>
                    <a:pt x="75" y="12"/>
                  </a:cubicBezTo>
                  <a:cubicBezTo>
                    <a:pt x="80" y="11"/>
                    <a:pt x="85" y="10"/>
                    <a:pt x="88" y="13"/>
                  </a:cubicBezTo>
                  <a:cubicBezTo>
                    <a:pt x="89" y="14"/>
                    <a:pt x="90" y="17"/>
                    <a:pt x="91" y="20"/>
                  </a:cubicBezTo>
                  <a:cubicBezTo>
                    <a:pt x="91" y="23"/>
                    <a:pt x="91" y="25"/>
                    <a:pt x="91" y="26"/>
                  </a:cubicBezTo>
                  <a:cubicBezTo>
                    <a:pt x="89" y="26"/>
                    <a:pt x="85" y="26"/>
                    <a:pt x="81" y="28"/>
                  </a:cubicBezTo>
                  <a:cubicBezTo>
                    <a:pt x="72" y="33"/>
                    <a:pt x="68" y="43"/>
                    <a:pt x="69" y="51"/>
                  </a:cubicBezTo>
                  <a:cubicBezTo>
                    <a:pt x="70" y="57"/>
                    <a:pt x="74" y="61"/>
                    <a:pt x="79" y="62"/>
                  </a:cubicBezTo>
                  <a:cubicBezTo>
                    <a:pt x="87" y="64"/>
                    <a:pt x="104" y="71"/>
                    <a:pt x="108" y="73"/>
                  </a:cubicBezTo>
                  <a:cubicBezTo>
                    <a:pt x="118" y="83"/>
                    <a:pt x="118" y="83"/>
                    <a:pt x="118" y="83"/>
                  </a:cubicBezTo>
                  <a:cubicBezTo>
                    <a:pt x="121" y="94"/>
                    <a:pt x="121" y="94"/>
                    <a:pt x="121" y="94"/>
                  </a:cubicBezTo>
                  <a:cubicBezTo>
                    <a:pt x="122" y="101"/>
                    <a:pt x="123" y="108"/>
                    <a:pt x="123" y="109"/>
                  </a:cubicBezTo>
                  <a:cubicBezTo>
                    <a:pt x="123" y="123"/>
                    <a:pt x="123" y="123"/>
                    <a:pt x="123" y="123"/>
                  </a:cubicBezTo>
                  <a:cubicBezTo>
                    <a:pt x="123" y="129"/>
                    <a:pt x="124" y="144"/>
                    <a:pt x="131" y="148"/>
                  </a:cubicBezTo>
                  <a:cubicBezTo>
                    <a:pt x="132" y="148"/>
                    <a:pt x="133" y="149"/>
                    <a:pt x="135" y="149"/>
                  </a:cubicBezTo>
                  <a:cubicBezTo>
                    <a:pt x="136" y="149"/>
                    <a:pt x="138" y="148"/>
                    <a:pt x="140" y="147"/>
                  </a:cubicBezTo>
                  <a:cubicBezTo>
                    <a:pt x="150" y="141"/>
                    <a:pt x="180" y="97"/>
                    <a:pt x="173" y="78"/>
                  </a:cubicBezTo>
                  <a:cubicBezTo>
                    <a:pt x="168" y="65"/>
                    <a:pt x="168" y="65"/>
                    <a:pt x="175" y="62"/>
                  </a:cubicBezTo>
                  <a:cubicBezTo>
                    <a:pt x="188" y="55"/>
                    <a:pt x="195" y="47"/>
                    <a:pt x="194" y="38"/>
                  </a:cubicBezTo>
                  <a:cubicBezTo>
                    <a:pt x="194" y="35"/>
                    <a:pt x="192" y="33"/>
                    <a:pt x="189" y="3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2"/>
            <p:cNvSpPr>
              <a:spLocks/>
            </p:cNvSpPr>
            <p:nvPr/>
          </p:nvSpPr>
          <p:spPr bwMode="auto">
            <a:xfrm>
              <a:off x="1755775" y="2992438"/>
              <a:ext cx="136525" cy="179387"/>
            </a:xfrm>
            <a:custGeom>
              <a:avLst/>
              <a:gdLst>
                <a:gd name="T0" fmla="*/ 44 w 60"/>
                <a:gd name="T1" fmla="*/ 18 h 79"/>
                <a:gd name="T2" fmla="*/ 34 w 60"/>
                <a:gd name="T3" fmla="*/ 14 h 79"/>
                <a:gd name="T4" fmla="*/ 25 w 60"/>
                <a:gd name="T5" fmla="*/ 7 h 79"/>
                <a:gd name="T6" fmla="*/ 18 w 60"/>
                <a:gd name="T7" fmla="*/ 2 h 79"/>
                <a:gd name="T8" fmla="*/ 11 w 60"/>
                <a:gd name="T9" fmla="*/ 1 h 79"/>
                <a:gd name="T10" fmla="*/ 1 w 60"/>
                <a:gd name="T11" fmla="*/ 33 h 79"/>
                <a:gd name="T12" fmla="*/ 5 w 60"/>
                <a:gd name="T13" fmla="*/ 39 h 79"/>
                <a:gd name="T14" fmla="*/ 11 w 60"/>
                <a:gd name="T15" fmla="*/ 34 h 79"/>
                <a:gd name="T16" fmla="*/ 15 w 60"/>
                <a:gd name="T17" fmla="*/ 12 h 79"/>
                <a:gd name="T18" fmla="*/ 20 w 60"/>
                <a:gd name="T19" fmla="*/ 15 h 79"/>
                <a:gd name="T20" fmla="*/ 27 w 60"/>
                <a:gd name="T21" fmla="*/ 21 h 79"/>
                <a:gd name="T22" fmla="*/ 41 w 60"/>
                <a:gd name="T23" fmla="*/ 28 h 79"/>
                <a:gd name="T24" fmla="*/ 49 w 60"/>
                <a:gd name="T25" fmla="*/ 31 h 79"/>
                <a:gd name="T26" fmla="*/ 48 w 60"/>
                <a:gd name="T27" fmla="*/ 32 h 79"/>
                <a:gd name="T28" fmla="*/ 35 w 60"/>
                <a:gd name="T29" fmla="*/ 48 h 79"/>
                <a:gd name="T30" fmla="*/ 26 w 60"/>
                <a:gd name="T31" fmla="*/ 73 h 79"/>
                <a:gd name="T32" fmla="*/ 29 w 60"/>
                <a:gd name="T33" fmla="*/ 79 h 79"/>
                <a:gd name="T34" fmla="*/ 30 w 60"/>
                <a:gd name="T35" fmla="*/ 79 h 79"/>
                <a:gd name="T36" fmla="*/ 35 w 60"/>
                <a:gd name="T37" fmla="*/ 76 h 79"/>
                <a:gd name="T38" fmla="*/ 44 w 60"/>
                <a:gd name="T39" fmla="*/ 52 h 79"/>
                <a:gd name="T40" fmla="*/ 55 w 60"/>
                <a:gd name="T41" fmla="*/ 39 h 79"/>
                <a:gd name="T42" fmla="*/ 57 w 60"/>
                <a:gd name="T43" fmla="*/ 38 h 79"/>
                <a:gd name="T44" fmla="*/ 60 w 60"/>
                <a:gd name="T45" fmla="*/ 30 h 79"/>
                <a:gd name="T46" fmla="*/ 44 w 60"/>
                <a:gd name="T4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79">
                  <a:moveTo>
                    <a:pt x="44" y="18"/>
                  </a:moveTo>
                  <a:cubicBezTo>
                    <a:pt x="41" y="17"/>
                    <a:pt x="36" y="15"/>
                    <a:pt x="34" y="14"/>
                  </a:cubicBezTo>
                  <a:cubicBezTo>
                    <a:pt x="30" y="10"/>
                    <a:pt x="28" y="8"/>
                    <a:pt x="25" y="7"/>
                  </a:cubicBezTo>
                  <a:cubicBezTo>
                    <a:pt x="23" y="5"/>
                    <a:pt x="21" y="4"/>
                    <a:pt x="18" y="2"/>
                  </a:cubicBezTo>
                  <a:cubicBezTo>
                    <a:pt x="16" y="0"/>
                    <a:pt x="14" y="0"/>
                    <a:pt x="11" y="1"/>
                  </a:cubicBezTo>
                  <a:cubicBezTo>
                    <a:pt x="9" y="2"/>
                    <a:pt x="3" y="4"/>
                    <a:pt x="1" y="33"/>
                  </a:cubicBezTo>
                  <a:cubicBezTo>
                    <a:pt x="0" y="36"/>
                    <a:pt x="2" y="39"/>
                    <a:pt x="5" y="39"/>
                  </a:cubicBezTo>
                  <a:cubicBezTo>
                    <a:pt x="8" y="39"/>
                    <a:pt x="10" y="37"/>
                    <a:pt x="11" y="34"/>
                  </a:cubicBezTo>
                  <a:cubicBezTo>
                    <a:pt x="11" y="25"/>
                    <a:pt x="13" y="16"/>
                    <a:pt x="15" y="12"/>
                  </a:cubicBezTo>
                  <a:cubicBezTo>
                    <a:pt x="17" y="13"/>
                    <a:pt x="18" y="14"/>
                    <a:pt x="20" y="15"/>
                  </a:cubicBezTo>
                  <a:cubicBezTo>
                    <a:pt x="22" y="17"/>
                    <a:pt x="24" y="18"/>
                    <a:pt x="27" y="21"/>
                  </a:cubicBezTo>
                  <a:cubicBezTo>
                    <a:pt x="30" y="24"/>
                    <a:pt x="35" y="26"/>
                    <a:pt x="41" y="28"/>
                  </a:cubicBezTo>
                  <a:cubicBezTo>
                    <a:pt x="43" y="29"/>
                    <a:pt x="47" y="30"/>
                    <a:pt x="49" y="31"/>
                  </a:cubicBezTo>
                  <a:cubicBezTo>
                    <a:pt x="48" y="32"/>
                    <a:pt x="48" y="32"/>
                    <a:pt x="48" y="32"/>
                  </a:cubicBezTo>
                  <a:cubicBezTo>
                    <a:pt x="41" y="38"/>
                    <a:pt x="39" y="40"/>
                    <a:pt x="35" y="48"/>
                  </a:cubicBezTo>
                  <a:cubicBezTo>
                    <a:pt x="32" y="55"/>
                    <a:pt x="26" y="72"/>
                    <a:pt x="26" y="73"/>
                  </a:cubicBezTo>
                  <a:cubicBezTo>
                    <a:pt x="25" y="75"/>
                    <a:pt x="26" y="78"/>
                    <a:pt x="29" y="79"/>
                  </a:cubicBezTo>
                  <a:cubicBezTo>
                    <a:pt x="29" y="79"/>
                    <a:pt x="30" y="79"/>
                    <a:pt x="30" y="79"/>
                  </a:cubicBezTo>
                  <a:cubicBezTo>
                    <a:pt x="32" y="79"/>
                    <a:pt x="34" y="78"/>
                    <a:pt x="35" y="76"/>
                  </a:cubicBezTo>
                  <a:cubicBezTo>
                    <a:pt x="35" y="76"/>
                    <a:pt x="41" y="59"/>
                    <a:pt x="44" y="52"/>
                  </a:cubicBezTo>
                  <a:cubicBezTo>
                    <a:pt x="47" y="46"/>
                    <a:pt x="48" y="45"/>
                    <a:pt x="55" y="39"/>
                  </a:cubicBezTo>
                  <a:cubicBezTo>
                    <a:pt x="57" y="38"/>
                    <a:pt x="57" y="38"/>
                    <a:pt x="57" y="38"/>
                  </a:cubicBezTo>
                  <a:cubicBezTo>
                    <a:pt x="60" y="35"/>
                    <a:pt x="60" y="32"/>
                    <a:pt x="60" y="30"/>
                  </a:cubicBezTo>
                  <a:cubicBezTo>
                    <a:pt x="59" y="24"/>
                    <a:pt x="52" y="21"/>
                    <a:pt x="44" y="1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115"/>
          <p:cNvGrpSpPr/>
          <p:nvPr/>
        </p:nvGrpSpPr>
        <p:grpSpPr>
          <a:xfrm>
            <a:off x="6096103" y="1429243"/>
            <a:ext cx="391967" cy="460136"/>
            <a:chOff x="4840288" y="1876425"/>
            <a:chExt cx="474662" cy="557213"/>
          </a:xfrm>
          <a:solidFill>
            <a:schemeClr val="accent1">
              <a:lumMod val="50000"/>
            </a:schemeClr>
          </a:solidFill>
        </p:grpSpPr>
        <p:sp>
          <p:nvSpPr>
            <p:cNvPr id="117" name="Freeform 188"/>
            <p:cNvSpPr>
              <a:spLocks noEditPoints="1"/>
            </p:cNvSpPr>
            <p:nvPr/>
          </p:nvSpPr>
          <p:spPr bwMode="auto">
            <a:xfrm>
              <a:off x="5219700" y="1955800"/>
              <a:ext cx="95250" cy="95250"/>
            </a:xfrm>
            <a:custGeom>
              <a:avLst/>
              <a:gdLst>
                <a:gd name="T0" fmla="*/ 39 w 41"/>
                <a:gd name="T1" fmla="*/ 16 h 40"/>
                <a:gd name="T2" fmla="*/ 24 w 41"/>
                <a:gd name="T3" fmla="*/ 2 h 40"/>
                <a:gd name="T4" fmla="*/ 20 w 41"/>
                <a:gd name="T5" fmla="*/ 0 h 40"/>
                <a:gd name="T6" fmla="*/ 19 w 41"/>
                <a:gd name="T7" fmla="*/ 0 h 40"/>
                <a:gd name="T8" fmla="*/ 15 w 41"/>
                <a:gd name="T9" fmla="*/ 2 h 40"/>
                <a:gd name="T10" fmla="*/ 2 w 41"/>
                <a:gd name="T11" fmla="*/ 15 h 40"/>
                <a:gd name="T12" fmla="*/ 1 w 41"/>
                <a:gd name="T13" fmla="*/ 20 h 40"/>
                <a:gd name="T14" fmla="*/ 23 w 41"/>
                <a:gd name="T15" fmla="*/ 40 h 40"/>
                <a:gd name="T16" fmla="*/ 26 w 41"/>
                <a:gd name="T17" fmla="*/ 39 h 40"/>
                <a:gd name="T18" fmla="*/ 39 w 41"/>
                <a:gd name="T19" fmla="*/ 26 h 40"/>
                <a:gd name="T20" fmla="*/ 41 w 41"/>
                <a:gd name="T21" fmla="*/ 22 h 40"/>
                <a:gd name="T22" fmla="*/ 39 w 41"/>
                <a:gd name="T23" fmla="*/ 16 h 40"/>
                <a:gd name="T24" fmla="*/ 22 w 41"/>
                <a:gd name="T25" fmla="*/ 29 h 40"/>
                <a:gd name="T26" fmla="*/ 12 w 41"/>
                <a:gd name="T27" fmla="*/ 18 h 40"/>
                <a:gd name="T28" fmla="*/ 20 w 41"/>
                <a:gd name="T29" fmla="*/ 10 h 40"/>
                <a:gd name="T30" fmla="*/ 30 w 41"/>
                <a:gd name="T31" fmla="*/ 21 h 40"/>
                <a:gd name="T32" fmla="*/ 22 w 41"/>
                <a:gd name="T33"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0">
                  <a:moveTo>
                    <a:pt x="39" y="16"/>
                  </a:moveTo>
                  <a:cubicBezTo>
                    <a:pt x="24" y="2"/>
                    <a:pt x="24" y="2"/>
                    <a:pt x="24" y="2"/>
                  </a:cubicBezTo>
                  <a:cubicBezTo>
                    <a:pt x="23" y="0"/>
                    <a:pt x="22" y="0"/>
                    <a:pt x="20" y="0"/>
                  </a:cubicBezTo>
                  <a:cubicBezTo>
                    <a:pt x="20" y="0"/>
                    <a:pt x="19" y="0"/>
                    <a:pt x="19" y="0"/>
                  </a:cubicBezTo>
                  <a:cubicBezTo>
                    <a:pt x="17" y="0"/>
                    <a:pt x="16" y="1"/>
                    <a:pt x="15" y="2"/>
                  </a:cubicBezTo>
                  <a:cubicBezTo>
                    <a:pt x="2" y="15"/>
                    <a:pt x="2" y="15"/>
                    <a:pt x="2" y="15"/>
                  </a:cubicBezTo>
                  <a:cubicBezTo>
                    <a:pt x="1" y="16"/>
                    <a:pt x="0" y="18"/>
                    <a:pt x="1" y="20"/>
                  </a:cubicBezTo>
                  <a:cubicBezTo>
                    <a:pt x="1" y="20"/>
                    <a:pt x="18" y="40"/>
                    <a:pt x="23" y="40"/>
                  </a:cubicBezTo>
                  <a:cubicBezTo>
                    <a:pt x="24" y="40"/>
                    <a:pt x="25" y="40"/>
                    <a:pt x="26" y="39"/>
                  </a:cubicBezTo>
                  <a:cubicBezTo>
                    <a:pt x="39" y="26"/>
                    <a:pt x="39" y="26"/>
                    <a:pt x="39" y="26"/>
                  </a:cubicBezTo>
                  <a:cubicBezTo>
                    <a:pt x="40" y="25"/>
                    <a:pt x="41" y="23"/>
                    <a:pt x="41" y="22"/>
                  </a:cubicBezTo>
                  <a:cubicBezTo>
                    <a:pt x="41" y="20"/>
                    <a:pt x="41" y="18"/>
                    <a:pt x="39" y="16"/>
                  </a:cubicBezTo>
                  <a:close/>
                  <a:moveTo>
                    <a:pt x="22" y="29"/>
                  </a:moveTo>
                  <a:cubicBezTo>
                    <a:pt x="19" y="26"/>
                    <a:pt x="15" y="21"/>
                    <a:pt x="12" y="18"/>
                  </a:cubicBezTo>
                  <a:cubicBezTo>
                    <a:pt x="20" y="10"/>
                    <a:pt x="20" y="10"/>
                    <a:pt x="20" y="10"/>
                  </a:cubicBezTo>
                  <a:cubicBezTo>
                    <a:pt x="30" y="21"/>
                    <a:pt x="30" y="21"/>
                    <a:pt x="30" y="21"/>
                  </a:cubicBezTo>
                  <a:lnTo>
                    <a:pt x="22"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9"/>
            <p:cNvSpPr>
              <a:spLocks/>
            </p:cNvSpPr>
            <p:nvPr/>
          </p:nvSpPr>
          <p:spPr bwMode="auto">
            <a:xfrm>
              <a:off x="5045075" y="2097088"/>
              <a:ext cx="131763" cy="130175"/>
            </a:xfrm>
            <a:custGeom>
              <a:avLst/>
              <a:gdLst>
                <a:gd name="T0" fmla="*/ 47 w 56"/>
                <a:gd name="T1" fmla="*/ 2 h 55"/>
                <a:gd name="T2" fmla="*/ 2 w 56"/>
                <a:gd name="T3" fmla="*/ 47 h 55"/>
                <a:gd name="T4" fmla="*/ 2 w 56"/>
                <a:gd name="T5" fmla="*/ 54 h 55"/>
                <a:gd name="T6" fmla="*/ 5 w 56"/>
                <a:gd name="T7" fmla="*/ 55 h 55"/>
                <a:gd name="T8" fmla="*/ 9 w 56"/>
                <a:gd name="T9" fmla="*/ 54 h 55"/>
                <a:gd name="T10" fmla="*/ 54 w 56"/>
                <a:gd name="T11" fmla="*/ 9 h 55"/>
                <a:gd name="T12" fmla="*/ 54 w 56"/>
                <a:gd name="T13" fmla="*/ 2 h 55"/>
                <a:gd name="T14" fmla="*/ 47 w 56"/>
                <a:gd name="T15" fmla="*/ 2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47" y="2"/>
                  </a:moveTo>
                  <a:cubicBezTo>
                    <a:pt x="2" y="47"/>
                    <a:pt x="2" y="47"/>
                    <a:pt x="2" y="47"/>
                  </a:cubicBezTo>
                  <a:cubicBezTo>
                    <a:pt x="0" y="49"/>
                    <a:pt x="0" y="52"/>
                    <a:pt x="2" y="54"/>
                  </a:cubicBezTo>
                  <a:cubicBezTo>
                    <a:pt x="3" y="55"/>
                    <a:pt x="4" y="55"/>
                    <a:pt x="5" y="55"/>
                  </a:cubicBezTo>
                  <a:cubicBezTo>
                    <a:pt x="7" y="55"/>
                    <a:pt x="8" y="55"/>
                    <a:pt x="9" y="54"/>
                  </a:cubicBezTo>
                  <a:cubicBezTo>
                    <a:pt x="54" y="9"/>
                    <a:pt x="54" y="9"/>
                    <a:pt x="54" y="9"/>
                  </a:cubicBezTo>
                  <a:cubicBezTo>
                    <a:pt x="56" y="7"/>
                    <a:pt x="56" y="4"/>
                    <a:pt x="54" y="2"/>
                  </a:cubicBezTo>
                  <a:cubicBezTo>
                    <a:pt x="52" y="0"/>
                    <a:pt x="49" y="0"/>
                    <a:pt x="47"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0"/>
            <p:cNvSpPr>
              <a:spLocks noEditPoints="1"/>
            </p:cNvSpPr>
            <p:nvPr/>
          </p:nvSpPr>
          <p:spPr bwMode="auto">
            <a:xfrm>
              <a:off x="4840288" y="1876425"/>
              <a:ext cx="454025" cy="557213"/>
            </a:xfrm>
            <a:custGeom>
              <a:avLst/>
              <a:gdLst>
                <a:gd name="T0" fmla="*/ 115 w 193"/>
                <a:gd name="T1" fmla="*/ 46 h 237"/>
                <a:gd name="T2" fmla="*/ 115 w 193"/>
                <a:gd name="T3" fmla="*/ 34 h 237"/>
                <a:gd name="T4" fmla="*/ 118 w 193"/>
                <a:gd name="T5" fmla="*/ 34 h 237"/>
                <a:gd name="T6" fmla="*/ 122 w 193"/>
                <a:gd name="T7" fmla="*/ 33 h 237"/>
                <a:gd name="T8" fmla="*/ 125 w 193"/>
                <a:gd name="T9" fmla="*/ 28 h 237"/>
                <a:gd name="T10" fmla="*/ 125 w 193"/>
                <a:gd name="T11" fmla="*/ 7 h 237"/>
                <a:gd name="T12" fmla="*/ 122 w 193"/>
                <a:gd name="T13" fmla="*/ 2 h 237"/>
                <a:gd name="T14" fmla="*/ 118 w 193"/>
                <a:gd name="T15" fmla="*/ 0 h 237"/>
                <a:gd name="T16" fmla="*/ 76 w 193"/>
                <a:gd name="T17" fmla="*/ 0 h 237"/>
                <a:gd name="T18" fmla="*/ 71 w 193"/>
                <a:gd name="T19" fmla="*/ 2 h 237"/>
                <a:gd name="T20" fmla="*/ 69 w 193"/>
                <a:gd name="T21" fmla="*/ 7 h 237"/>
                <a:gd name="T22" fmla="*/ 69 w 193"/>
                <a:gd name="T23" fmla="*/ 28 h 237"/>
                <a:gd name="T24" fmla="*/ 71 w 193"/>
                <a:gd name="T25" fmla="*/ 33 h 237"/>
                <a:gd name="T26" fmla="*/ 76 w 193"/>
                <a:gd name="T27" fmla="*/ 34 h 237"/>
                <a:gd name="T28" fmla="*/ 79 w 193"/>
                <a:gd name="T29" fmla="*/ 34 h 237"/>
                <a:gd name="T30" fmla="*/ 79 w 193"/>
                <a:gd name="T31" fmla="*/ 46 h 237"/>
                <a:gd name="T32" fmla="*/ 0 w 193"/>
                <a:gd name="T33" fmla="*/ 140 h 237"/>
                <a:gd name="T34" fmla="*/ 97 w 193"/>
                <a:gd name="T35" fmla="*/ 237 h 237"/>
                <a:gd name="T36" fmla="*/ 193 w 193"/>
                <a:gd name="T37" fmla="*/ 140 h 237"/>
                <a:gd name="T38" fmla="*/ 115 w 193"/>
                <a:gd name="T39" fmla="*/ 46 h 237"/>
                <a:gd name="T40" fmla="*/ 83 w 193"/>
                <a:gd name="T41" fmla="*/ 25 h 237"/>
                <a:gd name="T42" fmla="*/ 78 w 193"/>
                <a:gd name="T43" fmla="*/ 25 h 237"/>
                <a:gd name="T44" fmla="*/ 78 w 193"/>
                <a:gd name="T45" fmla="*/ 10 h 237"/>
                <a:gd name="T46" fmla="*/ 115 w 193"/>
                <a:gd name="T47" fmla="*/ 10 h 237"/>
                <a:gd name="T48" fmla="*/ 115 w 193"/>
                <a:gd name="T49" fmla="*/ 25 h 237"/>
                <a:gd name="T50" fmla="*/ 110 w 193"/>
                <a:gd name="T51" fmla="*/ 25 h 237"/>
                <a:gd name="T52" fmla="*/ 105 w 193"/>
                <a:gd name="T53" fmla="*/ 30 h 237"/>
                <a:gd name="T54" fmla="*/ 105 w 193"/>
                <a:gd name="T55" fmla="*/ 44 h 237"/>
                <a:gd name="T56" fmla="*/ 97 w 193"/>
                <a:gd name="T57" fmla="*/ 44 h 237"/>
                <a:gd name="T58" fmla="*/ 88 w 193"/>
                <a:gd name="T59" fmla="*/ 44 h 237"/>
                <a:gd name="T60" fmla="*/ 88 w 193"/>
                <a:gd name="T61" fmla="*/ 30 h 237"/>
                <a:gd name="T62" fmla="*/ 83 w 193"/>
                <a:gd name="T63" fmla="*/ 25 h 237"/>
                <a:gd name="T64" fmla="*/ 97 w 193"/>
                <a:gd name="T65" fmla="*/ 227 h 237"/>
                <a:gd name="T66" fmla="*/ 10 w 193"/>
                <a:gd name="T67" fmla="*/ 140 h 237"/>
                <a:gd name="T68" fmla="*/ 97 w 193"/>
                <a:gd name="T69" fmla="*/ 53 h 237"/>
                <a:gd name="T70" fmla="*/ 184 w 193"/>
                <a:gd name="T71" fmla="*/ 140 h 237"/>
                <a:gd name="T72" fmla="*/ 97 w 193"/>
                <a:gd name="T73" fmla="*/ 22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237">
                  <a:moveTo>
                    <a:pt x="115" y="46"/>
                  </a:moveTo>
                  <a:cubicBezTo>
                    <a:pt x="115" y="34"/>
                    <a:pt x="115" y="34"/>
                    <a:pt x="115" y="34"/>
                  </a:cubicBezTo>
                  <a:cubicBezTo>
                    <a:pt x="118" y="34"/>
                    <a:pt x="118" y="34"/>
                    <a:pt x="118" y="34"/>
                  </a:cubicBezTo>
                  <a:cubicBezTo>
                    <a:pt x="120" y="34"/>
                    <a:pt x="121" y="34"/>
                    <a:pt x="122" y="33"/>
                  </a:cubicBezTo>
                  <a:cubicBezTo>
                    <a:pt x="124" y="32"/>
                    <a:pt x="125" y="30"/>
                    <a:pt x="125" y="28"/>
                  </a:cubicBezTo>
                  <a:cubicBezTo>
                    <a:pt x="125" y="7"/>
                    <a:pt x="125" y="7"/>
                    <a:pt x="125" y="7"/>
                  </a:cubicBezTo>
                  <a:cubicBezTo>
                    <a:pt x="125" y="5"/>
                    <a:pt x="124" y="3"/>
                    <a:pt x="122" y="2"/>
                  </a:cubicBezTo>
                  <a:cubicBezTo>
                    <a:pt x="121" y="1"/>
                    <a:pt x="120" y="0"/>
                    <a:pt x="118" y="0"/>
                  </a:cubicBezTo>
                  <a:cubicBezTo>
                    <a:pt x="76" y="0"/>
                    <a:pt x="76" y="0"/>
                    <a:pt x="76" y="0"/>
                  </a:cubicBezTo>
                  <a:cubicBezTo>
                    <a:pt x="74" y="0"/>
                    <a:pt x="73" y="1"/>
                    <a:pt x="71" y="2"/>
                  </a:cubicBezTo>
                  <a:cubicBezTo>
                    <a:pt x="70" y="3"/>
                    <a:pt x="69" y="5"/>
                    <a:pt x="69" y="7"/>
                  </a:cubicBezTo>
                  <a:cubicBezTo>
                    <a:pt x="69" y="28"/>
                    <a:pt x="69" y="28"/>
                    <a:pt x="69" y="28"/>
                  </a:cubicBezTo>
                  <a:cubicBezTo>
                    <a:pt x="69" y="30"/>
                    <a:pt x="70" y="32"/>
                    <a:pt x="71" y="33"/>
                  </a:cubicBezTo>
                  <a:cubicBezTo>
                    <a:pt x="73" y="34"/>
                    <a:pt x="74" y="34"/>
                    <a:pt x="76" y="34"/>
                  </a:cubicBezTo>
                  <a:cubicBezTo>
                    <a:pt x="79" y="34"/>
                    <a:pt x="79" y="34"/>
                    <a:pt x="79" y="34"/>
                  </a:cubicBezTo>
                  <a:cubicBezTo>
                    <a:pt x="79" y="46"/>
                    <a:pt x="79" y="46"/>
                    <a:pt x="79" y="46"/>
                  </a:cubicBezTo>
                  <a:cubicBezTo>
                    <a:pt x="34" y="54"/>
                    <a:pt x="0" y="93"/>
                    <a:pt x="0" y="140"/>
                  </a:cubicBezTo>
                  <a:cubicBezTo>
                    <a:pt x="0" y="193"/>
                    <a:pt x="44" y="237"/>
                    <a:pt x="97" y="237"/>
                  </a:cubicBezTo>
                  <a:cubicBezTo>
                    <a:pt x="150" y="237"/>
                    <a:pt x="193" y="193"/>
                    <a:pt x="193" y="140"/>
                  </a:cubicBezTo>
                  <a:cubicBezTo>
                    <a:pt x="193" y="93"/>
                    <a:pt x="160" y="54"/>
                    <a:pt x="115" y="46"/>
                  </a:cubicBezTo>
                  <a:close/>
                  <a:moveTo>
                    <a:pt x="83" y="25"/>
                  </a:moveTo>
                  <a:cubicBezTo>
                    <a:pt x="78" y="25"/>
                    <a:pt x="78" y="25"/>
                    <a:pt x="78" y="25"/>
                  </a:cubicBezTo>
                  <a:cubicBezTo>
                    <a:pt x="78" y="10"/>
                    <a:pt x="78" y="10"/>
                    <a:pt x="78" y="10"/>
                  </a:cubicBezTo>
                  <a:cubicBezTo>
                    <a:pt x="115" y="10"/>
                    <a:pt x="115" y="10"/>
                    <a:pt x="115" y="10"/>
                  </a:cubicBezTo>
                  <a:cubicBezTo>
                    <a:pt x="115" y="25"/>
                    <a:pt x="115" y="25"/>
                    <a:pt x="115" y="25"/>
                  </a:cubicBezTo>
                  <a:cubicBezTo>
                    <a:pt x="110" y="25"/>
                    <a:pt x="110" y="25"/>
                    <a:pt x="110" y="25"/>
                  </a:cubicBezTo>
                  <a:cubicBezTo>
                    <a:pt x="108" y="25"/>
                    <a:pt x="105" y="27"/>
                    <a:pt x="105" y="30"/>
                  </a:cubicBezTo>
                  <a:cubicBezTo>
                    <a:pt x="105" y="44"/>
                    <a:pt x="105" y="44"/>
                    <a:pt x="105" y="44"/>
                  </a:cubicBezTo>
                  <a:cubicBezTo>
                    <a:pt x="103" y="44"/>
                    <a:pt x="100" y="44"/>
                    <a:pt x="97" y="44"/>
                  </a:cubicBezTo>
                  <a:cubicBezTo>
                    <a:pt x="94" y="44"/>
                    <a:pt x="91" y="44"/>
                    <a:pt x="88" y="44"/>
                  </a:cubicBezTo>
                  <a:cubicBezTo>
                    <a:pt x="88" y="30"/>
                    <a:pt x="88" y="30"/>
                    <a:pt x="88" y="30"/>
                  </a:cubicBezTo>
                  <a:cubicBezTo>
                    <a:pt x="88" y="27"/>
                    <a:pt x="86" y="25"/>
                    <a:pt x="83" y="25"/>
                  </a:cubicBezTo>
                  <a:close/>
                  <a:moveTo>
                    <a:pt x="97" y="227"/>
                  </a:moveTo>
                  <a:cubicBezTo>
                    <a:pt x="49" y="227"/>
                    <a:pt x="10" y="188"/>
                    <a:pt x="10" y="140"/>
                  </a:cubicBezTo>
                  <a:cubicBezTo>
                    <a:pt x="10" y="92"/>
                    <a:pt x="49" y="53"/>
                    <a:pt x="97" y="53"/>
                  </a:cubicBezTo>
                  <a:cubicBezTo>
                    <a:pt x="145" y="53"/>
                    <a:pt x="184" y="92"/>
                    <a:pt x="184" y="140"/>
                  </a:cubicBezTo>
                  <a:cubicBezTo>
                    <a:pt x="184" y="188"/>
                    <a:pt x="145" y="227"/>
                    <a:pt x="97" y="2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 name="Rounded Rectangle 6"/>
          <p:cNvSpPr/>
          <p:nvPr/>
        </p:nvSpPr>
        <p:spPr>
          <a:xfrm>
            <a:off x="3380635" y="5177431"/>
            <a:ext cx="5082000" cy="762978"/>
          </a:xfrm>
          <a:prstGeom prst="round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chemeClr val="bg1"/>
                </a:solidFill>
              </a:rPr>
              <a:t>Ces chiffres correspondent aux mesures d’un déroulement incomplet de l’exercice du POT, compte tenu de l’absence de participation de certaines directions</a:t>
            </a:r>
          </a:p>
        </p:txBody>
      </p:sp>
      <p:sp>
        <p:nvSpPr>
          <p:cNvPr id="112" name="Footer Placeholder 2"/>
          <p:cNvSpPr txBox="1">
            <a:spLocks/>
          </p:cNvSpPr>
          <p:nvPr/>
        </p:nvSpPr>
        <p:spPr>
          <a:xfrm>
            <a:off x="457200" y="6411916"/>
            <a:ext cx="6587298"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POT présentation courte 2016</a:t>
            </a:r>
            <a:endParaRPr kumimoji="0" lang="fr-FR" sz="9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6" name="Espace réservé du numéro de diapositive 14"/>
          <p:cNvSpPr>
            <a:spLocks noGrp="1"/>
          </p:cNvSpPr>
          <p:nvPr>
            <p:ph type="sldNum" sz="quarter" idx="11"/>
          </p:nvPr>
        </p:nvSpPr>
        <p:spPr>
          <a:xfrm>
            <a:off x="6553200" y="6411916"/>
            <a:ext cx="725488" cy="365125"/>
          </a:xfrm>
        </p:spPr>
        <p:txBody>
          <a:bodyPr/>
          <a:lstStyle/>
          <a:p>
            <a:fld id="{21F90BE8-D879-4F46-ACF9-7BCC67DCFB75}" type="slidenum">
              <a:rPr lang="fr-FR" smtClean="0"/>
              <a:pPr/>
              <a:t>29</a:t>
            </a:fld>
            <a:endParaRPr lang="fr-FR" dirty="0"/>
          </a:p>
        </p:txBody>
      </p:sp>
      <p:sp>
        <p:nvSpPr>
          <p:cNvPr id="121" name="Footer Placeholder 5"/>
          <p:cNvSpPr>
            <a:spLocks noGrp="1"/>
          </p:cNvSpPr>
          <p:nvPr>
            <p:ph type="ftr" sz="quarter" idx="10"/>
          </p:nvPr>
        </p:nvSpPr>
        <p:spPr>
          <a:xfrm>
            <a:off x="431540" y="5949280"/>
            <a:ext cx="4017418" cy="365125"/>
          </a:xfrm>
          <a:solidFill>
            <a:srgbClr val="FADDD2"/>
          </a:solidFill>
        </p:spPr>
        <p:txBody>
          <a:bodyPr/>
          <a:lstStyle/>
          <a:p>
            <a:r>
              <a:rPr lang="fr-FR" noProof="0" dirty="0" smtClean="0"/>
              <a:t>WARNING : exercice expérimental pour la campagne 2015, les données du POT ne sont ni exhaustives ni homogènes selon les branches</a:t>
            </a:r>
            <a:endParaRPr lang="fr-FR" noProof="0" dirty="0"/>
          </a:p>
        </p:txBody>
      </p:sp>
    </p:spTree>
    <p:extLst>
      <p:ext uri="{BB962C8B-B14F-4D97-AF65-F5344CB8AC3E}">
        <p14:creationId xmlns:p14="http://schemas.microsoft.com/office/powerpoint/2010/main" xmlns="" val="18976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fr-FR" dirty="0" smtClean="0"/>
              <a:t>Synthèse </a:t>
            </a:r>
            <a:endParaRPr lang="fr-FR" dirty="0"/>
          </a:p>
        </p:txBody>
      </p:sp>
      <p:sp>
        <p:nvSpPr>
          <p:cNvPr id="3" name="Footer Placeholder 2"/>
          <p:cNvSpPr>
            <a:spLocks noGrp="1"/>
          </p:cNvSpPr>
          <p:nvPr>
            <p:ph type="ftr" sz="quarter" idx="10"/>
          </p:nvPr>
        </p:nvSpPr>
        <p:spPr/>
        <p:txBody>
          <a:bodyPr/>
          <a:lstStyle/>
          <a:p>
            <a:r>
              <a:rPr lang="fr-FR" smtClean="0"/>
              <a:t>COPIL Digital Groupe du 18 février 2016 // Présentation préparée en collaboration avec la cellule innovation de la DSI Groupe</a:t>
            </a:r>
            <a:endParaRPr lang="fr-FR" dirty="0"/>
          </a:p>
        </p:txBody>
      </p:sp>
      <p:sp>
        <p:nvSpPr>
          <p:cNvPr id="5" name="Oval 4"/>
          <p:cNvSpPr/>
          <p:nvPr/>
        </p:nvSpPr>
        <p:spPr>
          <a:xfrm>
            <a:off x="699494" y="2542995"/>
            <a:ext cx="324000" cy="324000"/>
          </a:xfrm>
          <a:prstGeom prst="ellipse">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smtClean="0"/>
              <a:t>1</a:t>
            </a:r>
            <a:endParaRPr lang="fr-FR" dirty="0"/>
          </a:p>
        </p:txBody>
      </p:sp>
      <p:sp>
        <p:nvSpPr>
          <p:cNvPr id="6" name="Oval 5"/>
          <p:cNvSpPr/>
          <p:nvPr/>
        </p:nvSpPr>
        <p:spPr>
          <a:xfrm>
            <a:off x="699494" y="3936054"/>
            <a:ext cx="324000" cy="324000"/>
          </a:xfrm>
          <a:prstGeom prst="ellipse">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smtClean="0"/>
              <a:t>2</a:t>
            </a:r>
            <a:endParaRPr lang="fr-FR" dirty="0"/>
          </a:p>
        </p:txBody>
      </p:sp>
      <p:sp>
        <p:nvSpPr>
          <p:cNvPr id="7" name="Oval 6"/>
          <p:cNvSpPr/>
          <p:nvPr/>
        </p:nvSpPr>
        <p:spPr>
          <a:xfrm>
            <a:off x="699494" y="4759743"/>
            <a:ext cx="324000" cy="324000"/>
          </a:xfrm>
          <a:prstGeom prst="ellipse">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smtClean="0"/>
              <a:t>3</a:t>
            </a:r>
            <a:endParaRPr lang="fr-FR" dirty="0"/>
          </a:p>
        </p:txBody>
      </p:sp>
      <p:sp>
        <p:nvSpPr>
          <p:cNvPr id="8" name="Oval 7"/>
          <p:cNvSpPr/>
          <p:nvPr/>
        </p:nvSpPr>
        <p:spPr>
          <a:xfrm>
            <a:off x="699494" y="5788151"/>
            <a:ext cx="324000" cy="324000"/>
          </a:xfrm>
          <a:prstGeom prst="ellipse">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smtClean="0"/>
              <a:t>4</a:t>
            </a:r>
            <a:endParaRPr lang="fr-FR" dirty="0"/>
          </a:p>
        </p:txBody>
      </p:sp>
      <p:sp>
        <p:nvSpPr>
          <p:cNvPr id="10" name="TextBox 9"/>
          <p:cNvSpPr txBox="1"/>
          <p:nvPr/>
        </p:nvSpPr>
        <p:spPr>
          <a:xfrm flipH="1">
            <a:off x="1138333" y="2461191"/>
            <a:ext cx="7757092" cy="1200329"/>
          </a:xfrm>
          <a:prstGeom prst="rect">
            <a:avLst/>
          </a:prstGeom>
          <a:noFill/>
        </p:spPr>
        <p:txBody>
          <a:bodyPr wrap="square" rtlCol="0">
            <a:spAutoFit/>
          </a:bodyPr>
          <a:lstStyle/>
          <a:p>
            <a:r>
              <a:rPr lang="fr-FR" dirty="0" smtClean="0"/>
              <a:t>Le POT permet de faire émerger, en collaboration avec les équipes métiers, de </a:t>
            </a:r>
            <a:r>
              <a:rPr lang="fr-FR" b="1" dirty="0">
                <a:solidFill>
                  <a:schemeClr val="accent1">
                    <a:lumMod val="50000"/>
                  </a:schemeClr>
                </a:solidFill>
              </a:rPr>
              <a:t>nouvelles manières de travailler, des opportunités de mutualisation </a:t>
            </a:r>
            <a:r>
              <a:rPr lang="fr-FR" dirty="0" smtClean="0"/>
              <a:t>et une </a:t>
            </a:r>
            <a:r>
              <a:rPr lang="fr-FR" b="1" dirty="0">
                <a:solidFill>
                  <a:schemeClr val="accent1">
                    <a:lumMod val="50000"/>
                  </a:schemeClr>
                </a:solidFill>
              </a:rPr>
              <a:t>acculturation </a:t>
            </a:r>
            <a:r>
              <a:rPr lang="fr-FR" b="1" dirty="0" smtClean="0">
                <a:solidFill>
                  <a:schemeClr val="accent1">
                    <a:lumMod val="50000"/>
                  </a:schemeClr>
                </a:solidFill>
              </a:rPr>
              <a:t>des équipes au </a:t>
            </a:r>
            <a:r>
              <a:rPr lang="fr-FR" b="1" dirty="0">
                <a:solidFill>
                  <a:schemeClr val="accent1">
                    <a:lumMod val="50000"/>
                  </a:schemeClr>
                </a:solidFill>
              </a:rPr>
              <a:t>digital </a:t>
            </a:r>
            <a:r>
              <a:rPr lang="fr-FR" dirty="0" smtClean="0"/>
              <a:t>et aux innovations numériques</a:t>
            </a:r>
            <a:endParaRPr lang="fr-FR" dirty="0"/>
          </a:p>
        </p:txBody>
      </p:sp>
      <p:sp>
        <p:nvSpPr>
          <p:cNvPr id="11" name="TextBox 10"/>
          <p:cNvSpPr txBox="1"/>
          <p:nvPr/>
        </p:nvSpPr>
        <p:spPr>
          <a:xfrm flipH="1">
            <a:off x="1138333" y="3800866"/>
            <a:ext cx="7490700" cy="646331"/>
          </a:xfrm>
          <a:prstGeom prst="rect">
            <a:avLst/>
          </a:prstGeom>
          <a:noFill/>
        </p:spPr>
        <p:txBody>
          <a:bodyPr wrap="square" rtlCol="0">
            <a:spAutoFit/>
          </a:bodyPr>
          <a:lstStyle/>
          <a:p>
            <a:r>
              <a:rPr lang="fr-FR" dirty="0" smtClean="0"/>
              <a:t>Le tout, à partir, d’une démarche simple de recoupement des </a:t>
            </a:r>
            <a:r>
              <a:rPr lang="fr-FR" b="1" dirty="0">
                <a:solidFill>
                  <a:schemeClr val="accent1">
                    <a:lumMod val="50000"/>
                  </a:schemeClr>
                </a:solidFill>
              </a:rPr>
              <a:t>besoins métiers</a:t>
            </a:r>
            <a:r>
              <a:rPr lang="fr-FR" b="1" dirty="0" smtClean="0"/>
              <a:t> </a:t>
            </a:r>
            <a:r>
              <a:rPr lang="fr-FR" dirty="0" smtClean="0"/>
              <a:t>et des </a:t>
            </a:r>
            <a:r>
              <a:rPr lang="fr-FR" b="1" dirty="0">
                <a:solidFill>
                  <a:schemeClr val="accent1">
                    <a:lumMod val="50000"/>
                  </a:schemeClr>
                </a:solidFill>
              </a:rPr>
              <a:t>technologies </a:t>
            </a:r>
            <a:r>
              <a:rPr lang="fr-FR" b="1" dirty="0" smtClean="0">
                <a:solidFill>
                  <a:schemeClr val="accent1">
                    <a:lumMod val="50000"/>
                  </a:schemeClr>
                </a:solidFill>
              </a:rPr>
              <a:t>innovantes</a:t>
            </a:r>
            <a:endParaRPr lang="fr-FR" dirty="0"/>
          </a:p>
        </p:txBody>
      </p:sp>
      <p:sp>
        <p:nvSpPr>
          <p:cNvPr id="12" name="TextBox 11"/>
          <p:cNvSpPr txBox="1"/>
          <p:nvPr/>
        </p:nvSpPr>
        <p:spPr>
          <a:xfrm flipH="1">
            <a:off x="1138332" y="4694489"/>
            <a:ext cx="7490700" cy="646331"/>
          </a:xfrm>
          <a:prstGeom prst="rect">
            <a:avLst/>
          </a:prstGeom>
          <a:noFill/>
        </p:spPr>
        <p:txBody>
          <a:bodyPr wrap="square" rtlCol="0">
            <a:spAutoFit/>
          </a:bodyPr>
          <a:lstStyle/>
          <a:p>
            <a:r>
              <a:rPr lang="fr-FR" dirty="0"/>
              <a:t>Pour profiter pleinement de la force de l’outil, </a:t>
            </a:r>
            <a:r>
              <a:rPr lang="fr-FR" dirty="0" smtClean="0"/>
              <a:t>il s’agit de le déployer </a:t>
            </a:r>
            <a:r>
              <a:rPr lang="fr-FR" dirty="0"/>
              <a:t>la méthode à </a:t>
            </a:r>
            <a:r>
              <a:rPr lang="fr-FR" b="1" dirty="0">
                <a:solidFill>
                  <a:schemeClr val="accent1">
                    <a:lumMod val="50000"/>
                  </a:schemeClr>
                </a:solidFill>
              </a:rPr>
              <a:t>l’ensemble des branches et des profils métiers</a:t>
            </a:r>
          </a:p>
        </p:txBody>
      </p:sp>
      <p:sp>
        <p:nvSpPr>
          <p:cNvPr id="13" name="TextBox 12"/>
          <p:cNvSpPr txBox="1"/>
          <p:nvPr/>
        </p:nvSpPr>
        <p:spPr>
          <a:xfrm flipH="1">
            <a:off x="1138333" y="5626985"/>
            <a:ext cx="7490700" cy="646331"/>
          </a:xfrm>
          <a:prstGeom prst="rect">
            <a:avLst/>
          </a:prstGeom>
          <a:noFill/>
        </p:spPr>
        <p:txBody>
          <a:bodyPr wrap="square" rtlCol="0">
            <a:spAutoFit/>
          </a:bodyPr>
          <a:lstStyle/>
          <a:p>
            <a:r>
              <a:rPr lang="fr-FR" dirty="0"/>
              <a:t>La démarche va </a:t>
            </a:r>
            <a:r>
              <a:rPr lang="fr-FR" dirty="0" smtClean="0"/>
              <a:t>nécessiter </a:t>
            </a:r>
            <a:r>
              <a:rPr lang="fr-FR" dirty="0"/>
              <a:t>une </a:t>
            </a:r>
            <a:r>
              <a:rPr lang="fr-FR" b="1" dirty="0">
                <a:solidFill>
                  <a:schemeClr val="accent1">
                    <a:lumMod val="50000"/>
                  </a:schemeClr>
                </a:solidFill>
              </a:rPr>
              <a:t>contribution modeste des métiers et des </a:t>
            </a:r>
            <a:r>
              <a:rPr lang="fr-FR" b="1" dirty="0" smtClean="0">
                <a:solidFill>
                  <a:schemeClr val="accent1">
                    <a:lumMod val="50000"/>
                  </a:schemeClr>
                </a:solidFill>
              </a:rPr>
              <a:t>correspondants métiers</a:t>
            </a:r>
            <a:endParaRPr lang="fr-FR" b="1" dirty="0">
              <a:solidFill>
                <a:schemeClr val="accent1">
                  <a:lumMod val="50000"/>
                </a:schemeClr>
              </a:solidFill>
            </a:endParaRPr>
          </a:p>
        </p:txBody>
      </p:sp>
      <p:sp>
        <p:nvSpPr>
          <p:cNvPr id="14" name="TextBox 10"/>
          <p:cNvSpPr txBox="1"/>
          <p:nvPr/>
        </p:nvSpPr>
        <p:spPr>
          <a:xfrm>
            <a:off x="237461" y="909639"/>
            <a:ext cx="8438227" cy="1331230"/>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nchor="ctr">
            <a:noAutofit/>
          </a:bodyPr>
          <a:lstStyle/>
          <a:p>
            <a:r>
              <a:rPr lang="fr-FR" dirty="0" smtClean="0"/>
              <a:t>Avec l’appui de l’équipe Innovation Numérique de la DSI Groupe, le </a:t>
            </a:r>
            <a:r>
              <a:rPr lang="fr-FR" dirty="0" err="1" smtClean="0"/>
              <a:t>Chief</a:t>
            </a:r>
            <a:r>
              <a:rPr lang="fr-FR" dirty="0" smtClean="0"/>
              <a:t> Digital Office souhaite déployer au sein du groupe la démarche POT (Plan d’orientation Technologique)</a:t>
            </a:r>
            <a:r>
              <a:rPr lang="fr-FR" dirty="0" smtClean="0">
                <a:solidFill>
                  <a:schemeClr val="accent1">
                    <a:lumMod val="50000"/>
                  </a:schemeClr>
                </a:solidFill>
              </a:rPr>
              <a:t> </a:t>
            </a:r>
            <a:r>
              <a:rPr lang="fr-FR" dirty="0" smtClean="0"/>
              <a:t>d’identification des besoins digitaux des équipes métiers. </a:t>
            </a:r>
            <a:endParaRPr lang="fr-FR" dirty="0"/>
          </a:p>
        </p:txBody>
      </p:sp>
      <p:sp>
        <p:nvSpPr>
          <p:cNvPr id="15" name="Espace réservé du numéro de diapositive 14"/>
          <p:cNvSpPr>
            <a:spLocks noGrp="1"/>
          </p:cNvSpPr>
          <p:nvPr>
            <p:ph type="sldNum" sz="quarter" idx="11"/>
          </p:nvPr>
        </p:nvSpPr>
        <p:spPr/>
        <p:txBody>
          <a:bodyPr/>
          <a:lstStyle/>
          <a:p>
            <a:fld id="{21F90BE8-D879-4F46-ACF9-7BCC67DCFB75}" type="slidenum">
              <a:rPr lang="fr-FR" smtClean="0"/>
              <a:pPr/>
              <a:t>3</a:t>
            </a:fld>
            <a:endParaRPr lang="fr-FR" dirty="0"/>
          </a:p>
        </p:txBody>
      </p:sp>
    </p:spTree>
    <p:extLst>
      <p:ext uri="{BB962C8B-B14F-4D97-AF65-F5344CB8AC3E}">
        <p14:creationId xmlns="" xmlns:p14="http://schemas.microsoft.com/office/powerpoint/2010/main" val="710555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extLst/>
          </p:nvPr>
        </p:nvGraphicFramePr>
        <p:xfrm>
          <a:off x="1588" y="1588"/>
          <a:ext cx="1587" cy="1587"/>
        </p:xfrm>
        <a:graphic>
          <a:graphicData uri="http://schemas.openxmlformats.org/presentationml/2006/ole">
            <p:oleObj spid="_x0000_s52226" name="think-cell Slide" r:id="rId4" imgW="360" imgH="360" progId="">
              <p:embed/>
            </p:oleObj>
          </a:graphicData>
        </a:graphic>
      </p:graphicFrame>
      <p:sp>
        <p:nvSpPr>
          <p:cNvPr id="44" name="Text Placeholder 5"/>
          <p:cNvSpPr txBox="1">
            <a:spLocks/>
          </p:cNvSpPr>
          <p:nvPr/>
        </p:nvSpPr>
        <p:spPr>
          <a:xfrm>
            <a:off x="3718559" y="2671717"/>
            <a:ext cx="5233909" cy="2076965"/>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lvl="1" fontAlgn="base">
              <a:buFont typeface="Arial" panose="020B0604020202020204" pitchFamily="34" charset="0"/>
              <a:buChar char="●"/>
            </a:pPr>
            <a:endParaRPr lang="fr-FR" sz="800" dirty="0"/>
          </a:p>
        </p:txBody>
      </p:sp>
      <p:sp>
        <p:nvSpPr>
          <p:cNvPr id="35" name="Text Placeholder 5"/>
          <p:cNvSpPr txBox="1">
            <a:spLocks/>
          </p:cNvSpPr>
          <p:nvPr/>
        </p:nvSpPr>
        <p:spPr>
          <a:xfrm>
            <a:off x="6916337" y="1191146"/>
            <a:ext cx="2036132" cy="1346631"/>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Font typeface="Arial" charset="0"/>
              <a:buNone/>
            </a:pPr>
            <a:endParaRPr lang="fr-FR" sz="900" b="1" dirty="0" smtClean="0"/>
          </a:p>
          <a:p>
            <a:pPr marL="85725" lvl="1" indent="-85725" fontAlgn="base"/>
            <a:endParaRPr lang="fr-FR" sz="900" b="1" dirty="0"/>
          </a:p>
          <a:p>
            <a:pPr marL="85725" lvl="1" indent="-85725" fontAlgn="base"/>
            <a:endParaRPr lang="fr-FR" sz="900" b="1" dirty="0"/>
          </a:p>
          <a:p>
            <a:pPr marL="85725" lvl="1" indent="-85725" fontAlgn="base"/>
            <a:endParaRPr lang="fr-FR" sz="900" dirty="0"/>
          </a:p>
        </p:txBody>
      </p:sp>
      <p:sp>
        <p:nvSpPr>
          <p:cNvPr id="37" name="Text Placeholder 5"/>
          <p:cNvSpPr txBox="1">
            <a:spLocks/>
          </p:cNvSpPr>
          <p:nvPr/>
        </p:nvSpPr>
        <p:spPr>
          <a:xfrm>
            <a:off x="212187" y="2671717"/>
            <a:ext cx="3348000" cy="2060753"/>
          </a:xfrm>
          <a:prstGeom prst="rect">
            <a:avLst/>
          </a:prstGeom>
          <a:noFill/>
          <a:ln w="9525">
            <a:solidFill>
              <a:schemeClr val="accent2">
                <a:lumMod val="75000"/>
              </a:schemeClr>
            </a:solidFill>
          </a:ln>
        </p:spPr>
        <p:txBody>
          <a:bodyPr wrap="square" lIns="72000" tIns="144000" rIns="72000" bIns="36000" numCol="1"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r>
              <a:rPr lang="fr-FR" sz="800" dirty="0"/>
              <a:t>Optimisation des analyses/ production /maintenance /accidents à l’aide de nouveaux outils</a:t>
            </a:r>
          </a:p>
          <a:p>
            <a:pPr marL="92075" lvl="1" indent="-92075" fontAlgn="base">
              <a:buClr>
                <a:schemeClr val="accent1">
                  <a:lumMod val="50000"/>
                </a:schemeClr>
              </a:buClr>
              <a:buFont typeface="Arial" panose="020B0604020202020204" pitchFamily="34" charset="0"/>
              <a:buChar char="●"/>
            </a:pPr>
            <a:r>
              <a:rPr lang="fr-FR" sz="800" dirty="0"/>
              <a:t>Découverte de nouveaux facteurs d'influence des marchés</a:t>
            </a:r>
          </a:p>
          <a:p>
            <a:pPr marL="92075" lvl="1" indent="-92075" fontAlgn="base">
              <a:buClr>
                <a:schemeClr val="accent1">
                  <a:lumMod val="50000"/>
                </a:schemeClr>
              </a:buClr>
              <a:buFont typeface="Arial" panose="020B0604020202020204" pitchFamily="34" charset="0"/>
              <a:buChar char="●"/>
            </a:pPr>
            <a:r>
              <a:rPr lang="fr-FR" sz="800" dirty="0"/>
              <a:t>Prévention des risques</a:t>
            </a:r>
          </a:p>
          <a:p>
            <a:pPr marL="92075" lvl="1" indent="-92075" fontAlgn="base">
              <a:buClr>
                <a:schemeClr val="accent1">
                  <a:lumMod val="50000"/>
                </a:schemeClr>
              </a:buClr>
              <a:buFont typeface="Arial" panose="020B0604020202020204" pitchFamily="34" charset="0"/>
              <a:buChar char="●"/>
            </a:pPr>
            <a:r>
              <a:rPr lang="fr-FR" sz="800" dirty="0" err="1"/>
              <a:t>Correlate</a:t>
            </a:r>
            <a:r>
              <a:rPr lang="fr-FR" sz="800" dirty="0"/>
              <a:t> production / injection </a:t>
            </a:r>
            <a:r>
              <a:rPr lang="fr-FR" sz="800" dirty="0" err="1"/>
              <a:t>well’s</a:t>
            </a:r>
            <a:r>
              <a:rPr lang="fr-FR" sz="800" dirty="0"/>
              <a:t> data</a:t>
            </a:r>
          </a:p>
          <a:p>
            <a:pPr marL="92075" lvl="1" indent="-92075" fontAlgn="base">
              <a:buClr>
                <a:schemeClr val="accent1">
                  <a:lumMod val="50000"/>
                </a:schemeClr>
              </a:buClr>
              <a:buFont typeface="Arial" panose="020B0604020202020204" pitchFamily="34" charset="0"/>
              <a:buChar char="●"/>
            </a:pPr>
            <a:r>
              <a:rPr lang="fr-FR" sz="800" dirty="0"/>
              <a:t>Analyse prédictive l’optimisation de la production et des ressources</a:t>
            </a:r>
          </a:p>
          <a:p>
            <a:pPr marL="92075" lvl="1" indent="-92075" fontAlgn="base">
              <a:buClr>
                <a:schemeClr val="accent1">
                  <a:lumMod val="50000"/>
                </a:schemeClr>
              </a:buClr>
              <a:buFont typeface="Arial" panose="020B0604020202020204" pitchFamily="34" charset="0"/>
              <a:buChar char="●"/>
            </a:pPr>
            <a:r>
              <a:rPr lang="fr-FR" sz="800" dirty="0"/>
              <a:t>Intégration des données des missions d'audit et de contrôles internes</a:t>
            </a:r>
          </a:p>
          <a:p>
            <a:pPr marL="92075" lvl="1" indent="-92075" fontAlgn="base">
              <a:buClr>
                <a:schemeClr val="accent1">
                  <a:lumMod val="50000"/>
                </a:schemeClr>
              </a:buClr>
              <a:buFont typeface="Arial" panose="020B0604020202020204" pitchFamily="34" charset="0"/>
              <a:buChar char="●"/>
            </a:pPr>
            <a:r>
              <a:rPr lang="fr-FR" sz="800" dirty="0"/>
              <a:t>Favoriser la performance des employés et identifier des critères de recrutements</a:t>
            </a:r>
          </a:p>
          <a:p>
            <a:pPr marL="92075" lvl="1" indent="-92075" fontAlgn="base">
              <a:buClr>
                <a:schemeClr val="accent1">
                  <a:lumMod val="50000"/>
                </a:schemeClr>
              </a:buClr>
              <a:buFont typeface="Arial" panose="020B0604020202020204" pitchFamily="34" charset="0"/>
              <a:buChar char="●"/>
            </a:pPr>
            <a:r>
              <a:rPr lang="fr-FR" sz="800" dirty="0" err="1"/>
              <a:t>Remote</a:t>
            </a:r>
            <a:r>
              <a:rPr lang="fr-FR" sz="800" dirty="0"/>
              <a:t> assistance on </a:t>
            </a:r>
            <a:r>
              <a:rPr lang="fr-FR" sz="800" dirty="0" err="1"/>
              <a:t>well</a:t>
            </a:r>
            <a:r>
              <a:rPr lang="fr-FR" sz="800" dirty="0"/>
              <a:t> </a:t>
            </a:r>
            <a:r>
              <a:rPr lang="fr-FR" sz="800" dirty="0" err="1"/>
              <a:t>operations</a:t>
            </a:r>
            <a:endParaRPr lang="fr-FR" sz="800" dirty="0"/>
          </a:p>
          <a:p>
            <a:pPr marL="92075" lvl="1" indent="-92075" fontAlgn="base">
              <a:buClr>
                <a:schemeClr val="accent1">
                  <a:lumMod val="50000"/>
                </a:schemeClr>
              </a:buClr>
              <a:buFont typeface="Arial" panose="020B0604020202020204" pitchFamily="34" charset="0"/>
              <a:buChar char="●"/>
            </a:pPr>
            <a:r>
              <a:rPr lang="fr-FR" sz="800" dirty="0" err="1"/>
              <a:t>Vessel</a:t>
            </a:r>
            <a:r>
              <a:rPr lang="fr-FR" sz="800" dirty="0"/>
              <a:t>/</a:t>
            </a:r>
            <a:r>
              <a:rPr lang="fr-FR" sz="800" dirty="0" err="1"/>
              <a:t>vehicle</a:t>
            </a:r>
            <a:r>
              <a:rPr lang="fr-FR" sz="800" dirty="0"/>
              <a:t> </a:t>
            </a:r>
            <a:r>
              <a:rPr lang="fr-FR" sz="800" dirty="0" err="1"/>
              <a:t>follow</a:t>
            </a:r>
            <a:r>
              <a:rPr lang="fr-FR" sz="800" dirty="0"/>
              <a:t>-up</a:t>
            </a:r>
          </a:p>
          <a:p>
            <a:pPr marL="92075" lvl="1" indent="-92075" fontAlgn="base">
              <a:buClr>
                <a:schemeClr val="accent1">
                  <a:lumMod val="50000"/>
                </a:schemeClr>
              </a:buClr>
              <a:buFont typeface="Arial" panose="020B0604020202020204" pitchFamily="34" charset="0"/>
              <a:buChar char="●"/>
            </a:pPr>
            <a:r>
              <a:rPr lang="fr-FR" sz="800" dirty="0"/>
              <a:t>Dashboard </a:t>
            </a:r>
            <a:r>
              <a:rPr lang="fr-FR" sz="800" dirty="0" err="1"/>
              <a:t>Drilling</a:t>
            </a:r>
            <a:r>
              <a:rPr lang="fr-FR" sz="800" dirty="0"/>
              <a:t> </a:t>
            </a:r>
            <a:r>
              <a:rPr lang="fr-FR" sz="800" dirty="0" err="1"/>
              <a:t>operations</a:t>
            </a:r>
            <a:endParaRPr lang="fr-FR" sz="800" dirty="0"/>
          </a:p>
          <a:p>
            <a:pPr marL="92075" lvl="1" indent="-92075" fontAlgn="base">
              <a:buClr>
                <a:schemeClr val="accent1">
                  <a:lumMod val="50000"/>
                </a:schemeClr>
              </a:buClr>
              <a:buFont typeface="Arial" panose="020B0604020202020204" pitchFamily="34" charset="0"/>
              <a:buChar char="●"/>
            </a:pPr>
            <a:endParaRPr lang="fr-FR" sz="800" dirty="0" smtClean="0"/>
          </a:p>
        </p:txBody>
      </p:sp>
      <p:sp>
        <p:nvSpPr>
          <p:cNvPr id="18" name="Text Placeholder 5"/>
          <p:cNvSpPr txBox="1">
            <a:spLocks/>
          </p:cNvSpPr>
          <p:nvPr/>
        </p:nvSpPr>
        <p:spPr>
          <a:xfrm>
            <a:off x="212186" y="1191146"/>
            <a:ext cx="2957142" cy="1346631"/>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lvl="1" fontAlgn="base">
              <a:buClr>
                <a:schemeClr val="accent1">
                  <a:lumMod val="50000"/>
                </a:schemeClr>
              </a:buClr>
              <a:buFont typeface="Arial" panose="020B0604020202020204" pitchFamily="34" charset="0"/>
              <a:buChar char="●"/>
            </a:pPr>
            <a:r>
              <a:rPr lang="en-US" sz="800" dirty="0"/>
              <a:t>Analytics is the discovery and communication of meaningful patterns in data  Especially valuable in areas rich with recorded information, analytics relies on the application of data mining, statistics, artificial intelligence and machine learning to explain data and perform predictive analysis  Analytics often favors data visualization to communicate insight </a:t>
            </a:r>
            <a:endParaRPr lang="fr-FR" sz="800" dirty="0" smtClean="0"/>
          </a:p>
        </p:txBody>
      </p:sp>
      <p:sp>
        <p:nvSpPr>
          <p:cNvPr id="23" name="Text Placeholder 5"/>
          <p:cNvSpPr txBox="1">
            <a:spLocks/>
          </p:cNvSpPr>
          <p:nvPr/>
        </p:nvSpPr>
        <p:spPr>
          <a:xfrm>
            <a:off x="3317306" y="1191146"/>
            <a:ext cx="3490684" cy="1346631"/>
          </a:xfrm>
          <a:prstGeom prst="rect">
            <a:avLst/>
          </a:prstGeom>
          <a:noFill/>
          <a:ln w="9525">
            <a:solidFill>
              <a:schemeClr val="accent2">
                <a:lumMod val="75000"/>
              </a:schemeClr>
            </a:solidFill>
          </a:ln>
        </p:spPr>
        <p:txBody>
          <a:bodyPr wrap="square" lIns="36000" tIns="108000" rIns="36000" bIns="36000" numCol="1"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r>
              <a:rPr lang="fr-FR" sz="800" dirty="0" smtClean="0"/>
              <a:t>Reconnaissance </a:t>
            </a:r>
            <a:r>
              <a:rPr lang="fr-FR" sz="800" dirty="0"/>
              <a:t>de patterns par rapport à un référentiel</a:t>
            </a:r>
          </a:p>
          <a:p>
            <a:pPr marL="92075" lvl="1" indent="-92075" fontAlgn="base">
              <a:buClr>
                <a:schemeClr val="accent1">
                  <a:lumMod val="50000"/>
                </a:schemeClr>
              </a:buClr>
              <a:buFont typeface="Arial" panose="020B0604020202020204" pitchFamily="34" charset="0"/>
              <a:buChar char="●"/>
            </a:pPr>
            <a:r>
              <a:rPr lang="fr-FR" sz="800" dirty="0"/>
              <a:t>Production de modèles prédictifs</a:t>
            </a:r>
          </a:p>
          <a:p>
            <a:pPr marL="92075" lvl="1" indent="-92075" fontAlgn="base">
              <a:buClr>
                <a:schemeClr val="accent1">
                  <a:lumMod val="50000"/>
                </a:schemeClr>
              </a:buClr>
              <a:buFont typeface="Arial" panose="020B0604020202020204" pitchFamily="34" charset="0"/>
              <a:buChar char="●"/>
            </a:pPr>
            <a:r>
              <a:rPr lang="fr-FR" sz="800" dirty="0"/>
              <a:t>Production de connaissance à partir de la représentation de données</a:t>
            </a:r>
          </a:p>
          <a:p>
            <a:pPr marL="92075" lvl="1" indent="-92075" fontAlgn="base">
              <a:buClr>
                <a:schemeClr val="accent1">
                  <a:lumMod val="50000"/>
                </a:schemeClr>
              </a:buClr>
              <a:buFont typeface="Arial" panose="020B0604020202020204" pitchFamily="34" charset="0"/>
              <a:buChar char="●"/>
            </a:pPr>
            <a:r>
              <a:rPr lang="fr-FR" sz="800" dirty="0"/>
              <a:t>Production de connaissance à partir d analyse de données</a:t>
            </a:r>
          </a:p>
          <a:p>
            <a:pPr marL="92075" lvl="1" indent="-92075" fontAlgn="base">
              <a:buClr>
                <a:schemeClr val="accent1">
                  <a:lumMod val="50000"/>
                </a:schemeClr>
              </a:buClr>
              <a:buFont typeface="Arial" panose="020B0604020202020204" pitchFamily="34" charset="0"/>
              <a:buChar char="●"/>
            </a:pPr>
            <a:r>
              <a:rPr lang="fr-FR" sz="800" dirty="0"/>
              <a:t>Identification de patterns numériques statiques ou dynamiques</a:t>
            </a:r>
          </a:p>
        </p:txBody>
      </p:sp>
      <p:sp>
        <p:nvSpPr>
          <p:cNvPr id="16" name="Text Placeholder 5"/>
          <p:cNvSpPr txBox="1">
            <a:spLocks/>
          </p:cNvSpPr>
          <p:nvPr/>
        </p:nvSpPr>
        <p:spPr>
          <a:xfrm>
            <a:off x="752186" y="670570"/>
            <a:ext cx="8200283" cy="360000"/>
          </a:xfrm>
          <a:prstGeom prst="rect">
            <a:avLst/>
          </a:prstGeom>
          <a:solidFill>
            <a:schemeClr val="accent2">
              <a:lumMod val="60000"/>
              <a:lumOff val="40000"/>
            </a:schemeClr>
          </a:solidFill>
          <a:ln w="9525">
            <a:noFill/>
          </a:ln>
        </p:spPr>
        <p:txBody>
          <a:bodyPr wrap="square" lIns="72000" tIns="36000" rIns="72000" bIns="36000" anchor="ctr">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None/>
            </a:pPr>
            <a:r>
              <a:rPr lang="en-US" b="1" dirty="0">
                <a:solidFill>
                  <a:schemeClr val="tx1">
                    <a:lumMod val="85000"/>
                    <a:lumOff val="15000"/>
                  </a:schemeClr>
                </a:solidFill>
              </a:rPr>
              <a:t>Data Analytics</a:t>
            </a:r>
          </a:p>
        </p:txBody>
      </p:sp>
      <p:sp>
        <p:nvSpPr>
          <p:cNvPr id="28" name="Text Placeholder 5"/>
          <p:cNvSpPr txBox="1">
            <a:spLocks/>
          </p:cNvSpPr>
          <p:nvPr/>
        </p:nvSpPr>
        <p:spPr>
          <a:xfrm>
            <a:off x="4282380" y="4904343"/>
            <a:ext cx="2590084" cy="1330046"/>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endParaRPr lang="fr-FR" sz="800" dirty="0"/>
          </a:p>
        </p:txBody>
      </p:sp>
      <p:sp>
        <p:nvSpPr>
          <p:cNvPr id="3" name="Rounded Rectangle 2"/>
          <p:cNvSpPr/>
          <p:nvPr/>
        </p:nvSpPr>
        <p:spPr>
          <a:xfrm>
            <a:off x="212186" y="670570"/>
            <a:ext cx="540000" cy="360000"/>
          </a:xfrm>
          <a:prstGeom prst="roundRect">
            <a:avLst>
              <a:gd name="adj" fmla="val 0"/>
            </a:avLst>
          </a:prstGeom>
          <a:solidFill>
            <a:schemeClr val="accent5"/>
          </a:solidFill>
          <a:ln w="9525">
            <a:noFill/>
          </a:ln>
        </p:spPr>
        <p:txBody>
          <a:bodyPr wrap="square" lIns="72000" tIns="36000" rIns="72000" bIns="36000" anchor="ctr">
            <a:noAutofit/>
          </a:bodyPr>
          <a:lstStyle/>
          <a:p>
            <a:pPr algn="ctr" defTabSz="957263" fontAlgn="base">
              <a:spcBef>
                <a:spcPts val="400"/>
              </a:spcBef>
              <a:buFont typeface="Arial" charset="0"/>
              <a:buNone/>
            </a:pPr>
            <a:r>
              <a:rPr lang="en-US" sz="1000" b="1" dirty="0" smtClean="0">
                <a:solidFill>
                  <a:prstClr val="white"/>
                </a:solidFill>
                <a:cs typeface="Arial" pitchFamily="34" charset="0"/>
              </a:rPr>
              <a:t>1</a:t>
            </a:r>
            <a:endParaRPr lang="en-US" sz="1000" b="1" dirty="0">
              <a:solidFill>
                <a:prstClr val="white"/>
              </a:solidFill>
              <a:cs typeface="Arial" pitchFamily="34" charset="0"/>
            </a:endParaRPr>
          </a:p>
        </p:txBody>
      </p:sp>
      <p:sp>
        <p:nvSpPr>
          <p:cNvPr id="33" name="Text Placeholder 5"/>
          <p:cNvSpPr txBox="1">
            <a:spLocks/>
          </p:cNvSpPr>
          <p:nvPr/>
        </p:nvSpPr>
        <p:spPr>
          <a:xfrm>
            <a:off x="2114878" y="4904343"/>
            <a:ext cx="2028093" cy="1330046"/>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92075" lvl="1" indent="-92075" fontAlgn="base">
              <a:buClr>
                <a:schemeClr val="accent1">
                  <a:lumMod val="50000"/>
                </a:schemeClr>
              </a:buClr>
              <a:buFont typeface="Arial" panose="020B0604020202020204" pitchFamily="34" charset="0"/>
              <a:buChar char="●"/>
            </a:pPr>
            <a:endParaRPr lang="fr-FR" sz="800" dirty="0"/>
          </a:p>
        </p:txBody>
      </p:sp>
      <p:sp>
        <p:nvSpPr>
          <p:cNvPr id="40" name="Text Placeholder 5"/>
          <p:cNvSpPr txBox="1">
            <a:spLocks/>
          </p:cNvSpPr>
          <p:nvPr/>
        </p:nvSpPr>
        <p:spPr>
          <a:xfrm>
            <a:off x="297290" y="1081317"/>
            <a:ext cx="2016000"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5"/>
                </a:solidFill>
              </a:rPr>
              <a:t>Objectifs et bénéfices attendus</a:t>
            </a:r>
            <a:endParaRPr lang="fr-FR" sz="1000" b="1" dirty="0">
              <a:solidFill>
                <a:schemeClr val="accent5"/>
              </a:solidFill>
            </a:endParaRPr>
          </a:p>
        </p:txBody>
      </p:sp>
      <p:sp>
        <p:nvSpPr>
          <p:cNvPr id="43" name="Text Placeholder 5"/>
          <p:cNvSpPr txBox="1">
            <a:spLocks/>
          </p:cNvSpPr>
          <p:nvPr/>
        </p:nvSpPr>
        <p:spPr>
          <a:xfrm>
            <a:off x="4369737" y="4806145"/>
            <a:ext cx="1656000"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5"/>
                </a:solidFill>
              </a:rPr>
              <a:t>Risques et dépendances</a:t>
            </a:r>
            <a:endParaRPr lang="fr-FR" sz="1000" b="1" dirty="0">
              <a:solidFill>
                <a:schemeClr val="accent5"/>
              </a:solidFill>
            </a:endParaRPr>
          </a:p>
        </p:txBody>
      </p:sp>
      <p:sp>
        <p:nvSpPr>
          <p:cNvPr id="46" name="Text Placeholder 5"/>
          <p:cNvSpPr txBox="1">
            <a:spLocks/>
          </p:cNvSpPr>
          <p:nvPr/>
        </p:nvSpPr>
        <p:spPr>
          <a:xfrm>
            <a:off x="2237305" y="4796812"/>
            <a:ext cx="1080000"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5"/>
                </a:solidFill>
              </a:rPr>
              <a:t>Impact sur le SI</a:t>
            </a:r>
            <a:endParaRPr lang="fr-FR" sz="1000" b="1" dirty="0">
              <a:solidFill>
                <a:schemeClr val="accent5"/>
              </a:solidFill>
            </a:endParaRPr>
          </a:p>
        </p:txBody>
      </p:sp>
      <p:sp>
        <p:nvSpPr>
          <p:cNvPr id="47" name="Text Placeholder 5"/>
          <p:cNvSpPr txBox="1">
            <a:spLocks/>
          </p:cNvSpPr>
          <p:nvPr/>
        </p:nvSpPr>
        <p:spPr>
          <a:xfrm>
            <a:off x="7011873" y="1081317"/>
            <a:ext cx="1404000"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5"/>
                </a:solidFill>
              </a:rPr>
              <a:t>Critères d’évaluation</a:t>
            </a:r>
            <a:endParaRPr lang="fr-FR" sz="1000" b="1" dirty="0">
              <a:solidFill>
                <a:schemeClr val="accent5"/>
              </a:solidFill>
            </a:endParaRPr>
          </a:p>
        </p:txBody>
      </p:sp>
      <p:sp>
        <p:nvSpPr>
          <p:cNvPr id="25" name="Titre 1"/>
          <p:cNvSpPr txBox="1">
            <a:spLocks/>
          </p:cNvSpPr>
          <p:nvPr/>
        </p:nvSpPr>
        <p:spPr>
          <a:xfrm>
            <a:off x="142240" y="274638"/>
            <a:ext cx="8218488" cy="635000"/>
          </a:xfrm>
          <a:prstGeom prst="rect">
            <a:avLst/>
          </a:prstGeom>
        </p:spPr>
        <p:txBody>
          <a:bodyPr vert="horz" lIns="91440" tIns="45720" rIns="91440" bIns="45720" rtlCol="0" anchor="t">
            <a:noAutofit/>
          </a:bodyPr>
          <a:lstStyle>
            <a:lvl1pPr algn="l" defTabSz="457200" rtl="0" eaLnBrk="1" latinLnBrk="0" hangingPunct="1">
              <a:spcBef>
                <a:spcPct val="0"/>
              </a:spcBef>
              <a:buNone/>
              <a:defRPr sz="2200" b="1" i="0" kern="1200" cap="all">
                <a:solidFill>
                  <a:schemeClr val="accent5">
                    <a:lumMod val="75000"/>
                  </a:schemeClr>
                </a:solidFill>
                <a:latin typeface="+mj-lt"/>
                <a:ea typeface="+mj-ea"/>
                <a:cs typeface="Arial"/>
              </a:defRPr>
            </a:lvl1pPr>
          </a:lstStyle>
          <a:p>
            <a:pPr lvl="0">
              <a:defRPr/>
            </a:pPr>
            <a:r>
              <a:rPr kumimoji="0" lang="fr-FR" sz="1600" b="1" i="0" u="none" strike="noStrike" kern="1200" cap="all" spc="0" normalizeH="0" baseline="0" noProof="0" dirty="0" smtClean="0">
                <a:ln>
                  <a:noFill/>
                </a:ln>
                <a:solidFill>
                  <a:schemeClr val="accent1">
                    <a:lumMod val="50000"/>
                  </a:schemeClr>
                </a:solidFill>
                <a:effectLst/>
                <a:uLnTx/>
                <a:uFillTx/>
                <a:latin typeface="Arial"/>
                <a:ea typeface="+mj-ea"/>
                <a:cs typeface="Arial"/>
              </a:rPr>
              <a:t>Fiche Technologie</a:t>
            </a:r>
            <a:r>
              <a:rPr kumimoji="0" lang="fr-FR" sz="1600" b="1" i="0" u="none" strike="noStrike" kern="1200" cap="all" spc="0" normalizeH="0" noProof="0" dirty="0" smtClean="0">
                <a:ln>
                  <a:noFill/>
                </a:ln>
                <a:solidFill>
                  <a:schemeClr val="accent1">
                    <a:lumMod val="50000"/>
                  </a:schemeClr>
                </a:solidFill>
                <a:effectLst/>
                <a:uLnTx/>
                <a:uFillTx/>
                <a:latin typeface="Arial"/>
                <a:ea typeface="+mj-ea"/>
                <a:cs typeface="Arial"/>
              </a:rPr>
              <a:t> Innovante</a:t>
            </a:r>
            <a:endParaRPr kumimoji="0" lang="fr-FR" sz="1400" b="1" i="0" u="none" strike="noStrike" kern="1200" cap="all" spc="0" normalizeH="0" baseline="0" noProof="0" dirty="0">
              <a:ln>
                <a:noFill/>
              </a:ln>
              <a:solidFill>
                <a:schemeClr val="accent1">
                  <a:lumMod val="50000"/>
                </a:schemeClr>
              </a:solidFill>
              <a:effectLst/>
              <a:uLnTx/>
              <a:uFillTx/>
              <a:latin typeface="Arial"/>
              <a:ea typeface="+mj-ea"/>
              <a:cs typeface="Arial"/>
            </a:endParaRPr>
          </a:p>
        </p:txBody>
      </p:sp>
      <p:sp>
        <p:nvSpPr>
          <p:cNvPr id="31" name="TextBox 30"/>
          <p:cNvSpPr txBox="1"/>
          <p:nvPr/>
        </p:nvSpPr>
        <p:spPr>
          <a:xfrm>
            <a:off x="5665296" y="406944"/>
            <a:ext cx="2172157" cy="261610"/>
          </a:xfrm>
          <a:prstGeom prst="rect">
            <a:avLst/>
          </a:prstGeom>
          <a:noFill/>
        </p:spPr>
        <p:txBody>
          <a:bodyPr wrap="square" rtlCol="0">
            <a:spAutoFit/>
          </a:bodyPr>
          <a:lstStyle>
            <a:defPPr>
              <a:defRPr lang="fr-FR"/>
            </a:defPPr>
            <a:lvl1pPr marL="171450" indent="-171450">
              <a:buClr>
                <a:schemeClr val="accent1">
                  <a:lumMod val="50000"/>
                </a:schemeClr>
              </a:buClr>
              <a:buFont typeface="Arial" panose="020B0604020202020204" pitchFamily="34" charset="0"/>
              <a:buChar char="●"/>
              <a:defRPr sz="1000" b="1"/>
            </a:lvl1pPr>
          </a:lstStyle>
          <a:p>
            <a:pPr marL="0" marR="0" lvl="0" indent="0" defTabSz="914400" eaLnBrk="1" fontAlgn="auto" latinLnBrk="0" hangingPunct="1">
              <a:lnSpc>
                <a:spcPct val="100000"/>
              </a:lnSpc>
              <a:spcBef>
                <a:spcPts val="0"/>
              </a:spcBef>
              <a:spcAft>
                <a:spcPts val="0"/>
              </a:spcAft>
              <a:buClr>
                <a:srgbClr val="4A96CD">
                  <a:lumMod val="50000"/>
                </a:srgbClr>
              </a:buClr>
              <a:buSzTx/>
              <a:buFont typeface="Arial" panose="020B0604020202020204" pitchFamily="34" charset="0"/>
              <a:buNone/>
              <a:tabLst/>
              <a:defRPr/>
            </a:pPr>
            <a:r>
              <a:rPr lang="fr-FR" sz="1100" kern="0" dirty="0" smtClean="0">
                <a:solidFill>
                  <a:prstClr val="black"/>
                </a:solidFill>
              </a:rPr>
              <a:t>Somme des valeurs métiers</a:t>
            </a:r>
            <a:r>
              <a:rPr kumimoji="0" lang="fr-FR" sz="1100" b="1" i="0" u="none" strike="noStrike" kern="0" cap="none" spc="0" normalizeH="0" baseline="0" noProof="0" dirty="0" smtClean="0">
                <a:ln>
                  <a:noFill/>
                </a:ln>
                <a:solidFill>
                  <a:prstClr val="black"/>
                </a:solidFill>
                <a:effectLst/>
                <a:uLnTx/>
                <a:uFillTx/>
              </a:rPr>
              <a:t>:</a:t>
            </a:r>
            <a:endParaRPr kumimoji="0" lang="fr-FR" sz="1100" b="1" i="0" u="none" strike="noStrike" kern="0" cap="none" spc="0" normalizeH="0" baseline="0" noProof="0" dirty="0">
              <a:ln>
                <a:noFill/>
              </a:ln>
              <a:solidFill>
                <a:prstClr val="black"/>
              </a:solidFill>
              <a:effectLst/>
              <a:uLnTx/>
              <a:uFillTx/>
            </a:endParaRPr>
          </a:p>
        </p:txBody>
      </p:sp>
      <p:sp>
        <p:nvSpPr>
          <p:cNvPr id="34" name="TextBox 33"/>
          <p:cNvSpPr txBox="1"/>
          <p:nvPr/>
        </p:nvSpPr>
        <p:spPr>
          <a:xfrm>
            <a:off x="7618796" y="200164"/>
            <a:ext cx="785793"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smtClean="0">
                <a:ln>
                  <a:noFill/>
                </a:ln>
                <a:solidFill>
                  <a:schemeClr val="accent5"/>
                </a:solidFill>
                <a:effectLst/>
                <a:uLnTx/>
                <a:uFillTx/>
              </a:rPr>
              <a:t>194</a:t>
            </a:r>
            <a:endParaRPr kumimoji="0" lang="fr-FR" sz="1800" b="0" i="0" u="none" strike="noStrike" kern="0" cap="none" spc="0" normalizeH="0" baseline="0" noProof="0" dirty="0" smtClean="0">
              <a:ln>
                <a:noFill/>
              </a:ln>
              <a:solidFill>
                <a:schemeClr val="accent5"/>
              </a:solidFill>
              <a:effectLst/>
              <a:uLnTx/>
              <a:uFillTx/>
            </a:endParaRPr>
          </a:p>
        </p:txBody>
      </p:sp>
      <p:sp>
        <p:nvSpPr>
          <p:cNvPr id="36" name="ZoneTexte 8"/>
          <p:cNvSpPr txBox="1"/>
          <p:nvPr/>
        </p:nvSpPr>
        <p:spPr>
          <a:xfrm>
            <a:off x="3831693" y="2585122"/>
            <a:ext cx="984148" cy="174538"/>
          </a:xfrm>
          <a:prstGeom prst="rect">
            <a:avLst/>
          </a:prstGeom>
          <a:solidFill>
            <a:schemeClr val="bg1"/>
          </a:solidFill>
          <a:ln w="12700">
            <a:noFill/>
          </a:ln>
        </p:spPr>
        <p:txBody>
          <a:bodyPr wrap="square" lIns="72000" tIns="36000" rIns="72000" bIns="36000" anchor="ctr">
            <a:noAutofit/>
          </a:bodyPr>
          <a:lstStyle>
            <a:defPPr>
              <a:defRPr lang="fr-FR"/>
            </a:defPPr>
            <a:lvl1pPr indent="0" defTabSz="957263" fontAlgn="base">
              <a:lnSpc>
                <a:spcPct val="100000"/>
              </a:lnSpc>
              <a:spcBef>
                <a:spcPts val="400"/>
              </a:spcBef>
              <a:spcAft>
                <a:spcPts val="0"/>
              </a:spcAft>
              <a:buFont typeface="Arial" charset="0"/>
              <a:defRPr sz="1400">
                <a:solidFill>
                  <a:schemeClr val="tx2"/>
                </a:solidFill>
              </a:defRPr>
            </a:lvl1pPr>
            <a:lvl2pPr marL="0" lvl="1" indent="0" defTabSz="957263" fontAlgn="base">
              <a:lnSpc>
                <a:spcPct val="100000"/>
              </a:lnSpc>
              <a:spcBef>
                <a:spcPts val="0"/>
              </a:spcBef>
              <a:spcAft>
                <a:spcPts val="0"/>
              </a:spcAft>
              <a:buFont typeface="Arial" charset="0"/>
              <a:buNone/>
              <a:defRPr sz="1000" b="1">
                <a:solidFill>
                  <a:schemeClr val="accent1">
                    <a:lumMod val="50000"/>
                  </a:schemeClr>
                </a:solidFill>
                <a:ea typeface="+mj-ea"/>
                <a:cs typeface="+mj-cs"/>
              </a:defRPr>
            </a:lvl2pPr>
            <a:lvl3pPr marL="36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fontAlgn="base">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defRPr/>
            </a:pPr>
            <a:r>
              <a:rPr lang="fr-FR" dirty="0" smtClean="0">
                <a:solidFill>
                  <a:schemeClr val="accent5"/>
                </a:solidFill>
              </a:rPr>
              <a:t>Scénarios</a:t>
            </a:r>
            <a:endParaRPr lang="fr-FR" dirty="0">
              <a:solidFill>
                <a:schemeClr val="accent5"/>
              </a:solidFill>
            </a:endParaRPr>
          </a:p>
        </p:txBody>
      </p:sp>
      <p:sp>
        <p:nvSpPr>
          <p:cNvPr id="49" name="Espace réservé du contenu 3"/>
          <p:cNvSpPr txBox="1">
            <a:spLocks/>
          </p:cNvSpPr>
          <p:nvPr/>
        </p:nvSpPr>
        <p:spPr>
          <a:xfrm>
            <a:off x="7011873" y="4904343"/>
            <a:ext cx="1940596" cy="1330046"/>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88900" indent="-88900" defTabSz="957263" fontAlgn="base">
              <a:lnSpc>
                <a:spcPct val="100000"/>
              </a:lnSpc>
              <a:spcBef>
                <a:spcPts val="0"/>
              </a:spcBef>
              <a:spcAft>
                <a:spcPts val="0"/>
              </a:spcAft>
              <a:buFont typeface="Arial" panose="020B0604020202020204" pitchFamily="34" charset="0"/>
              <a:buChar char="•"/>
              <a:defRPr sz="800">
                <a:solidFill>
                  <a:srgbClr val="313131"/>
                </a:solidFill>
                <a:cs typeface="Arial" pitchFamily="34" charset="0"/>
              </a:defRPr>
            </a:lvl1pPr>
            <a:lvl2pPr marL="173038" lvl="1" indent="-173038" defTabSz="957263">
              <a:lnSpc>
                <a:spcPct val="100000"/>
              </a:lnSpc>
              <a:spcBef>
                <a:spcPts val="0"/>
              </a:spcBef>
              <a:spcAft>
                <a:spcPts val="0"/>
              </a:spcAft>
              <a:buFont typeface="Arial" charset="0"/>
              <a:buChar char="•"/>
              <a:defRPr sz="1000">
                <a:solidFill>
                  <a:srgbClr val="313131"/>
                </a:solidFill>
                <a:ea typeface="+mj-ea"/>
                <a:cs typeface="+mj-cs"/>
              </a:defRPr>
            </a:lvl2pPr>
            <a:lvl3pPr marL="360000" indent="-180000" defTabSz="957263">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marL="0" lvl="1" indent="0" fontAlgn="base">
              <a:buClr>
                <a:schemeClr val="accent1">
                  <a:lumMod val="50000"/>
                </a:schemeClr>
              </a:buClr>
              <a:buNone/>
            </a:pPr>
            <a:r>
              <a:rPr lang="fr-FR" sz="800" dirty="0"/>
              <a:t>Intérêt du scénario pour les branches (% de la somme des valeur métiers)</a:t>
            </a:r>
          </a:p>
        </p:txBody>
      </p:sp>
      <p:sp>
        <p:nvSpPr>
          <p:cNvPr id="50" name="ZoneTexte 9"/>
          <p:cNvSpPr txBox="1"/>
          <p:nvPr/>
        </p:nvSpPr>
        <p:spPr>
          <a:xfrm>
            <a:off x="7104090" y="4791188"/>
            <a:ext cx="1656000" cy="216000"/>
          </a:xfrm>
          <a:prstGeom prst="rect">
            <a:avLst/>
          </a:prstGeom>
          <a:solidFill>
            <a:schemeClr val="bg1"/>
          </a:solidFill>
          <a:ln w="12700">
            <a:noFill/>
          </a:ln>
        </p:spPr>
        <p:txBody>
          <a:bodyPr wrap="square" lIns="72000" tIns="36000" rIns="72000" bIns="36000" anchor="ctr">
            <a:noAutofit/>
          </a:bodyPr>
          <a:lstStyle>
            <a:defPPr>
              <a:defRPr lang="fr-FR"/>
            </a:defPPr>
            <a:lvl1pPr indent="0" defTabSz="957263" fontAlgn="base">
              <a:lnSpc>
                <a:spcPct val="100000"/>
              </a:lnSpc>
              <a:spcBef>
                <a:spcPts val="400"/>
              </a:spcBef>
              <a:spcAft>
                <a:spcPts val="0"/>
              </a:spcAft>
              <a:buFont typeface="Arial" charset="0"/>
              <a:defRPr sz="1400">
                <a:solidFill>
                  <a:schemeClr val="tx2"/>
                </a:solidFill>
              </a:defRPr>
            </a:lvl1pPr>
            <a:lvl2pPr marL="0" lvl="1" indent="0" defTabSz="957263" fontAlgn="base">
              <a:lnSpc>
                <a:spcPct val="100000"/>
              </a:lnSpc>
              <a:spcBef>
                <a:spcPts val="0"/>
              </a:spcBef>
              <a:spcAft>
                <a:spcPts val="0"/>
              </a:spcAft>
              <a:buFont typeface="Arial" charset="0"/>
              <a:buNone/>
              <a:defRPr sz="1000" b="1">
                <a:solidFill>
                  <a:schemeClr val="accent1">
                    <a:lumMod val="50000"/>
                  </a:schemeClr>
                </a:solidFill>
                <a:ea typeface="+mj-ea"/>
                <a:cs typeface="+mj-cs"/>
              </a:defRPr>
            </a:lvl2pPr>
            <a:lvl3pPr marL="36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3pPr>
            <a:lvl4pPr marL="540000" indent="-180000" defTabSz="957263" fontAlgn="base">
              <a:lnSpc>
                <a:spcPct val="100000"/>
              </a:lnSpc>
              <a:spcBef>
                <a:spcPts val="400"/>
              </a:spcBef>
              <a:spcAft>
                <a:spcPts val="0"/>
              </a:spcAft>
              <a:buFont typeface="Arial" charset="0"/>
              <a:buChar char="•"/>
              <a:defRPr sz="1200">
                <a:solidFill>
                  <a:schemeClr val="tx2"/>
                </a:solidFill>
                <a:ea typeface="+mj-ea"/>
                <a:cs typeface="+mj-cs"/>
              </a:defRPr>
            </a:lvl4pPr>
            <a:lvl5pPr marL="720000" indent="-179388" defTabSz="957263" fontAlgn="base">
              <a:lnSpc>
                <a:spcPct val="100000"/>
              </a:lnSpc>
              <a:spcBef>
                <a:spcPts val="400"/>
              </a:spcBef>
              <a:spcAft>
                <a:spcPts val="0"/>
              </a:spcAft>
              <a:buFont typeface="Arial" charset="0"/>
              <a:buChar char="‒"/>
              <a:defRPr sz="1200">
                <a:solidFill>
                  <a:schemeClr val="tx2"/>
                </a:solidFill>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defRPr>
            </a:lvl6pPr>
            <a:lvl7pPr marL="1080000" indent="-180000" defTabSz="859512">
              <a:lnSpc>
                <a:spcPct val="100000"/>
              </a:lnSpc>
              <a:spcBef>
                <a:spcPts val="400"/>
              </a:spcBef>
              <a:spcAft>
                <a:spcPts val="0"/>
              </a:spcAft>
              <a:buFont typeface="Arial" pitchFamily="34" charset="0"/>
              <a:buChar char="‒"/>
              <a:defRPr sz="1200">
                <a:solidFill>
                  <a:schemeClr val="accent1"/>
                </a:solidFill>
              </a:defRPr>
            </a:lvl7pPr>
            <a:lvl8pPr marL="1260000" indent="-180000" defTabSz="859512">
              <a:lnSpc>
                <a:spcPct val="100000"/>
              </a:lnSpc>
              <a:spcBef>
                <a:spcPts val="400"/>
              </a:spcBef>
              <a:spcAft>
                <a:spcPts val="0"/>
              </a:spcAft>
              <a:buFont typeface="Arial" pitchFamily="34" charset="0"/>
              <a:buChar char="•"/>
              <a:defRPr sz="1200">
                <a:solidFill>
                  <a:schemeClr val="accent1"/>
                </a:solidFill>
              </a:defRPr>
            </a:lvl8pPr>
            <a:lvl9pPr marL="1440000" indent="-180000" defTabSz="859512">
              <a:lnSpc>
                <a:spcPct val="100000"/>
              </a:lnSpc>
              <a:spcBef>
                <a:spcPts val="400"/>
              </a:spcBef>
              <a:spcAft>
                <a:spcPts val="0"/>
              </a:spcAft>
              <a:buFont typeface="Arial" pitchFamily="34" charset="0"/>
              <a:buChar char="‒"/>
              <a:defRPr sz="1200">
                <a:solidFill>
                  <a:schemeClr val="accent1"/>
                </a:solidFill>
              </a:defRPr>
            </a:lvl9pPr>
          </a:lstStyle>
          <a:p>
            <a:pPr lvl="1">
              <a:defRPr/>
            </a:pPr>
            <a:r>
              <a:rPr lang="fr-FR" dirty="0">
                <a:solidFill>
                  <a:schemeClr val="accent5"/>
                </a:solidFill>
              </a:rPr>
              <a:t>Business Domain Global</a:t>
            </a:r>
          </a:p>
        </p:txBody>
      </p:sp>
      <p:sp>
        <p:nvSpPr>
          <p:cNvPr id="51" name="Text Placeholder 5"/>
          <p:cNvSpPr txBox="1">
            <a:spLocks/>
          </p:cNvSpPr>
          <p:nvPr/>
        </p:nvSpPr>
        <p:spPr>
          <a:xfrm>
            <a:off x="212186" y="4902144"/>
            <a:ext cx="1763283" cy="1330046"/>
          </a:xfrm>
          <a:prstGeom prst="rect">
            <a:avLst/>
          </a:prstGeom>
          <a:noFill/>
          <a:ln w="9525">
            <a:solidFill>
              <a:schemeClr val="accent2">
                <a:lumMod val="75000"/>
              </a:schemeClr>
            </a:solidFill>
          </a:ln>
        </p:spPr>
        <p:txBody>
          <a:bodyPr wrap="square" lIns="72000" tIns="108000" rIns="72000" bIns="36000" anchor="t">
            <a:noAutofit/>
          </a:bodyPr>
          <a:lstStyle>
            <a:defPPr>
              <a:defRPr lang="fr-FR"/>
            </a:defPPr>
            <a:lvl1pPr marL="0" indent="0" defTabSz="957263" eaLnBrk="1" hangingPunct="1">
              <a:lnSpc>
                <a:spcPct val="100000"/>
              </a:lnSpc>
              <a:spcBef>
                <a:spcPts val="400"/>
              </a:spcBef>
              <a:spcAft>
                <a:spcPts val="0"/>
              </a:spcAft>
              <a:buFont typeface="Arial" charset="0"/>
              <a:defRPr>
                <a:solidFill>
                  <a:schemeClr val="tx2"/>
                </a:solidFill>
                <a:latin typeface="+mn-lt"/>
              </a:defRPr>
            </a:lvl1pPr>
            <a:lvl2pPr marL="173038" lvl="1" indent="-173038" defTabSz="957263" eaLnBrk="1" hangingPunct="1">
              <a:lnSpc>
                <a:spcPct val="100000"/>
              </a:lnSpc>
              <a:spcBef>
                <a:spcPts val="0"/>
              </a:spcBef>
              <a:spcAft>
                <a:spcPts val="0"/>
              </a:spcAft>
              <a:buFont typeface="Arial" charset="0"/>
              <a:buChar char="•"/>
              <a:defRPr sz="1000">
                <a:solidFill>
                  <a:srgbClr val="313131"/>
                </a:solidFill>
                <a:latin typeface="+mn-lt"/>
                <a:ea typeface="+mj-ea"/>
                <a:cs typeface="+mj-cs"/>
              </a:defRPr>
            </a:lvl2pPr>
            <a:lvl3pPr marL="36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3pPr>
            <a:lvl4pPr marL="540000" indent="-180000"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4pPr>
            <a:lvl5pPr marL="720000" indent="-179388" defTabSz="957263" eaLnBrk="1" hangingPunct="1">
              <a:lnSpc>
                <a:spcPct val="100000"/>
              </a:lnSpc>
              <a:spcBef>
                <a:spcPts val="400"/>
              </a:spcBef>
              <a:spcAft>
                <a:spcPts val="0"/>
              </a:spcAft>
              <a:buFont typeface="Arial" charset="0"/>
              <a:buChar char="‒"/>
              <a:defRPr sz="1200">
                <a:solidFill>
                  <a:schemeClr val="tx2"/>
                </a:solidFill>
                <a:latin typeface="+mn-lt"/>
                <a:ea typeface="+mj-ea"/>
                <a:cs typeface="+mj-cs"/>
              </a:defRPr>
            </a:lvl5pPr>
            <a:lvl6pPr marL="900000" indent="-180000" defTabSz="859512">
              <a:lnSpc>
                <a:spcPct val="100000"/>
              </a:lnSpc>
              <a:spcBef>
                <a:spcPts val="400"/>
              </a:spcBef>
              <a:spcAft>
                <a:spcPts val="0"/>
              </a:spcAft>
              <a:buFont typeface="Arial" pitchFamily="34" charset="0"/>
              <a:buChar char="•"/>
              <a:defRPr sz="1200" baseline="0">
                <a:solidFill>
                  <a:schemeClr val="accent1"/>
                </a:solidFill>
                <a:latin typeface="+mn-lt"/>
              </a:defRPr>
            </a:lvl6pPr>
            <a:lvl7pPr marL="1080000" indent="-180000" defTabSz="859512">
              <a:lnSpc>
                <a:spcPct val="100000"/>
              </a:lnSpc>
              <a:spcBef>
                <a:spcPts val="400"/>
              </a:spcBef>
              <a:spcAft>
                <a:spcPts val="0"/>
              </a:spcAft>
              <a:buFont typeface="Arial" pitchFamily="34" charset="0"/>
              <a:buChar char="‒"/>
              <a:defRPr sz="1200">
                <a:solidFill>
                  <a:schemeClr val="accent1"/>
                </a:solidFill>
                <a:latin typeface="+mn-lt"/>
              </a:defRPr>
            </a:lvl7pPr>
            <a:lvl8pPr marL="1260000" indent="-180000" defTabSz="859512">
              <a:lnSpc>
                <a:spcPct val="100000"/>
              </a:lnSpc>
              <a:spcBef>
                <a:spcPts val="400"/>
              </a:spcBef>
              <a:spcAft>
                <a:spcPts val="0"/>
              </a:spcAft>
              <a:buFont typeface="Arial" pitchFamily="34" charset="0"/>
              <a:buChar char="•"/>
              <a:defRPr sz="1200">
                <a:solidFill>
                  <a:schemeClr val="accent1"/>
                </a:solidFill>
                <a:latin typeface="+mn-lt"/>
              </a:defRPr>
            </a:lvl8pPr>
            <a:lvl9pPr marL="1440000" indent="-180000" defTabSz="859512">
              <a:lnSpc>
                <a:spcPct val="100000"/>
              </a:lnSpc>
              <a:spcBef>
                <a:spcPts val="400"/>
              </a:spcBef>
              <a:spcAft>
                <a:spcPts val="0"/>
              </a:spcAft>
              <a:buFont typeface="Arial" pitchFamily="34" charset="0"/>
              <a:buChar char="‒"/>
              <a:defRPr sz="1200">
                <a:solidFill>
                  <a:schemeClr val="accent1"/>
                </a:solidFill>
                <a:latin typeface="+mn-lt"/>
              </a:defRPr>
            </a:lvl9pPr>
          </a:lstStyle>
          <a:p>
            <a:pPr marL="0" lvl="1" indent="0" fontAlgn="base">
              <a:buNone/>
            </a:pPr>
            <a:r>
              <a:rPr lang="fr-FR" sz="800" b="1" dirty="0" smtClean="0">
                <a:solidFill>
                  <a:srgbClr val="FF0000"/>
                </a:solidFill>
              </a:rPr>
              <a:t>P1</a:t>
            </a:r>
          </a:p>
          <a:p>
            <a:pPr marL="92075" lvl="1" indent="-92075" fontAlgn="base">
              <a:buClr>
                <a:schemeClr val="accent1">
                  <a:lumMod val="50000"/>
                </a:schemeClr>
              </a:buClr>
              <a:buFont typeface="Arial" panose="020B0604020202020204" pitchFamily="34" charset="0"/>
              <a:buChar char="●"/>
            </a:pPr>
            <a:r>
              <a:rPr lang="fr-FR" sz="800" dirty="0" smtClean="0"/>
              <a:t>Cette technologie est considérée </a:t>
            </a:r>
            <a:r>
              <a:rPr lang="fr-FR" sz="800" dirty="0"/>
              <a:t>comme de priorité 1, compte tenu de sa valeur métier et du nombre d’occurrence dans les différents </a:t>
            </a:r>
            <a:r>
              <a:rPr lang="fr-FR" sz="800" dirty="0" smtClean="0"/>
              <a:t>scénarios.</a:t>
            </a:r>
            <a:endParaRPr lang="fr-FR" sz="800" dirty="0"/>
          </a:p>
          <a:p>
            <a:pPr marL="92075" lvl="1" indent="-92075" fontAlgn="base">
              <a:buClr>
                <a:schemeClr val="accent1">
                  <a:lumMod val="50000"/>
                </a:schemeClr>
              </a:buClr>
              <a:buFont typeface="Arial" panose="020B0604020202020204" pitchFamily="34" charset="0"/>
              <a:buChar char="●"/>
            </a:pPr>
            <a:r>
              <a:rPr lang="fr-FR" sz="800" dirty="0"/>
              <a:t>P1 signifie que </a:t>
            </a:r>
            <a:r>
              <a:rPr lang="fr-FR" sz="800" dirty="0" smtClean="0"/>
              <a:t>la technologie est </a:t>
            </a:r>
            <a:r>
              <a:rPr lang="fr-FR" sz="800" dirty="0"/>
              <a:t>à déployer ou expérimenter sur l’année à venir</a:t>
            </a:r>
          </a:p>
        </p:txBody>
      </p:sp>
      <p:sp>
        <p:nvSpPr>
          <p:cNvPr id="52" name="Text Placeholder 5"/>
          <p:cNvSpPr txBox="1">
            <a:spLocks/>
          </p:cNvSpPr>
          <p:nvPr/>
        </p:nvSpPr>
        <p:spPr>
          <a:xfrm>
            <a:off x="297290" y="4794613"/>
            <a:ext cx="1512000" cy="198547"/>
          </a:xfrm>
          <a:prstGeom prst="rect">
            <a:avLst/>
          </a:prstGeom>
          <a:solidFill>
            <a:schemeClr val="bg1"/>
          </a:solidFill>
          <a:ln w="12700">
            <a:noFill/>
          </a:ln>
        </p:spPr>
        <p:txBody>
          <a:bodyPr wrap="square" lIns="36000" tIns="36000" rIns="36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Font typeface="Arial" charset="0"/>
              <a:buNone/>
              <a:defRPr/>
            </a:pPr>
            <a:r>
              <a:rPr lang="fr-FR" sz="1000" b="1" dirty="0" smtClean="0">
                <a:solidFill>
                  <a:schemeClr val="accent5"/>
                </a:solidFill>
              </a:rPr>
              <a:t>Priorité de déploiement</a:t>
            </a:r>
            <a:endParaRPr lang="fr-FR" sz="1000" b="1" dirty="0">
              <a:solidFill>
                <a:schemeClr val="accent5"/>
              </a:solidFill>
            </a:endParaRPr>
          </a:p>
        </p:txBody>
      </p:sp>
      <p:graphicFrame>
        <p:nvGraphicFramePr>
          <p:cNvPr id="32" name="Tableau 10"/>
          <p:cNvGraphicFramePr>
            <a:graphicFrameLocks noGrp="1"/>
          </p:cNvGraphicFramePr>
          <p:nvPr>
            <p:extLst>
              <p:ext uri="{D42A27DB-BD31-4B8C-83A1-F6EECF244321}">
                <p14:modId xmlns="" xmlns:p14="http://schemas.microsoft.com/office/powerpoint/2010/main" val="1502058085"/>
              </p:ext>
            </p:extLst>
          </p:nvPr>
        </p:nvGraphicFramePr>
        <p:xfrm>
          <a:off x="3824204" y="2715266"/>
          <a:ext cx="4935886" cy="1943243"/>
        </p:xfrm>
        <a:graphic>
          <a:graphicData uri="http://schemas.openxmlformats.org/drawingml/2006/table">
            <a:tbl>
              <a:tblPr/>
              <a:tblGrid>
                <a:gridCol w="4311411"/>
                <a:gridCol w="624475"/>
              </a:tblGrid>
              <a:tr h="105038">
                <a:tc>
                  <a:txBody>
                    <a:bodyPr/>
                    <a:lstStyle/>
                    <a:p>
                      <a:pPr marL="171450" indent="-171450" algn="l" fontAlgn="ctr">
                        <a:buFont typeface="Arial" panose="020B0604020202020204" pitchFamily="34" charset="0"/>
                        <a:buChar char="•"/>
                      </a:pPr>
                      <a:endParaRPr lang="fr-FR" sz="800" kern="1200" dirty="0">
                        <a:solidFill>
                          <a:srgbClr val="313131"/>
                        </a:solidFill>
                        <a:latin typeface="+mj-lt"/>
                        <a:ea typeface="+mj-ea"/>
                        <a:cs typeface="+mj-cs"/>
                      </a:endParaRPr>
                    </a:p>
                  </a:txBody>
                  <a:tcPr marL="72000" marR="9525" marT="9525" marB="0" anchor="ctr">
                    <a:lnL w="63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smtClean="0">
                          <a:solidFill>
                            <a:schemeClr val="bg1"/>
                          </a:solidFill>
                          <a:latin typeface="+mj-lt"/>
                        </a:rPr>
                        <a:t>Fréquence</a:t>
                      </a:r>
                      <a:endParaRPr lang="fr-FR" sz="800" b="0" i="0" u="none" strike="noStrike" dirty="0">
                        <a:solidFill>
                          <a:schemeClr val="bg1"/>
                        </a:solidFill>
                        <a:latin typeface="+mj-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00943">
                <a:tc>
                  <a:txBody>
                    <a:bodyPr/>
                    <a:lstStyle/>
                    <a:p>
                      <a:pPr algn="l" fontAlgn="b"/>
                      <a:r>
                        <a:rPr lang="en-US" sz="800" b="0" i="0" u="none" strike="noStrike" dirty="0">
                          <a:solidFill>
                            <a:srgbClr val="000000"/>
                          </a:solidFill>
                          <a:effectLst/>
                          <a:latin typeface="+mj-lt"/>
                        </a:rPr>
                        <a:t>Provide predictive or  explicative models with data analytics applied on internal and external data and </a:t>
                      </a:r>
                      <a:r>
                        <a:rPr lang="en-US" sz="800" b="0" i="0" u="none" strike="noStrike" dirty="0" err="1">
                          <a:solidFill>
                            <a:srgbClr val="000000"/>
                          </a:solidFill>
                          <a:effectLst/>
                          <a:latin typeface="+mj-lt"/>
                        </a:rPr>
                        <a:t>continously</a:t>
                      </a:r>
                      <a:r>
                        <a:rPr lang="en-US" sz="800" b="0" i="0" u="none" strike="noStrike" dirty="0">
                          <a:solidFill>
                            <a:srgbClr val="000000"/>
                          </a:solidFill>
                          <a:effectLst/>
                          <a:latin typeface="+mj-lt"/>
                        </a:rPr>
                        <a:t> optimize by injection on the fly of actual data (learning)</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103516">
                <a:tc>
                  <a:txBody>
                    <a:bodyPr/>
                    <a:lstStyle/>
                    <a:p>
                      <a:pPr algn="l" fontAlgn="b"/>
                      <a:r>
                        <a:rPr lang="en-US" sz="800" b="0" i="0" u="none" strike="noStrike">
                          <a:solidFill>
                            <a:srgbClr val="000000"/>
                          </a:solidFill>
                          <a:effectLst/>
                          <a:latin typeface="+mj-lt"/>
                        </a:rPr>
                        <a:t>Self-service BI, dashboard and (advanced) data visualization for end users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13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200943">
                <a:tc>
                  <a:txBody>
                    <a:bodyPr/>
                    <a:lstStyle/>
                    <a:p>
                      <a:pPr algn="l" fontAlgn="b"/>
                      <a:r>
                        <a:rPr lang="en-US" sz="800" b="0" i="0" u="none" strike="noStrike" dirty="0">
                          <a:solidFill>
                            <a:srgbClr val="000000"/>
                          </a:solidFill>
                          <a:effectLst/>
                          <a:latin typeface="+mj-lt"/>
                        </a:rPr>
                        <a:t>Build </a:t>
                      </a:r>
                      <a:r>
                        <a:rPr lang="en-US" sz="800" b="0" i="0" u="none" strike="noStrike" dirty="0" err="1">
                          <a:solidFill>
                            <a:srgbClr val="000000"/>
                          </a:solidFill>
                          <a:effectLst/>
                          <a:latin typeface="+mj-lt"/>
                        </a:rPr>
                        <a:t>semantized</a:t>
                      </a:r>
                      <a:r>
                        <a:rPr lang="en-US" sz="800" b="0" i="0" u="none" strike="noStrike" dirty="0">
                          <a:solidFill>
                            <a:srgbClr val="000000"/>
                          </a:solidFill>
                          <a:effectLst/>
                          <a:latin typeface="+mj-lt"/>
                        </a:rPr>
                        <a:t> systems to valorize all heterogeneous and spread data  (advanced search …)</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9</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200943">
                <a:tc>
                  <a:txBody>
                    <a:bodyPr/>
                    <a:lstStyle/>
                    <a:p>
                      <a:pPr algn="l" fontAlgn="b"/>
                      <a:r>
                        <a:rPr lang="en-US" sz="800" b="0" i="0" u="none" strike="noStrike" dirty="0">
                          <a:solidFill>
                            <a:srgbClr val="000000"/>
                          </a:solidFill>
                          <a:effectLst/>
                          <a:latin typeface="+mj-lt"/>
                        </a:rPr>
                        <a:t>Geospatial tagging of persons and objects (including vessels and material) for inspection, control, monitoring, security and logistics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6</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03516">
                <a:tc>
                  <a:txBody>
                    <a:bodyPr/>
                    <a:lstStyle/>
                    <a:p>
                      <a:pPr algn="l" fontAlgn="b"/>
                      <a:r>
                        <a:rPr lang="en-US" sz="800" b="0" i="0" u="none" strike="noStrike">
                          <a:solidFill>
                            <a:srgbClr val="000000"/>
                          </a:solidFill>
                          <a:effectLst/>
                          <a:latin typeface="+mj-lt"/>
                        </a:rPr>
                        <a:t>Operations remote support and monitoring</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5</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03516">
                <a:tc>
                  <a:txBody>
                    <a:bodyPr/>
                    <a:lstStyle/>
                    <a:p>
                      <a:pPr algn="l" fontAlgn="b"/>
                      <a:r>
                        <a:rPr lang="en-US" sz="800" b="0" i="0" u="none" strike="noStrike" dirty="0">
                          <a:solidFill>
                            <a:srgbClr val="000000"/>
                          </a:solidFill>
                          <a:effectLst/>
                          <a:latin typeface="+mj-lt"/>
                        </a:rPr>
                        <a:t>Tracking of moving assets (including persons) with geospatial technologies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50638">
                <a:tc>
                  <a:txBody>
                    <a:bodyPr/>
                    <a:lstStyle/>
                    <a:p>
                      <a:pPr algn="l" fontAlgn="b"/>
                      <a:r>
                        <a:rPr lang="en-US" sz="800" b="0" i="0" u="none" strike="noStrike" dirty="0">
                          <a:solidFill>
                            <a:srgbClr val="000000"/>
                          </a:solidFill>
                          <a:effectLst/>
                          <a:latin typeface="+mj-lt"/>
                        </a:rPr>
                        <a:t>Automated watch from internal and external sources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03516">
                <a:tc>
                  <a:txBody>
                    <a:bodyPr/>
                    <a:lstStyle/>
                    <a:p>
                      <a:pPr algn="l" fontAlgn="b"/>
                      <a:r>
                        <a:rPr lang="en-US" sz="800" b="0" i="0" u="none" strike="noStrike">
                          <a:solidFill>
                            <a:srgbClr val="000000"/>
                          </a:solidFill>
                          <a:effectLst/>
                          <a:latin typeface="+mj-lt"/>
                        </a:rPr>
                        <a:t>Improve industrial operational processes with 3D technologies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3</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103516">
                <a:tc>
                  <a:txBody>
                    <a:bodyPr/>
                    <a:lstStyle/>
                    <a:p>
                      <a:pPr algn="l" fontAlgn="b"/>
                      <a:r>
                        <a:rPr lang="en-US" sz="800" b="0" i="0" u="none" strike="noStrike" dirty="0">
                          <a:solidFill>
                            <a:srgbClr val="000000"/>
                          </a:solidFill>
                          <a:effectLst/>
                          <a:latin typeface="+mj-lt"/>
                        </a:rPr>
                        <a:t>Implement XRM systems for better interaction with partners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2</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03516">
                <a:tc>
                  <a:txBody>
                    <a:bodyPr/>
                    <a:lstStyle/>
                    <a:p>
                      <a:pPr algn="l" fontAlgn="b"/>
                      <a:r>
                        <a:rPr lang="en-US" sz="800" b="0" i="0" u="none" strike="noStrike" dirty="0">
                          <a:solidFill>
                            <a:srgbClr val="000000"/>
                          </a:solidFill>
                          <a:effectLst/>
                          <a:latin typeface="+mj-lt"/>
                        </a:rPr>
                        <a:t>Sharing of </a:t>
                      </a:r>
                      <a:r>
                        <a:rPr lang="en-US" sz="800" b="0" i="0" u="none" strike="noStrike" dirty="0" err="1">
                          <a:solidFill>
                            <a:srgbClr val="000000"/>
                          </a:solidFill>
                          <a:effectLst/>
                          <a:latin typeface="+mj-lt"/>
                        </a:rPr>
                        <a:t>siloed</a:t>
                      </a:r>
                      <a:r>
                        <a:rPr lang="en-US" sz="800" b="0" i="0" u="none" strike="noStrike" dirty="0">
                          <a:solidFill>
                            <a:srgbClr val="000000"/>
                          </a:solidFill>
                          <a:effectLst/>
                          <a:latin typeface="+mj-lt"/>
                        </a:rPr>
                        <a:t> operational and/or master data (MDM, DQM) for collaboration, quality …</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1</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03516">
                <a:tc>
                  <a:txBody>
                    <a:bodyPr/>
                    <a:lstStyle/>
                    <a:p>
                      <a:pPr algn="l" fontAlgn="b"/>
                      <a:r>
                        <a:rPr lang="en-US" sz="800" b="0" i="0" u="none" strike="noStrike" dirty="0">
                          <a:solidFill>
                            <a:srgbClr val="000000"/>
                          </a:solidFill>
                          <a:effectLst/>
                          <a:latin typeface="+mj-lt"/>
                        </a:rPr>
                        <a:t>Remote space management using sensors</a:t>
                      </a:r>
                    </a:p>
                  </a:txBody>
                  <a:tcPr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800" b="0" i="0" u="none" strike="noStrike" dirty="0">
                          <a:solidFill>
                            <a:srgbClr val="000000"/>
                          </a:solidFill>
                          <a:effectLst/>
                          <a:latin typeface="+mj-lt"/>
                        </a:rPr>
                        <a:t>1</a:t>
                      </a:r>
                    </a:p>
                  </a:txBody>
                  <a:tcPr marL="7620" marR="7620" marT="762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41" name="Table 40"/>
          <p:cNvGraphicFramePr>
            <a:graphicFrameLocks noGrp="1"/>
          </p:cNvGraphicFramePr>
          <p:nvPr>
            <p:extLst>
              <p:ext uri="{D42A27DB-BD31-4B8C-83A1-F6EECF244321}">
                <p14:modId xmlns="" xmlns:p14="http://schemas.microsoft.com/office/powerpoint/2010/main" val="4079721802"/>
              </p:ext>
            </p:extLst>
          </p:nvPr>
        </p:nvGraphicFramePr>
        <p:xfrm>
          <a:off x="7146392" y="5316900"/>
          <a:ext cx="1730600" cy="876537"/>
        </p:xfrm>
        <a:graphic>
          <a:graphicData uri="http://schemas.openxmlformats.org/drawingml/2006/table">
            <a:tbl>
              <a:tblPr/>
              <a:tblGrid>
                <a:gridCol w="865300"/>
                <a:gridCol w="865300"/>
              </a:tblGrid>
              <a:tr h="152637">
                <a:tc>
                  <a:txBody>
                    <a:bodyPr/>
                    <a:lstStyle/>
                    <a:p>
                      <a:pPr marL="0" indent="0" algn="ctr" defTabSz="820400" rtl="0" eaLnBrk="1" fontAlgn="ctr" latinLnBrk="0" hangingPunct="1">
                        <a:buFont typeface="Arial" panose="020B0604020202020204" pitchFamily="34" charset="0"/>
                        <a:buNone/>
                      </a:pPr>
                      <a:r>
                        <a:rPr lang="fr-FR" sz="800" kern="1200" dirty="0" smtClean="0">
                          <a:solidFill>
                            <a:schemeClr val="bg1"/>
                          </a:solidFill>
                          <a:latin typeface="+mj-lt"/>
                          <a:ea typeface="+mj-ea"/>
                          <a:cs typeface="+mj-cs"/>
                        </a:rPr>
                        <a:t>branche</a:t>
                      </a:r>
                      <a:endParaRPr lang="fr-FR" sz="800" kern="1200" dirty="0">
                        <a:solidFill>
                          <a:schemeClr val="bg1"/>
                        </a:solidFill>
                        <a:latin typeface="+mj-lt"/>
                        <a:ea typeface="+mj-ea"/>
                        <a:cs typeface="+mj-cs"/>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fr-FR" sz="800" b="0" i="0" u="none" strike="noStrike" dirty="0" smtClean="0">
                          <a:solidFill>
                            <a:schemeClr val="bg1"/>
                          </a:solidFill>
                          <a:latin typeface="+mj-lt"/>
                        </a:rPr>
                        <a:t>Intérêt</a:t>
                      </a:r>
                      <a:endParaRPr lang="fr-FR" sz="800" b="0" i="0" u="none" strike="noStrike" dirty="0">
                        <a:solidFill>
                          <a:schemeClr val="bg1"/>
                        </a:solidFill>
                        <a:latin typeface="+mj-lt"/>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122771">
                <a:tc>
                  <a:txBody>
                    <a:bodyPr/>
                    <a:lstStyle/>
                    <a:p>
                      <a:pPr algn="ctr" fontAlgn="b"/>
                      <a:r>
                        <a:rPr lang="fr-FR" sz="900" b="0" i="0" u="none" strike="noStrike" dirty="0">
                          <a:solidFill>
                            <a:srgbClr val="000000"/>
                          </a:solidFill>
                          <a:effectLst/>
                          <a:latin typeface="Calibri" panose="020F0502020204030204" pitchFamily="34" charset="0"/>
                        </a:rPr>
                        <a:t>HD</a:t>
                      </a:r>
                    </a:p>
                  </a:txBody>
                  <a:tcPr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900" b="0" i="0" u="none" strike="noStrike">
                          <a:solidFill>
                            <a:srgbClr val="000000"/>
                          </a:solidFill>
                          <a:effectLst/>
                          <a:latin typeface="Calibri" panose="020F0502020204030204" pitchFamily="34" charset="0"/>
                        </a:rPr>
                        <a:t>48%</a:t>
                      </a: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22771">
                <a:tc>
                  <a:txBody>
                    <a:bodyPr/>
                    <a:lstStyle/>
                    <a:p>
                      <a:pPr algn="ctr" fontAlgn="b"/>
                      <a:r>
                        <a:rPr lang="fr-FR" sz="900" b="0" i="0" u="none" strike="noStrike">
                          <a:solidFill>
                            <a:srgbClr val="000000"/>
                          </a:solidFill>
                          <a:effectLst/>
                          <a:latin typeface="Calibri" panose="020F0502020204030204" pitchFamily="34" charset="0"/>
                        </a:rPr>
                        <a:t>EP</a:t>
                      </a:r>
                    </a:p>
                  </a:txBody>
                  <a:tcPr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900" b="0" i="0" u="none" strike="noStrike" dirty="0">
                          <a:solidFill>
                            <a:srgbClr val="000000"/>
                          </a:solidFill>
                          <a:effectLst/>
                          <a:latin typeface="Calibri" panose="020F0502020204030204" pitchFamily="34" charset="0"/>
                        </a:rPr>
                        <a:t>28%</a:t>
                      </a: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22771">
                <a:tc>
                  <a:txBody>
                    <a:bodyPr/>
                    <a:lstStyle/>
                    <a:p>
                      <a:pPr algn="ctr" fontAlgn="b"/>
                      <a:r>
                        <a:rPr lang="fr-FR" sz="900" b="0" i="0" u="none" strike="noStrike" dirty="0">
                          <a:solidFill>
                            <a:srgbClr val="000000"/>
                          </a:solidFill>
                          <a:effectLst/>
                          <a:latin typeface="Calibri" panose="020F0502020204030204" pitchFamily="34" charset="0"/>
                        </a:rPr>
                        <a:t>TS</a:t>
                      </a:r>
                    </a:p>
                  </a:txBody>
                  <a:tcPr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900" b="0" i="0" u="none" strike="noStrike">
                          <a:solidFill>
                            <a:srgbClr val="000000"/>
                          </a:solidFill>
                          <a:effectLst/>
                          <a:latin typeface="Calibri" panose="020F0502020204030204" pitchFamily="34" charset="0"/>
                        </a:rPr>
                        <a:t>14%</a:t>
                      </a: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22771">
                <a:tc>
                  <a:txBody>
                    <a:bodyPr/>
                    <a:lstStyle/>
                    <a:p>
                      <a:pPr algn="ctr" fontAlgn="b"/>
                      <a:r>
                        <a:rPr lang="fr-FR" sz="900" b="0" i="0" u="none" strike="noStrike">
                          <a:solidFill>
                            <a:srgbClr val="000000"/>
                          </a:solidFill>
                          <a:effectLst/>
                          <a:latin typeface="Calibri" panose="020F0502020204030204" pitchFamily="34" charset="0"/>
                        </a:rPr>
                        <a:t>RC</a:t>
                      </a:r>
                    </a:p>
                  </a:txBody>
                  <a:tcPr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900" b="0" i="0" u="none" strike="noStrike">
                          <a:solidFill>
                            <a:srgbClr val="000000"/>
                          </a:solidFill>
                          <a:effectLst/>
                          <a:latin typeface="Calibri" panose="020F0502020204030204" pitchFamily="34" charset="0"/>
                        </a:rPr>
                        <a:t>8%</a:t>
                      </a: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122771">
                <a:tc>
                  <a:txBody>
                    <a:bodyPr/>
                    <a:lstStyle/>
                    <a:p>
                      <a:pPr algn="ctr" fontAlgn="b"/>
                      <a:r>
                        <a:rPr lang="fr-FR" sz="900" b="0" i="0" u="none" strike="noStrike">
                          <a:solidFill>
                            <a:srgbClr val="000000"/>
                          </a:solidFill>
                          <a:effectLst/>
                          <a:latin typeface="Calibri" panose="020F0502020204030204" pitchFamily="34" charset="0"/>
                        </a:rPr>
                        <a:t>GP</a:t>
                      </a:r>
                    </a:p>
                  </a:txBody>
                  <a:tcPr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fr-FR" sz="900" b="0" i="0" u="none" strike="noStrike" dirty="0">
                          <a:solidFill>
                            <a:srgbClr val="000000"/>
                          </a:solidFill>
                          <a:effectLst/>
                          <a:latin typeface="Calibri" panose="020F0502020204030204" pitchFamily="34" charset="0"/>
                        </a:rPr>
                        <a:t>2%</a:t>
                      </a:r>
                    </a:p>
                  </a:txBody>
                  <a:tcPr marL="7620" marR="7620" marT="7620" marB="0"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accent1">
                          <a:lumMod val="60000"/>
                          <a:lumOff val="40000"/>
                        </a:schemeClr>
                      </a:solidFill>
                      <a:prstDash val="sysDot"/>
                      <a:round/>
                      <a:headEnd type="none" w="med" len="med"/>
                      <a:tailEnd type="none" w="med" len="med"/>
                    </a:lnT>
                    <a:lnB w="6350" cap="flat" cmpd="sng" algn="ctr">
                      <a:solidFill>
                        <a:schemeClr val="accent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2" name="Graphique 19"/>
          <p:cNvGraphicFramePr/>
          <p:nvPr>
            <p:extLst>
              <p:ext uri="{D42A27DB-BD31-4B8C-83A1-F6EECF244321}">
                <p14:modId xmlns="" xmlns:p14="http://schemas.microsoft.com/office/powerpoint/2010/main" val="4058916871"/>
              </p:ext>
            </p:extLst>
          </p:nvPr>
        </p:nvGraphicFramePr>
        <p:xfrm>
          <a:off x="6872464" y="1280210"/>
          <a:ext cx="2149615" cy="1258392"/>
        </p:xfrm>
        <a:graphic>
          <a:graphicData uri="http://schemas.openxmlformats.org/drawingml/2006/chart">
            <c:chart xmlns:c="http://schemas.openxmlformats.org/drawingml/2006/chart" xmlns:r="http://schemas.openxmlformats.org/officeDocument/2006/relationships" r:id="rId5"/>
          </a:graphicData>
        </a:graphic>
      </p:graphicFrame>
      <p:sp>
        <p:nvSpPr>
          <p:cNvPr id="38" name="Footer Placeholder 10"/>
          <p:cNvSpPr>
            <a:spLocks noGrp="1"/>
          </p:cNvSpPr>
          <p:nvPr>
            <p:ph type="ftr" sz="quarter" idx="15"/>
          </p:nvPr>
        </p:nvSpPr>
        <p:spPr>
          <a:xfrm>
            <a:off x="212186" y="6345109"/>
            <a:ext cx="6536486" cy="221440"/>
          </a:xfrm>
          <a:noFill/>
        </p:spPr>
        <p:txBody>
          <a:bodyPr/>
          <a:lstStyle>
            <a:lvl1pPr>
              <a:defRPr/>
            </a:lvl1pPr>
          </a:lstStyle>
          <a:p>
            <a:pPr>
              <a:defRPr/>
            </a:pPr>
            <a:r>
              <a:rPr lang="fr-FR" sz="800" smtClean="0"/>
              <a:t>POT présentation courte 2016</a:t>
            </a:r>
            <a:endParaRPr lang="fr-FR" sz="800" dirty="0"/>
          </a:p>
        </p:txBody>
      </p:sp>
      <p:sp>
        <p:nvSpPr>
          <p:cNvPr id="2" name="Rectangle 1"/>
          <p:cNvSpPr/>
          <p:nvPr/>
        </p:nvSpPr>
        <p:spPr>
          <a:xfrm rot="1752434">
            <a:off x="7644175" y="336679"/>
            <a:ext cx="974557" cy="357936"/>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100" dirty="0" smtClean="0"/>
              <a:t>En construction</a:t>
            </a:r>
            <a:endParaRPr lang="fr-FR" sz="1100" dirty="0"/>
          </a:p>
        </p:txBody>
      </p:sp>
      <p:sp>
        <p:nvSpPr>
          <p:cNvPr id="39" name="Text Placeholder 5"/>
          <p:cNvSpPr txBox="1">
            <a:spLocks/>
          </p:cNvSpPr>
          <p:nvPr/>
        </p:nvSpPr>
        <p:spPr>
          <a:xfrm>
            <a:off x="297290" y="2568423"/>
            <a:ext cx="1656000" cy="198547"/>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None/>
              <a:defRPr/>
            </a:pPr>
            <a:r>
              <a:rPr lang="fr-FR" sz="1000" b="1" dirty="0">
                <a:solidFill>
                  <a:schemeClr val="accent5"/>
                </a:solidFill>
              </a:rPr>
              <a:t>Cas d’usages concernés</a:t>
            </a:r>
          </a:p>
        </p:txBody>
      </p:sp>
      <p:sp>
        <p:nvSpPr>
          <p:cNvPr id="48" name="Text Placeholder 5"/>
          <p:cNvSpPr txBox="1">
            <a:spLocks/>
          </p:cNvSpPr>
          <p:nvPr/>
        </p:nvSpPr>
        <p:spPr>
          <a:xfrm>
            <a:off x="3443266" y="1081317"/>
            <a:ext cx="1770845" cy="198000"/>
          </a:xfrm>
          <a:prstGeom prst="rect">
            <a:avLst/>
          </a:prstGeom>
          <a:solidFill>
            <a:schemeClr val="bg1"/>
          </a:solidFill>
          <a:ln w="12700">
            <a:noFill/>
          </a:ln>
        </p:spPr>
        <p:txBody>
          <a:bodyPr wrap="square" lIns="72000" tIns="36000" rIns="72000" bIns="36000" anchor="ctr">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buNone/>
              <a:defRPr/>
            </a:pPr>
            <a:r>
              <a:rPr lang="fr-FR" sz="1000" b="1" dirty="0">
                <a:solidFill>
                  <a:schemeClr val="accent5"/>
                </a:solidFill>
              </a:rPr>
              <a:t>Digital </a:t>
            </a:r>
            <a:r>
              <a:rPr lang="fr-FR" sz="1000" b="1" dirty="0" err="1" smtClean="0">
                <a:solidFill>
                  <a:schemeClr val="accent5"/>
                </a:solidFill>
              </a:rPr>
              <a:t>Capabilities</a:t>
            </a:r>
            <a:endParaRPr lang="fr-FR" sz="1000" b="1" dirty="0">
              <a:solidFill>
                <a:schemeClr val="accent5"/>
              </a:solidFill>
            </a:endParaRPr>
          </a:p>
        </p:txBody>
      </p:sp>
      <p:sp>
        <p:nvSpPr>
          <p:cNvPr id="45" name="Rectangle à coins arrondis 44"/>
          <p:cNvSpPr/>
          <p:nvPr/>
        </p:nvSpPr>
        <p:spPr>
          <a:xfrm>
            <a:off x="4815841" y="8620"/>
            <a:ext cx="1932831" cy="432048"/>
          </a:xfrm>
          <a:prstGeom prst="roundRect">
            <a:avLst/>
          </a:prstGeom>
          <a:solidFill>
            <a:srgbClr val="FFC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smtClean="0"/>
              <a:t>Exemple  de </a:t>
            </a:r>
          </a:p>
          <a:p>
            <a:pPr algn="ctr"/>
            <a:r>
              <a:rPr lang="fr-FR" sz="1400" dirty="0" smtClean="0"/>
              <a:t>Fiche techno</a:t>
            </a:r>
            <a:endParaRPr lang="fr-FR" sz="1400" dirty="0"/>
          </a:p>
        </p:txBody>
      </p:sp>
      <p:sp>
        <p:nvSpPr>
          <p:cNvPr id="53" name="ZoneTexte 52"/>
          <p:cNvSpPr txBox="1"/>
          <p:nvPr/>
        </p:nvSpPr>
        <p:spPr>
          <a:xfrm>
            <a:off x="1479072" y="6092717"/>
            <a:ext cx="2890665" cy="215444"/>
          </a:xfrm>
          <a:prstGeom prst="rect">
            <a:avLst/>
          </a:prstGeom>
          <a:solidFill>
            <a:srgbClr val="FADDD2"/>
          </a:solidFill>
        </p:spPr>
        <p:txBody>
          <a:bodyPr wrap="square" rtlCol="0">
            <a:spAutoFit/>
          </a:bodyPr>
          <a:lstStyle/>
          <a:p>
            <a:pPr lvl="0"/>
            <a:r>
              <a:rPr lang="fr-FR" sz="800" dirty="0" smtClean="0"/>
              <a:t>WARNING : exercice expérimental pour la campagne 2015</a:t>
            </a:r>
            <a:endParaRPr lang="fr-FR" dirty="0"/>
          </a:p>
        </p:txBody>
      </p:sp>
    </p:spTree>
    <p:extLst>
      <p:ext uri="{BB962C8B-B14F-4D97-AF65-F5344CB8AC3E}">
        <p14:creationId xmlns="" xmlns:p14="http://schemas.microsoft.com/office/powerpoint/2010/main" val="408185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p:extLst>
              <p:ext uri="{D42A27DB-BD31-4B8C-83A1-F6EECF244321}">
                <p14:modId xmlns:p14="http://schemas.microsoft.com/office/powerpoint/2010/main" xmlns="" val="2553901038"/>
              </p:ext>
            </p:extLst>
          </p:nvPr>
        </p:nvGraphicFramePr>
        <p:xfrm>
          <a:off x="1588" y="1588"/>
          <a:ext cx="1587" cy="1587"/>
        </p:xfrm>
        <a:graphic>
          <a:graphicData uri="http://schemas.openxmlformats.org/presentationml/2006/ole">
            <p:oleObj spid="_x0000_s50178" name="think-cell Slide" r:id="rId3" imgW="360" imgH="360" progId="">
              <p:embed/>
            </p:oleObj>
          </a:graphicData>
        </a:graphic>
      </p:graphicFrame>
      <p:grpSp>
        <p:nvGrpSpPr>
          <p:cNvPr id="4" name="Group 297"/>
          <p:cNvGrpSpPr/>
          <p:nvPr/>
        </p:nvGrpSpPr>
        <p:grpSpPr>
          <a:xfrm>
            <a:off x="7027542" y="4559924"/>
            <a:ext cx="1414336" cy="1404000"/>
            <a:chOff x="6812428" y="4803257"/>
            <a:chExt cx="1414336" cy="1404000"/>
          </a:xfrm>
        </p:grpSpPr>
        <p:sp>
          <p:nvSpPr>
            <p:cNvPr id="299" name="Rectangle 298"/>
            <p:cNvSpPr/>
            <p:nvPr/>
          </p:nvSpPr>
          <p:spPr>
            <a:xfrm>
              <a:off x="6812428" y="4803257"/>
              <a:ext cx="1392473" cy="1404000"/>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Fiche plan d’actions</a:t>
              </a:r>
              <a:endParaRPr lang="fr-FR" sz="800" dirty="0">
                <a:solidFill>
                  <a:schemeClr val="accent1">
                    <a:lumMod val="50000"/>
                  </a:schemeClr>
                </a:solidFill>
              </a:endParaRPr>
            </a:p>
          </p:txBody>
        </p:sp>
        <p:sp>
          <p:nvSpPr>
            <p:cNvPr id="300" name="Rectangle 299"/>
            <p:cNvSpPr/>
            <p:nvPr/>
          </p:nvSpPr>
          <p:spPr>
            <a:xfrm>
              <a:off x="7830353" y="5777142"/>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T2</a:t>
              </a:r>
              <a:endParaRPr lang="fr-FR" sz="600" dirty="0">
                <a:solidFill>
                  <a:schemeClr val="accent2">
                    <a:lumMod val="75000"/>
                  </a:schemeClr>
                </a:solidFill>
              </a:endParaRPr>
            </a:p>
          </p:txBody>
        </p:sp>
        <p:sp>
          <p:nvSpPr>
            <p:cNvPr id="339" name="Rectangle 338"/>
            <p:cNvSpPr/>
            <p:nvPr/>
          </p:nvSpPr>
          <p:spPr>
            <a:xfrm>
              <a:off x="7830353" y="5945284"/>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T7</a:t>
              </a:r>
              <a:endParaRPr lang="fr-FR" sz="600" dirty="0">
                <a:solidFill>
                  <a:schemeClr val="accent2">
                    <a:lumMod val="75000"/>
                  </a:schemeClr>
                </a:solidFill>
              </a:endParaRPr>
            </a:p>
          </p:txBody>
        </p:sp>
        <p:sp>
          <p:nvSpPr>
            <p:cNvPr id="340" name="TextBox 339"/>
            <p:cNvSpPr txBox="1"/>
            <p:nvPr/>
          </p:nvSpPr>
          <p:spPr>
            <a:xfrm>
              <a:off x="7780221" y="5609325"/>
              <a:ext cx="375638"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Techno</a:t>
              </a:r>
              <a:endParaRPr lang="fr-FR" sz="700" dirty="0">
                <a:solidFill>
                  <a:schemeClr val="bg1"/>
                </a:solidFill>
              </a:endParaRPr>
            </a:p>
          </p:txBody>
        </p:sp>
        <p:sp>
          <p:nvSpPr>
            <p:cNvPr id="341" name="TextBox 340"/>
            <p:cNvSpPr txBox="1"/>
            <p:nvPr/>
          </p:nvSpPr>
          <p:spPr>
            <a:xfrm>
              <a:off x="7672475" y="5040083"/>
              <a:ext cx="521297" cy="107722"/>
            </a:xfrm>
            <a:prstGeom prst="rect">
              <a:avLst/>
            </a:prstGeom>
            <a:solidFill>
              <a:schemeClr val="tx1">
                <a:lumMod val="50000"/>
                <a:lumOff val="50000"/>
              </a:schemeClr>
            </a:solidFill>
          </p:spPr>
          <p:txBody>
            <a:bodyPr wrap="none" tIns="0" bIns="0" rtlCol="0" anchor="ctr">
              <a:spAutoFit/>
            </a:bodyPr>
            <a:lstStyle/>
            <a:p>
              <a:r>
                <a:rPr lang="fr-FR" sz="700" dirty="0" smtClean="0">
                  <a:solidFill>
                    <a:schemeClr val="bg1"/>
                  </a:solidFill>
                </a:rPr>
                <a:t>planning</a:t>
              </a:r>
              <a:endParaRPr lang="fr-FR" sz="700" dirty="0">
                <a:solidFill>
                  <a:schemeClr val="bg1"/>
                </a:solidFill>
              </a:endParaRPr>
            </a:p>
          </p:txBody>
        </p:sp>
        <p:sp>
          <p:nvSpPr>
            <p:cNvPr id="342" name="TextBox 341"/>
            <p:cNvSpPr txBox="1"/>
            <p:nvPr/>
          </p:nvSpPr>
          <p:spPr>
            <a:xfrm>
              <a:off x="6853115" y="5609325"/>
              <a:ext cx="468000"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Branches</a:t>
              </a:r>
              <a:endParaRPr lang="fr-FR" sz="700" dirty="0">
                <a:solidFill>
                  <a:schemeClr val="bg1"/>
                </a:solidFill>
              </a:endParaRPr>
            </a:p>
          </p:txBody>
        </p:sp>
        <p:sp>
          <p:nvSpPr>
            <p:cNvPr id="343" name="TextBox 342"/>
            <p:cNvSpPr txBox="1"/>
            <p:nvPr/>
          </p:nvSpPr>
          <p:spPr>
            <a:xfrm>
              <a:off x="6862542" y="5727384"/>
              <a:ext cx="401392" cy="323165"/>
            </a:xfrm>
            <a:prstGeom prst="rect">
              <a:avLst/>
            </a:prstGeom>
            <a:noFill/>
          </p:spPr>
          <p:txBody>
            <a:bodyPr wrap="none" tIns="0" bIns="0" rtlCol="0" anchor="ctr">
              <a:spAutoFit/>
            </a:bodyPr>
            <a:lstStyle/>
            <a:p>
              <a:pPr marL="87313" indent="-87313">
                <a:buFont typeface="Arial" panose="020B0604020202020204" pitchFamily="34" charset="0"/>
                <a:buChar char="•"/>
              </a:pPr>
              <a:r>
                <a:rPr lang="fr-FR" sz="700" dirty="0" smtClean="0">
                  <a:solidFill>
                    <a:schemeClr val="tx1">
                      <a:lumMod val="75000"/>
                      <a:lumOff val="25000"/>
                    </a:schemeClr>
                  </a:solidFill>
                </a:rPr>
                <a:t>EP</a:t>
              </a:r>
            </a:p>
            <a:p>
              <a:pPr marL="87313" indent="-87313">
                <a:buFont typeface="Arial" panose="020B0604020202020204" pitchFamily="34" charset="0"/>
                <a:buChar char="•"/>
              </a:pPr>
              <a:r>
                <a:rPr lang="fr-FR" sz="700" dirty="0" smtClean="0">
                  <a:solidFill>
                    <a:schemeClr val="tx1">
                      <a:lumMod val="75000"/>
                      <a:lumOff val="25000"/>
                    </a:schemeClr>
                  </a:solidFill>
                </a:rPr>
                <a:t>RC</a:t>
              </a:r>
            </a:p>
            <a:p>
              <a:pPr marL="87313" indent="-87313">
                <a:buFont typeface="Arial" panose="020B0604020202020204" pitchFamily="34" charset="0"/>
                <a:buChar char="•"/>
              </a:pPr>
              <a:r>
                <a:rPr lang="fr-FR" sz="700" dirty="0">
                  <a:solidFill>
                    <a:schemeClr val="tx1">
                      <a:lumMod val="75000"/>
                      <a:lumOff val="25000"/>
                    </a:schemeClr>
                  </a:solidFill>
                </a:rPr>
                <a:t>H</a:t>
              </a:r>
            </a:p>
          </p:txBody>
        </p:sp>
        <p:sp>
          <p:nvSpPr>
            <p:cNvPr id="344" name="Rectangle 343"/>
            <p:cNvSpPr/>
            <p:nvPr/>
          </p:nvSpPr>
          <p:spPr>
            <a:xfrm>
              <a:off x="7678030" y="5171084"/>
              <a:ext cx="515742" cy="55320"/>
            </a:xfrm>
            <a:prstGeom prst="rect">
              <a:avLst/>
            </a:prstGeom>
            <a:solidFill>
              <a:schemeClr val="bg1"/>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359" name="TextBox 358"/>
            <p:cNvSpPr txBox="1"/>
            <p:nvPr/>
          </p:nvSpPr>
          <p:spPr>
            <a:xfrm>
              <a:off x="7643788" y="5115045"/>
              <a:ext cx="325730" cy="169277"/>
            </a:xfrm>
            <a:prstGeom prst="rect">
              <a:avLst/>
            </a:prstGeom>
            <a:noFill/>
          </p:spPr>
          <p:txBody>
            <a:bodyPr wrap="none" rtlCol="0">
              <a:spAutoFit/>
            </a:bodyPr>
            <a:lstStyle/>
            <a:p>
              <a:r>
                <a:rPr lang="fr-FR" sz="500" dirty="0" smtClean="0"/>
                <a:t>2016</a:t>
              </a:r>
              <a:endParaRPr lang="fr-FR" sz="500" dirty="0"/>
            </a:p>
          </p:txBody>
        </p:sp>
        <p:sp>
          <p:nvSpPr>
            <p:cNvPr id="361" name="TextBox 360"/>
            <p:cNvSpPr txBox="1"/>
            <p:nvPr/>
          </p:nvSpPr>
          <p:spPr>
            <a:xfrm>
              <a:off x="7901034" y="5115045"/>
              <a:ext cx="325730" cy="169277"/>
            </a:xfrm>
            <a:prstGeom prst="rect">
              <a:avLst/>
            </a:prstGeom>
            <a:noFill/>
          </p:spPr>
          <p:txBody>
            <a:bodyPr wrap="none" rtlCol="0">
              <a:spAutoFit/>
            </a:bodyPr>
            <a:lstStyle/>
            <a:p>
              <a:r>
                <a:rPr lang="fr-FR" sz="500" dirty="0" smtClean="0"/>
                <a:t>2017</a:t>
              </a:r>
              <a:endParaRPr lang="fr-FR" sz="500" dirty="0"/>
            </a:p>
          </p:txBody>
        </p:sp>
        <p:cxnSp>
          <p:nvCxnSpPr>
            <p:cNvPr id="362" name="Straight Connector 361"/>
            <p:cNvCxnSpPr/>
            <p:nvPr/>
          </p:nvCxnSpPr>
          <p:spPr>
            <a:xfrm>
              <a:off x="7678030"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7935276"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8192523"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7720965" y="5256716"/>
              <a:ext cx="289560" cy="66937"/>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smtClean="0"/>
                <a:t>POC</a:t>
              </a:r>
              <a:endParaRPr lang="fr-FR" sz="500" dirty="0"/>
            </a:p>
          </p:txBody>
        </p:sp>
        <p:sp>
          <p:nvSpPr>
            <p:cNvPr id="366" name="Rectangle 365"/>
            <p:cNvSpPr/>
            <p:nvPr/>
          </p:nvSpPr>
          <p:spPr>
            <a:xfrm>
              <a:off x="7897336" y="5336818"/>
              <a:ext cx="289560" cy="669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err="1" smtClean="0"/>
                <a:t>deploy</a:t>
              </a:r>
              <a:endParaRPr lang="fr-FR" sz="500" dirty="0"/>
            </a:p>
          </p:txBody>
        </p:sp>
        <p:sp>
          <p:nvSpPr>
            <p:cNvPr id="367" name="TextBox 366"/>
            <p:cNvSpPr txBox="1"/>
            <p:nvPr/>
          </p:nvSpPr>
          <p:spPr>
            <a:xfrm>
              <a:off x="6866223" y="5040083"/>
              <a:ext cx="631904" cy="107722"/>
            </a:xfrm>
            <a:prstGeom prst="rect">
              <a:avLst/>
            </a:prstGeom>
            <a:solidFill>
              <a:schemeClr val="tx1">
                <a:lumMod val="75000"/>
                <a:lumOff val="25000"/>
              </a:schemeClr>
            </a:solidFill>
          </p:spPr>
          <p:txBody>
            <a:bodyPr wrap="none" tIns="0" bIns="0" rtlCol="0" anchor="ctr">
              <a:spAutoFit/>
            </a:bodyPr>
            <a:lstStyle/>
            <a:p>
              <a:r>
                <a:rPr lang="fr-FR" sz="700" dirty="0" smtClean="0">
                  <a:solidFill>
                    <a:schemeClr val="bg1"/>
                  </a:solidFill>
                </a:rPr>
                <a:t>Description</a:t>
              </a:r>
              <a:endParaRPr lang="fr-FR" sz="700" dirty="0">
                <a:solidFill>
                  <a:schemeClr val="bg1"/>
                </a:solidFill>
              </a:endParaRPr>
            </a:p>
          </p:txBody>
        </p:sp>
        <p:sp>
          <p:nvSpPr>
            <p:cNvPr id="368" name="TextBox 367"/>
            <p:cNvSpPr txBox="1"/>
            <p:nvPr/>
          </p:nvSpPr>
          <p:spPr>
            <a:xfrm>
              <a:off x="7372789" y="5609325"/>
              <a:ext cx="355759"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Valeur</a:t>
              </a:r>
              <a:endParaRPr lang="fr-FR" sz="700" dirty="0">
                <a:solidFill>
                  <a:schemeClr val="bg1"/>
                </a:solidFill>
              </a:endParaRPr>
            </a:p>
          </p:txBody>
        </p:sp>
        <p:sp>
          <p:nvSpPr>
            <p:cNvPr id="369" name="TextBox 368"/>
            <p:cNvSpPr txBox="1"/>
            <p:nvPr/>
          </p:nvSpPr>
          <p:spPr>
            <a:xfrm>
              <a:off x="7351101" y="5767558"/>
              <a:ext cx="360996" cy="246221"/>
            </a:xfrm>
            <a:prstGeom prst="rect">
              <a:avLst/>
            </a:prstGeom>
            <a:noFill/>
          </p:spPr>
          <p:txBody>
            <a:bodyPr wrap="none" rtlCol="0">
              <a:spAutoFit/>
            </a:bodyPr>
            <a:lstStyle/>
            <a:p>
              <a:r>
                <a:rPr lang="fr-FR" sz="1000" dirty="0" smtClean="0"/>
                <a:t>4,7</a:t>
              </a:r>
              <a:endParaRPr lang="fr-FR" sz="1000" dirty="0"/>
            </a:p>
          </p:txBody>
        </p:sp>
        <p:sp>
          <p:nvSpPr>
            <p:cNvPr id="370" name="TextBox 369"/>
            <p:cNvSpPr txBox="1"/>
            <p:nvPr/>
          </p:nvSpPr>
          <p:spPr>
            <a:xfrm>
              <a:off x="6868998" y="5287091"/>
              <a:ext cx="627033" cy="107722"/>
            </a:xfrm>
            <a:prstGeom prst="rect">
              <a:avLst/>
            </a:prstGeom>
            <a:solidFill>
              <a:schemeClr val="tx1">
                <a:lumMod val="75000"/>
                <a:lumOff val="25000"/>
              </a:schemeClr>
            </a:solidFill>
          </p:spPr>
          <p:txBody>
            <a:bodyPr wrap="square" tIns="0" bIns="0" rtlCol="0" anchor="ctr">
              <a:spAutoFit/>
            </a:bodyPr>
            <a:lstStyle/>
            <a:p>
              <a:pPr algn="ctr"/>
              <a:r>
                <a:rPr lang="fr-FR" sz="700" dirty="0" smtClean="0">
                  <a:solidFill>
                    <a:schemeClr val="bg1"/>
                  </a:solidFill>
                </a:rPr>
                <a:t>Actions</a:t>
              </a:r>
              <a:endParaRPr lang="fr-FR" sz="700" dirty="0">
                <a:solidFill>
                  <a:schemeClr val="bg1"/>
                </a:solidFill>
              </a:endParaRPr>
            </a:p>
          </p:txBody>
        </p:sp>
      </p:grpSp>
      <p:grpSp>
        <p:nvGrpSpPr>
          <p:cNvPr id="7" name="Group 272"/>
          <p:cNvGrpSpPr/>
          <p:nvPr/>
        </p:nvGrpSpPr>
        <p:grpSpPr>
          <a:xfrm>
            <a:off x="6956396" y="4468195"/>
            <a:ext cx="1414336" cy="1404000"/>
            <a:chOff x="6812428" y="4803257"/>
            <a:chExt cx="1414336" cy="1404000"/>
          </a:xfrm>
        </p:grpSpPr>
        <p:sp>
          <p:nvSpPr>
            <p:cNvPr id="274" name="Rectangle 273"/>
            <p:cNvSpPr/>
            <p:nvPr/>
          </p:nvSpPr>
          <p:spPr>
            <a:xfrm>
              <a:off x="6812428" y="4803257"/>
              <a:ext cx="1392473" cy="1404000"/>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Fiche plan d’actions</a:t>
              </a:r>
              <a:endParaRPr lang="fr-FR" sz="800" dirty="0">
                <a:solidFill>
                  <a:schemeClr val="accent1">
                    <a:lumMod val="50000"/>
                  </a:schemeClr>
                </a:solidFill>
              </a:endParaRPr>
            </a:p>
          </p:txBody>
        </p:sp>
        <p:sp>
          <p:nvSpPr>
            <p:cNvPr id="275" name="Rectangle 274"/>
            <p:cNvSpPr/>
            <p:nvPr/>
          </p:nvSpPr>
          <p:spPr>
            <a:xfrm>
              <a:off x="7830353" y="5777142"/>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T2</a:t>
              </a:r>
              <a:endParaRPr lang="fr-FR" sz="600" dirty="0">
                <a:solidFill>
                  <a:schemeClr val="accent2">
                    <a:lumMod val="75000"/>
                  </a:schemeClr>
                </a:solidFill>
              </a:endParaRPr>
            </a:p>
          </p:txBody>
        </p:sp>
        <p:sp>
          <p:nvSpPr>
            <p:cNvPr id="276" name="Rectangle 275"/>
            <p:cNvSpPr/>
            <p:nvPr/>
          </p:nvSpPr>
          <p:spPr>
            <a:xfrm>
              <a:off x="7830353" y="5945284"/>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T7</a:t>
              </a:r>
              <a:endParaRPr lang="fr-FR" sz="600" dirty="0">
                <a:solidFill>
                  <a:schemeClr val="accent2">
                    <a:lumMod val="75000"/>
                  </a:schemeClr>
                </a:solidFill>
              </a:endParaRPr>
            </a:p>
          </p:txBody>
        </p:sp>
        <p:sp>
          <p:nvSpPr>
            <p:cNvPr id="277" name="TextBox 276"/>
            <p:cNvSpPr txBox="1"/>
            <p:nvPr/>
          </p:nvSpPr>
          <p:spPr>
            <a:xfrm>
              <a:off x="7780221" y="5609325"/>
              <a:ext cx="375638"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Techno</a:t>
              </a:r>
              <a:endParaRPr lang="fr-FR" sz="700" dirty="0">
                <a:solidFill>
                  <a:schemeClr val="bg1"/>
                </a:solidFill>
              </a:endParaRPr>
            </a:p>
          </p:txBody>
        </p:sp>
        <p:sp>
          <p:nvSpPr>
            <p:cNvPr id="278" name="TextBox 277"/>
            <p:cNvSpPr txBox="1"/>
            <p:nvPr/>
          </p:nvSpPr>
          <p:spPr>
            <a:xfrm>
              <a:off x="7672475" y="5040083"/>
              <a:ext cx="521297" cy="107722"/>
            </a:xfrm>
            <a:prstGeom prst="rect">
              <a:avLst/>
            </a:prstGeom>
            <a:solidFill>
              <a:schemeClr val="tx1">
                <a:lumMod val="50000"/>
                <a:lumOff val="50000"/>
              </a:schemeClr>
            </a:solidFill>
          </p:spPr>
          <p:txBody>
            <a:bodyPr wrap="none" tIns="0" bIns="0" rtlCol="0" anchor="ctr">
              <a:spAutoFit/>
            </a:bodyPr>
            <a:lstStyle/>
            <a:p>
              <a:r>
                <a:rPr lang="fr-FR" sz="700" dirty="0" smtClean="0">
                  <a:solidFill>
                    <a:schemeClr val="bg1"/>
                  </a:solidFill>
                </a:rPr>
                <a:t>planning</a:t>
              </a:r>
              <a:endParaRPr lang="fr-FR" sz="700" dirty="0">
                <a:solidFill>
                  <a:schemeClr val="bg1"/>
                </a:solidFill>
              </a:endParaRPr>
            </a:p>
          </p:txBody>
        </p:sp>
        <p:sp>
          <p:nvSpPr>
            <p:cNvPr id="279" name="TextBox 278"/>
            <p:cNvSpPr txBox="1"/>
            <p:nvPr/>
          </p:nvSpPr>
          <p:spPr>
            <a:xfrm>
              <a:off x="6853115" y="5609325"/>
              <a:ext cx="468000"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Branches</a:t>
              </a:r>
              <a:endParaRPr lang="fr-FR" sz="700" dirty="0">
                <a:solidFill>
                  <a:schemeClr val="bg1"/>
                </a:solidFill>
              </a:endParaRPr>
            </a:p>
          </p:txBody>
        </p:sp>
        <p:sp>
          <p:nvSpPr>
            <p:cNvPr id="280" name="TextBox 279"/>
            <p:cNvSpPr txBox="1"/>
            <p:nvPr/>
          </p:nvSpPr>
          <p:spPr>
            <a:xfrm>
              <a:off x="6862542" y="5727384"/>
              <a:ext cx="401392" cy="323165"/>
            </a:xfrm>
            <a:prstGeom prst="rect">
              <a:avLst/>
            </a:prstGeom>
            <a:noFill/>
          </p:spPr>
          <p:txBody>
            <a:bodyPr wrap="none" tIns="0" bIns="0" rtlCol="0" anchor="ctr">
              <a:spAutoFit/>
            </a:bodyPr>
            <a:lstStyle/>
            <a:p>
              <a:pPr marL="87313" indent="-87313">
                <a:buFont typeface="Arial" panose="020B0604020202020204" pitchFamily="34" charset="0"/>
                <a:buChar char="•"/>
              </a:pPr>
              <a:r>
                <a:rPr lang="fr-FR" sz="700" dirty="0" smtClean="0">
                  <a:solidFill>
                    <a:schemeClr val="tx1">
                      <a:lumMod val="75000"/>
                      <a:lumOff val="25000"/>
                    </a:schemeClr>
                  </a:solidFill>
                </a:rPr>
                <a:t>EP</a:t>
              </a:r>
            </a:p>
            <a:p>
              <a:pPr marL="87313" indent="-87313">
                <a:buFont typeface="Arial" panose="020B0604020202020204" pitchFamily="34" charset="0"/>
                <a:buChar char="•"/>
              </a:pPr>
              <a:r>
                <a:rPr lang="fr-FR" sz="700" dirty="0" smtClean="0">
                  <a:solidFill>
                    <a:schemeClr val="tx1">
                      <a:lumMod val="75000"/>
                      <a:lumOff val="25000"/>
                    </a:schemeClr>
                  </a:solidFill>
                </a:rPr>
                <a:t>RC</a:t>
              </a:r>
            </a:p>
            <a:p>
              <a:pPr marL="87313" indent="-87313">
                <a:buFont typeface="Arial" panose="020B0604020202020204" pitchFamily="34" charset="0"/>
                <a:buChar char="•"/>
              </a:pPr>
              <a:r>
                <a:rPr lang="fr-FR" sz="700" dirty="0">
                  <a:solidFill>
                    <a:schemeClr val="tx1">
                      <a:lumMod val="75000"/>
                      <a:lumOff val="25000"/>
                    </a:schemeClr>
                  </a:solidFill>
                </a:rPr>
                <a:t>H</a:t>
              </a:r>
            </a:p>
          </p:txBody>
        </p:sp>
        <p:sp>
          <p:nvSpPr>
            <p:cNvPr id="281" name="Rectangle 280"/>
            <p:cNvSpPr/>
            <p:nvPr/>
          </p:nvSpPr>
          <p:spPr>
            <a:xfrm>
              <a:off x="7678030" y="5171084"/>
              <a:ext cx="515742" cy="55320"/>
            </a:xfrm>
            <a:prstGeom prst="rect">
              <a:avLst/>
            </a:prstGeom>
            <a:solidFill>
              <a:schemeClr val="bg1"/>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82" name="TextBox 281"/>
            <p:cNvSpPr txBox="1"/>
            <p:nvPr/>
          </p:nvSpPr>
          <p:spPr>
            <a:xfrm>
              <a:off x="7643788" y="5115045"/>
              <a:ext cx="325730" cy="169277"/>
            </a:xfrm>
            <a:prstGeom prst="rect">
              <a:avLst/>
            </a:prstGeom>
            <a:noFill/>
          </p:spPr>
          <p:txBody>
            <a:bodyPr wrap="none" rtlCol="0">
              <a:spAutoFit/>
            </a:bodyPr>
            <a:lstStyle/>
            <a:p>
              <a:r>
                <a:rPr lang="fr-FR" sz="500" dirty="0" smtClean="0"/>
                <a:t>2016</a:t>
              </a:r>
              <a:endParaRPr lang="fr-FR" sz="500" dirty="0"/>
            </a:p>
          </p:txBody>
        </p:sp>
        <p:sp>
          <p:nvSpPr>
            <p:cNvPr id="283" name="TextBox 282"/>
            <p:cNvSpPr txBox="1"/>
            <p:nvPr/>
          </p:nvSpPr>
          <p:spPr>
            <a:xfrm>
              <a:off x="7901034" y="5115045"/>
              <a:ext cx="325730" cy="169277"/>
            </a:xfrm>
            <a:prstGeom prst="rect">
              <a:avLst/>
            </a:prstGeom>
            <a:noFill/>
          </p:spPr>
          <p:txBody>
            <a:bodyPr wrap="none" rtlCol="0">
              <a:spAutoFit/>
            </a:bodyPr>
            <a:lstStyle/>
            <a:p>
              <a:r>
                <a:rPr lang="fr-FR" sz="500" dirty="0" smtClean="0"/>
                <a:t>2017</a:t>
              </a:r>
              <a:endParaRPr lang="fr-FR" sz="500" dirty="0"/>
            </a:p>
          </p:txBody>
        </p:sp>
        <p:cxnSp>
          <p:nvCxnSpPr>
            <p:cNvPr id="288" name="Straight Connector 287"/>
            <p:cNvCxnSpPr/>
            <p:nvPr/>
          </p:nvCxnSpPr>
          <p:spPr>
            <a:xfrm>
              <a:off x="7678030"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35276"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8192523"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7720965" y="5256716"/>
              <a:ext cx="289560" cy="66937"/>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smtClean="0"/>
                <a:t>POC</a:t>
              </a:r>
              <a:endParaRPr lang="fr-FR" sz="500" dirty="0"/>
            </a:p>
          </p:txBody>
        </p:sp>
        <p:sp>
          <p:nvSpPr>
            <p:cNvPr id="293" name="Rectangle 292"/>
            <p:cNvSpPr/>
            <p:nvPr/>
          </p:nvSpPr>
          <p:spPr>
            <a:xfrm>
              <a:off x="7897336" y="5336818"/>
              <a:ext cx="289560" cy="669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err="1" smtClean="0"/>
                <a:t>deploy</a:t>
              </a:r>
              <a:endParaRPr lang="fr-FR" sz="500" dirty="0"/>
            </a:p>
          </p:txBody>
        </p:sp>
        <p:sp>
          <p:nvSpPr>
            <p:cNvPr id="294" name="TextBox 293"/>
            <p:cNvSpPr txBox="1"/>
            <p:nvPr/>
          </p:nvSpPr>
          <p:spPr>
            <a:xfrm>
              <a:off x="6866223" y="5040083"/>
              <a:ext cx="631904" cy="107722"/>
            </a:xfrm>
            <a:prstGeom prst="rect">
              <a:avLst/>
            </a:prstGeom>
            <a:solidFill>
              <a:schemeClr val="tx1">
                <a:lumMod val="75000"/>
                <a:lumOff val="25000"/>
              </a:schemeClr>
            </a:solidFill>
          </p:spPr>
          <p:txBody>
            <a:bodyPr wrap="none" tIns="0" bIns="0" rtlCol="0" anchor="ctr">
              <a:spAutoFit/>
            </a:bodyPr>
            <a:lstStyle/>
            <a:p>
              <a:r>
                <a:rPr lang="fr-FR" sz="700" dirty="0" smtClean="0">
                  <a:solidFill>
                    <a:schemeClr val="bg1"/>
                  </a:solidFill>
                </a:rPr>
                <a:t>Description</a:t>
              </a:r>
              <a:endParaRPr lang="fr-FR" sz="700" dirty="0">
                <a:solidFill>
                  <a:schemeClr val="bg1"/>
                </a:solidFill>
              </a:endParaRPr>
            </a:p>
          </p:txBody>
        </p:sp>
        <p:sp>
          <p:nvSpPr>
            <p:cNvPr id="295" name="TextBox 294"/>
            <p:cNvSpPr txBox="1"/>
            <p:nvPr/>
          </p:nvSpPr>
          <p:spPr>
            <a:xfrm>
              <a:off x="7372789" y="5609325"/>
              <a:ext cx="355759" cy="107722"/>
            </a:xfrm>
            <a:prstGeom prst="rect">
              <a:avLst/>
            </a:prstGeom>
            <a:solidFill>
              <a:schemeClr val="tx1">
                <a:lumMod val="75000"/>
                <a:lumOff val="25000"/>
              </a:schemeClr>
            </a:solidFill>
          </p:spPr>
          <p:txBody>
            <a:bodyPr wrap="square" lIns="36000" tIns="0" rIns="36000" bIns="0" rtlCol="0" anchor="ctr">
              <a:spAutoFit/>
            </a:bodyPr>
            <a:lstStyle/>
            <a:p>
              <a:pPr algn="ctr"/>
              <a:r>
                <a:rPr lang="fr-FR" sz="700" dirty="0" smtClean="0">
                  <a:solidFill>
                    <a:schemeClr val="bg1"/>
                  </a:solidFill>
                </a:rPr>
                <a:t>Valeur</a:t>
              </a:r>
              <a:endParaRPr lang="fr-FR" sz="700" dirty="0">
                <a:solidFill>
                  <a:schemeClr val="bg1"/>
                </a:solidFill>
              </a:endParaRPr>
            </a:p>
          </p:txBody>
        </p:sp>
        <p:sp>
          <p:nvSpPr>
            <p:cNvPr id="296" name="TextBox 295"/>
            <p:cNvSpPr txBox="1"/>
            <p:nvPr/>
          </p:nvSpPr>
          <p:spPr>
            <a:xfrm>
              <a:off x="7351101" y="5767558"/>
              <a:ext cx="360996" cy="246221"/>
            </a:xfrm>
            <a:prstGeom prst="rect">
              <a:avLst/>
            </a:prstGeom>
            <a:noFill/>
          </p:spPr>
          <p:txBody>
            <a:bodyPr wrap="none" rtlCol="0">
              <a:spAutoFit/>
            </a:bodyPr>
            <a:lstStyle/>
            <a:p>
              <a:r>
                <a:rPr lang="fr-FR" sz="1000" dirty="0" smtClean="0"/>
                <a:t>4,7</a:t>
              </a:r>
              <a:endParaRPr lang="fr-FR" sz="1000" dirty="0"/>
            </a:p>
          </p:txBody>
        </p:sp>
        <p:sp>
          <p:nvSpPr>
            <p:cNvPr id="297" name="TextBox 296"/>
            <p:cNvSpPr txBox="1"/>
            <p:nvPr/>
          </p:nvSpPr>
          <p:spPr>
            <a:xfrm>
              <a:off x="6868998" y="5287091"/>
              <a:ext cx="627033" cy="107722"/>
            </a:xfrm>
            <a:prstGeom prst="rect">
              <a:avLst/>
            </a:prstGeom>
            <a:solidFill>
              <a:schemeClr val="tx1">
                <a:lumMod val="75000"/>
                <a:lumOff val="25000"/>
              </a:schemeClr>
            </a:solidFill>
          </p:spPr>
          <p:txBody>
            <a:bodyPr wrap="square" tIns="0" bIns="0" rtlCol="0" anchor="ctr">
              <a:spAutoFit/>
            </a:bodyPr>
            <a:lstStyle/>
            <a:p>
              <a:pPr algn="ctr"/>
              <a:r>
                <a:rPr lang="fr-FR" sz="700" dirty="0" smtClean="0">
                  <a:solidFill>
                    <a:schemeClr val="bg1"/>
                  </a:solidFill>
                </a:rPr>
                <a:t>Actions</a:t>
              </a:r>
              <a:endParaRPr lang="fr-FR" sz="700" dirty="0">
                <a:solidFill>
                  <a:schemeClr val="bg1"/>
                </a:solidFill>
              </a:endParaRPr>
            </a:p>
          </p:txBody>
        </p:sp>
      </p:grpSp>
      <p:grpSp>
        <p:nvGrpSpPr>
          <p:cNvPr id="8" name="Group 410"/>
          <p:cNvGrpSpPr/>
          <p:nvPr/>
        </p:nvGrpSpPr>
        <p:grpSpPr>
          <a:xfrm>
            <a:off x="2216067" y="4155653"/>
            <a:ext cx="1166935" cy="1760473"/>
            <a:chOff x="1905041" y="4057123"/>
            <a:chExt cx="1166935" cy="1760473"/>
          </a:xfrm>
        </p:grpSpPr>
        <p:sp>
          <p:nvSpPr>
            <p:cNvPr id="412" name="Rectangle 411"/>
            <p:cNvSpPr/>
            <p:nvPr/>
          </p:nvSpPr>
          <p:spPr>
            <a:xfrm>
              <a:off x="1905041" y="4057123"/>
              <a:ext cx="1166935" cy="1760473"/>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800" dirty="0" smtClean="0">
                  <a:solidFill>
                    <a:schemeClr val="tx1">
                      <a:lumMod val="75000"/>
                      <a:lumOff val="25000"/>
                    </a:schemeClr>
                  </a:solidFill>
                </a:rPr>
                <a:t>Définition des cas d’usage par branche et technos associées</a:t>
              </a:r>
              <a:endParaRPr lang="fr-FR" sz="800" dirty="0">
                <a:solidFill>
                  <a:schemeClr val="tx1">
                    <a:lumMod val="75000"/>
                    <a:lumOff val="25000"/>
                  </a:schemeClr>
                </a:solidFill>
              </a:endParaRPr>
            </a:p>
          </p:txBody>
        </p:sp>
        <p:sp>
          <p:nvSpPr>
            <p:cNvPr id="413" name="Rectangle 412"/>
            <p:cNvSpPr/>
            <p:nvPr/>
          </p:nvSpPr>
          <p:spPr>
            <a:xfrm>
              <a:off x="1974667" y="4915831"/>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a:solidFill>
                    <a:schemeClr val="tx1">
                      <a:lumMod val="75000"/>
                      <a:lumOff val="25000"/>
                    </a:schemeClr>
                  </a:solidFill>
                </a:rPr>
                <a:t>UC2</a:t>
              </a:r>
            </a:p>
          </p:txBody>
        </p:sp>
        <p:sp>
          <p:nvSpPr>
            <p:cNvPr id="414" name="Rectangle 413"/>
            <p:cNvSpPr/>
            <p:nvPr/>
          </p:nvSpPr>
          <p:spPr>
            <a:xfrm>
              <a:off x="2279938"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415" name="Rectangle 414"/>
            <p:cNvSpPr/>
            <p:nvPr/>
          </p:nvSpPr>
          <p:spPr>
            <a:xfrm>
              <a:off x="1971644" y="5418483"/>
              <a:ext cx="1044810"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err="1">
                  <a:solidFill>
                    <a:schemeClr val="tx1">
                      <a:lumMod val="75000"/>
                      <a:lumOff val="25000"/>
                    </a:schemeClr>
                  </a:solidFill>
                </a:rPr>
                <a:t>UCn</a:t>
              </a:r>
              <a:endParaRPr lang="fr-FR" sz="800" dirty="0">
                <a:solidFill>
                  <a:schemeClr val="tx1">
                    <a:lumMod val="75000"/>
                    <a:lumOff val="25000"/>
                  </a:schemeClr>
                </a:solidFill>
              </a:endParaRPr>
            </a:p>
          </p:txBody>
        </p:sp>
        <p:sp>
          <p:nvSpPr>
            <p:cNvPr id="416" name="Rectangle 415"/>
            <p:cNvSpPr/>
            <p:nvPr/>
          </p:nvSpPr>
          <p:spPr>
            <a:xfrm>
              <a:off x="2295178"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417" name="Rectangle 416"/>
            <p:cNvSpPr/>
            <p:nvPr/>
          </p:nvSpPr>
          <p:spPr>
            <a:xfrm>
              <a:off x="1974667" y="4562994"/>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smtClean="0">
                  <a:solidFill>
                    <a:schemeClr val="tx1">
                      <a:lumMod val="75000"/>
                      <a:lumOff val="25000"/>
                    </a:schemeClr>
                  </a:solidFill>
                </a:rPr>
                <a:t>UC1</a:t>
              </a:r>
              <a:endParaRPr lang="fr-FR" sz="800" dirty="0">
                <a:solidFill>
                  <a:schemeClr val="tx1">
                    <a:lumMod val="75000"/>
                    <a:lumOff val="25000"/>
                  </a:schemeClr>
                </a:solidFill>
              </a:endParaRPr>
            </a:p>
          </p:txBody>
        </p:sp>
        <p:sp>
          <p:nvSpPr>
            <p:cNvPr id="418" name="Rectangle 417"/>
            <p:cNvSpPr/>
            <p:nvPr/>
          </p:nvSpPr>
          <p:spPr>
            <a:xfrm>
              <a:off x="2279938"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T1</a:t>
              </a:r>
              <a:endParaRPr lang="fr-FR" sz="800" dirty="0">
                <a:solidFill>
                  <a:schemeClr val="accent2">
                    <a:lumMod val="75000"/>
                  </a:schemeClr>
                </a:solidFill>
              </a:endParaRPr>
            </a:p>
          </p:txBody>
        </p:sp>
        <p:sp>
          <p:nvSpPr>
            <p:cNvPr id="419" name="TextBox 418"/>
            <p:cNvSpPr txBox="1"/>
            <p:nvPr/>
          </p:nvSpPr>
          <p:spPr>
            <a:xfrm>
              <a:off x="2705673" y="4528531"/>
              <a:ext cx="325730" cy="261610"/>
            </a:xfrm>
            <a:prstGeom prst="rect">
              <a:avLst/>
            </a:prstGeom>
            <a:noFill/>
          </p:spPr>
          <p:txBody>
            <a:bodyPr vert="horz" wrap="none" rtlCol="0">
              <a:spAutoFit/>
            </a:bodyPr>
            <a:lstStyle/>
            <a:p>
              <a:r>
                <a:rPr lang="fr-FR" sz="1050" dirty="0" smtClean="0"/>
                <a:t>…</a:t>
              </a:r>
              <a:endParaRPr lang="fr-FR" sz="1050" dirty="0"/>
            </a:p>
          </p:txBody>
        </p:sp>
        <p:sp>
          <p:nvSpPr>
            <p:cNvPr id="420" name="TextBox 419"/>
            <p:cNvSpPr txBox="1"/>
            <p:nvPr/>
          </p:nvSpPr>
          <p:spPr>
            <a:xfrm>
              <a:off x="2498098" y="5184521"/>
              <a:ext cx="369332" cy="246221"/>
            </a:xfrm>
            <a:prstGeom prst="rect">
              <a:avLst/>
            </a:prstGeom>
            <a:noFill/>
          </p:spPr>
          <p:txBody>
            <a:bodyPr vert="vert270" wrap="none" rtlCol="0">
              <a:spAutoFit/>
            </a:bodyPr>
            <a:lstStyle/>
            <a:p>
              <a:r>
                <a:rPr lang="fr-FR" sz="1200" dirty="0" smtClean="0"/>
                <a:t>…</a:t>
              </a:r>
              <a:endParaRPr lang="fr-FR" sz="1200" dirty="0"/>
            </a:p>
          </p:txBody>
        </p:sp>
        <p:sp>
          <p:nvSpPr>
            <p:cNvPr id="421" name="Rectangle 420"/>
            <p:cNvSpPr/>
            <p:nvPr/>
          </p:nvSpPr>
          <p:spPr>
            <a:xfrm>
              <a:off x="2568349"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T3</a:t>
              </a:r>
              <a:endParaRPr lang="fr-FR" sz="800" dirty="0">
                <a:solidFill>
                  <a:schemeClr val="accent2">
                    <a:lumMod val="75000"/>
                  </a:schemeClr>
                </a:solidFill>
              </a:endParaRPr>
            </a:p>
          </p:txBody>
        </p:sp>
        <p:sp>
          <p:nvSpPr>
            <p:cNvPr id="422" name="Rectangle 421"/>
            <p:cNvSpPr/>
            <p:nvPr/>
          </p:nvSpPr>
          <p:spPr>
            <a:xfrm>
              <a:off x="2568349"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423" name="Rectangle 422"/>
            <p:cNvSpPr/>
            <p:nvPr/>
          </p:nvSpPr>
          <p:spPr>
            <a:xfrm>
              <a:off x="2583589"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424" name="TextBox 423"/>
            <p:cNvSpPr txBox="1"/>
            <p:nvPr/>
          </p:nvSpPr>
          <p:spPr>
            <a:xfrm>
              <a:off x="2705673" y="4914340"/>
              <a:ext cx="325730" cy="261610"/>
            </a:xfrm>
            <a:prstGeom prst="rect">
              <a:avLst/>
            </a:prstGeom>
            <a:noFill/>
          </p:spPr>
          <p:txBody>
            <a:bodyPr vert="horz" wrap="none" rtlCol="0">
              <a:spAutoFit/>
            </a:bodyPr>
            <a:lstStyle/>
            <a:p>
              <a:r>
                <a:rPr lang="fr-FR" sz="1050" dirty="0" smtClean="0"/>
                <a:t>…</a:t>
              </a:r>
              <a:endParaRPr lang="fr-FR" sz="1050" dirty="0"/>
            </a:p>
          </p:txBody>
        </p:sp>
        <p:sp>
          <p:nvSpPr>
            <p:cNvPr id="425" name="TextBox 424"/>
            <p:cNvSpPr txBox="1"/>
            <p:nvPr/>
          </p:nvSpPr>
          <p:spPr>
            <a:xfrm>
              <a:off x="2705673" y="5421811"/>
              <a:ext cx="325730" cy="261610"/>
            </a:xfrm>
            <a:prstGeom prst="rect">
              <a:avLst/>
            </a:prstGeom>
            <a:noFill/>
          </p:spPr>
          <p:txBody>
            <a:bodyPr vert="horz" wrap="none" rtlCol="0">
              <a:spAutoFit/>
            </a:bodyPr>
            <a:lstStyle/>
            <a:p>
              <a:r>
                <a:rPr lang="fr-FR" sz="1050" dirty="0" smtClean="0"/>
                <a:t>…</a:t>
              </a:r>
              <a:endParaRPr lang="fr-FR" sz="1050" dirty="0"/>
            </a:p>
          </p:txBody>
        </p:sp>
      </p:grpSp>
      <p:grpSp>
        <p:nvGrpSpPr>
          <p:cNvPr id="9" name="Group 395"/>
          <p:cNvGrpSpPr/>
          <p:nvPr/>
        </p:nvGrpSpPr>
        <p:grpSpPr>
          <a:xfrm>
            <a:off x="2124216" y="4099024"/>
            <a:ext cx="1166935" cy="1760473"/>
            <a:chOff x="1905041" y="4057123"/>
            <a:chExt cx="1166935" cy="1760473"/>
          </a:xfrm>
        </p:grpSpPr>
        <p:sp>
          <p:nvSpPr>
            <p:cNvPr id="397" name="Rectangle 396"/>
            <p:cNvSpPr/>
            <p:nvPr/>
          </p:nvSpPr>
          <p:spPr>
            <a:xfrm>
              <a:off x="1905041" y="4057123"/>
              <a:ext cx="1166935" cy="1760473"/>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800" dirty="0" smtClean="0">
                  <a:solidFill>
                    <a:schemeClr val="tx1">
                      <a:lumMod val="75000"/>
                      <a:lumOff val="25000"/>
                    </a:schemeClr>
                  </a:solidFill>
                </a:rPr>
                <a:t>Définition des cas d’usage par branche et technos associées</a:t>
              </a:r>
              <a:endParaRPr lang="fr-FR" sz="800" dirty="0">
                <a:solidFill>
                  <a:schemeClr val="tx1">
                    <a:lumMod val="75000"/>
                    <a:lumOff val="25000"/>
                  </a:schemeClr>
                </a:solidFill>
              </a:endParaRPr>
            </a:p>
          </p:txBody>
        </p:sp>
        <p:sp>
          <p:nvSpPr>
            <p:cNvPr id="398" name="Rectangle 397"/>
            <p:cNvSpPr/>
            <p:nvPr/>
          </p:nvSpPr>
          <p:spPr>
            <a:xfrm>
              <a:off x="1974667" y="4915831"/>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a:solidFill>
                    <a:schemeClr val="tx1">
                      <a:lumMod val="75000"/>
                      <a:lumOff val="25000"/>
                    </a:schemeClr>
                  </a:solidFill>
                </a:rPr>
                <a:t>UC2</a:t>
              </a:r>
            </a:p>
          </p:txBody>
        </p:sp>
        <p:sp>
          <p:nvSpPr>
            <p:cNvPr id="399" name="Rectangle 398"/>
            <p:cNvSpPr/>
            <p:nvPr/>
          </p:nvSpPr>
          <p:spPr>
            <a:xfrm>
              <a:off x="2279938"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400" name="Rectangle 399"/>
            <p:cNvSpPr/>
            <p:nvPr/>
          </p:nvSpPr>
          <p:spPr>
            <a:xfrm>
              <a:off x="1971644" y="5418483"/>
              <a:ext cx="1044810"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err="1">
                  <a:solidFill>
                    <a:schemeClr val="tx1">
                      <a:lumMod val="75000"/>
                      <a:lumOff val="25000"/>
                    </a:schemeClr>
                  </a:solidFill>
                </a:rPr>
                <a:t>UCn</a:t>
              </a:r>
              <a:endParaRPr lang="fr-FR" sz="800" dirty="0">
                <a:solidFill>
                  <a:schemeClr val="tx1">
                    <a:lumMod val="75000"/>
                    <a:lumOff val="25000"/>
                  </a:schemeClr>
                </a:solidFill>
              </a:endParaRPr>
            </a:p>
          </p:txBody>
        </p:sp>
        <p:sp>
          <p:nvSpPr>
            <p:cNvPr id="401" name="Rectangle 400"/>
            <p:cNvSpPr/>
            <p:nvPr/>
          </p:nvSpPr>
          <p:spPr>
            <a:xfrm>
              <a:off x="2295178"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402" name="Rectangle 401"/>
            <p:cNvSpPr/>
            <p:nvPr/>
          </p:nvSpPr>
          <p:spPr>
            <a:xfrm>
              <a:off x="1974667" y="4562994"/>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smtClean="0">
                  <a:solidFill>
                    <a:schemeClr val="tx1">
                      <a:lumMod val="75000"/>
                      <a:lumOff val="25000"/>
                    </a:schemeClr>
                  </a:solidFill>
                </a:rPr>
                <a:t>UC1</a:t>
              </a:r>
              <a:endParaRPr lang="fr-FR" sz="800" dirty="0">
                <a:solidFill>
                  <a:schemeClr val="tx1">
                    <a:lumMod val="75000"/>
                    <a:lumOff val="25000"/>
                  </a:schemeClr>
                </a:solidFill>
              </a:endParaRPr>
            </a:p>
          </p:txBody>
        </p:sp>
        <p:sp>
          <p:nvSpPr>
            <p:cNvPr id="403" name="Rectangle 402"/>
            <p:cNvSpPr/>
            <p:nvPr/>
          </p:nvSpPr>
          <p:spPr>
            <a:xfrm>
              <a:off x="2279938"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T1</a:t>
              </a:r>
              <a:endParaRPr lang="fr-FR" sz="800" dirty="0">
                <a:solidFill>
                  <a:schemeClr val="accent2">
                    <a:lumMod val="75000"/>
                  </a:schemeClr>
                </a:solidFill>
              </a:endParaRPr>
            </a:p>
          </p:txBody>
        </p:sp>
        <p:sp>
          <p:nvSpPr>
            <p:cNvPr id="404" name="TextBox 403"/>
            <p:cNvSpPr txBox="1"/>
            <p:nvPr/>
          </p:nvSpPr>
          <p:spPr>
            <a:xfrm>
              <a:off x="2705673" y="4528531"/>
              <a:ext cx="325730" cy="261610"/>
            </a:xfrm>
            <a:prstGeom prst="rect">
              <a:avLst/>
            </a:prstGeom>
            <a:noFill/>
          </p:spPr>
          <p:txBody>
            <a:bodyPr vert="horz" wrap="none" rtlCol="0">
              <a:spAutoFit/>
            </a:bodyPr>
            <a:lstStyle/>
            <a:p>
              <a:r>
                <a:rPr lang="fr-FR" sz="1050" dirty="0" smtClean="0"/>
                <a:t>…</a:t>
              </a:r>
              <a:endParaRPr lang="fr-FR" sz="1050" dirty="0"/>
            </a:p>
          </p:txBody>
        </p:sp>
        <p:sp>
          <p:nvSpPr>
            <p:cNvPr id="405" name="TextBox 404"/>
            <p:cNvSpPr txBox="1"/>
            <p:nvPr/>
          </p:nvSpPr>
          <p:spPr>
            <a:xfrm>
              <a:off x="2498098" y="5184521"/>
              <a:ext cx="369332" cy="246221"/>
            </a:xfrm>
            <a:prstGeom prst="rect">
              <a:avLst/>
            </a:prstGeom>
            <a:noFill/>
          </p:spPr>
          <p:txBody>
            <a:bodyPr vert="vert270" wrap="none" rtlCol="0">
              <a:spAutoFit/>
            </a:bodyPr>
            <a:lstStyle/>
            <a:p>
              <a:r>
                <a:rPr lang="fr-FR" sz="1200" dirty="0" smtClean="0"/>
                <a:t>…</a:t>
              </a:r>
              <a:endParaRPr lang="fr-FR" sz="1200" dirty="0"/>
            </a:p>
          </p:txBody>
        </p:sp>
        <p:sp>
          <p:nvSpPr>
            <p:cNvPr id="406" name="Rectangle 405"/>
            <p:cNvSpPr/>
            <p:nvPr/>
          </p:nvSpPr>
          <p:spPr>
            <a:xfrm>
              <a:off x="2568349"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T3</a:t>
              </a:r>
              <a:endParaRPr lang="fr-FR" sz="800" dirty="0">
                <a:solidFill>
                  <a:schemeClr val="accent2">
                    <a:lumMod val="75000"/>
                  </a:schemeClr>
                </a:solidFill>
              </a:endParaRPr>
            </a:p>
          </p:txBody>
        </p:sp>
        <p:sp>
          <p:nvSpPr>
            <p:cNvPr id="407" name="Rectangle 406"/>
            <p:cNvSpPr/>
            <p:nvPr/>
          </p:nvSpPr>
          <p:spPr>
            <a:xfrm>
              <a:off x="2568349"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408" name="Rectangle 407"/>
            <p:cNvSpPr/>
            <p:nvPr/>
          </p:nvSpPr>
          <p:spPr>
            <a:xfrm>
              <a:off x="2583589"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409" name="TextBox 408"/>
            <p:cNvSpPr txBox="1"/>
            <p:nvPr/>
          </p:nvSpPr>
          <p:spPr>
            <a:xfrm>
              <a:off x="2705673" y="4914340"/>
              <a:ext cx="325730" cy="261610"/>
            </a:xfrm>
            <a:prstGeom prst="rect">
              <a:avLst/>
            </a:prstGeom>
            <a:noFill/>
          </p:spPr>
          <p:txBody>
            <a:bodyPr vert="horz" wrap="none" rtlCol="0">
              <a:spAutoFit/>
            </a:bodyPr>
            <a:lstStyle/>
            <a:p>
              <a:r>
                <a:rPr lang="fr-FR" sz="1050" dirty="0" smtClean="0"/>
                <a:t>…</a:t>
              </a:r>
              <a:endParaRPr lang="fr-FR" sz="1050" dirty="0"/>
            </a:p>
          </p:txBody>
        </p:sp>
        <p:sp>
          <p:nvSpPr>
            <p:cNvPr id="410" name="TextBox 409"/>
            <p:cNvSpPr txBox="1"/>
            <p:nvPr/>
          </p:nvSpPr>
          <p:spPr>
            <a:xfrm>
              <a:off x="2705673" y="5421811"/>
              <a:ext cx="325730" cy="261610"/>
            </a:xfrm>
            <a:prstGeom prst="rect">
              <a:avLst/>
            </a:prstGeom>
            <a:noFill/>
          </p:spPr>
          <p:txBody>
            <a:bodyPr vert="horz" wrap="none" rtlCol="0">
              <a:spAutoFit/>
            </a:bodyPr>
            <a:lstStyle/>
            <a:p>
              <a:r>
                <a:rPr lang="fr-FR" sz="1050" dirty="0" smtClean="0"/>
                <a:t>…</a:t>
              </a:r>
              <a:endParaRPr lang="fr-FR" sz="1050" dirty="0"/>
            </a:p>
          </p:txBody>
        </p:sp>
      </p:grpSp>
      <p:grpSp>
        <p:nvGrpSpPr>
          <p:cNvPr id="11" name="Group 352"/>
          <p:cNvGrpSpPr/>
          <p:nvPr/>
        </p:nvGrpSpPr>
        <p:grpSpPr>
          <a:xfrm>
            <a:off x="2180391" y="2399581"/>
            <a:ext cx="1224353" cy="1266446"/>
            <a:chOff x="1938271" y="2274354"/>
            <a:chExt cx="1224353" cy="1266446"/>
          </a:xfrm>
          <a:effectLst>
            <a:outerShdw blurRad="50800" dist="25400" dir="2700000" algn="tl" rotWithShape="0">
              <a:prstClr val="black">
                <a:alpha val="40000"/>
              </a:prstClr>
            </a:outerShdw>
          </a:effectLst>
        </p:grpSpPr>
        <p:sp>
          <p:nvSpPr>
            <p:cNvPr id="354" name="Rectangle 353"/>
            <p:cNvSpPr/>
            <p:nvPr/>
          </p:nvSpPr>
          <p:spPr>
            <a:xfrm>
              <a:off x="1938271" y="2274354"/>
              <a:ext cx="1224353" cy="1266446"/>
            </a:xfrm>
            <a:prstGeom prst="rect">
              <a:avLst/>
            </a:prstGeom>
            <a:solidFill>
              <a:schemeClr val="bg1">
                <a:lumMod val="95000"/>
              </a:schemeClr>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r>
                <a:rPr lang="fr-FR" sz="800" dirty="0" smtClean="0">
                  <a:solidFill>
                    <a:schemeClr val="tx1">
                      <a:lumMod val="75000"/>
                      <a:lumOff val="25000"/>
                    </a:schemeClr>
                  </a:solidFill>
                </a:rPr>
                <a:t>Liste des technologies </a:t>
              </a:r>
              <a:r>
                <a:rPr lang="fr-FR" sz="800" dirty="0">
                  <a:solidFill>
                    <a:schemeClr val="tx1">
                      <a:lumMod val="75000"/>
                      <a:lumOff val="25000"/>
                    </a:schemeClr>
                  </a:solidFill>
                </a:rPr>
                <a:t>innovantes </a:t>
              </a:r>
              <a:r>
                <a:rPr lang="fr-FR" sz="800" dirty="0" smtClean="0">
                  <a:solidFill>
                    <a:schemeClr val="tx1">
                      <a:lumMod val="75000"/>
                      <a:lumOff val="25000"/>
                    </a:schemeClr>
                  </a:solidFill>
                </a:rPr>
                <a:t>par </a:t>
              </a:r>
              <a:r>
                <a:rPr lang="fr-FR" sz="800" dirty="0">
                  <a:solidFill>
                    <a:schemeClr val="tx1">
                      <a:lumMod val="75000"/>
                      <a:lumOff val="25000"/>
                    </a:schemeClr>
                  </a:solidFill>
                </a:rPr>
                <a:t>branche</a:t>
              </a:r>
            </a:p>
          </p:txBody>
        </p:sp>
        <p:sp>
          <p:nvSpPr>
            <p:cNvPr id="355" name="Rectangle 354"/>
            <p:cNvSpPr/>
            <p:nvPr/>
          </p:nvSpPr>
          <p:spPr>
            <a:xfrm>
              <a:off x="2201202" y="2615849"/>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356" name="Rectangle 355"/>
            <p:cNvSpPr/>
            <p:nvPr/>
          </p:nvSpPr>
          <p:spPr>
            <a:xfrm>
              <a:off x="2207959" y="2858035"/>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357" name="Rectangle 356"/>
            <p:cNvSpPr/>
            <p:nvPr/>
          </p:nvSpPr>
          <p:spPr>
            <a:xfrm>
              <a:off x="2207959" y="3304223"/>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358" name="TextBox 357"/>
            <p:cNvSpPr txBox="1"/>
            <p:nvPr/>
          </p:nvSpPr>
          <p:spPr>
            <a:xfrm>
              <a:off x="2337144" y="3062121"/>
              <a:ext cx="353943" cy="233397"/>
            </a:xfrm>
            <a:prstGeom prst="rect">
              <a:avLst/>
            </a:prstGeom>
            <a:noFill/>
            <a:ln>
              <a:noFill/>
            </a:ln>
          </p:spPr>
          <p:txBody>
            <a:bodyPr vert="vert270" wrap="none" rtlCol="0" anchor="ctr">
              <a:spAutoFit/>
            </a:bodyPr>
            <a:lstStyle/>
            <a:p>
              <a:pPr algn="ctr"/>
              <a:r>
                <a:rPr lang="fr-FR" sz="1100" dirty="0" smtClean="0"/>
                <a:t>…</a:t>
              </a:r>
              <a:endParaRPr lang="fr-FR" sz="1100" dirty="0"/>
            </a:p>
          </p:txBody>
        </p:sp>
      </p:grpSp>
      <p:grpSp>
        <p:nvGrpSpPr>
          <p:cNvPr id="12" name="Group 346"/>
          <p:cNvGrpSpPr/>
          <p:nvPr/>
        </p:nvGrpSpPr>
        <p:grpSpPr>
          <a:xfrm>
            <a:off x="2101658" y="2349923"/>
            <a:ext cx="1224353" cy="1266446"/>
            <a:chOff x="1938271" y="2274354"/>
            <a:chExt cx="1224353" cy="1266446"/>
          </a:xfrm>
          <a:effectLst>
            <a:outerShdw blurRad="50800" dist="25400" dir="2700000" algn="tl" rotWithShape="0">
              <a:prstClr val="black">
                <a:alpha val="40000"/>
              </a:prstClr>
            </a:outerShdw>
          </a:effectLst>
        </p:grpSpPr>
        <p:sp>
          <p:nvSpPr>
            <p:cNvPr id="348" name="Rectangle 347"/>
            <p:cNvSpPr/>
            <p:nvPr/>
          </p:nvSpPr>
          <p:spPr>
            <a:xfrm>
              <a:off x="1938271" y="2274354"/>
              <a:ext cx="1224353" cy="1266446"/>
            </a:xfrm>
            <a:prstGeom prst="rect">
              <a:avLst/>
            </a:prstGeom>
            <a:solidFill>
              <a:schemeClr val="bg1">
                <a:lumMod val="95000"/>
              </a:schemeClr>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r>
                <a:rPr lang="fr-FR" sz="800" dirty="0" smtClean="0">
                  <a:solidFill>
                    <a:schemeClr val="tx1">
                      <a:lumMod val="75000"/>
                      <a:lumOff val="25000"/>
                    </a:schemeClr>
                  </a:solidFill>
                </a:rPr>
                <a:t>Liste des technologies </a:t>
              </a:r>
              <a:r>
                <a:rPr lang="fr-FR" sz="800" dirty="0">
                  <a:solidFill>
                    <a:schemeClr val="tx1">
                      <a:lumMod val="75000"/>
                      <a:lumOff val="25000"/>
                    </a:schemeClr>
                  </a:solidFill>
                </a:rPr>
                <a:t>innovantes </a:t>
              </a:r>
              <a:r>
                <a:rPr lang="fr-FR" sz="800" dirty="0" smtClean="0">
                  <a:solidFill>
                    <a:schemeClr val="tx1">
                      <a:lumMod val="75000"/>
                      <a:lumOff val="25000"/>
                    </a:schemeClr>
                  </a:solidFill>
                </a:rPr>
                <a:t>par </a:t>
              </a:r>
              <a:r>
                <a:rPr lang="fr-FR" sz="800" dirty="0">
                  <a:solidFill>
                    <a:schemeClr val="tx1">
                      <a:lumMod val="75000"/>
                      <a:lumOff val="25000"/>
                    </a:schemeClr>
                  </a:solidFill>
                </a:rPr>
                <a:t>branche</a:t>
              </a:r>
            </a:p>
          </p:txBody>
        </p:sp>
        <p:sp>
          <p:nvSpPr>
            <p:cNvPr id="349" name="Rectangle 348"/>
            <p:cNvSpPr/>
            <p:nvPr/>
          </p:nvSpPr>
          <p:spPr>
            <a:xfrm>
              <a:off x="2201202" y="2615849"/>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350" name="Rectangle 349"/>
            <p:cNvSpPr/>
            <p:nvPr/>
          </p:nvSpPr>
          <p:spPr>
            <a:xfrm>
              <a:off x="2207959" y="2858035"/>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351" name="Rectangle 350"/>
            <p:cNvSpPr/>
            <p:nvPr/>
          </p:nvSpPr>
          <p:spPr>
            <a:xfrm>
              <a:off x="2207959" y="3304223"/>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352" name="TextBox 351"/>
            <p:cNvSpPr txBox="1"/>
            <p:nvPr/>
          </p:nvSpPr>
          <p:spPr>
            <a:xfrm>
              <a:off x="2337144" y="3062121"/>
              <a:ext cx="353943" cy="233397"/>
            </a:xfrm>
            <a:prstGeom prst="rect">
              <a:avLst/>
            </a:prstGeom>
            <a:noFill/>
            <a:ln>
              <a:noFill/>
            </a:ln>
          </p:spPr>
          <p:txBody>
            <a:bodyPr vert="vert270" wrap="none" rtlCol="0" anchor="ctr">
              <a:spAutoFit/>
            </a:bodyPr>
            <a:lstStyle/>
            <a:p>
              <a:pPr algn="ctr"/>
              <a:r>
                <a:rPr lang="fr-FR" sz="1100" dirty="0" smtClean="0"/>
                <a:t>…</a:t>
              </a:r>
              <a:endParaRPr lang="fr-FR" sz="1100" dirty="0"/>
            </a:p>
          </p:txBody>
        </p:sp>
      </p:grpSp>
      <p:sp>
        <p:nvSpPr>
          <p:cNvPr id="292" name="Rectangle 291"/>
          <p:cNvSpPr/>
          <p:nvPr/>
        </p:nvSpPr>
        <p:spPr>
          <a:xfrm>
            <a:off x="5279739" y="2300066"/>
            <a:ext cx="1286437" cy="610699"/>
          </a:xfrm>
          <a:prstGeom prst="rect">
            <a:avLst/>
          </a:prstGeom>
          <a:solidFill>
            <a:schemeClr val="bg1">
              <a:lumMod val="8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800" dirty="0" smtClean="0">
                <a:solidFill>
                  <a:schemeClr val="accent1">
                    <a:lumMod val="50000"/>
                  </a:schemeClr>
                </a:solidFill>
              </a:rPr>
              <a:t>Scénario 1</a:t>
            </a:r>
            <a:endParaRPr lang="fr-FR" sz="800" dirty="0">
              <a:solidFill>
                <a:schemeClr val="accent1">
                  <a:lumMod val="50000"/>
                </a:schemeClr>
              </a:solidFill>
            </a:endParaRPr>
          </a:p>
        </p:txBody>
      </p:sp>
      <p:grpSp>
        <p:nvGrpSpPr>
          <p:cNvPr id="14" name="Group 35"/>
          <p:cNvGrpSpPr/>
          <p:nvPr/>
        </p:nvGrpSpPr>
        <p:grpSpPr>
          <a:xfrm>
            <a:off x="474899" y="3864157"/>
            <a:ext cx="1255660" cy="1656184"/>
            <a:chOff x="498511" y="4039321"/>
            <a:chExt cx="1255660" cy="1656184"/>
          </a:xfrm>
        </p:grpSpPr>
        <p:sp>
          <p:nvSpPr>
            <p:cNvPr id="34" name="Rectangle 33"/>
            <p:cNvSpPr/>
            <p:nvPr/>
          </p:nvSpPr>
          <p:spPr>
            <a:xfrm>
              <a:off x="498511" y="4039321"/>
              <a:ext cx="1255660" cy="1656184"/>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r>
                <a:rPr lang="fr-FR" sz="800" dirty="0" smtClean="0">
                  <a:solidFill>
                    <a:schemeClr val="accent1">
                      <a:lumMod val="50000"/>
                    </a:schemeClr>
                  </a:solidFill>
                </a:rPr>
                <a:t>Liste des </a:t>
              </a:r>
              <a:r>
                <a:rPr lang="fr-FR" sz="800" dirty="0">
                  <a:solidFill>
                    <a:schemeClr val="accent1">
                      <a:lumMod val="50000"/>
                    </a:schemeClr>
                  </a:solidFill>
                </a:rPr>
                <a:t>technologies pertinentes dans le contexte Total</a:t>
              </a:r>
            </a:p>
          </p:txBody>
        </p:sp>
        <p:sp>
          <p:nvSpPr>
            <p:cNvPr id="21" name="Rectangle 20"/>
            <p:cNvSpPr/>
            <p:nvPr/>
          </p:nvSpPr>
          <p:spPr>
            <a:xfrm>
              <a:off x="803014" y="4617738"/>
              <a:ext cx="646654" cy="206537"/>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57" name="Rectangle 56"/>
            <p:cNvSpPr/>
            <p:nvPr/>
          </p:nvSpPr>
          <p:spPr>
            <a:xfrm>
              <a:off x="803014" y="4857917"/>
              <a:ext cx="646654" cy="206537"/>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58" name="Rectangle 57"/>
            <p:cNvSpPr/>
            <p:nvPr/>
          </p:nvSpPr>
          <p:spPr>
            <a:xfrm>
              <a:off x="803014" y="5377958"/>
              <a:ext cx="646654" cy="22719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22" name="TextBox 21"/>
            <p:cNvSpPr txBox="1"/>
            <p:nvPr/>
          </p:nvSpPr>
          <p:spPr>
            <a:xfrm>
              <a:off x="941675" y="5098096"/>
              <a:ext cx="369332" cy="246221"/>
            </a:xfrm>
            <a:prstGeom prst="rect">
              <a:avLst/>
            </a:prstGeom>
            <a:noFill/>
          </p:spPr>
          <p:txBody>
            <a:bodyPr vert="vert270" wrap="none" rtlCol="0" anchor="ctr">
              <a:spAutoFit/>
            </a:bodyPr>
            <a:lstStyle/>
            <a:p>
              <a:pPr algn="ctr"/>
              <a:r>
                <a:rPr lang="fr-FR" sz="1200" dirty="0" smtClean="0">
                  <a:solidFill>
                    <a:schemeClr val="tx1">
                      <a:lumMod val="65000"/>
                      <a:lumOff val="35000"/>
                    </a:schemeClr>
                  </a:solidFill>
                </a:rPr>
                <a:t>…</a:t>
              </a:r>
              <a:endParaRPr lang="fr-FR" sz="1200" dirty="0">
                <a:solidFill>
                  <a:schemeClr val="tx1">
                    <a:lumMod val="65000"/>
                    <a:lumOff val="35000"/>
                  </a:schemeClr>
                </a:solidFill>
              </a:endParaRPr>
            </a:p>
          </p:txBody>
        </p:sp>
      </p:grpSp>
      <p:grpSp>
        <p:nvGrpSpPr>
          <p:cNvPr id="15" name="Group 345"/>
          <p:cNvGrpSpPr/>
          <p:nvPr/>
        </p:nvGrpSpPr>
        <p:grpSpPr>
          <a:xfrm>
            <a:off x="2022924" y="2300265"/>
            <a:ext cx="1224353" cy="1266446"/>
            <a:chOff x="1938271" y="2274354"/>
            <a:chExt cx="1224353" cy="1266446"/>
          </a:xfrm>
          <a:effectLst>
            <a:outerShdw blurRad="50800" dist="25400" dir="2700000" algn="tl" rotWithShape="0">
              <a:prstClr val="black">
                <a:alpha val="40000"/>
              </a:prstClr>
            </a:outerShdw>
          </a:effectLst>
        </p:grpSpPr>
        <p:sp>
          <p:nvSpPr>
            <p:cNvPr id="155" name="Rectangle 154"/>
            <p:cNvSpPr/>
            <p:nvPr/>
          </p:nvSpPr>
          <p:spPr>
            <a:xfrm>
              <a:off x="1938271" y="2274354"/>
              <a:ext cx="1224353" cy="1266446"/>
            </a:xfrm>
            <a:prstGeom prst="rect">
              <a:avLst/>
            </a:prstGeom>
            <a:solidFill>
              <a:schemeClr val="bg1">
                <a:lumMod val="95000"/>
              </a:schemeClr>
            </a:soli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Liste des technologies </a:t>
              </a:r>
              <a:r>
                <a:rPr lang="fr-FR" sz="800" dirty="0">
                  <a:solidFill>
                    <a:schemeClr val="accent1">
                      <a:lumMod val="50000"/>
                    </a:schemeClr>
                  </a:solidFill>
                </a:rPr>
                <a:t>innovantes </a:t>
              </a:r>
              <a:r>
                <a:rPr lang="fr-FR" sz="800" dirty="0" smtClean="0">
                  <a:solidFill>
                    <a:schemeClr val="accent1">
                      <a:lumMod val="50000"/>
                    </a:schemeClr>
                  </a:solidFill>
                </a:rPr>
                <a:t>par </a:t>
              </a:r>
              <a:r>
                <a:rPr lang="fr-FR" sz="800" dirty="0">
                  <a:solidFill>
                    <a:schemeClr val="accent1">
                      <a:lumMod val="50000"/>
                    </a:schemeClr>
                  </a:solidFill>
                </a:rPr>
                <a:t>branche</a:t>
              </a:r>
            </a:p>
          </p:txBody>
        </p:sp>
        <p:sp>
          <p:nvSpPr>
            <p:cNvPr id="156" name="Rectangle 155"/>
            <p:cNvSpPr/>
            <p:nvPr/>
          </p:nvSpPr>
          <p:spPr>
            <a:xfrm>
              <a:off x="2201202" y="2615849"/>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157" name="Rectangle 156"/>
            <p:cNvSpPr/>
            <p:nvPr/>
          </p:nvSpPr>
          <p:spPr>
            <a:xfrm>
              <a:off x="2207959" y="2858035"/>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158" name="Rectangle 157"/>
            <p:cNvSpPr/>
            <p:nvPr/>
          </p:nvSpPr>
          <p:spPr>
            <a:xfrm>
              <a:off x="2207959" y="3304223"/>
              <a:ext cx="636727"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159" name="TextBox 158"/>
            <p:cNvSpPr txBox="1"/>
            <p:nvPr/>
          </p:nvSpPr>
          <p:spPr>
            <a:xfrm>
              <a:off x="2337144" y="3062121"/>
              <a:ext cx="353943" cy="233397"/>
            </a:xfrm>
            <a:prstGeom prst="rect">
              <a:avLst/>
            </a:prstGeom>
            <a:noFill/>
            <a:ln>
              <a:noFill/>
            </a:ln>
          </p:spPr>
          <p:txBody>
            <a:bodyPr vert="vert270" wrap="none" rtlCol="0" anchor="ctr">
              <a:spAutoFit/>
            </a:bodyPr>
            <a:lstStyle/>
            <a:p>
              <a:pPr algn="ctr"/>
              <a:r>
                <a:rPr lang="fr-FR" sz="1100" dirty="0" smtClean="0"/>
                <a:t>…</a:t>
              </a:r>
              <a:endParaRPr lang="fr-FR" sz="1100" dirty="0"/>
            </a:p>
          </p:txBody>
        </p:sp>
      </p:grpSp>
      <p:sp>
        <p:nvSpPr>
          <p:cNvPr id="324" name="TextBox 323"/>
          <p:cNvSpPr txBox="1"/>
          <p:nvPr/>
        </p:nvSpPr>
        <p:spPr>
          <a:xfrm>
            <a:off x="5708874" y="3642987"/>
            <a:ext cx="353943" cy="233397"/>
          </a:xfrm>
          <a:prstGeom prst="rect">
            <a:avLst/>
          </a:prstGeom>
          <a:noFill/>
        </p:spPr>
        <p:txBody>
          <a:bodyPr vert="vert270" wrap="none" rtlCol="0" anchor="ctr">
            <a:spAutoFit/>
          </a:bodyPr>
          <a:lstStyle/>
          <a:p>
            <a:pPr algn="ctr"/>
            <a:r>
              <a:rPr lang="fr-FR" sz="1100" dirty="0" smtClean="0"/>
              <a:t>…</a:t>
            </a:r>
            <a:endParaRPr lang="fr-FR" sz="1100" dirty="0"/>
          </a:p>
        </p:txBody>
      </p:sp>
      <p:grpSp>
        <p:nvGrpSpPr>
          <p:cNvPr id="19" name="Group 394"/>
          <p:cNvGrpSpPr/>
          <p:nvPr/>
        </p:nvGrpSpPr>
        <p:grpSpPr>
          <a:xfrm>
            <a:off x="2032366" y="4042394"/>
            <a:ext cx="1166935" cy="1760473"/>
            <a:chOff x="1905041" y="4057123"/>
            <a:chExt cx="1166935" cy="1760473"/>
          </a:xfrm>
        </p:grpSpPr>
        <p:sp>
          <p:nvSpPr>
            <p:cNvPr id="24" name="Rectangle 23"/>
            <p:cNvSpPr/>
            <p:nvPr/>
          </p:nvSpPr>
          <p:spPr>
            <a:xfrm>
              <a:off x="1905041" y="4057123"/>
              <a:ext cx="1166935" cy="1760473"/>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Définition des cas d’usage par branche et technos associées</a:t>
              </a:r>
              <a:endParaRPr lang="fr-FR" sz="800" dirty="0">
                <a:solidFill>
                  <a:schemeClr val="accent1">
                    <a:lumMod val="50000"/>
                  </a:schemeClr>
                </a:solidFill>
              </a:endParaRPr>
            </a:p>
          </p:txBody>
        </p:sp>
        <p:sp>
          <p:nvSpPr>
            <p:cNvPr id="74" name="Rectangle 73"/>
            <p:cNvSpPr/>
            <p:nvPr/>
          </p:nvSpPr>
          <p:spPr>
            <a:xfrm>
              <a:off x="1974667" y="4915831"/>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a:solidFill>
                    <a:schemeClr val="tx1">
                      <a:lumMod val="75000"/>
                      <a:lumOff val="25000"/>
                    </a:schemeClr>
                  </a:solidFill>
                </a:rPr>
                <a:t>UC2</a:t>
              </a:r>
            </a:p>
          </p:txBody>
        </p:sp>
        <p:sp>
          <p:nvSpPr>
            <p:cNvPr id="75" name="Rectangle 74"/>
            <p:cNvSpPr/>
            <p:nvPr/>
          </p:nvSpPr>
          <p:spPr>
            <a:xfrm>
              <a:off x="2279938"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T2</a:t>
              </a:r>
            </a:p>
          </p:txBody>
        </p:sp>
        <p:sp>
          <p:nvSpPr>
            <p:cNvPr id="81" name="Rectangle 80"/>
            <p:cNvSpPr/>
            <p:nvPr/>
          </p:nvSpPr>
          <p:spPr>
            <a:xfrm>
              <a:off x="1971644" y="5418483"/>
              <a:ext cx="1044810"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err="1">
                  <a:solidFill>
                    <a:schemeClr val="tx1">
                      <a:lumMod val="75000"/>
                      <a:lumOff val="25000"/>
                    </a:schemeClr>
                  </a:solidFill>
                </a:rPr>
                <a:t>UCn</a:t>
              </a:r>
              <a:endParaRPr lang="fr-FR" sz="800" dirty="0">
                <a:solidFill>
                  <a:schemeClr val="tx1">
                    <a:lumMod val="75000"/>
                    <a:lumOff val="25000"/>
                  </a:schemeClr>
                </a:solidFill>
              </a:endParaRPr>
            </a:p>
          </p:txBody>
        </p:sp>
        <p:sp>
          <p:nvSpPr>
            <p:cNvPr id="83" name="Rectangle 82"/>
            <p:cNvSpPr/>
            <p:nvPr/>
          </p:nvSpPr>
          <p:spPr>
            <a:xfrm>
              <a:off x="2295178"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a:solidFill>
                    <a:schemeClr val="accent2">
                      <a:lumMod val="75000"/>
                    </a:schemeClr>
                  </a:solidFill>
                </a:rPr>
                <a:t>T1</a:t>
              </a:r>
            </a:p>
          </p:txBody>
        </p:sp>
        <p:sp>
          <p:nvSpPr>
            <p:cNvPr id="61" name="Rectangle 60"/>
            <p:cNvSpPr/>
            <p:nvPr/>
          </p:nvSpPr>
          <p:spPr>
            <a:xfrm>
              <a:off x="1974667" y="4562994"/>
              <a:ext cx="1027491" cy="274901"/>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800" dirty="0" smtClean="0">
                  <a:solidFill>
                    <a:schemeClr val="tx1">
                      <a:lumMod val="75000"/>
                      <a:lumOff val="25000"/>
                    </a:schemeClr>
                  </a:solidFill>
                </a:rPr>
                <a:t>UC1</a:t>
              </a:r>
              <a:endParaRPr lang="fr-FR" sz="800" dirty="0">
                <a:solidFill>
                  <a:schemeClr val="tx1">
                    <a:lumMod val="75000"/>
                    <a:lumOff val="25000"/>
                  </a:schemeClr>
                </a:solidFill>
              </a:endParaRPr>
            </a:p>
          </p:txBody>
        </p:sp>
        <p:sp>
          <p:nvSpPr>
            <p:cNvPr id="63" name="Rectangle 62"/>
            <p:cNvSpPr/>
            <p:nvPr/>
          </p:nvSpPr>
          <p:spPr>
            <a:xfrm>
              <a:off x="2279938"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T1</a:t>
              </a:r>
              <a:endParaRPr lang="fr-FR" sz="800" dirty="0">
                <a:solidFill>
                  <a:schemeClr val="accent2">
                    <a:lumMod val="75000"/>
                  </a:schemeClr>
                </a:solidFill>
              </a:endParaRPr>
            </a:p>
          </p:txBody>
        </p:sp>
        <p:sp>
          <p:nvSpPr>
            <p:cNvPr id="79" name="TextBox 78"/>
            <p:cNvSpPr txBox="1"/>
            <p:nvPr/>
          </p:nvSpPr>
          <p:spPr>
            <a:xfrm>
              <a:off x="2705673" y="4528531"/>
              <a:ext cx="325730" cy="261610"/>
            </a:xfrm>
            <a:prstGeom prst="rect">
              <a:avLst/>
            </a:prstGeom>
            <a:noFill/>
          </p:spPr>
          <p:txBody>
            <a:bodyPr vert="horz" wrap="none" rtlCol="0">
              <a:spAutoFit/>
            </a:bodyPr>
            <a:lstStyle/>
            <a:p>
              <a:r>
                <a:rPr lang="fr-FR" sz="1050" dirty="0" smtClean="0"/>
                <a:t>…</a:t>
              </a:r>
              <a:endParaRPr lang="fr-FR" sz="1050" dirty="0"/>
            </a:p>
          </p:txBody>
        </p:sp>
        <p:sp>
          <p:nvSpPr>
            <p:cNvPr id="72" name="TextBox 71"/>
            <p:cNvSpPr txBox="1"/>
            <p:nvPr/>
          </p:nvSpPr>
          <p:spPr>
            <a:xfrm>
              <a:off x="2498098" y="5184521"/>
              <a:ext cx="369332" cy="246221"/>
            </a:xfrm>
            <a:prstGeom prst="rect">
              <a:avLst/>
            </a:prstGeom>
            <a:noFill/>
          </p:spPr>
          <p:txBody>
            <a:bodyPr vert="vert270" wrap="none" rtlCol="0">
              <a:spAutoFit/>
            </a:bodyPr>
            <a:lstStyle/>
            <a:p>
              <a:r>
                <a:rPr lang="fr-FR" sz="1200" dirty="0" smtClean="0"/>
                <a:t>…</a:t>
              </a:r>
              <a:endParaRPr lang="fr-FR" sz="1200" dirty="0"/>
            </a:p>
          </p:txBody>
        </p:sp>
        <p:sp>
          <p:nvSpPr>
            <p:cNvPr id="60" name="Rectangle 59"/>
            <p:cNvSpPr/>
            <p:nvPr/>
          </p:nvSpPr>
          <p:spPr>
            <a:xfrm>
              <a:off x="2568349" y="4606564"/>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smtClean="0">
                  <a:solidFill>
                    <a:schemeClr val="accent2">
                      <a:lumMod val="75000"/>
                    </a:schemeClr>
                  </a:solidFill>
                </a:rPr>
                <a:t>T3</a:t>
              </a:r>
              <a:endParaRPr lang="fr-FR" sz="800" dirty="0">
                <a:solidFill>
                  <a:schemeClr val="accent2">
                    <a:lumMod val="75000"/>
                  </a:schemeClr>
                </a:solidFill>
              </a:endParaRPr>
            </a:p>
          </p:txBody>
        </p:sp>
        <p:sp>
          <p:nvSpPr>
            <p:cNvPr id="73" name="Rectangle 72"/>
            <p:cNvSpPr/>
            <p:nvPr/>
          </p:nvSpPr>
          <p:spPr>
            <a:xfrm>
              <a:off x="2568349" y="4959401"/>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80" name="Rectangle 79"/>
            <p:cNvSpPr/>
            <p:nvPr/>
          </p:nvSpPr>
          <p:spPr>
            <a:xfrm>
              <a:off x="2583589" y="5462053"/>
              <a:ext cx="216403" cy="18776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800" dirty="0" err="1">
                  <a:solidFill>
                    <a:schemeClr val="accent2">
                      <a:lumMod val="75000"/>
                    </a:schemeClr>
                  </a:solidFill>
                </a:rPr>
                <a:t>Tn</a:t>
              </a:r>
              <a:endParaRPr lang="fr-FR" sz="800" dirty="0">
                <a:solidFill>
                  <a:schemeClr val="accent2">
                    <a:lumMod val="75000"/>
                  </a:schemeClr>
                </a:solidFill>
              </a:endParaRPr>
            </a:p>
          </p:txBody>
        </p:sp>
        <p:sp>
          <p:nvSpPr>
            <p:cNvPr id="188" name="TextBox 187"/>
            <p:cNvSpPr txBox="1"/>
            <p:nvPr/>
          </p:nvSpPr>
          <p:spPr>
            <a:xfrm>
              <a:off x="2705673" y="4914340"/>
              <a:ext cx="325730" cy="261610"/>
            </a:xfrm>
            <a:prstGeom prst="rect">
              <a:avLst/>
            </a:prstGeom>
            <a:noFill/>
          </p:spPr>
          <p:txBody>
            <a:bodyPr vert="horz" wrap="none" rtlCol="0">
              <a:spAutoFit/>
            </a:bodyPr>
            <a:lstStyle/>
            <a:p>
              <a:r>
                <a:rPr lang="fr-FR" sz="1050" dirty="0" smtClean="0"/>
                <a:t>…</a:t>
              </a:r>
              <a:endParaRPr lang="fr-FR" sz="1050" dirty="0"/>
            </a:p>
          </p:txBody>
        </p:sp>
        <p:sp>
          <p:nvSpPr>
            <p:cNvPr id="189" name="TextBox 188"/>
            <p:cNvSpPr txBox="1"/>
            <p:nvPr/>
          </p:nvSpPr>
          <p:spPr>
            <a:xfrm>
              <a:off x="2705673" y="5421811"/>
              <a:ext cx="325730" cy="261610"/>
            </a:xfrm>
            <a:prstGeom prst="rect">
              <a:avLst/>
            </a:prstGeom>
            <a:noFill/>
          </p:spPr>
          <p:txBody>
            <a:bodyPr vert="horz" wrap="none" rtlCol="0">
              <a:spAutoFit/>
            </a:bodyPr>
            <a:lstStyle/>
            <a:p>
              <a:r>
                <a:rPr lang="fr-FR" sz="1050" dirty="0" smtClean="0"/>
                <a:t>…</a:t>
              </a:r>
              <a:endParaRPr lang="fr-FR" sz="1050" dirty="0"/>
            </a:p>
          </p:txBody>
        </p:sp>
      </p:grpSp>
      <p:sp>
        <p:nvSpPr>
          <p:cNvPr id="241" name="Rectangle 240"/>
          <p:cNvSpPr/>
          <p:nvPr/>
        </p:nvSpPr>
        <p:spPr>
          <a:xfrm>
            <a:off x="5319195" y="2478266"/>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UC1</a:t>
            </a:r>
            <a:endParaRPr lang="fr-FR" sz="600" dirty="0">
              <a:solidFill>
                <a:schemeClr val="tx1">
                  <a:lumMod val="75000"/>
                  <a:lumOff val="25000"/>
                </a:schemeClr>
              </a:solidFill>
            </a:endParaRPr>
          </a:p>
        </p:txBody>
      </p:sp>
      <p:sp>
        <p:nvSpPr>
          <p:cNvPr id="242" name="Rectangle 241"/>
          <p:cNvSpPr/>
          <p:nvPr/>
        </p:nvSpPr>
        <p:spPr>
          <a:xfrm>
            <a:off x="5519546" y="2511539"/>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243" name="TextBox 242"/>
          <p:cNvSpPr txBox="1"/>
          <p:nvPr/>
        </p:nvSpPr>
        <p:spPr>
          <a:xfrm>
            <a:off x="5691842" y="2456657"/>
            <a:ext cx="287258" cy="195858"/>
          </a:xfrm>
          <a:prstGeom prst="rect">
            <a:avLst/>
          </a:prstGeom>
          <a:noFill/>
        </p:spPr>
        <p:txBody>
          <a:bodyPr vert="horz" wrap="none" rtlCol="0">
            <a:spAutoFit/>
          </a:bodyPr>
          <a:lstStyle/>
          <a:p>
            <a:r>
              <a:rPr lang="fr-FR" sz="800" dirty="0" smtClean="0"/>
              <a:t>…</a:t>
            </a:r>
            <a:endParaRPr lang="fr-FR" sz="800" dirty="0"/>
          </a:p>
        </p:txBody>
      </p:sp>
      <p:sp>
        <p:nvSpPr>
          <p:cNvPr id="245" name="Rectangle 244"/>
          <p:cNvSpPr/>
          <p:nvPr/>
        </p:nvSpPr>
        <p:spPr>
          <a:xfrm>
            <a:off x="5659419" y="2511533"/>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cxnSp>
        <p:nvCxnSpPr>
          <p:cNvPr id="284" name="Straight Connector 283"/>
          <p:cNvCxnSpPr/>
          <p:nvPr/>
        </p:nvCxnSpPr>
        <p:spPr>
          <a:xfrm flipV="1">
            <a:off x="3509422" y="2084198"/>
            <a:ext cx="0" cy="3960000"/>
          </a:xfrm>
          <a:prstGeom prst="line">
            <a:avLst/>
          </a:prstGeom>
          <a:ln w="9525">
            <a:solidFill>
              <a:schemeClr val="accent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flipV="1">
            <a:off x="5115504" y="2084198"/>
            <a:ext cx="0" cy="3960000"/>
          </a:xfrm>
          <a:prstGeom prst="line">
            <a:avLst/>
          </a:prstGeom>
          <a:ln w="9525">
            <a:solidFill>
              <a:schemeClr val="accent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flipV="1">
            <a:off x="6721586" y="2084198"/>
            <a:ext cx="0" cy="3960000"/>
          </a:xfrm>
          <a:prstGeom prst="line">
            <a:avLst/>
          </a:prstGeom>
          <a:ln w="9525">
            <a:solidFill>
              <a:schemeClr val="accent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flipV="1">
            <a:off x="1903340" y="2084198"/>
            <a:ext cx="0" cy="3960000"/>
          </a:xfrm>
          <a:prstGeom prst="line">
            <a:avLst/>
          </a:prstGeom>
          <a:ln w="9525">
            <a:solidFill>
              <a:schemeClr val="accent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01" name="Rectangle 300"/>
          <p:cNvSpPr/>
          <p:nvPr/>
        </p:nvSpPr>
        <p:spPr>
          <a:xfrm>
            <a:off x="5929179" y="2479628"/>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UC3</a:t>
            </a:r>
            <a:endParaRPr lang="fr-FR" sz="600" dirty="0">
              <a:solidFill>
                <a:schemeClr val="tx1">
                  <a:lumMod val="75000"/>
                  <a:lumOff val="25000"/>
                </a:schemeClr>
              </a:solidFill>
            </a:endParaRPr>
          </a:p>
        </p:txBody>
      </p:sp>
      <p:sp>
        <p:nvSpPr>
          <p:cNvPr id="302" name="Rectangle 301"/>
          <p:cNvSpPr/>
          <p:nvPr/>
        </p:nvSpPr>
        <p:spPr>
          <a:xfrm>
            <a:off x="6129530" y="2512901"/>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03" name="TextBox 302"/>
          <p:cNvSpPr txBox="1"/>
          <p:nvPr/>
        </p:nvSpPr>
        <p:spPr>
          <a:xfrm>
            <a:off x="6301826" y="2458019"/>
            <a:ext cx="287258" cy="195858"/>
          </a:xfrm>
          <a:prstGeom prst="rect">
            <a:avLst/>
          </a:prstGeom>
          <a:noFill/>
        </p:spPr>
        <p:txBody>
          <a:bodyPr vert="horz" wrap="none" rtlCol="0">
            <a:spAutoFit/>
          </a:bodyPr>
          <a:lstStyle/>
          <a:p>
            <a:r>
              <a:rPr lang="fr-FR" sz="800" dirty="0" smtClean="0"/>
              <a:t>…</a:t>
            </a:r>
            <a:endParaRPr lang="fr-FR" sz="800" dirty="0"/>
          </a:p>
        </p:txBody>
      </p:sp>
      <p:sp>
        <p:nvSpPr>
          <p:cNvPr id="304" name="Rectangle 303"/>
          <p:cNvSpPr/>
          <p:nvPr/>
        </p:nvSpPr>
        <p:spPr>
          <a:xfrm>
            <a:off x="6269403" y="2512895"/>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05" name="Rectangle 304"/>
          <p:cNvSpPr/>
          <p:nvPr/>
        </p:nvSpPr>
        <p:spPr>
          <a:xfrm>
            <a:off x="5322832" y="2694964"/>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UC2</a:t>
            </a:r>
            <a:endParaRPr lang="fr-FR" sz="600" dirty="0">
              <a:solidFill>
                <a:schemeClr val="tx1">
                  <a:lumMod val="75000"/>
                  <a:lumOff val="25000"/>
                </a:schemeClr>
              </a:solidFill>
            </a:endParaRPr>
          </a:p>
        </p:txBody>
      </p:sp>
      <p:sp>
        <p:nvSpPr>
          <p:cNvPr id="306" name="Rectangle 305"/>
          <p:cNvSpPr/>
          <p:nvPr/>
        </p:nvSpPr>
        <p:spPr>
          <a:xfrm>
            <a:off x="5523183" y="2728237"/>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07" name="TextBox 306"/>
          <p:cNvSpPr txBox="1"/>
          <p:nvPr/>
        </p:nvSpPr>
        <p:spPr>
          <a:xfrm>
            <a:off x="5695479" y="2673355"/>
            <a:ext cx="287258" cy="195858"/>
          </a:xfrm>
          <a:prstGeom prst="rect">
            <a:avLst/>
          </a:prstGeom>
          <a:noFill/>
        </p:spPr>
        <p:txBody>
          <a:bodyPr vert="horz" wrap="none" rtlCol="0">
            <a:spAutoFit/>
          </a:bodyPr>
          <a:lstStyle/>
          <a:p>
            <a:r>
              <a:rPr lang="fr-FR" sz="800" dirty="0" smtClean="0"/>
              <a:t>…</a:t>
            </a:r>
            <a:endParaRPr lang="fr-FR" sz="800" dirty="0"/>
          </a:p>
        </p:txBody>
      </p:sp>
      <p:sp>
        <p:nvSpPr>
          <p:cNvPr id="308" name="Rectangle 307"/>
          <p:cNvSpPr/>
          <p:nvPr/>
        </p:nvSpPr>
        <p:spPr>
          <a:xfrm>
            <a:off x="5663056" y="2728231"/>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09" name="TextBox 308"/>
          <p:cNvSpPr txBox="1"/>
          <p:nvPr/>
        </p:nvSpPr>
        <p:spPr>
          <a:xfrm>
            <a:off x="6074768" y="2656689"/>
            <a:ext cx="319318" cy="253916"/>
          </a:xfrm>
          <a:prstGeom prst="rect">
            <a:avLst/>
          </a:prstGeom>
          <a:noFill/>
        </p:spPr>
        <p:txBody>
          <a:bodyPr vert="horz" wrap="none" rtlCol="0">
            <a:spAutoFit/>
          </a:bodyPr>
          <a:lstStyle/>
          <a:p>
            <a:r>
              <a:rPr lang="fr-FR" sz="1050" dirty="0" smtClean="0">
                <a:solidFill>
                  <a:schemeClr val="accent1">
                    <a:lumMod val="75000"/>
                  </a:schemeClr>
                </a:solidFill>
              </a:rPr>
              <a:t>…</a:t>
            </a:r>
            <a:endParaRPr lang="fr-FR" sz="1050" dirty="0">
              <a:solidFill>
                <a:schemeClr val="accent1">
                  <a:lumMod val="75000"/>
                </a:schemeClr>
              </a:solidFill>
            </a:endParaRPr>
          </a:p>
        </p:txBody>
      </p:sp>
      <p:sp>
        <p:nvSpPr>
          <p:cNvPr id="310" name="Rectangle 309"/>
          <p:cNvSpPr/>
          <p:nvPr/>
        </p:nvSpPr>
        <p:spPr>
          <a:xfrm>
            <a:off x="5279739" y="2962186"/>
            <a:ext cx="1286437" cy="610699"/>
          </a:xfrm>
          <a:prstGeom prst="rect">
            <a:avLst/>
          </a:prstGeom>
          <a:solidFill>
            <a:schemeClr val="bg1">
              <a:lumMod val="8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800" dirty="0" smtClean="0">
                <a:solidFill>
                  <a:schemeClr val="accent1">
                    <a:lumMod val="50000"/>
                  </a:schemeClr>
                </a:solidFill>
              </a:rPr>
              <a:t>Scénario 2</a:t>
            </a:r>
            <a:endParaRPr lang="fr-FR" sz="800" dirty="0">
              <a:solidFill>
                <a:schemeClr val="accent1">
                  <a:lumMod val="50000"/>
                </a:schemeClr>
              </a:solidFill>
            </a:endParaRPr>
          </a:p>
        </p:txBody>
      </p:sp>
      <p:sp>
        <p:nvSpPr>
          <p:cNvPr id="311" name="Rectangle 310"/>
          <p:cNvSpPr/>
          <p:nvPr/>
        </p:nvSpPr>
        <p:spPr>
          <a:xfrm>
            <a:off x="5319195" y="3140386"/>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UC4</a:t>
            </a:r>
            <a:endParaRPr lang="fr-FR" sz="600" dirty="0">
              <a:solidFill>
                <a:schemeClr val="tx1">
                  <a:lumMod val="75000"/>
                  <a:lumOff val="25000"/>
                </a:schemeClr>
              </a:solidFill>
            </a:endParaRPr>
          </a:p>
        </p:txBody>
      </p:sp>
      <p:sp>
        <p:nvSpPr>
          <p:cNvPr id="312" name="Rectangle 311"/>
          <p:cNvSpPr/>
          <p:nvPr/>
        </p:nvSpPr>
        <p:spPr>
          <a:xfrm>
            <a:off x="5519546" y="3173659"/>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13" name="TextBox 312"/>
          <p:cNvSpPr txBox="1"/>
          <p:nvPr/>
        </p:nvSpPr>
        <p:spPr>
          <a:xfrm>
            <a:off x="5691842" y="3118777"/>
            <a:ext cx="287258" cy="195858"/>
          </a:xfrm>
          <a:prstGeom prst="rect">
            <a:avLst/>
          </a:prstGeom>
          <a:noFill/>
        </p:spPr>
        <p:txBody>
          <a:bodyPr vert="horz" wrap="none" rtlCol="0">
            <a:spAutoFit/>
          </a:bodyPr>
          <a:lstStyle/>
          <a:p>
            <a:r>
              <a:rPr lang="fr-FR" sz="800" dirty="0" smtClean="0"/>
              <a:t>…</a:t>
            </a:r>
            <a:endParaRPr lang="fr-FR" sz="800" dirty="0"/>
          </a:p>
        </p:txBody>
      </p:sp>
      <p:sp>
        <p:nvSpPr>
          <p:cNvPr id="314" name="Rectangle 313"/>
          <p:cNvSpPr/>
          <p:nvPr/>
        </p:nvSpPr>
        <p:spPr>
          <a:xfrm>
            <a:off x="5659419" y="3173653"/>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15" name="Rectangle 314"/>
          <p:cNvSpPr/>
          <p:nvPr/>
        </p:nvSpPr>
        <p:spPr>
          <a:xfrm>
            <a:off x="5929179" y="3141748"/>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UC7</a:t>
            </a:r>
            <a:endParaRPr lang="fr-FR" sz="600" dirty="0">
              <a:solidFill>
                <a:schemeClr val="tx1">
                  <a:lumMod val="75000"/>
                  <a:lumOff val="25000"/>
                </a:schemeClr>
              </a:solidFill>
            </a:endParaRPr>
          </a:p>
        </p:txBody>
      </p:sp>
      <p:sp>
        <p:nvSpPr>
          <p:cNvPr id="316" name="Rectangle 315"/>
          <p:cNvSpPr/>
          <p:nvPr/>
        </p:nvSpPr>
        <p:spPr>
          <a:xfrm>
            <a:off x="6129530" y="3175021"/>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17" name="TextBox 316"/>
          <p:cNvSpPr txBox="1"/>
          <p:nvPr/>
        </p:nvSpPr>
        <p:spPr>
          <a:xfrm>
            <a:off x="6301826" y="3120139"/>
            <a:ext cx="287258" cy="195858"/>
          </a:xfrm>
          <a:prstGeom prst="rect">
            <a:avLst/>
          </a:prstGeom>
          <a:noFill/>
        </p:spPr>
        <p:txBody>
          <a:bodyPr vert="horz" wrap="none" rtlCol="0">
            <a:spAutoFit/>
          </a:bodyPr>
          <a:lstStyle/>
          <a:p>
            <a:r>
              <a:rPr lang="fr-FR" sz="800" dirty="0" smtClean="0"/>
              <a:t>…</a:t>
            </a:r>
            <a:endParaRPr lang="fr-FR" sz="800" dirty="0"/>
          </a:p>
        </p:txBody>
      </p:sp>
      <p:sp>
        <p:nvSpPr>
          <p:cNvPr id="318" name="Rectangle 317"/>
          <p:cNvSpPr/>
          <p:nvPr/>
        </p:nvSpPr>
        <p:spPr>
          <a:xfrm>
            <a:off x="6269403" y="3175015"/>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19" name="Rectangle 318"/>
          <p:cNvSpPr/>
          <p:nvPr/>
        </p:nvSpPr>
        <p:spPr>
          <a:xfrm>
            <a:off x="5322832" y="3357084"/>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UC5</a:t>
            </a:r>
            <a:endParaRPr lang="fr-FR" sz="600" dirty="0">
              <a:solidFill>
                <a:schemeClr val="tx1">
                  <a:lumMod val="75000"/>
                  <a:lumOff val="25000"/>
                </a:schemeClr>
              </a:solidFill>
            </a:endParaRPr>
          </a:p>
        </p:txBody>
      </p:sp>
      <p:sp>
        <p:nvSpPr>
          <p:cNvPr id="320" name="Rectangle 319"/>
          <p:cNvSpPr/>
          <p:nvPr/>
        </p:nvSpPr>
        <p:spPr>
          <a:xfrm>
            <a:off x="5523183" y="3390357"/>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21" name="TextBox 320"/>
          <p:cNvSpPr txBox="1"/>
          <p:nvPr/>
        </p:nvSpPr>
        <p:spPr>
          <a:xfrm>
            <a:off x="5695479" y="3335475"/>
            <a:ext cx="287258" cy="195858"/>
          </a:xfrm>
          <a:prstGeom prst="rect">
            <a:avLst/>
          </a:prstGeom>
          <a:noFill/>
        </p:spPr>
        <p:txBody>
          <a:bodyPr vert="horz" wrap="none" rtlCol="0">
            <a:spAutoFit/>
          </a:bodyPr>
          <a:lstStyle/>
          <a:p>
            <a:r>
              <a:rPr lang="fr-FR" sz="800" dirty="0" smtClean="0"/>
              <a:t>…</a:t>
            </a:r>
            <a:endParaRPr lang="fr-FR" sz="800" dirty="0"/>
          </a:p>
        </p:txBody>
      </p:sp>
      <p:sp>
        <p:nvSpPr>
          <p:cNvPr id="322" name="Rectangle 321"/>
          <p:cNvSpPr/>
          <p:nvPr/>
        </p:nvSpPr>
        <p:spPr>
          <a:xfrm>
            <a:off x="5663056" y="3390351"/>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23" name="TextBox 322"/>
          <p:cNvSpPr txBox="1"/>
          <p:nvPr/>
        </p:nvSpPr>
        <p:spPr>
          <a:xfrm>
            <a:off x="6074768" y="3318809"/>
            <a:ext cx="319318" cy="253916"/>
          </a:xfrm>
          <a:prstGeom prst="rect">
            <a:avLst/>
          </a:prstGeom>
          <a:noFill/>
        </p:spPr>
        <p:txBody>
          <a:bodyPr vert="horz" wrap="none" rtlCol="0">
            <a:spAutoFit/>
          </a:bodyPr>
          <a:lstStyle/>
          <a:p>
            <a:r>
              <a:rPr lang="fr-FR" sz="1050" dirty="0" smtClean="0">
                <a:solidFill>
                  <a:schemeClr val="accent1">
                    <a:lumMod val="75000"/>
                  </a:schemeClr>
                </a:solidFill>
              </a:rPr>
              <a:t>…</a:t>
            </a:r>
            <a:endParaRPr lang="fr-FR" sz="1050" dirty="0">
              <a:solidFill>
                <a:schemeClr val="accent1">
                  <a:lumMod val="75000"/>
                </a:schemeClr>
              </a:solidFill>
            </a:endParaRPr>
          </a:p>
        </p:txBody>
      </p:sp>
      <p:sp>
        <p:nvSpPr>
          <p:cNvPr id="325" name="Rectangle 324"/>
          <p:cNvSpPr/>
          <p:nvPr/>
        </p:nvSpPr>
        <p:spPr>
          <a:xfrm>
            <a:off x="5279739" y="3906988"/>
            <a:ext cx="1286437" cy="610699"/>
          </a:xfrm>
          <a:prstGeom prst="rect">
            <a:avLst/>
          </a:prstGeom>
          <a:solidFill>
            <a:schemeClr val="bg1">
              <a:lumMod val="8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800" dirty="0" smtClean="0">
                <a:solidFill>
                  <a:schemeClr val="accent1">
                    <a:lumMod val="50000"/>
                  </a:schemeClr>
                </a:solidFill>
              </a:rPr>
              <a:t>Scénario n</a:t>
            </a:r>
            <a:endParaRPr lang="fr-FR" sz="800" dirty="0">
              <a:solidFill>
                <a:schemeClr val="accent1">
                  <a:lumMod val="50000"/>
                </a:schemeClr>
              </a:solidFill>
            </a:endParaRPr>
          </a:p>
        </p:txBody>
      </p:sp>
      <p:sp>
        <p:nvSpPr>
          <p:cNvPr id="326" name="Rectangle 325"/>
          <p:cNvSpPr/>
          <p:nvPr/>
        </p:nvSpPr>
        <p:spPr>
          <a:xfrm>
            <a:off x="5319195" y="4085188"/>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err="1" smtClean="0">
                <a:solidFill>
                  <a:schemeClr val="tx1">
                    <a:lumMod val="75000"/>
                    <a:lumOff val="25000"/>
                  </a:schemeClr>
                </a:solidFill>
              </a:rPr>
              <a:t>UCx</a:t>
            </a:r>
            <a:endParaRPr lang="fr-FR" sz="600" dirty="0">
              <a:solidFill>
                <a:schemeClr val="tx1">
                  <a:lumMod val="75000"/>
                  <a:lumOff val="25000"/>
                </a:schemeClr>
              </a:solidFill>
            </a:endParaRPr>
          </a:p>
        </p:txBody>
      </p:sp>
      <p:sp>
        <p:nvSpPr>
          <p:cNvPr id="327" name="Rectangle 326"/>
          <p:cNvSpPr/>
          <p:nvPr/>
        </p:nvSpPr>
        <p:spPr>
          <a:xfrm>
            <a:off x="5519546" y="4118461"/>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28" name="TextBox 327"/>
          <p:cNvSpPr txBox="1"/>
          <p:nvPr/>
        </p:nvSpPr>
        <p:spPr>
          <a:xfrm>
            <a:off x="5691842" y="4063579"/>
            <a:ext cx="287258" cy="195858"/>
          </a:xfrm>
          <a:prstGeom prst="rect">
            <a:avLst/>
          </a:prstGeom>
          <a:noFill/>
        </p:spPr>
        <p:txBody>
          <a:bodyPr vert="horz" wrap="none" rtlCol="0">
            <a:spAutoFit/>
          </a:bodyPr>
          <a:lstStyle/>
          <a:p>
            <a:r>
              <a:rPr lang="fr-FR" sz="800" dirty="0" smtClean="0"/>
              <a:t>…</a:t>
            </a:r>
            <a:endParaRPr lang="fr-FR" sz="800" dirty="0"/>
          </a:p>
        </p:txBody>
      </p:sp>
      <p:sp>
        <p:nvSpPr>
          <p:cNvPr id="329" name="Rectangle 328"/>
          <p:cNvSpPr/>
          <p:nvPr/>
        </p:nvSpPr>
        <p:spPr>
          <a:xfrm>
            <a:off x="5659419" y="4118455"/>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30" name="Rectangle 329"/>
          <p:cNvSpPr/>
          <p:nvPr/>
        </p:nvSpPr>
        <p:spPr>
          <a:xfrm>
            <a:off x="5929179" y="4086550"/>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err="1" smtClean="0">
                <a:solidFill>
                  <a:schemeClr val="tx1">
                    <a:lumMod val="75000"/>
                    <a:lumOff val="25000"/>
                  </a:schemeClr>
                </a:solidFill>
              </a:rPr>
              <a:t>UCy</a:t>
            </a:r>
            <a:endParaRPr lang="fr-FR" sz="600" dirty="0">
              <a:solidFill>
                <a:schemeClr val="tx1">
                  <a:lumMod val="75000"/>
                  <a:lumOff val="25000"/>
                </a:schemeClr>
              </a:solidFill>
            </a:endParaRPr>
          </a:p>
        </p:txBody>
      </p:sp>
      <p:sp>
        <p:nvSpPr>
          <p:cNvPr id="331" name="Rectangle 330"/>
          <p:cNvSpPr/>
          <p:nvPr/>
        </p:nvSpPr>
        <p:spPr>
          <a:xfrm>
            <a:off x="6129530" y="4119823"/>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32" name="TextBox 331"/>
          <p:cNvSpPr txBox="1"/>
          <p:nvPr/>
        </p:nvSpPr>
        <p:spPr>
          <a:xfrm>
            <a:off x="6301826" y="4064941"/>
            <a:ext cx="287258" cy="195858"/>
          </a:xfrm>
          <a:prstGeom prst="rect">
            <a:avLst/>
          </a:prstGeom>
          <a:noFill/>
        </p:spPr>
        <p:txBody>
          <a:bodyPr vert="horz" wrap="none" rtlCol="0">
            <a:spAutoFit/>
          </a:bodyPr>
          <a:lstStyle/>
          <a:p>
            <a:r>
              <a:rPr lang="fr-FR" sz="800" dirty="0" smtClean="0"/>
              <a:t>…</a:t>
            </a:r>
            <a:endParaRPr lang="fr-FR" sz="800" dirty="0"/>
          </a:p>
        </p:txBody>
      </p:sp>
      <p:sp>
        <p:nvSpPr>
          <p:cNvPr id="333" name="Rectangle 332"/>
          <p:cNvSpPr/>
          <p:nvPr/>
        </p:nvSpPr>
        <p:spPr>
          <a:xfrm>
            <a:off x="6269403" y="4119817"/>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34" name="Rectangle 333"/>
          <p:cNvSpPr/>
          <p:nvPr/>
        </p:nvSpPr>
        <p:spPr>
          <a:xfrm>
            <a:off x="5322832" y="4301886"/>
            <a:ext cx="576000" cy="170692"/>
          </a:xfrm>
          <a:prstGeom prst="rect">
            <a:avLst/>
          </a:prstGeom>
          <a:solidFill>
            <a:schemeClr val="accent1">
              <a:lumMod val="40000"/>
              <a:lumOff val="6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err="1" smtClean="0">
                <a:solidFill>
                  <a:schemeClr val="tx1">
                    <a:lumMod val="75000"/>
                    <a:lumOff val="25000"/>
                  </a:schemeClr>
                </a:solidFill>
              </a:rPr>
              <a:t>UCz</a:t>
            </a:r>
            <a:endParaRPr lang="fr-FR" sz="600" dirty="0">
              <a:solidFill>
                <a:schemeClr val="tx1">
                  <a:lumMod val="75000"/>
                  <a:lumOff val="25000"/>
                </a:schemeClr>
              </a:solidFill>
            </a:endParaRPr>
          </a:p>
        </p:txBody>
      </p:sp>
      <p:sp>
        <p:nvSpPr>
          <p:cNvPr id="335" name="Rectangle 334"/>
          <p:cNvSpPr/>
          <p:nvPr/>
        </p:nvSpPr>
        <p:spPr>
          <a:xfrm>
            <a:off x="5523183" y="4335159"/>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36" name="TextBox 335"/>
          <p:cNvSpPr txBox="1"/>
          <p:nvPr/>
        </p:nvSpPr>
        <p:spPr>
          <a:xfrm>
            <a:off x="5695479" y="4280277"/>
            <a:ext cx="287258" cy="195858"/>
          </a:xfrm>
          <a:prstGeom prst="rect">
            <a:avLst/>
          </a:prstGeom>
          <a:noFill/>
        </p:spPr>
        <p:txBody>
          <a:bodyPr vert="horz" wrap="none" rtlCol="0">
            <a:spAutoFit/>
          </a:bodyPr>
          <a:lstStyle/>
          <a:p>
            <a:r>
              <a:rPr lang="fr-FR" sz="800" dirty="0" smtClean="0"/>
              <a:t>…</a:t>
            </a:r>
            <a:endParaRPr lang="fr-FR" sz="800" dirty="0"/>
          </a:p>
        </p:txBody>
      </p:sp>
      <p:sp>
        <p:nvSpPr>
          <p:cNvPr id="337" name="Rectangle 336"/>
          <p:cNvSpPr/>
          <p:nvPr/>
        </p:nvSpPr>
        <p:spPr>
          <a:xfrm>
            <a:off x="5663056" y="4335153"/>
            <a:ext cx="114135" cy="99029"/>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endParaRPr lang="fr-FR" sz="800" dirty="0">
              <a:solidFill>
                <a:schemeClr val="accent2">
                  <a:lumMod val="75000"/>
                </a:schemeClr>
              </a:solidFill>
            </a:endParaRPr>
          </a:p>
        </p:txBody>
      </p:sp>
      <p:sp>
        <p:nvSpPr>
          <p:cNvPr id="338" name="TextBox 337"/>
          <p:cNvSpPr txBox="1"/>
          <p:nvPr/>
        </p:nvSpPr>
        <p:spPr>
          <a:xfrm>
            <a:off x="6074768" y="4263611"/>
            <a:ext cx="319318" cy="253916"/>
          </a:xfrm>
          <a:prstGeom prst="rect">
            <a:avLst/>
          </a:prstGeom>
          <a:noFill/>
        </p:spPr>
        <p:txBody>
          <a:bodyPr vert="horz" wrap="none" rtlCol="0">
            <a:spAutoFit/>
          </a:bodyPr>
          <a:lstStyle/>
          <a:p>
            <a:r>
              <a:rPr lang="fr-FR" sz="1050" dirty="0" smtClean="0">
                <a:solidFill>
                  <a:schemeClr val="accent1">
                    <a:lumMod val="75000"/>
                  </a:schemeClr>
                </a:solidFill>
              </a:rPr>
              <a:t>…</a:t>
            </a:r>
            <a:endParaRPr lang="fr-FR" sz="1050" dirty="0">
              <a:solidFill>
                <a:schemeClr val="accent1">
                  <a:lumMod val="75000"/>
                </a:schemeClr>
              </a:solidFill>
            </a:endParaRPr>
          </a:p>
        </p:txBody>
      </p:sp>
      <p:sp>
        <p:nvSpPr>
          <p:cNvPr id="345" name="Down Arrow 344"/>
          <p:cNvSpPr/>
          <p:nvPr/>
        </p:nvSpPr>
        <p:spPr>
          <a:xfrm>
            <a:off x="2425536" y="3765298"/>
            <a:ext cx="359198" cy="221845"/>
          </a:xfrm>
          <a:prstGeom prst="downArrow">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nvGrpSpPr>
          <p:cNvPr id="28" name="Group 14"/>
          <p:cNvGrpSpPr/>
          <p:nvPr/>
        </p:nvGrpSpPr>
        <p:grpSpPr>
          <a:xfrm>
            <a:off x="6917343" y="2289949"/>
            <a:ext cx="648000" cy="1404000"/>
            <a:chOff x="6790018" y="2584078"/>
            <a:chExt cx="648000" cy="1404000"/>
          </a:xfrm>
        </p:grpSpPr>
        <p:sp>
          <p:nvSpPr>
            <p:cNvPr id="360" name="Rectangle 359"/>
            <p:cNvSpPr/>
            <p:nvPr/>
          </p:nvSpPr>
          <p:spPr>
            <a:xfrm>
              <a:off x="6790018" y="2584078"/>
              <a:ext cx="648000" cy="1404000"/>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Scénarios prioritaires</a:t>
              </a:r>
              <a:endParaRPr lang="fr-FR" sz="800" dirty="0">
                <a:solidFill>
                  <a:schemeClr val="accent1">
                    <a:lumMod val="50000"/>
                  </a:schemeClr>
                </a:solidFill>
              </a:endParaRPr>
            </a:p>
          </p:txBody>
        </p:sp>
        <p:sp>
          <p:nvSpPr>
            <p:cNvPr id="375" name="Rectangle 374"/>
            <p:cNvSpPr/>
            <p:nvPr/>
          </p:nvSpPr>
          <p:spPr>
            <a:xfrm>
              <a:off x="7033660" y="2874092"/>
              <a:ext cx="373766" cy="170692"/>
            </a:xfrm>
            <a:prstGeom prst="rect">
              <a:avLst/>
            </a:prstGeom>
            <a:solidFill>
              <a:schemeClr val="bg1">
                <a:lumMod val="7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S1</a:t>
              </a:r>
              <a:endParaRPr lang="fr-FR" sz="600" dirty="0">
                <a:solidFill>
                  <a:schemeClr val="tx1">
                    <a:lumMod val="75000"/>
                    <a:lumOff val="25000"/>
                  </a:schemeClr>
                </a:solidFill>
              </a:endParaRPr>
            </a:p>
          </p:txBody>
        </p:sp>
        <p:sp>
          <p:nvSpPr>
            <p:cNvPr id="376" name="Oval 375"/>
            <p:cNvSpPr/>
            <p:nvPr/>
          </p:nvSpPr>
          <p:spPr>
            <a:xfrm>
              <a:off x="6823145" y="2880607"/>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1</a:t>
              </a:r>
              <a:endParaRPr lang="fr-FR" sz="900" dirty="0">
                <a:solidFill>
                  <a:schemeClr val="bg1"/>
                </a:solidFill>
              </a:endParaRPr>
            </a:p>
          </p:txBody>
        </p:sp>
        <p:sp>
          <p:nvSpPr>
            <p:cNvPr id="377" name="Rectangle 376"/>
            <p:cNvSpPr/>
            <p:nvPr/>
          </p:nvSpPr>
          <p:spPr>
            <a:xfrm>
              <a:off x="7033660" y="3099404"/>
              <a:ext cx="373766" cy="170692"/>
            </a:xfrm>
            <a:prstGeom prst="rect">
              <a:avLst/>
            </a:prstGeom>
            <a:solidFill>
              <a:schemeClr val="bg1">
                <a:lumMod val="7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S6</a:t>
              </a:r>
              <a:endParaRPr lang="fr-FR" sz="600" dirty="0">
                <a:solidFill>
                  <a:schemeClr val="tx1">
                    <a:lumMod val="75000"/>
                    <a:lumOff val="25000"/>
                  </a:schemeClr>
                </a:solidFill>
              </a:endParaRPr>
            </a:p>
          </p:txBody>
        </p:sp>
        <p:sp>
          <p:nvSpPr>
            <p:cNvPr id="378" name="Oval 377"/>
            <p:cNvSpPr/>
            <p:nvPr/>
          </p:nvSpPr>
          <p:spPr>
            <a:xfrm>
              <a:off x="6823145" y="3105919"/>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2</a:t>
              </a:r>
              <a:endParaRPr lang="fr-FR" sz="900" dirty="0">
                <a:solidFill>
                  <a:schemeClr val="bg1"/>
                </a:solidFill>
              </a:endParaRPr>
            </a:p>
          </p:txBody>
        </p:sp>
        <p:sp>
          <p:nvSpPr>
            <p:cNvPr id="379" name="Rectangle 378"/>
            <p:cNvSpPr/>
            <p:nvPr/>
          </p:nvSpPr>
          <p:spPr>
            <a:xfrm>
              <a:off x="7028105" y="3324716"/>
              <a:ext cx="373766" cy="170692"/>
            </a:xfrm>
            <a:prstGeom prst="rect">
              <a:avLst/>
            </a:prstGeom>
            <a:solidFill>
              <a:schemeClr val="bg1">
                <a:lumMod val="7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S12</a:t>
              </a:r>
              <a:endParaRPr lang="fr-FR" sz="600" dirty="0">
                <a:solidFill>
                  <a:schemeClr val="tx1">
                    <a:lumMod val="75000"/>
                    <a:lumOff val="25000"/>
                  </a:schemeClr>
                </a:solidFill>
              </a:endParaRPr>
            </a:p>
          </p:txBody>
        </p:sp>
        <p:sp>
          <p:nvSpPr>
            <p:cNvPr id="380" name="Oval 379"/>
            <p:cNvSpPr/>
            <p:nvPr/>
          </p:nvSpPr>
          <p:spPr>
            <a:xfrm>
              <a:off x="6817590" y="3331231"/>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3</a:t>
              </a:r>
              <a:endParaRPr lang="fr-FR" sz="900" dirty="0">
                <a:solidFill>
                  <a:schemeClr val="bg1"/>
                </a:solidFill>
              </a:endParaRPr>
            </a:p>
          </p:txBody>
        </p:sp>
        <p:sp>
          <p:nvSpPr>
            <p:cNvPr id="381" name="Rectangle 380"/>
            <p:cNvSpPr/>
            <p:nvPr/>
          </p:nvSpPr>
          <p:spPr>
            <a:xfrm>
              <a:off x="7028105" y="3550028"/>
              <a:ext cx="373766" cy="170692"/>
            </a:xfrm>
            <a:prstGeom prst="rect">
              <a:avLst/>
            </a:prstGeom>
            <a:solidFill>
              <a:schemeClr val="bg1">
                <a:lumMod val="7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S3</a:t>
              </a:r>
              <a:endParaRPr lang="fr-FR" sz="600" dirty="0">
                <a:solidFill>
                  <a:schemeClr val="tx1">
                    <a:lumMod val="75000"/>
                    <a:lumOff val="25000"/>
                  </a:schemeClr>
                </a:solidFill>
              </a:endParaRPr>
            </a:p>
          </p:txBody>
        </p:sp>
        <p:sp>
          <p:nvSpPr>
            <p:cNvPr id="382" name="Oval 381"/>
            <p:cNvSpPr/>
            <p:nvPr/>
          </p:nvSpPr>
          <p:spPr>
            <a:xfrm>
              <a:off x="6817590" y="3556543"/>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4</a:t>
              </a:r>
              <a:endParaRPr lang="fr-FR" sz="900" dirty="0">
                <a:solidFill>
                  <a:schemeClr val="bg1"/>
                </a:solidFill>
              </a:endParaRPr>
            </a:p>
          </p:txBody>
        </p:sp>
        <p:sp>
          <p:nvSpPr>
            <p:cNvPr id="383" name="Rectangle 382"/>
            <p:cNvSpPr/>
            <p:nvPr/>
          </p:nvSpPr>
          <p:spPr>
            <a:xfrm>
              <a:off x="7028105" y="3775338"/>
              <a:ext cx="373766" cy="170692"/>
            </a:xfrm>
            <a:prstGeom prst="rect">
              <a:avLst/>
            </a:prstGeom>
            <a:solidFill>
              <a:schemeClr val="bg1">
                <a:lumMod val="7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r>
                <a:rPr lang="fr-FR" sz="600" dirty="0" smtClean="0">
                  <a:solidFill>
                    <a:schemeClr val="tx1">
                      <a:lumMod val="75000"/>
                      <a:lumOff val="25000"/>
                    </a:schemeClr>
                  </a:solidFill>
                </a:rPr>
                <a:t>S8</a:t>
              </a:r>
              <a:endParaRPr lang="fr-FR" sz="600" dirty="0">
                <a:solidFill>
                  <a:schemeClr val="tx1">
                    <a:lumMod val="75000"/>
                    <a:lumOff val="25000"/>
                  </a:schemeClr>
                </a:solidFill>
              </a:endParaRPr>
            </a:p>
          </p:txBody>
        </p:sp>
        <p:sp>
          <p:nvSpPr>
            <p:cNvPr id="384" name="Oval 383"/>
            <p:cNvSpPr/>
            <p:nvPr/>
          </p:nvSpPr>
          <p:spPr>
            <a:xfrm>
              <a:off x="6817590" y="3781853"/>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5</a:t>
              </a:r>
              <a:endParaRPr lang="fr-FR" sz="900" dirty="0">
                <a:solidFill>
                  <a:schemeClr val="bg1"/>
                </a:solidFill>
              </a:endParaRPr>
            </a:p>
          </p:txBody>
        </p:sp>
      </p:grpSp>
      <p:grpSp>
        <p:nvGrpSpPr>
          <p:cNvPr id="30" name="Group 446"/>
          <p:cNvGrpSpPr/>
          <p:nvPr/>
        </p:nvGrpSpPr>
        <p:grpSpPr>
          <a:xfrm>
            <a:off x="7628228" y="2800542"/>
            <a:ext cx="684000" cy="1404000"/>
            <a:chOff x="5807975" y="2555823"/>
            <a:chExt cx="684000" cy="1404000"/>
          </a:xfrm>
        </p:grpSpPr>
        <p:sp>
          <p:nvSpPr>
            <p:cNvPr id="436" name="Rectangle 435"/>
            <p:cNvSpPr/>
            <p:nvPr/>
          </p:nvSpPr>
          <p:spPr>
            <a:xfrm>
              <a:off x="5807975" y="2555823"/>
              <a:ext cx="684000" cy="1404000"/>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Technologies prioritaires</a:t>
              </a:r>
              <a:endParaRPr lang="fr-FR" sz="800" dirty="0">
                <a:solidFill>
                  <a:schemeClr val="accent1">
                    <a:lumMod val="50000"/>
                  </a:schemeClr>
                </a:solidFill>
              </a:endParaRPr>
            </a:p>
          </p:txBody>
        </p:sp>
        <p:sp>
          <p:nvSpPr>
            <p:cNvPr id="437" name="Rectangle 436"/>
            <p:cNvSpPr/>
            <p:nvPr/>
          </p:nvSpPr>
          <p:spPr>
            <a:xfrm>
              <a:off x="6051617" y="2845837"/>
              <a:ext cx="373766" cy="170692"/>
            </a:xfrm>
            <a:prstGeom prst="rect">
              <a:avLst/>
            </a:prstGeom>
            <a:solidFill>
              <a:schemeClr val="accent5">
                <a:lumMod val="40000"/>
                <a:lumOff val="60000"/>
              </a:schemeClr>
            </a:solidFill>
            <a:ln>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600" dirty="0" smtClean="0">
                  <a:solidFill>
                    <a:schemeClr val="accent2">
                      <a:lumMod val="75000"/>
                    </a:schemeClr>
                  </a:solidFill>
                </a:rPr>
                <a:t>T2</a:t>
              </a:r>
              <a:endParaRPr lang="fr-FR" sz="600" dirty="0">
                <a:solidFill>
                  <a:schemeClr val="accent2">
                    <a:lumMod val="75000"/>
                  </a:schemeClr>
                </a:solidFill>
              </a:endParaRPr>
            </a:p>
          </p:txBody>
        </p:sp>
        <p:sp>
          <p:nvSpPr>
            <p:cNvPr id="438" name="Oval 437"/>
            <p:cNvSpPr/>
            <p:nvPr/>
          </p:nvSpPr>
          <p:spPr>
            <a:xfrm>
              <a:off x="5841102" y="2852352"/>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1</a:t>
              </a:r>
              <a:endParaRPr lang="fr-FR" sz="900" dirty="0">
                <a:solidFill>
                  <a:schemeClr val="bg1"/>
                </a:solidFill>
              </a:endParaRPr>
            </a:p>
          </p:txBody>
        </p:sp>
        <p:sp>
          <p:nvSpPr>
            <p:cNvPr id="439" name="Rectangle 438"/>
            <p:cNvSpPr/>
            <p:nvPr/>
          </p:nvSpPr>
          <p:spPr>
            <a:xfrm>
              <a:off x="6051617" y="3071149"/>
              <a:ext cx="373766" cy="170692"/>
            </a:xfrm>
            <a:prstGeom prst="rect">
              <a:avLst/>
            </a:prstGeom>
            <a:solidFill>
              <a:schemeClr val="accent5">
                <a:lumMod val="40000"/>
                <a:lumOff val="60000"/>
              </a:schemeClr>
            </a:solidFill>
            <a:ln>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600" dirty="0" smtClean="0">
                  <a:solidFill>
                    <a:schemeClr val="accent2">
                      <a:lumMod val="75000"/>
                    </a:schemeClr>
                  </a:solidFill>
                </a:rPr>
                <a:t>T7</a:t>
              </a:r>
              <a:endParaRPr lang="fr-FR" sz="600" dirty="0">
                <a:solidFill>
                  <a:schemeClr val="accent2">
                    <a:lumMod val="75000"/>
                  </a:schemeClr>
                </a:solidFill>
              </a:endParaRPr>
            </a:p>
          </p:txBody>
        </p:sp>
        <p:sp>
          <p:nvSpPr>
            <p:cNvPr id="440" name="Oval 439"/>
            <p:cNvSpPr/>
            <p:nvPr/>
          </p:nvSpPr>
          <p:spPr>
            <a:xfrm>
              <a:off x="5841102" y="3077664"/>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2</a:t>
              </a:r>
              <a:endParaRPr lang="fr-FR" sz="900" dirty="0">
                <a:solidFill>
                  <a:schemeClr val="bg1"/>
                </a:solidFill>
              </a:endParaRPr>
            </a:p>
          </p:txBody>
        </p:sp>
        <p:sp>
          <p:nvSpPr>
            <p:cNvPr id="441" name="Rectangle 440"/>
            <p:cNvSpPr/>
            <p:nvPr/>
          </p:nvSpPr>
          <p:spPr>
            <a:xfrm>
              <a:off x="6046062" y="3296461"/>
              <a:ext cx="373766" cy="170692"/>
            </a:xfrm>
            <a:prstGeom prst="rect">
              <a:avLst/>
            </a:prstGeom>
            <a:solidFill>
              <a:schemeClr val="accent5">
                <a:lumMod val="40000"/>
                <a:lumOff val="60000"/>
              </a:schemeClr>
            </a:solidFill>
            <a:ln>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600" dirty="0" smtClean="0">
                  <a:solidFill>
                    <a:schemeClr val="accent2">
                      <a:lumMod val="75000"/>
                    </a:schemeClr>
                  </a:solidFill>
                </a:rPr>
                <a:t>T1</a:t>
              </a:r>
              <a:endParaRPr lang="fr-FR" sz="600" dirty="0">
                <a:solidFill>
                  <a:schemeClr val="accent2">
                    <a:lumMod val="75000"/>
                  </a:schemeClr>
                </a:solidFill>
              </a:endParaRPr>
            </a:p>
          </p:txBody>
        </p:sp>
        <p:sp>
          <p:nvSpPr>
            <p:cNvPr id="442" name="Oval 441"/>
            <p:cNvSpPr/>
            <p:nvPr/>
          </p:nvSpPr>
          <p:spPr>
            <a:xfrm>
              <a:off x="5835547" y="3302976"/>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3</a:t>
              </a:r>
              <a:endParaRPr lang="fr-FR" sz="900" dirty="0">
                <a:solidFill>
                  <a:schemeClr val="bg1"/>
                </a:solidFill>
              </a:endParaRPr>
            </a:p>
          </p:txBody>
        </p:sp>
        <p:sp>
          <p:nvSpPr>
            <p:cNvPr id="443" name="Rectangle 442"/>
            <p:cNvSpPr/>
            <p:nvPr/>
          </p:nvSpPr>
          <p:spPr>
            <a:xfrm>
              <a:off x="6046062" y="3521773"/>
              <a:ext cx="373766" cy="170692"/>
            </a:xfrm>
            <a:prstGeom prst="rect">
              <a:avLst/>
            </a:prstGeom>
            <a:solidFill>
              <a:schemeClr val="accent5">
                <a:lumMod val="40000"/>
                <a:lumOff val="60000"/>
              </a:schemeClr>
            </a:solidFill>
            <a:ln>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600" dirty="0" smtClean="0">
                  <a:solidFill>
                    <a:schemeClr val="accent2">
                      <a:lumMod val="75000"/>
                    </a:schemeClr>
                  </a:solidFill>
                </a:rPr>
                <a:t>T8</a:t>
              </a:r>
              <a:endParaRPr lang="fr-FR" sz="600" dirty="0">
                <a:solidFill>
                  <a:schemeClr val="accent2">
                    <a:lumMod val="75000"/>
                  </a:schemeClr>
                </a:solidFill>
              </a:endParaRPr>
            </a:p>
          </p:txBody>
        </p:sp>
        <p:sp>
          <p:nvSpPr>
            <p:cNvPr id="444" name="Oval 443"/>
            <p:cNvSpPr/>
            <p:nvPr/>
          </p:nvSpPr>
          <p:spPr>
            <a:xfrm>
              <a:off x="5835547" y="3528288"/>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4</a:t>
              </a:r>
              <a:endParaRPr lang="fr-FR" sz="900" dirty="0">
                <a:solidFill>
                  <a:schemeClr val="bg1"/>
                </a:solidFill>
              </a:endParaRPr>
            </a:p>
          </p:txBody>
        </p:sp>
        <p:sp>
          <p:nvSpPr>
            <p:cNvPr id="445" name="Rectangle 444"/>
            <p:cNvSpPr/>
            <p:nvPr/>
          </p:nvSpPr>
          <p:spPr>
            <a:xfrm>
              <a:off x="6046062" y="3747083"/>
              <a:ext cx="373766" cy="170692"/>
            </a:xfrm>
            <a:prstGeom prst="rect">
              <a:avLst/>
            </a:prstGeom>
            <a:solidFill>
              <a:schemeClr val="accent5">
                <a:lumMod val="40000"/>
                <a:lumOff val="60000"/>
              </a:schemeClr>
            </a:solidFill>
            <a:ln>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fr-FR" sz="600" dirty="0" smtClean="0">
                  <a:solidFill>
                    <a:schemeClr val="accent2">
                      <a:lumMod val="75000"/>
                    </a:schemeClr>
                  </a:solidFill>
                </a:rPr>
                <a:t>T10</a:t>
              </a:r>
              <a:endParaRPr lang="fr-FR" sz="600" dirty="0">
                <a:solidFill>
                  <a:schemeClr val="accent2">
                    <a:lumMod val="75000"/>
                  </a:schemeClr>
                </a:solidFill>
              </a:endParaRPr>
            </a:p>
          </p:txBody>
        </p:sp>
        <p:sp>
          <p:nvSpPr>
            <p:cNvPr id="446" name="Oval 445"/>
            <p:cNvSpPr/>
            <p:nvPr/>
          </p:nvSpPr>
          <p:spPr>
            <a:xfrm>
              <a:off x="5835547" y="3753598"/>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5</a:t>
              </a:r>
              <a:endParaRPr lang="fr-FR" sz="900" dirty="0">
                <a:solidFill>
                  <a:schemeClr val="bg1"/>
                </a:solidFill>
              </a:endParaRPr>
            </a:p>
          </p:txBody>
        </p:sp>
      </p:grpSp>
      <p:sp>
        <p:nvSpPr>
          <p:cNvPr id="2" name="Right Arrow 1"/>
          <p:cNvSpPr/>
          <p:nvPr/>
        </p:nvSpPr>
        <p:spPr>
          <a:xfrm>
            <a:off x="297259" y="773681"/>
            <a:ext cx="8434514" cy="1789485"/>
          </a:xfrm>
          <a:prstGeom prst="rightArrow">
            <a:avLst>
              <a:gd name="adj1" fmla="val 54542"/>
              <a:gd name="adj2" fmla="val 22747"/>
            </a:avLst>
          </a:prstGeom>
          <a:solidFill>
            <a:schemeClr val="accent1">
              <a:lumMod val="50000"/>
            </a:schemeClr>
          </a:solidFill>
          <a:ln w="19050">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fr-FR">
              <a:solidFill>
                <a:schemeClr val="bg1"/>
              </a:solidFill>
            </a:endParaRPr>
          </a:p>
        </p:txBody>
      </p:sp>
      <p:sp>
        <p:nvSpPr>
          <p:cNvPr id="5" name="TextBox 4"/>
          <p:cNvSpPr txBox="1"/>
          <p:nvPr/>
        </p:nvSpPr>
        <p:spPr>
          <a:xfrm>
            <a:off x="2299960" y="1178625"/>
            <a:ext cx="812843" cy="276999"/>
          </a:xfrm>
          <a:prstGeom prst="rect">
            <a:avLst/>
          </a:prstGeom>
          <a:noFill/>
        </p:spPr>
        <p:txBody>
          <a:bodyPr wrap="none" rtlCol="0">
            <a:noAutofit/>
          </a:bodyPr>
          <a:lstStyle/>
          <a:p>
            <a:pPr algn="ctr"/>
            <a:r>
              <a:rPr lang="fr-FR" sz="1200" b="1" dirty="0" smtClean="0">
                <a:solidFill>
                  <a:schemeClr val="bg1"/>
                </a:solidFill>
              </a:rPr>
              <a:t>Ateliers</a:t>
            </a:r>
            <a:endParaRPr lang="fr-FR" sz="1200" b="1" dirty="0">
              <a:solidFill>
                <a:schemeClr val="bg1"/>
              </a:solidFill>
            </a:endParaRPr>
          </a:p>
        </p:txBody>
      </p:sp>
      <p:sp>
        <p:nvSpPr>
          <p:cNvPr id="35" name="TextBox 34"/>
          <p:cNvSpPr txBox="1"/>
          <p:nvPr/>
        </p:nvSpPr>
        <p:spPr>
          <a:xfrm>
            <a:off x="3592463" y="1178625"/>
            <a:ext cx="1440000" cy="276999"/>
          </a:xfrm>
          <a:prstGeom prst="rect">
            <a:avLst/>
          </a:prstGeom>
          <a:noFill/>
        </p:spPr>
        <p:txBody>
          <a:bodyPr wrap="none" rtlCol="0">
            <a:noAutofit/>
          </a:bodyPr>
          <a:lstStyle/>
          <a:p>
            <a:pPr algn="ctr"/>
            <a:r>
              <a:rPr lang="fr-FR" sz="1200" b="1" dirty="0" smtClean="0">
                <a:solidFill>
                  <a:schemeClr val="bg1"/>
                </a:solidFill>
              </a:rPr>
              <a:t>Résultats</a:t>
            </a:r>
            <a:endParaRPr lang="fr-FR" sz="1200" b="1" dirty="0">
              <a:solidFill>
                <a:schemeClr val="bg1"/>
              </a:solidFill>
            </a:endParaRPr>
          </a:p>
        </p:txBody>
      </p:sp>
      <p:sp>
        <p:nvSpPr>
          <p:cNvPr id="37" name="TextBox 36"/>
          <p:cNvSpPr txBox="1"/>
          <p:nvPr/>
        </p:nvSpPr>
        <p:spPr>
          <a:xfrm>
            <a:off x="5198545" y="1178625"/>
            <a:ext cx="1440000" cy="276999"/>
          </a:xfrm>
          <a:prstGeom prst="rect">
            <a:avLst/>
          </a:prstGeom>
          <a:noFill/>
        </p:spPr>
        <p:txBody>
          <a:bodyPr wrap="none" rtlCol="0">
            <a:noAutofit/>
          </a:bodyPr>
          <a:lstStyle/>
          <a:p>
            <a:pPr algn="ctr"/>
            <a:r>
              <a:rPr lang="fr-FR" sz="1200" b="1" dirty="0" smtClean="0">
                <a:solidFill>
                  <a:schemeClr val="bg1"/>
                </a:solidFill>
              </a:rPr>
              <a:t>Synthèse</a:t>
            </a:r>
            <a:endParaRPr lang="fr-FR" sz="1200" b="1" dirty="0">
              <a:solidFill>
                <a:schemeClr val="bg1"/>
              </a:solidFill>
            </a:endParaRPr>
          </a:p>
        </p:txBody>
      </p:sp>
      <p:sp>
        <p:nvSpPr>
          <p:cNvPr id="38" name="TextBox 37"/>
          <p:cNvSpPr txBox="1"/>
          <p:nvPr/>
        </p:nvSpPr>
        <p:spPr>
          <a:xfrm>
            <a:off x="6804627" y="1178625"/>
            <a:ext cx="1440000" cy="276999"/>
          </a:xfrm>
          <a:prstGeom prst="rect">
            <a:avLst/>
          </a:prstGeom>
          <a:noFill/>
        </p:spPr>
        <p:txBody>
          <a:bodyPr wrap="none" rtlCol="0">
            <a:noAutofit/>
          </a:bodyPr>
          <a:lstStyle/>
          <a:p>
            <a:pPr algn="ctr"/>
            <a:r>
              <a:rPr lang="fr-FR" sz="1200" b="1" dirty="0" smtClean="0">
                <a:solidFill>
                  <a:schemeClr val="bg1"/>
                </a:solidFill>
              </a:rPr>
              <a:t>Roadmap</a:t>
            </a:r>
            <a:endParaRPr lang="fr-FR" sz="1200" b="1" dirty="0">
              <a:solidFill>
                <a:schemeClr val="bg1"/>
              </a:solidFill>
            </a:endParaRPr>
          </a:p>
        </p:txBody>
      </p:sp>
      <p:sp>
        <p:nvSpPr>
          <p:cNvPr id="50" name="TextBox 49"/>
          <p:cNvSpPr txBox="1"/>
          <p:nvPr/>
        </p:nvSpPr>
        <p:spPr>
          <a:xfrm>
            <a:off x="380299" y="1167127"/>
            <a:ext cx="1440000" cy="276999"/>
          </a:xfrm>
          <a:prstGeom prst="rect">
            <a:avLst/>
          </a:prstGeom>
          <a:noFill/>
        </p:spPr>
        <p:txBody>
          <a:bodyPr wrap="none" rtlCol="0">
            <a:noAutofit/>
          </a:bodyPr>
          <a:lstStyle/>
          <a:p>
            <a:pPr algn="ctr"/>
            <a:r>
              <a:rPr lang="fr-FR" sz="1200" b="1" dirty="0" smtClean="0">
                <a:solidFill>
                  <a:schemeClr val="bg1"/>
                </a:solidFill>
              </a:rPr>
              <a:t>Étude</a:t>
            </a:r>
            <a:endParaRPr lang="fr-FR" sz="1200" b="1" dirty="0">
              <a:solidFill>
                <a:schemeClr val="bg1"/>
              </a:solidFill>
            </a:endParaRPr>
          </a:p>
        </p:txBody>
      </p:sp>
      <p:sp>
        <p:nvSpPr>
          <p:cNvPr id="54" name="TextBox 53"/>
          <p:cNvSpPr txBox="1"/>
          <p:nvPr/>
        </p:nvSpPr>
        <p:spPr>
          <a:xfrm>
            <a:off x="3506118" y="1466988"/>
            <a:ext cx="1620000" cy="684000"/>
          </a:xfrm>
          <a:prstGeom prst="rect">
            <a:avLst/>
          </a:prstGeom>
          <a:solidFill>
            <a:schemeClr val="accent1">
              <a:lumMod val="50000"/>
            </a:schemeClr>
          </a:solidFill>
          <a:ln>
            <a:noFill/>
          </a:ln>
        </p:spPr>
        <p:txBody>
          <a:bodyPr wrap="square" lIns="36000" rIns="36000" rtlCol="0" anchor="ctr">
            <a:noAutofit/>
          </a:bodyPr>
          <a:lstStyle/>
          <a:p>
            <a:pPr algn="ctr"/>
            <a:r>
              <a:rPr lang="fr-FR" sz="1000" dirty="0" smtClean="0">
                <a:solidFill>
                  <a:schemeClr val="bg1"/>
                </a:solidFill>
              </a:rPr>
              <a:t>Consolidation </a:t>
            </a:r>
            <a:r>
              <a:rPr lang="fr-FR" sz="1000" dirty="0">
                <a:solidFill>
                  <a:schemeClr val="bg1"/>
                </a:solidFill>
              </a:rPr>
              <a:t>des résultats de l’étude selon </a:t>
            </a:r>
            <a:r>
              <a:rPr lang="fr-FR" sz="1000" dirty="0" smtClean="0">
                <a:solidFill>
                  <a:schemeClr val="bg1"/>
                </a:solidFill>
              </a:rPr>
              <a:t>l’axe technologie et l’axe usages</a:t>
            </a:r>
            <a:endParaRPr lang="fr-FR" sz="1000" dirty="0">
              <a:solidFill>
                <a:schemeClr val="bg1"/>
              </a:solidFill>
            </a:endParaRPr>
          </a:p>
        </p:txBody>
      </p:sp>
      <p:sp>
        <p:nvSpPr>
          <p:cNvPr id="16" name="TextBox 15"/>
          <p:cNvSpPr txBox="1"/>
          <p:nvPr/>
        </p:nvSpPr>
        <p:spPr>
          <a:xfrm>
            <a:off x="302888" y="1466988"/>
            <a:ext cx="1597149" cy="684000"/>
          </a:xfrm>
          <a:prstGeom prst="rect">
            <a:avLst/>
          </a:prstGeom>
          <a:solidFill>
            <a:schemeClr val="accent1">
              <a:lumMod val="50000"/>
            </a:schemeClr>
          </a:solidFill>
          <a:ln>
            <a:noFill/>
          </a:ln>
        </p:spPr>
        <p:txBody>
          <a:bodyPr wrap="square" lIns="36000" rIns="36000" rtlCol="0" anchor="ctr">
            <a:noAutofit/>
          </a:bodyPr>
          <a:lstStyle/>
          <a:p>
            <a:pPr algn="ctr"/>
            <a:r>
              <a:rPr lang="fr-FR" sz="1000" dirty="0" smtClean="0">
                <a:solidFill>
                  <a:schemeClr val="bg1"/>
                </a:solidFill>
              </a:rPr>
              <a:t>Création d’une liste des technologies innovantes par la DSI – cellule innovation numérique</a:t>
            </a:r>
            <a:endParaRPr lang="fr-FR" sz="1000" dirty="0">
              <a:solidFill>
                <a:schemeClr val="bg1"/>
              </a:solidFill>
            </a:endParaRPr>
          </a:p>
        </p:txBody>
      </p:sp>
      <p:sp>
        <p:nvSpPr>
          <p:cNvPr id="53" name="TextBox 52"/>
          <p:cNvSpPr txBox="1"/>
          <p:nvPr/>
        </p:nvSpPr>
        <p:spPr>
          <a:xfrm>
            <a:off x="1904503" y="1466988"/>
            <a:ext cx="1620000" cy="684000"/>
          </a:xfrm>
          <a:prstGeom prst="rect">
            <a:avLst/>
          </a:prstGeom>
          <a:solidFill>
            <a:schemeClr val="accent1">
              <a:lumMod val="50000"/>
            </a:schemeClr>
          </a:solidFill>
          <a:ln>
            <a:noFill/>
          </a:ln>
        </p:spPr>
        <p:txBody>
          <a:bodyPr wrap="square" rtlCol="0" anchor="ctr">
            <a:noAutofit/>
          </a:bodyPr>
          <a:lstStyle/>
          <a:p>
            <a:pPr algn="ctr"/>
            <a:r>
              <a:rPr lang="fr-FR" sz="1000" dirty="0" smtClean="0">
                <a:solidFill>
                  <a:schemeClr val="bg1"/>
                </a:solidFill>
              </a:rPr>
              <a:t>Ateliers par branche pour définir les besoins en technologie et décrire des cas d’usage (UC)</a:t>
            </a:r>
            <a:endParaRPr lang="fr-FR" sz="1000" dirty="0">
              <a:solidFill>
                <a:schemeClr val="bg1"/>
              </a:solidFill>
            </a:endParaRPr>
          </a:p>
        </p:txBody>
      </p:sp>
      <p:sp>
        <p:nvSpPr>
          <p:cNvPr id="55" name="TextBox 54"/>
          <p:cNvSpPr txBox="1"/>
          <p:nvPr/>
        </p:nvSpPr>
        <p:spPr>
          <a:xfrm>
            <a:off x="5107733" y="1466988"/>
            <a:ext cx="1620000" cy="684000"/>
          </a:xfrm>
          <a:prstGeom prst="rect">
            <a:avLst/>
          </a:prstGeom>
          <a:solidFill>
            <a:schemeClr val="accent1">
              <a:lumMod val="50000"/>
            </a:schemeClr>
          </a:solidFill>
          <a:ln>
            <a:noFill/>
          </a:ln>
        </p:spPr>
        <p:txBody>
          <a:bodyPr wrap="square" rtlCol="0" anchor="ctr">
            <a:noAutofit/>
          </a:bodyPr>
          <a:lstStyle/>
          <a:p>
            <a:pPr algn="ctr"/>
            <a:r>
              <a:rPr lang="fr-FR" sz="1000" dirty="0">
                <a:solidFill>
                  <a:schemeClr val="bg1"/>
                </a:solidFill>
              </a:rPr>
              <a:t>Analyse des informations et regroupement des cas d’usage en scénario </a:t>
            </a:r>
            <a:r>
              <a:rPr lang="fr-FR" sz="1000" dirty="0" smtClean="0">
                <a:solidFill>
                  <a:schemeClr val="bg1"/>
                </a:solidFill>
              </a:rPr>
              <a:t>d’étude</a:t>
            </a:r>
            <a:endParaRPr lang="fr-FR" sz="1000" dirty="0">
              <a:solidFill>
                <a:schemeClr val="bg1"/>
              </a:solidFill>
            </a:endParaRPr>
          </a:p>
        </p:txBody>
      </p:sp>
      <p:sp>
        <p:nvSpPr>
          <p:cNvPr id="56" name="TextBox 55"/>
          <p:cNvSpPr txBox="1"/>
          <p:nvPr/>
        </p:nvSpPr>
        <p:spPr>
          <a:xfrm>
            <a:off x="6709347" y="1466988"/>
            <a:ext cx="1601616" cy="684000"/>
          </a:xfrm>
          <a:prstGeom prst="rect">
            <a:avLst/>
          </a:prstGeom>
          <a:solidFill>
            <a:schemeClr val="accent1">
              <a:lumMod val="50000"/>
            </a:schemeClr>
          </a:solidFill>
          <a:ln>
            <a:noFill/>
          </a:ln>
        </p:spPr>
        <p:txBody>
          <a:bodyPr wrap="square" rtlCol="0" anchor="ctr">
            <a:noAutofit/>
          </a:bodyPr>
          <a:lstStyle/>
          <a:p>
            <a:pPr algn="ctr"/>
            <a:r>
              <a:rPr lang="fr-FR" sz="1000" dirty="0" smtClean="0">
                <a:solidFill>
                  <a:schemeClr val="bg1"/>
                </a:solidFill>
              </a:rPr>
              <a:t>Priorisation des scénarios d’étude et proposition de fiches plans d’actions</a:t>
            </a:r>
            <a:endParaRPr lang="fr-FR" sz="1000" dirty="0">
              <a:solidFill>
                <a:schemeClr val="bg1"/>
              </a:solidFill>
            </a:endParaRPr>
          </a:p>
        </p:txBody>
      </p:sp>
      <p:cxnSp>
        <p:nvCxnSpPr>
          <p:cNvPr id="10" name="Straight Connector 9"/>
          <p:cNvCxnSpPr/>
          <p:nvPr/>
        </p:nvCxnSpPr>
        <p:spPr>
          <a:xfrm flipV="1">
            <a:off x="3509422" y="1179340"/>
            <a:ext cx="0" cy="97200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5115504" y="1179340"/>
            <a:ext cx="0" cy="97200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6721586" y="1179340"/>
            <a:ext cx="0" cy="97200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903340" y="1179340"/>
            <a:ext cx="0" cy="97200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8309918" y="1179340"/>
            <a:ext cx="0" cy="97200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flipV="1">
            <a:off x="277712" y="1430893"/>
            <a:ext cx="8032206" cy="23098"/>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36" name="Group 458"/>
          <p:cNvGrpSpPr/>
          <p:nvPr/>
        </p:nvGrpSpPr>
        <p:grpSpPr>
          <a:xfrm>
            <a:off x="604425" y="1200517"/>
            <a:ext cx="163515" cy="162507"/>
            <a:chOff x="327213" y="1440710"/>
            <a:chExt cx="515939" cy="512762"/>
          </a:xfrm>
        </p:grpSpPr>
        <p:sp>
          <p:nvSpPr>
            <p:cNvPr id="457" name="Freeform 170"/>
            <p:cNvSpPr>
              <a:spLocks noEditPoints="1"/>
            </p:cNvSpPr>
            <p:nvPr/>
          </p:nvSpPr>
          <p:spPr bwMode="auto">
            <a:xfrm>
              <a:off x="327213" y="1440710"/>
              <a:ext cx="515939" cy="512762"/>
            </a:xfrm>
            <a:custGeom>
              <a:avLst/>
              <a:gdLst>
                <a:gd name="T0" fmla="*/ 231 w 238"/>
                <a:gd name="T1" fmla="*/ 208 h 237"/>
                <a:gd name="T2" fmla="*/ 169 w 238"/>
                <a:gd name="T3" fmla="*/ 146 h 237"/>
                <a:gd name="T4" fmla="*/ 186 w 238"/>
                <a:gd name="T5" fmla="*/ 93 h 237"/>
                <a:gd name="T6" fmla="*/ 93 w 238"/>
                <a:gd name="T7" fmla="*/ 0 h 237"/>
                <a:gd name="T8" fmla="*/ 0 w 238"/>
                <a:gd name="T9" fmla="*/ 93 h 237"/>
                <a:gd name="T10" fmla="*/ 93 w 238"/>
                <a:gd name="T11" fmla="*/ 186 h 237"/>
                <a:gd name="T12" fmla="*/ 146 w 238"/>
                <a:gd name="T13" fmla="*/ 170 h 237"/>
                <a:gd name="T14" fmla="*/ 208 w 238"/>
                <a:gd name="T15" fmla="*/ 232 h 237"/>
                <a:gd name="T16" fmla="*/ 220 w 238"/>
                <a:gd name="T17" fmla="*/ 237 h 237"/>
                <a:gd name="T18" fmla="*/ 231 w 238"/>
                <a:gd name="T19" fmla="*/ 232 h 237"/>
                <a:gd name="T20" fmla="*/ 231 w 238"/>
                <a:gd name="T21" fmla="*/ 208 h 237"/>
                <a:gd name="T22" fmla="*/ 93 w 238"/>
                <a:gd name="T23" fmla="*/ 177 h 237"/>
                <a:gd name="T24" fmla="*/ 9 w 238"/>
                <a:gd name="T25" fmla="*/ 93 h 237"/>
                <a:gd name="T26" fmla="*/ 93 w 238"/>
                <a:gd name="T27" fmla="*/ 10 h 237"/>
                <a:gd name="T28" fmla="*/ 176 w 238"/>
                <a:gd name="T29" fmla="*/ 93 h 237"/>
                <a:gd name="T30" fmla="*/ 93 w 238"/>
                <a:gd name="T31" fmla="*/ 177 h 237"/>
                <a:gd name="T32" fmla="*/ 225 w 238"/>
                <a:gd name="T33" fmla="*/ 225 h 237"/>
                <a:gd name="T34" fmla="*/ 214 w 238"/>
                <a:gd name="T35" fmla="*/ 225 h 237"/>
                <a:gd name="T36" fmla="*/ 153 w 238"/>
                <a:gd name="T37" fmla="*/ 164 h 237"/>
                <a:gd name="T38" fmla="*/ 164 w 238"/>
                <a:gd name="T39" fmla="*/ 154 h 237"/>
                <a:gd name="T40" fmla="*/ 225 w 238"/>
                <a:gd name="T41" fmla="*/ 215 h 237"/>
                <a:gd name="T42" fmla="*/ 225 w 238"/>
                <a:gd name="T43" fmla="*/ 2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237">
                  <a:moveTo>
                    <a:pt x="231" y="208"/>
                  </a:moveTo>
                  <a:cubicBezTo>
                    <a:pt x="169" y="146"/>
                    <a:pt x="169" y="146"/>
                    <a:pt x="169" y="146"/>
                  </a:cubicBezTo>
                  <a:cubicBezTo>
                    <a:pt x="180" y="131"/>
                    <a:pt x="186" y="113"/>
                    <a:pt x="186" y="93"/>
                  </a:cubicBezTo>
                  <a:cubicBezTo>
                    <a:pt x="186" y="42"/>
                    <a:pt x="144" y="0"/>
                    <a:pt x="93" y="0"/>
                  </a:cubicBezTo>
                  <a:cubicBezTo>
                    <a:pt x="41" y="0"/>
                    <a:pt x="0" y="42"/>
                    <a:pt x="0" y="93"/>
                  </a:cubicBezTo>
                  <a:cubicBezTo>
                    <a:pt x="0" y="145"/>
                    <a:pt x="41" y="186"/>
                    <a:pt x="93" y="186"/>
                  </a:cubicBezTo>
                  <a:cubicBezTo>
                    <a:pt x="112" y="186"/>
                    <a:pt x="131" y="180"/>
                    <a:pt x="146" y="170"/>
                  </a:cubicBezTo>
                  <a:cubicBezTo>
                    <a:pt x="208" y="232"/>
                    <a:pt x="208" y="232"/>
                    <a:pt x="208" y="232"/>
                  </a:cubicBezTo>
                  <a:cubicBezTo>
                    <a:pt x="211" y="235"/>
                    <a:pt x="215" y="237"/>
                    <a:pt x="220" y="237"/>
                  </a:cubicBezTo>
                  <a:cubicBezTo>
                    <a:pt x="224" y="237"/>
                    <a:pt x="228" y="235"/>
                    <a:pt x="231" y="232"/>
                  </a:cubicBezTo>
                  <a:cubicBezTo>
                    <a:pt x="238" y="226"/>
                    <a:pt x="238" y="215"/>
                    <a:pt x="231" y="208"/>
                  </a:cubicBezTo>
                  <a:close/>
                  <a:moveTo>
                    <a:pt x="93" y="177"/>
                  </a:moveTo>
                  <a:cubicBezTo>
                    <a:pt x="47" y="177"/>
                    <a:pt x="9" y="139"/>
                    <a:pt x="9" y="93"/>
                  </a:cubicBezTo>
                  <a:cubicBezTo>
                    <a:pt x="9" y="47"/>
                    <a:pt x="47" y="10"/>
                    <a:pt x="93" y="10"/>
                  </a:cubicBezTo>
                  <a:cubicBezTo>
                    <a:pt x="139" y="10"/>
                    <a:pt x="176" y="47"/>
                    <a:pt x="176" y="93"/>
                  </a:cubicBezTo>
                  <a:cubicBezTo>
                    <a:pt x="176" y="139"/>
                    <a:pt x="139" y="177"/>
                    <a:pt x="93" y="177"/>
                  </a:cubicBezTo>
                  <a:close/>
                  <a:moveTo>
                    <a:pt x="225" y="225"/>
                  </a:moveTo>
                  <a:cubicBezTo>
                    <a:pt x="222" y="228"/>
                    <a:pt x="217" y="228"/>
                    <a:pt x="214" y="225"/>
                  </a:cubicBezTo>
                  <a:cubicBezTo>
                    <a:pt x="153" y="164"/>
                    <a:pt x="153" y="164"/>
                    <a:pt x="153" y="164"/>
                  </a:cubicBezTo>
                  <a:cubicBezTo>
                    <a:pt x="157" y="161"/>
                    <a:pt x="160" y="157"/>
                    <a:pt x="164" y="154"/>
                  </a:cubicBezTo>
                  <a:cubicBezTo>
                    <a:pt x="225" y="215"/>
                    <a:pt x="225" y="215"/>
                    <a:pt x="225" y="215"/>
                  </a:cubicBezTo>
                  <a:cubicBezTo>
                    <a:pt x="228" y="218"/>
                    <a:pt x="228" y="222"/>
                    <a:pt x="225" y="22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171"/>
            <p:cNvSpPr>
              <a:spLocks/>
            </p:cNvSpPr>
            <p:nvPr/>
          </p:nvSpPr>
          <p:spPr bwMode="auto">
            <a:xfrm>
              <a:off x="385949" y="1497862"/>
              <a:ext cx="165101" cy="165099"/>
            </a:xfrm>
            <a:custGeom>
              <a:avLst/>
              <a:gdLst>
                <a:gd name="T0" fmla="*/ 72 w 76"/>
                <a:gd name="T1" fmla="*/ 1 h 76"/>
                <a:gd name="T2" fmla="*/ 21 w 76"/>
                <a:gd name="T3" fmla="*/ 21 h 76"/>
                <a:gd name="T4" fmla="*/ 1 w 76"/>
                <a:gd name="T5" fmla="*/ 72 h 76"/>
                <a:gd name="T6" fmla="*/ 6 w 76"/>
                <a:gd name="T7" fmla="*/ 76 h 76"/>
                <a:gd name="T8" fmla="*/ 6 w 76"/>
                <a:gd name="T9" fmla="*/ 76 h 76"/>
                <a:gd name="T10" fmla="*/ 11 w 76"/>
                <a:gd name="T11" fmla="*/ 71 h 76"/>
                <a:gd name="T12" fmla="*/ 28 w 76"/>
                <a:gd name="T13" fmla="*/ 28 h 76"/>
                <a:gd name="T14" fmla="*/ 71 w 76"/>
                <a:gd name="T15" fmla="*/ 10 h 76"/>
                <a:gd name="T16" fmla="*/ 76 w 76"/>
                <a:gd name="T17" fmla="*/ 6 h 76"/>
                <a:gd name="T18" fmla="*/ 72 w 76"/>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72" y="1"/>
                  </a:moveTo>
                  <a:cubicBezTo>
                    <a:pt x="52" y="0"/>
                    <a:pt x="34" y="7"/>
                    <a:pt x="21" y="21"/>
                  </a:cubicBezTo>
                  <a:cubicBezTo>
                    <a:pt x="7" y="34"/>
                    <a:pt x="0" y="52"/>
                    <a:pt x="1" y="72"/>
                  </a:cubicBezTo>
                  <a:cubicBezTo>
                    <a:pt x="1" y="74"/>
                    <a:pt x="3" y="76"/>
                    <a:pt x="6" y="76"/>
                  </a:cubicBezTo>
                  <a:cubicBezTo>
                    <a:pt x="6" y="76"/>
                    <a:pt x="6" y="76"/>
                    <a:pt x="6" y="76"/>
                  </a:cubicBezTo>
                  <a:cubicBezTo>
                    <a:pt x="9" y="76"/>
                    <a:pt x="11" y="74"/>
                    <a:pt x="11" y="71"/>
                  </a:cubicBezTo>
                  <a:cubicBezTo>
                    <a:pt x="10" y="55"/>
                    <a:pt x="16" y="39"/>
                    <a:pt x="28" y="28"/>
                  </a:cubicBezTo>
                  <a:cubicBezTo>
                    <a:pt x="39" y="16"/>
                    <a:pt x="55" y="10"/>
                    <a:pt x="71" y="10"/>
                  </a:cubicBezTo>
                  <a:cubicBezTo>
                    <a:pt x="74" y="11"/>
                    <a:pt x="76" y="8"/>
                    <a:pt x="76" y="6"/>
                  </a:cubicBezTo>
                  <a:cubicBezTo>
                    <a:pt x="76" y="3"/>
                    <a:pt x="74" y="1"/>
                    <a:pt x="72" y="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459"/>
          <p:cNvGrpSpPr/>
          <p:nvPr/>
        </p:nvGrpSpPr>
        <p:grpSpPr>
          <a:xfrm>
            <a:off x="3733352" y="1221175"/>
            <a:ext cx="166802" cy="167468"/>
            <a:chOff x="7186613" y="4868863"/>
            <a:chExt cx="796925" cy="800106"/>
          </a:xfrm>
          <a:solidFill>
            <a:schemeClr val="bg1"/>
          </a:solidFill>
        </p:grpSpPr>
        <p:sp>
          <p:nvSpPr>
            <p:cNvPr id="461" name="Freeform 57"/>
            <p:cNvSpPr>
              <a:spLocks noEditPoints="1"/>
            </p:cNvSpPr>
            <p:nvPr/>
          </p:nvSpPr>
          <p:spPr bwMode="auto">
            <a:xfrm>
              <a:off x="7343774" y="5300664"/>
              <a:ext cx="214312" cy="214312"/>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4 h 64"/>
                <a:gd name="T12" fmla="*/ 9 w 64"/>
                <a:gd name="T13" fmla="*/ 32 h 64"/>
                <a:gd name="T14" fmla="*/ 32 w 64"/>
                <a:gd name="T15" fmla="*/ 9 h 64"/>
                <a:gd name="T16" fmla="*/ 54 w 64"/>
                <a:gd name="T17" fmla="*/ 32 h 64"/>
                <a:gd name="T18" fmla="*/ 32 w 64"/>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49"/>
                    <a:pt x="14" y="64"/>
                    <a:pt x="32" y="64"/>
                  </a:cubicBezTo>
                  <a:cubicBezTo>
                    <a:pt x="50" y="64"/>
                    <a:pt x="64" y="49"/>
                    <a:pt x="64" y="32"/>
                  </a:cubicBezTo>
                  <a:cubicBezTo>
                    <a:pt x="64" y="14"/>
                    <a:pt x="50" y="0"/>
                    <a:pt x="32" y="0"/>
                  </a:cubicBezTo>
                  <a:close/>
                  <a:moveTo>
                    <a:pt x="32" y="54"/>
                  </a:moveTo>
                  <a:cubicBezTo>
                    <a:pt x="19" y="54"/>
                    <a:pt x="9" y="44"/>
                    <a:pt x="9" y="32"/>
                  </a:cubicBezTo>
                  <a:cubicBezTo>
                    <a:pt x="9" y="19"/>
                    <a:pt x="19" y="9"/>
                    <a:pt x="32" y="9"/>
                  </a:cubicBezTo>
                  <a:cubicBezTo>
                    <a:pt x="44" y="9"/>
                    <a:pt x="54" y="19"/>
                    <a:pt x="54" y="32"/>
                  </a:cubicBezTo>
                  <a:cubicBezTo>
                    <a:pt x="54" y="44"/>
                    <a:pt x="44" y="54"/>
                    <a:pt x="32"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58"/>
            <p:cNvSpPr>
              <a:spLocks noEditPoints="1"/>
            </p:cNvSpPr>
            <p:nvPr/>
          </p:nvSpPr>
          <p:spPr bwMode="auto">
            <a:xfrm>
              <a:off x="7186613" y="5143507"/>
              <a:ext cx="525463" cy="525462"/>
            </a:xfrm>
            <a:custGeom>
              <a:avLst/>
              <a:gdLst>
                <a:gd name="T0" fmla="*/ 136 w 157"/>
                <a:gd name="T1" fmla="*/ 61 h 157"/>
                <a:gd name="T2" fmla="*/ 141 w 157"/>
                <a:gd name="T3" fmla="*/ 37 h 157"/>
                <a:gd name="T4" fmla="*/ 126 w 157"/>
                <a:gd name="T5" fmla="*/ 16 h 157"/>
                <a:gd name="T6" fmla="*/ 107 w 157"/>
                <a:gd name="T7" fmla="*/ 26 h 157"/>
                <a:gd name="T8" fmla="*/ 94 w 157"/>
                <a:gd name="T9" fmla="*/ 5 h 157"/>
                <a:gd name="T10" fmla="*/ 68 w 157"/>
                <a:gd name="T11" fmla="*/ 1 h 157"/>
                <a:gd name="T12" fmla="*/ 62 w 157"/>
                <a:gd name="T13" fmla="*/ 22 h 157"/>
                <a:gd name="T14" fmla="*/ 37 w 157"/>
                <a:gd name="T15" fmla="*/ 16 h 157"/>
                <a:gd name="T16" fmla="*/ 24 w 157"/>
                <a:gd name="T17" fmla="*/ 23 h 157"/>
                <a:gd name="T18" fmla="*/ 16 w 157"/>
                <a:gd name="T19" fmla="*/ 31 h 157"/>
                <a:gd name="T20" fmla="*/ 27 w 157"/>
                <a:gd name="T21" fmla="*/ 51 h 157"/>
                <a:gd name="T22" fmla="*/ 5 w 157"/>
                <a:gd name="T23" fmla="*/ 64 h 157"/>
                <a:gd name="T24" fmla="*/ 0 w 157"/>
                <a:gd name="T25" fmla="*/ 78 h 157"/>
                <a:gd name="T26" fmla="*/ 1 w 157"/>
                <a:gd name="T27" fmla="*/ 89 h 157"/>
                <a:gd name="T28" fmla="*/ 22 w 157"/>
                <a:gd name="T29" fmla="*/ 96 h 157"/>
                <a:gd name="T30" fmla="*/ 16 w 157"/>
                <a:gd name="T31" fmla="*/ 120 h 157"/>
                <a:gd name="T32" fmla="*/ 23 w 157"/>
                <a:gd name="T33" fmla="*/ 133 h 157"/>
                <a:gd name="T34" fmla="*/ 32 w 157"/>
                <a:gd name="T35" fmla="*/ 141 h 157"/>
                <a:gd name="T36" fmla="*/ 51 w 157"/>
                <a:gd name="T37" fmla="*/ 131 h 157"/>
                <a:gd name="T38" fmla="*/ 64 w 157"/>
                <a:gd name="T39" fmla="*/ 152 h 157"/>
                <a:gd name="T40" fmla="*/ 79 w 157"/>
                <a:gd name="T41" fmla="*/ 157 h 157"/>
                <a:gd name="T42" fmla="*/ 94 w 157"/>
                <a:gd name="T43" fmla="*/ 152 h 157"/>
                <a:gd name="T44" fmla="*/ 107 w 157"/>
                <a:gd name="T45" fmla="*/ 131 h 157"/>
                <a:gd name="T46" fmla="*/ 126 w 157"/>
                <a:gd name="T47" fmla="*/ 141 h 157"/>
                <a:gd name="T48" fmla="*/ 141 w 157"/>
                <a:gd name="T49" fmla="*/ 120 h 157"/>
                <a:gd name="T50" fmla="*/ 136 w 157"/>
                <a:gd name="T51" fmla="*/ 96 h 157"/>
                <a:gd name="T52" fmla="*/ 156 w 157"/>
                <a:gd name="T53" fmla="*/ 89 h 157"/>
                <a:gd name="T54" fmla="*/ 156 w 157"/>
                <a:gd name="T55" fmla="*/ 68 h 157"/>
                <a:gd name="T56" fmla="*/ 147 w 157"/>
                <a:gd name="T57" fmla="*/ 85 h 157"/>
                <a:gd name="T58" fmla="*/ 127 w 157"/>
                <a:gd name="T59" fmla="*/ 90 h 157"/>
                <a:gd name="T60" fmla="*/ 122 w 157"/>
                <a:gd name="T61" fmla="*/ 110 h 157"/>
                <a:gd name="T62" fmla="*/ 123 w 157"/>
                <a:gd name="T63" fmla="*/ 131 h 157"/>
                <a:gd name="T64" fmla="*/ 105 w 157"/>
                <a:gd name="T65" fmla="*/ 121 h 157"/>
                <a:gd name="T66" fmla="*/ 87 w 157"/>
                <a:gd name="T67" fmla="*/ 131 h 157"/>
                <a:gd name="T68" fmla="*/ 73 w 157"/>
                <a:gd name="T69" fmla="*/ 147 h 157"/>
                <a:gd name="T70" fmla="*/ 67 w 157"/>
                <a:gd name="T71" fmla="*/ 127 h 157"/>
                <a:gd name="T72" fmla="*/ 48 w 157"/>
                <a:gd name="T73" fmla="*/ 121 h 157"/>
                <a:gd name="T74" fmla="*/ 31 w 157"/>
                <a:gd name="T75" fmla="*/ 128 h 157"/>
                <a:gd name="T76" fmla="*/ 26 w 157"/>
                <a:gd name="T77" fmla="*/ 123 h 157"/>
                <a:gd name="T78" fmla="*/ 36 w 157"/>
                <a:gd name="T79" fmla="*/ 105 h 157"/>
                <a:gd name="T80" fmla="*/ 27 w 157"/>
                <a:gd name="T81" fmla="*/ 87 h 157"/>
                <a:gd name="T82" fmla="*/ 10 w 157"/>
                <a:gd name="T83" fmla="*/ 80 h 157"/>
                <a:gd name="T84" fmla="*/ 10 w 157"/>
                <a:gd name="T85" fmla="*/ 73 h 157"/>
                <a:gd name="T86" fmla="*/ 31 w 157"/>
                <a:gd name="T87" fmla="*/ 67 h 157"/>
                <a:gd name="T88" fmla="*/ 36 w 157"/>
                <a:gd name="T89" fmla="*/ 47 h 157"/>
                <a:gd name="T90" fmla="*/ 30 w 157"/>
                <a:gd name="T91" fmla="*/ 31 h 157"/>
                <a:gd name="T92" fmla="*/ 35 w 157"/>
                <a:gd name="T93" fmla="*/ 26 h 157"/>
                <a:gd name="T94" fmla="*/ 53 w 157"/>
                <a:gd name="T95" fmla="*/ 36 h 157"/>
                <a:gd name="T96" fmla="*/ 71 w 157"/>
                <a:gd name="T97" fmla="*/ 26 h 157"/>
                <a:gd name="T98" fmla="*/ 85 w 157"/>
                <a:gd name="T99" fmla="*/ 10 h 157"/>
                <a:gd name="T100" fmla="*/ 91 w 157"/>
                <a:gd name="T101" fmla="*/ 30 h 157"/>
                <a:gd name="T102" fmla="*/ 110 w 157"/>
                <a:gd name="T103" fmla="*/ 36 h 157"/>
                <a:gd name="T104" fmla="*/ 131 w 157"/>
                <a:gd name="T105" fmla="*/ 34 h 157"/>
                <a:gd name="T106" fmla="*/ 121 w 157"/>
                <a:gd name="T107" fmla="*/ 53 h 157"/>
                <a:gd name="T108" fmla="*/ 131 w 157"/>
                <a:gd name="T109" fmla="*/ 71 h 157"/>
                <a:gd name="T110" fmla="*/ 148 w 157"/>
                <a:gd name="T11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57">
                  <a:moveTo>
                    <a:pt x="152" y="64"/>
                  </a:moveTo>
                  <a:cubicBezTo>
                    <a:pt x="136" y="61"/>
                    <a:pt x="136" y="61"/>
                    <a:pt x="136" y="61"/>
                  </a:cubicBezTo>
                  <a:cubicBezTo>
                    <a:pt x="134" y="58"/>
                    <a:pt x="133" y="54"/>
                    <a:pt x="131" y="51"/>
                  </a:cubicBezTo>
                  <a:cubicBezTo>
                    <a:pt x="141" y="37"/>
                    <a:pt x="141" y="37"/>
                    <a:pt x="141" y="37"/>
                  </a:cubicBezTo>
                  <a:cubicBezTo>
                    <a:pt x="143" y="35"/>
                    <a:pt x="143" y="33"/>
                    <a:pt x="141" y="31"/>
                  </a:cubicBezTo>
                  <a:cubicBezTo>
                    <a:pt x="137" y="26"/>
                    <a:pt x="132" y="20"/>
                    <a:pt x="126" y="16"/>
                  </a:cubicBezTo>
                  <a:cubicBezTo>
                    <a:pt x="124" y="15"/>
                    <a:pt x="122" y="15"/>
                    <a:pt x="120" y="16"/>
                  </a:cubicBezTo>
                  <a:cubicBezTo>
                    <a:pt x="107" y="26"/>
                    <a:pt x="107" y="26"/>
                    <a:pt x="107" y="26"/>
                  </a:cubicBezTo>
                  <a:cubicBezTo>
                    <a:pt x="103" y="25"/>
                    <a:pt x="100" y="23"/>
                    <a:pt x="96" y="22"/>
                  </a:cubicBezTo>
                  <a:cubicBezTo>
                    <a:pt x="94" y="5"/>
                    <a:pt x="94" y="5"/>
                    <a:pt x="94" y="5"/>
                  </a:cubicBezTo>
                  <a:cubicBezTo>
                    <a:pt x="94" y="3"/>
                    <a:pt x="92" y="1"/>
                    <a:pt x="90" y="1"/>
                  </a:cubicBezTo>
                  <a:cubicBezTo>
                    <a:pt x="82" y="0"/>
                    <a:pt x="75" y="0"/>
                    <a:pt x="68" y="1"/>
                  </a:cubicBezTo>
                  <a:cubicBezTo>
                    <a:pt x="66" y="1"/>
                    <a:pt x="64" y="3"/>
                    <a:pt x="64" y="5"/>
                  </a:cubicBezTo>
                  <a:cubicBezTo>
                    <a:pt x="62" y="22"/>
                    <a:pt x="62" y="22"/>
                    <a:pt x="62" y="22"/>
                  </a:cubicBezTo>
                  <a:cubicBezTo>
                    <a:pt x="58" y="23"/>
                    <a:pt x="54" y="25"/>
                    <a:pt x="51" y="26"/>
                  </a:cubicBezTo>
                  <a:cubicBezTo>
                    <a:pt x="37" y="16"/>
                    <a:pt x="37" y="16"/>
                    <a:pt x="37" y="16"/>
                  </a:cubicBezTo>
                  <a:cubicBezTo>
                    <a:pt x="36" y="15"/>
                    <a:pt x="33" y="15"/>
                    <a:pt x="32" y="16"/>
                  </a:cubicBezTo>
                  <a:cubicBezTo>
                    <a:pt x="29" y="18"/>
                    <a:pt x="26" y="20"/>
                    <a:pt x="24" y="23"/>
                  </a:cubicBezTo>
                  <a:cubicBezTo>
                    <a:pt x="23" y="24"/>
                    <a:pt x="23" y="24"/>
                    <a:pt x="23" y="24"/>
                  </a:cubicBezTo>
                  <a:cubicBezTo>
                    <a:pt x="20" y="26"/>
                    <a:pt x="18" y="29"/>
                    <a:pt x="16" y="31"/>
                  </a:cubicBezTo>
                  <a:cubicBezTo>
                    <a:pt x="15" y="33"/>
                    <a:pt x="15" y="35"/>
                    <a:pt x="16" y="37"/>
                  </a:cubicBezTo>
                  <a:cubicBezTo>
                    <a:pt x="27" y="51"/>
                    <a:pt x="27" y="51"/>
                    <a:pt x="27" y="51"/>
                  </a:cubicBezTo>
                  <a:cubicBezTo>
                    <a:pt x="25" y="54"/>
                    <a:pt x="23" y="58"/>
                    <a:pt x="22" y="61"/>
                  </a:cubicBezTo>
                  <a:cubicBezTo>
                    <a:pt x="5" y="64"/>
                    <a:pt x="5" y="64"/>
                    <a:pt x="5" y="64"/>
                  </a:cubicBezTo>
                  <a:cubicBezTo>
                    <a:pt x="3" y="64"/>
                    <a:pt x="2" y="66"/>
                    <a:pt x="1" y="68"/>
                  </a:cubicBezTo>
                  <a:cubicBezTo>
                    <a:pt x="1" y="71"/>
                    <a:pt x="1" y="74"/>
                    <a:pt x="0" y="78"/>
                  </a:cubicBezTo>
                  <a:cubicBezTo>
                    <a:pt x="0" y="80"/>
                    <a:pt x="0" y="80"/>
                    <a:pt x="0" y="80"/>
                  </a:cubicBezTo>
                  <a:cubicBezTo>
                    <a:pt x="1" y="83"/>
                    <a:pt x="1" y="86"/>
                    <a:pt x="1" y="89"/>
                  </a:cubicBezTo>
                  <a:cubicBezTo>
                    <a:pt x="2" y="92"/>
                    <a:pt x="3" y="93"/>
                    <a:pt x="5" y="94"/>
                  </a:cubicBezTo>
                  <a:cubicBezTo>
                    <a:pt x="22" y="96"/>
                    <a:pt x="22" y="96"/>
                    <a:pt x="22" y="96"/>
                  </a:cubicBezTo>
                  <a:cubicBezTo>
                    <a:pt x="23" y="100"/>
                    <a:pt x="25" y="103"/>
                    <a:pt x="27" y="107"/>
                  </a:cubicBezTo>
                  <a:cubicBezTo>
                    <a:pt x="16" y="120"/>
                    <a:pt x="16" y="120"/>
                    <a:pt x="16" y="120"/>
                  </a:cubicBezTo>
                  <a:cubicBezTo>
                    <a:pt x="15" y="122"/>
                    <a:pt x="15" y="124"/>
                    <a:pt x="16" y="126"/>
                  </a:cubicBezTo>
                  <a:cubicBezTo>
                    <a:pt x="18" y="128"/>
                    <a:pt x="20" y="131"/>
                    <a:pt x="23" y="133"/>
                  </a:cubicBezTo>
                  <a:cubicBezTo>
                    <a:pt x="24" y="135"/>
                    <a:pt x="24" y="135"/>
                    <a:pt x="24" y="135"/>
                  </a:cubicBezTo>
                  <a:cubicBezTo>
                    <a:pt x="26" y="137"/>
                    <a:pt x="29" y="139"/>
                    <a:pt x="32" y="141"/>
                  </a:cubicBezTo>
                  <a:cubicBezTo>
                    <a:pt x="33" y="142"/>
                    <a:pt x="36" y="142"/>
                    <a:pt x="37" y="141"/>
                  </a:cubicBezTo>
                  <a:cubicBezTo>
                    <a:pt x="51" y="131"/>
                    <a:pt x="51" y="131"/>
                    <a:pt x="51" y="131"/>
                  </a:cubicBezTo>
                  <a:cubicBezTo>
                    <a:pt x="54" y="133"/>
                    <a:pt x="58" y="134"/>
                    <a:pt x="62" y="135"/>
                  </a:cubicBezTo>
                  <a:cubicBezTo>
                    <a:pt x="64" y="152"/>
                    <a:pt x="64" y="152"/>
                    <a:pt x="64" y="152"/>
                  </a:cubicBezTo>
                  <a:cubicBezTo>
                    <a:pt x="64" y="154"/>
                    <a:pt x="66" y="156"/>
                    <a:pt x="68" y="156"/>
                  </a:cubicBezTo>
                  <a:cubicBezTo>
                    <a:pt x="72" y="157"/>
                    <a:pt x="75" y="157"/>
                    <a:pt x="79" y="157"/>
                  </a:cubicBezTo>
                  <a:cubicBezTo>
                    <a:pt x="82" y="157"/>
                    <a:pt x="86" y="157"/>
                    <a:pt x="90" y="156"/>
                  </a:cubicBezTo>
                  <a:cubicBezTo>
                    <a:pt x="92" y="156"/>
                    <a:pt x="94" y="154"/>
                    <a:pt x="94" y="152"/>
                  </a:cubicBezTo>
                  <a:cubicBezTo>
                    <a:pt x="96" y="135"/>
                    <a:pt x="96" y="135"/>
                    <a:pt x="96" y="135"/>
                  </a:cubicBezTo>
                  <a:cubicBezTo>
                    <a:pt x="100" y="134"/>
                    <a:pt x="103" y="133"/>
                    <a:pt x="107" y="131"/>
                  </a:cubicBezTo>
                  <a:cubicBezTo>
                    <a:pt x="120" y="141"/>
                    <a:pt x="120" y="141"/>
                    <a:pt x="120" y="141"/>
                  </a:cubicBezTo>
                  <a:cubicBezTo>
                    <a:pt x="122" y="142"/>
                    <a:pt x="124" y="142"/>
                    <a:pt x="126" y="141"/>
                  </a:cubicBezTo>
                  <a:cubicBezTo>
                    <a:pt x="132" y="137"/>
                    <a:pt x="137" y="132"/>
                    <a:pt x="141" y="126"/>
                  </a:cubicBezTo>
                  <a:cubicBezTo>
                    <a:pt x="143" y="124"/>
                    <a:pt x="143" y="122"/>
                    <a:pt x="141" y="120"/>
                  </a:cubicBezTo>
                  <a:cubicBezTo>
                    <a:pt x="131" y="107"/>
                    <a:pt x="131" y="107"/>
                    <a:pt x="131" y="107"/>
                  </a:cubicBezTo>
                  <a:cubicBezTo>
                    <a:pt x="133" y="103"/>
                    <a:pt x="134" y="99"/>
                    <a:pt x="136" y="96"/>
                  </a:cubicBezTo>
                  <a:cubicBezTo>
                    <a:pt x="152" y="94"/>
                    <a:pt x="152" y="94"/>
                    <a:pt x="152" y="94"/>
                  </a:cubicBezTo>
                  <a:cubicBezTo>
                    <a:pt x="154" y="93"/>
                    <a:pt x="156" y="92"/>
                    <a:pt x="156" y="89"/>
                  </a:cubicBezTo>
                  <a:cubicBezTo>
                    <a:pt x="157" y="86"/>
                    <a:pt x="157" y="82"/>
                    <a:pt x="157" y="79"/>
                  </a:cubicBezTo>
                  <a:cubicBezTo>
                    <a:pt x="157" y="75"/>
                    <a:pt x="157" y="71"/>
                    <a:pt x="156" y="68"/>
                  </a:cubicBezTo>
                  <a:cubicBezTo>
                    <a:pt x="156" y="66"/>
                    <a:pt x="154" y="64"/>
                    <a:pt x="152" y="64"/>
                  </a:cubicBezTo>
                  <a:close/>
                  <a:moveTo>
                    <a:pt x="147" y="85"/>
                  </a:moveTo>
                  <a:cubicBezTo>
                    <a:pt x="131" y="87"/>
                    <a:pt x="131" y="87"/>
                    <a:pt x="131" y="87"/>
                  </a:cubicBezTo>
                  <a:cubicBezTo>
                    <a:pt x="129" y="87"/>
                    <a:pt x="128" y="88"/>
                    <a:pt x="127" y="90"/>
                  </a:cubicBezTo>
                  <a:cubicBezTo>
                    <a:pt x="126" y="95"/>
                    <a:pt x="124" y="100"/>
                    <a:pt x="121" y="104"/>
                  </a:cubicBezTo>
                  <a:cubicBezTo>
                    <a:pt x="120" y="106"/>
                    <a:pt x="120" y="108"/>
                    <a:pt x="122" y="110"/>
                  </a:cubicBezTo>
                  <a:cubicBezTo>
                    <a:pt x="131" y="123"/>
                    <a:pt x="131" y="123"/>
                    <a:pt x="131" y="123"/>
                  </a:cubicBezTo>
                  <a:cubicBezTo>
                    <a:pt x="129" y="126"/>
                    <a:pt x="126" y="129"/>
                    <a:pt x="123" y="131"/>
                  </a:cubicBezTo>
                  <a:cubicBezTo>
                    <a:pt x="110" y="121"/>
                    <a:pt x="110" y="121"/>
                    <a:pt x="110" y="121"/>
                  </a:cubicBezTo>
                  <a:cubicBezTo>
                    <a:pt x="109" y="120"/>
                    <a:pt x="106" y="120"/>
                    <a:pt x="105" y="121"/>
                  </a:cubicBezTo>
                  <a:cubicBezTo>
                    <a:pt x="100" y="124"/>
                    <a:pt x="96" y="126"/>
                    <a:pt x="91" y="127"/>
                  </a:cubicBezTo>
                  <a:cubicBezTo>
                    <a:pt x="89" y="127"/>
                    <a:pt x="87" y="129"/>
                    <a:pt x="87" y="131"/>
                  </a:cubicBezTo>
                  <a:cubicBezTo>
                    <a:pt x="85" y="147"/>
                    <a:pt x="85" y="147"/>
                    <a:pt x="85" y="147"/>
                  </a:cubicBezTo>
                  <a:cubicBezTo>
                    <a:pt x="81" y="147"/>
                    <a:pt x="77" y="147"/>
                    <a:pt x="73" y="147"/>
                  </a:cubicBezTo>
                  <a:cubicBezTo>
                    <a:pt x="71" y="131"/>
                    <a:pt x="71" y="131"/>
                    <a:pt x="71" y="131"/>
                  </a:cubicBezTo>
                  <a:cubicBezTo>
                    <a:pt x="71" y="129"/>
                    <a:pt x="69" y="127"/>
                    <a:pt x="67" y="127"/>
                  </a:cubicBezTo>
                  <a:cubicBezTo>
                    <a:pt x="62" y="126"/>
                    <a:pt x="57" y="124"/>
                    <a:pt x="53" y="121"/>
                  </a:cubicBezTo>
                  <a:cubicBezTo>
                    <a:pt x="51" y="120"/>
                    <a:pt x="49" y="120"/>
                    <a:pt x="48" y="121"/>
                  </a:cubicBezTo>
                  <a:cubicBezTo>
                    <a:pt x="35" y="131"/>
                    <a:pt x="35" y="131"/>
                    <a:pt x="35" y="131"/>
                  </a:cubicBezTo>
                  <a:cubicBezTo>
                    <a:pt x="33" y="130"/>
                    <a:pt x="32" y="129"/>
                    <a:pt x="31" y="128"/>
                  </a:cubicBezTo>
                  <a:cubicBezTo>
                    <a:pt x="30" y="127"/>
                    <a:pt x="30" y="127"/>
                    <a:pt x="30" y="127"/>
                  </a:cubicBezTo>
                  <a:cubicBezTo>
                    <a:pt x="28" y="125"/>
                    <a:pt x="27" y="124"/>
                    <a:pt x="26" y="123"/>
                  </a:cubicBezTo>
                  <a:cubicBezTo>
                    <a:pt x="36" y="110"/>
                    <a:pt x="36" y="110"/>
                    <a:pt x="36" y="110"/>
                  </a:cubicBezTo>
                  <a:cubicBezTo>
                    <a:pt x="37" y="108"/>
                    <a:pt x="38" y="106"/>
                    <a:pt x="36" y="105"/>
                  </a:cubicBezTo>
                  <a:cubicBezTo>
                    <a:pt x="34" y="100"/>
                    <a:pt x="32" y="95"/>
                    <a:pt x="31" y="90"/>
                  </a:cubicBezTo>
                  <a:cubicBezTo>
                    <a:pt x="30" y="88"/>
                    <a:pt x="28" y="87"/>
                    <a:pt x="27" y="87"/>
                  </a:cubicBezTo>
                  <a:cubicBezTo>
                    <a:pt x="10" y="84"/>
                    <a:pt x="10" y="84"/>
                    <a:pt x="10" y="84"/>
                  </a:cubicBezTo>
                  <a:cubicBezTo>
                    <a:pt x="10" y="83"/>
                    <a:pt x="10" y="81"/>
                    <a:pt x="10" y="80"/>
                  </a:cubicBezTo>
                  <a:cubicBezTo>
                    <a:pt x="10" y="78"/>
                    <a:pt x="10" y="78"/>
                    <a:pt x="10" y="78"/>
                  </a:cubicBezTo>
                  <a:cubicBezTo>
                    <a:pt x="10" y="76"/>
                    <a:pt x="10" y="74"/>
                    <a:pt x="10" y="73"/>
                  </a:cubicBezTo>
                  <a:cubicBezTo>
                    <a:pt x="27" y="71"/>
                    <a:pt x="27" y="71"/>
                    <a:pt x="27" y="71"/>
                  </a:cubicBezTo>
                  <a:cubicBezTo>
                    <a:pt x="28" y="70"/>
                    <a:pt x="30" y="69"/>
                    <a:pt x="31" y="67"/>
                  </a:cubicBezTo>
                  <a:cubicBezTo>
                    <a:pt x="32" y="62"/>
                    <a:pt x="34" y="57"/>
                    <a:pt x="36" y="53"/>
                  </a:cubicBezTo>
                  <a:cubicBezTo>
                    <a:pt x="38" y="51"/>
                    <a:pt x="37" y="49"/>
                    <a:pt x="36" y="47"/>
                  </a:cubicBezTo>
                  <a:cubicBezTo>
                    <a:pt x="26" y="34"/>
                    <a:pt x="26" y="34"/>
                    <a:pt x="26" y="34"/>
                  </a:cubicBezTo>
                  <a:cubicBezTo>
                    <a:pt x="27" y="33"/>
                    <a:pt x="28" y="32"/>
                    <a:pt x="30" y="31"/>
                  </a:cubicBezTo>
                  <a:cubicBezTo>
                    <a:pt x="31" y="29"/>
                    <a:pt x="31" y="29"/>
                    <a:pt x="31" y="29"/>
                  </a:cubicBezTo>
                  <a:cubicBezTo>
                    <a:pt x="32" y="28"/>
                    <a:pt x="33" y="27"/>
                    <a:pt x="35" y="26"/>
                  </a:cubicBezTo>
                  <a:cubicBezTo>
                    <a:pt x="48" y="36"/>
                    <a:pt x="48" y="36"/>
                    <a:pt x="48" y="36"/>
                  </a:cubicBezTo>
                  <a:cubicBezTo>
                    <a:pt x="49" y="37"/>
                    <a:pt x="51" y="37"/>
                    <a:pt x="53" y="36"/>
                  </a:cubicBezTo>
                  <a:cubicBezTo>
                    <a:pt x="57" y="34"/>
                    <a:pt x="62" y="32"/>
                    <a:pt x="67" y="30"/>
                  </a:cubicBezTo>
                  <a:cubicBezTo>
                    <a:pt x="69" y="30"/>
                    <a:pt x="71" y="28"/>
                    <a:pt x="71" y="26"/>
                  </a:cubicBezTo>
                  <a:cubicBezTo>
                    <a:pt x="73" y="10"/>
                    <a:pt x="73" y="10"/>
                    <a:pt x="73" y="10"/>
                  </a:cubicBezTo>
                  <a:cubicBezTo>
                    <a:pt x="77" y="10"/>
                    <a:pt x="81" y="10"/>
                    <a:pt x="85" y="10"/>
                  </a:cubicBezTo>
                  <a:cubicBezTo>
                    <a:pt x="87" y="26"/>
                    <a:pt x="87" y="26"/>
                    <a:pt x="87" y="26"/>
                  </a:cubicBezTo>
                  <a:cubicBezTo>
                    <a:pt x="87" y="28"/>
                    <a:pt x="89" y="30"/>
                    <a:pt x="91" y="30"/>
                  </a:cubicBezTo>
                  <a:cubicBezTo>
                    <a:pt x="96" y="32"/>
                    <a:pt x="100" y="34"/>
                    <a:pt x="105" y="36"/>
                  </a:cubicBezTo>
                  <a:cubicBezTo>
                    <a:pt x="106" y="37"/>
                    <a:pt x="109" y="37"/>
                    <a:pt x="110" y="36"/>
                  </a:cubicBezTo>
                  <a:cubicBezTo>
                    <a:pt x="123" y="26"/>
                    <a:pt x="123" y="26"/>
                    <a:pt x="123" y="26"/>
                  </a:cubicBezTo>
                  <a:cubicBezTo>
                    <a:pt x="126" y="29"/>
                    <a:pt x="129" y="31"/>
                    <a:pt x="131" y="34"/>
                  </a:cubicBezTo>
                  <a:cubicBezTo>
                    <a:pt x="122" y="47"/>
                    <a:pt x="122" y="47"/>
                    <a:pt x="122" y="47"/>
                  </a:cubicBezTo>
                  <a:cubicBezTo>
                    <a:pt x="120" y="49"/>
                    <a:pt x="120" y="51"/>
                    <a:pt x="121" y="53"/>
                  </a:cubicBezTo>
                  <a:cubicBezTo>
                    <a:pt x="124" y="57"/>
                    <a:pt x="126" y="62"/>
                    <a:pt x="127" y="67"/>
                  </a:cubicBezTo>
                  <a:cubicBezTo>
                    <a:pt x="128" y="69"/>
                    <a:pt x="129" y="70"/>
                    <a:pt x="131" y="71"/>
                  </a:cubicBezTo>
                  <a:cubicBezTo>
                    <a:pt x="147" y="73"/>
                    <a:pt x="147" y="73"/>
                    <a:pt x="147" y="73"/>
                  </a:cubicBezTo>
                  <a:cubicBezTo>
                    <a:pt x="148" y="75"/>
                    <a:pt x="148" y="77"/>
                    <a:pt x="148" y="79"/>
                  </a:cubicBezTo>
                  <a:cubicBezTo>
                    <a:pt x="148" y="81"/>
                    <a:pt x="148" y="83"/>
                    <a:pt x="147"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59"/>
            <p:cNvSpPr>
              <a:spLocks noEditPoints="1"/>
            </p:cNvSpPr>
            <p:nvPr/>
          </p:nvSpPr>
          <p:spPr bwMode="auto">
            <a:xfrm>
              <a:off x="7718425" y="4983169"/>
              <a:ext cx="153989" cy="153989"/>
            </a:xfrm>
            <a:custGeom>
              <a:avLst/>
              <a:gdLst>
                <a:gd name="T0" fmla="*/ 31 w 46"/>
                <a:gd name="T1" fmla="*/ 2 h 46"/>
                <a:gd name="T2" fmla="*/ 23 w 46"/>
                <a:gd name="T3" fmla="*/ 0 h 46"/>
                <a:gd name="T4" fmla="*/ 2 w 46"/>
                <a:gd name="T5" fmla="*/ 14 h 46"/>
                <a:gd name="T6" fmla="*/ 2 w 46"/>
                <a:gd name="T7" fmla="*/ 32 h 46"/>
                <a:gd name="T8" fmla="*/ 14 w 46"/>
                <a:gd name="T9" fmla="*/ 44 h 46"/>
                <a:gd name="T10" fmla="*/ 23 w 46"/>
                <a:gd name="T11" fmla="*/ 46 h 46"/>
                <a:gd name="T12" fmla="*/ 43 w 46"/>
                <a:gd name="T13" fmla="*/ 32 h 46"/>
                <a:gd name="T14" fmla="*/ 43 w 46"/>
                <a:gd name="T15" fmla="*/ 14 h 46"/>
                <a:gd name="T16" fmla="*/ 31 w 46"/>
                <a:gd name="T17" fmla="*/ 2 h 46"/>
                <a:gd name="T18" fmla="*/ 35 w 46"/>
                <a:gd name="T19" fmla="*/ 28 h 46"/>
                <a:gd name="T20" fmla="*/ 23 w 46"/>
                <a:gd name="T21" fmla="*/ 36 h 46"/>
                <a:gd name="T22" fmla="*/ 18 w 46"/>
                <a:gd name="T23" fmla="*/ 35 h 46"/>
                <a:gd name="T24" fmla="*/ 11 w 46"/>
                <a:gd name="T25" fmla="*/ 28 h 46"/>
                <a:gd name="T26" fmla="*/ 11 w 46"/>
                <a:gd name="T27" fmla="*/ 18 h 46"/>
                <a:gd name="T28" fmla="*/ 23 w 46"/>
                <a:gd name="T29" fmla="*/ 10 h 46"/>
                <a:gd name="T30" fmla="*/ 28 w 46"/>
                <a:gd name="T31" fmla="*/ 11 h 46"/>
                <a:gd name="T32" fmla="*/ 35 w 46"/>
                <a:gd name="T33" fmla="*/ 18 h 46"/>
                <a:gd name="T34" fmla="*/ 35 w 46"/>
                <a:gd name="T3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31" y="2"/>
                  </a:moveTo>
                  <a:cubicBezTo>
                    <a:pt x="28" y="1"/>
                    <a:pt x="26" y="0"/>
                    <a:pt x="23" y="0"/>
                  </a:cubicBezTo>
                  <a:cubicBezTo>
                    <a:pt x="13" y="0"/>
                    <a:pt x="5" y="6"/>
                    <a:pt x="2" y="14"/>
                  </a:cubicBezTo>
                  <a:cubicBezTo>
                    <a:pt x="0" y="20"/>
                    <a:pt x="0" y="26"/>
                    <a:pt x="2" y="32"/>
                  </a:cubicBezTo>
                  <a:cubicBezTo>
                    <a:pt x="4" y="37"/>
                    <a:pt x="9" y="42"/>
                    <a:pt x="14" y="44"/>
                  </a:cubicBezTo>
                  <a:cubicBezTo>
                    <a:pt x="17" y="45"/>
                    <a:pt x="20" y="46"/>
                    <a:pt x="23" y="46"/>
                  </a:cubicBezTo>
                  <a:cubicBezTo>
                    <a:pt x="32" y="46"/>
                    <a:pt x="40" y="40"/>
                    <a:pt x="43" y="32"/>
                  </a:cubicBezTo>
                  <a:cubicBezTo>
                    <a:pt x="46" y="26"/>
                    <a:pt x="46" y="20"/>
                    <a:pt x="43" y="14"/>
                  </a:cubicBezTo>
                  <a:cubicBezTo>
                    <a:pt x="41" y="9"/>
                    <a:pt x="37" y="4"/>
                    <a:pt x="31" y="2"/>
                  </a:cubicBezTo>
                  <a:close/>
                  <a:moveTo>
                    <a:pt x="35" y="28"/>
                  </a:moveTo>
                  <a:cubicBezTo>
                    <a:pt x="33" y="33"/>
                    <a:pt x="28" y="36"/>
                    <a:pt x="23" y="36"/>
                  </a:cubicBezTo>
                  <a:cubicBezTo>
                    <a:pt x="21" y="36"/>
                    <a:pt x="19" y="36"/>
                    <a:pt x="18" y="35"/>
                  </a:cubicBezTo>
                  <a:cubicBezTo>
                    <a:pt x="15" y="34"/>
                    <a:pt x="12" y="31"/>
                    <a:pt x="11" y="28"/>
                  </a:cubicBezTo>
                  <a:cubicBezTo>
                    <a:pt x="9" y="25"/>
                    <a:pt x="9" y="21"/>
                    <a:pt x="11" y="18"/>
                  </a:cubicBezTo>
                  <a:cubicBezTo>
                    <a:pt x="13" y="13"/>
                    <a:pt x="17" y="10"/>
                    <a:pt x="23" y="10"/>
                  </a:cubicBezTo>
                  <a:cubicBezTo>
                    <a:pt x="24" y="10"/>
                    <a:pt x="26" y="10"/>
                    <a:pt x="28" y="11"/>
                  </a:cubicBezTo>
                  <a:cubicBezTo>
                    <a:pt x="31" y="12"/>
                    <a:pt x="33" y="15"/>
                    <a:pt x="35" y="18"/>
                  </a:cubicBezTo>
                  <a:cubicBezTo>
                    <a:pt x="36" y="21"/>
                    <a:pt x="36" y="25"/>
                    <a:pt x="35"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60"/>
            <p:cNvSpPr>
              <a:spLocks noEditPoints="1"/>
            </p:cNvSpPr>
            <p:nvPr/>
          </p:nvSpPr>
          <p:spPr bwMode="auto">
            <a:xfrm>
              <a:off x="7605715" y="4868863"/>
              <a:ext cx="377823" cy="381000"/>
            </a:xfrm>
            <a:custGeom>
              <a:avLst/>
              <a:gdLst>
                <a:gd name="T0" fmla="*/ 101 w 113"/>
                <a:gd name="T1" fmla="*/ 60 h 114"/>
                <a:gd name="T2" fmla="*/ 110 w 113"/>
                <a:gd name="T3" fmla="*/ 48 h 114"/>
                <a:gd name="T4" fmla="*/ 106 w 113"/>
                <a:gd name="T5" fmla="*/ 27 h 114"/>
                <a:gd name="T6" fmla="*/ 90 w 113"/>
                <a:gd name="T7" fmla="*/ 28 h 114"/>
                <a:gd name="T8" fmla="*/ 88 w 113"/>
                <a:gd name="T9" fmla="*/ 12 h 114"/>
                <a:gd name="T10" fmla="*/ 79 w 113"/>
                <a:gd name="T11" fmla="*/ 3 h 114"/>
                <a:gd name="T12" fmla="*/ 66 w 113"/>
                <a:gd name="T13" fmla="*/ 3 h 114"/>
                <a:gd name="T14" fmla="*/ 53 w 113"/>
                <a:gd name="T15" fmla="*/ 13 h 114"/>
                <a:gd name="T16" fmla="*/ 42 w 113"/>
                <a:gd name="T17" fmla="*/ 1 h 114"/>
                <a:gd name="T18" fmla="*/ 34 w 113"/>
                <a:gd name="T19" fmla="*/ 4 h 114"/>
                <a:gd name="T20" fmla="*/ 25 w 113"/>
                <a:gd name="T21" fmla="*/ 13 h 114"/>
                <a:gd name="T22" fmla="*/ 23 w 113"/>
                <a:gd name="T23" fmla="*/ 29 h 114"/>
                <a:gd name="T24" fmla="*/ 7 w 113"/>
                <a:gd name="T25" fmla="*/ 28 h 114"/>
                <a:gd name="T26" fmla="*/ 3 w 113"/>
                <a:gd name="T27" fmla="*/ 36 h 114"/>
                <a:gd name="T28" fmla="*/ 3 w 113"/>
                <a:gd name="T29" fmla="*/ 48 h 114"/>
                <a:gd name="T30" fmla="*/ 13 w 113"/>
                <a:gd name="T31" fmla="*/ 61 h 114"/>
                <a:gd name="T32" fmla="*/ 1 w 113"/>
                <a:gd name="T33" fmla="*/ 72 h 114"/>
                <a:gd name="T34" fmla="*/ 3 w 113"/>
                <a:gd name="T35" fmla="*/ 80 h 114"/>
                <a:gd name="T36" fmla="*/ 12 w 113"/>
                <a:gd name="T37" fmla="*/ 89 h 114"/>
                <a:gd name="T38" fmla="*/ 28 w 113"/>
                <a:gd name="T39" fmla="*/ 91 h 114"/>
                <a:gd name="T40" fmla="*/ 28 w 113"/>
                <a:gd name="T41" fmla="*/ 107 h 114"/>
                <a:gd name="T42" fmla="*/ 42 w 113"/>
                <a:gd name="T43" fmla="*/ 113 h 114"/>
                <a:gd name="T44" fmla="*/ 48 w 113"/>
                <a:gd name="T45" fmla="*/ 111 h 114"/>
                <a:gd name="T46" fmla="*/ 60 w 113"/>
                <a:gd name="T47" fmla="*/ 101 h 114"/>
                <a:gd name="T48" fmla="*/ 71 w 113"/>
                <a:gd name="T49" fmla="*/ 113 h 114"/>
                <a:gd name="T50" fmla="*/ 88 w 113"/>
                <a:gd name="T51" fmla="*/ 101 h 114"/>
                <a:gd name="T52" fmla="*/ 90 w 113"/>
                <a:gd name="T53" fmla="*/ 85 h 114"/>
                <a:gd name="T54" fmla="*/ 107 w 113"/>
                <a:gd name="T55" fmla="*/ 86 h 114"/>
                <a:gd name="T56" fmla="*/ 113 w 113"/>
                <a:gd name="T57" fmla="*/ 71 h 114"/>
                <a:gd name="T58" fmla="*/ 101 w 113"/>
                <a:gd name="T59" fmla="*/ 75 h 114"/>
                <a:gd name="T60" fmla="*/ 90 w 113"/>
                <a:gd name="T61" fmla="*/ 75 h 114"/>
                <a:gd name="T62" fmla="*/ 77 w 113"/>
                <a:gd name="T63" fmla="*/ 85 h 114"/>
                <a:gd name="T64" fmla="*/ 78 w 113"/>
                <a:gd name="T65" fmla="*/ 100 h 114"/>
                <a:gd name="T66" fmla="*/ 67 w 113"/>
                <a:gd name="T67" fmla="*/ 93 h 114"/>
                <a:gd name="T68" fmla="*/ 51 w 113"/>
                <a:gd name="T69" fmla="*/ 91 h 114"/>
                <a:gd name="T70" fmla="*/ 41 w 113"/>
                <a:gd name="T71" fmla="*/ 103 h 114"/>
                <a:gd name="T72" fmla="*/ 36 w 113"/>
                <a:gd name="T73" fmla="*/ 100 h 114"/>
                <a:gd name="T74" fmla="*/ 36 w 113"/>
                <a:gd name="T75" fmla="*/ 85 h 114"/>
                <a:gd name="T76" fmla="*/ 24 w 113"/>
                <a:gd name="T77" fmla="*/ 76 h 114"/>
                <a:gd name="T78" fmla="*/ 12 w 113"/>
                <a:gd name="T79" fmla="*/ 76 h 114"/>
                <a:gd name="T80" fmla="*/ 11 w 113"/>
                <a:gd name="T81" fmla="*/ 73 h 114"/>
                <a:gd name="T82" fmla="*/ 23 w 113"/>
                <a:gd name="T83" fmla="*/ 63 h 114"/>
                <a:gd name="T84" fmla="*/ 20 w 113"/>
                <a:gd name="T85" fmla="*/ 47 h 114"/>
                <a:gd name="T86" fmla="*/ 12 w 113"/>
                <a:gd name="T87" fmla="*/ 39 h 114"/>
                <a:gd name="T88" fmla="*/ 13 w 113"/>
                <a:gd name="T89" fmla="*/ 36 h 114"/>
                <a:gd name="T90" fmla="*/ 29 w 113"/>
                <a:gd name="T91" fmla="*/ 37 h 114"/>
                <a:gd name="T92" fmla="*/ 38 w 113"/>
                <a:gd name="T93" fmla="*/ 24 h 114"/>
                <a:gd name="T94" fmla="*/ 37 w 113"/>
                <a:gd name="T95" fmla="*/ 13 h 114"/>
                <a:gd name="T96" fmla="*/ 41 w 113"/>
                <a:gd name="T97" fmla="*/ 11 h 114"/>
                <a:gd name="T98" fmla="*/ 51 w 113"/>
                <a:gd name="T99" fmla="*/ 23 h 114"/>
                <a:gd name="T100" fmla="*/ 67 w 113"/>
                <a:gd name="T101" fmla="*/ 21 h 114"/>
                <a:gd name="T102" fmla="*/ 75 w 113"/>
                <a:gd name="T103" fmla="*/ 12 h 114"/>
                <a:gd name="T104" fmla="*/ 75 w 113"/>
                <a:gd name="T105" fmla="*/ 24 h 114"/>
                <a:gd name="T106" fmla="*/ 84 w 113"/>
                <a:gd name="T107" fmla="*/ 37 h 114"/>
                <a:gd name="T108" fmla="*/ 100 w 113"/>
                <a:gd name="T109" fmla="*/ 36 h 114"/>
                <a:gd name="T110" fmla="*/ 93 w 113"/>
                <a:gd name="T111" fmla="*/ 47 h 114"/>
                <a:gd name="T112" fmla="*/ 91 w 113"/>
                <a:gd name="T113" fmla="*/ 62 h 114"/>
                <a:gd name="T114" fmla="*/ 102 w 113"/>
                <a:gd name="T115"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4">
                  <a:moveTo>
                    <a:pt x="110" y="66"/>
                  </a:moveTo>
                  <a:cubicBezTo>
                    <a:pt x="101" y="60"/>
                    <a:pt x="101" y="60"/>
                    <a:pt x="101" y="60"/>
                  </a:cubicBezTo>
                  <a:cubicBezTo>
                    <a:pt x="101" y="58"/>
                    <a:pt x="101" y="56"/>
                    <a:pt x="101" y="53"/>
                  </a:cubicBezTo>
                  <a:cubicBezTo>
                    <a:pt x="110" y="48"/>
                    <a:pt x="110" y="48"/>
                    <a:pt x="110" y="48"/>
                  </a:cubicBezTo>
                  <a:cubicBezTo>
                    <a:pt x="112" y="47"/>
                    <a:pt x="113" y="44"/>
                    <a:pt x="113" y="42"/>
                  </a:cubicBezTo>
                  <a:cubicBezTo>
                    <a:pt x="111" y="37"/>
                    <a:pt x="109" y="32"/>
                    <a:pt x="106" y="27"/>
                  </a:cubicBezTo>
                  <a:cubicBezTo>
                    <a:pt x="105" y="26"/>
                    <a:pt x="103" y="25"/>
                    <a:pt x="101" y="25"/>
                  </a:cubicBezTo>
                  <a:cubicBezTo>
                    <a:pt x="90" y="28"/>
                    <a:pt x="90" y="28"/>
                    <a:pt x="90" y="28"/>
                  </a:cubicBezTo>
                  <a:cubicBezTo>
                    <a:pt x="89" y="26"/>
                    <a:pt x="87" y="25"/>
                    <a:pt x="85" y="23"/>
                  </a:cubicBezTo>
                  <a:cubicBezTo>
                    <a:pt x="88" y="12"/>
                    <a:pt x="88" y="12"/>
                    <a:pt x="88" y="12"/>
                  </a:cubicBezTo>
                  <a:cubicBezTo>
                    <a:pt x="89" y="10"/>
                    <a:pt x="88" y="8"/>
                    <a:pt x="86" y="7"/>
                  </a:cubicBezTo>
                  <a:cubicBezTo>
                    <a:pt x="83" y="6"/>
                    <a:pt x="81" y="4"/>
                    <a:pt x="79" y="3"/>
                  </a:cubicBezTo>
                  <a:cubicBezTo>
                    <a:pt x="76" y="2"/>
                    <a:pt x="74" y="2"/>
                    <a:pt x="71" y="1"/>
                  </a:cubicBezTo>
                  <a:cubicBezTo>
                    <a:pt x="69" y="0"/>
                    <a:pt x="67" y="1"/>
                    <a:pt x="66" y="3"/>
                  </a:cubicBezTo>
                  <a:cubicBezTo>
                    <a:pt x="60" y="13"/>
                    <a:pt x="60" y="13"/>
                    <a:pt x="60" y="13"/>
                  </a:cubicBezTo>
                  <a:cubicBezTo>
                    <a:pt x="58" y="13"/>
                    <a:pt x="55" y="13"/>
                    <a:pt x="53" y="13"/>
                  </a:cubicBezTo>
                  <a:cubicBezTo>
                    <a:pt x="47" y="3"/>
                    <a:pt x="47" y="3"/>
                    <a:pt x="47" y="3"/>
                  </a:cubicBezTo>
                  <a:cubicBezTo>
                    <a:pt x="46" y="1"/>
                    <a:pt x="44" y="0"/>
                    <a:pt x="42" y="1"/>
                  </a:cubicBezTo>
                  <a:cubicBezTo>
                    <a:pt x="39" y="2"/>
                    <a:pt x="37" y="2"/>
                    <a:pt x="35" y="3"/>
                  </a:cubicBezTo>
                  <a:cubicBezTo>
                    <a:pt x="34" y="4"/>
                    <a:pt x="34" y="4"/>
                    <a:pt x="34" y="4"/>
                  </a:cubicBezTo>
                  <a:cubicBezTo>
                    <a:pt x="31" y="5"/>
                    <a:pt x="29" y="6"/>
                    <a:pt x="27" y="7"/>
                  </a:cubicBezTo>
                  <a:cubicBezTo>
                    <a:pt x="25" y="8"/>
                    <a:pt x="24" y="10"/>
                    <a:pt x="25" y="13"/>
                  </a:cubicBezTo>
                  <a:cubicBezTo>
                    <a:pt x="28" y="24"/>
                    <a:pt x="28" y="24"/>
                    <a:pt x="28" y="24"/>
                  </a:cubicBezTo>
                  <a:cubicBezTo>
                    <a:pt x="26" y="25"/>
                    <a:pt x="24" y="27"/>
                    <a:pt x="23" y="29"/>
                  </a:cubicBezTo>
                  <a:cubicBezTo>
                    <a:pt x="12" y="26"/>
                    <a:pt x="12" y="26"/>
                    <a:pt x="12" y="26"/>
                  </a:cubicBezTo>
                  <a:cubicBezTo>
                    <a:pt x="10" y="25"/>
                    <a:pt x="8" y="26"/>
                    <a:pt x="7" y="28"/>
                  </a:cubicBezTo>
                  <a:cubicBezTo>
                    <a:pt x="5" y="30"/>
                    <a:pt x="4" y="32"/>
                    <a:pt x="3" y="34"/>
                  </a:cubicBezTo>
                  <a:cubicBezTo>
                    <a:pt x="3" y="36"/>
                    <a:pt x="3" y="36"/>
                    <a:pt x="3" y="36"/>
                  </a:cubicBezTo>
                  <a:cubicBezTo>
                    <a:pt x="2" y="38"/>
                    <a:pt x="1" y="40"/>
                    <a:pt x="1" y="43"/>
                  </a:cubicBezTo>
                  <a:cubicBezTo>
                    <a:pt x="0" y="45"/>
                    <a:pt x="1" y="47"/>
                    <a:pt x="3" y="48"/>
                  </a:cubicBezTo>
                  <a:cubicBezTo>
                    <a:pt x="13" y="54"/>
                    <a:pt x="13" y="54"/>
                    <a:pt x="13" y="54"/>
                  </a:cubicBezTo>
                  <a:cubicBezTo>
                    <a:pt x="12" y="56"/>
                    <a:pt x="12" y="58"/>
                    <a:pt x="13" y="61"/>
                  </a:cubicBezTo>
                  <a:cubicBezTo>
                    <a:pt x="3" y="66"/>
                    <a:pt x="3" y="66"/>
                    <a:pt x="3" y="66"/>
                  </a:cubicBezTo>
                  <a:cubicBezTo>
                    <a:pt x="1" y="68"/>
                    <a:pt x="0" y="70"/>
                    <a:pt x="1" y="72"/>
                  </a:cubicBezTo>
                  <a:cubicBezTo>
                    <a:pt x="1" y="74"/>
                    <a:pt x="2" y="77"/>
                    <a:pt x="3" y="79"/>
                  </a:cubicBezTo>
                  <a:cubicBezTo>
                    <a:pt x="3" y="80"/>
                    <a:pt x="3" y="80"/>
                    <a:pt x="3" y="80"/>
                  </a:cubicBezTo>
                  <a:cubicBezTo>
                    <a:pt x="4" y="82"/>
                    <a:pt x="6" y="84"/>
                    <a:pt x="7" y="87"/>
                  </a:cubicBezTo>
                  <a:cubicBezTo>
                    <a:pt x="8" y="88"/>
                    <a:pt x="10" y="89"/>
                    <a:pt x="12" y="89"/>
                  </a:cubicBezTo>
                  <a:cubicBezTo>
                    <a:pt x="23" y="86"/>
                    <a:pt x="23" y="86"/>
                    <a:pt x="23" y="86"/>
                  </a:cubicBezTo>
                  <a:cubicBezTo>
                    <a:pt x="25" y="88"/>
                    <a:pt x="26" y="89"/>
                    <a:pt x="28" y="91"/>
                  </a:cubicBezTo>
                  <a:cubicBezTo>
                    <a:pt x="25" y="102"/>
                    <a:pt x="25" y="102"/>
                    <a:pt x="25" y="102"/>
                  </a:cubicBezTo>
                  <a:cubicBezTo>
                    <a:pt x="25" y="104"/>
                    <a:pt x="26" y="106"/>
                    <a:pt x="28" y="107"/>
                  </a:cubicBezTo>
                  <a:cubicBezTo>
                    <a:pt x="30" y="108"/>
                    <a:pt x="32" y="110"/>
                    <a:pt x="35" y="111"/>
                  </a:cubicBezTo>
                  <a:cubicBezTo>
                    <a:pt x="37" y="112"/>
                    <a:pt x="40" y="112"/>
                    <a:pt x="42" y="113"/>
                  </a:cubicBezTo>
                  <a:cubicBezTo>
                    <a:pt x="43" y="113"/>
                    <a:pt x="43" y="113"/>
                    <a:pt x="44" y="113"/>
                  </a:cubicBezTo>
                  <a:cubicBezTo>
                    <a:pt x="45" y="113"/>
                    <a:pt x="47" y="112"/>
                    <a:pt x="48" y="111"/>
                  </a:cubicBezTo>
                  <a:cubicBezTo>
                    <a:pt x="53" y="101"/>
                    <a:pt x="53" y="101"/>
                    <a:pt x="53" y="101"/>
                  </a:cubicBezTo>
                  <a:cubicBezTo>
                    <a:pt x="56" y="101"/>
                    <a:pt x="58" y="101"/>
                    <a:pt x="60" y="101"/>
                  </a:cubicBezTo>
                  <a:cubicBezTo>
                    <a:pt x="66" y="111"/>
                    <a:pt x="66" y="111"/>
                    <a:pt x="66" y="111"/>
                  </a:cubicBezTo>
                  <a:cubicBezTo>
                    <a:pt x="67" y="113"/>
                    <a:pt x="69" y="114"/>
                    <a:pt x="71" y="113"/>
                  </a:cubicBezTo>
                  <a:cubicBezTo>
                    <a:pt x="77" y="112"/>
                    <a:pt x="82" y="110"/>
                    <a:pt x="86" y="107"/>
                  </a:cubicBezTo>
                  <a:cubicBezTo>
                    <a:pt x="88" y="106"/>
                    <a:pt x="89" y="104"/>
                    <a:pt x="88" y="101"/>
                  </a:cubicBezTo>
                  <a:cubicBezTo>
                    <a:pt x="85" y="90"/>
                    <a:pt x="85" y="90"/>
                    <a:pt x="85" y="90"/>
                  </a:cubicBezTo>
                  <a:cubicBezTo>
                    <a:pt x="87" y="89"/>
                    <a:pt x="89" y="87"/>
                    <a:pt x="90" y="85"/>
                  </a:cubicBezTo>
                  <a:cubicBezTo>
                    <a:pt x="101" y="88"/>
                    <a:pt x="101" y="88"/>
                    <a:pt x="101" y="88"/>
                  </a:cubicBezTo>
                  <a:cubicBezTo>
                    <a:pt x="103" y="89"/>
                    <a:pt x="106" y="88"/>
                    <a:pt x="107" y="86"/>
                  </a:cubicBezTo>
                  <a:cubicBezTo>
                    <a:pt x="108" y="84"/>
                    <a:pt x="109" y="81"/>
                    <a:pt x="110" y="79"/>
                  </a:cubicBezTo>
                  <a:cubicBezTo>
                    <a:pt x="111" y="77"/>
                    <a:pt x="112" y="74"/>
                    <a:pt x="113" y="71"/>
                  </a:cubicBezTo>
                  <a:cubicBezTo>
                    <a:pt x="113" y="69"/>
                    <a:pt x="112" y="67"/>
                    <a:pt x="110" y="66"/>
                  </a:cubicBezTo>
                  <a:close/>
                  <a:moveTo>
                    <a:pt x="101" y="75"/>
                  </a:moveTo>
                  <a:cubicBezTo>
                    <a:pt x="101" y="76"/>
                    <a:pt x="101" y="77"/>
                    <a:pt x="100" y="78"/>
                  </a:cubicBezTo>
                  <a:cubicBezTo>
                    <a:pt x="90" y="75"/>
                    <a:pt x="90" y="75"/>
                    <a:pt x="90" y="75"/>
                  </a:cubicBezTo>
                  <a:cubicBezTo>
                    <a:pt x="88" y="75"/>
                    <a:pt x="86" y="76"/>
                    <a:pt x="85" y="77"/>
                  </a:cubicBezTo>
                  <a:cubicBezTo>
                    <a:pt x="83" y="80"/>
                    <a:pt x="80" y="83"/>
                    <a:pt x="77" y="85"/>
                  </a:cubicBezTo>
                  <a:cubicBezTo>
                    <a:pt x="75" y="86"/>
                    <a:pt x="75" y="88"/>
                    <a:pt x="75" y="90"/>
                  </a:cubicBezTo>
                  <a:cubicBezTo>
                    <a:pt x="78" y="100"/>
                    <a:pt x="78" y="100"/>
                    <a:pt x="78" y="100"/>
                  </a:cubicBezTo>
                  <a:cubicBezTo>
                    <a:pt x="76" y="101"/>
                    <a:pt x="74" y="102"/>
                    <a:pt x="72" y="103"/>
                  </a:cubicBezTo>
                  <a:cubicBezTo>
                    <a:pt x="67" y="93"/>
                    <a:pt x="67" y="93"/>
                    <a:pt x="67" y="93"/>
                  </a:cubicBezTo>
                  <a:cubicBezTo>
                    <a:pt x="66" y="92"/>
                    <a:pt x="64" y="91"/>
                    <a:pt x="62" y="91"/>
                  </a:cubicBezTo>
                  <a:cubicBezTo>
                    <a:pt x="59" y="92"/>
                    <a:pt x="55" y="92"/>
                    <a:pt x="51" y="91"/>
                  </a:cubicBezTo>
                  <a:cubicBezTo>
                    <a:pt x="49" y="91"/>
                    <a:pt x="48" y="92"/>
                    <a:pt x="47" y="93"/>
                  </a:cubicBezTo>
                  <a:cubicBezTo>
                    <a:pt x="41" y="103"/>
                    <a:pt x="41" y="103"/>
                    <a:pt x="41" y="103"/>
                  </a:cubicBezTo>
                  <a:cubicBezTo>
                    <a:pt x="40" y="102"/>
                    <a:pt x="39" y="102"/>
                    <a:pt x="38" y="102"/>
                  </a:cubicBezTo>
                  <a:cubicBezTo>
                    <a:pt x="37" y="101"/>
                    <a:pt x="36" y="101"/>
                    <a:pt x="36" y="100"/>
                  </a:cubicBezTo>
                  <a:cubicBezTo>
                    <a:pt x="38" y="90"/>
                    <a:pt x="38" y="90"/>
                    <a:pt x="38" y="90"/>
                  </a:cubicBezTo>
                  <a:cubicBezTo>
                    <a:pt x="39" y="88"/>
                    <a:pt x="38" y="86"/>
                    <a:pt x="36" y="85"/>
                  </a:cubicBezTo>
                  <a:cubicBezTo>
                    <a:pt x="34" y="83"/>
                    <a:pt x="31" y="80"/>
                    <a:pt x="29" y="77"/>
                  </a:cubicBezTo>
                  <a:cubicBezTo>
                    <a:pt x="28" y="76"/>
                    <a:pt x="26" y="75"/>
                    <a:pt x="24" y="76"/>
                  </a:cubicBezTo>
                  <a:cubicBezTo>
                    <a:pt x="13" y="78"/>
                    <a:pt x="13" y="78"/>
                    <a:pt x="13" y="78"/>
                  </a:cubicBezTo>
                  <a:cubicBezTo>
                    <a:pt x="13" y="78"/>
                    <a:pt x="13" y="77"/>
                    <a:pt x="12" y="76"/>
                  </a:cubicBezTo>
                  <a:cubicBezTo>
                    <a:pt x="12" y="75"/>
                    <a:pt x="12" y="75"/>
                    <a:pt x="12" y="75"/>
                  </a:cubicBezTo>
                  <a:cubicBezTo>
                    <a:pt x="12" y="74"/>
                    <a:pt x="11" y="74"/>
                    <a:pt x="11" y="73"/>
                  </a:cubicBezTo>
                  <a:cubicBezTo>
                    <a:pt x="20" y="67"/>
                    <a:pt x="20" y="67"/>
                    <a:pt x="20" y="67"/>
                  </a:cubicBezTo>
                  <a:cubicBezTo>
                    <a:pt x="22" y="66"/>
                    <a:pt x="23" y="64"/>
                    <a:pt x="23" y="63"/>
                  </a:cubicBezTo>
                  <a:cubicBezTo>
                    <a:pt x="22" y="59"/>
                    <a:pt x="22" y="55"/>
                    <a:pt x="23" y="52"/>
                  </a:cubicBezTo>
                  <a:cubicBezTo>
                    <a:pt x="23" y="50"/>
                    <a:pt x="22" y="48"/>
                    <a:pt x="20" y="47"/>
                  </a:cubicBezTo>
                  <a:cubicBezTo>
                    <a:pt x="11" y="42"/>
                    <a:pt x="11" y="42"/>
                    <a:pt x="11" y="42"/>
                  </a:cubicBezTo>
                  <a:cubicBezTo>
                    <a:pt x="11" y="41"/>
                    <a:pt x="11" y="40"/>
                    <a:pt x="12" y="39"/>
                  </a:cubicBezTo>
                  <a:cubicBezTo>
                    <a:pt x="12" y="38"/>
                    <a:pt x="12" y="38"/>
                    <a:pt x="12" y="38"/>
                  </a:cubicBezTo>
                  <a:cubicBezTo>
                    <a:pt x="13" y="37"/>
                    <a:pt x="13" y="37"/>
                    <a:pt x="13" y="36"/>
                  </a:cubicBezTo>
                  <a:cubicBezTo>
                    <a:pt x="24" y="39"/>
                    <a:pt x="24" y="39"/>
                    <a:pt x="24" y="39"/>
                  </a:cubicBezTo>
                  <a:cubicBezTo>
                    <a:pt x="25" y="39"/>
                    <a:pt x="27" y="38"/>
                    <a:pt x="29" y="37"/>
                  </a:cubicBezTo>
                  <a:cubicBezTo>
                    <a:pt x="31" y="34"/>
                    <a:pt x="33" y="31"/>
                    <a:pt x="36" y="29"/>
                  </a:cubicBezTo>
                  <a:cubicBezTo>
                    <a:pt x="38" y="28"/>
                    <a:pt x="39" y="26"/>
                    <a:pt x="38" y="24"/>
                  </a:cubicBezTo>
                  <a:cubicBezTo>
                    <a:pt x="35" y="14"/>
                    <a:pt x="35" y="14"/>
                    <a:pt x="35" y="14"/>
                  </a:cubicBezTo>
                  <a:cubicBezTo>
                    <a:pt x="36" y="13"/>
                    <a:pt x="37" y="13"/>
                    <a:pt x="37" y="13"/>
                  </a:cubicBezTo>
                  <a:cubicBezTo>
                    <a:pt x="38" y="12"/>
                    <a:pt x="38" y="12"/>
                    <a:pt x="38" y="12"/>
                  </a:cubicBezTo>
                  <a:cubicBezTo>
                    <a:pt x="39" y="12"/>
                    <a:pt x="40" y="12"/>
                    <a:pt x="41" y="11"/>
                  </a:cubicBezTo>
                  <a:cubicBezTo>
                    <a:pt x="46" y="21"/>
                    <a:pt x="46" y="21"/>
                    <a:pt x="46" y="21"/>
                  </a:cubicBezTo>
                  <a:cubicBezTo>
                    <a:pt x="47" y="22"/>
                    <a:pt x="49" y="23"/>
                    <a:pt x="51" y="23"/>
                  </a:cubicBezTo>
                  <a:cubicBezTo>
                    <a:pt x="55" y="22"/>
                    <a:pt x="58" y="22"/>
                    <a:pt x="62" y="23"/>
                  </a:cubicBezTo>
                  <a:cubicBezTo>
                    <a:pt x="64" y="23"/>
                    <a:pt x="66" y="22"/>
                    <a:pt x="67" y="21"/>
                  </a:cubicBezTo>
                  <a:cubicBezTo>
                    <a:pt x="72" y="11"/>
                    <a:pt x="72" y="11"/>
                    <a:pt x="72" y="11"/>
                  </a:cubicBezTo>
                  <a:cubicBezTo>
                    <a:pt x="73" y="12"/>
                    <a:pt x="74" y="12"/>
                    <a:pt x="75" y="12"/>
                  </a:cubicBezTo>
                  <a:cubicBezTo>
                    <a:pt x="76" y="13"/>
                    <a:pt x="77" y="13"/>
                    <a:pt x="78" y="14"/>
                  </a:cubicBezTo>
                  <a:cubicBezTo>
                    <a:pt x="75" y="24"/>
                    <a:pt x="75" y="24"/>
                    <a:pt x="75" y="24"/>
                  </a:cubicBezTo>
                  <a:cubicBezTo>
                    <a:pt x="75" y="26"/>
                    <a:pt x="75" y="28"/>
                    <a:pt x="77" y="29"/>
                  </a:cubicBezTo>
                  <a:cubicBezTo>
                    <a:pt x="80" y="31"/>
                    <a:pt x="82" y="34"/>
                    <a:pt x="84" y="37"/>
                  </a:cubicBezTo>
                  <a:cubicBezTo>
                    <a:pt x="86" y="38"/>
                    <a:pt x="88" y="39"/>
                    <a:pt x="90" y="38"/>
                  </a:cubicBezTo>
                  <a:cubicBezTo>
                    <a:pt x="100" y="36"/>
                    <a:pt x="100" y="36"/>
                    <a:pt x="100" y="36"/>
                  </a:cubicBezTo>
                  <a:cubicBezTo>
                    <a:pt x="101" y="37"/>
                    <a:pt x="102" y="39"/>
                    <a:pt x="102" y="41"/>
                  </a:cubicBezTo>
                  <a:cubicBezTo>
                    <a:pt x="93" y="47"/>
                    <a:pt x="93" y="47"/>
                    <a:pt x="93" y="47"/>
                  </a:cubicBezTo>
                  <a:cubicBezTo>
                    <a:pt x="91" y="48"/>
                    <a:pt x="90" y="50"/>
                    <a:pt x="91" y="52"/>
                  </a:cubicBezTo>
                  <a:cubicBezTo>
                    <a:pt x="91" y="55"/>
                    <a:pt x="91" y="59"/>
                    <a:pt x="91" y="62"/>
                  </a:cubicBezTo>
                  <a:cubicBezTo>
                    <a:pt x="90" y="64"/>
                    <a:pt x="91" y="66"/>
                    <a:pt x="93" y="67"/>
                  </a:cubicBezTo>
                  <a:cubicBezTo>
                    <a:pt x="102" y="72"/>
                    <a:pt x="102" y="72"/>
                    <a:pt x="102" y="72"/>
                  </a:cubicBezTo>
                  <a:cubicBezTo>
                    <a:pt x="102" y="73"/>
                    <a:pt x="102" y="74"/>
                    <a:pt x="101" y="7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475"/>
          <p:cNvGrpSpPr/>
          <p:nvPr/>
        </p:nvGrpSpPr>
        <p:grpSpPr>
          <a:xfrm>
            <a:off x="5241379" y="1231469"/>
            <a:ext cx="207745" cy="148209"/>
            <a:chOff x="1743075" y="7188217"/>
            <a:chExt cx="520700" cy="371476"/>
          </a:xfrm>
          <a:solidFill>
            <a:schemeClr val="bg1"/>
          </a:solidFill>
        </p:grpSpPr>
        <p:sp>
          <p:nvSpPr>
            <p:cNvPr id="477" name="Freeform 161"/>
            <p:cNvSpPr>
              <a:spLocks/>
            </p:cNvSpPr>
            <p:nvPr/>
          </p:nvSpPr>
          <p:spPr bwMode="auto">
            <a:xfrm>
              <a:off x="1784351" y="7188217"/>
              <a:ext cx="438150" cy="276226"/>
            </a:xfrm>
            <a:custGeom>
              <a:avLst/>
              <a:gdLst>
                <a:gd name="T0" fmla="*/ 5 w 208"/>
                <a:gd name="T1" fmla="*/ 131 h 131"/>
                <a:gd name="T2" fmla="*/ 10 w 208"/>
                <a:gd name="T3" fmla="*/ 126 h 131"/>
                <a:gd name="T4" fmla="*/ 10 w 208"/>
                <a:gd name="T5" fmla="*/ 13 h 131"/>
                <a:gd name="T6" fmla="*/ 12 w 208"/>
                <a:gd name="T7" fmla="*/ 10 h 131"/>
                <a:gd name="T8" fmla="*/ 195 w 208"/>
                <a:gd name="T9" fmla="*/ 10 h 131"/>
                <a:gd name="T10" fmla="*/ 198 w 208"/>
                <a:gd name="T11" fmla="*/ 13 h 131"/>
                <a:gd name="T12" fmla="*/ 198 w 208"/>
                <a:gd name="T13" fmla="*/ 126 h 131"/>
                <a:gd name="T14" fmla="*/ 203 w 208"/>
                <a:gd name="T15" fmla="*/ 131 h 131"/>
                <a:gd name="T16" fmla="*/ 208 w 208"/>
                <a:gd name="T17" fmla="*/ 126 h 131"/>
                <a:gd name="T18" fmla="*/ 208 w 208"/>
                <a:gd name="T19" fmla="*/ 13 h 131"/>
                <a:gd name="T20" fmla="*/ 195 w 208"/>
                <a:gd name="T21" fmla="*/ 0 h 131"/>
                <a:gd name="T22" fmla="*/ 12 w 208"/>
                <a:gd name="T23" fmla="*/ 0 h 131"/>
                <a:gd name="T24" fmla="*/ 0 w 208"/>
                <a:gd name="T25" fmla="*/ 13 h 131"/>
                <a:gd name="T26" fmla="*/ 0 w 208"/>
                <a:gd name="T27" fmla="*/ 126 h 131"/>
                <a:gd name="T28" fmla="*/ 5 w 208"/>
                <a:gd name="T2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131">
                  <a:moveTo>
                    <a:pt x="5" y="131"/>
                  </a:moveTo>
                  <a:cubicBezTo>
                    <a:pt x="7" y="131"/>
                    <a:pt x="10" y="129"/>
                    <a:pt x="10" y="126"/>
                  </a:cubicBezTo>
                  <a:cubicBezTo>
                    <a:pt x="10" y="13"/>
                    <a:pt x="10" y="13"/>
                    <a:pt x="10" y="13"/>
                  </a:cubicBezTo>
                  <a:cubicBezTo>
                    <a:pt x="10" y="11"/>
                    <a:pt x="11" y="10"/>
                    <a:pt x="12" y="10"/>
                  </a:cubicBezTo>
                  <a:cubicBezTo>
                    <a:pt x="195" y="10"/>
                    <a:pt x="195" y="10"/>
                    <a:pt x="195" y="10"/>
                  </a:cubicBezTo>
                  <a:cubicBezTo>
                    <a:pt x="197" y="10"/>
                    <a:pt x="198" y="11"/>
                    <a:pt x="198" y="13"/>
                  </a:cubicBezTo>
                  <a:cubicBezTo>
                    <a:pt x="198" y="126"/>
                    <a:pt x="198" y="126"/>
                    <a:pt x="198" y="126"/>
                  </a:cubicBezTo>
                  <a:cubicBezTo>
                    <a:pt x="198" y="129"/>
                    <a:pt x="200" y="131"/>
                    <a:pt x="203" y="131"/>
                  </a:cubicBezTo>
                  <a:cubicBezTo>
                    <a:pt x="206" y="131"/>
                    <a:pt x="208" y="129"/>
                    <a:pt x="208" y="126"/>
                  </a:cubicBezTo>
                  <a:cubicBezTo>
                    <a:pt x="208" y="13"/>
                    <a:pt x="208" y="13"/>
                    <a:pt x="208" y="13"/>
                  </a:cubicBezTo>
                  <a:cubicBezTo>
                    <a:pt x="208" y="6"/>
                    <a:pt x="202" y="0"/>
                    <a:pt x="195" y="0"/>
                  </a:cubicBezTo>
                  <a:cubicBezTo>
                    <a:pt x="12" y="0"/>
                    <a:pt x="12" y="0"/>
                    <a:pt x="12" y="0"/>
                  </a:cubicBezTo>
                  <a:cubicBezTo>
                    <a:pt x="5" y="0"/>
                    <a:pt x="0" y="6"/>
                    <a:pt x="0" y="13"/>
                  </a:cubicBezTo>
                  <a:cubicBezTo>
                    <a:pt x="0" y="126"/>
                    <a:pt x="0" y="126"/>
                    <a:pt x="0" y="126"/>
                  </a:cubicBezTo>
                  <a:cubicBezTo>
                    <a:pt x="0" y="129"/>
                    <a:pt x="2" y="131"/>
                    <a:pt x="5" y="1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162"/>
            <p:cNvSpPr>
              <a:spLocks noEditPoints="1"/>
            </p:cNvSpPr>
            <p:nvPr/>
          </p:nvSpPr>
          <p:spPr bwMode="auto">
            <a:xfrm>
              <a:off x="1743075" y="7489844"/>
              <a:ext cx="520700" cy="69849"/>
            </a:xfrm>
            <a:custGeom>
              <a:avLst/>
              <a:gdLst>
                <a:gd name="T0" fmla="*/ 243 w 248"/>
                <a:gd name="T1" fmla="*/ 0 h 33"/>
                <a:gd name="T2" fmla="*/ 137 w 248"/>
                <a:gd name="T3" fmla="*/ 0 h 33"/>
                <a:gd name="T4" fmla="*/ 132 w 248"/>
                <a:gd name="T5" fmla="*/ 5 h 33"/>
                <a:gd name="T6" fmla="*/ 132 w 248"/>
                <a:gd name="T7" fmla="*/ 8 h 33"/>
                <a:gd name="T8" fmla="*/ 116 w 248"/>
                <a:gd name="T9" fmla="*/ 8 h 33"/>
                <a:gd name="T10" fmla="*/ 116 w 248"/>
                <a:gd name="T11" fmla="*/ 5 h 33"/>
                <a:gd name="T12" fmla="*/ 111 w 248"/>
                <a:gd name="T13" fmla="*/ 0 h 33"/>
                <a:gd name="T14" fmla="*/ 5 w 248"/>
                <a:gd name="T15" fmla="*/ 0 h 33"/>
                <a:gd name="T16" fmla="*/ 0 w 248"/>
                <a:gd name="T17" fmla="*/ 5 h 33"/>
                <a:gd name="T18" fmla="*/ 0 w 248"/>
                <a:gd name="T19" fmla="*/ 20 h 33"/>
                <a:gd name="T20" fmla="*/ 13 w 248"/>
                <a:gd name="T21" fmla="*/ 33 h 33"/>
                <a:gd name="T22" fmla="*/ 234 w 248"/>
                <a:gd name="T23" fmla="*/ 33 h 33"/>
                <a:gd name="T24" fmla="*/ 248 w 248"/>
                <a:gd name="T25" fmla="*/ 20 h 33"/>
                <a:gd name="T26" fmla="*/ 248 w 248"/>
                <a:gd name="T27" fmla="*/ 5 h 33"/>
                <a:gd name="T28" fmla="*/ 243 w 248"/>
                <a:gd name="T29" fmla="*/ 0 h 33"/>
                <a:gd name="T30" fmla="*/ 238 w 248"/>
                <a:gd name="T31" fmla="*/ 20 h 33"/>
                <a:gd name="T32" fmla="*/ 234 w 248"/>
                <a:gd name="T33" fmla="*/ 23 h 33"/>
                <a:gd name="T34" fmla="*/ 13 w 248"/>
                <a:gd name="T35" fmla="*/ 23 h 33"/>
                <a:gd name="T36" fmla="*/ 10 w 248"/>
                <a:gd name="T37" fmla="*/ 20 h 33"/>
                <a:gd name="T38" fmla="*/ 10 w 248"/>
                <a:gd name="T39" fmla="*/ 10 h 33"/>
                <a:gd name="T40" fmla="*/ 106 w 248"/>
                <a:gd name="T41" fmla="*/ 10 h 33"/>
                <a:gd name="T42" fmla="*/ 115 w 248"/>
                <a:gd name="T43" fmla="*/ 18 h 33"/>
                <a:gd name="T44" fmla="*/ 132 w 248"/>
                <a:gd name="T45" fmla="*/ 18 h 33"/>
                <a:gd name="T46" fmla="*/ 141 w 248"/>
                <a:gd name="T47" fmla="*/ 10 h 33"/>
                <a:gd name="T48" fmla="*/ 238 w 248"/>
                <a:gd name="T49" fmla="*/ 10 h 33"/>
                <a:gd name="T50" fmla="*/ 238 w 248"/>
                <a:gd name="T5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8" h="33">
                  <a:moveTo>
                    <a:pt x="243" y="0"/>
                  </a:moveTo>
                  <a:cubicBezTo>
                    <a:pt x="137" y="0"/>
                    <a:pt x="137" y="0"/>
                    <a:pt x="137" y="0"/>
                  </a:cubicBezTo>
                  <a:cubicBezTo>
                    <a:pt x="134" y="0"/>
                    <a:pt x="132" y="2"/>
                    <a:pt x="132" y="5"/>
                  </a:cubicBezTo>
                  <a:cubicBezTo>
                    <a:pt x="132" y="8"/>
                    <a:pt x="132" y="8"/>
                    <a:pt x="132" y="8"/>
                  </a:cubicBezTo>
                  <a:cubicBezTo>
                    <a:pt x="116" y="8"/>
                    <a:pt x="116" y="8"/>
                    <a:pt x="116" y="8"/>
                  </a:cubicBezTo>
                  <a:cubicBezTo>
                    <a:pt x="116" y="5"/>
                    <a:pt x="116" y="5"/>
                    <a:pt x="116" y="5"/>
                  </a:cubicBezTo>
                  <a:cubicBezTo>
                    <a:pt x="116" y="2"/>
                    <a:pt x="114" y="0"/>
                    <a:pt x="111" y="0"/>
                  </a:cubicBezTo>
                  <a:cubicBezTo>
                    <a:pt x="5" y="0"/>
                    <a:pt x="5" y="0"/>
                    <a:pt x="5" y="0"/>
                  </a:cubicBezTo>
                  <a:cubicBezTo>
                    <a:pt x="2" y="0"/>
                    <a:pt x="0" y="2"/>
                    <a:pt x="0" y="5"/>
                  </a:cubicBezTo>
                  <a:cubicBezTo>
                    <a:pt x="0" y="20"/>
                    <a:pt x="0" y="20"/>
                    <a:pt x="0" y="20"/>
                  </a:cubicBezTo>
                  <a:cubicBezTo>
                    <a:pt x="0" y="27"/>
                    <a:pt x="6" y="33"/>
                    <a:pt x="13" y="33"/>
                  </a:cubicBezTo>
                  <a:cubicBezTo>
                    <a:pt x="234" y="33"/>
                    <a:pt x="234" y="33"/>
                    <a:pt x="234" y="33"/>
                  </a:cubicBezTo>
                  <a:cubicBezTo>
                    <a:pt x="242" y="33"/>
                    <a:pt x="248" y="27"/>
                    <a:pt x="248" y="20"/>
                  </a:cubicBezTo>
                  <a:cubicBezTo>
                    <a:pt x="248" y="5"/>
                    <a:pt x="248" y="5"/>
                    <a:pt x="248" y="5"/>
                  </a:cubicBezTo>
                  <a:cubicBezTo>
                    <a:pt x="248" y="2"/>
                    <a:pt x="245" y="0"/>
                    <a:pt x="243" y="0"/>
                  </a:cubicBezTo>
                  <a:close/>
                  <a:moveTo>
                    <a:pt x="238" y="20"/>
                  </a:moveTo>
                  <a:cubicBezTo>
                    <a:pt x="238" y="22"/>
                    <a:pt x="236" y="23"/>
                    <a:pt x="234" y="23"/>
                  </a:cubicBezTo>
                  <a:cubicBezTo>
                    <a:pt x="13" y="23"/>
                    <a:pt x="13" y="23"/>
                    <a:pt x="13" y="23"/>
                  </a:cubicBezTo>
                  <a:cubicBezTo>
                    <a:pt x="11" y="23"/>
                    <a:pt x="10" y="22"/>
                    <a:pt x="10" y="20"/>
                  </a:cubicBezTo>
                  <a:cubicBezTo>
                    <a:pt x="10" y="10"/>
                    <a:pt x="10" y="10"/>
                    <a:pt x="10" y="10"/>
                  </a:cubicBezTo>
                  <a:cubicBezTo>
                    <a:pt x="106" y="10"/>
                    <a:pt x="106" y="10"/>
                    <a:pt x="106" y="10"/>
                  </a:cubicBezTo>
                  <a:cubicBezTo>
                    <a:pt x="107" y="14"/>
                    <a:pt x="111" y="18"/>
                    <a:pt x="115" y="18"/>
                  </a:cubicBezTo>
                  <a:cubicBezTo>
                    <a:pt x="132" y="18"/>
                    <a:pt x="132" y="18"/>
                    <a:pt x="132" y="18"/>
                  </a:cubicBezTo>
                  <a:cubicBezTo>
                    <a:pt x="137" y="18"/>
                    <a:pt x="141" y="14"/>
                    <a:pt x="141" y="10"/>
                  </a:cubicBezTo>
                  <a:cubicBezTo>
                    <a:pt x="238" y="10"/>
                    <a:pt x="238" y="10"/>
                    <a:pt x="238" y="10"/>
                  </a:cubicBezTo>
                  <a:lnTo>
                    <a:pt x="238"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163"/>
            <p:cNvSpPr>
              <a:spLocks/>
            </p:cNvSpPr>
            <p:nvPr/>
          </p:nvSpPr>
          <p:spPr bwMode="auto">
            <a:xfrm>
              <a:off x="1854200" y="7259638"/>
              <a:ext cx="295276" cy="171450"/>
            </a:xfrm>
            <a:custGeom>
              <a:avLst/>
              <a:gdLst>
                <a:gd name="T0" fmla="*/ 131 w 140"/>
                <a:gd name="T1" fmla="*/ 37 h 81"/>
                <a:gd name="T2" fmla="*/ 140 w 140"/>
                <a:gd name="T3" fmla="*/ 27 h 81"/>
                <a:gd name="T4" fmla="*/ 131 w 140"/>
                <a:gd name="T5" fmla="*/ 18 h 81"/>
                <a:gd name="T6" fmla="*/ 121 w 140"/>
                <a:gd name="T7" fmla="*/ 27 h 81"/>
                <a:gd name="T8" fmla="*/ 122 w 140"/>
                <a:gd name="T9" fmla="*/ 30 h 81"/>
                <a:gd name="T10" fmla="*/ 92 w 140"/>
                <a:gd name="T11" fmla="*/ 62 h 81"/>
                <a:gd name="T12" fmla="*/ 90 w 140"/>
                <a:gd name="T13" fmla="*/ 62 h 81"/>
                <a:gd name="T14" fmla="*/ 90 w 140"/>
                <a:gd name="T15" fmla="*/ 62 h 81"/>
                <a:gd name="T16" fmla="*/ 58 w 140"/>
                <a:gd name="T17" fmla="*/ 13 h 81"/>
                <a:gd name="T18" fmla="*/ 59 w 140"/>
                <a:gd name="T19" fmla="*/ 9 h 81"/>
                <a:gd name="T20" fmla="*/ 50 w 140"/>
                <a:gd name="T21" fmla="*/ 0 h 81"/>
                <a:gd name="T22" fmla="*/ 41 w 140"/>
                <a:gd name="T23" fmla="*/ 9 h 81"/>
                <a:gd name="T24" fmla="*/ 41 w 140"/>
                <a:gd name="T25" fmla="*/ 9 h 81"/>
                <a:gd name="T26" fmla="*/ 40 w 140"/>
                <a:gd name="T27" fmla="*/ 9 h 81"/>
                <a:gd name="T28" fmla="*/ 13 w 140"/>
                <a:gd name="T29" fmla="*/ 26 h 81"/>
                <a:gd name="T30" fmla="*/ 9 w 140"/>
                <a:gd name="T31" fmla="*/ 25 h 81"/>
                <a:gd name="T32" fmla="*/ 0 w 140"/>
                <a:gd name="T33" fmla="*/ 35 h 81"/>
                <a:gd name="T34" fmla="*/ 9 w 140"/>
                <a:gd name="T35" fmla="*/ 44 h 81"/>
                <a:gd name="T36" fmla="*/ 19 w 140"/>
                <a:gd name="T37" fmla="*/ 35 h 81"/>
                <a:gd name="T38" fmla="*/ 19 w 140"/>
                <a:gd name="T39" fmla="*/ 35 h 81"/>
                <a:gd name="T40" fmla="*/ 46 w 140"/>
                <a:gd name="T41" fmla="*/ 18 h 81"/>
                <a:gd name="T42" fmla="*/ 46 w 140"/>
                <a:gd name="T43" fmla="*/ 18 h 81"/>
                <a:gd name="T44" fmla="*/ 50 w 140"/>
                <a:gd name="T45" fmla="*/ 18 h 81"/>
                <a:gd name="T46" fmla="*/ 50 w 140"/>
                <a:gd name="T47" fmla="*/ 18 h 81"/>
                <a:gd name="T48" fmla="*/ 82 w 140"/>
                <a:gd name="T49" fmla="*/ 68 h 81"/>
                <a:gd name="T50" fmla="*/ 81 w 140"/>
                <a:gd name="T51" fmla="*/ 72 h 81"/>
                <a:gd name="T52" fmla="*/ 90 w 140"/>
                <a:gd name="T53" fmla="*/ 81 h 81"/>
                <a:gd name="T54" fmla="*/ 100 w 140"/>
                <a:gd name="T55" fmla="*/ 72 h 81"/>
                <a:gd name="T56" fmla="*/ 99 w 140"/>
                <a:gd name="T57" fmla="*/ 69 h 81"/>
                <a:gd name="T58" fmla="*/ 129 w 140"/>
                <a:gd name="T59" fmla="*/ 37 h 81"/>
                <a:gd name="T60" fmla="*/ 131 w 140"/>
                <a:gd name="T61"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81">
                  <a:moveTo>
                    <a:pt x="131" y="37"/>
                  </a:moveTo>
                  <a:cubicBezTo>
                    <a:pt x="136" y="37"/>
                    <a:pt x="140" y="33"/>
                    <a:pt x="140" y="27"/>
                  </a:cubicBezTo>
                  <a:cubicBezTo>
                    <a:pt x="140" y="22"/>
                    <a:pt x="136" y="18"/>
                    <a:pt x="131" y="18"/>
                  </a:cubicBezTo>
                  <a:cubicBezTo>
                    <a:pt x="126" y="18"/>
                    <a:pt x="121" y="22"/>
                    <a:pt x="121" y="27"/>
                  </a:cubicBezTo>
                  <a:cubicBezTo>
                    <a:pt x="121" y="28"/>
                    <a:pt x="122" y="29"/>
                    <a:pt x="122" y="30"/>
                  </a:cubicBezTo>
                  <a:cubicBezTo>
                    <a:pt x="92" y="62"/>
                    <a:pt x="92" y="62"/>
                    <a:pt x="92" y="62"/>
                  </a:cubicBezTo>
                  <a:cubicBezTo>
                    <a:pt x="91" y="62"/>
                    <a:pt x="91" y="62"/>
                    <a:pt x="90" y="62"/>
                  </a:cubicBezTo>
                  <a:cubicBezTo>
                    <a:pt x="90" y="62"/>
                    <a:pt x="90" y="62"/>
                    <a:pt x="90" y="62"/>
                  </a:cubicBezTo>
                  <a:cubicBezTo>
                    <a:pt x="58" y="13"/>
                    <a:pt x="58" y="13"/>
                    <a:pt x="58" y="13"/>
                  </a:cubicBezTo>
                  <a:cubicBezTo>
                    <a:pt x="59" y="12"/>
                    <a:pt x="59" y="11"/>
                    <a:pt x="59" y="9"/>
                  </a:cubicBezTo>
                  <a:cubicBezTo>
                    <a:pt x="59" y="4"/>
                    <a:pt x="55" y="0"/>
                    <a:pt x="50" y="0"/>
                  </a:cubicBezTo>
                  <a:cubicBezTo>
                    <a:pt x="45" y="0"/>
                    <a:pt x="41" y="4"/>
                    <a:pt x="41" y="9"/>
                  </a:cubicBezTo>
                  <a:cubicBezTo>
                    <a:pt x="41" y="9"/>
                    <a:pt x="41" y="9"/>
                    <a:pt x="41" y="9"/>
                  </a:cubicBezTo>
                  <a:cubicBezTo>
                    <a:pt x="41" y="9"/>
                    <a:pt x="40" y="9"/>
                    <a:pt x="40" y="9"/>
                  </a:cubicBezTo>
                  <a:cubicBezTo>
                    <a:pt x="13" y="26"/>
                    <a:pt x="13" y="26"/>
                    <a:pt x="13" y="26"/>
                  </a:cubicBezTo>
                  <a:cubicBezTo>
                    <a:pt x="12" y="26"/>
                    <a:pt x="11" y="25"/>
                    <a:pt x="9" y="25"/>
                  </a:cubicBezTo>
                  <a:cubicBezTo>
                    <a:pt x="4" y="25"/>
                    <a:pt x="0" y="30"/>
                    <a:pt x="0" y="35"/>
                  </a:cubicBezTo>
                  <a:cubicBezTo>
                    <a:pt x="0" y="40"/>
                    <a:pt x="4" y="44"/>
                    <a:pt x="9" y="44"/>
                  </a:cubicBezTo>
                  <a:cubicBezTo>
                    <a:pt x="15" y="44"/>
                    <a:pt x="19" y="40"/>
                    <a:pt x="19" y="35"/>
                  </a:cubicBezTo>
                  <a:cubicBezTo>
                    <a:pt x="19" y="35"/>
                    <a:pt x="19" y="35"/>
                    <a:pt x="19" y="35"/>
                  </a:cubicBezTo>
                  <a:cubicBezTo>
                    <a:pt x="46" y="18"/>
                    <a:pt x="46" y="18"/>
                    <a:pt x="46" y="18"/>
                  </a:cubicBezTo>
                  <a:cubicBezTo>
                    <a:pt x="46" y="18"/>
                    <a:pt x="46" y="18"/>
                    <a:pt x="46" y="18"/>
                  </a:cubicBezTo>
                  <a:cubicBezTo>
                    <a:pt x="47" y="18"/>
                    <a:pt x="48" y="18"/>
                    <a:pt x="50" y="18"/>
                  </a:cubicBezTo>
                  <a:cubicBezTo>
                    <a:pt x="50" y="18"/>
                    <a:pt x="50" y="18"/>
                    <a:pt x="50" y="18"/>
                  </a:cubicBezTo>
                  <a:cubicBezTo>
                    <a:pt x="82" y="68"/>
                    <a:pt x="82" y="68"/>
                    <a:pt x="82" y="68"/>
                  </a:cubicBezTo>
                  <a:cubicBezTo>
                    <a:pt x="81" y="69"/>
                    <a:pt x="81" y="70"/>
                    <a:pt x="81" y="72"/>
                  </a:cubicBezTo>
                  <a:cubicBezTo>
                    <a:pt x="81" y="77"/>
                    <a:pt x="85" y="81"/>
                    <a:pt x="90" y="81"/>
                  </a:cubicBezTo>
                  <a:cubicBezTo>
                    <a:pt x="95" y="81"/>
                    <a:pt x="100" y="77"/>
                    <a:pt x="100" y="72"/>
                  </a:cubicBezTo>
                  <a:cubicBezTo>
                    <a:pt x="100" y="71"/>
                    <a:pt x="100" y="70"/>
                    <a:pt x="99" y="69"/>
                  </a:cubicBezTo>
                  <a:cubicBezTo>
                    <a:pt x="129" y="37"/>
                    <a:pt x="129" y="37"/>
                    <a:pt x="129" y="37"/>
                  </a:cubicBezTo>
                  <a:cubicBezTo>
                    <a:pt x="130" y="37"/>
                    <a:pt x="130" y="37"/>
                    <a:pt x="131" y="3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13"/>
          <p:cNvGrpSpPr/>
          <p:nvPr/>
        </p:nvGrpSpPr>
        <p:grpSpPr>
          <a:xfrm>
            <a:off x="5249701" y="4711006"/>
            <a:ext cx="1507785" cy="1361911"/>
            <a:chOff x="5083216" y="4729466"/>
            <a:chExt cx="1507785" cy="1361911"/>
          </a:xfrm>
        </p:grpSpPr>
        <p:sp>
          <p:nvSpPr>
            <p:cNvPr id="455" name="TextBox 454"/>
            <p:cNvSpPr txBox="1"/>
            <p:nvPr/>
          </p:nvSpPr>
          <p:spPr>
            <a:xfrm>
              <a:off x="5083216" y="4729466"/>
              <a:ext cx="1507785" cy="1361911"/>
            </a:xfrm>
            <a:prstGeom prst="rect">
              <a:avLst/>
            </a:prstGeom>
            <a:noFill/>
          </p:spPr>
          <p:txBody>
            <a:bodyPr wrap="none" lIns="0" rtlCol="0">
              <a:spAutoFit/>
            </a:bodyPr>
            <a:lstStyle/>
            <a:p>
              <a:r>
                <a:rPr lang="fr-FR" sz="1050" b="1" dirty="0" smtClean="0">
                  <a:solidFill>
                    <a:schemeClr val="accent1">
                      <a:lumMod val="50000"/>
                    </a:schemeClr>
                  </a:solidFill>
                </a:rPr>
                <a:t>Analyse des impacts :</a:t>
              </a:r>
            </a:p>
            <a:p>
              <a:pPr marL="358775">
                <a:lnSpc>
                  <a:spcPct val="200000"/>
                </a:lnSpc>
              </a:pPr>
              <a:r>
                <a:rPr lang="fr-FR" sz="900" b="1" dirty="0" smtClean="0">
                  <a:solidFill>
                    <a:schemeClr val="accent1">
                      <a:lumMod val="50000"/>
                    </a:schemeClr>
                  </a:solidFill>
                </a:rPr>
                <a:t>Processus</a:t>
              </a:r>
            </a:p>
            <a:p>
              <a:pPr marL="358775">
                <a:lnSpc>
                  <a:spcPct val="200000"/>
                </a:lnSpc>
              </a:pPr>
              <a:r>
                <a:rPr lang="fr-FR" sz="900" b="1" dirty="0" smtClean="0">
                  <a:solidFill>
                    <a:schemeClr val="accent1">
                      <a:lumMod val="50000"/>
                    </a:schemeClr>
                  </a:solidFill>
                </a:rPr>
                <a:t>Compétence</a:t>
              </a:r>
            </a:p>
            <a:p>
              <a:pPr marL="358775">
                <a:lnSpc>
                  <a:spcPct val="200000"/>
                </a:lnSpc>
              </a:pPr>
              <a:r>
                <a:rPr lang="fr-FR" sz="900" b="1" dirty="0" smtClean="0">
                  <a:solidFill>
                    <a:schemeClr val="accent1">
                      <a:lumMod val="50000"/>
                    </a:schemeClr>
                  </a:solidFill>
                </a:rPr>
                <a:t>Application</a:t>
              </a:r>
            </a:p>
            <a:p>
              <a:pPr marL="358775">
                <a:lnSpc>
                  <a:spcPct val="200000"/>
                </a:lnSpc>
              </a:pPr>
              <a:r>
                <a:rPr lang="fr-FR" sz="900" b="1" dirty="0" smtClean="0">
                  <a:solidFill>
                    <a:schemeClr val="accent1">
                      <a:lumMod val="50000"/>
                    </a:schemeClr>
                  </a:solidFill>
                </a:rPr>
                <a:t>Architecture</a:t>
              </a:r>
            </a:p>
          </p:txBody>
        </p:sp>
        <p:grpSp>
          <p:nvGrpSpPr>
            <p:cNvPr id="46" name="Group 482"/>
            <p:cNvGrpSpPr/>
            <p:nvPr/>
          </p:nvGrpSpPr>
          <p:grpSpPr>
            <a:xfrm>
              <a:off x="5125607" y="5267688"/>
              <a:ext cx="200585" cy="144770"/>
              <a:chOff x="7635876" y="1039813"/>
              <a:chExt cx="547687" cy="395288"/>
            </a:xfrm>
            <a:solidFill>
              <a:schemeClr val="accent1">
                <a:lumMod val="50000"/>
              </a:schemeClr>
            </a:solidFill>
          </p:grpSpPr>
          <p:sp>
            <p:nvSpPr>
              <p:cNvPr id="484" name="Freeform 371"/>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Freeform 372"/>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7" name="Group 495"/>
            <p:cNvGrpSpPr/>
            <p:nvPr/>
          </p:nvGrpSpPr>
          <p:grpSpPr>
            <a:xfrm>
              <a:off x="5146995" y="5843160"/>
              <a:ext cx="157809" cy="154006"/>
              <a:chOff x="12361863" y="5345113"/>
              <a:chExt cx="527050" cy="514350"/>
            </a:xfrm>
            <a:solidFill>
              <a:schemeClr val="accent1">
                <a:lumMod val="50000"/>
              </a:schemeClr>
            </a:solidFill>
          </p:grpSpPr>
          <p:sp>
            <p:nvSpPr>
              <p:cNvPr id="49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2" name="Freeform 282"/>
            <p:cNvSpPr>
              <a:spLocks/>
            </p:cNvSpPr>
            <p:nvPr/>
          </p:nvSpPr>
          <p:spPr bwMode="auto">
            <a:xfrm>
              <a:off x="5124258" y="5011013"/>
              <a:ext cx="203282" cy="128991"/>
            </a:xfrm>
            <a:custGeom>
              <a:avLst/>
              <a:gdLst>
                <a:gd name="T0" fmla="*/ 242 w 244"/>
                <a:gd name="T1" fmla="*/ 155 h 201"/>
                <a:gd name="T2" fmla="*/ 235 w 244"/>
                <a:gd name="T3" fmla="*/ 155 h 201"/>
                <a:gd name="T4" fmla="*/ 205 w 244"/>
                <a:gd name="T5" fmla="*/ 184 h 201"/>
                <a:gd name="T6" fmla="*/ 205 w 244"/>
                <a:gd name="T7" fmla="*/ 55 h 201"/>
                <a:gd name="T8" fmla="*/ 161 w 244"/>
                <a:gd name="T9" fmla="*/ 11 h 201"/>
                <a:gd name="T10" fmla="*/ 117 w 244"/>
                <a:gd name="T11" fmla="*/ 55 h 201"/>
                <a:gd name="T12" fmla="*/ 117 w 244"/>
                <a:gd name="T13" fmla="*/ 147 h 201"/>
                <a:gd name="T14" fmla="*/ 82 w 244"/>
                <a:gd name="T15" fmla="*/ 181 h 201"/>
                <a:gd name="T16" fmla="*/ 48 w 244"/>
                <a:gd name="T17" fmla="*/ 147 h 201"/>
                <a:gd name="T18" fmla="*/ 48 w 244"/>
                <a:gd name="T19" fmla="*/ 18 h 201"/>
                <a:gd name="T20" fmla="*/ 78 w 244"/>
                <a:gd name="T21" fmla="*/ 47 h 201"/>
                <a:gd name="T22" fmla="*/ 81 w 244"/>
                <a:gd name="T23" fmla="*/ 49 h 201"/>
                <a:gd name="T24" fmla="*/ 85 w 244"/>
                <a:gd name="T25" fmla="*/ 47 h 201"/>
                <a:gd name="T26" fmla="*/ 85 w 244"/>
                <a:gd name="T27" fmla="*/ 40 h 201"/>
                <a:gd name="T28" fmla="*/ 47 w 244"/>
                <a:gd name="T29" fmla="*/ 2 h 201"/>
                <a:gd name="T30" fmla="*/ 40 w 244"/>
                <a:gd name="T31" fmla="*/ 2 h 201"/>
                <a:gd name="T32" fmla="*/ 2 w 244"/>
                <a:gd name="T33" fmla="*/ 40 h 201"/>
                <a:gd name="T34" fmla="*/ 2 w 244"/>
                <a:gd name="T35" fmla="*/ 47 h 201"/>
                <a:gd name="T36" fmla="*/ 9 w 244"/>
                <a:gd name="T37" fmla="*/ 47 h 201"/>
                <a:gd name="T38" fmla="*/ 38 w 244"/>
                <a:gd name="T39" fmla="*/ 18 h 201"/>
                <a:gd name="T40" fmla="*/ 38 w 244"/>
                <a:gd name="T41" fmla="*/ 147 h 201"/>
                <a:gd name="T42" fmla="*/ 82 w 244"/>
                <a:gd name="T43" fmla="*/ 191 h 201"/>
                <a:gd name="T44" fmla="*/ 127 w 244"/>
                <a:gd name="T45" fmla="*/ 147 h 201"/>
                <a:gd name="T46" fmla="*/ 127 w 244"/>
                <a:gd name="T47" fmla="*/ 55 h 201"/>
                <a:gd name="T48" fmla="*/ 161 w 244"/>
                <a:gd name="T49" fmla="*/ 20 h 201"/>
                <a:gd name="T50" fmla="*/ 195 w 244"/>
                <a:gd name="T51" fmla="*/ 55 h 201"/>
                <a:gd name="T52" fmla="*/ 195 w 244"/>
                <a:gd name="T53" fmla="*/ 184 h 201"/>
                <a:gd name="T54" fmla="*/ 165 w 244"/>
                <a:gd name="T55" fmla="*/ 155 h 201"/>
                <a:gd name="T56" fmla="*/ 158 w 244"/>
                <a:gd name="T57" fmla="*/ 155 h 201"/>
                <a:gd name="T58" fmla="*/ 158 w 244"/>
                <a:gd name="T59" fmla="*/ 162 h 201"/>
                <a:gd name="T60" fmla="*/ 197 w 244"/>
                <a:gd name="T61" fmla="*/ 200 h 201"/>
                <a:gd name="T62" fmla="*/ 200 w 244"/>
                <a:gd name="T63" fmla="*/ 201 h 201"/>
                <a:gd name="T64" fmla="*/ 204 w 244"/>
                <a:gd name="T65" fmla="*/ 200 h 201"/>
                <a:gd name="T66" fmla="*/ 242 w 244"/>
                <a:gd name="T67" fmla="*/ 162 h 201"/>
                <a:gd name="T68" fmla="*/ 242 w 244"/>
                <a:gd name="T69" fmla="*/ 15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01">
                  <a:moveTo>
                    <a:pt x="242" y="155"/>
                  </a:moveTo>
                  <a:cubicBezTo>
                    <a:pt x="240" y="153"/>
                    <a:pt x="237" y="153"/>
                    <a:pt x="235" y="155"/>
                  </a:cubicBezTo>
                  <a:cubicBezTo>
                    <a:pt x="205" y="184"/>
                    <a:pt x="205" y="184"/>
                    <a:pt x="205" y="184"/>
                  </a:cubicBezTo>
                  <a:cubicBezTo>
                    <a:pt x="205" y="55"/>
                    <a:pt x="205" y="55"/>
                    <a:pt x="205" y="55"/>
                  </a:cubicBezTo>
                  <a:cubicBezTo>
                    <a:pt x="205" y="30"/>
                    <a:pt x="185" y="11"/>
                    <a:pt x="161" y="11"/>
                  </a:cubicBezTo>
                  <a:cubicBezTo>
                    <a:pt x="137" y="11"/>
                    <a:pt x="117" y="30"/>
                    <a:pt x="117" y="55"/>
                  </a:cubicBezTo>
                  <a:cubicBezTo>
                    <a:pt x="117" y="147"/>
                    <a:pt x="117" y="147"/>
                    <a:pt x="117" y="147"/>
                  </a:cubicBezTo>
                  <a:cubicBezTo>
                    <a:pt x="117" y="166"/>
                    <a:pt x="101" y="181"/>
                    <a:pt x="82" y="181"/>
                  </a:cubicBezTo>
                  <a:cubicBezTo>
                    <a:pt x="64" y="181"/>
                    <a:pt x="48" y="166"/>
                    <a:pt x="48" y="147"/>
                  </a:cubicBezTo>
                  <a:cubicBezTo>
                    <a:pt x="48" y="18"/>
                    <a:pt x="48" y="18"/>
                    <a:pt x="48" y="18"/>
                  </a:cubicBezTo>
                  <a:cubicBezTo>
                    <a:pt x="78" y="47"/>
                    <a:pt x="78" y="47"/>
                    <a:pt x="78" y="47"/>
                  </a:cubicBezTo>
                  <a:cubicBezTo>
                    <a:pt x="79" y="48"/>
                    <a:pt x="80" y="49"/>
                    <a:pt x="81" y="49"/>
                  </a:cubicBezTo>
                  <a:cubicBezTo>
                    <a:pt x="83" y="49"/>
                    <a:pt x="84" y="48"/>
                    <a:pt x="85" y="47"/>
                  </a:cubicBezTo>
                  <a:cubicBezTo>
                    <a:pt x="87" y="45"/>
                    <a:pt x="87" y="42"/>
                    <a:pt x="85" y="40"/>
                  </a:cubicBezTo>
                  <a:cubicBezTo>
                    <a:pt x="47" y="2"/>
                    <a:pt x="47" y="2"/>
                    <a:pt x="47" y="2"/>
                  </a:cubicBezTo>
                  <a:cubicBezTo>
                    <a:pt x="45" y="0"/>
                    <a:pt x="42" y="0"/>
                    <a:pt x="40" y="2"/>
                  </a:cubicBezTo>
                  <a:cubicBezTo>
                    <a:pt x="2" y="40"/>
                    <a:pt x="2" y="40"/>
                    <a:pt x="2" y="40"/>
                  </a:cubicBezTo>
                  <a:cubicBezTo>
                    <a:pt x="0" y="42"/>
                    <a:pt x="0" y="45"/>
                    <a:pt x="2" y="47"/>
                  </a:cubicBezTo>
                  <a:cubicBezTo>
                    <a:pt x="3" y="49"/>
                    <a:pt x="7" y="49"/>
                    <a:pt x="9" y="47"/>
                  </a:cubicBezTo>
                  <a:cubicBezTo>
                    <a:pt x="38" y="18"/>
                    <a:pt x="38" y="18"/>
                    <a:pt x="38" y="18"/>
                  </a:cubicBezTo>
                  <a:cubicBezTo>
                    <a:pt x="38" y="147"/>
                    <a:pt x="38" y="147"/>
                    <a:pt x="38" y="147"/>
                  </a:cubicBezTo>
                  <a:cubicBezTo>
                    <a:pt x="38" y="172"/>
                    <a:pt x="58" y="191"/>
                    <a:pt x="82" y="191"/>
                  </a:cubicBezTo>
                  <a:cubicBezTo>
                    <a:pt x="107" y="191"/>
                    <a:pt x="127" y="172"/>
                    <a:pt x="127" y="147"/>
                  </a:cubicBezTo>
                  <a:cubicBezTo>
                    <a:pt x="127" y="55"/>
                    <a:pt x="127" y="55"/>
                    <a:pt x="127" y="55"/>
                  </a:cubicBezTo>
                  <a:cubicBezTo>
                    <a:pt x="127" y="36"/>
                    <a:pt x="142" y="20"/>
                    <a:pt x="161" y="20"/>
                  </a:cubicBezTo>
                  <a:cubicBezTo>
                    <a:pt x="180" y="20"/>
                    <a:pt x="195" y="36"/>
                    <a:pt x="195" y="55"/>
                  </a:cubicBezTo>
                  <a:cubicBezTo>
                    <a:pt x="195" y="184"/>
                    <a:pt x="195" y="184"/>
                    <a:pt x="195" y="184"/>
                  </a:cubicBezTo>
                  <a:cubicBezTo>
                    <a:pt x="165" y="155"/>
                    <a:pt x="165" y="155"/>
                    <a:pt x="165" y="155"/>
                  </a:cubicBezTo>
                  <a:cubicBezTo>
                    <a:pt x="163" y="153"/>
                    <a:pt x="160" y="153"/>
                    <a:pt x="158" y="155"/>
                  </a:cubicBezTo>
                  <a:cubicBezTo>
                    <a:pt x="156" y="156"/>
                    <a:pt x="156" y="160"/>
                    <a:pt x="158" y="162"/>
                  </a:cubicBezTo>
                  <a:cubicBezTo>
                    <a:pt x="197" y="200"/>
                    <a:pt x="197" y="200"/>
                    <a:pt x="197" y="200"/>
                  </a:cubicBezTo>
                  <a:cubicBezTo>
                    <a:pt x="198" y="201"/>
                    <a:pt x="199" y="201"/>
                    <a:pt x="200" y="201"/>
                  </a:cubicBezTo>
                  <a:cubicBezTo>
                    <a:pt x="201" y="201"/>
                    <a:pt x="203" y="201"/>
                    <a:pt x="204" y="200"/>
                  </a:cubicBezTo>
                  <a:cubicBezTo>
                    <a:pt x="242" y="162"/>
                    <a:pt x="242" y="162"/>
                    <a:pt x="242" y="162"/>
                  </a:cubicBezTo>
                  <a:cubicBezTo>
                    <a:pt x="244" y="160"/>
                    <a:pt x="244" y="156"/>
                    <a:pt x="242" y="155"/>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8" name="Group 201"/>
            <p:cNvGrpSpPr/>
            <p:nvPr/>
          </p:nvGrpSpPr>
          <p:grpSpPr>
            <a:xfrm>
              <a:off x="5130522" y="5563711"/>
              <a:ext cx="179089" cy="177858"/>
              <a:chOff x="8991601" y="7164388"/>
              <a:chExt cx="461963" cy="458787"/>
            </a:xfrm>
            <a:solidFill>
              <a:schemeClr val="accent1">
                <a:lumMod val="50000"/>
              </a:schemeClr>
            </a:solidFill>
          </p:grpSpPr>
          <p:sp>
            <p:nvSpPr>
              <p:cNvPr id="203" name="Freeform 406"/>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407"/>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7"/>
          <p:cNvGrpSpPr/>
          <p:nvPr/>
        </p:nvGrpSpPr>
        <p:grpSpPr>
          <a:xfrm>
            <a:off x="3668087" y="2240399"/>
            <a:ext cx="1367552" cy="1223998"/>
            <a:chOff x="5325720" y="2225323"/>
            <a:chExt cx="1367552" cy="1223998"/>
          </a:xfrm>
        </p:grpSpPr>
        <p:grpSp>
          <p:nvGrpSpPr>
            <p:cNvPr id="51" name="Group 11"/>
            <p:cNvGrpSpPr/>
            <p:nvPr/>
          </p:nvGrpSpPr>
          <p:grpSpPr>
            <a:xfrm>
              <a:off x="5325720" y="2391602"/>
              <a:ext cx="1072507" cy="1057719"/>
              <a:chOff x="5059067" y="2346076"/>
              <a:chExt cx="1072507" cy="1057719"/>
            </a:xfrm>
          </p:grpSpPr>
          <p:cxnSp>
            <p:nvCxnSpPr>
              <p:cNvPr id="218" name="Straight Arrow Connector 217"/>
              <p:cNvCxnSpPr/>
              <p:nvPr/>
            </p:nvCxnSpPr>
            <p:spPr>
              <a:xfrm>
                <a:off x="5231574" y="3240537"/>
                <a:ext cx="90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H="1" flipV="1">
                <a:off x="5231157" y="2346076"/>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Oval 219"/>
              <p:cNvSpPr/>
              <p:nvPr/>
            </p:nvSpPr>
            <p:spPr>
              <a:xfrm>
                <a:off x="5757430" y="2505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1</a:t>
                </a:r>
                <a:endParaRPr lang="fr-FR" sz="900" dirty="0">
                  <a:solidFill>
                    <a:schemeClr val="bg1"/>
                  </a:solidFill>
                </a:endParaRPr>
              </a:p>
            </p:txBody>
          </p:sp>
          <p:sp>
            <p:nvSpPr>
              <p:cNvPr id="221" name="Oval 220"/>
              <p:cNvSpPr/>
              <p:nvPr/>
            </p:nvSpPr>
            <p:spPr>
              <a:xfrm>
                <a:off x="5435918" y="2390163"/>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2</a:t>
                </a:r>
                <a:endParaRPr lang="fr-FR" sz="900" dirty="0">
                  <a:solidFill>
                    <a:schemeClr val="bg1"/>
                  </a:solidFill>
                </a:endParaRPr>
              </a:p>
            </p:txBody>
          </p:sp>
          <p:sp>
            <p:nvSpPr>
              <p:cNvPr id="222" name="Oval 221"/>
              <p:cNvSpPr/>
              <p:nvPr/>
            </p:nvSpPr>
            <p:spPr>
              <a:xfrm>
                <a:off x="5819543" y="2784879"/>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3</a:t>
                </a:r>
                <a:endParaRPr lang="fr-FR" sz="900" dirty="0">
                  <a:solidFill>
                    <a:schemeClr val="bg1"/>
                  </a:solidFill>
                </a:endParaRPr>
              </a:p>
            </p:txBody>
          </p:sp>
          <p:sp>
            <p:nvSpPr>
              <p:cNvPr id="223" name="Oval 222"/>
              <p:cNvSpPr/>
              <p:nvPr/>
            </p:nvSpPr>
            <p:spPr>
              <a:xfrm>
                <a:off x="5309647" y="2649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4</a:t>
                </a:r>
                <a:endParaRPr lang="fr-FR" sz="900" dirty="0">
                  <a:solidFill>
                    <a:schemeClr val="bg1"/>
                  </a:solidFill>
                </a:endParaRPr>
              </a:p>
            </p:txBody>
          </p:sp>
          <p:sp>
            <p:nvSpPr>
              <p:cNvPr id="224" name="Oval 223"/>
              <p:cNvSpPr/>
              <p:nvPr/>
            </p:nvSpPr>
            <p:spPr>
              <a:xfrm>
                <a:off x="5660553" y="3049755"/>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5</a:t>
                </a:r>
                <a:endParaRPr lang="fr-FR" sz="900" dirty="0">
                  <a:solidFill>
                    <a:schemeClr val="bg1"/>
                  </a:solidFill>
                </a:endParaRPr>
              </a:p>
            </p:txBody>
          </p:sp>
          <p:sp>
            <p:nvSpPr>
              <p:cNvPr id="225" name="TextBox 224"/>
              <p:cNvSpPr txBox="1"/>
              <p:nvPr/>
            </p:nvSpPr>
            <p:spPr>
              <a:xfrm rot="16200000">
                <a:off x="4904057" y="2805449"/>
                <a:ext cx="510076" cy="200055"/>
              </a:xfrm>
              <a:prstGeom prst="rect">
                <a:avLst/>
              </a:prstGeom>
              <a:noFill/>
            </p:spPr>
            <p:txBody>
              <a:bodyPr wrap="none" rtlCol="0">
                <a:spAutoFit/>
              </a:bodyPr>
              <a:lstStyle/>
              <a:p>
                <a:r>
                  <a:rPr lang="fr-FR" sz="700" dirty="0" smtClean="0">
                    <a:solidFill>
                      <a:schemeClr val="accent1">
                        <a:lumMod val="50000"/>
                      </a:schemeClr>
                    </a:solidFill>
                  </a:rPr>
                  <a:t>maturité</a:t>
                </a:r>
                <a:endParaRPr lang="fr-FR" sz="700" dirty="0">
                  <a:solidFill>
                    <a:schemeClr val="accent1">
                      <a:lumMod val="50000"/>
                    </a:schemeClr>
                  </a:solidFill>
                </a:endParaRPr>
              </a:p>
            </p:txBody>
          </p:sp>
          <p:sp>
            <p:nvSpPr>
              <p:cNvPr id="226" name="TextBox 225"/>
              <p:cNvSpPr txBox="1"/>
              <p:nvPr/>
            </p:nvSpPr>
            <p:spPr>
              <a:xfrm>
                <a:off x="5217770" y="3203740"/>
                <a:ext cx="821059" cy="200055"/>
              </a:xfrm>
              <a:prstGeom prst="rect">
                <a:avLst/>
              </a:prstGeom>
              <a:noFill/>
            </p:spPr>
            <p:txBody>
              <a:bodyPr wrap="none" rtlCol="0">
                <a:spAutoFit/>
              </a:bodyPr>
              <a:lstStyle/>
              <a:p>
                <a:r>
                  <a:rPr lang="fr-FR" sz="700" dirty="0" smtClean="0">
                    <a:solidFill>
                      <a:schemeClr val="accent1">
                        <a:lumMod val="50000"/>
                      </a:schemeClr>
                    </a:solidFill>
                  </a:rPr>
                  <a:t>Valeur business</a:t>
                </a:r>
                <a:endParaRPr lang="fr-FR" sz="700" dirty="0">
                  <a:solidFill>
                    <a:schemeClr val="accent1">
                      <a:lumMod val="50000"/>
                    </a:schemeClr>
                  </a:solidFill>
                </a:endParaRPr>
              </a:p>
            </p:txBody>
          </p:sp>
        </p:grpSp>
        <p:sp>
          <p:nvSpPr>
            <p:cNvPr id="13" name="TextBox 12"/>
            <p:cNvSpPr txBox="1"/>
            <p:nvPr/>
          </p:nvSpPr>
          <p:spPr>
            <a:xfrm>
              <a:off x="5387022" y="2225323"/>
              <a:ext cx="1306250" cy="215444"/>
            </a:xfrm>
            <a:prstGeom prst="rect">
              <a:avLst/>
            </a:prstGeom>
            <a:noFill/>
          </p:spPr>
          <p:txBody>
            <a:bodyPr wrap="square" rtlCol="0">
              <a:spAutoFit/>
            </a:bodyPr>
            <a:lstStyle/>
            <a:p>
              <a:r>
                <a:rPr lang="fr-FR" sz="800" dirty="0" smtClean="0">
                  <a:solidFill>
                    <a:schemeClr val="accent1">
                      <a:lumMod val="50000"/>
                    </a:schemeClr>
                  </a:solidFill>
                </a:rPr>
                <a:t>Radar des usages</a:t>
              </a:r>
              <a:endParaRPr lang="fr-FR" sz="800" dirty="0">
                <a:solidFill>
                  <a:schemeClr val="accent1">
                    <a:lumMod val="50000"/>
                  </a:schemeClr>
                </a:solidFill>
              </a:endParaRPr>
            </a:p>
          </p:txBody>
        </p:sp>
      </p:grpSp>
      <p:grpSp>
        <p:nvGrpSpPr>
          <p:cNvPr id="52" name="Group 8"/>
          <p:cNvGrpSpPr/>
          <p:nvPr/>
        </p:nvGrpSpPr>
        <p:grpSpPr>
          <a:xfrm>
            <a:off x="3674678" y="3478016"/>
            <a:ext cx="1434603" cy="1234788"/>
            <a:chOff x="5332311" y="3462940"/>
            <a:chExt cx="1434603" cy="1234788"/>
          </a:xfrm>
        </p:grpSpPr>
        <p:grpSp>
          <p:nvGrpSpPr>
            <p:cNvPr id="59" name="Group 6"/>
            <p:cNvGrpSpPr/>
            <p:nvPr/>
          </p:nvGrpSpPr>
          <p:grpSpPr>
            <a:xfrm>
              <a:off x="5332311" y="3640009"/>
              <a:ext cx="1072506" cy="1057719"/>
              <a:chOff x="5204986" y="3756338"/>
              <a:chExt cx="1072506" cy="1057719"/>
            </a:xfrm>
          </p:grpSpPr>
          <p:cxnSp>
            <p:nvCxnSpPr>
              <p:cNvPr id="229" name="Straight Arrow Connector 228"/>
              <p:cNvCxnSpPr/>
              <p:nvPr/>
            </p:nvCxnSpPr>
            <p:spPr>
              <a:xfrm>
                <a:off x="5377492" y="4650799"/>
                <a:ext cx="90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flipH="1" flipV="1">
                <a:off x="5377075" y="3756338"/>
                <a:ext cx="0" cy="90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Oval 230"/>
              <p:cNvSpPr/>
              <p:nvPr/>
            </p:nvSpPr>
            <p:spPr>
              <a:xfrm>
                <a:off x="5903348" y="3916096"/>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a:solidFill>
                      <a:schemeClr val="bg1"/>
                    </a:solidFill>
                  </a:rPr>
                  <a:t>1</a:t>
                </a:r>
              </a:p>
            </p:txBody>
          </p:sp>
          <p:sp>
            <p:nvSpPr>
              <p:cNvPr id="232" name="Oval 231"/>
              <p:cNvSpPr/>
              <p:nvPr/>
            </p:nvSpPr>
            <p:spPr>
              <a:xfrm>
                <a:off x="5581836" y="3800425"/>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a:solidFill>
                      <a:schemeClr val="bg1"/>
                    </a:solidFill>
                  </a:rPr>
                  <a:t>2</a:t>
                </a:r>
              </a:p>
            </p:txBody>
          </p:sp>
          <p:sp>
            <p:nvSpPr>
              <p:cNvPr id="233" name="Oval 232"/>
              <p:cNvSpPr/>
              <p:nvPr/>
            </p:nvSpPr>
            <p:spPr>
              <a:xfrm>
                <a:off x="5965461" y="4195141"/>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a:solidFill>
                      <a:schemeClr val="bg1"/>
                    </a:solidFill>
                  </a:rPr>
                  <a:t>3</a:t>
                </a:r>
              </a:p>
            </p:txBody>
          </p:sp>
          <p:sp>
            <p:nvSpPr>
              <p:cNvPr id="234" name="Oval 233"/>
              <p:cNvSpPr/>
              <p:nvPr/>
            </p:nvSpPr>
            <p:spPr>
              <a:xfrm>
                <a:off x="5455565" y="4060096"/>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a:solidFill>
                      <a:schemeClr val="bg1"/>
                    </a:solidFill>
                  </a:rPr>
                  <a:t>4</a:t>
                </a:r>
              </a:p>
            </p:txBody>
          </p:sp>
          <p:sp>
            <p:nvSpPr>
              <p:cNvPr id="235" name="Oval 234"/>
              <p:cNvSpPr/>
              <p:nvPr/>
            </p:nvSpPr>
            <p:spPr>
              <a:xfrm>
                <a:off x="5806471" y="4460017"/>
                <a:ext cx="144000" cy="144000"/>
              </a:xfrm>
              <a:prstGeom prst="ellipse">
                <a:avLst/>
              </a:prstGeom>
              <a:solidFill>
                <a:schemeClr val="accent2">
                  <a:lumMod val="5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a:solidFill>
                      <a:schemeClr val="bg1"/>
                    </a:solidFill>
                  </a:rPr>
                  <a:t>5</a:t>
                </a:r>
              </a:p>
            </p:txBody>
          </p:sp>
          <p:sp>
            <p:nvSpPr>
              <p:cNvPr id="236" name="TextBox 235"/>
              <p:cNvSpPr txBox="1"/>
              <p:nvPr/>
            </p:nvSpPr>
            <p:spPr>
              <a:xfrm rot="16200000">
                <a:off x="4980245" y="4158815"/>
                <a:ext cx="649537" cy="200055"/>
              </a:xfrm>
              <a:prstGeom prst="rect">
                <a:avLst/>
              </a:prstGeom>
              <a:noFill/>
            </p:spPr>
            <p:txBody>
              <a:bodyPr wrap="none" rtlCol="0">
                <a:spAutoFit/>
              </a:bodyPr>
              <a:lstStyle/>
              <a:p>
                <a:r>
                  <a:rPr lang="fr-FR" sz="700" dirty="0" smtClean="0">
                    <a:solidFill>
                      <a:schemeClr val="accent1">
                        <a:lumMod val="50000"/>
                      </a:schemeClr>
                    </a:solidFill>
                  </a:rPr>
                  <a:t>disponibilité</a:t>
                </a:r>
                <a:endParaRPr lang="fr-FR" sz="700" dirty="0">
                  <a:solidFill>
                    <a:schemeClr val="accent1">
                      <a:lumMod val="50000"/>
                    </a:schemeClr>
                  </a:solidFill>
                </a:endParaRPr>
              </a:p>
            </p:txBody>
          </p:sp>
          <p:sp>
            <p:nvSpPr>
              <p:cNvPr id="237" name="TextBox 236"/>
              <p:cNvSpPr txBox="1"/>
              <p:nvPr/>
            </p:nvSpPr>
            <p:spPr>
              <a:xfrm>
                <a:off x="5363688" y="4614002"/>
                <a:ext cx="821059" cy="200055"/>
              </a:xfrm>
              <a:prstGeom prst="rect">
                <a:avLst/>
              </a:prstGeom>
              <a:noFill/>
            </p:spPr>
            <p:txBody>
              <a:bodyPr wrap="none" rtlCol="0">
                <a:spAutoFit/>
              </a:bodyPr>
              <a:lstStyle/>
              <a:p>
                <a:r>
                  <a:rPr lang="fr-FR" sz="700" dirty="0" smtClean="0">
                    <a:solidFill>
                      <a:schemeClr val="accent1">
                        <a:lumMod val="50000"/>
                      </a:schemeClr>
                    </a:solidFill>
                  </a:rPr>
                  <a:t>Valeur business</a:t>
                </a:r>
                <a:endParaRPr lang="fr-FR" sz="700" dirty="0">
                  <a:solidFill>
                    <a:schemeClr val="accent1">
                      <a:lumMod val="50000"/>
                    </a:schemeClr>
                  </a:solidFill>
                </a:endParaRPr>
              </a:p>
            </p:txBody>
          </p:sp>
        </p:grpSp>
        <p:sp>
          <p:nvSpPr>
            <p:cNvPr id="239" name="TextBox 238"/>
            <p:cNvSpPr txBox="1"/>
            <p:nvPr/>
          </p:nvSpPr>
          <p:spPr>
            <a:xfrm>
              <a:off x="5387022" y="3462940"/>
              <a:ext cx="1379892" cy="215444"/>
            </a:xfrm>
            <a:prstGeom prst="rect">
              <a:avLst/>
            </a:prstGeom>
            <a:noFill/>
          </p:spPr>
          <p:txBody>
            <a:bodyPr wrap="square" rtlCol="0">
              <a:spAutoFit/>
            </a:bodyPr>
            <a:lstStyle/>
            <a:p>
              <a:r>
                <a:rPr lang="fr-FR" sz="800" dirty="0" smtClean="0">
                  <a:solidFill>
                    <a:schemeClr val="accent1">
                      <a:lumMod val="50000"/>
                    </a:schemeClr>
                  </a:solidFill>
                </a:rPr>
                <a:t>Radar des technologies</a:t>
              </a:r>
              <a:endParaRPr lang="fr-FR" sz="800" dirty="0">
                <a:solidFill>
                  <a:schemeClr val="accent1">
                    <a:lumMod val="50000"/>
                  </a:schemeClr>
                </a:solidFill>
              </a:endParaRPr>
            </a:p>
          </p:txBody>
        </p:sp>
      </p:grpSp>
      <p:grpSp>
        <p:nvGrpSpPr>
          <p:cNvPr id="62" name="Group 27"/>
          <p:cNvGrpSpPr/>
          <p:nvPr/>
        </p:nvGrpSpPr>
        <p:grpSpPr>
          <a:xfrm>
            <a:off x="6885250" y="4376467"/>
            <a:ext cx="1414336" cy="1404000"/>
            <a:chOff x="6812428" y="4803257"/>
            <a:chExt cx="1414336" cy="1404000"/>
          </a:xfrm>
        </p:grpSpPr>
        <p:sp>
          <p:nvSpPr>
            <p:cNvPr id="246" name="Rectangle 245"/>
            <p:cNvSpPr/>
            <p:nvPr/>
          </p:nvSpPr>
          <p:spPr>
            <a:xfrm>
              <a:off x="6812428" y="4803257"/>
              <a:ext cx="1392473" cy="1404000"/>
            </a:xfrm>
            <a:prstGeom prst="rect">
              <a:avLst/>
            </a:prstGeom>
            <a:solidFill>
              <a:schemeClr val="bg1">
                <a:lumMod val="9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45720" numCol="1" spcCol="0" rtlCol="0" fromWordArt="0" anchor="t" anchorCtr="0" forceAA="0" compatLnSpc="1">
              <a:prstTxWarp prst="textNoShape">
                <a:avLst/>
              </a:prstTxWarp>
              <a:noAutofit/>
            </a:bodyPr>
            <a:lstStyle/>
            <a:p>
              <a:pPr algn="ctr"/>
              <a:r>
                <a:rPr lang="fr-FR" sz="800" dirty="0" smtClean="0">
                  <a:solidFill>
                    <a:schemeClr val="accent1">
                      <a:lumMod val="50000"/>
                    </a:schemeClr>
                  </a:solidFill>
                </a:rPr>
                <a:t>Fiche plan d’actions</a:t>
              </a:r>
              <a:endParaRPr lang="fr-FR" sz="800" dirty="0">
                <a:solidFill>
                  <a:schemeClr val="accent1">
                    <a:lumMod val="50000"/>
                  </a:schemeClr>
                </a:solidFill>
              </a:endParaRPr>
            </a:p>
          </p:txBody>
        </p:sp>
        <p:sp>
          <p:nvSpPr>
            <p:cNvPr id="247" name="Rectangle 246"/>
            <p:cNvSpPr/>
            <p:nvPr/>
          </p:nvSpPr>
          <p:spPr>
            <a:xfrm>
              <a:off x="7830353" y="5777142"/>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T2</a:t>
              </a:r>
              <a:endParaRPr lang="fr-FR" sz="600" dirty="0">
                <a:solidFill>
                  <a:schemeClr val="accent2">
                    <a:lumMod val="75000"/>
                  </a:schemeClr>
                </a:solidFill>
              </a:endParaRPr>
            </a:p>
          </p:txBody>
        </p:sp>
        <p:sp>
          <p:nvSpPr>
            <p:cNvPr id="249" name="Rectangle 248"/>
            <p:cNvSpPr/>
            <p:nvPr/>
          </p:nvSpPr>
          <p:spPr>
            <a:xfrm>
              <a:off x="7830353" y="5945284"/>
              <a:ext cx="194913" cy="128244"/>
            </a:xfrm>
            <a:prstGeom prst="rect">
              <a:avLst/>
            </a:prstGeom>
            <a:solidFill>
              <a:schemeClr val="accent5">
                <a:lumMod val="40000"/>
                <a:lumOff val="6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600" dirty="0" smtClean="0">
                  <a:solidFill>
                    <a:schemeClr val="accent2">
                      <a:lumMod val="75000"/>
                    </a:schemeClr>
                  </a:solidFill>
                </a:rPr>
                <a:t>T7</a:t>
              </a:r>
              <a:endParaRPr lang="fr-FR" sz="600" dirty="0">
                <a:solidFill>
                  <a:schemeClr val="accent2">
                    <a:lumMod val="75000"/>
                  </a:schemeClr>
                </a:solidFill>
              </a:endParaRPr>
            </a:p>
          </p:txBody>
        </p:sp>
        <p:sp>
          <p:nvSpPr>
            <p:cNvPr id="17" name="TextBox 16"/>
            <p:cNvSpPr txBox="1"/>
            <p:nvPr/>
          </p:nvSpPr>
          <p:spPr>
            <a:xfrm>
              <a:off x="7780221" y="5609325"/>
              <a:ext cx="375638" cy="107722"/>
            </a:xfrm>
            <a:prstGeom prst="rect">
              <a:avLst/>
            </a:prstGeom>
            <a:solidFill>
              <a:schemeClr val="tx1">
                <a:lumMod val="50000"/>
                <a:lumOff val="50000"/>
              </a:schemeClr>
            </a:solidFill>
          </p:spPr>
          <p:txBody>
            <a:bodyPr wrap="square" lIns="36000" tIns="0" rIns="36000" bIns="0" rtlCol="0" anchor="ctr">
              <a:spAutoFit/>
            </a:bodyPr>
            <a:lstStyle/>
            <a:p>
              <a:pPr algn="ctr"/>
              <a:r>
                <a:rPr lang="fr-FR" sz="700" dirty="0" smtClean="0">
                  <a:solidFill>
                    <a:schemeClr val="bg1"/>
                  </a:solidFill>
                </a:rPr>
                <a:t>Techno</a:t>
              </a:r>
              <a:endParaRPr lang="fr-FR" sz="700" dirty="0">
                <a:solidFill>
                  <a:schemeClr val="bg1"/>
                </a:solidFill>
              </a:endParaRPr>
            </a:p>
          </p:txBody>
        </p:sp>
        <p:sp>
          <p:nvSpPr>
            <p:cNvPr id="257" name="TextBox 256"/>
            <p:cNvSpPr txBox="1"/>
            <p:nvPr/>
          </p:nvSpPr>
          <p:spPr>
            <a:xfrm>
              <a:off x="7672475" y="5040083"/>
              <a:ext cx="521297" cy="107722"/>
            </a:xfrm>
            <a:prstGeom prst="rect">
              <a:avLst/>
            </a:prstGeom>
            <a:solidFill>
              <a:schemeClr val="tx1">
                <a:lumMod val="50000"/>
                <a:lumOff val="50000"/>
              </a:schemeClr>
            </a:solidFill>
          </p:spPr>
          <p:txBody>
            <a:bodyPr wrap="none" tIns="0" bIns="0" rtlCol="0" anchor="ctr">
              <a:spAutoFit/>
            </a:bodyPr>
            <a:lstStyle/>
            <a:p>
              <a:r>
                <a:rPr lang="fr-FR" sz="700" dirty="0" smtClean="0">
                  <a:solidFill>
                    <a:schemeClr val="bg1"/>
                  </a:solidFill>
                </a:rPr>
                <a:t>planning</a:t>
              </a:r>
              <a:endParaRPr lang="fr-FR" sz="700" dirty="0">
                <a:solidFill>
                  <a:schemeClr val="bg1"/>
                </a:solidFill>
              </a:endParaRPr>
            </a:p>
          </p:txBody>
        </p:sp>
        <p:sp>
          <p:nvSpPr>
            <p:cNvPr id="258" name="TextBox 257"/>
            <p:cNvSpPr txBox="1"/>
            <p:nvPr/>
          </p:nvSpPr>
          <p:spPr>
            <a:xfrm>
              <a:off x="6853115" y="5609325"/>
              <a:ext cx="468000" cy="107722"/>
            </a:xfrm>
            <a:prstGeom prst="rect">
              <a:avLst/>
            </a:prstGeom>
            <a:solidFill>
              <a:schemeClr val="tx1">
                <a:lumMod val="50000"/>
                <a:lumOff val="50000"/>
              </a:schemeClr>
            </a:solidFill>
          </p:spPr>
          <p:txBody>
            <a:bodyPr wrap="square" lIns="36000" tIns="0" rIns="36000" bIns="0" rtlCol="0" anchor="ctr">
              <a:spAutoFit/>
            </a:bodyPr>
            <a:lstStyle/>
            <a:p>
              <a:pPr algn="ctr"/>
              <a:r>
                <a:rPr lang="fr-FR" sz="700" dirty="0" smtClean="0">
                  <a:solidFill>
                    <a:schemeClr val="bg1"/>
                  </a:solidFill>
                </a:rPr>
                <a:t>Branches</a:t>
              </a:r>
              <a:endParaRPr lang="fr-FR" sz="700" dirty="0">
                <a:solidFill>
                  <a:schemeClr val="bg1"/>
                </a:solidFill>
              </a:endParaRPr>
            </a:p>
          </p:txBody>
        </p:sp>
        <p:sp>
          <p:nvSpPr>
            <p:cNvPr id="259" name="TextBox 258"/>
            <p:cNvSpPr txBox="1"/>
            <p:nvPr/>
          </p:nvSpPr>
          <p:spPr>
            <a:xfrm>
              <a:off x="6862542" y="5727384"/>
              <a:ext cx="401392" cy="323165"/>
            </a:xfrm>
            <a:prstGeom prst="rect">
              <a:avLst/>
            </a:prstGeom>
            <a:noFill/>
          </p:spPr>
          <p:txBody>
            <a:bodyPr wrap="none" tIns="0" bIns="0" rtlCol="0" anchor="ctr">
              <a:spAutoFit/>
            </a:bodyPr>
            <a:lstStyle/>
            <a:p>
              <a:pPr marL="87313" indent="-87313">
                <a:buFont typeface="Arial" panose="020B0604020202020204" pitchFamily="34" charset="0"/>
                <a:buChar char="•"/>
              </a:pPr>
              <a:r>
                <a:rPr lang="fr-FR" sz="700" dirty="0" smtClean="0">
                  <a:solidFill>
                    <a:schemeClr val="tx1">
                      <a:lumMod val="75000"/>
                      <a:lumOff val="25000"/>
                    </a:schemeClr>
                  </a:solidFill>
                </a:rPr>
                <a:t>EP</a:t>
              </a:r>
            </a:p>
            <a:p>
              <a:pPr marL="87313" indent="-87313">
                <a:buFont typeface="Arial" panose="020B0604020202020204" pitchFamily="34" charset="0"/>
                <a:buChar char="•"/>
              </a:pPr>
              <a:r>
                <a:rPr lang="fr-FR" sz="700" dirty="0" smtClean="0">
                  <a:solidFill>
                    <a:schemeClr val="tx1">
                      <a:lumMod val="75000"/>
                      <a:lumOff val="25000"/>
                    </a:schemeClr>
                  </a:solidFill>
                </a:rPr>
                <a:t>RC</a:t>
              </a:r>
            </a:p>
            <a:p>
              <a:pPr marL="87313" indent="-87313">
                <a:buFont typeface="Arial" panose="020B0604020202020204" pitchFamily="34" charset="0"/>
                <a:buChar char="•"/>
              </a:pPr>
              <a:r>
                <a:rPr lang="fr-FR" sz="700" dirty="0">
                  <a:solidFill>
                    <a:schemeClr val="tx1">
                      <a:lumMod val="75000"/>
                      <a:lumOff val="25000"/>
                    </a:schemeClr>
                  </a:solidFill>
                </a:rPr>
                <a:t>H</a:t>
              </a:r>
            </a:p>
          </p:txBody>
        </p:sp>
        <p:sp>
          <p:nvSpPr>
            <p:cNvPr id="23" name="Rectangle 22"/>
            <p:cNvSpPr/>
            <p:nvPr/>
          </p:nvSpPr>
          <p:spPr>
            <a:xfrm>
              <a:off x="7678030" y="5171084"/>
              <a:ext cx="515742" cy="55320"/>
            </a:xfrm>
            <a:prstGeom prst="rect">
              <a:avLst/>
            </a:prstGeom>
            <a:solidFill>
              <a:schemeClr val="bg1"/>
            </a:solid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5" name="TextBox 24"/>
            <p:cNvSpPr txBox="1"/>
            <p:nvPr/>
          </p:nvSpPr>
          <p:spPr>
            <a:xfrm>
              <a:off x="7643788" y="5115045"/>
              <a:ext cx="325730" cy="169277"/>
            </a:xfrm>
            <a:prstGeom prst="rect">
              <a:avLst/>
            </a:prstGeom>
            <a:noFill/>
          </p:spPr>
          <p:txBody>
            <a:bodyPr wrap="none" rtlCol="0">
              <a:spAutoFit/>
            </a:bodyPr>
            <a:lstStyle/>
            <a:p>
              <a:r>
                <a:rPr lang="fr-FR" sz="500" dirty="0" smtClean="0"/>
                <a:t>2016</a:t>
              </a:r>
              <a:endParaRPr lang="fr-FR" sz="500" dirty="0"/>
            </a:p>
          </p:txBody>
        </p:sp>
        <p:sp>
          <p:nvSpPr>
            <p:cNvPr id="263" name="TextBox 262"/>
            <p:cNvSpPr txBox="1"/>
            <p:nvPr/>
          </p:nvSpPr>
          <p:spPr>
            <a:xfrm>
              <a:off x="7901034" y="5115045"/>
              <a:ext cx="325730" cy="169277"/>
            </a:xfrm>
            <a:prstGeom prst="rect">
              <a:avLst/>
            </a:prstGeom>
            <a:noFill/>
          </p:spPr>
          <p:txBody>
            <a:bodyPr wrap="none" rtlCol="0">
              <a:spAutoFit/>
            </a:bodyPr>
            <a:lstStyle/>
            <a:p>
              <a:r>
                <a:rPr lang="fr-FR" sz="500" dirty="0" smtClean="0"/>
                <a:t>2017</a:t>
              </a:r>
              <a:endParaRPr lang="fr-FR" sz="500" dirty="0"/>
            </a:p>
          </p:txBody>
        </p:sp>
        <p:cxnSp>
          <p:nvCxnSpPr>
            <p:cNvPr id="260" name="Straight Connector 259"/>
            <p:cNvCxnSpPr/>
            <p:nvPr/>
          </p:nvCxnSpPr>
          <p:spPr>
            <a:xfrm>
              <a:off x="7678030"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35276"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192523" y="5167772"/>
              <a:ext cx="0" cy="2880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720965" y="5256716"/>
              <a:ext cx="289560" cy="66937"/>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smtClean="0"/>
                <a:t>POC</a:t>
              </a:r>
              <a:endParaRPr lang="fr-FR" sz="500" dirty="0"/>
            </a:p>
          </p:txBody>
        </p:sp>
        <p:sp>
          <p:nvSpPr>
            <p:cNvPr id="267" name="Rectangle 266"/>
            <p:cNvSpPr/>
            <p:nvPr/>
          </p:nvSpPr>
          <p:spPr>
            <a:xfrm>
              <a:off x="7897336" y="5336818"/>
              <a:ext cx="289560" cy="669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500" dirty="0" err="1" smtClean="0"/>
                <a:t>deploy</a:t>
              </a:r>
              <a:endParaRPr lang="fr-FR" sz="500" dirty="0"/>
            </a:p>
          </p:txBody>
        </p:sp>
        <p:sp>
          <p:nvSpPr>
            <p:cNvPr id="268" name="TextBox 267"/>
            <p:cNvSpPr txBox="1"/>
            <p:nvPr/>
          </p:nvSpPr>
          <p:spPr>
            <a:xfrm>
              <a:off x="6866223" y="5040083"/>
              <a:ext cx="631904" cy="107722"/>
            </a:xfrm>
            <a:prstGeom prst="rect">
              <a:avLst/>
            </a:prstGeom>
            <a:solidFill>
              <a:schemeClr val="tx1">
                <a:lumMod val="50000"/>
                <a:lumOff val="50000"/>
              </a:schemeClr>
            </a:solidFill>
          </p:spPr>
          <p:txBody>
            <a:bodyPr wrap="none" tIns="0" bIns="0" rtlCol="0" anchor="ctr">
              <a:spAutoFit/>
            </a:bodyPr>
            <a:lstStyle/>
            <a:p>
              <a:r>
                <a:rPr lang="fr-FR" sz="700" dirty="0" smtClean="0">
                  <a:solidFill>
                    <a:schemeClr val="bg1"/>
                  </a:solidFill>
                </a:rPr>
                <a:t>Description</a:t>
              </a:r>
              <a:endParaRPr lang="fr-FR" sz="700" dirty="0">
                <a:solidFill>
                  <a:schemeClr val="bg1"/>
                </a:solidFill>
              </a:endParaRPr>
            </a:p>
          </p:txBody>
        </p:sp>
        <p:sp>
          <p:nvSpPr>
            <p:cNvPr id="269" name="TextBox 268"/>
            <p:cNvSpPr txBox="1"/>
            <p:nvPr/>
          </p:nvSpPr>
          <p:spPr>
            <a:xfrm>
              <a:off x="7372789" y="5609325"/>
              <a:ext cx="355759" cy="107722"/>
            </a:xfrm>
            <a:prstGeom prst="rect">
              <a:avLst/>
            </a:prstGeom>
            <a:solidFill>
              <a:schemeClr val="tx1">
                <a:lumMod val="50000"/>
                <a:lumOff val="50000"/>
              </a:schemeClr>
            </a:solidFill>
          </p:spPr>
          <p:txBody>
            <a:bodyPr wrap="square" lIns="36000" tIns="0" rIns="36000" bIns="0" rtlCol="0" anchor="ctr">
              <a:spAutoFit/>
            </a:bodyPr>
            <a:lstStyle/>
            <a:p>
              <a:pPr algn="ctr"/>
              <a:r>
                <a:rPr lang="fr-FR" sz="700" dirty="0" smtClean="0">
                  <a:solidFill>
                    <a:schemeClr val="bg1"/>
                  </a:solidFill>
                </a:rPr>
                <a:t>Valeur</a:t>
              </a:r>
              <a:endParaRPr lang="fr-FR" sz="700" dirty="0">
                <a:solidFill>
                  <a:schemeClr val="bg1"/>
                </a:solidFill>
              </a:endParaRPr>
            </a:p>
          </p:txBody>
        </p:sp>
        <p:sp>
          <p:nvSpPr>
            <p:cNvPr id="27" name="TextBox 26"/>
            <p:cNvSpPr txBox="1"/>
            <p:nvPr/>
          </p:nvSpPr>
          <p:spPr>
            <a:xfrm>
              <a:off x="7351101" y="5767558"/>
              <a:ext cx="360996" cy="246221"/>
            </a:xfrm>
            <a:prstGeom prst="rect">
              <a:avLst/>
            </a:prstGeom>
            <a:noFill/>
          </p:spPr>
          <p:txBody>
            <a:bodyPr wrap="none" rtlCol="0">
              <a:spAutoFit/>
            </a:bodyPr>
            <a:lstStyle/>
            <a:p>
              <a:r>
                <a:rPr lang="fr-FR" sz="1000" dirty="0" smtClean="0"/>
                <a:t>4,7</a:t>
              </a:r>
              <a:endParaRPr lang="fr-FR" sz="1000" dirty="0"/>
            </a:p>
          </p:txBody>
        </p:sp>
        <p:sp>
          <p:nvSpPr>
            <p:cNvPr id="271" name="TextBox 270"/>
            <p:cNvSpPr txBox="1"/>
            <p:nvPr/>
          </p:nvSpPr>
          <p:spPr>
            <a:xfrm>
              <a:off x="6868998" y="5287091"/>
              <a:ext cx="627033" cy="107722"/>
            </a:xfrm>
            <a:prstGeom prst="rect">
              <a:avLst/>
            </a:prstGeom>
            <a:solidFill>
              <a:schemeClr val="tx1">
                <a:lumMod val="50000"/>
                <a:lumOff val="50000"/>
              </a:schemeClr>
            </a:solidFill>
          </p:spPr>
          <p:txBody>
            <a:bodyPr wrap="square" tIns="0" bIns="0" rtlCol="0" anchor="ctr">
              <a:spAutoFit/>
            </a:bodyPr>
            <a:lstStyle/>
            <a:p>
              <a:pPr algn="ctr"/>
              <a:r>
                <a:rPr lang="fr-FR" sz="700" dirty="0" smtClean="0">
                  <a:solidFill>
                    <a:schemeClr val="bg1"/>
                  </a:solidFill>
                </a:rPr>
                <a:t>Actions</a:t>
              </a:r>
              <a:endParaRPr lang="fr-FR" sz="700" dirty="0">
                <a:solidFill>
                  <a:schemeClr val="bg1"/>
                </a:solidFill>
              </a:endParaRPr>
            </a:p>
          </p:txBody>
        </p:sp>
      </p:grpSp>
      <p:sp>
        <p:nvSpPr>
          <p:cNvPr id="371" name="Rectangle 370"/>
          <p:cNvSpPr/>
          <p:nvPr/>
        </p:nvSpPr>
        <p:spPr>
          <a:xfrm>
            <a:off x="6885250" y="4366607"/>
            <a:ext cx="166929" cy="170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45720" rIns="36000" bIns="45720" numCol="1" spcCol="0" rtlCol="0" fromWordArt="0" anchor="ctr" anchorCtr="0" forceAA="0" compatLnSpc="1">
            <a:prstTxWarp prst="textNoShape">
              <a:avLst/>
            </a:prstTxWarp>
            <a:noAutofit/>
          </a:bodyPr>
          <a:lstStyle/>
          <a:p>
            <a:pPr algn="ctr"/>
            <a:r>
              <a:rPr lang="fr-FR" sz="600" dirty="0" smtClean="0">
                <a:solidFill>
                  <a:schemeClr val="tx1">
                    <a:lumMod val="75000"/>
                    <a:lumOff val="25000"/>
                  </a:schemeClr>
                </a:solidFill>
              </a:rPr>
              <a:t>S1</a:t>
            </a:r>
            <a:endParaRPr lang="fr-FR" sz="600" dirty="0">
              <a:solidFill>
                <a:schemeClr val="tx1">
                  <a:lumMod val="75000"/>
                  <a:lumOff val="25000"/>
                </a:schemeClr>
              </a:solidFill>
            </a:endParaRPr>
          </a:p>
        </p:txBody>
      </p:sp>
      <p:grpSp>
        <p:nvGrpSpPr>
          <p:cNvPr id="64" name="Group 10"/>
          <p:cNvGrpSpPr/>
          <p:nvPr/>
        </p:nvGrpSpPr>
        <p:grpSpPr>
          <a:xfrm>
            <a:off x="3638511" y="4992553"/>
            <a:ext cx="1552422" cy="1004243"/>
            <a:chOff x="5296144" y="4977477"/>
            <a:chExt cx="1552422" cy="1004243"/>
          </a:xfrm>
        </p:grpSpPr>
        <p:sp>
          <p:nvSpPr>
            <p:cNvPr id="373" name="TextBox 372"/>
            <p:cNvSpPr txBox="1"/>
            <p:nvPr/>
          </p:nvSpPr>
          <p:spPr>
            <a:xfrm>
              <a:off x="5296144" y="4977477"/>
              <a:ext cx="1552422" cy="369332"/>
            </a:xfrm>
            <a:prstGeom prst="rect">
              <a:avLst/>
            </a:prstGeom>
            <a:noFill/>
          </p:spPr>
          <p:txBody>
            <a:bodyPr wrap="square" lIns="0" rtlCol="0">
              <a:spAutoFit/>
            </a:bodyPr>
            <a:lstStyle/>
            <a:p>
              <a:r>
                <a:rPr lang="fr-FR" sz="900" dirty="0" smtClean="0">
                  <a:solidFill>
                    <a:schemeClr val="accent1">
                      <a:lumMod val="50000"/>
                    </a:schemeClr>
                  </a:solidFill>
                </a:rPr>
                <a:t>+ Création et regroupement de nouveaux cas d’usage</a:t>
              </a:r>
            </a:p>
          </p:txBody>
        </p:sp>
        <p:grpSp>
          <p:nvGrpSpPr>
            <p:cNvPr id="65" name="Group 427"/>
            <p:cNvGrpSpPr/>
            <p:nvPr/>
          </p:nvGrpSpPr>
          <p:grpSpPr>
            <a:xfrm>
              <a:off x="5804845" y="5583583"/>
              <a:ext cx="337310" cy="398137"/>
              <a:chOff x="6145213" y="7040563"/>
              <a:chExt cx="484187" cy="571500"/>
            </a:xfrm>
            <a:solidFill>
              <a:schemeClr val="accent1">
                <a:lumMod val="50000"/>
              </a:schemeClr>
            </a:solidFill>
          </p:grpSpPr>
          <p:sp>
            <p:nvSpPr>
              <p:cNvPr id="429" name="Freeform 365"/>
              <p:cNvSpPr>
                <a:spLocks noEditPoints="1"/>
              </p:cNvSpPr>
              <p:nvPr/>
            </p:nvSpPr>
            <p:spPr bwMode="auto">
              <a:xfrm>
                <a:off x="6237288" y="7040563"/>
                <a:ext cx="371475" cy="571500"/>
              </a:xfrm>
              <a:custGeom>
                <a:avLst/>
                <a:gdLst>
                  <a:gd name="T0" fmla="*/ 68 w 157"/>
                  <a:gd name="T1" fmla="*/ 195 h 241"/>
                  <a:gd name="T2" fmla="*/ 68 w 157"/>
                  <a:gd name="T3" fmla="*/ 195 h 241"/>
                  <a:gd name="T4" fmla="*/ 55 w 157"/>
                  <a:gd name="T5" fmla="*/ 146 h 241"/>
                  <a:gd name="T6" fmla="*/ 67 w 157"/>
                  <a:gd name="T7" fmla="*/ 138 h 241"/>
                  <a:gd name="T8" fmla="*/ 82 w 157"/>
                  <a:gd name="T9" fmla="*/ 147 h 241"/>
                  <a:gd name="T10" fmla="*/ 85 w 157"/>
                  <a:gd name="T11" fmla="*/ 147 h 241"/>
                  <a:gd name="T12" fmla="*/ 89 w 157"/>
                  <a:gd name="T13" fmla="*/ 145 h 241"/>
                  <a:gd name="T14" fmla="*/ 87 w 157"/>
                  <a:gd name="T15" fmla="*/ 138 h 241"/>
                  <a:gd name="T16" fmla="*/ 71 w 157"/>
                  <a:gd name="T17" fmla="*/ 129 h 241"/>
                  <a:gd name="T18" fmla="*/ 73 w 157"/>
                  <a:gd name="T19" fmla="*/ 119 h 241"/>
                  <a:gd name="T20" fmla="*/ 67 w 157"/>
                  <a:gd name="T21" fmla="*/ 100 h 241"/>
                  <a:gd name="T22" fmla="*/ 122 w 157"/>
                  <a:gd name="T23" fmla="*/ 43 h 241"/>
                  <a:gd name="T24" fmla="*/ 134 w 157"/>
                  <a:gd name="T25" fmla="*/ 46 h 241"/>
                  <a:gd name="T26" fmla="*/ 157 w 157"/>
                  <a:gd name="T27" fmla="*/ 23 h 241"/>
                  <a:gd name="T28" fmla="*/ 134 w 157"/>
                  <a:gd name="T29" fmla="*/ 0 h 241"/>
                  <a:gd name="T30" fmla="*/ 111 w 157"/>
                  <a:gd name="T31" fmla="*/ 23 h 241"/>
                  <a:gd name="T32" fmla="*/ 115 w 157"/>
                  <a:gd name="T33" fmla="*/ 36 h 241"/>
                  <a:gd name="T34" fmla="*/ 60 w 157"/>
                  <a:gd name="T35" fmla="*/ 93 h 241"/>
                  <a:gd name="T36" fmla="*/ 43 w 157"/>
                  <a:gd name="T37" fmla="*/ 88 h 241"/>
                  <a:gd name="T38" fmla="*/ 33 w 157"/>
                  <a:gd name="T39" fmla="*/ 90 h 241"/>
                  <a:gd name="T40" fmla="*/ 30 w 157"/>
                  <a:gd name="T41" fmla="*/ 84 h 241"/>
                  <a:gd name="T42" fmla="*/ 24 w 157"/>
                  <a:gd name="T43" fmla="*/ 82 h 241"/>
                  <a:gd name="T44" fmla="*/ 22 w 157"/>
                  <a:gd name="T45" fmla="*/ 89 h 241"/>
                  <a:gd name="T46" fmla="*/ 25 w 157"/>
                  <a:gd name="T47" fmla="*/ 95 h 241"/>
                  <a:gd name="T48" fmla="*/ 13 w 157"/>
                  <a:gd name="T49" fmla="*/ 119 h 241"/>
                  <a:gd name="T50" fmla="*/ 15 w 157"/>
                  <a:gd name="T51" fmla="*/ 129 h 241"/>
                  <a:gd name="T52" fmla="*/ 3 w 157"/>
                  <a:gd name="T53" fmla="*/ 135 h 241"/>
                  <a:gd name="T54" fmla="*/ 2 w 157"/>
                  <a:gd name="T55" fmla="*/ 142 h 241"/>
                  <a:gd name="T56" fmla="*/ 6 w 157"/>
                  <a:gd name="T57" fmla="*/ 144 h 241"/>
                  <a:gd name="T58" fmla="*/ 8 w 157"/>
                  <a:gd name="T59" fmla="*/ 144 h 241"/>
                  <a:gd name="T60" fmla="*/ 19 w 157"/>
                  <a:gd name="T61" fmla="*/ 137 h 241"/>
                  <a:gd name="T62" fmla="*/ 43 w 157"/>
                  <a:gd name="T63" fmla="*/ 149 h 241"/>
                  <a:gd name="T64" fmla="*/ 46 w 157"/>
                  <a:gd name="T65" fmla="*/ 149 h 241"/>
                  <a:gd name="T66" fmla="*/ 58 w 157"/>
                  <a:gd name="T67" fmla="*/ 197 h 241"/>
                  <a:gd name="T68" fmla="*/ 45 w 157"/>
                  <a:gd name="T69" fmla="*/ 218 h 241"/>
                  <a:gd name="T70" fmla="*/ 68 w 157"/>
                  <a:gd name="T71" fmla="*/ 241 h 241"/>
                  <a:gd name="T72" fmla="*/ 92 w 157"/>
                  <a:gd name="T73" fmla="*/ 218 h 241"/>
                  <a:gd name="T74" fmla="*/ 68 w 157"/>
                  <a:gd name="T75" fmla="*/ 195 h 241"/>
                  <a:gd name="T76" fmla="*/ 134 w 157"/>
                  <a:gd name="T77" fmla="*/ 10 h 241"/>
                  <a:gd name="T78" fmla="*/ 147 w 157"/>
                  <a:gd name="T79" fmla="*/ 23 h 241"/>
                  <a:gd name="T80" fmla="*/ 134 w 157"/>
                  <a:gd name="T81" fmla="*/ 36 h 241"/>
                  <a:gd name="T82" fmla="*/ 121 w 157"/>
                  <a:gd name="T83" fmla="*/ 23 h 241"/>
                  <a:gd name="T84" fmla="*/ 134 w 157"/>
                  <a:gd name="T85" fmla="*/ 10 h 241"/>
                  <a:gd name="T86" fmla="*/ 23 w 157"/>
                  <a:gd name="T87" fmla="*/ 119 h 241"/>
                  <a:gd name="T88" fmla="*/ 43 w 157"/>
                  <a:gd name="T89" fmla="*/ 98 h 241"/>
                  <a:gd name="T90" fmla="*/ 63 w 157"/>
                  <a:gd name="T91" fmla="*/ 119 h 241"/>
                  <a:gd name="T92" fmla="*/ 43 w 157"/>
                  <a:gd name="T93" fmla="*/ 139 h 241"/>
                  <a:gd name="T94" fmla="*/ 23 w 157"/>
                  <a:gd name="T95" fmla="*/ 119 h 241"/>
                  <a:gd name="T96" fmla="*/ 68 w 157"/>
                  <a:gd name="T97" fmla="*/ 231 h 241"/>
                  <a:gd name="T98" fmla="*/ 55 w 157"/>
                  <a:gd name="T99" fmla="*/ 218 h 241"/>
                  <a:gd name="T100" fmla="*/ 68 w 157"/>
                  <a:gd name="T101" fmla="*/ 205 h 241"/>
                  <a:gd name="T102" fmla="*/ 82 w 157"/>
                  <a:gd name="T103" fmla="*/ 218 h 241"/>
                  <a:gd name="T104" fmla="*/ 68 w 157"/>
                  <a:gd name="T105" fmla="*/ 2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241">
                    <a:moveTo>
                      <a:pt x="68" y="195"/>
                    </a:moveTo>
                    <a:cubicBezTo>
                      <a:pt x="68" y="195"/>
                      <a:pt x="68" y="195"/>
                      <a:pt x="68" y="195"/>
                    </a:cubicBezTo>
                    <a:cubicBezTo>
                      <a:pt x="55" y="146"/>
                      <a:pt x="55" y="146"/>
                      <a:pt x="55" y="146"/>
                    </a:cubicBezTo>
                    <a:cubicBezTo>
                      <a:pt x="60" y="144"/>
                      <a:pt x="63" y="141"/>
                      <a:pt x="67" y="138"/>
                    </a:cubicBezTo>
                    <a:cubicBezTo>
                      <a:pt x="82" y="147"/>
                      <a:pt x="82" y="147"/>
                      <a:pt x="82" y="147"/>
                    </a:cubicBezTo>
                    <a:cubicBezTo>
                      <a:pt x="83" y="147"/>
                      <a:pt x="84" y="147"/>
                      <a:pt x="85" y="147"/>
                    </a:cubicBezTo>
                    <a:cubicBezTo>
                      <a:pt x="86" y="147"/>
                      <a:pt x="88" y="146"/>
                      <a:pt x="89" y="145"/>
                    </a:cubicBezTo>
                    <a:cubicBezTo>
                      <a:pt x="90" y="142"/>
                      <a:pt x="89" y="139"/>
                      <a:pt x="87" y="138"/>
                    </a:cubicBezTo>
                    <a:cubicBezTo>
                      <a:pt x="71" y="129"/>
                      <a:pt x="71" y="129"/>
                      <a:pt x="71" y="129"/>
                    </a:cubicBezTo>
                    <a:cubicBezTo>
                      <a:pt x="73" y="126"/>
                      <a:pt x="73" y="122"/>
                      <a:pt x="73" y="119"/>
                    </a:cubicBezTo>
                    <a:cubicBezTo>
                      <a:pt x="73" y="112"/>
                      <a:pt x="71" y="105"/>
                      <a:pt x="67" y="100"/>
                    </a:cubicBezTo>
                    <a:cubicBezTo>
                      <a:pt x="122" y="43"/>
                      <a:pt x="122" y="43"/>
                      <a:pt x="122" y="43"/>
                    </a:cubicBezTo>
                    <a:cubicBezTo>
                      <a:pt x="126" y="45"/>
                      <a:pt x="130" y="46"/>
                      <a:pt x="134" y="46"/>
                    </a:cubicBezTo>
                    <a:cubicBezTo>
                      <a:pt x="147" y="46"/>
                      <a:pt x="157" y="36"/>
                      <a:pt x="157" y="23"/>
                    </a:cubicBezTo>
                    <a:cubicBezTo>
                      <a:pt x="157" y="10"/>
                      <a:pt x="147" y="0"/>
                      <a:pt x="134" y="0"/>
                    </a:cubicBezTo>
                    <a:cubicBezTo>
                      <a:pt x="121" y="0"/>
                      <a:pt x="111" y="10"/>
                      <a:pt x="111" y="23"/>
                    </a:cubicBezTo>
                    <a:cubicBezTo>
                      <a:pt x="111" y="28"/>
                      <a:pt x="112" y="32"/>
                      <a:pt x="115" y="36"/>
                    </a:cubicBezTo>
                    <a:cubicBezTo>
                      <a:pt x="60" y="93"/>
                      <a:pt x="60" y="93"/>
                      <a:pt x="60" y="93"/>
                    </a:cubicBezTo>
                    <a:cubicBezTo>
                      <a:pt x="55" y="90"/>
                      <a:pt x="49" y="88"/>
                      <a:pt x="43" y="88"/>
                    </a:cubicBezTo>
                    <a:cubicBezTo>
                      <a:pt x="40" y="88"/>
                      <a:pt x="36" y="89"/>
                      <a:pt x="33" y="90"/>
                    </a:cubicBezTo>
                    <a:cubicBezTo>
                      <a:pt x="30" y="84"/>
                      <a:pt x="30" y="84"/>
                      <a:pt x="30" y="84"/>
                    </a:cubicBezTo>
                    <a:cubicBezTo>
                      <a:pt x="29" y="82"/>
                      <a:pt x="26" y="81"/>
                      <a:pt x="24" y="82"/>
                    </a:cubicBezTo>
                    <a:cubicBezTo>
                      <a:pt x="21" y="84"/>
                      <a:pt x="20" y="87"/>
                      <a:pt x="22" y="89"/>
                    </a:cubicBezTo>
                    <a:cubicBezTo>
                      <a:pt x="25" y="95"/>
                      <a:pt x="25" y="95"/>
                      <a:pt x="25" y="95"/>
                    </a:cubicBezTo>
                    <a:cubicBezTo>
                      <a:pt x="17" y="100"/>
                      <a:pt x="13" y="109"/>
                      <a:pt x="13" y="119"/>
                    </a:cubicBezTo>
                    <a:cubicBezTo>
                      <a:pt x="13" y="122"/>
                      <a:pt x="13" y="126"/>
                      <a:pt x="15" y="129"/>
                    </a:cubicBezTo>
                    <a:cubicBezTo>
                      <a:pt x="3" y="135"/>
                      <a:pt x="3" y="135"/>
                      <a:pt x="3" y="135"/>
                    </a:cubicBezTo>
                    <a:cubicBezTo>
                      <a:pt x="1" y="136"/>
                      <a:pt x="0" y="139"/>
                      <a:pt x="2" y="142"/>
                    </a:cubicBezTo>
                    <a:cubicBezTo>
                      <a:pt x="2" y="143"/>
                      <a:pt x="4" y="144"/>
                      <a:pt x="6" y="144"/>
                    </a:cubicBezTo>
                    <a:cubicBezTo>
                      <a:pt x="7" y="144"/>
                      <a:pt x="8" y="144"/>
                      <a:pt x="8" y="144"/>
                    </a:cubicBezTo>
                    <a:cubicBezTo>
                      <a:pt x="19" y="137"/>
                      <a:pt x="19" y="137"/>
                      <a:pt x="19" y="137"/>
                    </a:cubicBezTo>
                    <a:cubicBezTo>
                      <a:pt x="25" y="144"/>
                      <a:pt x="33" y="149"/>
                      <a:pt x="43" y="149"/>
                    </a:cubicBezTo>
                    <a:cubicBezTo>
                      <a:pt x="44" y="149"/>
                      <a:pt x="45" y="149"/>
                      <a:pt x="46" y="149"/>
                    </a:cubicBezTo>
                    <a:cubicBezTo>
                      <a:pt x="58" y="197"/>
                      <a:pt x="58" y="197"/>
                      <a:pt x="58" y="197"/>
                    </a:cubicBezTo>
                    <a:cubicBezTo>
                      <a:pt x="50" y="201"/>
                      <a:pt x="45" y="209"/>
                      <a:pt x="45" y="218"/>
                    </a:cubicBezTo>
                    <a:cubicBezTo>
                      <a:pt x="45" y="231"/>
                      <a:pt x="56" y="241"/>
                      <a:pt x="68" y="241"/>
                    </a:cubicBezTo>
                    <a:cubicBezTo>
                      <a:pt x="81" y="241"/>
                      <a:pt x="92" y="231"/>
                      <a:pt x="92" y="218"/>
                    </a:cubicBezTo>
                    <a:cubicBezTo>
                      <a:pt x="92" y="205"/>
                      <a:pt x="81" y="195"/>
                      <a:pt x="68" y="195"/>
                    </a:cubicBezTo>
                    <a:close/>
                    <a:moveTo>
                      <a:pt x="134" y="10"/>
                    </a:moveTo>
                    <a:cubicBezTo>
                      <a:pt x="141" y="10"/>
                      <a:pt x="147" y="16"/>
                      <a:pt x="147" y="23"/>
                    </a:cubicBezTo>
                    <a:cubicBezTo>
                      <a:pt x="147" y="30"/>
                      <a:pt x="141" y="36"/>
                      <a:pt x="134" y="36"/>
                    </a:cubicBezTo>
                    <a:cubicBezTo>
                      <a:pt x="127" y="36"/>
                      <a:pt x="121" y="30"/>
                      <a:pt x="121" y="23"/>
                    </a:cubicBezTo>
                    <a:cubicBezTo>
                      <a:pt x="121" y="16"/>
                      <a:pt x="127" y="10"/>
                      <a:pt x="134" y="10"/>
                    </a:cubicBezTo>
                    <a:close/>
                    <a:moveTo>
                      <a:pt x="23" y="119"/>
                    </a:moveTo>
                    <a:cubicBezTo>
                      <a:pt x="23" y="107"/>
                      <a:pt x="32" y="98"/>
                      <a:pt x="43" y="98"/>
                    </a:cubicBezTo>
                    <a:cubicBezTo>
                      <a:pt x="54" y="98"/>
                      <a:pt x="63" y="107"/>
                      <a:pt x="63" y="119"/>
                    </a:cubicBezTo>
                    <a:cubicBezTo>
                      <a:pt x="63" y="130"/>
                      <a:pt x="54" y="139"/>
                      <a:pt x="43" y="139"/>
                    </a:cubicBezTo>
                    <a:cubicBezTo>
                      <a:pt x="32" y="139"/>
                      <a:pt x="23" y="130"/>
                      <a:pt x="23" y="119"/>
                    </a:cubicBezTo>
                    <a:close/>
                    <a:moveTo>
                      <a:pt x="68" y="231"/>
                    </a:moveTo>
                    <a:cubicBezTo>
                      <a:pt x="61" y="231"/>
                      <a:pt x="55" y="225"/>
                      <a:pt x="55" y="218"/>
                    </a:cubicBezTo>
                    <a:cubicBezTo>
                      <a:pt x="55" y="211"/>
                      <a:pt x="61" y="205"/>
                      <a:pt x="68" y="205"/>
                    </a:cubicBezTo>
                    <a:cubicBezTo>
                      <a:pt x="76" y="205"/>
                      <a:pt x="82" y="211"/>
                      <a:pt x="82" y="218"/>
                    </a:cubicBezTo>
                    <a:cubicBezTo>
                      <a:pt x="82" y="225"/>
                      <a:pt x="76" y="231"/>
                      <a:pt x="68" y="2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366"/>
              <p:cNvSpPr>
                <a:spLocks/>
              </p:cNvSpPr>
              <p:nvPr/>
            </p:nvSpPr>
            <p:spPr bwMode="auto">
              <a:xfrm>
                <a:off x="6546850" y="7434263"/>
                <a:ext cx="82550" cy="66675"/>
              </a:xfrm>
              <a:custGeom>
                <a:avLst/>
                <a:gdLst>
                  <a:gd name="T0" fmla="*/ 22 w 35"/>
                  <a:gd name="T1" fmla="*/ 3 h 28"/>
                  <a:gd name="T2" fmla="*/ 15 w 35"/>
                  <a:gd name="T3" fmla="*/ 6 h 28"/>
                  <a:gd name="T4" fmla="*/ 8 w 35"/>
                  <a:gd name="T5" fmla="*/ 1 h 28"/>
                  <a:gd name="T6" fmla="*/ 1 w 35"/>
                  <a:gd name="T7" fmla="*/ 3 h 28"/>
                  <a:gd name="T8" fmla="*/ 3 w 35"/>
                  <a:gd name="T9" fmla="*/ 10 h 28"/>
                  <a:gd name="T10" fmla="*/ 10 w 35"/>
                  <a:gd name="T11" fmla="*/ 14 h 28"/>
                  <a:gd name="T12" fmla="*/ 10 w 35"/>
                  <a:gd name="T13" fmla="*/ 16 h 28"/>
                  <a:gd name="T14" fmla="*/ 22 w 35"/>
                  <a:gd name="T15" fmla="*/ 28 h 28"/>
                  <a:gd name="T16" fmla="*/ 35 w 35"/>
                  <a:gd name="T17" fmla="*/ 16 h 28"/>
                  <a:gd name="T18" fmla="*/ 22 w 35"/>
                  <a:gd name="T1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8">
                    <a:moveTo>
                      <a:pt x="22" y="3"/>
                    </a:moveTo>
                    <a:cubicBezTo>
                      <a:pt x="20" y="3"/>
                      <a:pt x="17" y="4"/>
                      <a:pt x="15" y="6"/>
                    </a:cubicBezTo>
                    <a:cubicBezTo>
                      <a:pt x="8" y="1"/>
                      <a:pt x="8" y="1"/>
                      <a:pt x="8" y="1"/>
                    </a:cubicBezTo>
                    <a:cubicBezTo>
                      <a:pt x="5" y="0"/>
                      <a:pt x="2" y="1"/>
                      <a:pt x="1" y="3"/>
                    </a:cubicBezTo>
                    <a:cubicBezTo>
                      <a:pt x="0" y="6"/>
                      <a:pt x="0" y="9"/>
                      <a:pt x="3" y="10"/>
                    </a:cubicBezTo>
                    <a:cubicBezTo>
                      <a:pt x="10" y="14"/>
                      <a:pt x="10" y="14"/>
                      <a:pt x="10" y="14"/>
                    </a:cubicBezTo>
                    <a:cubicBezTo>
                      <a:pt x="10" y="15"/>
                      <a:pt x="10" y="15"/>
                      <a:pt x="10" y="16"/>
                    </a:cubicBezTo>
                    <a:cubicBezTo>
                      <a:pt x="10" y="22"/>
                      <a:pt x="16" y="28"/>
                      <a:pt x="22" y="28"/>
                    </a:cubicBezTo>
                    <a:cubicBezTo>
                      <a:pt x="29" y="28"/>
                      <a:pt x="35" y="22"/>
                      <a:pt x="35" y="16"/>
                    </a:cubicBezTo>
                    <a:cubicBezTo>
                      <a:pt x="35" y="9"/>
                      <a:pt x="29" y="3"/>
                      <a:pt x="22"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367"/>
              <p:cNvSpPr>
                <a:spLocks/>
              </p:cNvSpPr>
              <p:nvPr/>
            </p:nvSpPr>
            <p:spPr bwMode="auto">
              <a:xfrm>
                <a:off x="6180138" y="7050088"/>
                <a:ext cx="63500" cy="82550"/>
              </a:xfrm>
              <a:custGeom>
                <a:avLst/>
                <a:gdLst>
                  <a:gd name="T0" fmla="*/ 26 w 27"/>
                  <a:gd name="T1" fmla="*/ 28 h 35"/>
                  <a:gd name="T2" fmla="*/ 22 w 27"/>
                  <a:gd name="T3" fmla="*/ 21 h 35"/>
                  <a:gd name="T4" fmla="*/ 25 w 27"/>
                  <a:gd name="T5" fmla="*/ 13 h 35"/>
                  <a:gd name="T6" fmla="*/ 12 w 27"/>
                  <a:gd name="T7" fmla="*/ 0 h 35"/>
                  <a:gd name="T8" fmla="*/ 0 w 27"/>
                  <a:gd name="T9" fmla="*/ 13 h 35"/>
                  <a:gd name="T10" fmla="*/ 12 w 27"/>
                  <a:gd name="T11" fmla="*/ 25 h 35"/>
                  <a:gd name="T12" fmla="*/ 13 w 27"/>
                  <a:gd name="T13" fmla="*/ 25 h 35"/>
                  <a:gd name="T14" fmla="*/ 17 w 27"/>
                  <a:gd name="T15" fmla="*/ 33 h 35"/>
                  <a:gd name="T16" fmla="*/ 22 w 27"/>
                  <a:gd name="T17" fmla="*/ 35 h 35"/>
                  <a:gd name="T18" fmla="*/ 24 w 27"/>
                  <a:gd name="T19" fmla="*/ 35 h 35"/>
                  <a:gd name="T20" fmla="*/ 26 w 27"/>
                  <a:gd name="T2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5">
                    <a:moveTo>
                      <a:pt x="26" y="28"/>
                    </a:moveTo>
                    <a:cubicBezTo>
                      <a:pt x="22" y="21"/>
                      <a:pt x="22" y="21"/>
                      <a:pt x="22" y="21"/>
                    </a:cubicBezTo>
                    <a:cubicBezTo>
                      <a:pt x="24" y="18"/>
                      <a:pt x="25" y="16"/>
                      <a:pt x="25" y="13"/>
                    </a:cubicBezTo>
                    <a:cubicBezTo>
                      <a:pt x="25" y="6"/>
                      <a:pt x="19" y="0"/>
                      <a:pt x="12" y="0"/>
                    </a:cubicBezTo>
                    <a:cubicBezTo>
                      <a:pt x="6" y="0"/>
                      <a:pt x="0" y="6"/>
                      <a:pt x="0" y="13"/>
                    </a:cubicBezTo>
                    <a:cubicBezTo>
                      <a:pt x="0" y="20"/>
                      <a:pt x="6" y="25"/>
                      <a:pt x="12" y="25"/>
                    </a:cubicBezTo>
                    <a:cubicBezTo>
                      <a:pt x="13" y="25"/>
                      <a:pt x="13" y="25"/>
                      <a:pt x="13" y="25"/>
                    </a:cubicBezTo>
                    <a:cubicBezTo>
                      <a:pt x="17" y="33"/>
                      <a:pt x="17" y="33"/>
                      <a:pt x="17" y="33"/>
                    </a:cubicBezTo>
                    <a:cubicBezTo>
                      <a:pt x="18" y="34"/>
                      <a:pt x="20" y="35"/>
                      <a:pt x="22" y="35"/>
                    </a:cubicBezTo>
                    <a:cubicBezTo>
                      <a:pt x="23" y="35"/>
                      <a:pt x="23" y="35"/>
                      <a:pt x="24" y="35"/>
                    </a:cubicBezTo>
                    <a:cubicBezTo>
                      <a:pt x="27" y="33"/>
                      <a:pt x="27" y="30"/>
                      <a:pt x="26"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368"/>
              <p:cNvSpPr>
                <a:spLocks/>
              </p:cNvSpPr>
              <p:nvPr/>
            </p:nvSpPr>
            <p:spPr bwMode="auto">
              <a:xfrm>
                <a:off x="6242050" y="7150101"/>
                <a:ext cx="47625" cy="66675"/>
              </a:xfrm>
              <a:custGeom>
                <a:avLst/>
                <a:gdLst>
                  <a:gd name="T0" fmla="*/ 1 w 20"/>
                  <a:gd name="T1" fmla="*/ 8 h 28"/>
                  <a:gd name="T2" fmla="*/ 10 w 20"/>
                  <a:gd name="T3" fmla="*/ 26 h 28"/>
                  <a:gd name="T4" fmla="*/ 15 w 20"/>
                  <a:gd name="T5" fmla="*/ 28 h 28"/>
                  <a:gd name="T6" fmla="*/ 17 w 20"/>
                  <a:gd name="T7" fmla="*/ 28 h 28"/>
                  <a:gd name="T8" fmla="*/ 19 w 20"/>
                  <a:gd name="T9" fmla="*/ 21 h 28"/>
                  <a:gd name="T10" fmla="*/ 10 w 20"/>
                  <a:gd name="T11" fmla="*/ 3 h 28"/>
                  <a:gd name="T12" fmla="*/ 3 w 20"/>
                  <a:gd name="T13" fmla="*/ 1 h 28"/>
                  <a:gd name="T14" fmla="*/ 1 w 20"/>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 y="8"/>
                    </a:moveTo>
                    <a:cubicBezTo>
                      <a:pt x="10" y="26"/>
                      <a:pt x="10" y="26"/>
                      <a:pt x="10" y="26"/>
                    </a:cubicBezTo>
                    <a:cubicBezTo>
                      <a:pt x="11" y="27"/>
                      <a:pt x="13" y="28"/>
                      <a:pt x="15" y="28"/>
                    </a:cubicBezTo>
                    <a:cubicBezTo>
                      <a:pt x="15" y="28"/>
                      <a:pt x="16" y="28"/>
                      <a:pt x="17" y="28"/>
                    </a:cubicBezTo>
                    <a:cubicBezTo>
                      <a:pt x="19" y="26"/>
                      <a:pt x="20" y="23"/>
                      <a:pt x="19" y="21"/>
                    </a:cubicBezTo>
                    <a:cubicBezTo>
                      <a:pt x="10" y="3"/>
                      <a:pt x="10" y="3"/>
                      <a:pt x="10" y="3"/>
                    </a:cubicBezTo>
                    <a:cubicBezTo>
                      <a:pt x="8" y="1"/>
                      <a:pt x="5" y="0"/>
                      <a:pt x="3" y="1"/>
                    </a:cubicBezTo>
                    <a:cubicBezTo>
                      <a:pt x="0" y="3"/>
                      <a:pt x="0" y="6"/>
                      <a:pt x="1"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369"/>
              <p:cNvSpPr>
                <a:spLocks/>
              </p:cNvSpPr>
              <p:nvPr/>
            </p:nvSpPr>
            <p:spPr bwMode="auto">
              <a:xfrm>
                <a:off x="6464300" y="7386638"/>
                <a:ext cx="68263" cy="49213"/>
              </a:xfrm>
              <a:custGeom>
                <a:avLst/>
                <a:gdLst>
                  <a:gd name="T0" fmla="*/ 25 w 29"/>
                  <a:gd name="T1" fmla="*/ 12 h 21"/>
                  <a:gd name="T2" fmla="*/ 8 w 29"/>
                  <a:gd name="T3" fmla="*/ 2 h 21"/>
                  <a:gd name="T4" fmla="*/ 1 w 29"/>
                  <a:gd name="T5" fmla="*/ 4 h 21"/>
                  <a:gd name="T6" fmla="*/ 3 w 29"/>
                  <a:gd name="T7" fmla="*/ 10 h 21"/>
                  <a:gd name="T8" fmla="*/ 21 w 29"/>
                  <a:gd name="T9" fmla="*/ 20 h 21"/>
                  <a:gd name="T10" fmla="*/ 23 w 29"/>
                  <a:gd name="T11" fmla="*/ 21 h 21"/>
                  <a:gd name="T12" fmla="*/ 27 w 29"/>
                  <a:gd name="T13" fmla="*/ 18 h 21"/>
                  <a:gd name="T14" fmla="*/ 25 w 29"/>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25" y="12"/>
                    </a:moveTo>
                    <a:cubicBezTo>
                      <a:pt x="8" y="2"/>
                      <a:pt x="8" y="2"/>
                      <a:pt x="8" y="2"/>
                    </a:cubicBezTo>
                    <a:cubicBezTo>
                      <a:pt x="6" y="0"/>
                      <a:pt x="3" y="1"/>
                      <a:pt x="1" y="4"/>
                    </a:cubicBezTo>
                    <a:cubicBezTo>
                      <a:pt x="0" y="6"/>
                      <a:pt x="1" y="9"/>
                      <a:pt x="3" y="10"/>
                    </a:cubicBezTo>
                    <a:cubicBezTo>
                      <a:pt x="21" y="20"/>
                      <a:pt x="21" y="20"/>
                      <a:pt x="21" y="20"/>
                    </a:cubicBezTo>
                    <a:cubicBezTo>
                      <a:pt x="21" y="21"/>
                      <a:pt x="22" y="21"/>
                      <a:pt x="23" y="21"/>
                    </a:cubicBezTo>
                    <a:cubicBezTo>
                      <a:pt x="25" y="21"/>
                      <a:pt x="26" y="20"/>
                      <a:pt x="27" y="18"/>
                    </a:cubicBezTo>
                    <a:cubicBezTo>
                      <a:pt x="29" y="16"/>
                      <a:pt x="28" y="13"/>
                      <a:pt x="25"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370"/>
              <p:cNvSpPr>
                <a:spLocks/>
              </p:cNvSpPr>
              <p:nvPr/>
            </p:nvSpPr>
            <p:spPr bwMode="auto">
              <a:xfrm>
                <a:off x="6145213" y="7380288"/>
                <a:ext cx="77788" cy="65088"/>
              </a:xfrm>
              <a:custGeom>
                <a:avLst/>
                <a:gdLst>
                  <a:gd name="T0" fmla="*/ 25 w 33"/>
                  <a:gd name="T1" fmla="*/ 2 h 28"/>
                  <a:gd name="T2" fmla="*/ 19 w 33"/>
                  <a:gd name="T3" fmla="*/ 5 h 28"/>
                  <a:gd name="T4" fmla="*/ 13 w 33"/>
                  <a:gd name="T5" fmla="*/ 3 h 28"/>
                  <a:gd name="T6" fmla="*/ 0 w 33"/>
                  <a:gd name="T7" fmla="*/ 16 h 28"/>
                  <a:gd name="T8" fmla="*/ 13 w 33"/>
                  <a:gd name="T9" fmla="*/ 28 h 28"/>
                  <a:gd name="T10" fmla="*/ 25 w 33"/>
                  <a:gd name="T11" fmla="*/ 16 h 28"/>
                  <a:gd name="T12" fmla="*/ 25 w 33"/>
                  <a:gd name="T13" fmla="*/ 13 h 28"/>
                  <a:gd name="T14" fmla="*/ 30 w 33"/>
                  <a:gd name="T15" fmla="*/ 10 h 28"/>
                  <a:gd name="T16" fmla="*/ 32 w 33"/>
                  <a:gd name="T17" fmla="*/ 4 h 28"/>
                  <a:gd name="T18" fmla="*/ 25 w 33"/>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8">
                    <a:moveTo>
                      <a:pt x="25" y="2"/>
                    </a:moveTo>
                    <a:cubicBezTo>
                      <a:pt x="19" y="5"/>
                      <a:pt x="19" y="5"/>
                      <a:pt x="19" y="5"/>
                    </a:cubicBezTo>
                    <a:cubicBezTo>
                      <a:pt x="17" y="4"/>
                      <a:pt x="15" y="3"/>
                      <a:pt x="13" y="3"/>
                    </a:cubicBezTo>
                    <a:cubicBezTo>
                      <a:pt x="6" y="3"/>
                      <a:pt x="0" y="9"/>
                      <a:pt x="0" y="16"/>
                    </a:cubicBezTo>
                    <a:cubicBezTo>
                      <a:pt x="0" y="23"/>
                      <a:pt x="6" y="28"/>
                      <a:pt x="13" y="28"/>
                    </a:cubicBezTo>
                    <a:cubicBezTo>
                      <a:pt x="20" y="28"/>
                      <a:pt x="25" y="23"/>
                      <a:pt x="25" y="16"/>
                    </a:cubicBezTo>
                    <a:cubicBezTo>
                      <a:pt x="25" y="15"/>
                      <a:pt x="25" y="14"/>
                      <a:pt x="25" y="13"/>
                    </a:cubicBezTo>
                    <a:cubicBezTo>
                      <a:pt x="30" y="10"/>
                      <a:pt x="30" y="10"/>
                      <a:pt x="30" y="10"/>
                    </a:cubicBezTo>
                    <a:cubicBezTo>
                      <a:pt x="32" y="9"/>
                      <a:pt x="33" y="6"/>
                      <a:pt x="32" y="4"/>
                    </a:cubicBezTo>
                    <a:cubicBezTo>
                      <a:pt x="31" y="1"/>
                      <a:pt x="28" y="0"/>
                      <a:pt x="25"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Rounded Rectangle 2"/>
          <p:cNvSpPr/>
          <p:nvPr/>
        </p:nvSpPr>
        <p:spPr>
          <a:xfrm>
            <a:off x="1948533" y="3989914"/>
            <a:ext cx="1506570" cy="2080321"/>
          </a:xfrm>
          <a:prstGeom prst="roundRect">
            <a:avLst>
              <a:gd name="adj" fmla="val 7190"/>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6" name="TextBox 5"/>
          <p:cNvSpPr txBox="1"/>
          <p:nvPr/>
        </p:nvSpPr>
        <p:spPr>
          <a:xfrm>
            <a:off x="2149223" y="5880421"/>
            <a:ext cx="1011815" cy="246221"/>
          </a:xfrm>
          <a:prstGeom prst="rect">
            <a:avLst/>
          </a:prstGeom>
          <a:noFill/>
        </p:spPr>
        <p:txBody>
          <a:bodyPr wrap="none" rtlCol="0">
            <a:spAutoFit/>
          </a:bodyPr>
          <a:lstStyle/>
          <a:p>
            <a:r>
              <a:rPr lang="fr-FR" sz="1000" dirty="0" smtClean="0">
                <a:solidFill>
                  <a:schemeClr val="accent2"/>
                </a:solidFill>
              </a:rPr>
              <a:t>Nouveau 2015</a:t>
            </a:r>
            <a:endParaRPr lang="fr-FR" sz="1000" dirty="0">
              <a:solidFill>
                <a:schemeClr val="accent2"/>
              </a:solidFill>
            </a:endParaRPr>
          </a:p>
        </p:txBody>
      </p:sp>
      <p:grpSp>
        <p:nvGrpSpPr>
          <p:cNvPr id="66" name="Group 373"/>
          <p:cNvGrpSpPr/>
          <p:nvPr/>
        </p:nvGrpSpPr>
        <p:grpSpPr>
          <a:xfrm>
            <a:off x="2207061" y="1210423"/>
            <a:ext cx="94047" cy="197872"/>
            <a:chOff x="11387138" y="3249613"/>
            <a:chExt cx="320675" cy="674687"/>
          </a:xfrm>
          <a:solidFill>
            <a:schemeClr val="bg1"/>
          </a:solidFill>
        </p:grpSpPr>
        <p:sp>
          <p:nvSpPr>
            <p:cNvPr id="385" name="Freeform 639"/>
            <p:cNvSpPr>
              <a:spLocks/>
            </p:cNvSpPr>
            <p:nvPr/>
          </p:nvSpPr>
          <p:spPr bwMode="auto">
            <a:xfrm>
              <a:off x="11430000" y="3840163"/>
              <a:ext cx="234950" cy="84137"/>
            </a:xfrm>
            <a:custGeom>
              <a:avLst/>
              <a:gdLst>
                <a:gd name="T0" fmla="*/ 79 w 84"/>
                <a:gd name="T1" fmla="*/ 20 h 30"/>
                <a:gd name="T2" fmla="*/ 47 w 84"/>
                <a:gd name="T3" fmla="*/ 20 h 30"/>
                <a:gd name="T4" fmla="*/ 47 w 84"/>
                <a:gd name="T5" fmla="*/ 4 h 30"/>
                <a:gd name="T6" fmla="*/ 42 w 84"/>
                <a:gd name="T7" fmla="*/ 0 h 30"/>
                <a:gd name="T8" fmla="*/ 37 w 84"/>
                <a:gd name="T9" fmla="*/ 4 h 30"/>
                <a:gd name="T10" fmla="*/ 37 w 84"/>
                <a:gd name="T11" fmla="*/ 20 h 30"/>
                <a:gd name="T12" fmla="*/ 5 w 84"/>
                <a:gd name="T13" fmla="*/ 20 h 30"/>
                <a:gd name="T14" fmla="*/ 0 w 84"/>
                <a:gd name="T15" fmla="*/ 25 h 30"/>
                <a:gd name="T16" fmla="*/ 5 w 84"/>
                <a:gd name="T17" fmla="*/ 30 h 30"/>
                <a:gd name="T18" fmla="*/ 79 w 84"/>
                <a:gd name="T19" fmla="*/ 30 h 30"/>
                <a:gd name="T20" fmla="*/ 84 w 84"/>
                <a:gd name="T21" fmla="*/ 25 h 30"/>
                <a:gd name="T22" fmla="*/ 79 w 84"/>
                <a:gd name="T2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30">
                  <a:moveTo>
                    <a:pt x="79" y="20"/>
                  </a:moveTo>
                  <a:cubicBezTo>
                    <a:pt x="47" y="20"/>
                    <a:pt x="47" y="20"/>
                    <a:pt x="47" y="20"/>
                  </a:cubicBezTo>
                  <a:cubicBezTo>
                    <a:pt x="47" y="4"/>
                    <a:pt x="47" y="4"/>
                    <a:pt x="47" y="4"/>
                  </a:cubicBezTo>
                  <a:cubicBezTo>
                    <a:pt x="47" y="2"/>
                    <a:pt x="45" y="0"/>
                    <a:pt x="42" y="0"/>
                  </a:cubicBezTo>
                  <a:cubicBezTo>
                    <a:pt x="40" y="0"/>
                    <a:pt x="37" y="2"/>
                    <a:pt x="37" y="4"/>
                  </a:cubicBezTo>
                  <a:cubicBezTo>
                    <a:pt x="37" y="20"/>
                    <a:pt x="37" y="20"/>
                    <a:pt x="37" y="20"/>
                  </a:cubicBezTo>
                  <a:cubicBezTo>
                    <a:pt x="5" y="20"/>
                    <a:pt x="5" y="20"/>
                    <a:pt x="5" y="20"/>
                  </a:cubicBezTo>
                  <a:cubicBezTo>
                    <a:pt x="2" y="20"/>
                    <a:pt x="0" y="22"/>
                    <a:pt x="0" y="25"/>
                  </a:cubicBezTo>
                  <a:cubicBezTo>
                    <a:pt x="0" y="28"/>
                    <a:pt x="2" y="30"/>
                    <a:pt x="5" y="30"/>
                  </a:cubicBezTo>
                  <a:cubicBezTo>
                    <a:pt x="79" y="30"/>
                    <a:pt x="79" y="30"/>
                    <a:pt x="79" y="30"/>
                  </a:cubicBezTo>
                  <a:cubicBezTo>
                    <a:pt x="82" y="30"/>
                    <a:pt x="84" y="28"/>
                    <a:pt x="84" y="25"/>
                  </a:cubicBezTo>
                  <a:cubicBezTo>
                    <a:pt x="84" y="22"/>
                    <a:pt x="82" y="20"/>
                    <a:pt x="79"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640"/>
            <p:cNvSpPr>
              <a:spLocks noEditPoints="1"/>
            </p:cNvSpPr>
            <p:nvPr/>
          </p:nvSpPr>
          <p:spPr bwMode="auto">
            <a:xfrm>
              <a:off x="11387138" y="3249613"/>
              <a:ext cx="320675" cy="558800"/>
            </a:xfrm>
            <a:custGeom>
              <a:avLst/>
              <a:gdLst>
                <a:gd name="T0" fmla="*/ 61 w 114"/>
                <a:gd name="T1" fmla="*/ 0 h 199"/>
                <a:gd name="T2" fmla="*/ 53 w 114"/>
                <a:gd name="T3" fmla="*/ 0 h 199"/>
                <a:gd name="T4" fmla="*/ 0 w 114"/>
                <a:gd name="T5" fmla="*/ 53 h 199"/>
                <a:gd name="T6" fmla="*/ 0 w 114"/>
                <a:gd name="T7" fmla="*/ 146 h 199"/>
                <a:gd name="T8" fmla="*/ 53 w 114"/>
                <a:gd name="T9" fmla="*/ 199 h 199"/>
                <a:gd name="T10" fmla="*/ 61 w 114"/>
                <a:gd name="T11" fmla="*/ 199 h 199"/>
                <a:gd name="T12" fmla="*/ 114 w 114"/>
                <a:gd name="T13" fmla="*/ 146 h 199"/>
                <a:gd name="T14" fmla="*/ 114 w 114"/>
                <a:gd name="T15" fmla="*/ 53 h 199"/>
                <a:gd name="T16" fmla="*/ 61 w 114"/>
                <a:gd name="T17" fmla="*/ 0 h 199"/>
                <a:gd name="T18" fmla="*/ 53 w 114"/>
                <a:gd name="T19" fmla="*/ 10 h 199"/>
                <a:gd name="T20" fmla="*/ 61 w 114"/>
                <a:gd name="T21" fmla="*/ 10 h 199"/>
                <a:gd name="T22" fmla="*/ 104 w 114"/>
                <a:gd name="T23" fmla="*/ 53 h 199"/>
                <a:gd name="T24" fmla="*/ 104 w 114"/>
                <a:gd name="T25" fmla="*/ 138 h 199"/>
                <a:gd name="T26" fmla="*/ 10 w 114"/>
                <a:gd name="T27" fmla="*/ 138 h 199"/>
                <a:gd name="T28" fmla="*/ 10 w 114"/>
                <a:gd name="T29" fmla="*/ 53 h 199"/>
                <a:gd name="T30" fmla="*/ 53 w 114"/>
                <a:gd name="T31" fmla="*/ 10 h 199"/>
                <a:gd name="T32" fmla="*/ 61 w 114"/>
                <a:gd name="T33" fmla="*/ 189 h 199"/>
                <a:gd name="T34" fmla="*/ 53 w 114"/>
                <a:gd name="T35" fmla="*/ 189 h 199"/>
                <a:gd name="T36" fmla="*/ 10 w 114"/>
                <a:gd name="T37" fmla="*/ 148 h 199"/>
                <a:gd name="T38" fmla="*/ 104 w 114"/>
                <a:gd name="T39" fmla="*/ 148 h 199"/>
                <a:gd name="T40" fmla="*/ 61 w 114"/>
                <a:gd name="T41" fmla="*/ 1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99">
                  <a:moveTo>
                    <a:pt x="61" y="0"/>
                  </a:moveTo>
                  <a:cubicBezTo>
                    <a:pt x="53" y="0"/>
                    <a:pt x="53" y="0"/>
                    <a:pt x="53" y="0"/>
                  </a:cubicBezTo>
                  <a:cubicBezTo>
                    <a:pt x="24" y="0"/>
                    <a:pt x="0" y="24"/>
                    <a:pt x="0" y="53"/>
                  </a:cubicBezTo>
                  <a:cubicBezTo>
                    <a:pt x="0" y="146"/>
                    <a:pt x="0" y="146"/>
                    <a:pt x="0" y="146"/>
                  </a:cubicBezTo>
                  <a:cubicBezTo>
                    <a:pt x="0" y="175"/>
                    <a:pt x="24" y="199"/>
                    <a:pt x="53" y="199"/>
                  </a:cubicBezTo>
                  <a:cubicBezTo>
                    <a:pt x="61" y="199"/>
                    <a:pt x="61" y="199"/>
                    <a:pt x="61" y="199"/>
                  </a:cubicBezTo>
                  <a:cubicBezTo>
                    <a:pt x="90" y="199"/>
                    <a:pt x="114" y="175"/>
                    <a:pt x="114" y="146"/>
                  </a:cubicBezTo>
                  <a:cubicBezTo>
                    <a:pt x="114" y="53"/>
                    <a:pt x="114" y="53"/>
                    <a:pt x="114" y="53"/>
                  </a:cubicBezTo>
                  <a:cubicBezTo>
                    <a:pt x="114" y="24"/>
                    <a:pt x="90" y="0"/>
                    <a:pt x="61" y="0"/>
                  </a:cubicBezTo>
                  <a:close/>
                  <a:moveTo>
                    <a:pt x="53" y="10"/>
                  </a:moveTo>
                  <a:cubicBezTo>
                    <a:pt x="61" y="10"/>
                    <a:pt x="61" y="10"/>
                    <a:pt x="61" y="10"/>
                  </a:cubicBezTo>
                  <a:cubicBezTo>
                    <a:pt x="85" y="10"/>
                    <a:pt x="104" y="29"/>
                    <a:pt x="104" y="53"/>
                  </a:cubicBezTo>
                  <a:cubicBezTo>
                    <a:pt x="104" y="138"/>
                    <a:pt x="104" y="138"/>
                    <a:pt x="104" y="138"/>
                  </a:cubicBezTo>
                  <a:cubicBezTo>
                    <a:pt x="10" y="138"/>
                    <a:pt x="10" y="138"/>
                    <a:pt x="10" y="138"/>
                  </a:cubicBezTo>
                  <a:cubicBezTo>
                    <a:pt x="10" y="53"/>
                    <a:pt x="10" y="53"/>
                    <a:pt x="10" y="53"/>
                  </a:cubicBezTo>
                  <a:cubicBezTo>
                    <a:pt x="10" y="29"/>
                    <a:pt x="30" y="10"/>
                    <a:pt x="53" y="10"/>
                  </a:cubicBezTo>
                  <a:close/>
                  <a:moveTo>
                    <a:pt x="61" y="189"/>
                  </a:moveTo>
                  <a:cubicBezTo>
                    <a:pt x="53" y="189"/>
                    <a:pt x="53" y="189"/>
                    <a:pt x="53" y="189"/>
                  </a:cubicBezTo>
                  <a:cubicBezTo>
                    <a:pt x="30" y="189"/>
                    <a:pt x="11" y="171"/>
                    <a:pt x="10" y="148"/>
                  </a:cubicBezTo>
                  <a:cubicBezTo>
                    <a:pt x="104" y="148"/>
                    <a:pt x="104" y="148"/>
                    <a:pt x="104" y="148"/>
                  </a:cubicBezTo>
                  <a:cubicBezTo>
                    <a:pt x="103" y="171"/>
                    <a:pt x="84" y="189"/>
                    <a:pt x="61" y="1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Oval 641"/>
            <p:cNvSpPr>
              <a:spLocks noChangeArrowheads="1"/>
            </p:cNvSpPr>
            <p:nvPr/>
          </p:nvSpPr>
          <p:spPr bwMode="auto">
            <a:xfrm>
              <a:off x="11485563" y="3484563"/>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Oval 642"/>
            <p:cNvSpPr>
              <a:spLocks noChangeArrowheads="1"/>
            </p:cNvSpPr>
            <p:nvPr/>
          </p:nvSpPr>
          <p:spPr bwMode="auto">
            <a:xfrm>
              <a:off x="11572875" y="3484563"/>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Oval 643"/>
            <p:cNvSpPr>
              <a:spLocks noChangeArrowheads="1"/>
            </p:cNvSpPr>
            <p:nvPr/>
          </p:nvSpPr>
          <p:spPr bwMode="auto">
            <a:xfrm>
              <a:off x="11615738" y="3527425"/>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Oval 644"/>
            <p:cNvSpPr>
              <a:spLocks noChangeArrowheads="1"/>
            </p:cNvSpPr>
            <p:nvPr/>
          </p:nvSpPr>
          <p:spPr bwMode="auto">
            <a:xfrm>
              <a:off x="11485563" y="3400425"/>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Oval 645"/>
            <p:cNvSpPr>
              <a:spLocks noChangeArrowheads="1"/>
            </p:cNvSpPr>
            <p:nvPr/>
          </p:nvSpPr>
          <p:spPr bwMode="auto">
            <a:xfrm>
              <a:off x="11528425" y="3443288"/>
              <a:ext cx="38100"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Oval 646"/>
            <p:cNvSpPr>
              <a:spLocks noChangeArrowheads="1"/>
            </p:cNvSpPr>
            <p:nvPr/>
          </p:nvSpPr>
          <p:spPr bwMode="auto">
            <a:xfrm>
              <a:off x="11615738" y="3359150"/>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Oval 647"/>
            <p:cNvSpPr>
              <a:spLocks noChangeArrowheads="1"/>
            </p:cNvSpPr>
            <p:nvPr/>
          </p:nvSpPr>
          <p:spPr bwMode="auto">
            <a:xfrm>
              <a:off x="11528425" y="3359150"/>
              <a:ext cx="38100"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Oval 648"/>
            <p:cNvSpPr>
              <a:spLocks noChangeArrowheads="1"/>
            </p:cNvSpPr>
            <p:nvPr/>
          </p:nvSpPr>
          <p:spPr bwMode="auto">
            <a:xfrm>
              <a:off x="11442700" y="3443288"/>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Oval 649"/>
            <p:cNvSpPr>
              <a:spLocks noChangeArrowheads="1"/>
            </p:cNvSpPr>
            <p:nvPr/>
          </p:nvSpPr>
          <p:spPr bwMode="auto">
            <a:xfrm>
              <a:off x="11615738" y="3443288"/>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Oval 650"/>
            <p:cNvSpPr>
              <a:spLocks noChangeArrowheads="1"/>
            </p:cNvSpPr>
            <p:nvPr/>
          </p:nvSpPr>
          <p:spPr bwMode="auto">
            <a:xfrm>
              <a:off x="11528425" y="3527425"/>
              <a:ext cx="38100"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Oval 651"/>
            <p:cNvSpPr>
              <a:spLocks noChangeArrowheads="1"/>
            </p:cNvSpPr>
            <p:nvPr/>
          </p:nvSpPr>
          <p:spPr bwMode="auto">
            <a:xfrm>
              <a:off x="11485563" y="3570288"/>
              <a:ext cx="39687"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Oval 652"/>
            <p:cNvSpPr>
              <a:spLocks noChangeArrowheads="1"/>
            </p:cNvSpPr>
            <p:nvPr/>
          </p:nvSpPr>
          <p:spPr bwMode="auto">
            <a:xfrm>
              <a:off x="11442700" y="3527425"/>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Oval 653"/>
            <p:cNvSpPr>
              <a:spLocks noChangeArrowheads="1"/>
            </p:cNvSpPr>
            <p:nvPr/>
          </p:nvSpPr>
          <p:spPr bwMode="auto">
            <a:xfrm>
              <a:off x="11442700" y="3359150"/>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Oval 654"/>
            <p:cNvSpPr>
              <a:spLocks noChangeArrowheads="1"/>
            </p:cNvSpPr>
            <p:nvPr/>
          </p:nvSpPr>
          <p:spPr bwMode="auto">
            <a:xfrm>
              <a:off x="11572875" y="3400425"/>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Oval 655"/>
            <p:cNvSpPr>
              <a:spLocks noChangeArrowheads="1"/>
            </p:cNvSpPr>
            <p:nvPr/>
          </p:nvSpPr>
          <p:spPr bwMode="auto">
            <a:xfrm>
              <a:off x="11572875" y="3570288"/>
              <a:ext cx="36512"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Oval 656"/>
            <p:cNvSpPr>
              <a:spLocks noChangeArrowheads="1"/>
            </p:cNvSpPr>
            <p:nvPr/>
          </p:nvSpPr>
          <p:spPr bwMode="auto">
            <a:xfrm>
              <a:off x="11485563" y="3313113"/>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Oval 657"/>
            <p:cNvSpPr>
              <a:spLocks noChangeArrowheads="1"/>
            </p:cNvSpPr>
            <p:nvPr/>
          </p:nvSpPr>
          <p:spPr bwMode="auto">
            <a:xfrm>
              <a:off x="11572875" y="3313113"/>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480"/>
          <p:cNvGrpSpPr/>
          <p:nvPr/>
        </p:nvGrpSpPr>
        <p:grpSpPr>
          <a:xfrm>
            <a:off x="6926302" y="1200517"/>
            <a:ext cx="168168" cy="195292"/>
            <a:chOff x="10793392" y="2967034"/>
            <a:chExt cx="442912" cy="514349"/>
          </a:xfrm>
          <a:solidFill>
            <a:schemeClr val="bg1"/>
          </a:solidFill>
        </p:grpSpPr>
        <p:sp>
          <p:nvSpPr>
            <p:cNvPr id="482" name="Freeform 441"/>
            <p:cNvSpPr>
              <a:spLocks noEditPoints="1"/>
            </p:cNvSpPr>
            <p:nvPr/>
          </p:nvSpPr>
          <p:spPr bwMode="auto">
            <a:xfrm>
              <a:off x="10793392" y="2967034"/>
              <a:ext cx="442912" cy="514349"/>
            </a:xfrm>
            <a:custGeom>
              <a:avLst/>
              <a:gdLst>
                <a:gd name="T0" fmla="*/ 125 w 206"/>
                <a:gd name="T1" fmla="*/ 35 h 239"/>
                <a:gd name="T2" fmla="*/ 128 w 206"/>
                <a:gd name="T3" fmla="*/ 25 h 239"/>
                <a:gd name="T4" fmla="*/ 103 w 206"/>
                <a:gd name="T5" fmla="*/ 0 h 239"/>
                <a:gd name="T6" fmla="*/ 78 w 206"/>
                <a:gd name="T7" fmla="*/ 25 h 239"/>
                <a:gd name="T8" fmla="*/ 80 w 206"/>
                <a:gd name="T9" fmla="*/ 35 h 239"/>
                <a:gd name="T10" fmla="*/ 0 w 206"/>
                <a:gd name="T11" fmla="*/ 135 h 239"/>
                <a:gd name="T12" fmla="*/ 103 w 206"/>
                <a:gd name="T13" fmla="*/ 239 h 239"/>
                <a:gd name="T14" fmla="*/ 206 w 206"/>
                <a:gd name="T15" fmla="*/ 135 h 239"/>
                <a:gd name="T16" fmla="*/ 125 w 206"/>
                <a:gd name="T17" fmla="*/ 35 h 239"/>
                <a:gd name="T18" fmla="*/ 89 w 206"/>
                <a:gd name="T19" fmla="*/ 32 h 239"/>
                <a:gd name="T20" fmla="*/ 87 w 206"/>
                <a:gd name="T21" fmla="*/ 25 h 239"/>
                <a:gd name="T22" fmla="*/ 103 w 206"/>
                <a:gd name="T23" fmla="*/ 9 h 239"/>
                <a:gd name="T24" fmla="*/ 118 w 206"/>
                <a:gd name="T25" fmla="*/ 25 h 239"/>
                <a:gd name="T26" fmla="*/ 116 w 206"/>
                <a:gd name="T27" fmla="*/ 32 h 239"/>
                <a:gd name="T28" fmla="*/ 116 w 206"/>
                <a:gd name="T29" fmla="*/ 33 h 239"/>
                <a:gd name="T30" fmla="*/ 103 w 206"/>
                <a:gd name="T31" fmla="*/ 32 h 239"/>
                <a:gd name="T32" fmla="*/ 89 w 206"/>
                <a:gd name="T33" fmla="*/ 33 h 239"/>
                <a:gd name="T34" fmla="*/ 89 w 206"/>
                <a:gd name="T35" fmla="*/ 32 h 239"/>
                <a:gd name="T36" fmla="*/ 107 w 206"/>
                <a:gd name="T37" fmla="*/ 229 h 239"/>
                <a:gd name="T38" fmla="*/ 107 w 206"/>
                <a:gd name="T39" fmla="*/ 211 h 239"/>
                <a:gd name="T40" fmla="*/ 103 w 206"/>
                <a:gd name="T41" fmla="*/ 206 h 239"/>
                <a:gd name="T42" fmla="*/ 98 w 206"/>
                <a:gd name="T43" fmla="*/ 211 h 239"/>
                <a:gd name="T44" fmla="*/ 98 w 206"/>
                <a:gd name="T45" fmla="*/ 229 h 239"/>
                <a:gd name="T46" fmla="*/ 9 w 206"/>
                <a:gd name="T47" fmla="*/ 140 h 239"/>
                <a:gd name="T48" fmla="*/ 28 w 206"/>
                <a:gd name="T49" fmla="*/ 140 h 239"/>
                <a:gd name="T50" fmla="*/ 32 w 206"/>
                <a:gd name="T51" fmla="*/ 135 h 239"/>
                <a:gd name="T52" fmla="*/ 28 w 206"/>
                <a:gd name="T53" fmla="*/ 131 h 239"/>
                <a:gd name="T54" fmla="*/ 9 w 206"/>
                <a:gd name="T55" fmla="*/ 131 h 239"/>
                <a:gd name="T56" fmla="*/ 98 w 206"/>
                <a:gd name="T57" fmla="*/ 42 h 239"/>
                <a:gd name="T58" fmla="*/ 98 w 206"/>
                <a:gd name="T59" fmla="*/ 60 h 239"/>
                <a:gd name="T60" fmla="*/ 103 w 206"/>
                <a:gd name="T61" fmla="*/ 65 h 239"/>
                <a:gd name="T62" fmla="*/ 107 w 206"/>
                <a:gd name="T63" fmla="*/ 60 h 239"/>
                <a:gd name="T64" fmla="*/ 107 w 206"/>
                <a:gd name="T65" fmla="*/ 42 h 239"/>
                <a:gd name="T66" fmla="*/ 196 w 206"/>
                <a:gd name="T67" fmla="*/ 131 h 239"/>
                <a:gd name="T68" fmla="*/ 178 w 206"/>
                <a:gd name="T69" fmla="*/ 131 h 239"/>
                <a:gd name="T70" fmla="*/ 173 w 206"/>
                <a:gd name="T71" fmla="*/ 135 h 239"/>
                <a:gd name="T72" fmla="*/ 178 w 206"/>
                <a:gd name="T73" fmla="*/ 140 h 239"/>
                <a:gd name="T74" fmla="*/ 196 w 206"/>
                <a:gd name="T75" fmla="*/ 140 h 239"/>
                <a:gd name="T76" fmla="*/ 107 w 206"/>
                <a:gd name="T77"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6" h="239">
                  <a:moveTo>
                    <a:pt x="125" y="35"/>
                  </a:moveTo>
                  <a:cubicBezTo>
                    <a:pt x="127" y="32"/>
                    <a:pt x="128" y="28"/>
                    <a:pt x="128" y="25"/>
                  </a:cubicBezTo>
                  <a:cubicBezTo>
                    <a:pt x="128" y="11"/>
                    <a:pt x="116" y="0"/>
                    <a:pt x="103" y="0"/>
                  </a:cubicBezTo>
                  <a:cubicBezTo>
                    <a:pt x="89" y="0"/>
                    <a:pt x="78" y="11"/>
                    <a:pt x="78" y="25"/>
                  </a:cubicBezTo>
                  <a:cubicBezTo>
                    <a:pt x="78" y="28"/>
                    <a:pt x="79" y="32"/>
                    <a:pt x="80" y="35"/>
                  </a:cubicBezTo>
                  <a:cubicBezTo>
                    <a:pt x="34" y="45"/>
                    <a:pt x="0" y="86"/>
                    <a:pt x="0" y="135"/>
                  </a:cubicBezTo>
                  <a:cubicBezTo>
                    <a:pt x="0" y="192"/>
                    <a:pt x="46" y="239"/>
                    <a:pt x="103" y="239"/>
                  </a:cubicBezTo>
                  <a:cubicBezTo>
                    <a:pt x="160" y="239"/>
                    <a:pt x="206" y="192"/>
                    <a:pt x="206" y="135"/>
                  </a:cubicBezTo>
                  <a:cubicBezTo>
                    <a:pt x="206" y="86"/>
                    <a:pt x="171" y="45"/>
                    <a:pt x="125" y="35"/>
                  </a:cubicBezTo>
                  <a:close/>
                  <a:moveTo>
                    <a:pt x="89" y="32"/>
                  </a:moveTo>
                  <a:cubicBezTo>
                    <a:pt x="88" y="30"/>
                    <a:pt x="87" y="27"/>
                    <a:pt x="87" y="25"/>
                  </a:cubicBezTo>
                  <a:cubicBezTo>
                    <a:pt x="87" y="16"/>
                    <a:pt x="94" y="9"/>
                    <a:pt x="103" y="9"/>
                  </a:cubicBezTo>
                  <a:cubicBezTo>
                    <a:pt x="111" y="9"/>
                    <a:pt x="118" y="16"/>
                    <a:pt x="118" y="25"/>
                  </a:cubicBezTo>
                  <a:cubicBezTo>
                    <a:pt x="118" y="27"/>
                    <a:pt x="118" y="30"/>
                    <a:pt x="116" y="32"/>
                  </a:cubicBezTo>
                  <a:cubicBezTo>
                    <a:pt x="116" y="32"/>
                    <a:pt x="116" y="33"/>
                    <a:pt x="116" y="33"/>
                  </a:cubicBezTo>
                  <a:cubicBezTo>
                    <a:pt x="112" y="33"/>
                    <a:pt x="107" y="32"/>
                    <a:pt x="103" y="32"/>
                  </a:cubicBezTo>
                  <a:cubicBezTo>
                    <a:pt x="98" y="32"/>
                    <a:pt x="94" y="33"/>
                    <a:pt x="89" y="33"/>
                  </a:cubicBezTo>
                  <a:cubicBezTo>
                    <a:pt x="89" y="33"/>
                    <a:pt x="89" y="32"/>
                    <a:pt x="89" y="32"/>
                  </a:cubicBezTo>
                  <a:close/>
                  <a:moveTo>
                    <a:pt x="107" y="229"/>
                  </a:moveTo>
                  <a:cubicBezTo>
                    <a:pt x="107" y="211"/>
                    <a:pt x="107" y="211"/>
                    <a:pt x="107" y="211"/>
                  </a:cubicBezTo>
                  <a:cubicBezTo>
                    <a:pt x="107" y="208"/>
                    <a:pt x="105" y="206"/>
                    <a:pt x="103" y="206"/>
                  </a:cubicBezTo>
                  <a:cubicBezTo>
                    <a:pt x="100" y="206"/>
                    <a:pt x="98" y="208"/>
                    <a:pt x="98" y="211"/>
                  </a:cubicBezTo>
                  <a:cubicBezTo>
                    <a:pt x="98" y="229"/>
                    <a:pt x="98" y="229"/>
                    <a:pt x="98" y="229"/>
                  </a:cubicBezTo>
                  <a:cubicBezTo>
                    <a:pt x="50" y="227"/>
                    <a:pt x="12" y="188"/>
                    <a:pt x="9" y="140"/>
                  </a:cubicBezTo>
                  <a:cubicBezTo>
                    <a:pt x="28" y="140"/>
                    <a:pt x="28" y="140"/>
                    <a:pt x="28" y="140"/>
                  </a:cubicBezTo>
                  <a:cubicBezTo>
                    <a:pt x="30" y="140"/>
                    <a:pt x="32" y="138"/>
                    <a:pt x="32" y="135"/>
                  </a:cubicBezTo>
                  <a:cubicBezTo>
                    <a:pt x="32" y="133"/>
                    <a:pt x="30" y="131"/>
                    <a:pt x="28" y="131"/>
                  </a:cubicBezTo>
                  <a:cubicBezTo>
                    <a:pt x="9" y="131"/>
                    <a:pt x="9" y="131"/>
                    <a:pt x="9" y="131"/>
                  </a:cubicBezTo>
                  <a:cubicBezTo>
                    <a:pt x="12" y="83"/>
                    <a:pt x="50" y="44"/>
                    <a:pt x="98" y="42"/>
                  </a:cubicBezTo>
                  <a:cubicBezTo>
                    <a:pt x="98" y="60"/>
                    <a:pt x="98" y="60"/>
                    <a:pt x="98" y="60"/>
                  </a:cubicBezTo>
                  <a:cubicBezTo>
                    <a:pt x="98" y="63"/>
                    <a:pt x="100" y="65"/>
                    <a:pt x="103" y="65"/>
                  </a:cubicBezTo>
                  <a:cubicBezTo>
                    <a:pt x="105" y="65"/>
                    <a:pt x="107" y="63"/>
                    <a:pt x="107" y="60"/>
                  </a:cubicBezTo>
                  <a:cubicBezTo>
                    <a:pt x="107" y="42"/>
                    <a:pt x="107" y="42"/>
                    <a:pt x="107" y="42"/>
                  </a:cubicBezTo>
                  <a:cubicBezTo>
                    <a:pt x="155" y="44"/>
                    <a:pt x="194" y="83"/>
                    <a:pt x="196" y="131"/>
                  </a:cubicBezTo>
                  <a:cubicBezTo>
                    <a:pt x="178" y="131"/>
                    <a:pt x="178" y="131"/>
                    <a:pt x="178" y="131"/>
                  </a:cubicBezTo>
                  <a:cubicBezTo>
                    <a:pt x="175" y="131"/>
                    <a:pt x="173" y="133"/>
                    <a:pt x="173" y="135"/>
                  </a:cubicBezTo>
                  <a:cubicBezTo>
                    <a:pt x="173" y="138"/>
                    <a:pt x="175" y="140"/>
                    <a:pt x="178" y="140"/>
                  </a:cubicBezTo>
                  <a:cubicBezTo>
                    <a:pt x="196" y="140"/>
                    <a:pt x="196" y="140"/>
                    <a:pt x="196" y="140"/>
                  </a:cubicBezTo>
                  <a:cubicBezTo>
                    <a:pt x="194" y="188"/>
                    <a:pt x="155" y="227"/>
                    <a:pt x="107" y="22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442"/>
            <p:cNvSpPr>
              <a:spLocks noEditPoints="1"/>
            </p:cNvSpPr>
            <p:nvPr/>
          </p:nvSpPr>
          <p:spPr bwMode="auto">
            <a:xfrm>
              <a:off x="10905698" y="3147702"/>
              <a:ext cx="209565" cy="208230"/>
            </a:xfrm>
            <a:custGeom>
              <a:avLst/>
              <a:gdLst>
                <a:gd name="T0" fmla="*/ 108 w 116"/>
                <a:gd name="T1" fmla="*/ 1 h 115"/>
                <a:gd name="T2" fmla="*/ 39 w 116"/>
                <a:gd name="T3" fmla="*/ 37 h 115"/>
                <a:gd name="T4" fmla="*/ 39 w 116"/>
                <a:gd name="T5" fmla="*/ 37 h 115"/>
                <a:gd name="T6" fmla="*/ 38 w 116"/>
                <a:gd name="T7" fmla="*/ 38 h 115"/>
                <a:gd name="T8" fmla="*/ 37 w 116"/>
                <a:gd name="T9" fmla="*/ 38 h 115"/>
                <a:gd name="T10" fmla="*/ 37 w 116"/>
                <a:gd name="T11" fmla="*/ 39 h 115"/>
                <a:gd name="T12" fmla="*/ 1 w 116"/>
                <a:gd name="T13" fmla="*/ 108 h 115"/>
                <a:gd name="T14" fmla="*/ 2 w 116"/>
                <a:gd name="T15" fmla="*/ 114 h 115"/>
                <a:gd name="T16" fmla="*/ 5 w 116"/>
                <a:gd name="T17" fmla="*/ 115 h 115"/>
                <a:gd name="T18" fmla="*/ 7 w 116"/>
                <a:gd name="T19" fmla="*/ 114 h 115"/>
                <a:gd name="T20" fmla="*/ 77 w 116"/>
                <a:gd name="T21" fmla="*/ 78 h 115"/>
                <a:gd name="T22" fmla="*/ 77 w 116"/>
                <a:gd name="T23" fmla="*/ 78 h 115"/>
                <a:gd name="T24" fmla="*/ 78 w 116"/>
                <a:gd name="T25" fmla="*/ 77 h 115"/>
                <a:gd name="T26" fmla="*/ 78 w 116"/>
                <a:gd name="T27" fmla="*/ 77 h 115"/>
                <a:gd name="T28" fmla="*/ 79 w 116"/>
                <a:gd name="T29" fmla="*/ 76 h 115"/>
                <a:gd name="T30" fmla="*/ 115 w 116"/>
                <a:gd name="T31" fmla="*/ 7 h 115"/>
                <a:gd name="T32" fmla="*/ 114 w 116"/>
                <a:gd name="T33" fmla="*/ 1 h 115"/>
                <a:gd name="T34" fmla="*/ 108 w 116"/>
                <a:gd name="T35" fmla="*/ 1 h 115"/>
                <a:gd name="T36" fmla="*/ 16 w 116"/>
                <a:gd name="T37" fmla="*/ 99 h 115"/>
                <a:gd name="T38" fmla="*/ 42 w 116"/>
                <a:gd name="T39" fmla="*/ 49 h 115"/>
                <a:gd name="T40" fmla="*/ 53 w 116"/>
                <a:gd name="T41" fmla="*/ 59 h 115"/>
                <a:gd name="T42" fmla="*/ 66 w 116"/>
                <a:gd name="T43" fmla="*/ 73 h 115"/>
                <a:gd name="T44" fmla="*/ 16 w 116"/>
                <a:gd name="T45" fmla="*/ 99 h 115"/>
                <a:gd name="T46" fmla="*/ 73 w 116"/>
                <a:gd name="T47" fmla="*/ 66 h 115"/>
                <a:gd name="T48" fmla="*/ 59 w 116"/>
                <a:gd name="T49" fmla="*/ 52 h 115"/>
                <a:gd name="T50" fmla="*/ 49 w 116"/>
                <a:gd name="T51" fmla="*/ 42 h 115"/>
                <a:gd name="T52" fmla="*/ 99 w 116"/>
                <a:gd name="T53" fmla="*/ 16 h 115"/>
                <a:gd name="T54" fmla="*/ 73 w 116"/>
                <a:gd name="T55"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115">
                  <a:moveTo>
                    <a:pt x="108" y="1"/>
                  </a:moveTo>
                  <a:cubicBezTo>
                    <a:pt x="39" y="37"/>
                    <a:pt x="39" y="37"/>
                    <a:pt x="39" y="37"/>
                  </a:cubicBezTo>
                  <a:cubicBezTo>
                    <a:pt x="39" y="37"/>
                    <a:pt x="39" y="37"/>
                    <a:pt x="39" y="37"/>
                  </a:cubicBezTo>
                  <a:cubicBezTo>
                    <a:pt x="38" y="37"/>
                    <a:pt x="38" y="37"/>
                    <a:pt x="38" y="38"/>
                  </a:cubicBezTo>
                  <a:cubicBezTo>
                    <a:pt x="38" y="38"/>
                    <a:pt x="37" y="38"/>
                    <a:pt x="37" y="38"/>
                  </a:cubicBezTo>
                  <a:cubicBezTo>
                    <a:pt x="37" y="39"/>
                    <a:pt x="37" y="39"/>
                    <a:pt x="37" y="39"/>
                  </a:cubicBezTo>
                  <a:cubicBezTo>
                    <a:pt x="1" y="108"/>
                    <a:pt x="1" y="108"/>
                    <a:pt x="1" y="108"/>
                  </a:cubicBezTo>
                  <a:cubicBezTo>
                    <a:pt x="0" y="110"/>
                    <a:pt x="0" y="112"/>
                    <a:pt x="2" y="114"/>
                  </a:cubicBezTo>
                  <a:cubicBezTo>
                    <a:pt x="3" y="115"/>
                    <a:pt x="4" y="115"/>
                    <a:pt x="5" y="115"/>
                  </a:cubicBezTo>
                  <a:cubicBezTo>
                    <a:pt x="6" y="115"/>
                    <a:pt x="6" y="115"/>
                    <a:pt x="7" y="114"/>
                  </a:cubicBezTo>
                  <a:cubicBezTo>
                    <a:pt x="77" y="78"/>
                    <a:pt x="77" y="78"/>
                    <a:pt x="77" y="78"/>
                  </a:cubicBezTo>
                  <a:cubicBezTo>
                    <a:pt x="77" y="78"/>
                    <a:pt x="77" y="78"/>
                    <a:pt x="77" y="78"/>
                  </a:cubicBezTo>
                  <a:cubicBezTo>
                    <a:pt x="77" y="78"/>
                    <a:pt x="77" y="78"/>
                    <a:pt x="78" y="77"/>
                  </a:cubicBezTo>
                  <a:cubicBezTo>
                    <a:pt x="78" y="77"/>
                    <a:pt x="78" y="77"/>
                    <a:pt x="78" y="77"/>
                  </a:cubicBezTo>
                  <a:cubicBezTo>
                    <a:pt x="78" y="76"/>
                    <a:pt x="78" y="76"/>
                    <a:pt x="79" y="76"/>
                  </a:cubicBezTo>
                  <a:cubicBezTo>
                    <a:pt x="115" y="7"/>
                    <a:pt x="115" y="7"/>
                    <a:pt x="115" y="7"/>
                  </a:cubicBezTo>
                  <a:cubicBezTo>
                    <a:pt x="116" y="5"/>
                    <a:pt x="115" y="3"/>
                    <a:pt x="114" y="1"/>
                  </a:cubicBezTo>
                  <a:cubicBezTo>
                    <a:pt x="112" y="0"/>
                    <a:pt x="110" y="0"/>
                    <a:pt x="108" y="1"/>
                  </a:cubicBezTo>
                  <a:close/>
                  <a:moveTo>
                    <a:pt x="16" y="99"/>
                  </a:moveTo>
                  <a:cubicBezTo>
                    <a:pt x="42" y="49"/>
                    <a:pt x="42" y="49"/>
                    <a:pt x="42" y="49"/>
                  </a:cubicBezTo>
                  <a:cubicBezTo>
                    <a:pt x="53" y="59"/>
                    <a:pt x="53" y="59"/>
                    <a:pt x="53" y="59"/>
                  </a:cubicBezTo>
                  <a:cubicBezTo>
                    <a:pt x="66" y="73"/>
                    <a:pt x="66" y="73"/>
                    <a:pt x="66" y="73"/>
                  </a:cubicBezTo>
                  <a:lnTo>
                    <a:pt x="16" y="99"/>
                  </a:lnTo>
                  <a:close/>
                  <a:moveTo>
                    <a:pt x="73" y="66"/>
                  </a:moveTo>
                  <a:cubicBezTo>
                    <a:pt x="59" y="52"/>
                    <a:pt x="59" y="52"/>
                    <a:pt x="59" y="52"/>
                  </a:cubicBezTo>
                  <a:cubicBezTo>
                    <a:pt x="49" y="42"/>
                    <a:pt x="49" y="42"/>
                    <a:pt x="49" y="42"/>
                  </a:cubicBezTo>
                  <a:cubicBezTo>
                    <a:pt x="99" y="16"/>
                    <a:pt x="99" y="16"/>
                    <a:pt x="99" y="16"/>
                  </a:cubicBezTo>
                  <a:lnTo>
                    <a:pt x="73"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31" name="Diagram 30"/>
          <p:cNvGraphicFramePr/>
          <p:nvPr>
            <p:extLst>
              <p:ext uri="{D42A27DB-BD31-4B8C-83A1-F6EECF244321}">
                <p14:modId xmlns:p14="http://schemas.microsoft.com/office/powerpoint/2010/main" xmlns="" val="3947426322"/>
              </p:ext>
            </p:extLst>
          </p:nvPr>
        </p:nvGraphicFramePr>
        <p:xfrm>
          <a:off x="521085" y="2448472"/>
          <a:ext cx="1448848" cy="1458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TextBox 31"/>
          <p:cNvSpPr txBox="1"/>
          <p:nvPr/>
        </p:nvSpPr>
        <p:spPr>
          <a:xfrm>
            <a:off x="105183" y="2865656"/>
            <a:ext cx="676788" cy="707886"/>
          </a:xfrm>
          <a:prstGeom prst="rect">
            <a:avLst/>
          </a:prstGeom>
          <a:noFill/>
        </p:spPr>
        <p:txBody>
          <a:bodyPr wrap="none" rtlCol="0">
            <a:spAutoFit/>
          </a:bodyPr>
          <a:lstStyle/>
          <a:p>
            <a:pPr algn="r"/>
            <a:r>
              <a:rPr lang="fr-FR" sz="800" dirty="0" smtClean="0">
                <a:solidFill>
                  <a:schemeClr val="accent1">
                    <a:lumMod val="50000"/>
                  </a:schemeClr>
                </a:solidFill>
              </a:rPr>
              <a:t>Veille</a:t>
            </a:r>
          </a:p>
          <a:p>
            <a:pPr algn="r"/>
            <a:r>
              <a:rPr lang="fr-FR" sz="800" dirty="0" smtClean="0">
                <a:solidFill>
                  <a:schemeClr val="accent1">
                    <a:lumMod val="50000"/>
                  </a:schemeClr>
                </a:solidFill>
              </a:rPr>
              <a:t>Évaluation</a:t>
            </a:r>
          </a:p>
          <a:p>
            <a:pPr algn="r"/>
            <a:r>
              <a:rPr lang="fr-FR" sz="800" dirty="0" smtClean="0">
                <a:solidFill>
                  <a:schemeClr val="accent1">
                    <a:lumMod val="50000"/>
                  </a:schemeClr>
                </a:solidFill>
              </a:rPr>
              <a:t>Analyse</a:t>
            </a:r>
          </a:p>
          <a:p>
            <a:pPr algn="r"/>
            <a:r>
              <a:rPr lang="fr-FR" sz="800" dirty="0" smtClean="0">
                <a:solidFill>
                  <a:schemeClr val="accent1">
                    <a:lumMod val="50000"/>
                  </a:schemeClr>
                </a:solidFill>
              </a:rPr>
              <a:t>Étude</a:t>
            </a:r>
          </a:p>
          <a:p>
            <a:pPr algn="r"/>
            <a:endParaRPr lang="fr-FR" sz="800" dirty="0">
              <a:solidFill>
                <a:schemeClr val="accent1">
                  <a:lumMod val="50000"/>
                </a:schemeClr>
              </a:solidFill>
            </a:endParaRPr>
          </a:p>
        </p:txBody>
      </p:sp>
      <p:sp>
        <p:nvSpPr>
          <p:cNvPr id="33" name="Isosceles Triangle 32"/>
          <p:cNvSpPr/>
          <p:nvPr/>
        </p:nvSpPr>
        <p:spPr>
          <a:xfrm rot="5400000">
            <a:off x="526588" y="3120957"/>
            <a:ext cx="467608" cy="92908"/>
          </a:xfrm>
          <a:prstGeom prs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49" name="Title 3"/>
          <p:cNvSpPr>
            <a:spLocks noGrp="1"/>
          </p:cNvSpPr>
          <p:nvPr>
            <p:ph type="title"/>
          </p:nvPr>
        </p:nvSpPr>
        <p:spPr>
          <a:xfrm>
            <a:off x="201527" y="18891"/>
            <a:ext cx="8218488" cy="640875"/>
          </a:xfrm>
        </p:spPr>
        <p:txBody>
          <a:bodyPr anchor="ctr"/>
          <a:lstStyle/>
          <a:p>
            <a:r>
              <a:rPr lang="fr-FR" sz="2000" dirty="0" smtClean="0"/>
              <a:t>Démarche et Méthodologie Détaillée du POT</a:t>
            </a:r>
            <a:endParaRPr lang="fr-FR" sz="2000" dirty="0"/>
          </a:p>
        </p:txBody>
      </p:sp>
      <p:sp>
        <p:nvSpPr>
          <p:cNvPr id="18" name="Footer Placeholder 17"/>
          <p:cNvSpPr>
            <a:spLocks noGrp="1"/>
          </p:cNvSpPr>
          <p:nvPr>
            <p:ph type="ftr" sz="quarter" idx="10"/>
          </p:nvPr>
        </p:nvSpPr>
        <p:spPr/>
        <p:txBody>
          <a:bodyPr/>
          <a:lstStyle/>
          <a:p>
            <a:r>
              <a:rPr lang="fr-FR" noProof="0" smtClean="0"/>
              <a:t>POT présentation courte 2016</a:t>
            </a:r>
            <a:endParaRPr lang="fr-FR" noProof="0"/>
          </a:p>
        </p:txBody>
      </p:sp>
      <p:sp>
        <p:nvSpPr>
          <p:cNvPr id="346" name="Rectangle à coins arrondis 23"/>
          <p:cNvSpPr/>
          <p:nvPr/>
        </p:nvSpPr>
        <p:spPr>
          <a:xfrm>
            <a:off x="277712" y="659766"/>
            <a:ext cx="7807800" cy="35857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fr-FR" sz="1400" dirty="0" smtClean="0">
                <a:solidFill>
                  <a:schemeClr val="tx1">
                    <a:lumMod val="75000"/>
                    <a:lumOff val="25000"/>
                  </a:schemeClr>
                </a:solidFill>
              </a:rPr>
              <a:t>La réalisation du POT suit </a:t>
            </a:r>
            <a:r>
              <a:rPr lang="fr-FR" sz="1400" b="1" dirty="0" smtClean="0">
                <a:solidFill>
                  <a:schemeClr val="accent1">
                    <a:lumMod val="50000"/>
                  </a:schemeClr>
                </a:solidFill>
              </a:rPr>
              <a:t>une démarche en </a:t>
            </a:r>
            <a:r>
              <a:rPr lang="fr-FR" sz="1400" b="1" dirty="0">
                <a:solidFill>
                  <a:schemeClr val="accent1">
                    <a:lumMod val="50000"/>
                  </a:schemeClr>
                </a:solidFill>
              </a:rPr>
              <a:t>5</a:t>
            </a:r>
            <a:r>
              <a:rPr lang="fr-FR" sz="1400" b="1" dirty="0" smtClean="0">
                <a:solidFill>
                  <a:schemeClr val="accent1">
                    <a:lumMod val="50000"/>
                  </a:schemeClr>
                </a:solidFill>
              </a:rPr>
              <a:t> étapes </a:t>
            </a:r>
            <a:endParaRPr lang="fr-FR" sz="1400" b="1" dirty="0">
              <a:solidFill>
                <a:schemeClr val="accent1">
                  <a:lumMod val="50000"/>
                </a:schemeClr>
              </a:solidFill>
            </a:endParaRPr>
          </a:p>
        </p:txBody>
      </p:sp>
      <p:sp>
        <p:nvSpPr>
          <p:cNvPr id="347" name="Espace réservé du numéro de diapositive 346"/>
          <p:cNvSpPr>
            <a:spLocks noGrp="1"/>
          </p:cNvSpPr>
          <p:nvPr>
            <p:ph type="sldNum" sz="quarter" idx="11"/>
          </p:nvPr>
        </p:nvSpPr>
        <p:spPr/>
        <p:txBody>
          <a:bodyPr/>
          <a:lstStyle/>
          <a:p>
            <a:fld id="{21F90BE8-D879-4F46-ACF9-7BCC67DCFB75}" type="slidenum">
              <a:rPr lang="fr-FR" smtClean="0"/>
              <a:pPr/>
              <a:t>31</a:t>
            </a:fld>
            <a:endParaRPr lang="fr-FR" dirty="0"/>
          </a:p>
        </p:txBody>
      </p:sp>
    </p:spTree>
    <p:extLst>
      <p:ext uri="{BB962C8B-B14F-4D97-AF65-F5344CB8AC3E}">
        <p14:creationId xmlns:p14="http://schemas.microsoft.com/office/powerpoint/2010/main" xmlns="" val="328579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rgbClr val="004494"/>
                </a:solidFill>
              </a:rPr>
              <a:t>Le modèle d’analyse des technologies et pratiques numériques proposé pour 2016</a:t>
            </a:r>
          </a:p>
        </p:txBody>
      </p:sp>
      <p:sp>
        <p:nvSpPr>
          <p:cNvPr id="31" name="Ellipse 30"/>
          <p:cNvSpPr/>
          <p:nvPr/>
        </p:nvSpPr>
        <p:spPr bwMode="auto">
          <a:xfrm>
            <a:off x="3804937" y="2883593"/>
            <a:ext cx="1755184" cy="1115272"/>
          </a:xfrm>
          <a:prstGeom prst="ellipse">
            <a:avLst/>
          </a:prstGeom>
          <a:solidFill>
            <a:srgbClr val="4BACC6"/>
          </a:solidFill>
          <a:ln w="25400" cap="flat" cmpd="sng" algn="ctr">
            <a:solidFill>
              <a:srgbClr val="4BACC6">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1042988" eaLnBrk="1" fontAlgn="base" latinLnBrk="0" hangingPunct="1">
              <a:lnSpc>
                <a:spcPct val="100000"/>
              </a:lnSpc>
              <a:spcBef>
                <a:spcPct val="0"/>
              </a:spcBef>
              <a:spcAft>
                <a:spcPct val="0"/>
              </a:spcAft>
              <a:buClrTx/>
              <a:buSzTx/>
              <a:buFontTx/>
              <a:buNone/>
              <a:tabLst/>
              <a:defRPr/>
            </a:pPr>
            <a:r>
              <a:rPr kumimoji="0" lang="fr-FR" sz="1400" b="1" i="0" u="none" strike="noStrike" kern="0" cap="none" spc="0" normalizeH="0" baseline="0" noProof="0" dirty="0" err="1">
                <a:ln>
                  <a:noFill/>
                </a:ln>
                <a:solidFill>
                  <a:prstClr val="white"/>
                </a:solidFill>
                <a:effectLst/>
                <a:uLnTx/>
                <a:uFillTx/>
                <a:latin typeface="Calibri"/>
                <a:ea typeface="ＭＳ Ｐゴシック" charset="-128"/>
                <a:cs typeface="ＭＳ Ｐゴシック" charset="-128"/>
              </a:rPr>
              <a:t>Technology</a:t>
            </a:r>
            <a:r>
              <a:rPr kumimoji="0" lang="fr-FR" sz="1400" b="1" i="0" u="none" strike="noStrike" kern="0" cap="none" spc="0" normalizeH="0" baseline="0" noProof="0" dirty="0">
                <a:ln>
                  <a:noFill/>
                </a:ln>
                <a:solidFill>
                  <a:prstClr val="white"/>
                </a:solidFill>
                <a:effectLst/>
                <a:uLnTx/>
                <a:uFillTx/>
                <a:latin typeface="Calibri"/>
                <a:ea typeface="ＭＳ Ｐゴシック" charset="-128"/>
                <a:cs typeface="ＭＳ Ｐゴシック" charset="-128"/>
              </a:rPr>
              <a:t> / Practice</a:t>
            </a:r>
          </a:p>
          <a:p>
            <a:pPr marL="0" marR="0" lvl="0" indent="0" algn="ctr" defTabSz="1042988" eaLnBrk="1" fontAlgn="base" latinLnBrk="0" hangingPunct="1">
              <a:lnSpc>
                <a:spcPct val="100000"/>
              </a:lnSpc>
              <a:spcBef>
                <a:spcPct val="0"/>
              </a:spcBef>
              <a:spcAft>
                <a:spcPct val="0"/>
              </a:spcAft>
              <a:buClrTx/>
              <a:buSzTx/>
              <a:buFontTx/>
              <a:buNone/>
              <a:tabLst/>
              <a:defRPr/>
            </a:pPr>
            <a:r>
              <a:rPr kumimoji="0" lang="fr-FR" sz="1400" b="1" i="0" u="none" strike="noStrike" kern="0" cap="none" spc="0" normalizeH="0" baseline="0" noProof="0" dirty="0">
                <a:ln>
                  <a:noFill/>
                </a:ln>
                <a:solidFill>
                  <a:prstClr val="white"/>
                </a:solidFill>
                <a:effectLst/>
                <a:uLnTx/>
                <a:uFillTx/>
                <a:latin typeface="Calibri"/>
                <a:ea typeface="ＭＳ Ｐゴシック" charset="-128"/>
                <a:cs typeface="ＭＳ Ｐゴシック" charset="-128"/>
              </a:rPr>
              <a:t>(Id)</a:t>
            </a:r>
          </a:p>
        </p:txBody>
      </p:sp>
      <p:sp>
        <p:nvSpPr>
          <p:cNvPr id="32" name="ZoneTexte 31"/>
          <p:cNvSpPr txBox="1"/>
          <p:nvPr/>
        </p:nvSpPr>
        <p:spPr>
          <a:xfrm>
            <a:off x="504668" y="1388546"/>
            <a:ext cx="2251791" cy="646331"/>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Business Unit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a:ea typeface="ＭＳ Ｐゴシック" charset="-128"/>
              </a:rPr>
              <a:t>(branche ou « Innovation Groupe »)</a:t>
            </a:r>
          </a:p>
        </p:txBody>
      </p:sp>
      <p:sp>
        <p:nvSpPr>
          <p:cNvPr id="39" name="ZoneTexte 38"/>
          <p:cNvSpPr txBox="1"/>
          <p:nvPr/>
        </p:nvSpPr>
        <p:spPr>
          <a:xfrm>
            <a:off x="504668" y="2203734"/>
            <a:ext cx="2251791" cy="646331"/>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Radar Version</a:t>
            </a:r>
          </a:p>
          <a:p>
            <a:pPr marL="0" marR="0" lvl="0" indent="0" defTabSz="914400" eaLnBrk="1" fontAlgn="base" latinLnBrk="0" hangingPunct="1">
              <a:lnSpc>
                <a:spcPct val="100000"/>
              </a:lnSpc>
              <a:spcBef>
                <a:spcPct val="0"/>
              </a:spcBef>
              <a:spcAft>
                <a:spcPct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a:ea typeface="ＭＳ Ｐゴシック" charset="-128"/>
              </a:rPr>
              <a:t>(Version du radar pour un domaine de la branche)</a:t>
            </a:r>
          </a:p>
        </p:txBody>
      </p:sp>
      <p:sp>
        <p:nvSpPr>
          <p:cNvPr id="41" name="ZoneTexte 40"/>
          <p:cNvSpPr txBox="1"/>
          <p:nvPr/>
        </p:nvSpPr>
        <p:spPr>
          <a:xfrm>
            <a:off x="504668" y="3018923"/>
            <a:ext cx="2251791" cy="461665"/>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Type</a:t>
            </a:r>
          </a:p>
          <a:p>
            <a:pPr marL="0" marR="0" lvl="0" indent="0" defTabSz="914400" eaLnBrk="1" fontAlgn="base" latinLnBrk="0" hangingPunct="1">
              <a:lnSpc>
                <a:spcPct val="100000"/>
              </a:lnSpc>
              <a:spcBef>
                <a:spcPct val="0"/>
              </a:spcBef>
              <a:spcAft>
                <a:spcPct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a:ea typeface="ＭＳ Ｐゴシック" charset="-128"/>
              </a:rPr>
              <a:t>(</a:t>
            </a:r>
            <a:r>
              <a:rPr kumimoji="0" lang="fr-FR" sz="1200" b="0" i="0" u="none" strike="noStrike" kern="0" cap="none" spc="0" normalizeH="0" baseline="0" noProof="0" dirty="0" err="1">
                <a:ln>
                  <a:noFill/>
                </a:ln>
                <a:solidFill>
                  <a:prstClr val="black"/>
                </a:solidFill>
                <a:effectLst/>
                <a:uLnTx/>
                <a:uFillTx/>
                <a:latin typeface="Calibri"/>
                <a:ea typeface="ＭＳ Ｐゴシック" charset="-128"/>
              </a:rPr>
              <a:t>Technology</a:t>
            </a:r>
            <a:r>
              <a:rPr kumimoji="0" lang="fr-FR" sz="1200" b="0" i="0" u="none" strike="noStrike" kern="0" cap="none" spc="0" normalizeH="0" baseline="0" noProof="0" dirty="0">
                <a:ln>
                  <a:noFill/>
                </a:ln>
                <a:solidFill>
                  <a:prstClr val="black"/>
                </a:solidFill>
                <a:effectLst/>
                <a:uLnTx/>
                <a:uFillTx/>
                <a:latin typeface="Calibri"/>
                <a:ea typeface="ＭＳ Ｐゴシック" charset="-128"/>
              </a:rPr>
              <a:t>, Practice)</a:t>
            </a:r>
          </a:p>
        </p:txBody>
      </p:sp>
      <p:sp>
        <p:nvSpPr>
          <p:cNvPr id="43" name="ZoneTexte 42"/>
          <p:cNvSpPr txBox="1"/>
          <p:nvPr/>
        </p:nvSpPr>
        <p:spPr>
          <a:xfrm>
            <a:off x="504669" y="3649446"/>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Name</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44" name="ZoneTexte 43"/>
          <p:cNvSpPr txBox="1"/>
          <p:nvPr/>
        </p:nvSpPr>
        <p:spPr>
          <a:xfrm>
            <a:off x="504669" y="4358303"/>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Description</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cxnSp>
        <p:nvCxnSpPr>
          <p:cNvPr id="45" name="Connecteur en angle 44"/>
          <p:cNvCxnSpPr>
            <a:stCxn id="31" idx="2"/>
            <a:endCxn id="32" idx="3"/>
          </p:cNvCxnSpPr>
          <p:nvPr/>
        </p:nvCxnSpPr>
        <p:spPr bwMode="auto">
          <a:xfrm rot="10800000">
            <a:off x="2756459" y="1711713"/>
            <a:ext cx="1048478" cy="1729517"/>
          </a:xfrm>
          <a:prstGeom prst="bentConnector3">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47" name="Connecteur en angle 46"/>
          <p:cNvCxnSpPr>
            <a:stCxn id="31" idx="2"/>
            <a:endCxn id="39" idx="3"/>
          </p:cNvCxnSpPr>
          <p:nvPr/>
        </p:nvCxnSpPr>
        <p:spPr bwMode="auto">
          <a:xfrm rot="10800000">
            <a:off x="2756459" y="2526901"/>
            <a:ext cx="1048478" cy="914329"/>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48" name="Connecteur en angle 47"/>
          <p:cNvCxnSpPr>
            <a:stCxn id="31" idx="2"/>
            <a:endCxn id="41" idx="3"/>
          </p:cNvCxnSpPr>
          <p:nvPr/>
        </p:nvCxnSpPr>
        <p:spPr bwMode="auto">
          <a:xfrm rot="10800000">
            <a:off x="2756459" y="3249757"/>
            <a:ext cx="1048478" cy="191473"/>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49" name="Connecteur en angle 48"/>
          <p:cNvCxnSpPr>
            <a:stCxn id="31" idx="2"/>
            <a:endCxn id="43" idx="3"/>
          </p:cNvCxnSpPr>
          <p:nvPr/>
        </p:nvCxnSpPr>
        <p:spPr bwMode="auto">
          <a:xfrm rot="10800000" flipV="1">
            <a:off x="2756461" y="3441228"/>
            <a:ext cx="1048477" cy="478217"/>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50" name="Connecteur en angle 49"/>
          <p:cNvCxnSpPr>
            <a:stCxn id="31" idx="2"/>
            <a:endCxn id="44" idx="3"/>
          </p:cNvCxnSpPr>
          <p:nvPr/>
        </p:nvCxnSpPr>
        <p:spPr bwMode="auto">
          <a:xfrm rot="10800000" flipV="1">
            <a:off x="2756461" y="3441229"/>
            <a:ext cx="1048477" cy="1187074"/>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52" name="Connecteur en angle 51"/>
          <p:cNvCxnSpPr>
            <a:stCxn id="31" idx="4"/>
            <a:endCxn id="62" idx="0"/>
          </p:cNvCxnSpPr>
          <p:nvPr/>
        </p:nvCxnSpPr>
        <p:spPr bwMode="auto">
          <a:xfrm rot="16200000" flipH="1">
            <a:off x="3937256" y="4744137"/>
            <a:ext cx="1490547" cy="1"/>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53" name="Connecteur en angle 52"/>
          <p:cNvCxnSpPr>
            <a:stCxn id="31" idx="6"/>
            <a:endCxn id="54" idx="1"/>
          </p:cNvCxnSpPr>
          <p:nvPr/>
        </p:nvCxnSpPr>
        <p:spPr bwMode="auto">
          <a:xfrm flipV="1">
            <a:off x="5560121" y="2228724"/>
            <a:ext cx="852907" cy="1212505"/>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sp>
        <p:nvSpPr>
          <p:cNvPr id="54" name="ZoneTexte 53"/>
          <p:cNvSpPr txBox="1"/>
          <p:nvPr/>
        </p:nvSpPr>
        <p:spPr>
          <a:xfrm>
            <a:off x="6413028" y="1813225"/>
            <a:ext cx="2251791" cy="830997"/>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lvl="0" defTabSz="914400">
              <a:defRPr/>
            </a:pPr>
            <a:r>
              <a:rPr lang="en-US" sz="1200" b="1" kern="0" dirty="0">
                <a:solidFill>
                  <a:prstClr val="black"/>
                </a:solidFill>
                <a:latin typeface="Calibri"/>
              </a:rPr>
              <a:t>Maturity on the market or Readiness level (TRL)</a:t>
            </a:r>
          </a:p>
          <a:p>
            <a:pPr lvl="0" defTabSz="914400">
              <a:defRPr/>
            </a:pPr>
            <a:r>
              <a:rPr lang="en-US" sz="1200" kern="0" dirty="0">
                <a:solidFill>
                  <a:prstClr val="black"/>
                </a:solidFill>
                <a:latin typeface="Calibri"/>
              </a:rPr>
              <a:t>(Emerging=1, Adolescent=2, First Roll out = 3, Mainstream=4)</a:t>
            </a:r>
            <a:endParaRPr lang="en-US" sz="1200" b="1" kern="0" dirty="0">
              <a:solidFill>
                <a:prstClr val="black"/>
              </a:solidFill>
              <a:latin typeface="Calibri"/>
            </a:endParaRPr>
          </a:p>
        </p:txBody>
      </p:sp>
      <p:sp>
        <p:nvSpPr>
          <p:cNvPr id="55" name="ZoneTexte 54"/>
          <p:cNvSpPr txBox="1"/>
          <p:nvPr/>
        </p:nvSpPr>
        <p:spPr>
          <a:xfrm>
            <a:off x="6413028" y="3249755"/>
            <a:ext cx="2251791" cy="830997"/>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Availability</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of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skills</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on the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market</a:t>
            </a:r>
            <a:endParaRPr kumimoji="0" lang="fr-FR" sz="1200" b="1" i="0" u="none" strike="noStrike" kern="0" cap="none" spc="0" normalizeH="0" baseline="0" noProof="0" dirty="0">
              <a:ln>
                <a:noFill/>
              </a:ln>
              <a:solidFill>
                <a:prstClr val="black"/>
              </a:solidFill>
              <a:effectLst/>
              <a:uLnTx/>
              <a:uFillTx/>
              <a:latin typeface="Calibri"/>
              <a:ea typeface="ＭＳ Ｐゴシック" charset="-128"/>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fr-FR" sz="1200" b="0" i="0" u="none" strike="noStrike" kern="0" cap="none" spc="0" normalizeH="0" baseline="0" noProof="0" dirty="0">
                <a:ln>
                  <a:noFill/>
                </a:ln>
                <a:solidFill>
                  <a:prstClr val="black"/>
                </a:solidFill>
                <a:effectLst/>
                <a:uLnTx/>
                <a:uFillTx/>
                <a:latin typeface="Calibri"/>
                <a:ea typeface="ＭＳ Ｐゴシック" charset="-128"/>
              </a:rPr>
              <a:t>(Initial(1), </a:t>
            </a:r>
            <a:r>
              <a:rPr kumimoji="0" lang="fr-FR" sz="1200" b="0" i="0" u="none" strike="noStrike" kern="0" cap="none" spc="0" normalizeH="0" baseline="0" noProof="0" dirty="0" err="1">
                <a:ln>
                  <a:noFill/>
                </a:ln>
                <a:solidFill>
                  <a:prstClr val="black"/>
                </a:solidFill>
                <a:effectLst/>
                <a:uLnTx/>
                <a:uFillTx/>
                <a:latin typeface="Calibri"/>
                <a:ea typeface="ＭＳ Ｐゴシック" charset="-128"/>
              </a:rPr>
              <a:t>Low</a:t>
            </a:r>
            <a:r>
              <a:rPr kumimoji="0" lang="fr-FR" sz="1200" b="0" i="0" u="none" strike="noStrike" kern="0" cap="none" spc="0" normalizeH="0" baseline="0" noProof="0" dirty="0">
                <a:ln>
                  <a:noFill/>
                </a:ln>
                <a:solidFill>
                  <a:prstClr val="black"/>
                </a:solidFill>
                <a:effectLst/>
                <a:uLnTx/>
                <a:uFillTx/>
                <a:latin typeface="Calibri"/>
                <a:ea typeface="ＭＳ Ｐゴシック" charset="-128"/>
              </a:rPr>
              <a:t>(2), Medium (3), High (4))</a:t>
            </a:r>
          </a:p>
        </p:txBody>
      </p:sp>
      <p:sp>
        <p:nvSpPr>
          <p:cNvPr id="56" name="ZoneTexte 55"/>
          <p:cNvSpPr txBox="1"/>
          <p:nvPr/>
        </p:nvSpPr>
        <p:spPr>
          <a:xfrm>
            <a:off x="6413029" y="4513845"/>
            <a:ext cx="2251791" cy="830997"/>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Availibility</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of the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skills</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inside</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TOTAL Group</a:t>
            </a:r>
          </a:p>
          <a:p>
            <a:pPr lvl="0" defTabSz="914400">
              <a:defRPr/>
            </a:pPr>
            <a:r>
              <a:rPr lang="fr-FR" sz="1200" kern="0" dirty="0">
                <a:solidFill>
                  <a:prstClr val="black"/>
                </a:solidFill>
                <a:latin typeface="Calibri"/>
              </a:rPr>
              <a:t>(Initial(1), </a:t>
            </a:r>
            <a:r>
              <a:rPr lang="fr-FR" sz="1200" kern="0" dirty="0" err="1">
                <a:solidFill>
                  <a:prstClr val="black"/>
                </a:solidFill>
                <a:latin typeface="Calibri"/>
              </a:rPr>
              <a:t>Low</a:t>
            </a:r>
            <a:r>
              <a:rPr lang="fr-FR" sz="1200" kern="0" dirty="0">
                <a:solidFill>
                  <a:prstClr val="black"/>
                </a:solidFill>
                <a:latin typeface="Calibri"/>
              </a:rPr>
              <a:t>(2), Medium (3), High (4))</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cxnSp>
        <p:nvCxnSpPr>
          <p:cNvPr id="58" name="Connecteur en angle 57"/>
          <p:cNvCxnSpPr>
            <a:stCxn id="31" idx="6"/>
            <a:endCxn id="55" idx="1"/>
          </p:cNvCxnSpPr>
          <p:nvPr/>
        </p:nvCxnSpPr>
        <p:spPr bwMode="auto">
          <a:xfrm>
            <a:off x="5560121" y="3441229"/>
            <a:ext cx="852907" cy="224025"/>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59" name="Connecteur en angle 58"/>
          <p:cNvCxnSpPr>
            <a:stCxn id="31" idx="6"/>
            <a:endCxn id="56" idx="1"/>
          </p:cNvCxnSpPr>
          <p:nvPr/>
        </p:nvCxnSpPr>
        <p:spPr bwMode="auto">
          <a:xfrm>
            <a:off x="5560121" y="3441229"/>
            <a:ext cx="852908" cy="1488115"/>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sp>
        <p:nvSpPr>
          <p:cNvPr id="61" name="ZoneTexte 60"/>
          <p:cNvSpPr txBox="1"/>
          <p:nvPr/>
        </p:nvSpPr>
        <p:spPr>
          <a:xfrm>
            <a:off x="6288156" y="960125"/>
            <a:ext cx="2310101" cy="430887"/>
          </a:xfrm>
          <a:prstGeom prst="rect">
            <a:avLst/>
          </a:prstGeom>
          <a:noFill/>
        </p:spPr>
        <p:txBody>
          <a:bodyPr wrap="square" rtlCol="0" anchor="ctr">
            <a:spAutoFit/>
          </a:bodyPr>
          <a:lstStyle>
            <a:defPPr>
              <a:defRPr lang="fr-FR"/>
            </a:defPPr>
            <a:lvl1pPr algn="ctr">
              <a:defRPr sz="1100">
                <a:latin typeface="+mn-lt"/>
              </a:defRPr>
            </a:lvl1pPr>
          </a:lstStyle>
          <a:p>
            <a:pPr fontAlgn="base">
              <a:spcBef>
                <a:spcPct val="0"/>
              </a:spcBef>
              <a:spcAft>
                <a:spcPct val="0"/>
              </a:spcAft>
            </a:pPr>
            <a:r>
              <a:rPr lang="fr-FR" dirty="0">
                <a:solidFill>
                  <a:prstClr val="black"/>
                </a:solidFill>
                <a:latin typeface="Calibri"/>
                <a:ea typeface="ＭＳ Ｐゴシック" charset="-128"/>
              </a:rPr>
              <a:t>Critères des T/P définis </a:t>
            </a:r>
            <a:r>
              <a:rPr lang="fr-FR" u="sng" dirty="0">
                <a:solidFill>
                  <a:prstClr val="black"/>
                </a:solidFill>
                <a:latin typeface="Calibri"/>
                <a:ea typeface="ＭＳ Ｐゴシック" charset="-128"/>
              </a:rPr>
              <a:t>par version de radar</a:t>
            </a:r>
          </a:p>
        </p:txBody>
      </p:sp>
      <p:sp>
        <p:nvSpPr>
          <p:cNvPr id="62" name="ZoneTexte 61"/>
          <p:cNvSpPr txBox="1"/>
          <p:nvPr/>
        </p:nvSpPr>
        <p:spPr>
          <a:xfrm>
            <a:off x="3556634" y="5489412"/>
            <a:ext cx="2251791" cy="276999"/>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fr-FR" sz="1200" b="1"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63" name="ZoneTexte 62"/>
          <p:cNvSpPr txBox="1"/>
          <p:nvPr/>
        </p:nvSpPr>
        <p:spPr>
          <a:xfrm>
            <a:off x="3715658" y="5588804"/>
            <a:ext cx="2251791" cy="276999"/>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endParaRPr kumimoji="0" lang="fr-FR" sz="1200" b="1"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64" name="ZoneTexte 63"/>
          <p:cNvSpPr txBox="1"/>
          <p:nvPr/>
        </p:nvSpPr>
        <p:spPr>
          <a:xfrm>
            <a:off x="3861430" y="5662712"/>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Liste des Digital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Capabilities</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mises en œuvre</a:t>
            </a:r>
          </a:p>
        </p:txBody>
      </p:sp>
      <p:sp>
        <p:nvSpPr>
          <p:cNvPr id="65" name="ZoneTexte 64"/>
          <p:cNvSpPr txBox="1"/>
          <p:nvPr/>
        </p:nvSpPr>
        <p:spPr>
          <a:xfrm>
            <a:off x="3527479" y="2352354"/>
            <a:ext cx="2310101" cy="430887"/>
          </a:xfrm>
          <a:prstGeom prst="rect">
            <a:avLst/>
          </a:prstGeom>
          <a:noFill/>
        </p:spPr>
        <p:txBody>
          <a:bodyPr wrap="square" rtlCol="0" anchor="ctr">
            <a:spAutoFit/>
          </a:bodyPr>
          <a:lstStyle>
            <a:defPPr>
              <a:defRPr lang="fr-FR"/>
            </a:defPPr>
            <a:lvl1pPr algn="ctr">
              <a:defRPr sz="1100">
                <a:latin typeface="+mn-lt"/>
              </a:defRPr>
            </a:lvl1pPr>
          </a:lstStyle>
          <a:p>
            <a:pPr fontAlgn="base">
              <a:spcBef>
                <a:spcPct val="0"/>
              </a:spcBef>
              <a:spcAft>
                <a:spcPct val="0"/>
              </a:spcAft>
            </a:pPr>
            <a:r>
              <a:rPr lang="fr-FR" dirty="0">
                <a:solidFill>
                  <a:prstClr val="black"/>
                </a:solidFill>
                <a:latin typeface="Calibri"/>
                <a:ea typeface="ＭＳ Ｐゴシック" charset="-128"/>
              </a:rPr>
              <a:t>Liste des Technologies </a:t>
            </a:r>
            <a:r>
              <a:rPr lang="fr-FR">
                <a:solidFill>
                  <a:prstClr val="black"/>
                </a:solidFill>
                <a:latin typeface="Calibri"/>
                <a:ea typeface="ＭＳ Ｐゴシック" charset="-128"/>
              </a:rPr>
              <a:t>/ Pratiques </a:t>
            </a:r>
            <a:r>
              <a:rPr lang="fr-FR" dirty="0">
                <a:solidFill>
                  <a:prstClr val="black"/>
                </a:solidFill>
                <a:latin typeface="Calibri"/>
                <a:ea typeface="ＭＳ Ｐゴシック" charset="-128"/>
              </a:rPr>
              <a:t>fournie par Innovation Groupe</a:t>
            </a:r>
          </a:p>
        </p:txBody>
      </p:sp>
    </p:spTree>
    <p:extLst>
      <p:ext uri="{BB962C8B-B14F-4D97-AF65-F5344CB8AC3E}">
        <p14:creationId xmlns:p14="http://schemas.microsoft.com/office/powerpoint/2010/main" xmlns="" val="1963082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nouveau modèle d’analyse des cas d’usages digitaux business pour 2016</a:t>
            </a:r>
          </a:p>
        </p:txBody>
      </p:sp>
      <p:sp>
        <p:nvSpPr>
          <p:cNvPr id="69" name="Ellipse 68"/>
          <p:cNvSpPr/>
          <p:nvPr/>
        </p:nvSpPr>
        <p:spPr bwMode="auto">
          <a:xfrm>
            <a:off x="3880786" y="2750372"/>
            <a:ext cx="1755184" cy="1115272"/>
          </a:xfrm>
          <a:prstGeom prst="ellipse">
            <a:avLst/>
          </a:prstGeom>
          <a:solidFill>
            <a:srgbClr val="4BACC6"/>
          </a:solidFill>
          <a:ln w="25400" cap="flat" cmpd="sng" algn="ctr">
            <a:solidFill>
              <a:srgbClr val="4BACC6">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1042988" eaLnBrk="1" fontAlgn="base" latinLnBrk="0" hangingPunct="1">
              <a:lnSpc>
                <a:spcPct val="100000"/>
              </a:lnSpc>
              <a:spcBef>
                <a:spcPct val="0"/>
              </a:spcBef>
              <a:spcAft>
                <a:spcPct val="0"/>
              </a:spcAft>
              <a:buClrTx/>
              <a:buSzTx/>
              <a:buFontTx/>
              <a:buNone/>
              <a:tabLst/>
              <a:defRPr/>
            </a:pPr>
            <a:r>
              <a:rPr kumimoji="0" lang="fr-FR" sz="1400" b="1" i="0" u="none" strike="noStrike" kern="0" cap="none" spc="0" normalizeH="0" baseline="0" noProof="0" dirty="0">
                <a:ln>
                  <a:noFill/>
                </a:ln>
                <a:solidFill>
                  <a:prstClr val="white"/>
                </a:solidFill>
                <a:effectLst/>
                <a:uLnTx/>
                <a:uFillTx/>
                <a:latin typeface="Calibri"/>
                <a:ea typeface="ＭＳ Ｐゴシック" charset="-128"/>
                <a:cs typeface="ＭＳ Ｐゴシック" charset="-128"/>
              </a:rPr>
              <a:t>Use Case</a:t>
            </a:r>
          </a:p>
          <a:p>
            <a:pPr marL="0" marR="0" lvl="0" indent="0" algn="ctr" defTabSz="1042988" eaLnBrk="1" fontAlgn="base" latinLnBrk="0" hangingPunct="1">
              <a:lnSpc>
                <a:spcPct val="100000"/>
              </a:lnSpc>
              <a:spcBef>
                <a:spcPct val="0"/>
              </a:spcBef>
              <a:spcAft>
                <a:spcPct val="0"/>
              </a:spcAft>
              <a:buClrTx/>
              <a:buSzTx/>
              <a:buFontTx/>
              <a:buNone/>
              <a:tabLst/>
              <a:defRPr/>
            </a:pPr>
            <a:r>
              <a:rPr kumimoji="0" lang="fr-FR" sz="1400" b="1" i="0" u="none" strike="noStrike" kern="0" cap="none" spc="0" normalizeH="0" baseline="0" noProof="0" dirty="0">
                <a:ln>
                  <a:noFill/>
                </a:ln>
                <a:solidFill>
                  <a:prstClr val="white"/>
                </a:solidFill>
                <a:effectLst/>
                <a:uLnTx/>
                <a:uFillTx/>
                <a:latin typeface="Calibri"/>
                <a:ea typeface="ＭＳ Ｐゴシック" charset="-128"/>
                <a:cs typeface="ＭＳ Ｐゴシック" charset="-128"/>
              </a:rPr>
              <a:t>(Id)</a:t>
            </a:r>
          </a:p>
        </p:txBody>
      </p:sp>
      <p:sp>
        <p:nvSpPr>
          <p:cNvPr id="70" name="ZoneTexte 69"/>
          <p:cNvSpPr txBox="1"/>
          <p:nvPr/>
        </p:nvSpPr>
        <p:spPr>
          <a:xfrm>
            <a:off x="504668" y="1228634"/>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Business Unit </a:t>
            </a:r>
            <a:r>
              <a:rPr kumimoji="0" lang="fr-FR" sz="1200" b="0" i="0" u="none" strike="noStrike" kern="0" cap="none" spc="0" normalizeH="0" baseline="0" noProof="0" dirty="0">
                <a:ln>
                  <a:noFill/>
                </a:ln>
                <a:solidFill>
                  <a:prstClr val="black"/>
                </a:solidFill>
                <a:effectLst/>
                <a:uLnTx/>
                <a:uFillTx/>
                <a:latin typeface="Calibri"/>
                <a:ea typeface="ＭＳ Ｐゴシック" charset="-128"/>
              </a:rPr>
              <a:t>(branche)</a:t>
            </a:r>
          </a:p>
        </p:txBody>
      </p:sp>
      <p:sp>
        <p:nvSpPr>
          <p:cNvPr id="71" name="ZoneTexte 70"/>
          <p:cNvSpPr txBox="1"/>
          <p:nvPr/>
        </p:nvSpPr>
        <p:spPr>
          <a:xfrm>
            <a:off x="504668" y="1899560"/>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Business Domain </a:t>
            </a:r>
            <a:r>
              <a:rPr kumimoji="0" lang="fr-FR" sz="1200" b="0" i="0" u="none" strike="noStrike" kern="0" cap="none" spc="0" normalizeH="0" baseline="0" noProof="0" dirty="0">
                <a:ln>
                  <a:noFill/>
                </a:ln>
                <a:solidFill>
                  <a:prstClr val="black"/>
                </a:solidFill>
                <a:effectLst/>
                <a:uLnTx/>
                <a:uFillTx/>
                <a:latin typeface="Calibri"/>
                <a:ea typeface="ＭＳ Ｐゴシック" charset="-128"/>
              </a:rPr>
              <a:t>(direction ou grand domaine d’activité)</a:t>
            </a:r>
          </a:p>
        </p:txBody>
      </p:sp>
      <p:sp>
        <p:nvSpPr>
          <p:cNvPr id="72" name="ZoneTexte 71"/>
          <p:cNvSpPr txBox="1"/>
          <p:nvPr/>
        </p:nvSpPr>
        <p:spPr>
          <a:xfrm>
            <a:off x="504668" y="2570486"/>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Business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Capability</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73" name="ZoneTexte 72"/>
          <p:cNvSpPr txBox="1"/>
          <p:nvPr/>
        </p:nvSpPr>
        <p:spPr>
          <a:xfrm>
            <a:off x="504669" y="3241412"/>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Name</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74" name="ZoneTexte 73"/>
          <p:cNvSpPr txBox="1"/>
          <p:nvPr/>
        </p:nvSpPr>
        <p:spPr>
          <a:xfrm>
            <a:off x="504669" y="3912337"/>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Description</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cxnSp>
        <p:nvCxnSpPr>
          <p:cNvPr id="77" name="Connecteur en angle 76"/>
          <p:cNvCxnSpPr>
            <a:stCxn id="69" idx="2"/>
            <a:endCxn id="70" idx="3"/>
          </p:cNvCxnSpPr>
          <p:nvPr/>
        </p:nvCxnSpPr>
        <p:spPr bwMode="auto">
          <a:xfrm rot="10800000">
            <a:off x="2756460" y="1498634"/>
            <a:ext cx="1124327" cy="1809374"/>
          </a:xfrm>
          <a:prstGeom prst="bentConnector3">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78" name="Connecteur en angle 77"/>
          <p:cNvCxnSpPr>
            <a:stCxn id="69" idx="2"/>
            <a:endCxn id="71" idx="3"/>
          </p:cNvCxnSpPr>
          <p:nvPr/>
        </p:nvCxnSpPr>
        <p:spPr bwMode="auto">
          <a:xfrm rot="10800000">
            <a:off x="2756460" y="2169560"/>
            <a:ext cx="1124327" cy="1138448"/>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79" name="Connecteur en angle 78"/>
          <p:cNvCxnSpPr>
            <a:stCxn id="69" idx="2"/>
            <a:endCxn id="72" idx="3"/>
          </p:cNvCxnSpPr>
          <p:nvPr/>
        </p:nvCxnSpPr>
        <p:spPr bwMode="auto">
          <a:xfrm rot="10800000">
            <a:off x="2756460" y="2840486"/>
            <a:ext cx="1124327" cy="467522"/>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80" name="Connecteur en angle 79"/>
          <p:cNvCxnSpPr>
            <a:stCxn id="69" idx="2"/>
            <a:endCxn id="73" idx="3"/>
          </p:cNvCxnSpPr>
          <p:nvPr/>
        </p:nvCxnSpPr>
        <p:spPr bwMode="auto">
          <a:xfrm rot="10800000" flipV="1">
            <a:off x="2756460" y="3308008"/>
            <a:ext cx="1124326" cy="203404"/>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cxnSp>
        <p:nvCxnSpPr>
          <p:cNvPr id="81" name="Connecteur en angle 80"/>
          <p:cNvCxnSpPr>
            <a:stCxn id="69" idx="2"/>
            <a:endCxn id="74" idx="3"/>
          </p:cNvCxnSpPr>
          <p:nvPr/>
        </p:nvCxnSpPr>
        <p:spPr bwMode="auto">
          <a:xfrm rot="10800000" flipV="1">
            <a:off x="2756460" y="3308007"/>
            <a:ext cx="1124326" cy="874329"/>
          </a:xfrm>
          <a:prstGeom prst="bentConnector3">
            <a:avLst>
              <a:gd name="adj1" fmla="val 50000"/>
            </a:avLst>
          </a:prstGeom>
          <a:solidFill>
            <a:srgbClr val="4F81BD"/>
          </a:solidFill>
          <a:ln w="9525" cap="flat" cmpd="sng" algn="ctr">
            <a:solidFill>
              <a:sysClr val="window" lastClr="FFFFFF">
                <a:lumMod val="50000"/>
              </a:sysClr>
            </a:solidFill>
            <a:prstDash val="solid"/>
            <a:round/>
            <a:headEnd type="none" w="med" len="med"/>
            <a:tailEnd type="triangle"/>
          </a:ln>
          <a:effectLst/>
        </p:spPr>
      </p:cxnSp>
      <p:sp>
        <p:nvSpPr>
          <p:cNvPr id="88" name="ZoneTexte 87"/>
          <p:cNvSpPr txBox="1"/>
          <p:nvPr/>
        </p:nvSpPr>
        <p:spPr>
          <a:xfrm>
            <a:off x="6413029" y="810749"/>
            <a:ext cx="2251791" cy="400110"/>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000" b="1" i="0" u="none" strike="noStrike" kern="0" cap="none" spc="0" normalizeH="0" baseline="0" noProof="0" dirty="0">
                <a:ln>
                  <a:noFill/>
                </a:ln>
                <a:solidFill>
                  <a:prstClr val="black"/>
                </a:solidFill>
                <a:effectLst/>
                <a:uLnTx/>
                <a:uFillTx/>
                <a:latin typeface="Calibri"/>
              </a:rPr>
              <a:t>Business Value </a:t>
            </a:r>
            <a:endParaRPr lang="fr-FR" sz="1000" b="1" kern="0" dirty="0">
              <a:solidFill>
                <a:prstClr val="black"/>
              </a:solidFill>
              <a:latin typeface="Calibri"/>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fr-FR" sz="1000" b="1" i="0" u="none" strike="noStrike" kern="0" cap="none" spc="0" normalizeH="0" baseline="0" noProof="0" dirty="0">
                <a:ln>
                  <a:noFill/>
                </a:ln>
                <a:solidFill>
                  <a:prstClr val="black"/>
                </a:solidFill>
                <a:effectLst/>
                <a:uLnTx/>
                <a:uFillTx/>
                <a:latin typeface="Calibri"/>
              </a:rPr>
              <a:t>(</a:t>
            </a:r>
            <a:r>
              <a:rPr kumimoji="0" lang="fr-FR" sz="1000" i="0" u="none" strike="noStrike" kern="0" cap="none" spc="0" normalizeH="0" baseline="0" noProof="0" dirty="0" err="1">
                <a:ln>
                  <a:noFill/>
                </a:ln>
                <a:solidFill>
                  <a:prstClr val="black"/>
                </a:solidFill>
                <a:effectLst/>
                <a:uLnTx/>
                <a:uFillTx/>
                <a:latin typeface="Calibri"/>
              </a:rPr>
              <a:t>Low</a:t>
            </a:r>
            <a:r>
              <a:rPr kumimoji="0" lang="fr-FR" sz="1000" i="0" u="none" strike="noStrike" kern="0" cap="none" spc="0" normalizeH="0" baseline="0" noProof="0" dirty="0">
                <a:ln>
                  <a:noFill/>
                </a:ln>
                <a:solidFill>
                  <a:prstClr val="black"/>
                </a:solidFill>
                <a:effectLst/>
                <a:uLnTx/>
                <a:uFillTx/>
                <a:latin typeface="Calibri"/>
              </a:rPr>
              <a:t>(1),</a:t>
            </a:r>
            <a:r>
              <a:rPr kumimoji="0" lang="fr-FR" sz="1000" i="0" u="none" strike="noStrike" kern="0" cap="none" spc="0" normalizeH="0" noProof="0" dirty="0">
                <a:ln>
                  <a:noFill/>
                </a:ln>
                <a:solidFill>
                  <a:prstClr val="black"/>
                </a:solidFill>
                <a:effectLst/>
                <a:uLnTx/>
                <a:uFillTx/>
                <a:latin typeface="Calibri"/>
              </a:rPr>
              <a:t> Medium(2), High(3)</a:t>
            </a:r>
            <a:endParaRPr kumimoji="0" lang="fr-FR" sz="1000" i="0" u="none" strike="noStrike" kern="0" cap="none" spc="0" normalizeH="0" baseline="0" noProof="0" dirty="0">
              <a:ln>
                <a:noFill/>
              </a:ln>
              <a:solidFill>
                <a:prstClr val="black"/>
              </a:solidFill>
              <a:effectLst/>
              <a:uLnTx/>
              <a:uFillTx/>
              <a:latin typeface="Calibri"/>
            </a:endParaRPr>
          </a:p>
        </p:txBody>
      </p:sp>
      <p:sp>
        <p:nvSpPr>
          <p:cNvPr id="89" name="ZoneTexte 88"/>
          <p:cNvSpPr txBox="1"/>
          <p:nvPr/>
        </p:nvSpPr>
        <p:spPr>
          <a:xfrm>
            <a:off x="6412921" y="1197322"/>
            <a:ext cx="2279318" cy="553998"/>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000" b="1" i="0" u="none" strike="noStrike" kern="0" cap="none" spc="0" normalizeH="0" baseline="0" noProof="0" dirty="0" err="1">
                <a:ln>
                  <a:noFill/>
                </a:ln>
                <a:solidFill>
                  <a:prstClr val="black"/>
                </a:solidFill>
                <a:effectLst/>
                <a:uLnTx/>
                <a:uFillTx/>
                <a:latin typeface="Calibri"/>
              </a:rPr>
              <a:t>Priority</a:t>
            </a:r>
            <a:endParaRPr kumimoji="0" lang="fr-FR" sz="1000" b="1" i="0" u="none" strike="noStrike" kern="0" cap="none" spc="0" normalizeH="0" baseline="0" noProof="0" dirty="0">
              <a:ln>
                <a:noFill/>
              </a:ln>
              <a:solidFill>
                <a:prstClr val="black"/>
              </a:solidFill>
              <a:effectLst/>
              <a:uLnTx/>
              <a:uFillTx/>
              <a:latin typeface="Calibri"/>
            </a:endParaRPr>
          </a:p>
          <a:p>
            <a:pPr marL="0" marR="0" lvl="0" indent="0" algn="l" defTabSz="914400" eaLnBrk="1" fontAlgn="base" latinLnBrk="0" hangingPunct="1">
              <a:lnSpc>
                <a:spcPct val="100000"/>
              </a:lnSpc>
              <a:spcBef>
                <a:spcPct val="0"/>
              </a:spcBef>
              <a:spcAft>
                <a:spcPct val="0"/>
              </a:spcAft>
              <a:buClrTx/>
              <a:buSzTx/>
              <a:buFontTx/>
              <a:buNone/>
              <a:tabLst/>
              <a:defRPr/>
            </a:pPr>
            <a:r>
              <a:rPr lang="fr-FR" sz="1000" b="1" kern="0" dirty="0">
                <a:solidFill>
                  <a:prstClr val="black"/>
                </a:solidFill>
                <a:latin typeface="Calibri"/>
              </a:rPr>
              <a:t> for business(</a:t>
            </a:r>
            <a:r>
              <a:rPr lang="fr-FR" sz="1000" kern="0" dirty="0">
                <a:solidFill>
                  <a:prstClr val="black"/>
                </a:solidFill>
                <a:latin typeface="Calibri"/>
              </a:rPr>
              <a:t>Must(4), </a:t>
            </a:r>
            <a:r>
              <a:rPr lang="fr-FR" sz="1000" kern="0" dirty="0" err="1">
                <a:solidFill>
                  <a:prstClr val="black"/>
                </a:solidFill>
                <a:latin typeface="Calibri"/>
              </a:rPr>
              <a:t>Should</a:t>
            </a:r>
            <a:r>
              <a:rPr lang="fr-FR" sz="1000" kern="0" dirty="0">
                <a:solidFill>
                  <a:prstClr val="black"/>
                </a:solidFill>
                <a:latin typeface="Calibri"/>
              </a:rPr>
              <a:t>(3), </a:t>
            </a:r>
            <a:r>
              <a:rPr lang="fr-FR" sz="1000" kern="0" dirty="0" err="1">
                <a:solidFill>
                  <a:prstClr val="black"/>
                </a:solidFill>
                <a:latin typeface="Calibri"/>
              </a:rPr>
              <a:t>Could</a:t>
            </a:r>
            <a:r>
              <a:rPr lang="fr-FR" sz="1000" kern="0" dirty="0">
                <a:solidFill>
                  <a:prstClr val="black"/>
                </a:solidFill>
                <a:latin typeface="Calibri"/>
              </a:rPr>
              <a:t>(2), </a:t>
            </a:r>
            <a:r>
              <a:rPr lang="fr-FR" sz="1000" kern="0" dirty="0" err="1">
                <a:solidFill>
                  <a:prstClr val="black"/>
                </a:solidFill>
                <a:latin typeface="Calibri"/>
              </a:rPr>
              <a:t>Would</a:t>
            </a:r>
            <a:r>
              <a:rPr lang="fr-FR" sz="1000" kern="0" dirty="0">
                <a:solidFill>
                  <a:prstClr val="black"/>
                </a:solidFill>
                <a:latin typeface="Calibri"/>
              </a:rPr>
              <a:t>(1)</a:t>
            </a:r>
            <a:r>
              <a:rPr kumimoji="0" lang="fr-FR" sz="1000" i="0" u="none" strike="noStrike" kern="0" cap="none" spc="0" normalizeH="0" baseline="0" noProof="0" dirty="0">
                <a:ln>
                  <a:noFill/>
                </a:ln>
                <a:solidFill>
                  <a:prstClr val="black"/>
                </a:solidFill>
                <a:effectLst/>
                <a:uLnTx/>
                <a:uFillTx/>
                <a:latin typeface="Calibri"/>
              </a:rPr>
              <a:t>)</a:t>
            </a:r>
          </a:p>
        </p:txBody>
      </p:sp>
      <p:sp>
        <p:nvSpPr>
          <p:cNvPr id="91" name="ZoneTexte 90"/>
          <p:cNvSpPr txBox="1"/>
          <p:nvPr/>
        </p:nvSpPr>
        <p:spPr>
          <a:xfrm>
            <a:off x="6412917" y="1743957"/>
            <a:ext cx="2251791" cy="553998"/>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000" b="1" i="0" u="none" strike="noStrike" kern="0" cap="none" spc="0" normalizeH="0" baseline="0" noProof="0" dirty="0">
                <a:ln>
                  <a:noFill/>
                </a:ln>
                <a:solidFill>
                  <a:prstClr val="black"/>
                </a:solidFill>
                <a:effectLst/>
                <a:uLnTx/>
                <a:uFillTx/>
                <a:latin typeface="Calibri"/>
                <a:ea typeface="ＭＳ Ｐゴシック" charset="-128"/>
              </a:rPr>
              <a:t>Use case </a:t>
            </a:r>
            <a:r>
              <a:rPr kumimoji="0" lang="fr-FR" sz="1000" b="1" i="0" u="none" strike="noStrike" kern="0" cap="none" spc="0" normalizeH="0" baseline="0" noProof="0" dirty="0" err="1">
                <a:ln>
                  <a:noFill/>
                </a:ln>
                <a:solidFill>
                  <a:prstClr val="black"/>
                </a:solidFill>
                <a:effectLst/>
                <a:uLnTx/>
                <a:uFillTx/>
                <a:latin typeface="Calibri"/>
                <a:ea typeface="ＭＳ Ｐゴシック" charset="-128"/>
              </a:rPr>
              <a:t>Readiness</a:t>
            </a:r>
            <a:r>
              <a:rPr kumimoji="0" lang="fr-FR" sz="1000" b="1" i="0" u="none" strike="noStrike" kern="0" cap="none" spc="0" normalizeH="0" baseline="0" noProof="0" dirty="0">
                <a:ln>
                  <a:noFill/>
                </a:ln>
                <a:solidFill>
                  <a:prstClr val="black"/>
                </a:solidFill>
                <a:effectLst/>
                <a:uLnTx/>
                <a:uFillTx/>
                <a:latin typeface="Calibri"/>
                <a:ea typeface="ＭＳ Ｐゴシック" charset="-128"/>
              </a:rPr>
              <a:t> </a:t>
            </a:r>
            <a:r>
              <a:rPr kumimoji="0" lang="fr-FR" sz="1000" b="1" i="0" u="none" strike="noStrike" kern="0" cap="none" spc="0" normalizeH="0" baseline="0" noProof="0" dirty="0" err="1">
                <a:ln>
                  <a:noFill/>
                </a:ln>
                <a:solidFill>
                  <a:prstClr val="black"/>
                </a:solidFill>
                <a:effectLst/>
                <a:uLnTx/>
                <a:uFillTx/>
                <a:latin typeface="Calibri"/>
                <a:ea typeface="ＭＳ Ｐゴシック" charset="-128"/>
              </a:rPr>
              <a:t>level</a:t>
            </a:r>
            <a:r>
              <a:rPr kumimoji="0" lang="fr-FR" sz="1000" b="1" i="0" u="none" strike="noStrike" kern="0" cap="none" spc="0" normalizeH="0" baseline="0" noProof="0" dirty="0">
                <a:ln>
                  <a:noFill/>
                </a:ln>
                <a:solidFill>
                  <a:prstClr val="black"/>
                </a:solidFill>
                <a:effectLst/>
                <a:uLnTx/>
                <a:uFillTx/>
                <a:latin typeface="Calibri"/>
                <a:ea typeface="ＭＳ Ｐゴシック" charset="-128"/>
              </a:rPr>
              <a:t> or </a:t>
            </a:r>
            <a:r>
              <a:rPr kumimoji="0" lang="fr-FR" sz="1000" b="1" i="0" u="none" strike="noStrike" kern="0" cap="none" spc="0" normalizeH="0" baseline="0" noProof="0" dirty="0" err="1">
                <a:ln>
                  <a:noFill/>
                </a:ln>
                <a:solidFill>
                  <a:prstClr val="black"/>
                </a:solidFill>
                <a:effectLst/>
                <a:uLnTx/>
                <a:uFillTx/>
                <a:latin typeface="Calibri"/>
                <a:ea typeface="ＭＳ Ｐゴシック" charset="-128"/>
              </a:rPr>
              <a:t>maturity</a:t>
            </a:r>
            <a:endParaRPr kumimoji="0" lang="fr-FR" sz="1000" b="1" i="0" u="none" strike="noStrike" kern="0" cap="none" spc="0" normalizeH="0" baseline="0" noProof="0" dirty="0">
              <a:ln>
                <a:noFill/>
              </a:ln>
              <a:solidFill>
                <a:prstClr val="black"/>
              </a:solidFill>
              <a:effectLst/>
              <a:uLnTx/>
              <a:uFillTx/>
              <a:latin typeface="Calibri"/>
              <a:ea typeface="ＭＳ Ｐゴシック" charset="-128"/>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fr-FR" sz="1000" b="0" i="0" u="none" strike="noStrike" kern="0" cap="none" spc="0" normalizeH="0" baseline="0" noProof="0" dirty="0">
                <a:ln>
                  <a:noFill/>
                </a:ln>
                <a:solidFill>
                  <a:prstClr val="black"/>
                </a:solidFill>
                <a:effectLst/>
                <a:uLnTx/>
                <a:uFillTx/>
                <a:latin typeface="Calibri"/>
                <a:ea typeface="ＭＳ Ｐゴシック" charset="-128"/>
              </a:rPr>
              <a:t>(TRL1, TRL2, TRL3, TRL4, TRL5, TRL6, TRL7)</a:t>
            </a:r>
          </a:p>
        </p:txBody>
      </p:sp>
      <p:sp>
        <p:nvSpPr>
          <p:cNvPr id="92" name="ZoneTexte 91"/>
          <p:cNvSpPr txBox="1"/>
          <p:nvPr/>
        </p:nvSpPr>
        <p:spPr>
          <a:xfrm>
            <a:off x="6412916" y="2379393"/>
            <a:ext cx="2251791" cy="400110"/>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ea typeface="ＭＳ Ｐゴシック" charset="-128"/>
              </a:rPr>
              <a:t>Risk level</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ＭＳ Ｐゴシック" charset="-128"/>
              </a:rPr>
              <a:t>(Low(1), Medium(2), High(3))</a:t>
            </a:r>
            <a:r>
              <a:rPr kumimoji="0" lang="en-US" sz="1000" b="1" i="0" u="none" strike="noStrike" kern="0" cap="none" spc="0" normalizeH="0" baseline="0" noProof="0" dirty="0">
                <a:ln>
                  <a:noFill/>
                </a:ln>
                <a:solidFill>
                  <a:prstClr val="black"/>
                </a:solidFill>
                <a:effectLst/>
                <a:uLnTx/>
                <a:uFillTx/>
                <a:latin typeface="Calibri"/>
                <a:ea typeface="ＭＳ Ｐゴシック" charset="-128"/>
              </a:rPr>
              <a:t> </a:t>
            </a:r>
            <a:endParaRPr kumimoji="0" lang="fr-FR" sz="1000" b="0"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97" name="ZoneTexte 96"/>
          <p:cNvSpPr txBox="1"/>
          <p:nvPr/>
        </p:nvSpPr>
        <p:spPr>
          <a:xfrm>
            <a:off x="3431577" y="2038082"/>
            <a:ext cx="2310101" cy="430887"/>
          </a:xfrm>
          <a:prstGeom prst="rect">
            <a:avLst/>
          </a:prstGeom>
          <a:noFill/>
        </p:spPr>
        <p:txBody>
          <a:bodyPr wrap="square" rtlCol="0" anchor="ctr">
            <a:spAutoFit/>
          </a:bodyPr>
          <a:lstStyle>
            <a:defPPr>
              <a:defRPr lang="fr-FR"/>
            </a:defPPr>
            <a:lvl1pPr algn="ctr">
              <a:defRPr sz="1100">
                <a:latin typeface="+mn-lt"/>
              </a:defRPr>
            </a:lvl1pPr>
          </a:lstStyle>
          <a:p>
            <a:pPr fontAlgn="base">
              <a:spcBef>
                <a:spcPct val="0"/>
              </a:spcBef>
              <a:spcAft>
                <a:spcPct val="0"/>
              </a:spcAft>
            </a:pPr>
            <a:r>
              <a:rPr lang="fr-FR" dirty="0">
                <a:solidFill>
                  <a:prstClr val="black"/>
                </a:solidFill>
                <a:latin typeface="Calibri"/>
                <a:ea typeface="ＭＳ Ｐゴシック" charset="-128"/>
              </a:rPr>
              <a:t>Cas d’usage définis par la Branche par Business Unit / Business Domain</a:t>
            </a:r>
          </a:p>
        </p:txBody>
      </p:sp>
      <p:sp>
        <p:nvSpPr>
          <p:cNvPr id="100" name="ZoneTexte 99"/>
          <p:cNvSpPr txBox="1"/>
          <p:nvPr/>
        </p:nvSpPr>
        <p:spPr>
          <a:xfrm>
            <a:off x="504668" y="4958103"/>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Liste des Digital </a:t>
            </a:r>
            <a:r>
              <a:rPr kumimoji="0" lang="fr-FR" sz="1200" b="1" i="0" u="none" strike="noStrike" kern="0" cap="none" spc="0" normalizeH="0" baseline="0" noProof="0" dirty="0" err="1">
                <a:ln>
                  <a:noFill/>
                </a:ln>
                <a:solidFill>
                  <a:prstClr val="black"/>
                </a:solidFill>
                <a:effectLst/>
                <a:uLnTx/>
                <a:uFillTx/>
                <a:latin typeface="Calibri"/>
                <a:ea typeface="ＭＳ Ｐゴシック" charset="-128"/>
              </a:rPr>
              <a:t>Capabilities</a:t>
            </a:r>
            <a:r>
              <a:rPr kumimoji="0" lang="fr-FR" sz="1200" b="1" i="0" u="none" strike="noStrike" kern="0" cap="none" spc="0" normalizeH="0" baseline="0" noProof="0" dirty="0">
                <a:ln>
                  <a:noFill/>
                </a:ln>
                <a:solidFill>
                  <a:prstClr val="black"/>
                </a:solidFill>
                <a:effectLst/>
                <a:uLnTx/>
                <a:uFillTx/>
                <a:latin typeface="Calibri"/>
                <a:ea typeface="ＭＳ Ｐゴシック" charset="-128"/>
              </a:rPr>
              <a:t> mises en œuvre</a:t>
            </a:r>
          </a:p>
        </p:txBody>
      </p:sp>
      <p:sp>
        <p:nvSpPr>
          <p:cNvPr id="102" name="ZoneTexte 101"/>
          <p:cNvSpPr txBox="1"/>
          <p:nvPr/>
        </p:nvSpPr>
        <p:spPr>
          <a:xfrm>
            <a:off x="504668" y="5614547"/>
            <a:ext cx="2251791" cy="540000"/>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defPPr>
              <a:defRPr lang="fr-FR"/>
            </a:defPPr>
            <a:lvl1pPr algn="l">
              <a:defRPr sz="1200" b="1">
                <a:latin typeface="+mn-lt"/>
              </a:defRPr>
            </a:lvl1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Liste </a:t>
            </a:r>
            <a:r>
              <a:rPr kumimoji="0" lang="fr-FR" sz="1200" b="1" i="0" u="none" strike="noStrike" kern="0" cap="none" spc="0" normalizeH="0" baseline="0" noProof="0">
                <a:ln>
                  <a:noFill/>
                </a:ln>
                <a:solidFill>
                  <a:prstClr val="black"/>
                </a:solidFill>
                <a:effectLst/>
                <a:uLnTx/>
                <a:uFillTx/>
                <a:latin typeface="Calibri"/>
                <a:ea typeface="ＭＳ Ｐゴシック" charset="-128"/>
              </a:rPr>
              <a:t>des technologies/pratiques requises</a:t>
            </a:r>
            <a:endParaRPr kumimoji="0" lang="fr-FR" sz="1200" b="1" i="0" u="none" strike="noStrike" kern="0" cap="none" spc="0" normalizeH="0" baseline="0" noProof="0" dirty="0">
              <a:ln>
                <a:noFill/>
              </a:ln>
              <a:solidFill>
                <a:prstClr val="black"/>
              </a:solidFill>
              <a:effectLst/>
              <a:uLnTx/>
              <a:uFillTx/>
              <a:latin typeface="Calibri"/>
              <a:ea typeface="ＭＳ Ｐゴシック" charset="-128"/>
            </a:endParaRPr>
          </a:p>
        </p:txBody>
      </p:sp>
      <p:sp>
        <p:nvSpPr>
          <p:cNvPr id="33" name="ZoneTexte 32"/>
          <p:cNvSpPr txBox="1"/>
          <p:nvPr/>
        </p:nvSpPr>
        <p:spPr>
          <a:xfrm>
            <a:off x="6412915" y="2841302"/>
            <a:ext cx="2251791" cy="400110"/>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Ease </a:t>
            </a:r>
            <a:r>
              <a:rPr lang="en-US" sz="1000" b="1" kern="0" dirty="0">
                <a:solidFill>
                  <a:prstClr val="black"/>
                </a:solidFill>
                <a:latin typeface="Calibri"/>
              </a:rPr>
              <a:t>of implementation</a:t>
            </a:r>
            <a:endParaRPr kumimoji="0" lang="en-US" sz="1000" b="1" i="0" u="none" strike="noStrike" kern="0" cap="none" spc="0" normalizeH="0" baseline="0" noProof="0" dirty="0">
              <a:ln>
                <a:noFill/>
              </a:ln>
              <a:solidFill>
                <a:prstClr val="black"/>
              </a:solidFill>
              <a:effectLst/>
              <a:uLnTx/>
              <a:uFillTx/>
              <a:latin typeface="Calibri"/>
            </a:endParaRPr>
          </a:p>
          <a:p>
            <a:pPr lvl="0" algn="l" defTabSz="914400">
              <a:defRPr/>
            </a:pPr>
            <a:r>
              <a:rPr lang="en-US" sz="1000" kern="0" dirty="0">
                <a:solidFill>
                  <a:prstClr val="black"/>
                </a:solidFill>
                <a:latin typeface="Calibri"/>
              </a:rPr>
              <a:t>(Low(1), Medium(2), High(3)</a:t>
            </a:r>
            <a:endParaRPr kumimoji="0" lang="fr-FR" sz="1000" b="0" i="0" u="none" strike="noStrike" kern="0" cap="none" spc="0" normalizeH="0" baseline="0" noProof="0" dirty="0">
              <a:ln>
                <a:noFill/>
              </a:ln>
              <a:solidFill>
                <a:prstClr val="black"/>
              </a:solidFill>
              <a:effectLst/>
              <a:uLnTx/>
              <a:uFillTx/>
              <a:latin typeface="Calibri"/>
            </a:endParaRPr>
          </a:p>
        </p:txBody>
      </p:sp>
      <p:sp>
        <p:nvSpPr>
          <p:cNvPr id="35" name="ZoneTexte 34"/>
          <p:cNvSpPr txBox="1"/>
          <p:nvPr/>
        </p:nvSpPr>
        <p:spPr>
          <a:xfrm>
            <a:off x="504668" y="4605236"/>
            <a:ext cx="2251791" cy="276999"/>
          </a:xfrm>
          <a:prstGeom prst="rect">
            <a:avLst/>
          </a:prstGeom>
          <a:solidFill>
            <a:srgbClr val="4BACC6">
              <a:lumMod val="20000"/>
              <a:lumOff val="80000"/>
            </a:srgbClr>
          </a:solidFill>
          <a:ln>
            <a:solidFill>
              <a:srgbClr val="4BACC6">
                <a:lumMod val="60000"/>
                <a:lumOff val="40000"/>
              </a:srgbClr>
            </a:solidFill>
          </a:ln>
        </p:spPr>
        <p:txBody>
          <a:bodyPr wrap="square"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fr-FR" sz="1200" b="1" i="0" u="none" strike="noStrike" kern="0" cap="none" spc="0" normalizeH="0" baseline="0" noProof="0" dirty="0">
                <a:ln>
                  <a:noFill/>
                </a:ln>
                <a:solidFill>
                  <a:prstClr val="black"/>
                </a:solidFill>
                <a:effectLst/>
                <a:uLnTx/>
                <a:uFillTx/>
                <a:latin typeface="Calibri"/>
                <a:ea typeface="ＭＳ Ｐゴシック" charset="-128"/>
              </a:rPr>
              <a:t>Curent situation</a:t>
            </a:r>
            <a:endParaRPr kumimoji="0" lang="fr-FR" sz="1200" b="0" i="0" u="none" strike="noStrike" kern="0" cap="none" spc="0" normalizeH="0" baseline="0" noProof="0" dirty="0">
              <a:ln>
                <a:noFill/>
              </a:ln>
              <a:solidFill>
                <a:prstClr val="black"/>
              </a:solidFill>
              <a:effectLst/>
              <a:uLnTx/>
              <a:uFillTx/>
              <a:latin typeface="Calibri"/>
              <a:ea typeface="ＭＳ Ｐゴシック" charset="-128"/>
            </a:endParaRPr>
          </a:p>
        </p:txBody>
      </p:sp>
      <p:cxnSp>
        <p:nvCxnSpPr>
          <p:cNvPr id="6" name="Connecteur en angle 5"/>
          <p:cNvCxnSpPr>
            <a:stCxn id="69" idx="2"/>
            <a:endCxn id="35" idx="3"/>
          </p:cNvCxnSpPr>
          <p:nvPr/>
        </p:nvCxnSpPr>
        <p:spPr bwMode="auto">
          <a:xfrm rot="10800000" flipV="1">
            <a:off x="2756460" y="3308008"/>
            <a:ext cx="1124327" cy="1435728"/>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64" name="ZoneTexte 63"/>
          <p:cNvSpPr txBox="1"/>
          <p:nvPr/>
        </p:nvSpPr>
        <p:spPr>
          <a:xfrm>
            <a:off x="6412914" y="3283344"/>
            <a:ext cx="2251791" cy="400110"/>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Competitive advantage </a:t>
            </a:r>
          </a:p>
          <a:p>
            <a:pPr lvl="0" algn="l" defTabSz="914400">
              <a:defRPr/>
            </a:pPr>
            <a:r>
              <a:rPr lang="en-US" sz="1000" kern="0" dirty="0">
                <a:solidFill>
                  <a:prstClr val="black"/>
                </a:solidFill>
                <a:latin typeface="Calibri"/>
              </a:rPr>
              <a:t>(Low(1), Medium(2), High(3)</a:t>
            </a:r>
            <a:endParaRPr kumimoji="0" lang="fr-FR" sz="1000" b="0" i="0" u="none" strike="noStrike" kern="0" cap="none" spc="0" normalizeH="0" baseline="0" noProof="0" dirty="0">
              <a:ln>
                <a:noFill/>
              </a:ln>
              <a:solidFill>
                <a:prstClr val="black"/>
              </a:solidFill>
              <a:effectLst/>
              <a:uLnTx/>
              <a:uFillTx/>
              <a:latin typeface="Calibri"/>
            </a:endParaRPr>
          </a:p>
        </p:txBody>
      </p:sp>
      <p:sp>
        <p:nvSpPr>
          <p:cNvPr id="65" name="ZoneTexte 64"/>
          <p:cNvSpPr txBox="1"/>
          <p:nvPr/>
        </p:nvSpPr>
        <p:spPr>
          <a:xfrm>
            <a:off x="6412913" y="3726765"/>
            <a:ext cx="2251791" cy="2708434"/>
          </a:xfrm>
          <a:prstGeom prst="rect">
            <a:avLst/>
          </a:prstGeom>
          <a:solidFill>
            <a:srgbClr val="C0504D">
              <a:lumMod val="20000"/>
              <a:lumOff val="80000"/>
            </a:srgbClr>
          </a:solidFill>
          <a:ln>
            <a:solidFill>
              <a:srgbClr val="4BACC6">
                <a:lumMod val="60000"/>
                <a:lumOff val="40000"/>
              </a:srgbClr>
            </a:solidFill>
          </a:ln>
        </p:spPr>
        <p:txBody>
          <a:bodyPr wrap="square" rtlCol="0" anchor="ctr">
            <a:spAutoFit/>
          </a:body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Innovation Impact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 </a:t>
            </a:r>
            <a:r>
              <a:rPr kumimoji="0" lang="en-US" sz="1000" i="0" u="none" strike="noStrike" kern="0" cap="none" spc="0" normalizeH="0" baseline="0" noProof="0" dirty="0">
                <a:ln>
                  <a:noFill/>
                </a:ln>
                <a:solidFill>
                  <a:prstClr val="black"/>
                </a:solidFill>
                <a:effectLst/>
                <a:uLnTx/>
                <a:uFillTx/>
                <a:latin typeface="Calibri"/>
              </a:rPr>
              <a:t>(Low(1), Medium(2), High(3)) </a:t>
            </a:r>
          </a:p>
          <a:p>
            <a:pPr lvl="0" algn="l" defTabSz="914400">
              <a:defRPr/>
            </a:pPr>
            <a:r>
              <a:rPr lang="en-US" sz="1000" kern="0" dirty="0">
                <a:solidFill>
                  <a:prstClr val="black"/>
                </a:solidFill>
                <a:latin typeface="Calibri"/>
              </a:rPr>
              <a:t>Process </a:t>
            </a:r>
          </a:p>
          <a:p>
            <a:pPr marL="628650" lvl="1" indent="-171450" algn="l" defTabSz="914400">
              <a:buFont typeface="Arial" panose="020B0604020202020204" pitchFamily="34" charset="0"/>
              <a:buChar char="•"/>
              <a:defRPr/>
            </a:pPr>
            <a:r>
              <a:rPr lang="en-US" sz="1000" kern="0" dirty="0">
                <a:solidFill>
                  <a:prstClr val="black"/>
                </a:solidFill>
                <a:latin typeface="Calibri"/>
              </a:rPr>
              <a:t>Culture &amp; HR</a:t>
            </a:r>
          </a:p>
          <a:p>
            <a:pPr marL="628650" lvl="1" indent="-171450" algn="l" defTabSz="914400">
              <a:buFont typeface="Arial" panose="020B0604020202020204" pitchFamily="34" charset="0"/>
              <a:buChar char="•"/>
              <a:defRPr/>
            </a:pPr>
            <a:r>
              <a:rPr lang="en-US" sz="1000" kern="0" dirty="0">
                <a:solidFill>
                  <a:prstClr val="black"/>
                </a:solidFill>
                <a:latin typeface="Calibri"/>
              </a:rPr>
              <a:t>Key competencies</a:t>
            </a:r>
          </a:p>
          <a:p>
            <a:pPr algn="l" defTabSz="914400">
              <a:defRPr/>
            </a:pPr>
            <a:r>
              <a:rPr lang="en-US" sz="1000" kern="0" dirty="0">
                <a:solidFill>
                  <a:prstClr val="black"/>
                </a:solidFill>
                <a:latin typeface="Calibri"/>
              </a:rPr>
              <a:t>Finance</a:t>
            </a:r>
          </a:p>
          <a:p>
            <a:pPr marL="628650" lvl="1" indent="-171450" algn="l" defTabSz="914400">
              <a:buFont typeface="Arial" panose="020B0604020202020204" pitchFamily="34" charset="0"/>
              <a:buChar char="•"/>
              <a:defRPr/>
            </a:pPr>
            <a:r>
              <a:rPr lang="en-US" sz="1000" kern="0" dirty="0">
                <a:solidFill>
                  <a:prstClr val="black"/>
                </a:solidFill>
                <a:latin typeface="Calibri"/>
              </a:rPr>
              <a:t>Business model</a:t>
            </a:r>
          </a:p>
          <a:p>
            <a:pPr marL="628650" lvl="1" indent="-171450" algn="l" defTabSz="914400">
              <a:buFont typeface="Arial" panose="020B0604020202020204" pitchFamily="34" charset="0"/>
              <a:buChar char="•"/>
              <a:defRPr/>
            </a:pPr>
            <a:r>
              <a:rPr lang="en-US" sz="1000" kern="0" dirty="0">
                <a:solidFill>
                  <a:prstClr val="black"/>
                </a:solidFill>
                <a:latin typeface="Calibri"/>
              </a:rPr>
              <a:t>Network &amp; alliances</a:t>
            </a:r>
          </a:p>
          <a:p>
            <a:pPr algn="l" defTabSz="914400">
              <a:defRPr/>
            </a:pPr>
            <a:r>
              <a:rPr lang="en-US" sz="1000" kern="0" dirty="0" err="1">
                <a:solidFill>
                  <a:prstClr val="black"/>
                </a:solidFill>
                <a:latin typeface="Calibri"/>
              </a:rPr>
              <a:t>Product&amp;services</a:t>
            </a:r>
            <a:endParaRPr lang="en-US" sz="1000" kern="0" dirty="0">
              <a:solidFill>
                <a:prstClr val="black"/>
              </a:solidFill>
              <a:latin typeface="Calibri"/>
            </a:endParaRPr>
          </a:p>
          <a:p>
            <a:pPr marL="628650" lvl="1" indent="-171450" algn="l" defTabSz="914400">
              <a:buFont typeface="Arial" panose="020B0604020202020204" pitchFamily="34" charset="0"/>
              <a:buChar char="•"/>
              <a:defRPr/>
            </a:pPr>
            <a:r>
              <a:rPr lang="en-US" sz="1000" kern="0" dirty="0">
                <a:solidFill>
                  <a:prstClr val="black"/>
                </a:solidFill>
                <a:latin typeface="Calibri"/>
              </a:rPr>
              <a:t>Product performance</a:t>
            </a:r>
          </a:p>
          <a:p>
            <a:pPr marL="628650" lvl="1" indent="-171450" algn="l" defTabSz="914400">
              <a:buFont typeface="Arial" panose="020B0604020202020204" pitchFamily="34" charset="0"/>
              <a:buChar char="•"/>
              <a:defRPr/>
            </a:pPr>
            <a:r>
              <a:rPr lang="en-US" sz="1000" kern="0" dirty="0">
                <a:solidFill>
                  <a:prstClr val="black"/>
                </a:solidFill>
                <a:latin typeface="Calibri"/>
              </a:rPr>
              <a:t>Product systems</a:t>
            </a:r>
          </a:p>
          <a:p>
            <a:pPr marL="628650" lvl="1" indent="-171450" algn="l" defTabSz="914400">
              <a:buFont typeface="Arial" panose="020B0604020202020204" pitchFamily="34" charset="0"/>
              <a:buChar char="•"/>
              <a:defRPr/>
            </a:pPr>
            <a:r>
              <a:rPr lang="en-US" sz="1000" kern="0" dirty="0">
                <a:solidFill>
                  <a:prstClr val="black"/>
                </a:solidFill>
                <a:latin typeface="Calibri"/>
              </a:rPr>
              <a:t>Service</a:t>
            </a:r>
          </a:p>
          <a:p>
            <a:pPr algn="l" defTabSz="914400">
              <a:defRPr/>
            </a:pPr>
            <a:r>
              <a:rPr lang="en-US" sz="1000" kern="0" dirty="0">
                <a:solidFill>
                  <a:prstClr val="black"/>
                </a:solidFill>
                <a:latin typeface="Calibri"/>
              </a:rPr>
              <a:t>Delivery</a:t>
            </a:r>
          </a:p>
          <a:p>
            <a:pPr marL="628650" lvl="1" indent="-171450" algn="l" defTabSz="914400">
              <a:buFont typeface="Arial" panose="020B0604020202020204" pitchFamily="34" charset="0"/>
              <a:buChar char="•"/>
              <a:defRPr/>
            </a:pPr>
            <a:r>
              <a:rPr lang="en-US" sz="1000" kern="0" dirty="0">
                <a:solidFill>
                  <a:prstClr val="black"/>
                </a:solidFill>
                <a:latin typeface="Calibri"/>
              </a:rPr>
              <a:t>Channels</a:t>
            </a:r>
          </a:p>
          <a:p>
            <a:pPr marL="628650" lvl="1" indent="-171450" algn="l" defTabSz="914400">
              <a:buFont typeface="Arial" panose="020B0604020202020204" pitchFamily="34" charset="0"/>
              <a:buChar char="•"/>
              <a:defRPr/>
            </a:pPr>
            <a:r>
              <a:rPr lang="en-US" sz="1000" kern="0" dirty="0">
                <a:solidFill>
                  <a:prstClr val="black"/>
                </a:solidFill>
                <a:latin typeface="Calibri"/>
              </a:rPr>
              <a:t>Communication/BRAND</a:t>
            </a:r>
          </a:p>
          <a:p>
            <a:pPr marL="628650" lvl="1" indent="-171450" algn="l" defTabSz="914400">
              <a:buFont typeface="Arial" panose="020B0604020202020204" pitchFamily="34" charset="0"/>
              <a:buChar char="•"/>
              <a:defRPr/>
            </a:pPr>
            <a:r>
              <a:rPr lang="en-US" sz="1000" kern="0" dirty="0">
                <a:solidFill>
                  <a:prstClr val="black"/>
                </a:solidFill>
                <a:latin typeface="Calibri"/>
              </a:rPr>
              <a:t>Customer experience/engagement</a:t>
            </a:r>
          </a:p>
        </p:txBody>
      </p:sp>
      <p:cxnSp>
        <p:nvCxnSpPr>
          <p:cNvPr id="36" name="Connecteur en angle 35"/>
          <p:cNvCxnSpPr>
            <a:stCxn id="69" idx="3"/>
            <a:endCxn id="100" idx="3"/>
          </p:cNvCxnSpPr>
          <p:nvPr/>
        </p:nvCxnSpPr>
        <p:spPr bwMode="auto">
          <a:xfrm rot="5400000">
            <a:off x="2684250" y="3774525"/>
            <a:ext cx="1525787" cy="1381368"/>
          </a:xfrm>
          <a:prstGeom prst="bentConnector2">
            <a:avLst/>
          </a:prstGeom>
          <a:solidFill>
            <a:schemeClr val="accent1"/>
          </a:solidFill>
          <a:ln w="9525" cap="flat" cmpd="sng" algn="ctr">
            <a:solidFill>
              <a:schemeClr val="tx1"/>
            </a:solidFill>
            <a:prstDash val="solid"/>
            <a:round/>
            <a:headEnd type="triangle"/>
            <a:tailEnd type="triangle"/>
          </a:ln>
          <a:effectLst/>
        </p:spPr>
      </p:cxnSp>
      <p:cxnSp>
        <p:nvCxnSpPr>
          <p:cNvPr id="38" name="Connecteur en angle 37"/>
          <p:cNvCxnSpPr>
            <a:stCxn id="69" idx="4"/>
            <a:endCxn id="102" idx="3"/>
          </p:cNvCxnSpPr>
          <p:nvPr/>
        </p:nvCxnSpPr>
        <p:spPr bwMode="auto">
          <a:xfrm rot="5400000">
            <a:off x="2747968" y="3874136"/>
            <a:ext cx="2018903" cy="2001919"/>
          </a:xfrm>
          <a:prstGeom prst="bentConnector2">
            <a:avLst/>
          </a:prstGeom>
          <a:solidFill>
            <a:schemeClr val="accent1"/>
          </a:solidFill>
          <a:ln w="9525" cap="flat" cmpd="sng" algn="ctr">
            <a:solidFill>
              <a:schemeClr val="tx1"/>
            </a:solidFill>
            <a:prstDash val="solid"/>
            <a:round/>
            <a:headEnd type="triangle"/>
            <a:tailEnd type="triangle"/>
          </a:ln>
          <a:effectLst/>
        </p:spPr>
      </p:cxnSp>
      <p:sp>
        <p:nvSpPr>
          <p:cNvPr id="3" name="Rectangle à coins arrondis 2"/>
          <p:cNvSpPr/>
          <p:nvPr/>
        </p:nvSpPr>
        <p:spPr bwMode="auto">
          <a:xfrm>
            <a:off x="8127070" y="3302627"/>
            <a:ext cx="857904" cy="380827"/>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00000"/>
              </a:lnSpc>
              <a:spcBef>
                <a:spcPct val="0"/>
              </a:spcBef>
              <a:spcAft>
                <a:spcPct val="0"/>
              </a:spcAft>
              <a:buClrTx/>
              <a:buSzTx/>
              <a:buFontTx/>
              <a:buNone/>
              <a:tabLst/>
            </a:pPr>
            <a:r>
              <a:rPr kumimoji="0" lang="fr-FR" sz="900" b="1" i="0" u="none" strike="noStrike" cap="none" normalizeH="0" baseline="0" dirty="0">
                <a:ln>
                  <a:noFill/>
                </a:ln>
                <a:solidFill>
                  <a:schemeClr val="bg1"/>
                </a:solidFill>
                <a:effectLst/>
                <a:ea typeface="ＭＳ Ｐゴシック" charset="-128"/>
                <a:cs typeface="ＭＳ Ｐゴシック" charset="-128"/>
              </a:rPr>
              <a:t>Not </a:t>
            </a:r>
            <a:r>
              <a:rPr kumimoji="0" lang="fr-FR" sz="900" b="1" i="0" u="none" strike="noStrike" cap="none" normalizeH="0" baseline="0" dirty="0" err="1">
                <a:ln>
                  <a:noFill/>
                </a:ln>
                <a:solidFill>
                  <a:schemeClr val="bg1"/>
                </a:solidFill>
                <a:effectLst/>
                <a:ea typeface="ＭＳ Ｐゴシック" charset="-128"/>
                <a:cs typeface="ＭＳ Ｐゴシック" charset="-128"/>
              </a:rPr>
              <a:t>needed</a:t>
            </a:r>
            <a:endParaRPr kumimoji="0" lang="fr-FR" sz="900" b="1" i="0" u="none" strike="noStrike" cap="none" normalizeH="0" baseline="0" dirty="0">
              <a:ln>
                <a:noFill/>
              </a:ln>
              <a:solidFill>
                <a:schemeClr val="bg1"/>
              </a:solidFill>
              <a:effectLst/>
              <a:ea typeface="ＭＳ Ｐゴシック" charset="-128"/>
              <a:cs typeface="ＭＳ Ｐゴシック" charset="-128"/>
            </a:endParaRPr>
          </a:p>
        </p:txBody>
      </p:sp>
    </p:spTree>
    <p:extLst>
      <p:ext uri="{BB962C8B-B14F-4D97-AF65-F5344CB8AC3E}">
        <p14:creationId xmlns:p14="http://schemas.microsoft.com/office/powerpoint/2010/main" xmlns="" val="3795718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extLst/>
          </p:nvPr>
        </p:nvGraphicFramePr>
        <p:xfrm>
          <a:off x="1588" y="1588"/>
          <a:ext cx="1587" cy="1587"/>
        </p:xfrm>
        <a:graphic>
          <a:graphicData uri="http://schemas.openxmlformats.org/presentationml/2006/ole">
            <p:oleObj spid="_x0000_s46082" name="think-cell Slide" r:id="rId3" imgW="360" imgH="360" progId="">
              <p:embed/>
            </p:oleObj>
          </a:graphicData>
        </a:graphic>
      </p:graphicFrame>
      <p:sp>
        <p:nvSpPr>
          <p:cNvPr id="4" name="Title 3"/>
          <p:cNvSpPr>
            <a:spLocks noGrp="1"/>
          </p:cNvSpPr>
          <p:nvPr>
            <p:ph type="title"/>
          </p:nvPr>
        </p:nvSpPr>
        <p:spPr/>
        <p:txBody>
          <a:bodyPr/>
          <a:lstStyle/>
          <a:p>
            <a:r>
              <a:rPr lang="fr-FR" sz="2000" dirty="0" smtClean="0"/>
              <a:t>Que met-on derrière le pot ?</a:t>
            </a:r>
            <a:endParaRPr lang="fr-FR" sz="2000" dirty="0"/>
          </a:p>
        </p:txBody>
      </p:sp>
      <p:sp>
        <p:nvSpPr>
          <p:cNvPr id="11" name="TextBox 10"/>
          <p:cNvSpPr txBox="1"/>
          <p:nvPr/>
        </p:nvSpPr>
        <p:spPr>
          <a:xfrm>
            <a:off x="548641" y="851472"/>
            <a:ext cx="7904480" cy="766047"/>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nchor="ctr">
            <a:noAutofit/>
          </a:bodyPr>
          <a:lstStyle/>
          <a:p>
            <a:pPr>
              <a:lnSpc>
                <a:spcPct val="130000"/>
              </a:lnSpc>
              <a:spcAft>
                <a:spcPts val="600"/>
              </a:spcAft>
            </a:pPr>
            <a:r>
              <a:rPr lang="fr-FR" sz="1400" b="1" dirty="0" smtClean="0">
                <a:solidFill>
                  <a:schemeClr val="accent1">
                    <a:lumMod val="50000"/>
                  </a:schemeClr>
                </a:solidFill>
              </a:rPr>
              <a:t>Le POT est un processus outillé </a:t>
            </a:r>
            <a:r>
              <a:rPr lang="fr-FR" sz="1400" dirty="0" smtClean="0">
                <a:solidFill>
                  <a:schemeClr val="tx1">
                    <a:lumMod val="75000"/>
                    <a:lumOff val="25000"/>
                  </a:schemeClr>
                </a:solidFill>
              </a:rPr>
              <a:t>qui vise à identifier </a:t>
            </a:r>
            <a:r>
              <a:rPr lang="fr-FR" sz="1400" smtClean="0">
                <a:solidFill>
                  <a:schemeClr val="tx1">
                    <a:lumMod val="75000"/>
                    <a:lumOff val="25000"/>
                  </a:schemeClr>
                </a:solidFill>
              </a:rPr>
              <a:t>les </a:t>
            </a:r>
            <a:r>
              <a:rPr lang="fr-FR" sz="1400" b="1" smtClean="0">
                <a:solidFill>
                  <a:schemeClr val="accent1">
                    <a:lumMod val="50000"/>
                  </a:schemeClr>
                </a:solidFill>
              </a:rPr>
              <a:t>cas d’usages digitaux </a:t>
            </a:r>
            <a:r>
              <a:rPr lang="fr-FR" sz="1400" smtClean="0">
                <a:solidFill>
                  <a:schemeClr val="accent1">
                    <a:lumMod val="50000"/>
                  </a:schemeClr>
                </a:solidFill>
              </a:rPr>
              <a:t>pour </a:t>
            </a:r>
            <a:r>
              <a:rPr lang="fr-FR" sz="1400" dirty="0" smtClean="0">
                <a:solidFill>
                  <a:schemeClr val="accent1">
                    <a:lumMod val="50000"/>
                  </a:schemeClr>
                </a:solidFill>
              </a:rPr>
              <a:t>le </a:t>
            </a:r>
            <a:r>
              <a:rPr lang="fr-FR" sz="1400" smtClean="0">
                <a:solidFill>
                  <a:schemeClr val="accent1">
                    <a:lumMod val="50000"/>
                  </a:schemeClr>
                </a:solidFill>
              </a:rPr>
              <a:t>Groupe </a:t>
            </a:r>
            <a:r>
              <a:rPr lang="fr-FR" sz="1400" smtClean="0">
                <a:solidFill>
                  <a:schemeClr val="tx1">
                    <a:lumMod val="75000"/>
                    <a:lumOff val="25000"/>
                  </a:schemeClr>
                </a:solidFill>
              </a:rPr>
              <a:t>en s’appuyant sur les </a:t>
            </a:r>
            <a:r>
              <a:rPr lang="fr-FR" sz="1400" b="1" smtClean="0">
                <a:solidFill>
                  <a:schemeClr val="accent1">
                    <a:lumMod val="75000"/>
                  </a:schemeClr>
                </a:solidFill>
              </a:rPr>
              <a:t>capacités des technologies digitales</a:t>
            </a:r>
            <a:endParaRPr lang="fr-FR" sz="1400" b="1" dirty="0">
              <a:solidFill>
                <a:schemeClr val="accent1">
                  <a:lumMod val="75000"/>
                </a:schemeClr>
              </a:solidFill>
            </a:endParaRPr>
          </a:p>
        </p:txBody>
      </p:sp>
      <p:sp>
        <p:nvSpPr>
          <p:cNvPr id="57" name="Isosceles Triangle 56"/>
          <p:cNvSpPr/>
          <p:nvPr/>
        </p:nvSpPr>
        <p:spPr>
          <a:xfrm rot="5400000">
            <a:off x="783467" y="5470130"/>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4</a:t>
            </a:r>
            <a:endParaRPr lang="fr-FR" sz="1400" b="1" dirty="0">
              <a:solidFill>
                <a:schemeClr val="accent1">
                  <a:lumMod val="50000"/>
                </a:schemeClr>
              </a:solidFill>
            </a:endParaRPr>
          </a:p>
        </p:txBody>
      </p:sp>
      <p:sp>
        <p:nvSpPr>
          <p:cNvPr id="39" name="TextBox 38"/>
          <p:cNvSpPr txBox="1"/>
          <p:nvPr/>
        </p:nvSpPr>
        <p:spPr>
          <a:xfrm>
            <a:off x="1779543" y="5330998"/>
            <a:ext cx="5575071" cy="63482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bg1"/>
                </a:solidFill>
              </a:rPr>
              <a:t>Donner une orientation à la</a:t>
            </a:r>
            <a:r>
              <a:rPr lang="fr-FR" sz="1400" b="1" dirty="0" smtClean="0">
                <a:solidFill>
                  <a:schemeClr val="accent1">
                    <a:lumMod val="50000"/>
                  </a:schemeClr>
                </a:solidFill>
              </a:rPr>
              <a:t> démarche d’innovation numérique</a:t>
            </a:r>
            <a:r>
              <a:rPr lang="fr-FR" sz="1400" dirty="0" smtClean="0">
                <a:solidFill>
                  <a:schemeClr val="bg1"/>
                </a:solidFill>
              </a:rPr>
              <a:t> </a:t>
            </a:r>
            <a:r>
              <a:rPr lang="fr-FR" sz="1400" b="1" dirty="0" smtClean="0">
                <a:solidFill>
                  <a:schemeClr val="bg1"/>
                </a:solidFill>
              </a:rPr>
              <a:t>des DSI des branches et du groupe</a:t>
            </a:r>
            <a:endParaRPr lang="fr-FR" sz="1400" b="1" dirty="0">
              <a:solidFill>
                <a:schemeClr val="bg1"/>
              </a:solidFill>
            </a:endParaRPr>
          </a:p>
        </p:txBody>
      </p:sp>
      <p:grpSp>
        <p:nvGrpSpPr>
          <p:cNvPr id="2" name="Group 69"/>
          <p:cNvGrpSpPr/>
          <p:nvPr/>
        </p:nvGrpSpPr>
        <p:grpSpPr>
          <a:xfrm>
            <a:off x="1891386" y="5484760"/>
            <a:ext cx="375915" cy="373602"/>
            <a:chOff x="5992813" y="1147763"/>
            <a:chExt cx="515938" cy="512763"/>
          </a:xfrm>
          <a:solidFill>
            <a:schemeClr val="bg1"/>
          </a:solidFill>
        </p:grpSpPr>
        <p:sp>
          <p:nvSpPr>
            <p:cNvPr id="71" name="Freeform 170"/>
            <p:cNvSpPr>
              <a:spLocks noEditPoints="1"/>
            </p:cNvSpPr>
            <p:nvPr/>
          </p:nvSpPr>
          <p:spPr bwMode="auto">
            <a:xfrm>
              <a:off x="5992813" y="1147763"/>
              <a:ext cx="515938" cy="512763"/>
            </a:xfrm>
            <a:custGeom>
              <a:avLst/>
              <a:gdLst>
                <a:gd name="T0" fmla="*/ 231 w 238"/>
                <a:gd name="T1" fmla="*/ 208 h 237"/>
                <a:gd name="T2" fmla="*/ 169 w 238"/>
                <a:gd name="T3" fmla="*/ 146 h 237"/>
                <a:gd name="T4" fmla="*/ 186 w 238"/>
                <a:gd name="T5" fmla="*/ 93 h 237"/>
                <a:gd name="T6" fmla="*/ 93 w 238"/>
                <a:gd name="T7" fmla="*/ 0 h 237"/>
                <a:gd name="T8" fmla="*/ 0 w 238"/>
                <a:gd name="T9" fmla="*/ 93 h 237"/>
                <a:gd name="T10" fmla="*/ 93 w 238"/>
                <a:gd name="T11" fmla="*/ 186 h 237"/>
                <a:gd name="T12" fmla="*/ 146 w 238"/>
                <a:gd name="T13" fmla="*/ 170 h 237"/>
                <a:gd name="T14" fmla="*/ 208 w 238"/>
                <a:gd name="T15" fmla="*/ 232 h 237"/>
                <a:gd name="T16" fmla="*/ 220 w 238"/>
                <a:gd name="T17" fmla="*/ 237 h 237"/>
                <a:gd name="T18" fmla="*/ 231 w 238"/>
                <a:gd name="T19" fmla="*/ 232 h 237"/>
                <a:gd name="T20" fmla="*/ 231 w 238"/>
                <a:gd name="T21" fmla="*/ 208 h 237"/>
                <a:gd name="T22" fmla="*/ 93 w 238"/>
                <a:gd name="T23" fmla="*/ 177 h 237"/>
                <a:gd name="T24" fmla="*/ 9 w 238"/>
                <a:gd name="T25" fmla="*/ 93 h 237"/>
                <a:gd name="T26" fmla="*/ 93 w 238"/>
                <a:gd name="T27" fmla="*/ 10 h 237"/>
                <a:gd name="T28" fmla="*/ 176 w 238"/>
                <a:gd name="T29" fmla="*/ 93 h 237"/>
                <a:gd name="T30" fmla="*/ 93 w 238"/>
                <a:gd name="T31" fmla="*/ 177 h 237"/>
                <a:gd name="T32" fmla="*/ 225 w 238"/>
                <a:gd name="T33" fmla="*/ 225 h 237"/>
                <a:gd name="T34" fmla="*/ 214 w 238"/>
                <a:gd name="T35" fmla="*/ 225 h 237"/>
                <a:gd name="T36" fmla="*/ 153 w 238"/>
                <a:gd name="T37" fmla="*/ 164 h 237"/>
                <a:gd name="T38" fmla="*/ 164 w 238"/>
                <a:gd name="T39" fmla="*/ 154 h 237"/>
                <a:gd name="T40" fmla="*/ 225 w 238"/>
                <a:gd name="T41" fmla="*/ 215 h 237"/>
                <a:gd name="T42" fmla="*/ 225 w 238"/>
                <a:gd name="T43" fmla="*/ 2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237">
                  <a:moveTo>
                    <a:pt x="231" y="208"/>
                  </a:moveTo>
                  <a:cubicBezTo>
                    <a:pt x="169" y="146"/>
                    <a:pt x="169" y="146"/>
                    <a:pt x="169" y="146"/>
                  </a:cubicBezTo>
                  <a:cubicBezTo>
                    <a:pt x="180" y="131"/>
                    <a:pt x="186" y="113"/>
                    <a:pt x="186" y="93"/>
                  </a:cubicBezTo>
                  <a:cubicBezTo>
                    <a:pt x="186" y="42"/>
                    <a:pt x="144" y="0"/>
                    <a:pt x="93" y="0"/>
                  </a:cubicBezTo>
                  <a:cubicBezTo>
                    <a:pt x="41" y="0"/>
                    <a:pt x="0" y="42"/>
                    <a:pt x="0" y="93"/>
                  </a:cubicBezTo>
                  <a:cubicBezTo>
                    <a:pt x="0" y="145"/>
                    <a:pt x="41" y="186"/>
                    <a:pt x="93" y="186"/>
                  </a:cubicBezTo>
                  <a:cubicBezTo>
                    <a:pt x="112" y="186"/>
                    <a:pt x="131" y="180"/>
                    <a:pt x="146" y="170"/>
                  </a:cubicBezTo>
                  <a:cubicBezTo>
                    <a:pt x="208" y="232"/>
                    <a:pt x="208" y="232"/>
                    <a:pt x="208" y="232"/>
                  </a:cubicBezTo>
                  <a:cubicBezTo>
                    <a:pt x="211" y="235"/>
                    <a:pt x="215" y="237"/>
                    <a:pt x="220" y="237"/>
                  </a:cubicBezTo>
                  <a:cubicBezTo>
                    <a:pt x="224" y="237"/>
                    <a:pt x="228" y="235"/>
                    <a:pt x="231" y="232"/>
                  </a:cubicBezTo>
                  <a:cubicBezTo>
                    <a:pt x="238" y="226"/>
                    <a:pt x="238" y="215"/>
                    <a:pt x="231" y="208"/>
                  </a:cubicBezTo>
                  <a:close/>
                  <a:moveTo>
                    <a:pt x="93" y="177"/>
                  </a:moveTo>
                  <a:cubicBezTo>
                    <a:pt x="47" y="177"/>
                    <a:pt x="9" y="139"/>
                    <a:pt x="9" y="93"/>
                  </a:cubicBezTo>
                  <a:cubicBezTo>
                    <a:pt x="9" y="47"/>
                    <a:pt x="47" y="10"/>
                    <a:pt x="93" y="10"/>
                  </a:cubicBezTo>
                  <a:cubicBezTo>
                    <a:pt x="139" y="10"/>
                    <a:pt x="176" y="47"/>
                    <a:pt x="176" y="93"/>
                  </a:cubicBezTo>
                  <a:cubicBezTo>
                    <a:pt x="176" y="139"/>
                    <a:pt x="139" y="177"/>
                    <a:pt x="93" y="177"/>
                  </a:cubicBezTo>
                  <a:close/>
                  <a:moveTo>
                    <a:pt x="225" y="225"/>
                  </a:moveTo>
                  <a:cubicBezTo>
                    <a:pt x="222" y="228"/>
                    <a:pt x="217" y="228"/>
                    <a:pt x="214" y="225"/>
                  </a:cubicBezTo>
                  <a:cubicBezTo>
                    <a:pt x="153" y="164"/>
                    <a:pt x="153" y="164"/>
                    <a:pt x="153" y="164"/>
                  </a:cubicBezTo>
                  <a:cubicBezTo>
                    <a:pt x="157" y="161"/>
                    <a:pt x="160" y="157"/>
                    <a:pt x="164" y="154"/>
                  </a:cubicBezTo>
                  <a:cubicBezTo>
                    <a:pt x="225" y="215"/>
                    <a:pt x="225" y="215"/>
                    <a:pt x="225" y="215"/>
                  </a:cubicBezTo>
                  <a:cubicBezTo>
                    <a:pt x="228" y="218"/>
                    <a:pt x="228" y="222"/>
                    <a:pt x="225" y="2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71"/>
            <p:cNvSpPr>
              <a:spLocks/>
            </p:cNvSpPr>
            <p:nvPr/>
          </p:nvSpPr>
          <p:spPr bwMode="auto">
            <a:xfrm>
              <a:off x="6051550" y="1204913"/>
              <a:ext cx="165100" cy="165100"/>
            </a:xfrm>
            <a:custGeom>
              <a:avLst/>
              <a:gdLst>
                <a:gd name="T0" fmla="*/ 72 w 76"/>
                <a:gd name="T1" fmla="*/ 1 h 76"/>
                <a:gd name="T2" fmla="*/ 21 w 76"/>
                <a:gd name="T3" fmla="*/ 21 h 76"/>
                <a:gd name="T4" fmla="*/ 1 w 76"/>
                <a:gd name="T5" fmla="*/ 72 h 76"/>
                <a:gd name="T6" fmla="*/ 6 w 76"/>
                <a:gd name="T7" fmla="*/ 76 h 76"/>
                <a:gd name="T8" fmla="*/ 6 w 76"/>
                <a:gd name="T9" fmla="*/ 76 h 76"/>
                <a:gd name="T10" fmla="*/ 11 w 76"/>
                <a:gd name="T11" fmla="*/ 71 h 76"/>
                <a:gd name="T12" fmla="*/ 28 w 76"/>
                <a:gd name="T13" fmla="*/ 28 h 76"/>
                <a:gd name="T14" fmla="*/ 71 w 76"/>
                <a:gd name="T15" fmla="*/ 10 h 76"/>
                <a:gd name="T16" fmla="*/ 76 w 76"/>
                <a:gd name="T17" fmla="*/ 6 h 76"/>
                <a:gd name="T18" fmla="*/ 72 w 76"/>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72" y="1"/>
                  </a:moveTo>
                  <a:cubicBezTo>
                    <a:pt x="52" y="0"/>
                    <a:pt x="34" y="7"/>
                    <a:pt x="21" y="21"/>
                  </a:cubicBezTo>
                  <a:cubicBezTo>
                    <a:pt x="7" y="34"/>
                    <a:pt x="0" y="52"/>
                    <a:pt x="1" y="72"/>
                  </a:cubicBezTo>
                  <a:cubicBezTo>
                    <a:pt x="1" y="74"/>
                    <a:pt x="3" y="76"/>
                    <a:pt x="6" y="76"/>
                  </a:cubicBezTo>
                  <a:cubicBezTo>
                    <a:pt x="6" y="76"/>
                    <a:pt x="6" y="76"/>
                    <a:pt x="6" y="76"/>
                  </a:cubicBezTo>
                  <a:cubicBezTo>
                    <a:pt x="9" y="76"/>
                    <a:pt x="11" y="74"/>
                    <a:pt x="11" y="71"/>
                  </a:cubicBezTo>
                  <a:cubicBezTo>
                    <a:pt x="10" y="55"/>
                    <a:pt x="16" y="39"/>
                    <a:pt x="28" y="28"/>
                  </a:cubicBezTo>
                  <a:cubicBezTo>
                    <a:pt x="39" y="16"/>
                    <a:pt x="55" y="10"/>
                    <a:pt x="71" y="10"/>
                  </a:cubicBezTo>
                  <a:cubicBezTo>
                    <a:pt x="74" y="11"/>
                    <a:pt x="76" y="8"/>
                    <a:pt x="76" y="6"/>
                  </a:cubicBezTo>
                  <a:cubicBezTo>
                    <a:pt x="76" y="3"/>
                    <a:pt x="74" y="1"/>
                    <a:pt x="72"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8" name="Isosceles Triangle 37"/>
          <p:cNvSpPr/>
          <p:nvPr/>
        </p:nvSpPr>
        <p:spPr>
          <a:xfrm rot="5400000">
            <a:off x="783467" y="2484688"/>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1</a:t>
            </a:r>
            <a:endParaRPr lang="fr-FR" sz="1400" b="1" dirty="0">
              <a:solidFill>
                <a:schemeClr val="accent1">
                  <a:lumMod val="50000"/>
                </a:schemeClr>
              </a:solidFill>
            </a:endParaRPr>
          </a:p>
        </p:txBody>
      </p:sp>
      <p:sp>
        <p:nvSpPr>
          <p:cNvPr id="52" name="TextBox 51"/>
          <p:cNvSpPr txBox="1"/>
          <p:nvPr/>
        </p:nvSpPr>
        <p:spPr>
          <a:xfrm>
            <a:off x="1779543" y="2345556"/>
            <a:ext cx="5575071" cy="63482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accent1">
                    <a:lumMod val="50000"/>
                  </a:schemeClr>
                </a:solidFill>
              </a:rPr>
              <a:t>Recueillir </a:t>
            </a:r>
            <a:r>
              <a:rPr lang="fr-FR" sz="1400" b="1" smtClean="0">
                <a:solidFill>
                  <a:schemeClr val="accent1">
                    <a:lumMod val="50000"/>
                  </a:schemeClr>
                </a:solidFill>
              </a:rPr>
              <a:t>les besoins digitaux </a:t>
            </a:r>
            <a:r>
              <a:rPr lang="fr-FR" sz="1400" b="1" dirty="0" smtClean="0">
                <a:solidFill>
                  <a:schemeClr val="accent1">
                    <a:lumMod val="50000"/>
                  </a:schemeClr>
                </a:solidFill>
              </a:rPr>
              <a:t>des métiers </a:t>
            </a:r>
            <a:r>
              <a:rPr lang="fr-FR" sz="1400" b="1" dirty="0" smtClean="0">
                <a:solidFill>
                  <a:schemeClr val="bg1"/>
                </a:solidFill>
              </a:rPr>
              <a:t>au plus proche de leurs activités quotidiennes </a:t>
            </a:r>
            <a:endParaRPr lang="fr-FR" sz="1400" b="1" dirty="0">
              <a:solidFill>
                <a:schemeClr val="bg1"/>
              </a:solidFill>
            </a:endParaRPr>
          </a:p>
        </p:txBody>
      </p:sp>
      <p:grpSp>
        <p:nvGrpSpPr>
          <p:cNvPr id="6" name="Group 72"/>
          <p:cNvGrpSpPr/>
          <p:nvPr/>
        </p:nvGrpSpPr>
        <p:grpSpPr>
          <a:xfrm>
            <a:off x="1984566" y="2459859"/>
            <a:ext cx="189555" cy="398817"/>
            <a:chOff x="11387138" y="3249613"/>
            <a:chExt cx="320675" cy="674687"/>
          </a:xfrm>
          <a:solidFill>
            <a:schemeClr val="bg1"/>
          </a:solidFill>
        </p:grpSpPr>
        <p:sp>
          <p:nvSpPr>
            <p:cNvPr id="74" name="Freeform 639"/>
            <p:cNvSpPr>
              <a:spLocks/>
            </p:cNvSpPr>
            <p:nvPr/>
          </p:nvSpPr>
          <p:spPr bwMode="auto">
            <a:xfrm>
              <a:off x="11430000" y="3840163"/>
              <a:ext cx="234950" cy="84137"/>
            </a:xfrm>
            <a:custGeom>
              <a:avLst/>
              <a:gdLst>
                <a:gd name="T0" fmla="*/ 79 w 84"/>
                <a:gd name="T1" fmla="*/ 20 h 30"/>
                <a:gd name="T2" fmla="*/ 47 w 84"/>
                <a:gd name="T3" fmla="*/ 20 h 30"/>
                <a:gd name="T4" fmla="*/ 47 w 84"/>
                <a:gd name="T5" fmla="*/ 4 h 30"/>
                <a:gd name="T6" fmla="*/ 42 w 84"/>
                <a:gd name="T7" fmla="*/ 0 h 30"/>
                <a:gd name="T8" fmla="*/ 37 w 84"/>
                <a:gd name="T9" fmla="*/ 4 h 30"/>
                <a:gd name="T10" fmla="*/ 37 w 84"/>
                <a:gd name="T11" fmla="*/ 20 h 30"/>
                <a:gd name="T12" fmla="*/ 5 w 84"/>
                <a:gd name="T13" fmla="*/ 20 h 30"/>
                <a:gd name="T14" fmla="*/ 0 w 84"/>
                <a:gd name="T15" fmla="*/ 25 h 30"/>
                <a:gd name="T16" fmla="*/ 5 w 84"/>
                <a:gd name="T17" fmla="*/ 30 h 30"/>
                <a:gd name="T18" fmla="*/ 79 w 84"/>
                <a:gd name="T19" fmla="*/ 30 h 30"/>
                <a:gd name="T20" fmla="*/ 84 w 84"/>
                <a:gd name="T21" fmla="*/ 25 h 30"/>
                <a:gd name="T22" fmla="*/ 79 w 84"/>
                <a:gd name="T2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30">
                  <a:moveTo>
                    <a:pt x="79" y="20"/>
                  </a:moveTo>
                  <a:cubicBezTo>
                    <a:pt x="47" y="20"/>
                    <a:pt x="47" y="20"/>
                    <a:pt x="47" y="20"/>
                  </a:cubicBezTo>
                  <a:cubicBezTo>
                    <a:pt x="47" y="4"/>
                    <a:pt x="47" y="4"/>
                    <a:pt x="47" y="4"/>
                  </a:cubicBezTo>
                  <a:cubicBezTo>
                    <a:pt x="47" y="2"/>
                    <a:pt x="45" y="0"/>
                    <a:pt x="42" y="0"/>
                  </a:cubicBezTo>
                  <a:cubicBezTo>
                    <a:pt x="40" y="0"/>
                    <a:pt x="37" y="2"/>
                    <a:pt x="37" y="4"/>
                  </a:cubicBezTo>
                  <a:cubicBezTo>
                    <a:pt x="37" y="20"/>
                    <a:pt x="37" y="20"/>
                    <a:pt x="37" y="20"/>
                  </a:cubicBezTo>
                  <a:cubicBezTo>
                    <a:pt x="5" y="20"/>
                    <a:pt x="5" y="20"/>
                    <a:pt x="5" y="20"/>
                  </a:cubicBezTo>
                  <a:cubicBezTo>
                    <a:pt x="2" y="20"/>
                    <a:pt x="0" y="22"/>
                    <a:pt x="0" y="25"/>
                  </a:cubicBezTo>
                  <a:cubicBezTo>
                    <a:pt x="0" y="28"/>
                    <a:pt x="2" y="30"/>
                    <a:pt x="5" y="30"/>
                  </a:cubicBezTo>
                  <a:cubicBezTo>
                    <a:pt x="79" y="30"/>
                    <a:pt x="79" y="30"/>
                    <a:pt x="79" y="30"/>
                  </a:cubicBezTo>
                  <a:cubicBezTo>
                    <a:pt x="82" y="30"/>
                    <a:pt x="84" y="28"/>
                    <a:pt x="84" y="25"/>
                  </a:cubicBezTo>
                  <a:cubicBezTo>
                    <a:pt x="84" y="22"/>
                    <a:pt x="82" y="20"/>
                    <a:pt x="79"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40"/>
            <p:cNvSpPr>
              <a:spLocks noEditPoints="1"/>
            </p:cNvSpPr>
            <p:nvPr/>
          </p:nvSpPr>
          <p:spPr bwMode="auto">
            <a:xfrm>
              <a:off x="11387138" y="3249613"/>
              <a:ext cx="320675" cy="558800"/>
            </a:xfrm>
            <a:custGeom>
              <a:avLst/>
              <a:gdLst>
                <a:gd name="T0" fmla="*/ 61 w 114"/>
                <a:gd name="T1" fmla="*/ 0 h 199"/>
                <a:gd name="T2" fmla="*/ 53 w 114"/>
                <a:gd name="T3" fmla="*/ 0 h 199"/>
                <a:gd name="T4" fmla="*/ 0 w 114"/>
                <a:gd name="T5" fmla="*/ 53 h 199"/>
                <a:gd name="T6" fmla="*/ 0 w 114"/>
                <a:gd name="T7" fmla="*/ 146 h 199"/>
                <a:gd name="T8" fmla="*/ 53 w 114"/>
                <a:gd name="T9" fmla="*/ 199 h 199"/>
                <a:gd name="T10" fmla="*/ 61 w 114"/>
                <a:gd name="T11" fmla="*/ 199 h 199"/>
                <a:gd name="T12" fmla="*/ 114 w 114"/>
                <a:gd name="T13" fmla="*/ 146 h 199"/>
                <a:gd name="T14" fmla="*/ 114 w 114"/>
                <a:gd name="T15" fmla="*/ 53 h 199"/>
                <a:gd name="T16" fmla="*/ 61 w 114"/>
                <a:gd name="T17" fmla="*/ 0 h 199"/>
                <a:gd name="T18" fmla="*/ 53 w 114"/>
                <a:gd name="T19" fmla="*/ 10 h 199"/>
                <a:gd name="T20" fmla="*/ 61 w 114"/>
                <a:gd name="T21" fmla="*/ 10 h 199"/>
                <a:gd name="T22" fmla="*/ 104 w 114"/>
                <a:gd name="T23" fmla="*/ 53 h 199"/>
                <a:gd name="T24" fmla="*/ 104 w 114"/>
                <a:gd name="T25" fmla="*/ 138 h 199"/>
                <a:gd name="T26" fmla="*/ 10 w 114"/>
                <a:gd name="T27" fmla="*/ 138 h 199"/>
                <a:gd name="T28" fmla="*/ 10 w 114"/>
                <a:gd name="T29" fmla="*/ 53 h 199"/>
                <a:gd name="T30" fmla="*/ 53 w 114"/>
                <a:gd name="T31" fmla="*/ 10 h 199"/>
                <a:gd name="T32" fmla="*/ 61 w 114"/>
                <a:gd name="T33" fmla="*/ 189 h 199"/>
                <a:gd name="T34" fmla="*/ 53 w 114"/>
                <a:gd name="T35" fmla="*/ 189 h 199"/>
                <a:gd name="T36" fmla="*/ 10 w 114"/>
                <a:gd name="T37" fmla="*/ 148 h 199"/>
                <a:gd name="T38" fmla="*/ 104 w 114"/>
                <a:gd name="T39" fmla="*/ 148 h 199"/>
                <a:gd name="T40" fmla="*/ 61 w 114"/>
                <a:gd name="T41" fmla="*/ 1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99">
                  <a:moveTo>
                    <a:pt x="61" y="0"/>
                  </a:moveTo>
                  <a:cubicBezTo>
                    <a:pt x="53" y="0"/>
                    <a:pt x="53" y="0"/>
                    <a:pt x="53" y="0"/>
                  </a:cubicBezTo>
                  <a:cubicBezTo>
                    <a:pt x="24" y="0"/>
                    <a:pt x="0" y="24"/>
                    <a:pt x="0" y="53"/>
                  </a:cubicBezTo>
                  <a:cubicBezTo>
                    <a:pt x="0" y="146"/>
                    <a:pt x="0" y="146"/>
                    <a:pt x="0" y="146"/>
                  </a:cubicBezTo>
                  <a:cubicBezTo>
                    <a:pt x="0" y="175"/>
                    <a:pt x="24" y="199"/>
                    <a:pt x="53" y="199"/>
                  </a:cubicBezTo>
                  <a:cubicBezTo>
                    <a:pt x="61" y="199"/>
                    <a:pt x="61" y="199"/>
                    <a:pt x="61" y="199"/>
                  </a:cubicBezTo>
                  <a:cubicBezTo>
                    <a:pt x="90" y="199"/>
                    <a:pt x="114" y="175"/>
                    <a:pt x="114" y="146"/>
                  </a:cubicBezTo>
                  <a:cubicBezTo>
                    <a:pt x="114" y="53"/>
                    <a:pt x="114" y="53"/>
                    <a:pt x="114" y="53"/>
                  </a:cubicBezTo>
                  <a:cubicBezTo>
                    <a:pt x="114" y="24"/>
                    <a:pt x="90" y="0"/>
                    <a:pt x="61" y="0"/>
                  </a:cubicBezTo>
                  <a:close/>
                  <a:moveTo>
                    <a:pt x="53" y="10"/>
                  </a:moveTo>
                  <a:cubicBezTo>
                    <a:pt x="61" y="10"/>
                    <a:pt x="61" y="10"/>
                    <a:pt x="61" y="10"/>
                  </a:cubicBezTo>
                  <a:cubicBezTo>
                    <a:pt x="85" y="10"/>
                    <a:pt x="104" y="29"/>
                    <a:pt x="104" y="53"/>
                  </a:cubicBezTo>
                  <a:cubicBezTo>
                    <a:pt x="104" y="138"/>
                    <a:pt x="104" y="138"/>
                    <a:pt x="104" y="138"/>
                  </a:cubicBezTo>
                  <a:cubicBezTo>
                    <a:pt x="10" y="138"/>
                    <a:pt x="10" y="138"/>
                    <a:pt x="10" y="138"/>
                  </a:cubicBezTo>
                  <a:cubicBezTo>
                    <a:pt x="10" y="53"/>
                    <a:pt x="10" y="53"/>
                    <a:pt x="10" y="53"/>
                  </a:cubicBezTo>
                  <a:cubicBezTo>
                    <a:pt x="10" y="29"/>
                    <a:pt x="30" y="10"/>
                    <a:pt x="53" y="10"/>
                  </a:cubicBezTo>
                  <a:close/>
                  <a:moveTo>
                    <a:pt x="61" y="189"/>
                  </a:moveTo>
                  <a:cubicBezTo>
                    <a:pt x="53" y="189"/>
                    <a:pt x="53" y="189"/>
                    <a:pt x="53" y="189"/>
                  </a:cubicBezTo>
                  <a:cubicBezTo>
                    <a:pt x="30" y="189"/>
                    <a:pt x="11" y="171"/>
                    <a:pt x="10" y="148"/>
                  </a:cubicBezTo>
                  <a:cubicBezTo>
                    <a:pt x="104" y="148"/>
                    <a:pt x="104" y="148"/>
                    <a:pt x="104" y="148"/>
                  </a:cubicBezTo>
                  <a:cubicBezTo>
                    <a:pt x="103" y="171"/>
                    <a:pt x="84" y="189"/>
                    <a:pt x="61" y="1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Oval 641"/>
            <p:cNvSpPr>
              <a:spLocks noChangeArrowheads="1"/>
            </p:cNvSpPr>
            <p:nvPr/>
          </p:nvSpPr>
          <p:spPr bwMode="auto">
            <a:xfrm>
              <a:off x="11485563" y="3484563"/>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642"/>
            <p:cNvSpPr>
              <a:spLocks noChangeArrowheads="1"/>
            </p:cNvSpPr>
            <p:nvPr/>
          </p:nvSpPr>
          <p:spPr bwMode="auto">
            <a:xfrm>
              <a:off x="11572875" y="3484563"/>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643"/>
            <p:cNvSpPr>
              <a:spLocks noChangeArrowheads="1"/>
            </p:cNvSpPr>
            <p:nvPr/>
          </p:nvSpPr>
          <p:spPr bwMode="auto">
            <a:xfrm>
              <a:off x="11615738" y="3527425"/>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Oval 644"/>
            <p:cNvSpPr>
              <a:spLocks noChangeArrowheads="1"/>
            </p:cNvSpPr>
            <p:nvPr/>
          </p:nvSpPr>
          <p:spPr bwMode="auto">
            <a:xfrm>
              <a:off x="11485563" y="3400425"/>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Oval 645"/>
            <p:cNvSpPr>
              <a:spLocks noChangeArrowheads="1"/>
            </p:cNvSpPr>
            <p:nvPr/>
          </p:nvSpPr>
          <p:spPr bwMode="auto">
            <a:xfrm>
              <a:off x="11528425" y="3443288"/>
              <a:ext cx="38100"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646"/>
            <p:cNvSpPr>
              <a:spLocks noChangeArrowheads="1"/>
            </p:cNvSpPr>
            <p:nvPr/>
          </p:nvSpPr>
          <p:spPr bwMode="auto">
            <a:xfrm>
              <a:off x="11615738" y="3359150"/>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Oval 647"/>
            <p:cNvSpPr>
              <a:spLocks noChangeArrowheads="1"/>
            </p:cNvSpPr>
            <p:nvPr/>
          </p:nvSpPr>
          <p:spPr bwMode="auto">
            <a:xfrm>
              <a:off x="11528425" y="3359150"/>
              <a:ext cx="38100"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648"/>
            <p:cNvSpPr>
              <a:spLocks noChangeArrowheads="1"/>
            </p:cNvSpPr>
            <p:nvPr/>
          </p:nvSpPr>
          <p:spPr bwMode="auto">
            <a:xfrm>
              <a:off x="11442700" y="3443288"/>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Oval 649"/>
            <p:cNvSpPr>
              <a:spLocks noChangeArrowheads="1"/>
            </p:cNvSpPr>
            <p:nvPr/>
          </p:nvSpPr>
          <p:spPr bwMode="auto">
            <a:xfrm>
              <a:off x="11615738" y="3443288"/>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650"/>
            <p:cNvSpPr>
              <a:spLocks noChangeArrowheads="1"/>
            </p:cNvSpPr>
            <p:nvPr/>
          </p:nvSpPr>
          <p:spPr bwMode="auto">
            <a:xfrm>
              <a:off x="11528425" y="3527425"/>
              <a:ext cx="38100"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651"/>
            <p:cNvSpPr>
              <a:spLocks noChangeArrowheads="1"/>
            </p:cNvSpPr>
            <p:nvPr/>
          </p:nvSpPr>
          <p:spPr bwMode="auto">
            <a:xfrm>
              <a:off x="11485563" y="3570288"/>
              <a:ext cx="39687"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652"/>
            <p:cNvSpPr>
              <a:spLocks noChangeArrowheads="1"/>
            </p:cNvSpPr>
            <p:nvPr/>
          </p:nvSpPr>
          <p:spPr bwMode="auto">
            <a:xfrm>
              <a:off x="11442700" y="3527425"/>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Oval 653"/>
            <p:cNvSpPr>
              <a:spLocks noChangeArrowheads="1"/>
            </p:cNvSpPr>
            <p:nvPr/>
          </p:nvSpPr>
          <p:spPr bwMode="auto">
            <a:xfrm>
              <a:off x="11442700" y="3359150"/>
              <a:ext cx="39687"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Oval 654"/>
            <p:cNvSpPr>
              <a:spLocks noChangeArrowheads="1"/>
            </p:cNvSpPr>
            <p:nvPr/>
          </p:nvSpPr>
          <p:spPr bwMode="auto">
            <a:xfrm>
              <a:off x="11572875" y="3400425"/>
              <a:ext cx="36512" cy="3651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Oval 655"/>
            <p:cNvSpPr>
              <a:spLocks noChangeArrowheads="1"/>
            </p:cNvSpPr>
            <p:nvPr/>
          </p:nvSpPr>
          <p:spPr bwMode="auto">
            <a:xfrm>
              <a:off x="11572875" y="3570288"/>
              <a:ext cx="36512" cy="381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Oval 656"/>
            <p:cNvSpPr>
              <a:spLocks noChangeArrowheads="1"/>
            </p:cNvSpPr>
            <p:nvPr/>
          </p:nvSpPr>
          <p:spPr bwMode="auto">
            <a:xfrm>
              <a:off x="11485563" y="3313113"/>
              <a:ext cx="39687"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657"/>
            <p:cNvSpPr>
              <a:spLocks noChangeArrowheads="1"/>
            </p:cNvSpPr>
            <p:nvPr/>
          </p:nvSpPr>
          <p:spPr bwMode="auto">
            <a:xfrm>
              <a:off x="11572875" y="3313113"/>
              <a:ext cx="36512" cy="3968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Isosceles Triangle 53"/>
          <p:cNvSpPr/>
          <p:nvPr/>
        </p:nvSpPr>
        <p:spPr>
          <a:xfrm rot="5400000">
            <a:off x="783467" y="4474982"/>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3</a:t>
            </a:r>
            <a:endParaRPr lang="fr-FR" sz="1400" b="1" dirty="0">
              <a:solidFill>
                <a:schemeClr val="accent1">
                  <a:lumMod val="50000"/>
                </a:schemeClr>
              </a:solidFill>
            </a:endParaRPr>
          </a:p>
        </p:txBody>
      </p:sp>
      <p:sp>
        <p:nvSpPr>
          <p:cNvPr id="58" name="TextBox 57"/>
          <p:cNvSpPr txBox="1"/>
          <p:nvPr/>
        </p:nvSpPr>
        <p:spPr>
          <a:xfrm>
            <a:off x="1779543" y="4335850"/>
            <a:ext cx="5575071" cy="63482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accent1">
                    <a:lumMod val="50000"/>
                  </a:schemeClr>
                </a:solidFill>
              </a:rPr>
              <a:t>Aider à la prise de décisions </a:t>
            </a:r>
            <a:r>
              <a:rPr lang="fr-FR" sz="1400" b="1" dirty="0" smtClean="0">
                <a:solidFill>
                  <a:schemeClr val="bg1"/>
                </a:solidFill>
              </a:rPr>
              <a:t>sur les pratiques technologiques à déployer au sein des métiers</a:t>
            </a:r>
            <a:endParaRPr lang="fr-FR" sz="1400" b="1" dirty="0">
              <a:solidFill>
                <a:schemeClr val="bg1"/>
              </a:solidFill>
            </a:endParaRPr>
          </a:p>
        </p:txBody>
      </p:sp>
      <p:grpSp>
        <p:nvGrpSpPr>
          <p:cNvPr id="7" name="Group 95"/>
          <p:cNvGrpSpPr/>
          <p:nvPr/>
        </p:nvGrpSpPr>
        <p:grpSpPr>
          <a:xfrm>
            <a:off x="1907019" y="4448415"/>
            <a:ext cx="344649" cy="400238"/>
            <a:chOff x="10793392" y="2967034"/>
            <a:chExt cx="442912" cy="514349"/>
          </a:xfrm>
          <a:solidFill>
            <a:schemeClr val="bg1"/>
          </a:solidFill>
        </p:grpSpPr>
        <p:sp>
          <p:nvSpPr>
            <p:cNvPr id="97" name="Freeform 441"/>
            <p:cNvSpPr>
              <a:spLocks noEditPoints="1"/>
            </p:cNvSpPr>
            <p:nvPr/>
          </p:nvSpPr>
          <p:spPr bwMode="auto">
            <a:xfrm>
              <a:off x="10793392" y="2967034"/>
              <a:ext cx="442912" cy="514349"/>
            </a:xfrm>
            <a:custGeom>
              <a:avLst/>
              <a:gdLst>
                <a:gd name="T0" fmla="*/ 125 w 206"/>
                <a:gd name="T1" fmla="*/ 35 h 239"/>
                <a:gd name="T2" fmla="*/ 128 w 206"/>
                <a:gd name="T3" fmla="*/ 25 h 239"/>
                <a:gd name="T4" fmla="*/ 103 w 206"/>
                <a:gd name="T5" fmla="*/ 0 h 239"/>
                <a:gd name="T6" fmla="*/ 78 w 206"/>
                <a:gd name="T7" fmla="*/ 25 h 239"/>
                <a:gd name="T8" fmla="*/ 80 w 206"/>
                <a:gd name="T9" fmla="*/ 35 h 239"/>
                <a:gd name="T10" fmla="*/ 0 w 206"/>
                <a:gd name="T11" fmla="*/ 135 h 239"/>
                <a:gd name="T12" fmla="*/ 103 w 206"/>
                <a:gd name="T13" fmla="*/ 239 h 239"/>
                <a:gd name="T14" fmla="*/ 206 w 206"/>
                <a:gd name="T15" fmla="*/ 135 h 239"/>
                <a:gd name="T16" fmla="*/ 125 w 206"/>
                <a:gd name="T17" fmla="*/ 35 h 239"/>
                <a:gd name="T18" fmla="*/ 89 w 206"/>
                <a:gd name="T19" fmla="*/ 32 h 239"/>
                <a:gd name="T20" fmla="*/ 87 w 206"/>
                <a:gd name="T21" fmla="*/ 25 h 239"/>
                <a:gd name="T22" fmla="*/ 103 w 206"/>
                <a:gd name="T23" fmla="*/ 9 h 239"/>
                <a:gd name="T24" fmla="*/ 118 w 206"/>
                <a:gd name="T25" fmla="*/ 25 h 239"/>
                <a:gd name="T26" fmla="*/ 116 w 206"/>
                <a:gd name="T27" fmla="*/ 32 h 239"/>
                <a:gd name="T28" fmla="*/ 116 w 206"/>
                <a:gd name="T29" fmla="*/ 33 h 239"/>
                <a:gd name="T30" fmla="*/ 103 w 206"/>
                <a:gd name="T31" fmla="*/ 32 h 239"/>
                <a:gd name="T32" fmla="*/ 89 w 206"/>
                <a:gd name="T33" fmla="*/ 33 h 239"/>
                <a:gd name="T34" fmla="*/ 89 w 206"/>
                <a:gd name="T35" fmla="*/ 32 h 239"/>
                <a:gd name="T36" fmla="*/ 107 w 206"/>
                <a:gd name="T37" fmla="*/ 229 h 239"/>
                <a:gd name="T38" fmla="*/ 107 w 206"/>
                <a:gd name="T39" fmla="*/ 211 h 239"/>
                <a:gd name="T40" fmla="*/ 103 w 206"/>
                <a:gd name="T41" fmla="*/ 206 h 239"/>
                <a:gd name="T42" fmla="*/ 98 w 206"/>
                <a:gd name="T43" fmla="*/ 211 h 239"/>
                <a:gd name="T44" fmla="*/ 98 w 206"/>
                <a:gd name="T45" fmla="*/ 229 h 239"/>
                <a:gd name="T46" fmla="*/ 9 w 206"/>
                <a:gd name="T47" fmla="*/ 140 h 239"/>
                <a:gd name="T48" fmla="*/ 28 w 206"/>
                <a:gd name="T49" fmla="*/ 140 h 239"/>
                <a:gd name="T50" fmla="*/ 32 w 206"/>
                <a:gd name="T51" fmla="*/ 135 h 239"/>
                <a:gd name="T52" fmla="*/ 28 w 206"/>
                <a:gd name="T53" fmla="*/ 131 h 239"/>
                <a:gd name="T54" fmla="*/ 9 w 206"/>
                <a:gd name="T55" fmla="*/ 131 h 239"/>
                <a:gd name="T56" fmla="*/ 98 w 206"/>
                <a:gd name="T57" fmla="*/ 42 h 239"/>
                <a:gd name="T58" fmla="*/ 98 w 206"/>
                <a:gd name="T59" fmla="*/ 60 h 239"/>
                <a:gd name="T60" fmla="*/ 103 w 206"/>
                <a:gd name="T61" fmla="*/ 65 h 239"/>
                <a:gd name="T62" fmla="*/ 107 w 206"/>
                <a:gd name="T63" fmla="*/ 60 h 239"/>
                <a:gd name="T64" fmla="*/ 107 w 206"/>
                <a:gd name="T65" fmla="*/ 42 h 239"/>
                <a:gd name="T66" fmla="*/ 196 w 206"/>
                <a:gd name="T67" fmla="*/ 131 h 239"/>
                <a:gd name="T68" fmla="*/ 178 w 206"/>
                <a:gd name="T69" fmla="*/ 131 h 239"/>
                <a:gd name="T70" fmla="*/ 173 w 206"/>
                <a:gd name="T71" fmla="*/ 135 h 239"/>
                <a:gd name="T72" fmla="*/ 178 w 206"/>
                <a:gd name="T73" fmla="*/ 140 h 239"/>
                <a:gd name="T74" fmla="*/ 196 w 206"/>
                <a:gd name="T75" fmla="*/ 140 h 239"/>
                <a:gd name="T76" fmla="*/ 107 w 206"/>
                <a:gd name="T77"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6" h="239">
                  <a:moveTo>
                    <a:pt x="125" y="35"/>
                  </a:moveTo>
                  <a:cubicBezTo>
                    <a:pt x="127" y="32"/>
                    <a:pt x="128" y="28"/>
                    <a:pt x="128" y="25"/>
                  </a:cubicBezTo>
                  <a:cubicBezTo>
                    <a:pt x="128" y="11"/>
                    <a:pt x="116" y="0"/>
                    <a:pt x="103" y="0"/>
                  </a:cubicBezTo>
                  <a:cubicBezTo>
                    <a:pt x="89" y="0"/>
                    <a:pt x="78" y="11"/>
                    <a:pt x="78" y="25"/>
                  </a:cubicBezTo>
                  <a:cubicBezTo>
                    <a:pt x="78" y="28"/>
                    <a:pt x="79" y="32"/>
                    <a:pt x="80" y="35"/>
                  </a:cubicBezTo>
                  <a:cubicBezTo>
                    <a:pt x="34" y="45"/>
                    <a:pt x="0" y="86"/>
                    <a:pt x="0" y="135"/>
                  </a:cubicBezTo>
                  <a:cubicBezTo>
                    <a:pt x="0" y="192"/>
                    <a:pt x="46" y="239"/>
                    <a:pt x="103" y="239"/>
                  </a:cubicBezTo>
                  <a:cubicBezTo>
                    <a:pt x="160" y="239"/>
                    <a:pt x="206" y="192"/>
                    <a:pt x="206" y="135"/>
                  </a:cubicBezTo>
                  <a:cubicBezTo>
                    <a:pt x="206" y="86"/>
                    <a:pt x="171" y="45"/>
                    <a:pt x="125" y="35"/>
                  </a:cubicBezTo>
                  <a:close/>
                  <a:moveTo>
                    <a:pt x="89" y="32"/>
                  </a:moveTo>
                  <a:cubicBezTo>
                    <a:pt x="88" y="30"/>
                    <a:pt x="87" y="27"/>
                    <a:pt x="87" y="25"/>
                  </a:cubicBezTo>
                  <a:cubicBezTo>
                    <a:pt x="87" y="16"/>
                    <a:pt x="94" y="9"/>
                    <a:pt x="103" y="9"/>
                  </a:cubicBezTo>
                  <a:cubicBezTo>
                    <a:pt x="111" y="9"/>
                    <a:pt x="118" y="16"/>
                    <a:pt x="118" y="25"/>
                  </a:cubicBezTo>
                  <a:cubicBezTo>
                    <a:pt x="118" y="27"/>
                    <a:pt x="118" y="30"/>
                    <a:pt x="116" y="32"/>
                  </a:cubicBezTo>
                  <a:cubicBezTo>
                    <a:pt x="116" y="32"/>
                    <a:pt x="116" y="33"/>
                    <a:pt x="116" y="33"/>
                  </a:cubicBezTo>
                  <a:cubicBezTo>
                    <a:pt x="112" y="33"/>
                    <a:pt x="107" y="32"/>
                    <a:pt x="103" y="32"/>
                  </a:cubicBezTo>
                  <a:cubicBezTo>
                    <a:pt x="98" y="32"/>
                    <a:pt x="94" y="33"/>
                    <a:pt x="89" y="33"/>
                  </a:cubicBezTo>
                  <a:cubicBezTo>
                    <a:pt x="89" y="33"/>
                    <a:pt x="89" y="32"/>
                    <a:pt x="89" y="32"/>
                  </a:cubicBezTo>
                  <a:close/>
                  <a:moveTo>
                    <a:pt x="107" y="229"/>
                  </a:moveTo>
                  <a:cubicBezTo>
                    <a:pt x="107" y="211"/>
                    <a:pt x="107" y="211"/>
                    <a:pt x="107" y="211"/>
                  </a:cubicBezTo>
                  <a:cubicBezTo>
                    <a:pt x="107" y="208"/>
                    <a:pt x="105" y="206"/>
                    <a:pt x="103" y="206"/>
                  </a:cubicBezTo>
                  <a:cubicBezTo>
                    <a:pt x="100" y="206"/>
                    <a:pt x="98" y="208"/>
                    <a:pt x="98" y="211"/>
                  </a:cubicBezTo>
                  <a:cubicBezTo>
                    <a:pt x="98" y="229"/>
                    <a:pt x="98" y="229"/>
                    <a:pt x="98" y="229"/>
                  </a:cubicBezTo>
                  <a:cubicBezTo>
                    <a:pt x="50" y="227"/>
                    <a:pt x="12" y="188"/>
                    <a:pt x="9" y="140"/>
                  </a:cubicBezTo>
                  <a:cubicBezTo>
                    <a:pt x="28" y="140"/>
                    <a:pt x="28" y="140"/>
                    <a:pt x="28" y="140"/>
                  </a:cubicBezTo>
                  <a:cubicBezTo>
                    <a:pt x="30" y="140"/>
                    <a:pt x="32" y="138"/>
                    <a:pt x="32" y="135"/>
                  </a:cubicBezTo>
                  <a:cubicBezTo>
                    <a:pt x="32" y="133"/>
                    <a:pt x="30" y="131"/>
                    <a:pt x="28" y="131"/>
                  </a:cubicBezTo>
                  <a:cubicBezTo>
                    <a:pt x="9" y="131"/>
                    <a:pt x="9" y="131"/>
                    <a:pt x="9" y="131"/>
                  </a:cubicBezTo>
                  <a:cubicBezTo>
                    <a:pt x="12" y="83"/>
                    <a:pt x="50" y="44"/>
                    <a:pt x="98" y="42"/>
                  </a:cubicBezTo>
                  <a:cubicBezTo>
                    <a:pt x="98" y="60"/>
                    <a:pt x="98" y="60"/>
                    <a:pt x="98" y="60"/>
                  </a:cubicBezTo>
                  <a:cubicBezTo>
                    <a:pt x="98" y="63"/>
                    <a:pt x="100" y="65"/>
                    <a:pt x="103" y="65"/>
                  </a:cubicBezTo>
                  <a:cubicBezTo>
                    <a:pt x="105" y="65"/>
                    <a:pt x="107" y="63"/>
                    <a:pt x="107" y="60"/>
                  </a:cubicBezTo>
                  <a:cubicBezTo>
                    <a:pt x="107" y="42"/>
                    <a:pt x="107" y="42"/>
                    <a:pt x="107" y="42"/>
                  </a:cubicBezTo>
                  <a:cubicBezTo>
                    <a:pt x="155" y="44"/>
                    <a:pt x="194" y="83"/>
                    <a:pt x="196" y="131"/>
                  </a:cubicBezTo>
                  <a:cubicBezTo>
                    <a:pt x="178" y="131"/>
                    <a:pt x="178" y="131"/>
                    <a:pt x="178" y="131"/>
                  </a:cubicBezTo>
                  <a:cubicBezTo>
                    <a:pt x="175" y="131"/>
                    <a:pt x="173" y="133"/>
                    <a:pt x="173" y="135"/>
                  </a:cubicBezTo>
                  <a:cubicBezTo>
                    <a:pt x="173" y="138"/>
                    <a:pt x="175" y="140"/>
                    <a:pt x="178" y="140"/>
                  </a:cubicBezTo>
                  <a:cubicBezTo>
                    <a:pt x="196" y="140"/>
                    <a:pt x="196" y="140"/>
                    <a:pt x="196" y="140"/>
                  </a:cubicBezTo>
                  <a:cubicBezTo>
                    <a:pt x="194" y="188"/>
                    <a:pt x="155" y="227"/>
                    <a:pt x="107" y="22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42"/>
            <p:cNvSpPr>
              <a:spLocks noEditPoints="1"/>
            </p:cNvSpPr>
            <p:nvPr/>
          </p:nvSpPr>
          <p:spPr bwMode="auto">
            <a:xfrm>
              <a:off x="10905698" y="3147702"/>
              <a:ext cx="209565" cy="208230"/>
            </a:xfrm>
            <a:custGeom>
              <a:avLst/>
              <a:gdLst>
                <a:gd name="T0" fmla="*/ 108 w 116"/>
                <a:gd name="T1" fmla="*/ 1 h 115"/>
                <a:gd name="T2" fmla="*/ 39 w 116"/>
                <a:gd name="T3" fmla="*/ 37 h 115"/>
                <a:gd name="T4" fmla="*/ 39 w 116"/>
                <a:gd name="T5" fmla="*/ 37 h 115"/>
                <a:gd name="T6" fmla="*/ 38 w 116"/>
                <a:gd name="T7" fmla="*/ 38 h 115"/>
                <a:gd name="T8" fmla="*/ 37 w 116"/>
                <a:gd name="T9" fmla="*/ 38 h 115"/>
                <a:gd name="T10" fmla="*/ 37 w 116"/>
                <a:gd name="T11" fmla="*/ 39 h 115"/>
                <a:gd name="T12" fmla="*/ 1 w 116"/>
                <a:gd name="T13" fmla="*/ 108 h 115"/>
                <a:gd name="T14" fmla="*/ 2 w 116"/>
                <a:gd name="T15" fmla="*/ 114 h 115"/>
                <a:gd name="T16" fmla="*/ 5 w 116"/>
                <a:gd name="T17" fmla="*/ 115 h 115"/>
                <a:gd name="T18" fmla="*/ 7 w 116"/>
                <a:gd name="T19" fmla="*/ 114 h 115"/>
                <a:gd name="T20" fmla="*/ 77 w 116"/>
                <a:gd name="T21" fmla="*/ 78 h 115"/>
                <a:gd name="T22" fmla="*/ 77 w 116"/>
                <a:gd name="T23" fmla="*/ 78 h 115"/>
                <a:gd name="T24" fmla="*/ 78 w 116"/>
                <a:gd name="T25" fmla="*/ 77 h 115"/>
                <a:gd name="T26" fmla="*/ 78 w 116"/>
                <a:gd name="T27" fmla="*/ 77 h 115"/>
                <a:gd name="T28" fmla="*/ 79 w 116"/>
                <a:gd name="T29" fmla="*/ 76 h 115"/>
                <a:gd name="T30" fmla="*/ 115 w 116"/>
                <a:gd name="T31" fmla="*/ 7 h 115"/>
                <a:gd name="T32" fmla="*/ 114 w 116"/>
                <a:gd name="T33" fmla="*/ 1 h 115"/>
                <a:gd name="T34" fmla="*/ 108 w 116"/>
                <a:gd name="T35" fmla="*/ 1 h 115"/>
                <a:gd name="T36" fmla="*/ 16 w 116"/>
                <a:gd name="T37" fmla="*/ 99 h 115"/>
                <a:gd name="T38" fmla="*/ 42 w 116"/>
                <a:gd name="T39" fmla="*/ 49 h 115"/>
                <a:gd name="T40" fmla="*/ 53 w 116"/>
                <a:gd name="T41" fmla="*/ 59 h 115"/>
                <a:gd name="T42" fmla="*/ 66 w 116"/>
                <a:gd name="T43" fmla="*/ 73 h 115"/>
                <a:gd name="T44" fmla="*/ 16 w 116"/>
                <a:gd name="T45" fmla="*/ 99 h 115"/>
                <a:gd name="T46" fmla="*/ 73 w 116"/>
                <a:gd name="T47" fmla="*/ 66 h 115"/>
                <a:gd name="T48" fmla="*/ 59 w 116"/>
                <a:gd name="T49" fmla="*/ 52 h 115"/>
                <a:gd name="T50" fmla="*/ 49 w 116"/>
                <a:gd name="T51" fmla="*/ 42 h 115"/>
                <a:gd name="T52" fmla="*/ 99 w 116"/>
                <a:gd name="T53" fmla="*/ 16 h 115"/>
                <a:gd name="T54" fmla="*/ 73 w 116"/>
                <a:gd name="T55"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115">
                  <a:moveTo>
                    <a:pt x="108" y="1"/>
                  </a:moveTo>
                  <a:cubicBezTo>
                    <a:pt x="39" y="37"/>
                    <a:pt x="39" y="37"/>
                    <a:pt x="39" y="37"/>
                  </a:cubicBezTo>
                  <a:cubicBezTo>
                    <a:pt x="39" y="37"/>
                    <a:pt x="39" y="37"/>
                    <a:pt x="39" y="37"/>
                  </a:cubicBezTo>
                  <a:cubicBezTo>
                    <a:pt x="38" y="37"/>
                    <a:pt x="38" y="37"/>
                    <a:pt x="38" y="38"/>
                  </a:cubicBezTo>
                  <a:cubicBezTo>
                    <a:pt x="38" y="38"/>
                    <a:pt x="37" y="38"/>
                    <a:pt x="37" y="38"/>
                  </a:cubicBezTo>
                  <a:cubicBezTo>
                    <a:pt x="37" y="39"/>
                    <a:pt x="37" y="39"/>
                    <a:pt x="37" y="39"/>
                  </a:cubicBezTo>
                  <a:cubicBezTo>
                    <a:pt x="1" y="108"/>
                    <a:pt x="1" y="108"/>
                    <a:pt x="1" y="108"/>
                  </a:cubicBezTo>
                  <a:cubicBezTo>
                    <a:pt x="0" y="110"/>
                    <a:pt x="0" y="112"/>
                    <a:pt x="2" y="114"/>
                  </a:cubicBezTo>
                  <a:cubicBezTo>
                    <a:pt x="3" y="115"/>
                    <a:pt x="4" y="115"/>
                    <a:pt x="5" y="115"/>
                  </a:cubicBezTo>
                  <a:cubicBezTo>
                    <a:pt x="6" y="115"/>
                    <a:pt x="6" y="115"/>
                    <a:pt x="7" y="114"/>
                  </a:cubicBezTo>
                  <a:cubicBezTo>
                    <a:pt x="77" y="78"/>
                    <a:pt x="77" y="78"/>
                    <a:pt x="77" y="78"/>
                  </a:cubicBezTo>
                  <a:cubicBezTo>
                    <a:pt x="77" y="78"/>
                    <a:pt x="77" y="78"/>
                    <a:pt x="77" y="78"/>
                  </a:cubicBezTo>
                  <a:cubicBezTo>
                    <a:pt x="77" y="78"/>
                    <a:pt x="77" y="78"/>
                    <a:pt x="78" y="77"/>
                  </a:cubicBezTo>
                  <a:cubicBezTo>
                    <a:pt x="78" y="77"/>
                    <a:pt x="78" y="77"/>
                    <a:pt x="78" y="77"/>
                  </a:cubicBezTo>
                  <a:cubicBezTo>
                    <a:pt x="78" y="76"/>
                    <a:pt x="78" y="76"/>
                    <a:pt x="79" y="76"/>
                  </a:cubicBezTo>
                  <a:cubicBezTo>
                    <a:pt x="115" y="7"/>
                    <a:pt x="115" y="7"/>
                    <a:pt x="115" y="7"/>
                  </a:cubicBezTo>
                  <a:cubicBezTo>
                    <a:pt x="116" y="5"/>
                    <a:pt x="115" y="3"/>
                    <a:pt x="114" y="1"/>
                  </a:cubicBezTo>
                  <a:cubicBezTo>
                    <a:pt x="112" y="0"/>
                    <a:pt x="110" y="0"/>
                    <a:pt x="108" y="1"/>
                  </a:cubicBezTo>
                  <a:close/>
                  <a:moveTo>
                    <a:pt x="16" y="99"/>
                  </a:moveTo>
                  <a:cubicBezTo>
                    <a:pt x="42" y="49"/>
                    <a:pt x="42" y="49"/>
                    <a:pt x="42" y="49"/>
                  </a:cubicBezTo>
                  <a:cubicBezTo>
                    <a:pt x="53" y="59"/>
                    <a:pt x="53" y="59"/>
                    <a:pt x="53" y="59"/>
                  </a:cubicBezTo>
                  <a:cubicBezTo>
                    <a:pt x="66" y="73"/>
                    <a:pt x="66" y="73"/>
                    <a:pt x="66" y="73"/>
                  </a:cubicBezTo>
                  <a:lnTo>
                    <a:pt x="16" y="99"/>
                  </a:lnTo>
                  <a:close/>
                  <a:moveTo>
                    <a:pt x="73" y="66"/>
                  </a:moveTo>
                  <a:cubicBezTo>
                    <a:pt x="59" y="52"/>
                    <a:pt x="59" y="52"/>
                    <a:pt x="59" y="52"/>
                  </a:cubicBezTo>
                  <a:cubicBezTo>
                    <a:pt x="49" y="42"/>
                    <a:pt x="49" y="42"/>
                    <a:pt x="49" y="42"/>
                  </a:cubicBezTo>
                  <a:cubicBezTo>
                    <a:pt x="99" y="16"/>
                    <a:pt x="99" y="16"/>
                    <a:pt x="99" y="16"/>
                  </a:cubicBezTo>
                  <a:lnTo>
                    <a:pt x="73"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Isosceles Triangle 50"/>
          <p:cNvSpPr/>
          <p:nvPr/>
        </p:nvSpPr>
        <p:spPr>
          <a:xfrm rot="5400000">
            <a:off x="783467" y="3479835"/>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2</a:t>
            </a:r>
            <a:endParaRPr lang="fr-FR" sz="1400" b="1" dirty="0">
              <a:solidFill>
                <a:schemeClr val="accent1">
                  <a:lumMod val="50000"/>
                </a:schemeClr>
              </a:solidFill>
            </a:endParaRPr>
          </a:p>
        </p:txBody>
      </p:sp>
      <p:sp>
        <p:nvSpPr>
          <p:cNvPr id="55" name="TextBox 54"/>
          <p:cNvSpPr txBox="1"/>
          <p:nvPr/>
        </p:nvSpPr>
        <p:spPr>
          <a:xfrm>
            <a:off x="1779543" y="3340703"/>
            <a:ext cx="5575071" cy="634827"/>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bg1"/>
                </a:solidFill>
              </a:rPr>
              <a:t>Identifier de </a:t>
            </a:r>
            <a:r>
              <a:rPr lang="fr-FR" sz="1400" b="1" dirty="0" smtClean="0">
                <a:solidFill>
                  <a:schemeClr val="accent1">
                    <a:lumMod val="50000"/>
                  </a:schemeClr>
                </a:solidFill>
              </a:rPr>
              <a:t>nouvelles opportunités métiers offertes par le Digital </a:t>
            </a:r>
            <a:r>
              <a:rPr lang="fr-FR" sz="1400" b="1" dirty="0">
                <a:solidFill>
                  <a:schemeClr val="bg1"/>
                </a:solidFill>
              </a:rPr>
              <a:t>et</a:t>
            </a:r>
            <a:r>
              <a:rPr lang="fr-FR" sz="1400" b="1" dirty="0" smtClean="0">
                <a:solidFill>
                  <a:schemeClr val="accent1">
                    <a:lumMod val="50000"/>
                  </a:schemeClr>
                </a:solidFill>
              </a:rPr>
              <a:t> </a:t>
            </a:r>
            <a:r>
              <a:rPr lang="fr-FR" sz="1400" b="1" dirty="0" smtClean="0">
                <a:solidFill>
                  <a:schemeClr val="bg1"/>
                </a:solidFill>
              </a:rPr>
              <a:t>de nouvelles façons de travailler</a:t>
            </a:r>
            <a:endParaRPr lang="fr-FR" sz="1400" b="1" dirty="0">
              <a:solidFill>
                <a:schemeClr val="bg1"/>
              </a:solidFill>
            </a:endParaRPr>
          </a:p>
        </p:txBody>
      </p:sp>
      <p:grpSp>
        <p:nvGrpSpPr>
          <p:cNvPr id="8" name="Group 98"/>
          <p:cNvGrpSpPr/>
          <p:nvPr/>
        </p:nvGrpSpPr>
        <p:grpSpPr>
          <a:xfrm>
            <a:off x="1907020" y="3455927"/>
            <a:ext cx="344647" cy="406797"/>
            <a:chOff x="6145213" y="7040563"/>
            <a:chExt cx="484187" cy="571500"/>
          </a:xfrm>
          <a:solidFill>
            <a:schemeClr val="bg1"/>
          </a:solidFill>
        </p:grpSpPr>
        <p:sp>
          <p:nvSpPr>
            <p:cNvPr id="100" name="Freeform 365"/>
            <p:cNvSpPr>
              <a:spLocks noEditPoints="1"/>
            </p:cNvSpPr>
            <p:nvPr/>
          </p:nvSpPr>
          <p:spPr bwMode="auto">
            <a:xfrm>
              <a:off x="6237288" y="7040563"/>
              <a:ext cx="371475" cy="571500"/>
            </a:xfrm>
            <a:custGeom>
              <a:avLst/>
              <a:gdLst>
                <a:gd name="T0" fmla="*/ 68 w 157"/>
                <a:gd name="T1" fmla="*/ 195 h 241"/>
                <a:gd name="T2" fmla="*/ 68 w 157"/>
                <a:gd name="T3" fmla="*/ 195 h 241"/>
                <a:gd name="T4" fmla="*/ 55 w 157"/>
                <a:gd name="T5" fmla="*/ 146 h 241"/>
                <a:gd name="T6" fmla="*/ 67 w 157"/>
                <a:gd name="T7" fmla="*/ 138 h 241"/>
                <a:gd name="T8" fmla="*/ 82 w 157"/>
                <a:gd name="T9" fmla="*/ 147 h 241"/>
                <a:gd name="T10" fmla="*/ 85 w 157"/>
                <a:gd name="T11" fmla="*/ 147 h 241"/>
                <a:gd name="T12" fmla="*/ 89 w 157"/>
                <a:gd name="T13" fmla="*/ 145 h 241"/>
                <a:gd name="T14" fmla="*/ 87 w 157"/>
                <a:gd name="T15" fmla="*/ 138 h 241"/>
                <a:gd name="T16" fmla="*/ 71 w 157"/>
                <a:gd name="T17" fmla="*/ 129 h 241"/>
                <a:gd name="T18" fmla="*/ 73 w 157"/>
                <a:gd name="T19" fmla="*/ 119 h 241"/>
                <a:gd name="T20" fmla="*/ 67 w 157"/>
                <a:gd name="T21" fmla="*/ 100 h 241"/>
                <a:gd name="T22" fmla="*/ 122 w 157"/>
                <a:gd name="T23" fmla="*/ 43 h 241"/>
                <a:gd name="T24" fmla="*/ 134 w 157"/>
                <a:gd name="T25" fmla="*/ 46 h 241"/>
                <a:gd name="T26" fmla="*/ 157 w 157"/>
                <a:gd name="T27" fmla="*/ 23 h 241"/>
                <a:gd name="T28" fmla="*/ 134 w 157"/>
                <a:gd name="T29" fmla="*/ 0 h 241"/>
                <a:gd name="T30" fmla="*/ 111 w 157"/>
                <a:gd name="T31" fmla="*/ 23 h 241"/>
                <a:gd name="T32" fmla="*/ 115 w 157"/>
                <a:gd name="T33" fmla="*/ 36 h 241"/>
                <a:gd name="T34" fmla="*/ 60 w 157"/>
                <a:gd name="T35" fmla="*/ 93 h 241"/>
                <a:gd name="T36" fmla="*/ 43 w 157"/>
                <a:gd name="T37" fmla="*/ 88 h 241"/>
                <a:gd name="T38" fmla="*/ 33 w 157"/>
                <a:gd name="T39" fmla="*/ 90 h 241"/>
                <a:gd name="T40" fmla="*/ 30 w 157"/>
                <a:gd name="T41" fmla="*/ 84 h 241"/>
                <a:gd name="T42" fmla="*/ 24 w 157"/>
                <a:gd name="T43" fmla="*/ 82 h 241"/>
                <a:gd name="T44" fmla="*/ 22 w 157"/>
                <a:gd name="T45" fmla="*/ 89 h 241"/>
                <a:gd name="T46" fmla="*/ 25 w 157"/>
                <a:gd name="T47" fmla="*/ 95 h 241"/>
                <a:gd name="T48" fmla="*/ 13 w 157"/>
                <a:gd name="T49" fmla="*/ 119 h 241"/>
                <a:gd name="T50" fmla="*/ 15 w 157"/>
                <a:gd name="T51" fmla="*/ 129 h 241"/>
                <a:gd name="T52" fmla="*/ 3 w 157"/>
                <a:gd name="T53" fmla="*/ 135 h 241"/>
                <a:gd name="T54" fmla="*/ 2 w 157"/>
                <a:gd name="T55" fmla="*/ 142 h 241"/>
                <a:gd name="T56" fmla="*/ 6 w 157"/>
                <a:gd name="T57" fmla="*/ 144 h 241"/>
                <a:gd name="T58" fmla="*/ 8 w 157"/>
                <a:gd name="T59" fmla="*/ 144 h 241"/>
                <a:gd name="T60" fmla="*/ 19 w 157"/>
                <a:gd name="T61" fmla="*/ 137 h 241"/>
                <a:gd name="T62" fmla="*/ 43 w 157"/>
                <a:gd name="T63" fmla="*/ 149 h 241"/>
                <a:gd name="T64" fmla="*/ 46 w 157"/>
                <a:gd name="T65" fmla="*/ 149 h 241"/>
                <a:gd name="T66" fmla="*/ 58 w 157"/>
                <a:gd name="T67" fmla="*/ 197 h 241"/>
                <a:gd name="T68" fmla="*/ 45 w 157"/>
                <a:gd name="T69" fmla="*/ 218 h 241"/>
                <a:gd name="T70" fmla="*/ 68 w 157"/>
                <a:gd name="T71" fmla="*/ 241 h 241"/>
                <a:gd name="T72" fmla="*/ 92 w 157"/>
                <a:gd name="T73" fmla="*/ 218 h 241"/>
                <a:gd name="T74" fmla="*/ 68 w 157"/>
                <a:gd name="T75" fmla="*/ 195 h 241"/>
                <a:gd name="T76" fmla="*/ 134 w 157"/>
                <a:gd name="T77" fmla="*/ 10 h 241"/>
                <a:gd name="T78" fmla="*/ 147 w 157"/>
                <a:gd name="T79" fmla="*/ 23 h 241"/>
                <a:gd name="T80" fmla="*/ 134 w 157"/>
                <a:gd name="T81" fmla="*/ 36 h 241"/>
                <a:gd name="T82" fmla="*/ 121 w 157"/>
                <a:gd name="T83" fmla="*/ 23 h 241"/>
                <a:gd name="T84" fmla="*/ 134 w 157"/>
                <a:gd name="T85" fmla="*/ 10 h 241"/>
                <a:gd name="T86" fmla="*/ 23 w 157"/>
                <a:gd name="T87" fmla="*/ 119 h 241"/>
                <a:gd name="T88" fmla="*/ 43 w 157"/>
                <a:gd name="T89" fmla="*/ 98 h 241"/>
                <a:gd name="T90" fmla="*/ 63 w 157"/>
                <a:gd name="T91" fmla="*/ 119 h 241"/>
                <a:gd name="T92" fmla="*/ 43 w 157"/>
                <a:gd name="T93" fmla="*/ 139 h 241"/>
                <a:gd name="T94" fmla="*/ 23 w 157"/>
                <a:gd name="T95" fmla="*/ 119 h 241"/>
                <a:gd name="T96" fmla="*/ 68 w 157"/>
                <a:gd name="T97" fmla="*/ 231 h 241"/>
                <a:gd name="T98" fmla="*/ 55 w 157"/>
                <a:gd name="T99" fmla="*/ 218 h 241"/>
                <a:gd name="T100" fmla="*/ 68 w 157"/>
                <a:gd name="T101" fmla="*/ 205 h 241"/>
                <a:gd name="T102" fmla="*/ 82 w 157"/>
                <a:gd name="T103" fmla="*/ 218 h 241"/>
                <a:gd name="T104" fmla="*/ 68 w 157"/>
                <a:gd name="T105" fmla="*/ 2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241">
                  <a:moveTo>
                    <a:pt x="68" y="195"/>
                  </a:moveTo>
                  <a:cubicBezTo>
                    <a:pt x="68" y="195"/>
                    <a:pt x="68" y="195"/>
                    <a:pt x="68" y="195"/>
                  </a:cubicBezTo>
                  <a:cubicBezTo>
                    <a:pt x="55" y="146"/>
                    <a:pt x="55" y="146"/>
                    <a:pt x="55" y="146"/>
                  </a:cubicBezTo>
                  <a:cubicBezTo>
                    <a:pt x="60" y="144"/>
                    <a:pt x="63" y="141"/>
                    <a:pt x="67" y="138"/>
                  </a:cubicBezTo>
                  <a:cubicBezTo>
                    <a:pt x="82" y="147"/>
                    <a:pt x="82" y="147"/>
                    <a:pt x="82" y="147"/>
                  </a:cubicBezTo>
                  <a:cubicBezTo>
                    <a:pt x="83" y="147"/>
                    <a:pt x="84" y="147"/>
                    <a:pt x="85" y="147"/>
                  </a:cubicBezTo>
                  <a:cubicBezTo>
                    <a:pt x="86" y="147"/>
                    <a:pt x="88" y="146"/>
                    <a:pt x="89" y="145"/>
                  </a:cubicBezTo>
                  <a:cubicBezTo>
                    <a:pt x="90" y="142"/>
                    <a:pt x="89" y="139"/>
                    <a:pt x="87" y="138"/>
                  </a:cubicBezTo>
                  <a:cubicBezTo>
                    <a:pt x="71" y="129"/>
                    <a:pt x="71" y="129"/>
                    <a:pt x="71" y="129"/>
                  </a:cubicBezTo>
                  <a:cubicBezTo>
                    <a:pt x="73" y="126"/>
                    <a:pt x="73" y="122"/>
                    <a:pt x="73" y="119"/>
                  </a:cubicBezTo>
                  <a:cubicBezTo>
                    <a:pt x="73" y="112"/>
                    <a:pt x="71" y="105"/>
                    <a:pt x="67" y="100"/>
                  </a:cubicBezTo>
                  <a:cubicBezTo>
                    <a:pt x="122" y="43"/>
                    <a:pt x="122" y="43"/>
                    <a:pt x="122" y="43"/>
                  </a:cubicBezTo>
                  <a:cubicBezTo>
                    <a:pt x="126" y="45"/>
                    <a:pt x="130" y="46"/>
                    <a:pt x="134" y="46"/>
                  </a:cubicBezTo>
                  <a:cubicBezTo>
                    <a:pt x="147" y="46"/>
                    <a:pt x="157" y="36"/>
                    <a:pt x="157" y="23"/>
                  </a:cubicBezTo>
                  <a:cubicBezTo>
                    <a:pt x="157" y="10"/>
                    <a:pt x="147" y="0"/>
                    <a:pt x="134" y="0"/>
                  </a:cubicBezTo>
                  <a:cubicBezTo>
                    <a:pt x="121" y="0"/>
                    <a:pt x="111" y="10"/>
                    <a:pt x="111" y="23"/>
                  </a:cubicBezTo>
                  <a:cubicBezTo>
                    <a:pt x="111" y="28"/>
                    <a:pt x="112" y="32"/>
                    <a:pt x="115" y="36"/>
                  </a:cubicBezTo>
                  <a:cubicBezTo>
                    <a:pt x="60" y="93"/>
                    <a:pt x="60" y="93"/>
                    <a:pt x="60" y="93"/>
                  </a:cubicBezTo>
                  <a:cubicBezTo>
                    <a:pt x="55" y="90"/>
                    <a:pt x="49" y="88"/>
                    <a:pt x="43" y="88"/>
                  </a:cubicBezTo>
                  <a:cubicBezTo>
                    <a:pt x="40" y="88"/>
                    <a:pt x="36" y="89"/>
                    <a:pt x="33" y="90"/>
                  </a:cubicBezTo>
                  <a:cubicBezTo>
                    <a:pt x="30" y="84"/>
                    <a:pt x="30" y="84"/>
                    <a:pt x="30" y="84"/>
                  </a:cubicBezTo>
                  <a:cubicBezTo>
                    <a:pt x="29" y="82"/>
                    <a:pt x="26" y="81"/>
                    <a:pt x="24" y="82"/>
                  </a:cubicBezTo>
                  <a:cubicBezTo>
                    <a:pt x="21" y="84"/>
                    <a:pt x="20" y="87"/>
                    <a:pt x="22" y="89"/>
                  </a:cubicBezTo>
                  <a:cubicBezTo>
                    <a:pt x="25" y="95"/>
                    <a:pt x="25" y="95"/>
                    <a:pt x="25" y="95"/>
                  </a:cubicBezTo>
                  <a:cubicBezTo>
                    <a:pt x="17" y="100"/>
                    <a:pt x="13" y="109"/>
                    <a:pt x="13" y="119"/>
                  </a:cubicBezTo>
                  <a:cubicBezTo>
                    <a:pt x="13" y="122"/>
                    <a:pt x="13" y="126"/>
                    <a:pt x="15" y="129"/>
                  </a:cubicBezTo>
                  <a:cubicBezTo>
                    <a:pt x="3" y="135"/>
                    <a:pt x="3" y="135"/>
                    <a:pt x="3" y="135"/>
                  </a:cubicBezTo>
                  <a:cubicBezTo>
                    <a:pt x="1" y="136"/>
                    <a:pt x="0" y="139"/>
                    <a:pt x="2" y="142"/>
                  </a:cubicBezTo>
                  <a:cubicBezTo>
                    <a:pt x="2" y="143"/>
                    <a:pt x="4" y="144"/>
                    <a:pt x="6" y="144"/>
                  </a:cubicBezTo>
                  <a:cubicBezTo>
                    <a:pt x="7" y="144"/>
                    <a:pt x="8" y="144"/>
                    <a:pt x="8" y="144"/>
                  </a:cubicBezTo>
                  <a:cubicBezTo>
                    <a:pt x="19" y="137"/>
                    <a:pt x="19" y="137"/>
                    <a:pt x="19" y="137"/>
                  </a:cubicBezTo>
                  <a:cubicBezTo>
                    <a:pt x="25" y="144"/>
                    <a:pt x="33" y="149"/>
                    <a:pt x="43" y="149"/>
                  </a:cubicBezTo>
                  <a:cubicBezTo>
                    <a:pt x="44" y="149"/>
                    <a:pt x="45" y="149"/>
                    <a:pt x="46" y="149"/>
                  </a:cubicBezTo>
                  <a:cubicBezTo>
                    <a:pt x="58" y="197"/>
                    <a:pt x="58" y="197"/>
                    <a:pt x="58" y="197"/>
                  </a:cubicBezTo>
                  <a:cubicBezTo>
                    <a:pt x="50" y="201"/>
                    <a:pt x="45" y="209"/>
                    <a:pt x="45" y="218"/>
                  </a:cubicBezTo>
                  <a:cubicBezTo>
                    <a:pt x="45" y="231"/>
                    <a:pt x="56" y="241"/>
                    <a:pt x="68" y="241"/>
                  </a:cubicBezTo>
                  <a:cubicBezTo>
                    <a:pt x="81" y="241"/>
                    <a:pt x="92" y="231"/>
                    <a:pt x="92" y="218"/>
                  </a:cubicBezTo>
                  <a:cubicBezTo>
                    <a:pt x="92" y="205"/>
                    <a:pt x="81" y="195"/>
                    <a:pt x="68" y="195"/>
                  </a:cubicBezTo>
                  <a:close/>
                  <a:moveTo>
                    <a:pt x="134" y="10"/>
                  </a:moveTo>
                  <a:cubicBezTo>
                    <a:pt x="141" y="10"/>
                    <a:pt x="147" y="16"/>
                    <a:pt x="147" y="23"/>
                  </a:cubicBezTo>
                  <a:cubicBezTo>
                    <a:pt x="147" y="30"/>
                    <a:pt x="141" y="36"/>
                    <a:pt x="134" y="36"/>
                  </a:cubicBezTo>
                  <a:cubicBezTo>
                    <a:pt x="127" y="36"/>
                    <a:pt x="121" y="30"/>
                    <a:pt x="121" y="23"/>
                  </a:cubicBezTo>
                  <a:cubicBezTo>
                    <a:pt x="121" y="16"/>
                    <a:pt x="127" y="10"/>
                    <a:pt x="134" y="10"/>
                  </a:cubicBezTo>
                  <a:close/>
                  <a:moveTo>
                    <a:pt x="23" y="119"/>
                  </a:moveTo>
                  <a:cubicBezTo>
                    <a:pt x="23" y="107"/>
                    <a:pt x="32" y="98"/>
                    <a:pt x="43" y="98"/>
                  </a:cubicBezTo>
                  <a:cubicBezTo>
                    <a:pt x="54" y="98"/>
                    <a:pt x="63" y="107"/>
                    <a:pt x="63" y="119"/>
                  </a:cubicBezTo>
                  <a:cubicBezTo>
                    <a:pt x="63" y="130"/>
                    <a:pt x="54" y="139"/>
                    <a:pt x="43" y="139"/>
                  </a:cubicBezTo>
                  <a:cubicBezTo>
                    <a:pt x="32" y="139"/>
                    <a:pt x="23" y="130"/>
                    <a:pt x="23" y="119"/>
                  </a:cubicBezTo>
                  <a:close/>
                  <a:moveTo>
                    <a:pt x="68" y="231"/>
                  </a:moveTo>
                  <a:cubicBezTo>
                    <a:pt x="61" y="231"/>
                    <a:pt x="55" y="225"/>
                    <a:pt x="55" y="218"/>
                  </a:cubicBezTo>
                  <a:cubicBezTo>
                    <a:pt x="55" y="211"/>
                    <a:pt x="61" y="205"/>
                    <a:pt x="68" y="205"/>
                  </a:cubicBezTo>
                  <a:cubicBezTo>
                    <a:pt x="76" y="205"/>
                    <a:pt x="82" y="211"/>
                    <a:pt x="82" y="218"/>
                  </a:cubicBezTo>
                  <a:cubicBezTo>
                    <a:pt x="82" y="225"/>
                    <a:pt x="76" y="231"/>
                    <a:pt x="68" y="23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66"/>
            <p:cNvSpPr>
              <a:spLocks/>
            </p:cNvSpPr>
            <p:nvPr/>
          </p:nvSpPr>
          <p:spPr bwMode="auto">
            <a:xfrm>
              <a:off x="6546850" y="7434263"/>
              <a:ext cx="82550" cy="66675"/>
            </a:xfrm>
            <a:custGeom>
              <a:avLst/>
              <a:gdLst>
                <a:gd name="T0" fmla="*/ 22 w 35"/>
                <a:gd name="T1" fmla="*/ 3 h 28"/>
                <a:gd name="T2" fmla="*/ 15 w 35"/>
                <a:gd name="T3" fmla="*/ 6 h 28"/>
                <a:gd name="T4" fmla="*/ 8 w 35"/>
                <a:gd name="T5" fmla="*/ 1 h 28"/>
                <a:gd name="T6" fmla="*/ 1 w 35"/>
                <a:gd name="T7" fmla="*/ 3 h 28"/>
                <a:gd name="T8" fmla="*/ 3 w 35"/>
                <a:gd name="T9" fmla="*/ 10 h 28"/>
                <a:gd name="T10" fmla="*/ 10 w 35"/>
                <a:gd name="T11" fmla="*/ 14 h 28"/>
                <a:gd name="T12" fmla="*/ 10 w 35"/>
                <a:gd name="T13" fmla="*/ 16 h 28"/>
                <a:gd name="T14" fmla="*/ 22 w 35"/>
                <a:gd name="T15" fmla="*/ 28 h 28"/>
                <a:gd name="T16" fmla="*/ 35 w 35"/>
                <a:gd name="T17" fmla="*/ 16 h 28"/>
                <a:gd name="T18" fmla="*/ 22 w 35"/>
                <a:gd name="T1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8">
                  <a:moveTo>
                    <a:pt x="22" y="3"/>
                  </a:moveTo>
                  <a:cubicBezTo>
                    <a:pt x="20" y="3"/>
                    <a:pt x="17" y="4"/>
                    <a:pt x="15" y="6"/>
                  </a:cubicBezTo>
                  <a:cubicBezTo>
                    <a:pt x="8" y="1"/>
                    <a:pt x="8" y="1"/>
                    <a:pt x="8" y="1"/>
                  </a:cubicBezTo>
                  <a:cubicBezTo>
                    <a:pt x="5" y="0"/>
                    <a:pt x="2" y="1"/>
                    <a:pt x="1" y="3"/>
                  </a:cubicBezTo>
                  <a:cubicBezTo>
                    <a:pt x="0" y="6"/>
                    <a:pt x="0" y="9"/>
                    <a:pt x="3" y="10"/>
                  </a:cubicBezTo>
                  <a:cubicBezTo>
                    <a:pt x="10" y="14"/>
                    <a:pt x="10" y="14"/>
                    <a:pt x="10" y="14"/>
                  </a:cubicBezTo>
                  <a:cubicBezTo>
                    <a:pt x="10" y="15"/>
                    <a:pt x="10" y="15"/>
                    <a:pt x="10" y="16"/>
                  </a:cubicBezTo>
                  <a:cubicBezTo>
                    <a:pt x="10" y="22"/>
                    <a:pt x="16" y="28"/>
                    <a:pt x="22" y="28"/>
                  </a:cubicBezTo>
                  <a:cubicBezTo>
                    <a:pt x="29" y="28"/>
                    <a:pt x="35" y="22"/>
                    <a:pt x="35" y="16"/>
                  </a:cubicBezTo>
                  <a:cubicBezTo>
                    <a:pt x="35" y="9"/>
                    <a:pt x="29" y="3"/>
                    <a:pt x="22"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67"/>
            <p:cNvSpPr>
              <a:spLocks/>
            </p:cNvSpPr>
            <p:nvPr/>
          </p:nvSpPr>
          <p:spPr bwMode="auto">
            <a:xfrm>
              <a:off x="6180138" y="7050088"/>
              <a:ext cx="63500" cy="82550"/>
            </a:xfrm>
            <a:custGeom>
              <a:avLst/>
              <a:gdLst>
                <a:gd name="T0" fmla="*/ 26 w 27"/>
                <a:gd name="T1" fmla="*/ 28 h 35"/>
                <a:gd name="T2" fmla="*/ 22 w 27"/>
                <a:gd name="T3" fmla="*/ 21 h 35"/>
                <a:gd name="T4" fmla="*/ 25 w 27"/>
                <a:gd name="T5" fmla="*/ 13 h 35"/>
                <a:gd name="T6" fmla="*/ 12 w 27"/>
                <a:gd name="T7" fmla="*/ 0 h 35"/>
                <a:gd name="T8" fmla="*/ 0 w 27"/>
                <a:gd name="T9" fmla="*/ 13 h 35"/>
                <a:gd name="T10" fmla="*/ 12 w 27"/>
                <a:gd name="T11" fmla="*/ 25 h 35"/>
                <a:gd name="T12" fmla="*/ 13 w 27"/>
                <a:gd name="T13" fmla="*/ 25 h 35"/>
                <a:gd name="T14" fmla="*/ 17 w 27"/>
                <a:gd name="T15" fmla="*/ 33 h 35"/>
                <a:gd name="T16" fmla="*/ 22 w 27"/>
                <a:gd name="T17" fmla="*/ 35 h 35"/>
                <a:gd name="T18" fmla="*/ 24 w 27"/>
                <a:gd name="T19" fmla="*/ 35 h 35"/>
                <a:gd name="T20" fmla="*/ 26 w 27"/>
                <a:gd name="T21"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5">
                  <a:moveTo>
                    <a:pt x="26" y="28"/>
                  </a:moveTo>
                  <a:cubicBezTo>
                    <a:pt x="22" y="21"/>
                    <a:pt x="22" y="21"/>
                    <a:pt x="22" y="21"/>
                  </a:cubicBezTo>
                  <a:cubicBezTo>
                    <a:pt x="24" y="18"/>
                    <a:pt x="25" y="16"/>
                    <a:pt x="25" y="13"/>
                  </a:cubicBezTo>
                  <a:cubicBezTo>
                    <a:pt x="25" y="6"/>
                    <a:pt x="19" y="0"/>
                    <a:pt x="12" y="0"/>
                  </a:cubicBezTo>
                  <a:cubicBezTo>
                    <a:pt x="6" y="0"/>
                    <a:pt x="0" y="6"/>
                    <a:pt x="0" y="13"/>
                  </a:cubicBezTo>
                  <a:cubicBezTo>
                    <a:pt x="0" y="20"/>
                    <a:pt x="6" y="25"/>
                    <a:pt x="12" y="25"/>
                  </a:cubicBezTo>
                  <a:cubicBezTo>
                    <a:pt x="13" y="25"/>
                    <a:pt x="13" y="25"/>
                    <a:pt x="13" y="25"/>
                  </a:cubicBezTo>
                  <a:cubicBezTo>
                    <a:pt x="17" y="33"/>
                    <a:pt x="17" y="33"/>
                    <a:pt x="17" y="33"/>
                  </a:cubicBezTo>
                  <a:cubicBezTo>
                    <a:pt x="18" y="34"/>
                    <a:pt x="20" y="35"/>
                    <a:pt x="22" y="35"/>
                  </a:cubicBezTo>
                  <a:cubicBezTo>
                    <a:pt x="23" y="35"/>
                    <a:pt x="23" y="35"/>
                    <a:pt x="24" y="35"/>
                  </a:cubicBezTo>
                  <a:cubicBezTo>
                    <a:pt x="27" y="33"/>
                    <a:pt x="27" y="30"/>
                    <a:pt x="26"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68"/>
            <p:cNvSpPr>
              <a:spLocks/>
            </p:cNvSpPr>
            <p:nvPr/>
          </p:nvSpPr>
          <p:spPr bwMode="auto">
            <a:xfrm>
              <a:off x="6242050" y="7150101"/>
              <a:ext cx="47625" cy="66675"/>
            </a:xfrm>
            <a:custGeom>
              <a:avLst/>
              <a:gdLst>
                <a:gd name="T0" fmla="*/ 1 w 20"/>
                <a:gd name="T1" fmla="*/ 8 h 28"/>
                <a:gd name="T2" fmla="*/ 10 w 20"/>
                <a:gd name="T3" fmla="*/ 26 h 28"/>
                <a:gd name="T4" fmla="*/ 15 w 20"/>
                <a:gd name="T5" fmla="*/ 28 h 28"/>
                <a:gd name="T6" fmla="*/ 17 w 20"/>
                <a:gd name="T7" fmla="*/ 28 h 28"/>
                <a:gd name="T8" fmla="*/ 19 w 20"/>
                <a:gd name="T9" fmla="*/ 21 h 28"/>
                <a:gd name="T10" fmla="*/ 10 w 20"/>
                <a:gd name="T11" fmla="*/ 3 h 28"/>
                <a:gd name="T12" fmla="*/ 3 w 20"/>
                <a:gd name="T13" fmla="*/ 1 h 28"/>
                <a:gd name="T14" fmla="*/ 1 w 20"/>
                <a:gd name="T15" fmla="*/ 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8">
                  <a:moveTo>
                    <a:pt x="1" y="8"/>
                  </a:moveTo>
                  <a:cubicBezTo>
                    <a:pt x="10" y="26"/>
                    <a:pt x="10" y="26"/>
                    <a:pt x="10" y="26"/>
                  </a:cubicBezTo>
                  <a:cubicBezTo>
                    <a:pt x="11" y="27"/>
                    <a:pt x="13" y="28"/>
                    <a:pt x="15" y="28"/>
                  </a:cubicBezTo>
                  <a:cubicBezTo>
                    <a:pt x="15" y="28"/>
                    <a:pt x="16" y="28"/>
                    <a:pt x="17" y="28"/>
                  </a:cubicBezTo>
                  <a:cubicBezTo>
                    <a:pt x="19" y="26"/>
                    <a:pt x="20" y="23"/>
                    <a:pt x="19" y="21"/>
                  </a:cubicBezTo>
                  <a:cubicBezTo>
                    <a:pt x="10" y="3"/>
                    <a:pt x="10" y="3"/>
                    <a:pt x="10" y="3"/>
                  </a:cubicBezTo>
                  <a:cubicBezTo>
                    <a:pt x="8" y="1"/>
                    <a:pt x="5" y="0"/>
                    <a:pt x="3" y="1"/>
                  </a:cubicBezTo>
                  <a:cubicBezTo>
                    <a:pt x="0" y="3"/>
                    <a:pt x="0" y="6"/>
                    <a:pt x="1"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69"/>
            <p:cNvSpPr>
              <a:spLocks/>
            </p:cNvSpPr>
            <p:nvPr/>
          </p:nvSpPr>
          <p:spPr bwMode="auto">
            <a:xfrm>
              <a:off x="6464300" y="7386638"/>
              <a:ext cx="68263" cy="49213"/>
            </a:xfrm>
            <a:custGeom>
              <a:avLst/>
              <a:gdLst>
                <a:gd name="T0" fmla="*/ 25 w 29"/>
                <a:gd name="T1" fmla="*/ 12 h 21"/>
                <a:gd name="T2" fmla="*/ 8 w 29"/>
                <a:gd name="T3" fmla="*/ 2 h 21"/>
                <a:gd name="T4" fmla="*/ 1 w 29"/>
                <a:gd name="T5" fmla="*/ 4 h 21"/>
                <a:gd name="T6" fmla="*/ 3 w 29"/>
                <a:gd name="T7" fmla="*/ 10 h 21"/>
                <a:gd name="T8" fmla="*/ 21 w 29"/>
                <a:gd name="T9" fmla="*/ 20 h 21"/>
                <a:gd name="T10" fmla="*/ 23 w 29"/>
                <a:gd name="T11" fmla="*/ 21 h 21"/>
                <a:gd name="T12" fmla="*/ 27 w 29"/>
                <a:gd name="T13" fmla="*/ 18 h 21"/>
                <a:gd name="T14" fmla="*/ 25 w 29"/>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25" y="12"/>
                  </a:moveTo>
                  <a:cubicBezTo>
                    <a:pt x="8" y="2"/>
                    <a:pt x="8" y="2"/>
                    <a:pt x="8" y="2"/>
                  </a:cubicBezTo>
                  <a:cubicBezTo>
                    <a:pt x="6" y="0"/>
                    <a:pt x="3" y="1"/>
                    <a:pt x="1" y="4"/>
                  </a:cubicBezTo>
                  <a:cubicBezTo>
                    <a:pt x="0" y="6"/>
                    <a:pt x="1" y="9"/>
                    <a:pt x="3" y="10"/>
                  </a:cubicBezTo>
                  <a:cubicBezTo>
                    <a:pt x="21" y="20"/>
                    <a:pt x="21" y="20"/>
                    <a:pt x="21" y="20"/>
                  </a:cubicBezTo>
                  <a:cubicBezTo>
                    <a:pt x="21" y="21"/>
                    <a:pt x="22" y="21"/>
                    <a:pt x="23" y="21"/>
                  </a:cubicBezTo>
                  <a:cubicBezTo>
                    <a:pt x="25" y="21"/>
                    <a:pt x="26" y="20"/>
                    <a:pt x="27" y="18"/>
                  </a:cubicBezTo>
                  <a:cubicBezTo>
                    <a:pt x="29" y="16"/>
                    <a:pt x="28" y="13"/>
                    <a:pt x="25"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70"/>
            <p:cNvSpPr>
              <a:spLocks/>
            </p:cNvSpPr>
            <p:nvPr/>
          </p:nvSpPr>
          <p:spPr bwMode="auto">
            <a:xfrm>
              <a:off x="6145213" y="7380288"/>
              <a:ext cx="77788" cy="65088"/>
            </a:xfrm>
            <a:custGeom>
              <a:avLst/>
              <a:gdLst>
                <a:gd name="T0" fmla="*/ 25 w 33"/>
                <a:gd name="T1" fmla="*/ 2 h 28"/>
                <a:gd name="T2" fmla="*/ 19 w 33"/>
                <a:gd name="T3" fmla="*/ 5 h 28"/>
                <a:gd name="T4" fmla="*/ 13 w 33"/>
                <a:gd name="T5" fmla="*/ 3 h 28"/>
                <a:gd name="T6" fmla="*/ 0 w 33"/>
                <a:gd name="T7" fmla="*/ 16 h 28"/>
                <a:gd name="T8" fmla="*/ 13 w 33"/>
                <a:gd name="T9" fmla="*/ 28 h 28"/>
                <a:gd name="T10" fmla="*/ 25 w 33"/>
                <a:gd name="T11" fmla="*/ 16 h 28"/>
                <a:gd name="T12" fmla="*/ 25 w 33"/>
                <a:gd name="T13" fmla="*/ 13 h 28"/>
                <a:gd name="T14" fmla="*/ 30 w 33"/>
                <a:gd name="T15" fmla="*/ 10 h 28"/>
                <a:gd name="T16" fmla="*/ 32 w 33"/>
                <a:gd name="T17" fmla="*/ 4 h 28"/>
                <a:gd name="T18" fmla="*/ 25 w 33"/>
                <a:gd name="T1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8">
                  <a:moveTo>
                    <a:pt x="25" y="2"/>
                  </a:moveTo>
                  <a:cubicBezTo>
                    <a:pt x="19" y="5"/>
                    <a:pt x="19" y="5"/>
                    <a:pt x="19" y="5"/>
                  </a:cubicBezTo>
                  <a:cubicBezTo>
                    <a:pt x="17" y="4"/>
                    <a:pt x="15" y="3"/>
                    <a:pt x="13" y="3"/>
                  </a:cubicBezTo>
                  <a:cubicBezTo>
                    <a:pt x="6" y="3"/>
                    <a:pt x="0" y="9"/>
                    <a:pt x="0" y="16"/>
                  </a:cubicBezTo>
                  <a:cubicBezTo>
                    <a:pt x="0" y="23"/>
                    <a:pt x="6" y="28"/>
                    <a:pt x="13" y="28"/>
                  </a:cubicBezTo>
                  <a:cubicBezTo>
                    <a:pt x="20" y="28"/>
                    <a:pt x="25" y="23"/>
                    <a:pt x="25" y="16"/>
                  </a:cubicBezTo>
                  <a:cubicBezTo>
                    <a:pt x="25" y="15"/>
                    <a:pt x="25" y="14"/>
                    <a:pt x="25" y="13"/>
                  </a:cubicBezTo>
                  <a:cubicBezTo>
                    <a:pt x="30" y="10"/>
                    <a:pt x="30" y="10"/>
                    <a:pt x="30" y="10"/>
                  </a:cubicBezTo>
                  <a:cubicBezTo>
                    <a:pt x="32" y="9"/>
                    <a:pt x="33" y="6"/>
                    <a:pt x="32" y="4"/>
                  </a:cubicBezTo>
                  <a:cubicBezTo>
                    <a:pt x="31" y="1"/>
                    <a:pt x="28" y="0"/>
                    <a:pt x="25"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p:cNvSpPr>
            <a:spLocks noGrp="1"/>
          </p:cNvSpPr>
          <p:nvPr>
            <p:ph type="ftr" sz="quarter" idx="11"/>
          </p:nvPr>
        </p:nvSpPr>
        <p:spPr/>
        <p:txBody>
          <a:bodyPr/>
          <a:lstStyle/>
          <a:p>
            <a:r>
              <a:rPr lang="fr-FR" noProof="0" smtClean="0"/>
              <a:t>COPIL Digital Groupe du 18 février 2016 // Présentation préparée en collaboration avec la cellule innovation de la DSI Groupe</a:t>
            </a:r>
            <a:endParaRPr lang="fr-FR" noProof="0"/>
          </a:p>
        </p:txBody>
      </p:sp>
      <p:sp>
        <p:nvSpPr>
          <p:cNvPr id="9" name="Rectangle 8"/>
          <p:cNvSpPr/>
          <p:nvPr/>
        </p:nvSpPr>
        <p:spPr>
          <a:xfrm>
            <a:off x="508923" y="1731125"/>
            <a:ext cx="4057521" cy="369332"/>
          </a:xfrm>
          <a:prstGeom prst="rect">
            <a:avLst/>
          </a:prstGeom>
        </p:spPr>
        <p:txBody>
          <a:bodyPr wrap="none">
            <a:spAutoFit/>
          </a:bodyPr>
          <a:lstStyle/>
          <a:p>
            <a:r>
              <a:rPr lang="fr-FR" b="1" dirty="0" smtClean="0">
                <a:solidFill>
                  <a:schemeClr val="accent1">
                    <a:lumMod val="50000"/>
                  </a:schemeClr>
                </a:solidFill>
              </a:rPr>
              <a:t>Les 4 principaux objectifs du POT :</a:t>
            </a:r>
            <a:endParaRPr lang="fr-FR" dirty="0"/>
          </a:p>
        </p:txBody>
      </p:sp>
      <p:sp>
        <p:nvSpPr>
          <p:cNvPr id="49" name="Espace réservé du numéro de diapositive 48"/>
          <p:cNvSpPr>
            <a:spLocks noGrp="1"/>
          </p:cNvSpPr>
          <p:nvPr>
            <p:ph type="sldNum" sz="quarter" idx="12"/>
          </p:nvPr>
        </p:nvSpPr>
        <p:spPr/>
        <p:txBody>
          <a:bodyPr/>
          <a:lstStyle/>
          <a:p>
            <a:fld id="{21F90BE8-D879-4F46-ACF9-7BCC67DCFB75}" type="slidenum">
              <a:rPr lang="fr-FR" smtClean="0"/>
              <a:pPr/>
              <a:t>4</a:t>
            </a:fld>
            <a:endParaRPr lang="fr-FR"/>
          </a:p>
        </p:txBody>
      </p:sp>
    </p:spTree>
    <p:extLst>
      <p:ext uri="{BB962C8B-B14F-4D97-AF65-F5344CB8AC3E}">
        <p14:creationId xmlns="" xmlns:p14="http://schemas.microsoft.com/office/powerpoint/2010/main" val="576310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extLst/>
          </p:nvPr>
        </p:nvGraphicFramePr>
        <p:xfrm>
          <a:off x="1588" y="1588"/>
          <a:ext cx="1587" cy="1587"/>
        </p:xfrm>
        <a:graphic>
          <a:graphicData uri="http://schemas.openxmlformats.org/presentationml/2006/ole">
            <p:oleObj spid="_x0000_s47106" name="think-cell Slide" r:id="rId3" imgW="360" imgH="360" progId="">
              <p:embed/>
            </p:oleObj>
          </a:graphicData>
        </a:graphic>
      </p:graphicFrame>
      <p:sp>
        <p:nvSpPr>
          <p:cNvPr id="4" name="Title 3"/>
          <p:cNvSpPr>
            <a:spLocks noGrp="1"/>
          </p:cNvSpPr>
          <p:nvPr>
            <p:ph type="title"/>
          </p:nvPr>
        </p:nvSpPr>
        <p:spPr/>
        <p:txBody>
          <a:bodyPr/>
          <a:lstStyle/>
          <a:p>
            <a:r>
              <a:rPr lang="fr-FR" sz="2000" dirty="0" smtClean="0"/>
              <a:t>Que met-on derrière le pot ?</a:t>
            </a:r>
            <a:endParaRPr lang="fr-FR" sz="2000" dirty="0"/>
          </a:p>
        </p:txBody>
      </p:sp>
      <p:sp>
        <p:nvSpPr>
          <p:cNvPr id="57" name="Isosceles Triangle 56"/>
          <p:cNvSpPr/>
          <p:nvPr/>
        </p:nvSpPr>
        <p:spPr>
          <a:xfrm rot="5400000">
            <a:off x="783467" y="4917157"/>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4</a:t>
            </a:r>
            <a:endParaRPr lang="fr-FR" sz="1400" b="1" dirty="0">
              <a:solidFill>
                <a:schemeClr val="accent1">
                  <a:lumMod val="50000"/>
                </a:schemeClr>
              </a:solidFill>
            </a:endParaRPr>
          </a:p>
        </p:txBody>
      </p:sp>
      <p:sp>
        <p:nvSpPr>
          <p:cNvPr id="39" name="TextBox 38"/>
          <p:cNvSpPr txBox="1"/>
          <p:nvPr/>
        </p:nvSpPr>
        <p:spPr>
          <a:xfrm>
            <a:off x="1779543" y="4597099"/>
            <a:ext cx="5575071" cy="884129"/>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bg1"/>
                </a:solidFill>
              </a:rPr>
              <a:t>Les opportunités de </a:t>
            </a:r>
            <a:r>
              <a:rPr lang="fr-FR" sz="1400" b="1" dirty="0" smtClean="0">
                <a:solidFill>
                  <a:schemeClr val="accent1">
                    <a:lumMod val="50000"/>
                  </a:schemeClr>
                </a:solidFill>
              </a:rPr>
              <a:t>partage et </a:t>
            </a:r>
            <a:r>
              <a:rPr lang="fr-FR" sz="1400" b="1" dirty="0" smtClean="0">
                <a:solidFill>
                  <a:srgbClr val="FFFFFF"/>
                </a:solidFill>
              </a:rPr>
              <a:t>de</a:t>
            </a:r>
            <a:r>
              <a:rPr lang="fr-FR" sz="1400" b="1" dirty="0" smtClean="0">
                <a:solidFill>
                  <a:schemeClr val="accent1">
                    <a:lumMod val="50000"/>
                  </a:schemeClr>
                </a:solidFill>
              </a:rPr>
              <a:t> mutualisation </a:t>
            </a:r>
            <a:r>
              <a:rPr lang="fr-FR" sz="1400" b="1" dirty="0" smtClean="0">
                <a:solidFill>
                  <a:srgbClr val="FFFFFF"/>
                </a:solidFill>
              </a:rPr>
              <a:t>en</a:t>
            </a:r>
            <a:r>
              <a:rPr lang="fr-FR" sz="1400" b="1" dirty="0" smtClean="0">
                <a:solidFill>
                  <a:schemeClr val="accent1">
                    <a:lumMod val="50000"/>
                  </a:schemeClr>
                </a:solidFill>
              </a:rPr>
              <a:t> </a:t>
            </a:r>
            <a:r>
              <a:rPr lang="fr-FR" sz="1400" b="1" dirty="0" smtClean="0">
                <a:solidFill>
                  <a:srgbClr val="FFFFFF"/>
                </a:solidFill>
              </a:rPr>
              <a:t>transverse Groupe sur des scenarios </a:t>
            </a:r>
            <a:r>
              <a:rPr lang="fr-FR" sz="1400" b="1" dirty="0" smtClean="0">
                <a:solidFill>
                  <a:schemeClr val="bg1"/>
                </a:solidFill>
              </a:rPr>
              <a:t>digitaux innovants communs entre plusieurs entités</a:t>
            </a:r>
            <a:endParaRPr lang="fr-FR" sz="1400" b="1" dirty="0">
              <a:solidFill>
                <a:schemeClr val="bg1"/>
              </a:solidFill>
            </a:endParaRPr>
          </a:p>
        </p:txBody>
      </p:sp>
      <p:sp>
        <p:nvSpPr>
          <p:cNvPr id="38" name="Isosceles Triangle 37"/>
          <p:cNvSpPr/>
          <p:nvPr/>
        </p:nvSpPr>
        <p:spPr>
          <a:xfrm rot="5400000">
            <a:off x="783467" y="1604789"/>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1</a:t>
            </a:r>
            <a:endParaRPr lang="fr-FR" sz="1400" b="1" dirty="0">
              <a:solidFill>
                <a:schemeClr val="accent1">
                  <a:lumMod val="50000"/>
                </a:schemeClr>
              </a:solidFill>
            </a:endParaRPr>
          </a:p>
        </p:txBody>
      </p:sp>
      <p:sp>
        <p:nvSpPr>
          <p:cNvPr id="52" name="TextBox 51"/>
          <p:cNvSpPr txBox="1"/>
          <p:nvPr/>
        </p:nvSpPr>
        <p:spPr>
          <a:xfrm>
            <a:off x="1779543" y="2420033"/>
            <a:ext cx="5575071" cy="87031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chemeClr val="accent1">
                    <a:lumMod val="50000"/>
                  </a:schemeClr>
                </a:solidFill>
              </a:rPr>
              <a:t>Le radar des cas d’usage </a:t>
            </a:r>
            <a:r>
              <a:rPr lang="fr-FR" sz="1400" b="1" dirty="0" smtClean="0">
                <a:solidFill>
                  <a:srgbClr val="FFFFFF"/>
                </a:solidFill>
              </a:rPr>
              <a:t>par entité, avec les fiches détaillées des cas d’usage</a:t>
            </a:r>
            <a:endParaRPr lang="fr-FR" sz="1400" b="1" dirty="0">
              <a:solidFill>
                <a:srgbClr val="FFFFFF"/>
              </a:solidFill>
            </a:endParaRPr>
          </a:p>
        </p:txBody>
      </p:sp>
      <p:sp>
        <p:nvSpPr>
          <p:cNvPr id="54" name="Isosceles Triangle 53"/>
          <p:cNvSpPr/>
          <p:nvPr/>
        </p:nvSpPr>
        <p:spPr>
          <a:xfrm rot="5400000">
            <a:off x="783467" y="3801033"/>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3</a:t>
            </a:r>
            <a:endParaRPr lang="fr-FR" sz="1400" b="1" dirty="0">
              <a:solidFill>
                <a:schemeClr val="accent1">
                  <a:lumMod val="50000"/>
                </a:schemeClr>
              </a:solidFill>
            </a:endParaRPr>
          </a:p>
        </p:txBody>
      </p:sp>
      <p:sp>
        <p:nvSpPr>
          <p:cNvPr id="58" name="TextBox 57"/>
          <p:cNvSpPr txBox="1"/>
          <p:nvPr/>
        </p:nvSpPr>
        <p:spPr>
          <a:xfrm>
            <a:off x="1779543" y="3493939"/>
            <a:ext cx="5575071" cy="930209"/>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dirty="0" smtClean="0">
                <a:solidFill>
                  <a:srgbClr val="FFFFFF"/>
                </a:solidFill>
              </a:rPr>
              <a:t>Les </a:t>
            </a:r>
            <a:r>
              <a:rPr lang="fr-FR" sz="1400" b="1" dirty="0" smtClean="0">
                <a:solidFill>
                  <a:schemeClr val="accent1">
                    <a:lumMod val="50000"/>
                  </a:schemeClr>
                </a:solidFill>
              </a:rPr>
              <a:t>scenarios digitaux innovants, valorisés, priorisés</a:t>
            </a:r>
            <a:r>
              <a:rPr lang="fr-FR" sz="1400" b="1" dirty="0" smtClean="0">
                <a:solidFill>
                  <a:srgbClr val="FFFFFF"/>
                </a:solidFill>
              </a:rPr>
              <a:t>, et leur fiche détaillée. Les éléments d</a:t>
            </a:r>
            <a:r>
              <a:rPr lang="fr-FR" sz="1400" b="1" dirty="0" smtClean="0">
                <a:solidFill>
                  <a:schemeClr val="accent1">
                    <a:lumMod val="50000"/>
                  </a:schemeClr>
                </a:solidFill>
              </a:rPr>
              <a:t>’architecture </a:t>
            </a:r>
            <a:r>
              <a:rPr lang="fr-FR" sz="1400" b="1" dirty="0" smtClean="0">
                <a:solidFill>
                  <a:srgbClr val="FFFFFF"/>
                </a:solidFill>
              </a:rPr>
              <a:t>associés</a:t>
            </a:r>
            <a:endParaRPr lang="fr-FR" sz="1400" b="1" dirty="0">
              <a:solidFill>
                <a:srgbClr val="FFFFFF"/>
              </a:solidFill>
            </a:endParaRPr>
          </a:p>
        </p:txBody>
      </p:sp>
      <p:sp>
        <p:nvSpPr>
          <p:cNvPr id="51" name="Isosceles Triangle 50"/>
          <p:cNvSpPr/>
          <p:nvPr/>
        </p:nvSpPr>
        <p:spPr>
          <a:xfrm rot="5400000">
            <a:off x="783466" y="2624104"/>
            <a:ext cx="768141" cy="360000"/>
          </a:xfrm>
          <a:prstGeom prst="triangle">
            <a:avLst/>
          </a:prstGeom>
          <a:solidFill>
            <a:schemeClr val="accent1">
              <a:lumMod val="20000"/>
              <a:lumOff val="80000"/>
            </a:schemeClr>
          </a:solidFill>
          <a:effectLst>
            <a:outerShdw blurRad="50800" dist="38100" dir="2700000" algn="tl" rotWithShape="0">
              <a:prstClr val="black">
                <a:alpha val="40000"/>
              </a:prstClr>
            </a:outerShdw>
          </a:effectLst>
        </p:spPr>
        <p:txBody>
          <a:bodyPr vert="vert270" wrap="square" lIns="0" rIns="0" rtlCol="0" anchor="ctr">
            <a:noAutofit/>
          </a:bodyPr>
          <a:lstStyle/>
          <a:p>
            <a:pPr marL="92075" algn="ctr"/>
            <a:r>
              <a:rPr lang="fr-FR" sz="1400" b="1" dirty="0" smtClean="0">
                <a:solidFill>
                  <a:schemeClr val="accent1">
                    <a:lumMod val="50000"/>
                  </a:schemeClr>
                </a:solidFill>
              </a:rPr>
              <a:t>2</a:t>
            </a:r>
            <a:endParaRPr lang="fr-FR" sz="1400" b="1" dirty="0">
              <a:solidFill>
                <a:schemeClr val="accent1">
                  <a:lumMod val="50000"/>
                </a:schemeClr>
              </a:solidFill>
            </a:endParaRPr>
          </a:p>
        </p:txBody>
      </p:sp>
      <p:sp>
        <p:nvSpPr>
          <p:cNvPr id="3" name="Footer Placeholder 2"/>
          <p:cNvSpPr>
            <a:spLocks noGrp="1"/>
          </p:cNvSpPr>
          <p:nvPr>
            <p:ph type="ftr" sz="quarter" idx="11"/>
          </p:nvPr>
        </p:nvSpPr>
        <p:spPr/>
        <p:txBody>
          <a:bodyPr/>
          <a:lstStyle/>
          <a:p>
            <a:r>
              <a:rPr lang="fr-FR" noProof="0" smtClean="0"/>
              <a:t>COPIL Digital Groupe du 18 février 2016 // Présentation préparée en collaboration avec la cellule innovation de la DSI Groupe</a:t>
            </a:r>
            <a:endParaRPr lang="fr-FR" noProof="0"/>
          </a:p>
        </p:txBody>
      </p:sp>
      <p:sp>
        <p:nvSpPr>
          <p:cNvPr id="9" name="Rectangle 8"/>
          <p:cNvSpPr/>
          <p:nvPr/>
        </p:nvSpPr>
        <p:spPr>
          <a:xfrm>
            <a:off x="508923" y="909638"/>
            <a:ext cx="4031873" cy="369332"/>
          </a:xfrm>
          <a:prstGeom prst="rect">
            <a:avLst/>
          </a:prstGeom>
        </p:spPr>
        <p:txBody>
          <a:bodyPr wrap="none">
            <a:spAutoFit/>
          </a:bodyPr>
          <a:lstStyle/>
          <a:p>
            <a:r>
              <a:rPr lang="fr-FR" b="1" dirty="0" smtClean="0">
                <a:solidFill>
                  <a:schemeClr val="accent1">
                    <a:lumMod val="50000"/>
                  </a:schemeClr>
                </a:solidFill>
              </a:rPr>
              <a:t>Les 4 principaux livrables du POT :</a:t>
            </a:r>
            <a:endParaRPr lang="fr-FR" dirty="0"/>
          </a:p>
        </p:txBody>
      </p:sp>
      <p:sp>
        <p:nvSpPr>
          <p:cNvPr id="48" name="TextBox 51"/>
          <p:cNvSpPr txBox="1"/>
          <p:nvPr/>
        </p:nvSpPr>
        <p:spPr>
          <a:xfrm>
            <a:off x="1779543" y="1376772"/>
            <a:ext cx="5575071" cy="900955"/>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lIns="612000" rIns="72000" rtlCol="0" anchor="ctr">
            <a:noAutofit/>
          </a:bodyPr>
          <a:lstStyle/>
          <a:p>
            <a:r>
              <a:rPr lang="fr-FR" sz="1400" b="1" smtClean="0">
                <a:solidFill>
                  <a:schemeClr val="accent1">
                    <a:lumMod val="50000"/>
                  </a:schemeClr>
                </a:solidFill>
              </a:rPr>
              <a:t>La matrice des </a:t>
            </a:r>
            <a:r>
              <a:rPr lang="fr-FR" sz="1400" b="1" dirty="0" smtClean="0">
                <a:solidFill>
                  <a:schemeClr val="accent1">
                    <a:lumMod val="50000"/>
                  </a:schemeClr>
                </a:solidFill>
              </a:rPr>
              <a:t>technologies </a:t>
            </a:r>
            <a:r>
              <a:rPr lang="fr-FR" sz="1400" b="1" dirty="0" smtClean="0">
                <a:solidFill>
                  <a:srgbClr val="FFFFFF"/>
                </a:solidFill>
              </a:rPr>
              <a:t>par entité, avec les fiches détaillées des technologie</a:t>
            </a:r>
            <a:endParaRPr lang="fr-FR" sz="1400" b="1" dirty="0">
              <a:solidFill>
                <a:srgbClr val="FFFFFF"/>
              </a:solidFill>
            </a:endParaRPr>
          </a:p>
        </p:txBody>
      </p:sp>
      <p:sp>
        <p:nvSpPr>
          <p:cNvPr id="49" name="Espace réservé du numéro de diapositive 48"/>
          <p:cNvSpPr>
            <a:spLocks noGrp="1"/>
          </p:cNvSpPr>
          <p:nvPr>
            <p:ph type="sldNum" sz="quarter" idx="12"/>
          </p:nvPr>
        </p:nvSpPr>
        <p:spPr/>
        <p:txBody>
          <a:bodyPr/>
          <a:lstStyle/>
          <a:p>
            <a:fld id="{21F90BE8-D879-4F46-ACF9-7BCC67DCFB75}" type="slidenum">
              <a:rPr lang="fr-FR" smtClean="0"/>
              <a:pPr/>
              <a:t>5</a:t>
            </a:fld>
            <a:endParaRPr lang="fr-FR"/>
          </a:p>
        </p:txBody>
      </p:sp>
    </p:spTree>
    <p:extLst>
      <p:ext uri="{BB962C8B-B14F-4D97-AF65-F5344CB8AC3E}">
        <p14:creationId xmlns="" xmlns:p14="http://schemas.microsoft.com/office/powerpoint/2010/main" val="57631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extLst>
              <p:ext uri="{D42A27DB-BD31-4B8C-83A1-F6EECF244321}">
                <p14:modId xmlns:p14="http://schemas.microsoft.com/office/powerpoint/2010/main" xmlns="" val="2381235478"/>
              </p:ext>
            </p:extLst>
          </p:nvPr>
        </p:nvGraphicFramePr>
        <p:xfrm>
          <a:off x="1588" y="1588"/>
          <a:ext cx="1587" cy="1587"/>
        </p:xfrm>
        <a:graphic>
          <a:graphicData uri="http://schemas.openxmlformats.org/presentationml/2006/ole">
            <p:oleObj spid="_x0000_s4098" name="think-cell Slide" r:id="rId3" imgW="360" imgH="360" progId="">
              <p:embed/>
            </p:oleObj>
          </a:graphicData>
        </a:graphic>
      </p:graphicFrame>
      <p:sp>
        <p:nvSpPr>
          <p:cNvPr id="7" name="Rectangle 6"/>
          <p:cNvSpPr/>
          <p:nvPr/>
        </p:nvSpPr>
        <p:spPr>
          <a:xfrm>
            <a:off x="4297251" y="4883188"/>
            <a:ext cx="3406569" cy="121010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7" name="Down Arrow 26"/>
          <p:cNvSpPr/>
          <p:nvPr/>
        </p:nvSpPr>
        <p:spPr>
          <a:xfrm>
            <a:off x="589280" y="1493321"/>
            <a:ext cx="510999" cy="4704279"/>
          </a:xfrm>
          <a:prstGeom prst="down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4" name="Title 3"/>
          <p:cNvSpPr>
            <a:spLocks noGrp="1"/>
          </p:cNvSpPr>
          <p:nvPr>
            <p:ph type="title"/>
          </p:nvPr>
        </p:nvSpPr>
        <p:spPr/>
        <p:txBody>
          <a:bodyPr/>
          <a:lstStyle/>
          <a:p>
            <a:r>
              <a:rPr lang="fr-FR" sz="2000" smtClean="0"/>
              <a:t>la </a:t>
            </a:r>
            <a:r>
              <a:rPr lang="fr-FR" sz="2000" dirty="0" smtClean="0"/>
              <a:t>méthodologie</a:t>
            </a:r>
            <a:endParaRPr lang="fr-FR" sz="1800" dirty="0">
              <a:solidFill>
                <a:schemeClr val="accent2">
                  <a:lumMod val="75000"/>
                </a:schemeClr>
              </a:solidFill>
            </a:endParaRPr>
          </a:p>
        </p:txBody>
      </p:sp>
      <p:sp>
        <p:nvSpPr>
          <p:cNvPr id="11" name="TextBox 10"/>
          <p:cNvSpPr txBox="1"/>
          <p:nvPr/>
        </p:nvSpPr>
        <p:spPr>
          <a:xfrm>
            <a:off x="1150916" y="948619"/>
            <a:ext cx="7271724" cy="738664"/>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nchor="ctr">
            <a:spAutoFit/>
          </a:bodyPr>
          <a:lstStyle/>
          <a:p>
            <a:pPr algn="ctr"/>
            <a:r>
              <a:rPr lang="fr-FR" sz="1400" smtClean="0">
                <a:solidFill>
                  <a:schemeClr val="tx1">
                    <a:lumMod val="75000"/>
                    <a:lumOff val="25000"/>
                  </a:schemeClr>
                </a:solidFill>
              </a:rPr>
              <a:t>Le POT est une méthodologie et une démarche outillée permettant  d’identifier les </a:t>
            </a:r>
            <a:r>
              <a:rPr lang="fr-FR" sz="1400" b="1" smtClean="0">
                <a:solidFill>
                  <a:schemeClr val="accent1">
                    <a:lumMod val="50000"/>
                  </a:schemeClr>
                </a:solidFill>
              </a:rPr>
              <a:t>cas d’usage et scénarios digitaux </a:t>
            </a:r>
            <a:r>
              <a:rPr lang="fr-FR" sz="1400" b="1" dirty="0">
                <a:solidFill>
                  <a:schemeClr val="accent1">
                    <a:lumMod val="50000"/>
                  </a:schemeClr>
                </a:solidFill>
              </a:rPr>
              <a:t>innovants</a:t>
            </a:r>
            <a:r>
              <a:rPr lang="fr-FR" sz="1400" dirty="0">
                <a:solidFill>
                  <a:schemeClr val="tx1">
                    <a:lumMod val="75000"/>
                    <a:lumOff val="25000"/>
                  </a:schemeClr>
                </a:solidFill>
              </a:rPr>
              <a:t> grâce </a:t>
            </a:r>
            <a:r>
              <a:rPr lang="fr-FR" sz="1400">
                <a:solidFill>
                  <a:schemeClr val="tx1">
                    <a:lumMod val="75000"/>
                    <a:lumOff val="25000"/>
                  </a:schemeClr>
                </a:solidFill>
              </a:rPr>
              <a:t>au </a:t>
            </a:r>
            <a:r>
              <a:rPr lang="fr-FR" sz="1400" smtClean="0">
                <a:solidFill>
                  <a:schemeClr val="tx1">
                    <a:lumMod val="75000"/>
                    <a:lumOff val="25000"/>
                  </a:schemeClr>
                </a:solidFill>
              </a:rPr>
              <a:t>croisement des </a:t>
            </a:r>
            <a:r>
              <a:rPr lang="fr-FR" sz="1400" b="1" smtClean="0">
                <a:solidFill>
                  <a:schemeClr val="accent1">
                    <a:lumMod val="50000"/>
                  </a:schemeClr>
                </a:solidFill>
              </a:rPr>
              <a:t>technologies digitales innovantes </a:t>
            </a:r>
            <a:r>
              <a:rPr lang="fr-FR" sz="1400" smtClean="0">
                <a:solidFill>
                  <a:schemeClr val="tx1">
                    <a:lumMod val="75000"/>
                    <a:lumOff val="25000"/>
                  </a:schemeClr>
                </a:solidFill>
              </a:rPr>
              <a:t>avec les </a:t>
            </a:r>
            <a:r>
              <a:rPr lang="fr-FR" sz="1400" b="1" smtClean="0">
                <a:solidFill>
                  <a:schemeClr val="accent1">
                    <a:lumMod val="50000"/>
                  </a:schemeClr>
                </a:solidFill>
              </a:rPr>
              <a:t>activitiés du business</a:t>
            </a:r>
            <a:endParaRPr lang="fr-FR" sz="1400" b="1" dirty="0">
              <a:solidFill>
                <a:schemeClr val="accent1">
                  <a:lumMod val="50000"/>
                </a:schemeClr>
              </a:solidFill>
            </a:endParaRPr>
          </a:p>
        </p:txBody>
      </p:sp>
      <p:sp>
        <p:nvSpPr>
          <p:cNvPr id="34" name="Rectangle à coins arrondis 23"/>
          <p:cNvSpPr/>
          <p:nvPr/>
        </p:nvSpPr>
        <p:spPr>
          <a:xfrm>
            <a:off x="702065" y="1999833"/>
            <a:ext cx="2570435" cy="5249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6700" indent="-266700">
              <a:buClr>
                <a:schemeClr val="accent1">
                  <a:lumMod val="50000"/>
                </a:schemeClr>
              </a:buClr>
              <a:buFont typeface="Arial" panose="020B0604020202020204" pitchFamily="34" charset="0"/>
              <a:buChar char="●"/>
            </a:pPr>
            <a:r>
              <a:rPr lang="fr-FR" sz="1200" dirty="0" smtClean="0">
                <a:solidFill>
                  <a:schemeClr val="tx1">
                    <a:lumMod val="75000"/>
                    <a:lumOff val="25000"/>
                  </a:schemeClr>
                </a:solidFill>
              </a:rPr>
              <a:t>Faire </a:t>
            </a:r>
            <a:r>
              <a:rPr lang="fr-FR" sz="1200" dirty="0">
                <a:solidFill>
                  <a:schemeClr val="tx1">
                    <a:lumMod val="75000"/>
                    <a:lumOff val="25000"/>
                  </a:schemeClr>
                </a:solidFill>
              </a:rPr>
              <a:t>converger des </a:t>
            </a:r>
            <a:r>
              <a:rPr lang="fr-FR" sz="1200" b="1" dirty="0">
                <a:solidFill>
                  <a:schemeClr val="accent1">
                    <a:lumMod val="50000"/>
                  </a:schemeClr>
                </a:solidFill>
              </a:rPr>
              <a:t>opportunités technologiques</a:t>
            </a:r>
            <a:r>
              <a:rPr lang="fr-FR" sz="1200" dirty="0">
                <a:solidFill>
                  <a:schemeClr val="tx1">
                    <a:lumMod val="75000"/>
                    <a:lumOff val="25000"/>
                  </a:schemeClr>
                </a:solidFill>
              </a:rPr>
              <a:t> </a:t>
            </a:r>
            <a:r>
              <a:rPr lang="fr-FR" sz="1200" dirty="0" smtClean="0">
                <a:solidFill>
                  <a:schemeClr val="tx1">
                    <a:lumMod val="75000"/>
                    <a:lumOff val="25000"/>
                  </a:schemeClr>
                </a:solidFill>
              </a:rPr>
              <a:t>et des </a:t>
            </a:r>
            <a:r>
              <a:rPr lang="fr-FR" sz="1200" b="1" dirty="0" smtClean="0">
                <a:solidFill>
                  <a:schemeClr val="accent1">
                    <a:lumMod val="50000"/>
                  </a:schemeClr>
                </a:solidFill>
              </a:rPr>
              <a:t>besoins métiers …</a:t>
            </a:r>
            <a:endParaRPr lang="fr-FR" sz="1200" b="1" dirty="0">
              <a:solidFill>
                <a:schemeClr val="accent1">
                  <a:lumMod val="50000"/>
                </a:schemeClr>
              </a:solidFill>
            </a:endParaRPr>
          </a:p>
        </p:txBody>
      </p:sp>
      <p:sp>
        <p:nvSpPr>
          <p:cNvPr id="31" name="Rectangle à coins arrondis 23"/>
          <p:cNvSpPr/>
          <p:nvPr/>
        </p:nvSpPr>
        <p:spPr>
          <a:xfrm>
            <a:off x="6841249" y="2049885"/>
            <a:ext cx="1815940" cy="301903"/>
          </a:xfrm>
          <a:prstGeom prst="roundRect">
            <a:avLst/>
          </a:prstGeom>
          <a:solidFill>
            <a:schemeClr val="bg1">
              <a:lumMod val="8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fr-FR" sz="1400" b="1" i="1" dirty="0" smtClean="0">
                <a:solidFill>
                  <a:schemeClr val="tx1">
                    <a:lumMod val="75000"/>
                    <a:lumOff val="25000"/>
                  </a:schemeClr>
                </a:solidFill>
              </a:rPr>
              <a:t>Processus métiers</a:t>
            </a:r>
            <a:endParaRPr lang="fr-FR" sz="1400" b="1" dirty="0" smtClean="0">
              <a:solidFill>
                <a:schemeClr val="tx1">
                  <a:lumMod val="75000"/>
                  <a:lumOff val="25000"/>
                </a:schemeClr>
              </a:solidFill>
            </a:endParaRPr>
          </a:p>
        </p:txBody>
      </p:sp>
      <p:grpSp>
        <p:nvGrpSpPr>
          <p:cNvPr id="2" name="Group 21"/>
          <p:cNvGrpSpPr/>
          <p:nvPr/>
        </p:nvGrpSpPr>
        <p:grpSpPr>
          <a:xfrm>
            <a:off x="4503438" y="2460334"/>
            <a:ext cx="808876" cy="540000"/>
            <a:chOff x="2626915" y="2898251"/>
            <a:chExt cx="808876" cy="540000"/>
          </a:xfrm>
        </p:grpSpPr>
        <p:cxnSp>
          <p:nvCxnSpPr>
            <p:cNvPr id="18" name="Straight Arrow Connector 17"/>
            <p:cNvCxnSpPr/>
            <p:nvPr/>
          </p:nvCxnSpPr>
          <p:spPr>
            <a:xfrm>
              <a:off x="2636479" y="2898251"/>
              <a:ext cx="576000" cy="540000"/>
            </a:xfrm>
            <a:prstGeom prst="straightConnector1">
              <a:avLst/>
            </a:prstGeom>
            <a:ln>
              <a:solidFill>
                <a:schemeClr val="accent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626915" y="3070206"/>
              <a:ext cx="808876" cy="252259"/>
            </a:xfrm>
            <a:prstGeom prst="rect">
              <a:avLst/>
            </a:prstGeom>
            <a:solidFill>
              <a:schemeClr val="bg1">
                <a:alpha val="70000"/>
              </a:schemeClr>
            </a:solidFill>
          </p:spPr>
          <p:txBody>
            <a:bodyPr wrap="none" rtlCol="0" anchor="ctr">
              <a:noAutofit/>
            </a:bodyPr>
            <a:lstStyle/>
            <a:p>
              <a:pPr algn="ctr"/>
              <a:r>
                <a:rPr lang="fr-FR" sz="1200" smtClean="0">
                  <a:solidFill>
                    <a:schemeClr val="tx1">
                      <a:lumMod val="75000"/>
                      <a:lumOff val="25000"/>
                    </a:schemeClr>
                  </a:solidFill>
                </a:rPr>
                <a:t>« Digital capabilities »</a:t>
              </a:r>
              <a:endParaRPr lang="fr-FR" sz="1200" dirty="0">
                <a:solidFill>
                  <a:schemeClr val="tx1">
                    <a:lumMod val="75000"/>
                    <a:lumOff val="25000"/>
                  </a:schemeClr>
                </a:solidFill>
              </a:endParaRPr>
            </a:p>
          </p:txBody>
        </p:sp>
      </p:grpSp>
      <p:grpSp>
        <p:nvGrpSpPr>
          <p:cNvPr id="6" name="Group 20"/>
          <p:cNvGrpSpPr/>
          <p:nvPr/>
        </p:nvGrpSpPr>
        <p:grpSpPr>
          <a:xfrm>
            <a:off x="6929247" y="2461715"/>
            <a:ext cx="808876" cy="540000"/>
            <a:chOff x="5918139" y="2899632"/>
            <a:chExt cx="808876" cy="540000"/>
          </a:xfrm>
        </p:grpSpPr>
        <p:cxnSp>
          <p:nvCxnSpPr>
            <p:cNvPr id="17" name="Straight Arrow Connector 16"/>
            <p:cNvCxnSpPr/>
            <p:nvPr/>
          </p:nvCxnSpPr>
          <p:spPr>
            <a:xfrm flipV="1">
              <a:off x="5957856" y="2899632"/>
              <a:ext cx="576000" cy="54000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918139" y="3070206"/>
              <a:ext cx="808876" cy="252259"/>
            </a:xfrm>
            <a:prstGeom prst="rect">
              <a:avLst/>
            </a:prstGeom>
            <a:solidFill>
              <a:schemeClr val="bg1">
                <a:alpha val="70000"/>
              </a:schemeClr>
            </a:solidFill>
          </p:spPr>
          <p:txBody>
            <a:bodyPr wrap="none" rtlCol="0" anchor="ctr">
              <a:noAutofit/>
            </a:bodyPr>
            <a:lstStyle/>
            <a:p>
              <a:pPr algn="ctr"/>
              <a:r>
                <a:rPr lang="fr-FR" sz="1200" smtClean="0">
                  <a:solidFill>
                    <a:schemeClr val="tx1">
                      <a:lumMod val="75000"/>
                      <a:lumOff val="25000"/>
                    </a:schemeClr>
                  </a:solidFill>
                </a:rPr>
                <a:t>« business capabilities »</a:t>
              </a:r>
              <a:endParaRPr lang="fr-FR" sz="1200" dirty="0">
                <a:solidFill>
                  <a:schemeClr val="tx1">
                    <a:lumMod val="75000"/>
                    <a:lumOff val="25000"/>
                  </a:schemeClr>
                </a:solidFill>
              </a:endParaRPr>
            </a:p>
          </p:txBody>
        </p:sp>
      </p:grpSp>
      <p:sp>
        <p:nvSpPr>
          <p:cNvPr id="8" name="Isosceles Triangle 7"/>
          <p:cNvSpPr/>
          <p:nvPr/>
        </p:nvSpPr>
        <p:spPr>
          <a:xfrm rot="10800000">
            <a:off x="5755764" y="4653088"/>
            <a:ext cx="476033" cy="9571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grpSp>
        <p:nvGrpSpPr>
          <p:cNvPr id="9" name="Group 92"/>
          <p:cNvGrpSpPr/>
          <p:nvPr/>
        </p:nvGrpSpPr>
        <p:grpSpPr>
          <a:xfrm>
            <a:off x="716731" y="1066501"/>
            <a:ext cx="268587" cy="455613"/>
            <a:chOff x="9826625" y="2967038"/>
            <a:chExt cx="303213" cy="514350"/>
          </a:xfrm>
          <a:solidFill>
            <a:schemeClr val="accent1">
              <a:lumMod val="50000"/>
            </a:schemeClr>
          </a:solidFill>
        </p:grpSpPr>
        <p:sp>
          <p:nvSpPr>
            <p:cNvPr id="94" name="Freeform 446"/>
            <p:cNvSpPr>
              <a:spLocks noEditPoints="1"/>
            </p:cNvSpPr>
            <p:nvPr/>
          </p:nvSpPr>
          <p:spPr bwMode="auto">
            <a:xfrm>
              <a:off x="9826625" y="2967038"/>
              <a:ext cx="303213" cy="455613"/>
            </a:xfrm>
            <a:custGeom>
              <a:avLst/>
              <a:gdLst>
                <a:gd name="T0" fmla="*/ 70 w 141"/>
                <a:gd name="T1" fmla="*/ 212 h 212"/>
                <a:gd name="T2" fmla="*/ 74 w 141"/>
                <a:gd name="T3" fmla="*/ 209 h 212"/>
                <a:gd name="T4" fmla="*/ 141 w 141"/>
                <a:gd name="T5" fmla="*/ 71 h 212"/>
                <a:gd name="T6" fmla="*/ 70 w 141"/>
                <a:gd name="T7" fmla="*/ 0 h 212"/>
                <a:gd name="T8" fmla="*/ 0 w 141"/>
                <a:gd name="T9" fmla="*/ 71 h 212"/>
                <a:gd name="T10" fmla="*/ 66 w 141"/>
                <a:gd name="T11" fmla="*/ 209 h 212"/>
                <a:gd name="T12" fmla="*/ 70 w 141"/>
                <a:gd name="T13" fmla="*/ 212 h 212"/>
                <a:gd name="T14" fmla="*/ 70 w 141"/>
                <a:gd name="T15" fmla="*/ 10 h 212"/>
                <a:gd name="T16" fmla="*/ 131 w 141"/>
                <a:gd name="T17" fmla="*/ 71 h 212"/>
                <a:gd name="T18" fmla="*/ 70 w 141"/>
                <a:gd name="T19" fmla="*/ 198 h 212"/>
                <a:gd name="T20" fmla="*/ 9 w 141"/>
                <a:gd name="T21" fmla="*/ 71 h 212"/>
                <a:gd name="T22" fmla="*/ 70 w 141"/>
                <a:gd name="T23" fmla="*/ 1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1" h="212">
                  <a:moveTo>
                    <a:pt x="70" y="212"/>
                  </a:moveTo>
                  <a:cubicBezTo>
                    <a:pt x="72" y="212"/>
                    <a:pt x="73" y="211"/>
                    <a:pt x="74" y="209"/>
                  </a:cubicBezTo>
                  <a:cubicBezTo>
                    <a:pt x="77" y="205"/>
                    <a:pt x="141" y="108"/>
                    <a:pt x="141" y="71"/>
                  </a:cubicBezTo>
                  <a:cubicBezTo>
                    <a:pt x="141" y="32"/>
                    <a:pt x="109" y="0"/>
                    <a:pt x="70" y="0"/>
                  </a:cubicBezTo>
                  <a:cubicBezTo>
                    <a:pt x="31" y="0"/>
                    <a:pt x="0" y="32"/>
                    <a:pt x="0" y="71"/>
                  </a:cubicBezTo>
                  <a:cubicBezTo>
                    <a:pt x="0" y="108"/>
                    <a:pt x="63" y="205"/>
                    <a:pt x="66" y="209"/>
                  </a:cubicBezTo>
                  <a:cubicBezTo>
                    <a:pt x="67" y="211"/>
                    <a:pt x="69" y="212"/>
                    <a:pt x="70" y="212"/>
                  </a:cubicBezTo>
                  <a:close/>
                  <a:moveTo>
                    <a:pt x="70" y="10"/>
                  </a:moveTo>
                  <a:cubicBezTo>
                    <a:pt x="104" y="10"/>
                    <a:pt x="131" y="37"/>
                    <a:pt x="131" y="71"/>
                  </a:cubicBezTo>
                  <a:cubicBezTo>
                    <a:pt x="131" y="100"/>
                    <a:pt x="84" y="176"/>
                    <a:pt x="70" y="198"/>
                  </a:cubicBezTo>
                  <a:cubicBezTo>
                    <a:pt x="56" y="176"/>
                    <a:pt x="9" y="100"/>
                    <a:pt x="9" y="71"/>
                  </a:cubicBezTo>
                  <a:cubicBezTo>
                    <a:pt x="9" y="37"/>
                    <a:pt x="37" y="10"/>
                    <a:pt x="70"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47"/>
            <p:cNvSpPr>
              <a:spLocks noEditPoints="1"/>
            </p:cNvSpPr>
            <p:nvPr/>
          </p:nvSpPr>
          <p:spPr bwMode="auto">
            <a:xfrm>
              <a:off x="9915525" y="3046413"/>
              <a:ext cx="120650" cy="123825"/>
            </a:xfrm>
            <a:custGeom>
              <a:avLst/>
              <a:gdLst>
                <a:gd name="T0" fmla="*/ 56 w 56"/>
                <a:gd name="T1" fmla="*/ 29 h 57"/>
                <a:gd name="T2" fmla="*/ 28 w 56"/>
                <a:gd name="T3" fmla="*/ 0 h 57"/>
                <a:gd name="T4" fmla="*/ 0 w 56"/>
                <a:gd name="T5" fmla="*/ 29 h 57"/>
                <a:gd name="T6" fmla="*/ 28 w 56"/>
                <a:gd name="T7" fmla="*/ 57 h 57"/>
                <a:gd name="T8" fmla="*/ 56 w 56"/>
                <a:gd name="T9" fmla="*/ 29 h 57"/>
                <a:gd name="T10" fmla="*/ 28 w 56"/>
                <a:gd name="T11" fmla="*/ 47 h 57"/>
                <a:gd name="T12" fmla="*/ 10 w 56"/>
                <a:gd name="T13" fmla="*/ 29 h 57"/>
                <a:gd name="T14" fmla="*/ 28 w 56"/>
                <a:gd name="T15" fmla="*/ 10 h 57"/>
                <a:gd name="T16" fmla="*/ 47 w 56"/>
                <a:gd name="T17" fmla="*/ 29 h 57"/>
                <a:gd name="T18" fmla="*/ 28 w 56"/>
                <a:gd name="T1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29"/>
                  </a:moveTo>
                  <a:cubicBezTo>
                    <a:pt x="56" y="13"/>
                    <a:pt x="44" y="0"/>
                    <a:pt x="28" y="0"/>
                  </a:cubicBezTo>
                  <a:cubicBezTo>
                    <a:pt x="13" y="0"/>
                    <a:pt x="0" y="13"/>
                    <a:pt x="0" y="29"/>
                  </a:cubicBezTo>
                  <a:cubicBezTo>
                    <a:pt x="0" y="44"/>
                    <a:pt x="13" y="57"/>
                    <a:pt x="28" y="57"/>
                  </a:cubicBezTo>
                  <a:cubicBezTo>
                    <a:pt x="44" y="57"/>
                    <a:pt x="56" y="44"/>
                    <a:pt x="56" y="29"/>
                  </a:cubicBezTo>
                  <a:close/>
                  <a:moveTo>
                    <a:pt x="28" y="47"/>
                  </a:moveTo>
                  <a:cubicBezTo>
                    <a:pt x="18" y="47"/>
                    <a:pt x="10" y="39"/>
                    <a:pt x="10" y="29"/>
                  </a:cubicBezTo>
                  <a:cubicBezTo>
                    <a:pt x="10" y="18"/>
                    <a:pt x="18" y="10"/>
                    <a:pt x="28" y="10"/>
                  </a:cubicBezTo>
                  <a:cubicBezTo>
                    <a:pt x="38" y="10"/>
                    <a:pt x="47" y="18"/>
                    <a:pt x="47" y="29"/>
                  </a:cubicBezTo>
                  <a:cubicBezTo>
                    <a:pt x="47" y="39"/>
                    <a:pt x="38" y="47"/>
                    <a:pt x="28" y="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448"/>
            <p:cNvSpPr>
              <a:spLocks/>
            </p:cNvSpPr>
            <p:nvPr/>
          </p:nvSpPr>
          <p:spPr bwMode="auto">
            <a:xfrm>
              <a:off x="9834563" y="3371850"/>
              <a:ext cx="284163" cy="109538"/>
            </a:xfrm>
            <a:custGeom>
              <a:avLst/>
              <a:gdLst>
                <a:gd name="T0" fmla="*/ 97 w 132"/>
                <a:gd name="T1" fmla="*/ 1 h 51"/>
                <a:gd name="T2" fmla="*/ 92 w 132"/>
                <a:gd name="T3" fmla="*/ 5 h 51"/>
                <a:gd name="T4" fmla="*/ 95 w 132"/>
                <a:gd name="T5" fmla="*/ 11 h 51"/>
                <a:gd name="T6" fmla="*/ 123 w 132"/>
                <a:gd name="T7" fmla="*/ 24 h 51"/>
                <a:gd name="T8" fmla="*/ 66 w 132"/>
                <a:gd name="T9" fmla="*/ 41 h 51"/>
                <a:gd name="T10" fmla="*/ 10 w 132"/>
                <a:gd name="T11" fmla="*/ 24 h 51"/>
                <a:gd name="T12" fmla="*/ 37 w 132"/>
                <a:gd name="T13" fmla="*/ 11 h 51"/>
                <a:gd name="T14" fmla="*/ 41 w 132"/>
                <a:gd name="T15" fmla="*/ 5 h 51"/>
                <a:gd name="T16" fmla="*/ 35 w 132"/>
                <a:gd name="T17" fmla="*/ 1 h 51"/>
                <a:gd name="T18" fmla="*/ 0 w 132"/>
                <a:gd name="T19" fmla="*/ 24 h 51"/>
                <a:gd name="T20" fmla="*/ 66 w 132"/>
                <a:gd name="T21" fmla="*/ 51 h 51"/>
                <a:gd name="T22" fmla="*/ 132 w 132"/>
                <a:gd name="T23" fmla="*/ 24 h 51"/>
                <a:gd name="T24" fmla="*/ 97 w 132"/>
                <a:gd name="T25"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51">
                  <a:moveTo>
                    <a:pt x="97" y="1"/>
                  </a:moveTo>
                  <a:cubicBezTo>
                    <a:pt x="95" y="1"/>
                    <a:pt x="92" y="2"/>
                    <a:pt x="92" y="5"/>
                  </a:cubicBezTo>
                  <a:cubicBezTo>
                    <a:pt x="91" y="8"/>
                    <a:pt x="93" y="10"/>
                    <a:pt x="95" y="11"/>
                  </a:cubicBezTo>
                  <a:cubicBezTo>
                    <a:pt x="113" y="14"/>
                    <a:pt x="123" y="20"/>
                    <a:pt x="123" y="24"/>
                  </a:cubicBezTo>
                  <a:cubicBezTo>
                    <a:pt x="123" y="31"/>
                    <a:pt x="101" y="41"/>
                    <a:pt x="66" y="41"/>
                  </a:cubicBezTo>
                  <a:cubicBezTo>
                    <a:pt x="32" y="41"/>
                    <a:pt x="10" y="31"/>
                    <a:pt x="10" y="24"/>
                  </a:cubicBezTo>
                  <a:cubicBezTo>
                    <a:pt x="10" y="20"/>
                    <a:pt x="19" y="14"/>
                    <a:pt x="37" y="11"/>
                  </a:cubicBezTo>
                  <a:cubicBezTo>
                    <a:pt x="40" y="10"/>
                    <a:pt x="42" y="7"/>
                    <a:pt x="41" y="5"/>
                  </a:cubicBezTo>
                  <a:cubicBezTo>
                    <a:pt x="41" y="2"/>
                    <a:pt x="38" y="0"/>
                    <a:pt x="35" y="1"/>
                  </a:cubicBezTo>
                  <a:cubicBezTo>
                    <a:pt x="13" y="5"/>
                    <a:pt x="0" y="14"/>
                    <a:pt x="0" y="24"/>
                  </a:cubicBezTo>
                  <a:cubicBezTo>
                    <a:pt x="0" y="42"/>
                    <a:pt x="33" y="51"/>
                    <a:pt x="66" y="51"/>
                  </a:cubicBezTo>
                  <a:cubicBezTo>
                    <a:pt x="99" y="51"/>
                    <a:pt x="132" y="42"/>
                    <a:pt x="132" y="24"/>
                  </a:cubicBezTo>
                  <a:cubicBezTo>
                    <a:pt x="132" y="14"/>
                    <a:pt x="120" y="5"/>
                    <a:pt x="97"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ooter Placeholder 2"/>
          <p:cNvSpPr>
            <a:spLocks noGrp="1"/>
          </p:cNvSpPr>
          <p:nvPr>
            <p:ph type="ftr" sz="quarter" idx="11"/>
          </p:nvPr>
        </p:nvSpPr>
        <p:spPr>
          <a:xfrm>
            <a:off x="457200" y="6411916"/>
            <a:ext cx="6635080" cy="365125"/>
          </a:xfrm>
        </p:spPr>
        <p:txBody>
          <a:bodyPr/>
          <a:lstStyle/>
          <a:p>
            <a:r>
              <a:rPr lang="fr-FR" noProof="0" smtClean="0"/>
              <a:t>POT présentation courte 2016</a:t>
            </a:r>
            <a:endParaRPr lang="fr-FR" noProof="0" dirty="0"/>
          </a:p>
        </p:txBody>
      </p:sp>
      <p:grpSp>
        <p:nvGrpSpPr>
          <p:cNvPr id="10" name="Group 25"/>
          <p:cNvGrpSpPr/>
          <p:nvPr/>
        </p:nvGrpSpPr>
        <p:grpSpPr>
          <a:xfrm>
            <a:off x="5078381" y="3849001"/>
            <a:ext cx="1830799" cy="684000"/>
            <a:chOff x="3818541" y="3903405"/>
            <a:chExt cx="1830799" cy="684000"/>
          </a:xfrm>
        </p:grpSpPr>
        <p:sp>
          <p:nvSpPr>
            <p:cNvPr id="137" name="Rectangle 136"/>
            <p:cNvSpPr/>
            <p:nvPr/>
          </p:nvSpPr>
          <p:spPr>
            <a:xfrm>
              <a:off x="3818541" y="3903405"/>
              <a:ext cx="1830799" cy="684000"/>
            </a:xfrm>
            <a:prstGeom prst="rect">
              <a:avLst/>
            </a:prstGeom>
            <a:solidFill>
              <a:schemeClr val="bg1">
                <a:lumMod val="85000"/>
              </a:schemeClr>
            </a:solidFill>
            <a:ln w="6350">
              <a:no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0" numCol="1" spcCol="0" rtlCol="0" fromWordArt="0" anchor="t" anchorCtr="0" forceAA="0" compatLnSpc="1">
              <a:prstTxWarp prst="textNoShape">
                <a:avLst/>
              </a:prstTxWarp>
              <a:noAutofit/>
            </a:bodyPr>
            <a:lstStyle/>
            <a:p>
              <a:pPr algn="ctr"/>
              <a:r>
                <a:rPr lang="fr-FR" sz="900" dirty="0" smtClean="0">
                  <a:solidFill>
                    <a:schemeClr val="tx1">
                      <a:lumMod val="75000"/>
                      <a:lumOff val="25000"/>
                    </a:schemeClr>
                  </a:solidFill>
                </a:rPr>
                <a:t>Scénario numérique d’innovation</a:t>
              </a:r>
              <a:endParaRPr lang="fr-FR" sz="900" dirty="0">
                <a:solidFill>
                  <a:schemeClr val="tx1">
                    <a:lumMod val="75000"/>
                    <a:lumOff val="25000"/>
                  </a:schemeClr>
                </a:solidFill>
              </a:endParaRPr>
            </a:p>
          </p:txBody>
        </p:sp>
        <p:sp>
          <p:nvSpPr>
            <p:cNvPr id="138" name="Rectangle 137"/>
            <p:cNvSpPr/>
            <p:nvPr/>
          </p:nvSpPr>
          <p:spPr>
            <a:xfrm>
              <a:off x="3988188" y="4055526"/>
              <a:ext cx="1491504" cy="468000"/>
            </a:xfrm>
            <a:prstGeom prst="rect">
              <a:avLst/>
            </a:prstGeom>
            <a:solidFill>
              <a:schemeClr val="accent4">
                <a:lumMod val="20000"/>
                <a:lumOff val="8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0" numCol="1" spcCol="0" rtlCol="0" fromWordArt="0" anchor="t" anchorCtr="0" forceAA="0" compatLnSpc="1">
              <a:prstTxWarp prst="textNoShape">
                <a:avLst/>
              </a:prstTxWarp>
              <a:noAutofit/>
            </a:bodyPr>
            <a:lstStyle/>
            <a:p>
              <a:pPr algn="ctr"/>
              <a:r>
                <a:rPr lang="fr-FR" sz="900" dirty="0" smtClean="0">
                  <a:solidFill>
                    <a:schemeClr val="tx1">
                      <a:lumMod val="75000"/>
                      <a:lumOff val="25000"/>
                    </a:schemeClr>
                  </a:solidFill>
                </a:rPr>
                <a:t>Cas d’usage</a:t>
              </a:r>
              <a:endParaRPr lang="fr-FR" sz="900" dirty="0">
                <a:solidFill>
                  <a:schemeClr val="tx1">
                    <a:lumMod val="75000"/>
                    <a:lumOff val="25000"/>
                  </a:schemeClr>
                </a:solidFill>
              </a:endParaRPr>
            </a:p>
          </p:txBody>
        </p:sp>
        <p:sp>
          <p:nvSpPr>
            <p:cNvPr id="139" name="Rectangle 138"/>
            <p:cNvSpPr/>
            <p:nvPr/>
          </p:nvSpPr>
          <p:spPr>
            <a:xfrm>
              <a:off x="4161608" y="4235341"/>
              <a:ext cx="1144665" cy="223539"/>
            </a:xfrm>
            <a:prstGeom prst="rect">
              <a:avLst/>
            </a:prstGeom>
            <a:solidFill>
              <a:schemeClr val="accent1">
                <a:lumMod val="5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ctr"/>
              <a:r>
                <a:rPr lang="fr-FR" sz="900" dirty="0" smtClean="0">
                  <a:solidFill>
                    <a:schemeClr val="bg1"/>
                  </a:solidFill>
                </a:rPr>
                <a:t>Technologies</a:t>
              </a:r>
              <a:endParaRPr lang="fr-FR" sz="900" dirty="0">
                <a:solidFill>
                  <a:schemeClr val="bg1"/>
                </a:solidFill>
              </a:endParaRPr>
            </a:p>
          </p:txBody>
        </p:sp>
      </p:grpSp>
      <p:grpSp>
        <p:nvGrpSpPr>
          <p:cNvPr id="12" name="Group 24"/>
          <p:cNvGrpSpPr/>
          <p:nvPr/>
        </p:nvGrpSpPr>
        <p:grpSpPr>
          <a:xfrm>
            <a:off x="5248028" y="3177024"/>
            <a:ext cx="1491504" cy="468000"/>
            <a:chOff x="3988188" y="3203091"/>
            <a:chExt cx="1491504" cy="468000"/>
          </a:xfrm>
        </p:grpSpPr>
        <p:sp>
          <p:nvSpPr>
            <p:cNvPr id="141" name="Rectangle 140"/>
            <p:cNvSpPr/>
            <p:nvPr/>
          </p:nvSpPr>
          <p:spPr>
            <a:xfrm>
              <a:off x="3988188" y="3203091"/>
              <a:ext cx="1491504" cy="468000"/>
            </a:xfrm>
            <a:prstGeom prst="rect">
              <a:avLst/>
            </a:prstGeom>
            <a:solidFill>
              <a:schemeClr val="accent4">
                <a:lumMod val="20000"/>
                <a:lumOff val="80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0" numCol="1" spcCol="0" rtlCol="0" fromWordArt="0" anchor="t" anchorCtr="0" forceAA="0" compatLnSpc="1">
              <a:prstTxWarp prst="textNoShape">
                <a:avLst/>
              </a:prstTxWarp>
              <a:noAutofit/>
            </a:bodyPr>
            <a:lstStyle/>
            <a:p>
              <a:pPr algn="ctr"/>
              <a:r>
                <a:rPr lang="fr-FR" sz="900" dirty="0" smtClean="0">
                  <a:solidFill>
                    <a:schemeClr val="tx1">
                      <a:lumMod val="75000"/>
                      <a:lumOff val="25000"/>
                    </a:schemeClr>
                  </a:solidFill>
                </a:rPr>
                <a:t>Cas d’usage</a:t>
              </a:r>
              <a:endParaRPr lang="fr-FR" sz="900" dirty="0">
                <a:solidFill>
                  <a:schemeClr val="tx1">
                    <a:lumMod val="75000"/>
                    <a:lumOff val="25000"/>
                  </a:schemeClr>
                </a:solidFill>
              </a:endParaRPr>
            </a:p>
          </p:txBody>
        </p:sp>
        <p:sp>
          <p:nvSpPr>
            <p:cNvPr id="142" name="Rectangle 141"/>
            <p:cNvSpPr/>
            <p:nvPr/>
          </p:nvSpPr>
          <p:spPr>
            <a:xfrm>
              <a:off x="4161608" y="3382906"/>
              <a:ext cx="1144665" cy="223539"/>
            </a:xfrm>
            <a:prstGeom prst="rect">
              <a:avLst/>
            </a:prstGeom>
            <a:solidFill>
              <a:schemeClr val="accent1">
                <a:lumMod val="50000"/>
              </a:schemeClr>
            </a:solidFill>
            <a:ln>
              <a:noFill/>
            </a:ln>
            <a:effectLst>
              <a:outerShdw blurRad="508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ctr"/>
              <a:r>
                <a:rPr lang="fr-FR" sz="900" dirty="0" smtClean="0">
                  <a:solidFill>
                    <a:schemeClr val="bg1"/>
                  </a:solidFill>
                </a:rPr>
                <a:t>Technologies</a:t>
              </a:r>
              <a:endParaRPr lang="fr-FR" sz="900" dirty="0">
                <a:solidFill>
                  <a:schemeClr val="bg1"/>
                </a:solidFill>
              </a:endParaRPr>
            </a:p>
          </p:txBody>
        </p:sp>
      </p:grpSp>
      <p:sp>
        <p:nvSpPr>
          <p:cNvPr id="143" name="Isosceles Triangle 142"/>
          <p:cNvSpPr/>
          <p:nvPr/>
        </p:nvSpPr>
        <p:spPr>
          <a:xfrm rot="10800000">
            <a:off x="5755764" y="3725718"/>
            <a:ext cx="476033" cy="9571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4" name="Rectangle à coins arrondis 23"/>
          <p:cNvSpPr/>
          <p:nvPr/>
        </p:nvSpPr>
        <p:spPr>
          <a:xfrm>
            <a:off x="3437720" y="2056836"/>
            <a:ext cx="1815941" cy="2880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fr-FR" sz="1400" b="1" i="1" dirty="0">
                <a:solidFill>
                  <a:schemeClr val="bg1"/>
                </a:solidFill>
              </a:rPr>
              <a:t>Technologies</a:t>
            </a:r>
          </a:p>
        </p:txBody>
      </p:sp>
      <p:sp>
        <p:nvSpPr>
          <p:cNvPr id="145" name="Rectangle à coins arrondis 23"/>
          <p:cNvSpPr/>
          <p:nvPr/>
        </p:nvSpPr>
        <p:spPr>
          <a:xfrm>
            <a:off x="723763" y="3960998"/>
            <a:ext cx="3029194" cy="10162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6700" indent="-266700">
              <a:buClr>
                <a:schemeClr val="accent1">
                  <a:lumMod val="50000"/>
                </a:schemeClr>
              </a:buClr>
              <a:buFont typeface="Arial" panose="020B0604020202020204" pitchFamily="34" charset="0"/>
              <a:buChar char="●"/>
            </a:pPr>
            <a:r>
              <a:rPr lang="fr-FR" sz="1200" dirty="0" smtClean="0">
                <a:solidFill>
                  <a:schemeClr val="tx1">
                    <a:lumMod val="75000"/>
                    <a:lumOff val="25000"/>
                  </a:schemeClr>
                </a:solidFill>
              </a:rPr>
              <a:t>Faire émerger </a:t>
            </a:r>
            <a:r>
              <a:rPr lang="fr-FR" sz="1200" dirty="0">
                <a:solidFill>
                  <a:schemeClr val="tx1">
                    <a:lumMod val="75000"/>
                    <a:lumOff val="25000"/>
                  </a:schemeClr>
                </a:solidFill>
              </a:rPr>
              <a:t>des</a:t>
            </a:r>
            <a:r>
              <a:rPr lang="fr-FR" sz="1200" b="1" dirty="0" smtClean="0">
                <a:solidFill>
                  <a:schemeClr val="accent1">
                    <a:lumMod val="50000"/>
                  </a:schemeClr>
                </a:solidFill>
              </a:rPr>
              <a:t> scénarios innovants</a:t>
            </a:r>
            <a:r>
              <a:rPr lang="fr-FR" sz="1200" dirty="0" smtClean="0">
                <a:solidFill>
                  <a:schemeClr val="tx1">
                    <a:lumMod val="75000"/>
                    <a:lumOff val="25000"/>
                  </a:schemeClr>
                </a:solidFill>
              </a:rPr>
              <a:t> à </a:t>
            </a:r>
            <a:r>
              <a:rPr lang="fr-FR" sz="1200" smtClean="0">
                <a:solidFill>
                  <a:schemeClr val="tx1">
                    <a:lumMod val="75000"/>
                    <a:lumOff val="25000"/>
                  </a:schemeClr>
                </a:solidFill>
              </a:rPr>
              <a:t>partir du regroupement de </a:t>
            </a:r>
            <a:r>
              <a:rPr lang="fr-FR" sz="1200" dirty="0" smtClean="0">
                <a:solidFill>
                  <a:schemeClr val="tx1">
                    <a:lumMod val="75000"/>
                    <a:lumOff val="25000"/>
                  </a:schemeClr>
                </a:solidFill>
              </a:rPr>
              <a:t>différents </a:t>
            </a:r>
            <a:r>
              <a:rPr lang="fr-FR" sz="1200" b="1" dirty="0" smtClean="0">
                <a:solidFill>
                  <a:schemeClr val="accent1">
                    <a:lumMod val="50000"/>
                  </a:schemeClr>
                </a:solidFill>
              </a:rPr>
              <a:t>cas d’usage </a:t>
            </a:r>
            <a:endParaRPr lang="fr-FR" sz="1200" b="1" dirty="0">
              <a:solidFill>
                <a:schemeClr val="accent1">
                  <a:lumMod val="50000"/>
                </a:schemeClr>
              </a:solidFill>
            </a:endParaRPr>
          </a:p>
        </p:txBody>
      </p:sp>
      <p:sp>
        <p:nvSpPr>
          <p:cNvPr id="146" name="Rectangle à coins arrondis 23"/>
          <p:cNvSpPr/>
          <p:nvPr/>
        </p:nvSpPr>
        <p:spPr>
          <a:xfrm>
            <a:off x="702066" y="4890821"/>
            <a:ext cx="3540712" cy="10162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6700" indent="-266700">
              <a:buClr>
                <a:schemeClr val="accent1">
                  <a:lumMod val="50000"/>
                </a:schemeClr>
              </a:buClr>
              <a:buFont typeface="Arial" panose="020B0604020202020204" pitchFamily="34" charset="0"/>
              <a:buChar char="●"/>
            </a:pPr>
            <a:r>
              <a:rPr lang="fr-FR" sz="1200" smtClean="0">
                <a:solidFill>
                  <a:schemeClr val="tx1">
                    <a:lumMod val="75000"/>
                    <a:lumOff val="25000"/>
                  </a:schemeClr>
                </a:solidFill>
              </a:rPr>
              <a:t>Dégager un vision globale et synthétique des opprotunités digitales pour les métiers , la stratégie digitale et  pour l’IT</a:t>
            </a:r>
            <a:endParaRPr lang="fr-FR" sz="1200" b="1" dirty="0">
              <a:solidFill>
                <a:schemeClr val="accent1">
                  <a:lumMod val="50000"/>
                </a:schemeClr>
              </a:solidFill>
            </a:endParaRPr>
          </a:p>
        </p:txBody>
      </p:sp>
      <p:grpSp>
        <p:nvGrpSpPr>
          <p:cNvPr id="13" name="Group 5"/>
          <p:cNvGrpSpPr/>
          <p:nvPr/>
        </p:nvGrpSpPr>
        <p:grpSpPr>
          <a:xfrm>
            <a:off x="4426791" y="4883188"/>
            <a:ext cx="1534387" cy="1127239"/>
            <a:chOff x="5195724" y="4771456"/>
            <a:chExt cx="1534387" cy="1127239"/>
          </a:xfrm>
        </p:grpSpPr>
        <p:grpSp>
          <p:nvGrpSpPr>
            <p:cNvPr id="14" name="Group 123"/>
            <p:cNvGrpSpPr/>
            <p:nvPr/>
          </p:nvGrpSpPr>
          <p:grpSpPr>
            <a:xfrm>
              <a:off x="5419247" y="5564115"/>
              <a:ext cx="269665" cy="260225"/>
              <a:chOff x="9632951" y="5213350"/>
              <a:chExt cx="490538" cy="520701"/>
            </a:xfrm>
            <a:solidFill>
              <a:schemeClr val="bg1">
                <a:lumMod val="65000"/>
              </a:schemeClr>
            </a:solidFill>
          </p:grpSpPr>
          <p:sp>
            <p:nvSpPr>
              <p:cNvPr id="125" name="Freeform 441"/>
              <p:cNvSpPr>
                <a:spLocks noEditPoints="1"/>
              </p:cNvSpPr>
              <p:nvPr/>
            </p:nvSpPr>
            <p:spPr bwMode="auto">
              <a:xfrm>
                <a:off x="9783763" y="5586413"/>
                <a:ext cx="188913" cy="147638"/>
              </a:xfrm>
              <a:custGeom>
                <a:avLst/>
                <a:gdLst>
                  <a:gd name="T0" fmla="*/ 81 w 88"/>
                  <a:gd name="T1" fmla="*/ 40 h 69"/>
                  <a:gd name="T2" fmla="*/ 76 w 88"/>
                  <a:gd name="T3" fmla="*/ 36 h 69"/>
                  <a:gd name="T4" fmla="*/ 59 w 88"/>
                  <a:gd name="T5" fmla="*/ 36 h 69"/>
                  <a:gd name="T6" fmla="*/ 59 w 88"/>
                  <a:gd name="T7" fmla="*/ 5 h 69"/>
                  <a:gd name="T8" fmla="*/ 54 w 88"/>
                  <a:gd name="T9" fmla="*/ 0 h 69"/>
                  <a:gd name="T10" fmla="*/ 49 w 88"/>
                  <a:gd name="T11" fmla="*/ 5 h 69"/>
                  <a:gd name="T12" fmla="*/ 49 w 88"/>
                  <a:gd name="T13" fmla="*/ 36 h 69"/>
                  <a:gd name="T14" fmla="*/ 39 w 88"/>
                  <a:gd name="T15" fmla="*/ 36 h 69"/>
                  <a:gd name="T16" fmla="*/ 39 w 88"/>
                  <a:gd name="T17" fmla="*/ 5 h 69"/>
                  <a:gd name="T18" fmla="*/ 34 w 88"/>
                  <a:gd name="T19" fmla="*/ 0 h 69"/>
                  <a:gd name="T20" fmla="*/ 29 w 88"/>
                  <a:gd name="T21" fmla="*/ 5 h 69"/>
                  <a:gd name="T22" fmla="*/ 29 w 88"/>
                  <a:gd name="T23" fmla="*/ 36 h 69"/>
                  <a:gd name="T24" fmla="*/ 11 w 88"/>
                  <a:gd name="T25" fmla="*/ 36 h 69"/>
                  <a:gd name="T26" fmla="*/ 7 w 88"/>
                  <a:gd name="T27" fmla="*/ 40 h 69"/>
                  <a:gd name="T28" fmla="*/ 0 w 88"/>
                  <a:gd name="T29" fmla="*/ 63 h 69"/>
                  <a:gd name="T30" fmla="*/ 1 w 88"/>
                  <a:gd name="T31" fmla="*/ 67 h 69"/>
                  <a:gd name="T32" fmla="*/ 5 w 88"/>
                  <a:gd name="T33" fmla="*/ 69 h 69"/>
                  <a:gd name="T34" fmla="*/ 83 w 88"/>
                  <a:gd name="T35" fmla="*/ 69 h 69"/>
                  <a:gd name="T36" fmla="*/ 83 w 88"/>
                  <a:gd name="T37" fmla="*/ 69 h 69"/>
                  <a:gd name="T38" fmla="*/ 88 w 88"/>
                  <a:gd name="T39" fmla="*/ 64 h 69"/>
                  <a:gd name="T40" fmla="*/ 87 w 88"/>
                  <a:gd name="T41" fmla="*/ 62 h 69"/>
                  <a:gd name="T42" fmla="*/ 81 w 88"/>
                  <a:gd name="T43" fmla="*/ 40 h 69"/>
                  <a:gd name="T44" fmla="*/ 11 w 88"/>
                  <a:gd name="T45" fmla="*/ 59 h 69"/>
                  <a:gd name="T46" fmla="*/ 15 w 88"/>
                  <a:gd name="T47" fmla="*/ 46 h 69"/>
                  <a:gd name="T48" fmla="*/ 73 w 88"/>
                  <a:gd name="T49" fmla="*/ 46 h 69"/>
                  <a:gd name="T50" fmla="*/ 76 w 88"/>
                  <a:gd name="T51" fmla="*/ 59 h 69"/>
                  <a:gd name="T52" fmla="*/ 11 w 88"/>
                  <a:gd name="T53"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69">
                    <a:moveTo>
                      <a:pt x="81" y="40"/>
                    </a:moveTo>
                    <a:cubicBezTo>
                      <a:pt x="80" y="38"/>
                      <a:pt x="79" y="36"/>
                      <a:pt x="76" y="36"/>
                    </a:cubicBezTo>
                    <a:cubicBezTo>
                      <a:pt x="59" y="36"/>
                      <a:pt x="59" y="36"/>
                      <a:pt x="59" y="36"/>
                    </a:cubicBezTo>
                    <a:cubicBezTo>
                      <a:pt x="59" y="5"/>
                      <a:pt x="59" y="5"/>
                      <a:pt x="59" y="5"/>
                    </a:cubicBezTo>
                    <a:cubicBezTo>
                      <a:pt x="59" y="3"/>
                      <a:pt x="56" y="0"/>
                      <a:pt x="54" y="0"/>
                    </a:cubicBezTo>
                    <a:cubicBezTo>
                      <a:pt x="51" y="0"/>
                      <a:pt x="49" y="3"/>
                      <a:pt x="49" y="5"/>
                    </a:cubicBezTo>
                    <a:cubicBezTo>
                      <a:pt x="49" y="36"/>
                      <a:pt x="49" y="36"/>
                      <a:pt x="49" y="36"/>
                    </a:cubicBezTo>
                    <a:cubicBezTo>
                      <a:pt x="39" y="36"/>
                      <a:pt x="39" y="36"/>
                      <a:pt x="39" y="36"/>
                    </a:cubicBezTo>
                    <a:cubicBezTo>
                      <a:pt x="39" y="5"/>
                      <a:pt x="39" y="5"/>
                      <a:pt x="39" y="5"/>
                    </a:cubicBezTo>
                    <a:cubicBezTo>
                      <a:pt x="39" y="3"/>
                      <a:pt x="37" y="0"/>
                      <a:pt x="34" y="0"/>
                    </a:cubicBezTo>
                    <a:cubicBezTo>
                      <a:pt x="31" y="0"/>
                      <a:pt x="29" y="3"/>
                      <a:pt x="29" y="5"/>
                    </a:cubicBezTo>
                    <a:cubicBezTo>
                      <a:pt x="29" y="36"/>
                      <a:pt x="29" y="36"/>
                      <a:pt x="29" y="36"/>
                    </a:cubicBezTo>
                    <a:cubicBezTo>
                      <a:pt x="11" y="36"/>
                      <a:pt x="11" y="36"/>
                      <a:pt x="11" y="36"/>
                    </a:cubicBezTo>
                    <a:cubicBezTo>
                      <a:pt x="9" y="36"/>
                      <a:pt x="7" y="38"/>
                      <a:pt x="7" y="40"/>
                    </a:cubicBezTo>
                    <a:cubicBezTo>
                      <a:pt x="0" y="63"/>
                      <a:pt x="0" y="63"/>
                      <a:pt x="0" y="63"/>
                    </a:cubicBezTo>
                    <a:cubicBezTo>
                      <a:pt x="0" y="65"/>
                      <a:pt x="0" y="66"/>
                      <a:pt x="1" y="67"/>
                    </a:cubicBezTo>
                    <a:cubicBezTo>
                      <a:pt x="2" y="69"/>
                      <a:pt x="3" y="69"/>
                      <a:pt x="5" y="69"/>
                    </a:cubicBezTo>
                    <a:cubicBezTo>
                      <a:pt x="83" y="69"/>
                      <a:pt x="83" y="69"/>
                      <a:pt x="83" y="69"/>
                    </a:cubicBezTo>
                    <a:cubicBezTo>
                      <a:pt x="83" y="69"/>
                      <a:pt x="83" y="69"/>
                      <a:pt x="83" y="69"/>
                    </a:cubicBezTo>
                    <a:cubicBezTo>
                      <a:pt x="86" y="69"/>
                      <a:pt x="88" y="67"/>
                      <a:pt x="88" y="64"/>
                    </a:cubicBezTo>
                    <a:cubicBezTo>
                      <a:pt x="88" y="64"/>
                      <a:pt x="88" y="63"/>
                      <a:pt x="87" y="62"/>
                    </a:cubicBezTo>
                    <a:lnTo>
                      <a:pt x="81" y="40"/>
                    </a:lnTo>
                    <a:close/>
                    <a:moveTo>
                      <a:pt x="11" y="59"/>
                    </a:moveTo>
                    <a:cubicBezTo>
                      <a:pt x="15" y="46"/>
                      <a:pt x="15" y="46"/>
                      <a:pt x="15" y="46"/>
                    </a:cubicBezTo>
                    <a:cubicBezTo>
                      <a:pt x="73" y="46"/>
                      <a:pt x="73" y="46"/>
                      <a:pt x="73" y="46"/>
                    </a:cubicBezTo>
                    <a:cubicBezTo>
                      <a:pt x="76" y="59"/>
                      <a:pt x="76" y="59"/>
                      <a:pt x="76" y="59"/>
                    </a:cubicBezTo>
                    <a:lnTo>
                      <a:pt x="11"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42"/>
              <p:cNvSpPr>
                <a:spLocks noEditPoints="1"/>
              </p:cNvSpPr>
              <p:nvPr/>
            </p:nvSpPr>
            <p:spPr bwMode="auto">
              <a:xfrm>
                <a:off x="9632951" y="5213350"/>
                <a:ext cx="490538" cy="357188"/>
              </a:xfrm>
              <a:custGeom>
                <a:avLst/>
                <a:gdLst>
                  <a:gd name="T0" fmla="*/ 201 w 228"/>
                  <a:gd name="T1" fmla="*/ 35 h 166"/>
                  <a:gd name="T2" fmla="*/ 194 w 228"/>
                  <a:gd name="T3" fmla="*/ 34 h 166"/>
                  <a:gd name="T4" fmla="*/ 191 w 228"/>
                  <a:gd name="T5" fmla="*/ 34 h 166"/>
                  <a:gd name="T6" fmla="*/ 191 w 228"/>
                  <a:gd name="T7" fmla="*/ 12 h 166"/>
                  <a:gd name="T8" fmla="*/ 178 w 228"/>
                  <a:gd name="T9" fmla="*/ 0 h 166"/>
                  <a:gd name="T10" fmla="*/ 49 w 228"/>
                  <a:gd name="T11" fmla="*/ 0 h 166"/>
                  <a:gd name="T12" fmla="*/ 37 w 228"/>
                  <a:gd name="T13" fmla="*/ 12 h 166"/>
                  <a:gd name="T14" fmla="*/ 37 w 228"/>
                  <a:gd name="T15" fmla="*/ 34 h 166"/>
                  <a:gd name="T16" fmla="*/ 34 w 228"/>
                  <a:gd name="T17" fmla="*/ 34 h 166"/>
                  <a:gd name="T18" fmla="*/ 27 w 228"/>
                  <a:gd name="T19" fmla="*/ 35 h 166"/>
                  <a:gd name="T20" fmla="*/ 6 w 228"/>
                  <a:gd name="T21" fmla="*/ 84 h 166"/>
                  <a:gd name="T22" fmla="*/ 42 w 228"/>
                  <a:gd name="T23" fmla="*/ 118 h 166"/>
                  <a:gd name="T24" fmla="*/ 44 w 228"/>
                  <a:gd name="T25" fmla="*/ 118 h 166"/>
                  <a:gd name="T26" fmla="*/ 114 w 228"/>
                  <a:gd name="T27" fmla="*/ 166 h 166"/>
                  <a:gd name="T28" fmla="*/ 183 w 228"/>
                  <a:gd name="T29" fmla="*/ 118 h 166"/>
                  <a:gd name="T30" fmla="*/ 185 w 228"/>
                  <a:gd name="T31" fmla="*/ 118 h 166"/>
                  <a:gd name="T32" fmla="*/ 222 w 228"/>
                  <a:gd name="T33" fmla="*/ 84 h 166"/>
                  <a:gd name="T34" fmla="*/ 201 w 228"/>
                  <a:gd name="T35" fmla="*/ 35 h 166"/>
                  <a:gd name="T36" fmla="*/ 16 w 228"/>
                  <a:gd name="T37" fmla="*/ 82 h 166"/>
                  <a:gd name="T38" fmla="*/ 30 w 228"/>
                  <a:gd name="T39" fmla="*/ 44 h 166"/>
                  <a:gd name="T40" fmla="*/ 34 w 228"/>
                  <a:gd name="T41" fmla="*/ 44 h 166"/>
                  <a:gd name="T42" fmla="*/ 37 w 228"/>
                  <a:gd name="T43" fmla="*/ 44 h 166"/>
                  <a:gd name="T44" fmla="*/ 37 w 228"/>
                  <a:gd name="T45" fmla="*/ 83 h 166"/>
                  <a:gd name="T46" fmla="*/ 41 w 228"/>
                  <a:gd name="T47" fmla="*/ 108 h 166"/>
                  <a:gd name="T48" fmla="*/ 16 w 228"/>
                  <a:gd name="T49" fmla="*/ 82 h 166"/>
                  <a:gd name="T50" fmla="*/ 181 w 228"/>
                  <a:gd name="T51" fmla="*/ 83 h 166"/>
                  <a:gd name="T52" fmla="*/ 114 w 228"/>
                  <a:gd name="T53" fmla="*/ 156 h 166"/>
                  <a:gd name="T54" fmla="*/ 54 w 228"/>
                  <a:gd name="T55" fmla="*/ 115 h 166"/>
                  <a:gd name="T56" fmla="*/ 50 w 228"/>
                  <a:gd name="T57" fmla="*/ 106 h 166"/>
                  <a:gd name="T58" fmla="*/ 47 w 228"/>
                  <a:gd name="T59" fmla="*/ 83 h 166"/>
                  <a:gd name="T60" fmla="*/ 47 w 228"/>
                  <a:gd name="T61" fmla="*/ 48 h 166"/>
                  <a:gd name="T62" fmla="*/ 47 w 228"/>
                  <a:gd name="T63" fmla="*/ 37 h 166"/>
                  <a:gd name="T64" fmla="*/ 47 w 228"/>
                  <a:gd name="T65" fmla="*/ 12 h 166"/>
                  <a:gd name="T66" fmla="*/ 49 w 228"/>
                  <a:gd name="T67" fmla="*/ 10 h 166"/>
                  <a:gd name="T68" fmla="*/ 178 w 228"/>
                  <a:gd name="T69" fmla="*/ 10 h 166"/>
                  <a:gd name="T70" fmla="*/ 181 w 228"/>
                  <a:gd name="T71" fmla="*/ 12 h 166"/>
                  <a:gd name="T72" fmla="*/ 181 w 228"/>
                  <a:gd name="T73" fmla="*/ 83 h 166"/>
                  <a:gd name="T74" fmla="*/ 212 w 228"/>
                  <a:gd name="T75" fmla="*/ 82 h 166"/>
                  <a:gd name="T76" fmla="*/ 187 w 228"/>
                  <a:gd name="T77" fmla="*/ 108 h 166"/>
                  <a:gd name="T78" fmla="*/ 191 w 228"/>
                  <a:gd name="T79" fmla="*/ 83 h 166"/>
                  <a:gd name="T80" fmla="*/ 191 w 228"/>
                  <a:gd name="T81" fmla="*/ 44 h 166"/>
                  <a:gd name="T82" fmla="*/ 194 w 228"/>
                  <a:gd name="T83" fmla="*/ 44 h 166"/>
                  <a:gd name="T84" fmla="*/ 198 w 228"/>
                  <a:gd name="T85" fmla="*/ 44 h 166"/>
                  <a:gd name="T86" fmla="*/ 212 w 228"/>
                  <a:gd name="T87" fmla="*/ 8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8" h="166">
                    <a:moveTo>
                      <a:pt x="201" y="35"/>
                    </a:moveTo>
                    <a:cubicBezTo>
                      <a:pt x="198" y="34"/>
                      <a:pt x="196" y="34"/>
                      <a:pt x="194" y="34"/>
                    </a:cubicBezTo>
                    <a:cubicBezTo>
                      <a:pt x="193" y="34"/>
                      <a:pt x="192" y="34"/>
                      <a:pt x="191" y="34"/>
                    </a:cubicBezTo>
                    <a:cubicBezTo>
                      <a:pt x="191" y="12"/>
                      <a:pt x="191" y="12"/>
                      <a:pt x="191" y="12"/>
                    </a:cubicBezTo>
                    <a:cubicBezTo>
                      <a:pt x="191" y="6"/>
                      <a:pt x="185" y="0"/>
                      <a:pt x="178" y="0"/>
                    </a:cubicBezTo>
                    <a:cubicBezTo>
                      <a:pt x="49" y="0"/>
                      <a:pt x="49" y="0"/>
                      <a:pt x="49" y="0"/>
                    </a:cubicBezTo>
                    <a:cubicBezTo>
                      <a:pt x="43" y="0"/>
                      <a:pt x="37" y="6"/>
                      <a:pt x="37" y="12"/>
                    </a:cubicBezTo>
                    <a:cubicBezTo>
                      <a:pt x="37" y="34"/>
                      <a:pt x="37" y="34"/>
                      <a:pt x="37" y="34"/>
                    </a:cubicBezTo>
                    <a:cubicBezTo>
                      <a:pt x="36" y="34"/>
                      <a:pt x="35" y="34"/>
                      <a:pt x="34" y="34"/>
                    </a:cubicBezTo>
                    <a:cubicBezTo>
                      <a:pt x="32" y="34"/>
                      <a:pt x="29" y="34"/>
                      <a:pt x="27" y="35"/>
                    </a:cubicBezTo>
                    <a:cubicBezTo>
                      <a:pt x="9" y="39"/>
                      <a:pt x="0" y="62"/>
                      <a:pt x="6" y="84"/>
                    </a:cubicBezTo>
                    <a:cubicBezTo>
                      <a:pt x="11" y="104"/>
                      <a:pt x="27" y="118"/>
                      <a:pt x="42" y="118"/>
                    </a:cubicBezTo>
                    <a:cubicBezTo>
                      <a:pt x="43" y="118"/>
                      <a:pt x="44" y="118"/>
                      <a:pt x="44" y="118"/>
                    </a:cubicBezTo>
                    <a:cubicBezTo>
                      <a:pt x="57" y="146"/>
                      <a:pt x="83" y="166"/>
                      <a:pt x="114" y="166"/>
                    </a:cubicBezTo>
                    <a:cubicBezTo>
                      <a:pt x="145" y="166"/>
                      <a:pt x="171" y="146"/>
                      <a:pt x="183" y="118"/>
                    </a:cubicBezTo>
                    <a:cubicBezTo>
                      <a:pt x="184" y="118"/>
                      <a:pt x="185" y="118"/>
                      <a:pt x="185" y="118"/>
                    </a:cubicBezTo>
                    <a:cubicBezTo>
                      <a:pt x="201" y="118"/>
                      <a:pt x="216" y="104"/>
                      <a:pt x="222" y="84"/>
                    </a:cubicBezTo>
                    <a:cubicBezTo>
                      <a:pt x="228" y="62"/>
                      <a:pt x="218" y="39"/>
                      <a:pt x="201" y="35"/>
                    </a:cubicBezTo>
                    <a:close/>
                    <a:moveTo>
                      <a:pt x="16" y="82"/>
                    </a:moveTo>
                    <a:cubicBezTo>
                      <a:pt x="11" y="65"/>
                      <a:pt x="17" y="47"/>
                      <a:pt x="30" y="44"/>
                    </a:cubicBezTo>
                    <a:cubicBezTo>
                      <a:pt x="31" y="44"/>
                      <a:pt x="32" y="44"/>
                      <a:pt x="34" y="44"/>
                    </a:cubicBezTo>
                    <a:cubicBezTo>
                      <a:pt x="35" y="44"/>
                      <a:pt x="36" y="44"/>
                      <a:pt x="37" y="44"/>
                    </a:cubicBezTo>
                    <a:cubicBezTo>
                      <a:pt x="37" y="83"/>
                      <a:pt x="37" y="83"/>
                      <a:pt x="37" y="83"/>
                    </a:cubicBezTo>
                    <a:cubicBezTo>
                      <a:pt x="37" y="92"/>
                      <a:pt x="38" y="100"/>
                      <a:pt x="41" y="108"/>
                    </a:cubicBezTo>
                    <a:cubicBezTo>
                      <a:pt x="30" y="107"/>
                      <a:pt x="19" y="96"/>
                      <a:pt x="16" y="82"/>
                    </a:cubicBezTo>
                    <a:close/>
                    <a:moveTo>
                      <a:pt x="181" y="83"/>
                    </a:moveTo>
                    <a:cubicBezTo>
                      <a:pt x="181" y="123"/>
                      <a:pt x="151" y="156"/>
                      <a:pt x="114" y="156"/>
                    </a:cubicBezTo>
                    <a:cubicBezTo>
                      <a:pt x="88" y="156"/>
                      <a:pt x="65" y="139"/>
                      <a:pt x="54" y="115"/>
                    </a:cubicBezTo>
                    <a:cubicBezTo>
                      <a:pt x="53" y="112"/>
                      <a:pt x="51" y="109"/>
                      <a:pt x="50" y="106"/>
                    </a:cubicBezTo>
                    <a:cubicBezTo>
                      <a:pt x="48" y="99"/>
                      <a:pt x="47" y="91"/>
                      <a:pt x="47" y="83"/>
                    </a:cubicBezTo>
                    <a:cubicBezTo>
                      <a:pt x="47" y="48"/>
                      <a:pt x="47" y="48"/>
                      <a:pt x="47" y="48"/>
                    </a:cubicBezTo>
                    <a:cubicBezTo>
                      <a:pt x="47" y="37"/>
                      <a:pt x="47" y="37"/>
                      <a:pt x="47" y="37"/>
                    </a:cubicBezTo>
                    <a:cubicBezTo>
                      <a:pt x="47" y="12"/>
                      <a:pt x="47" y="12"/>
                      <a:pt x="47" y="12"/>
                    </a:cubicBezTo>
                    <a:cubicBezTo>
                      <a:pt x="47" y="11"/>
                      <a:pt x="48" y="10"/>
                      <a:pt x="49" y="10"/>
                    </a:cubicBezTo>
                    <a:cubicBezTo>
                      <a:pt x="178" y="10"/>
                      <a:pt x="178" y="10"/>
                      <a:pt x="178" y="10"/>
                    </a:cubicBezTo>
                    <a:cubicBezTo>
                      <a:pt x="180" y="10"/>
                      <a:pt x="181" y="11"/>
                      <a:pt x="181" y="12"/>
                    </a:cubicBezTo>
                    <a:lnTo>
                      <a:pt x="181" y="83"/>
                    </a:lnTo>
                    <a:close/>
                    <a:moveTo>
                      <a:pt x="212" y="82"/>
                    </a:moveTo>
                    <a:cubicBezTo>
                      <a:pt x="208" y="96"/>
                      <a:pt x="198" y="107"/>
                      <a:pt x="187" y="108"/>
                    </a:cubicBezTo>
                    <a:cubicBezTo>
                      <a:pt x="189" y="100"/>
                      <a:pt x="191" y="92"/>
                      <a:pt x="191" y="83"/>
                    </a:cubicBezTo>
                    <a:cubicBezTo>
                      <a:pt x="191" y="44"/>
                      <a:pt x="191" y="44"/>
                      <a:pt x="191" y="44"/>
                    </a:cubicBezTo>
                    <a:cubicBezTo>
                      <a:pt x="192" y="44"/>
                      <a:pt x="193" y="44"/>
                      <a:pt x="194" y="44"/>
                    </a:cubicBezTo>
                    <a:cubicBezTo>
                      <a:pt x="195" y="44"/>
                      <a:pt x="197" y="44"/>
                      <a:pt x="198" y="44"/>
                    </a:cubicBezTo>
                    <a:cubicBezTo>
                      <a:pt x="210" y="47"/>
                      <a:pt x="217" y="65"/>
                      <a:pt x="212" y="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43"/>
              <p:cNvSpPr>
                <a:spLocks noEditPoints="1"/>
              </p:cNvSpPr>
              <p:nvPr/>
            </p:nvSpPr>
            <p:spPr bwMode="auto">
              <a:xfrm>
                <a:off x="9785351" y="5284788"/>
                <a:ext cx="182563" cy="171450"/>
              </a:xfrm>
              <a:custGeom>
                <a:avLst/>
                <a:gdLst>
                  <a:gd name="T0" fmla="*/ 78 w 85"/>
                  <a:gd name="T1" fmla="*/ 25 h 80"/>
                  <a:gd name="T2" fmla="*/ 57 w 85"/>
                  <a:gd name="T3" fmla="*/ 25 h 80"/>
                  <a:gd name="T4" fmla="*/ 50 w 85"/>
                  <a:gd name="T5" fmla="*/ 5 h 80"/>
                  <a:gd name="T6" fmla="*/ 43 w 85"/>
                  <a:gd name="T7" fmla="*/ 0 h 80"/>
                  <a:gd name="T8" fmla="*/ 36 w 85"/>
                  <a:gd name="T9" fmla="*/ 5 h 80"/>
                  <a:gd name="T10" fmla="*/ 29 w 85"/>
                  <a:gd name="T11" fmla="*/ 25 h 80"/>
                  <a:gd name="T12" fmla="*/ 8 w 85"/>
                  <a:gd name="T13" fmla="*/ 25 h 80"/>
                  <a:gd name="T14" fmla="*/ 1 w 85"/>
                  <a:gd name="T15" fmla="*/ 30 h 80"/>
                  <a:gd name="T16" fmla="*/ 4 w 85"/>
                  <a:gd name="T17" fmla="*/ 38 h 80"/>
                  <a:gd name="T18" fmla="*/ 21 w 85"/>
                  <a:gd name="T19" fmla="*/ 50 h 80"/>
                  <a:gd name="T20" fmla="*/ 15 w 85"/>
                  <a:gd name="T21" fmla="*/ 71 h 80"/>
                  <a:gd name="T22" fmla="*/ 17 w 85"/>
                  <a:gd name="T23" fmla="*/ 78 h 80"/>
                  <a:gd name="T24" fmla="*/ 21 w 85"/>
                  <a:gd name="T25" fmla="*/ 80 h 80"/>
                  <a:gd name="T26" fmla="*/ 25 w 85"/>
                  <a:gd name="T27" fmla="*/ 78 h 80"/>
                  <a:gd name="T28" fmla="*/ 43 w 85"/>
                  <a:gd name="T29" fmla="*/ 66 h 80"/>
                  <a:gd name="T30" fmla="*/ 60 w 85"/>
                  <a:gd name="T31" fmla="*/ 78 h 80"/>
                  <a:gd name="T32" fmla="*/ 69 w 85"/>
                  <a:gd name="T33" fmla="*/ 78 h 80"/>
                  <a:gd name="T34" fmla="*/ 71 w 85"/>
                  <a:gd name="T35" fmla="*/ 71 h 80"/>
                  <a:gd name="T36" fmla="*/ 65 w 85"/>
                  <a:gd name="T37" fmla="*/ 50 h 80"/>
                  <a:gd name="T38" fmla="*/ 82 w 85"/>
                  <a:gd name="T39" fmla="*/ 38 h 80"/>
                  <a:gd name="T40" fmla="*/ 84 w 85"/>
                  <a:gd name="T41" fmla="*/ 30 h 80"/>
                  <a:gd name="T42" fmla="*/ 78 w 85"/>
                  <a:gd name="T43" fmla="*/ 25 h 80"/>
                  <a:gd name="T44" fmla="*/ 56 w 85"/>
                  <a:gd name="T45" fmla="*/ 45 h 80"/>
                  <a:gd name="T46" fmla="*/ 55 w 85"/>
                  <a:gd name="T47" fmla="*/ 50 h 80"/>
                  <a:gd name="T48" fmla="*/ 60 w 85"/>
                  <a:gd name="T49" fmla="*/ 66 h 80"/>
                  <a:gd name="T50" fmla="*/ 46 w 85"/>
                  <a:gd name="T51" fmla="*/ 56 h 80"/>
                  <a:gd name="T52" fmla="*/ 40 w 85"/>
                  <a:gd name="T53" fmla="*/ 56 h 80"/>
                  <a:gd name="T54" fmla="*/ 26 w 85"/>
                  <a:gd name="T55" fmla="*/ 66 h 80"/>
                  <a:gd name="T56" fmla="*/ 31 w 85"/>
                  <a:gd name="T57" fmla="*/ 50 h 80"/>
                  <a:gd name="T58" fmla="*/ 29 w 85"/>
                  <a:gd name="T59" fmla="*/ 45 h 80"/>
                  <a:gd name="T60" fmla="*/ 16 w 85"/>
                  <a:gd name="T61" fmla="*/ 35 h 80"/>
                  <a:gd name="T62" fmla="*/ 33 w 85"/>
                  <a:gd name="T63" fmla="*/ 34 h 80"/>
                  <a:gd name="T64" fmla="*/ 37 w 85"/>
                  <a:gd name="T65" fmla="*/ 31 h 80"/>
                  <a:gd name="T66" fmla="*/ 43 w 85"/>
                  <a:gd name="T67" fmla="*/ 15 h 80"/>
                  <a:gd name="T68" fmla="*/ 48 w 85"/>
                  <a:gd name="T69" fmla="*/ 31 h 80"/>
                  <a:gd name="T70" fmla="*/ 53 w 85"/>
                  <a:gd name="T71" fmla="*/ 34 h 80"/>
                  <a:gd name="T72" fmla="*/ 70 w 85"/>
                  <a:gd name="T73" fmla="*/ 35 h 80"/>
                  <a:gd name="T74" fmla="*/ 56 w 85"/>
                  <a:gd name="T75" fmla="*/ 4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0">
                    <a:moveTo>
                      <a:pt x="78" y="25"/>
                    </a:moveTo>
                    <a:cubicBezTo>
                      <a:pt x="57" y="25"/>
                      <a:pt x="57" y="25"/>
                      <a:pt x="57" y="25"/>
                    </a:cubicBezTo>
                    <a:cubicBezTo>
                      <a:pt x="50" y="5"/>
                      <a:pt x="50" y="5"/>
                      <a:pt x="50" y="5"/>
                    </a:cubicBezTo>
                    <a:cubicBezTo>
                      <a:pt x="49" y="2"/>
                      <a:pt x="46" y="0"/>
                      <a:pt x="43" y="0"/>
                    </a:cubicBezTo>
                    <a:cubicBezTo>
                      <a:pt x="40" y="0"/>
                      <a:pt x="37" y="2"/>
                      <a:pt x="36" y="5"/>
                    </a:cubicBezTo>
                    <a:cubicBezTo>
                      <a:pt x="29" y="25"/>
                      <a:pt x="29" y="25"/>
                      <a:pt x="29" y="25"/>
                    </a:cubicBezTo>
                    <a:cubicBezTo>
                      <a:pt x="8" y="25"/>
                      <a:pt x="8" y="25"/>
                      <a:pt x="8" y="25"/>
                    </a:cubicBezTo>
                    <a:cubicBezTo>
                      <a:pt x="5" y="25"/>
                      <a:pt x="2" y="27"/>
                      <a:pt x="1" y="30"/>
                    </a:cubicBezTo>
                    <a:cubicBezTo>
                      <a:pt x="0" y="33"/>
                      <a:pt x="1" y="36"/>
                      <a:pt x="4" y="38"/>
                    </a:cubicBezTo>
                    <a:cubicBezTo>
                      <a:pt x="21" y="50"/>
                      <a:pt x="21" y="50"/>
                      <a:pt x="21" y="50"/>
                    </a:cubicBezTo>
                    <a:cubicBezTo>
                      <a:pt x="15" y="71"/>
                      <a:pt x="15" y="71"/>
                      <a:pt x="15" y="71"/>
                    </a:cubicBezTo>
                    <a:cubicBezTo>
                      <a:pt x="14" y="73"/>
                      <a:pt x="15" y="77"/>
                      <a:pt x="17" y="78"/>
                    </a:cubicBezTo>
                    <a:cubicBezTo>
                      <a:pt x="18" y="79"/>
                      <a:pt x="20" y="80"/>
                      <a:pt x="21" y="80"/>
                    </a:cubicBezTo>
                    <a:cubicBezTo>
                      <a:pt x="23" y="80"/>
                      <a:pt x="24" y="79"/>
                      <a:pt x="25" y="78"/>
                    </a:cubicBezTo>
                    <a:cubicBezTo>
                      <a:pt x="43" y="66"/>
                      <a:pt x="43" y="66"/>
                      <a:pt x="43" y="66"/>
                    </a:cubicBezTo>
                    <a:cubicBezTo>
                      <a:pt x="60" y="78"/>
                      <a:pt x="60" y="78"/>
                      <a:pt x="60" y="78"/>
                    </a:cubicBezTo>
                    <a:cubicBezTo>
                      <a:pt x="63" y="80"/>
                      <a:pt x="66" y="80"/>
                      <a:pt x="69" y="78"/>
                    </a:cubicBezTo>
                    <a:cubicBezTo>
                      <a:pt x="71" y="77"/>
                      <a:pt x="72" y="73"/>
                      <a:pt x="71" y="71"/>
                    </a:cubicBezTo>
                    <a:cubicBezTo>
                      <a:pt x="65" y="50"/>
                      <a:pt x="65" y="50"/>
                      <a:pt x="65" y="50"/>
                    </a:cubicBezTo>
                    <a:cubicBezTo>
                      <a:pt x="82" y="38"/>
                      <a:pt x="82" y="38"/>
                      <a:pt x="82" y="38"/>
                    </a:cubicBezTo>
                    <a:cubicBezTo>
                      <a:pt x="84" y="36"/>
                      <a:pt x="85" y="33"/>
                      <a:pt x="84" y="30"/>
                    </a:cubicBezTo>
                    <a:cubicBezTo>
                      <a:pt x="83" y="27"/>
                      <a:pt x="81" y="25"/>
                      <a:pt x="78" y="25"/>
                    </a:cubicBezTo>
                    <a:close/>
                    <a:moveTo>
                      <a:pt x="56" y="45"/>
                    </a:moveTo>
                    <a:cubicBezTo>
                      <a:pt x="55" y="46"/>
                      <a:pt x="54" y="48"/>
                      <a:pt x="55" y="50"/>
                    </a:cubicBezTo>
                    <a:cubicBezTo>
                      <a:pt x="60" y="66"/>
                      <a:pt x="60" y="66"/>
                      <a:pt x="60" y="66"/>
                    </a:cubicBezTo>
                    <a:cubicBezTo>
                      <a:pt x="46" y="56"/>
                      <a:pt x="46" y="56"/>
                      <a:pt x="46" y="56"/>
                    </a:cubicBezTo>
                    <a:cubicBezTo>
                      <a:pt x="44" y="55"/>
                      <a:pt x="42" y="55"/>
                      <a:pt x="40" y="56"/>
                    </a:cubicBezTo>
                    <a:cubicBezTo>
                      <a:pt x="26" y="66"/>
                      <a:pt x="26" y="66"/>
                      <a:pt x="26" y="66"/>
                    </a:cubicBezTo>
                    <a:cubicBezTo>
                      <a:pt x="31" y="50"/>
                      <a:pt x="31" y="50"/>
                      <a:pt x="31" y="50"/>
                    </a:cubicBezTo>
                    <a:cubicBezTo>
                      <a:pt x="32" y="48"/>
                      <a:pt x="31" y="46"/>
                      <a:pt x="29" y="45"/>
                    </a:cubicBezTo>
                    <a:cubicBezTo>
                      <a:pt x="16" y="35"/>
                      <a:pt x="16" y="35"/>
                      <a:pt x="16" y="35"/>
                    </a:cubicBezTo>
                    <a:cubicBezTo>
                      <a:pt x="33" y="34"/>
                      <a:pt x="33" y="34"/>
                      <a:pt x="33" y="34"/>
                    </a:cubicBezTo>
                    <a:cubicBezTo>
                      <a:pt x="35" y="34"/>
                      <a:pt x="37" y="33"/>
                      <a:pt x="37" y="31"/>
                    </a:cubicBezTo>
                    <a:cubicBezTo>
                      <a:pt x="43" y="15"/>
                      <a:pt x="43" y="15"/>
                      <a:pt x="43" y="15"/>
                    </a:cubicBezTo>
                    <a:cubicBezTo>
                      <a:pt x="48" y="31"/>
                      <a:pt x="48" y="31"/>
                      <a:pt x="48" y="31"/>
                    </a:cubicBezTo>
                    <a:cubicBezTo>
                      <a:pt x="49" y="33"/>
                      <a:pt x="51" y="34"/>
                      <a:pt x="53" y="34"/>
                    </a:cubicBezTo>
                    <a:cubicBezTo>
                      <a:pt x="70" y="35"/>
                      <a:pt x="70" y="35"/>
                      <a:pt x="70" y="35"/>
                    </a:cubicBezTo>
                    <a:lnTo>
                      <a:pt x="56"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6"/>
            <p:cNvGrpSpPr/>
            <p:nvPr/>
          </p:nvGrpSpPr>
          <p:grpSpPr>
            <a:xfrm>
              <a:off x="5195724" y="4771456"/>
              <a:ext cx="1534387" cy="1127239"/>
              <a:chOff x="5356541" y="2164363"/>
              <a:chExt cx="1534387" cy="1127239"/>
            </a:xfrm>
          </p:grpSpPr>
          <p:grpSp>
            <p:nvGrpSpPr>
              <p:cNvPr id="16" name="Group 147"/>
              <p:cNvGrpSpPr/>
              <p:nvPr/>
            </p:nvGrpSpPr>
            <p:grpSpPr>
              <a:xfrm>
                <a:off x="5497810" y="2391602"/>
                <a:ext cx="900417" cy="900000"/>
                <a:chOff x="5231157" y="2346076"/>
                <a:chExt cx="900417" cy="900000"/>
              </a:xfrm>
            </p:grpSpPr>
            <p:cxnSp>
              <p:nvCxnSpPr>
                <p:cNvPr id="150" name="Straight Arrow Connector 149"/>
                <p:cNvCxnSpPr/>
                <p:nvPr/>
              </p:nvCxnSpPr>
              <p:spPr>
                <a:xfrm>
                  <a:off x="5231574" y="3240537"/>
                  <a:ext cx="900000"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flipV="1">
                  <a:off x="5231157" y="2346076"/>
                  <a:ext cx="0" cy="900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5757430" y="2505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1</a:t>
                  </a:r>
                  <a:endParaRPr lang="fr-FR" sz="900" dirty="0">
                    <a:solidFill>
                      <a:schemeClr val="bg1"/>
                    </a:solidFill>
                  </a:endParaRPr>
                </a:p>
              </p:txBody>
            </p:sp>
            <p:sp>
              <p:nvSpPr>
                <p:cNvPr id="153" name="Oval 152"/>
                <p:cNvSpPr/>
                <p:nvPr/>
              </p:nvSpPr>
              <p:spPr>
                <a:xfrm>
                  <a:off x="5435918" y="2390163"/>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2</a:t>
                  </a:r>
                  <a:endParaRPr lang="fr-FR" sz="900" dirty="0">
                    <a:solidFill>
                      <a:schemeClr val="bg1"/>
                    </a:solidFill>
                  </a:endParaRPr>
                </a:p>
              </p:txBody>
            </p:sp>
            <p:sp>
              <p:nvSpPr>
                <p:cNvPr id="154" name="Oval 153"/>
                <p:cNvSpPr/>
                <p:nvPr/>
              </p:nvSpPr>
              <p:spPr>
                <a:xfrm>
                  <a:off x="5819543" y="2784879"/>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3</a:t>
                  </a:r>
                  <a:endParaRPr lang="fr-FR" sz="900" dirty="0">
                    <a:solidFill>
                      <a:schemeClr val="bg1"/>
                    </a:solidFill>
                  </a:endParaRPr>
                </a:p>
              </p:txBody>
            </p:sp>
            <p:sp>
              <p:nvSpPr>
                <p:cNvPr id="155" name="Oval 154"/>
                <p:cNvSpPr/>
                <p:nvPr/>
              </p:nvSpPr>
              <p:spPr>
                <a:xfrm>
                  <a:off x="5309647" y="2649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4</a:t>
                  </a:r>
                  <a:endParaRPr lang="fr-FR" sz="900" dirty="0">
                    <a:solidFill>
                      <a:schemeClr val="bg1"/>
                    </a:solidFill>
                  </a:endParaRPr>
                </a:p>
              </p:txBody>
            </p:sp>
            <p:sp>
              <p:nvSpPr>
                <p:cNvPr id="156" name="Oval 155"/>
                <p:cNvSpPr/>
                <p:nvPr/>
              </p:nvSpPr>
              <p:spPr>
                <a:xfrm>
                  <a:off x="5660553" y="3049755"/>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5</a:t>
                  </a:r>
                  <a:endParaRPr lang="fr-FR" sz="900" dirty="0">
                    <a:solidFill>
                      <a:schemeClr val="bg1"/>
                    </a:solidFill>
                  </a:endParaRPr>
                </a:p>
              </p:txBody>
            </p:sp>
          </p:grpSp>
          <p:sp>
            <p:nvSpPr>
              <p:cNvPr id="149" name="TextBox 148"/>
              <p:cNvSpPr txBox="1"/>
              <p:nvPr/>
            </p:nvSpPr>
            <p:spPr>
              <a:xfrm>
                <a:off x="5356541" y="2164363"/>
                <a:ext cx="1534387" cy="253916"/>
              </a:xfrm>
              <a:prstGeom prst="rect">
                <a:avLst/>
              </a:prstGeom>
              <a:noFill/>
            </p:spPr>
            <p:txBody>
              <a:bodyPr wrap="square" rtlCol="0">
                <a:spAutoFit/>
              </a:bodyPr>
              <a:lstStyle/>
              <a:p>
                <a:r>
                  <a:rPr lang="fr-FR" sz="1050" b="1" dirty="0">
                    <a:solidFill>
                      <a:schemeClr val="accent1">
                        <a:lumMod val="50000"/>
                      </a:schemeClr>
                    </a:solidFill>
                  </a:rPr>
                  <a:t>Radar des scénarios</a:t>
                </a:r>
              </a:p>
            </p:txBody>
          </p:sp>
        </p:grpSp>
      </p:grpSp>
      <p:grpSp>
        <p:nvGrpSpPr>
          <p:cNvPr id="19" name="Group 1"/>
          <p:cNvGrpSpPr/>
          <p:nvPr/>
        </p:nvGrpSpPr>
        <p:grpSpPr>
          <a:xfrm>
            <a:off x="6128007" y="4883188"/>
            <a:ext cx="1426031" cy="1084912"/>
            <a:chOff x="6929247" y="4647903"/>
            <a:chExt cx="1426031" cy="1084912"/>
          </a:xfrm>
        </p:grpSpPr>
        <p:sp>
          <p:nvSpPr>
            <p:cNvPr id="172" name="TextBox 171"/>
            <p:cNvSpPr txBox="1"/>
            <p:nvPr/>
          </p:nvSpPr>
          <p:spPr>
            <a:xfrm>
              <a:off x="6929247" y="4647903"/>
              <a:ext cx="1426031" cy="1084912"/>
            </a:xfrm>
            <a:prstGeom prst="rect">
              <a:avLst/>
            </a:prstGeom>
            <a:noFill/>
          </p:spPr>
          <p:txBody>
            <a:bodyPr wrap="none" lIns="0" rtlCol="0">
              <a:spAutoFit/>
            </a:bodyPr>
            <a:lstStyle/>
            <a:p>
              <a:r>
                <a:rPr lang="fr-FR" sz="1050" b="1" dirty="0" smtClean="0">
                  <a:solidFill>
                    <a:schemeClr val="accent1">
                      <a:lumMod val="50000"/>
                    </a:schemeClr>
                  </a:solidFill>
                </a:rPr>
                <a:t>Analyse des impacts</a:t>
              </a:r>
            </a:p>
            <a:p>
              <a:pPr marL="358775">
                <a:lnSpc>
                  <a:spcPct val="150000"/>
                </a:lnSpc>
              </a:pPr>
              <a:r>
                <a:rPr lang="fr-FR" sz="900" b="1" dirty="0" smtClean="0">
                  <a:solidFill>
                    <a:schemeClr val="accent1">
                      <a:lumMod val="50000"/>
                    </a:schemeClr>
                  </a:solidFill>
                </a:rPr>
                <a:t>Processus</a:t>
              </a:r>
            </a:p>
            <a:p>
              <a:pPr marL="358775">
                <a:lnSpc>
                  <a:spcPct val="150000"/>
                </a:lnSpc>
              </a:pPr>
              <a:r>
                <a:rPr lang="fr-FR" sz="900" b="1" dirty="0" smtClean="0">
                  <a:solidFill>
                    <a:schemeClr val="accent1">
                      <a:lumMod val="50000"/>
                    </a:schemeClr>
                  </a:solidFill>
                </a:rPr>
                <a:t>Compétence</a:t>
              </a:r>
            </a:p>
            <a:p>
              <a:pPr marL="358775">
                <a:lnSpc>
                  <a:spcPct val="150000"/>
                </a:lnSpc>
              </a:pPr>
              <a:r>
                <a:rPr lang="fr-FR" sz="900" b="1" dirty="0" smtClean="0">
                  <a:solidFill>
                    <a:schemeClr val="accent1">
                      <a:lumMod val="50000"/>
                    </a:schemeClr>
                  </a:solidFill>
                </a:rPr>
                <a:t>Application</a:t>
              </a:r>
            </a:p>
            <a:p>
              <a:pPr marL="358775">
                <a:lnSpc>
                  <a:spcPct val="150000"/>
                </a:lnSpc>
              </a:pPr>
              <a:r>
                <a:rPr lang="fr-FR" sz="900" b="1" dirty="0" smtClean="0">
                  <a:solidFill>
                    <a:schemeClr val="accent1">
                      <a:lumMod val="50000"/>
                    </a:schemeClr>
                  </a:solidFill>
                </a:rPr>
                <a:t>Architecture</a:t>
              </a:r>
            </a:p>
          </p:txBody>
        </p:sp>
        <p:grpSp>
          <p:nvGrpSpPr>
            <p:cNvPr id="20" name="Group 172"/>
            <p:cNvGrpSpPr/>
            <p:nvPr/>
          </p:nvGrpSpPr>
          <p:grpSpPr>
            <a:xfrm>
              <a:off x="6989044" y="5103438"/>
              <a:ext cx="165773" cy="119645"/>
              <a:chOff x="7635876" y="1039813"/>
              <a:chExt cx="547687" cy="395288"/>
            </a:xfrm>
            <a:solidFill>
              <a:schemeClr val="accent1">
                <a:lumMod val="50000"/>
              </a:schemeClr>
            </a:solidFill>
          </p:grpSpPr>
          <p:sp>
            <p:nvSpPr>
              <p:cNvPr id="184" name="Freeform 371"/>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372"/>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173"/>
            <p:cNvGrpSpPr/>
            <p:nvPr/>
          </p:nvGrpSpPr>
          <p:grpSpPr>
            <a:xfrm>
              <a:off x="7006720" y="5512072"/>
              <a:ext cx="130421" cy="127277"/>
              <a:chOff x="12361863" y="5345113"/>
              <a:chExt cx="527050" cy="514350"/>
            </a:xfrm>
            <a:solidFill>
              <a:schemeClr val="accent1">
                <a:lumMod val="50000"/>
              </a:schemeClr>
            </a:solidFill>
          </p:grpSpPr>
          <p:sp>
            <p:nvSpPr>
              <p:cNvPr id="179"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5" name="Freeform 282"/>
            <p:cNvSpPr>
              <a:spLocks/>
            </p:cNvSpPr>
            <p:nvPr/>
          </p:nvSpPr>
          <p:spPr bwMode="auto">
            <a:xfrm>
              <a:off x="6987929" y="4906353"/>
              <a:ext cx="168002" cy="106605"/>
            </a:xfrm>
            <a:custGeom>
              <a:avLst/>
              <a:gdLst>
                <a:gd name="T0" fmla="*/ 242 w 244"/>
                <a:gd name="T1" fmla="*/ 155 h 201"/>
                <a:gd name="T2" fmla="*/ 235 w 244"/>
                <a:gd name="T3" fmla="*/ 155 h 201"/>
                <a:gd name="T4" fmla="*/ 205 w 244"/>
                <a:gd name="T5" fmla="*/ 184 h 201"/>
                <a:gd name="T6" fmla="*/ 205 w 244"/>
                <a:gd name="T7" fmla="*/ 55 h 201"/>
                <a:gd name="T8" fmla="*/ 161 w 244"/>
                <a:gd name="T9" fmla="*/ 11 h 201"/>
                <a:gd name="T10" fmla="*/ 117 w 244"/>
                <a:gd name="T11" fmla="*/ 55 h 201"/>
                <a:gd name="T12" fmla="*/ 117 w 244"/>
                <a:gd name="T13" fmla="*/ 147 h 201"/>
                <a:gd name="T14" fmla="*/ 82 w 244"/>
                <a:gd name="T15" fmla="*/ 181 h 201"/>
                <a:gd name="T16" fmla="*/ 48 w 244"/>
                <a:gd name="T17" fmla="*/ 147 h 201"/>
                <a:gd name="T18" fmla="*/ 48 w 244"/>
                <a:gd name="T19" fmla="*/ 18 h 201"/>
                <a:gd name="T20" fmla="*/ 78 w 244"/>
                <a:gd name="T21" fmla="*/ 47 h 201"/>
                <a:gd name="T22" fmla="*/ 81 w 244"/>
                <a:gd name="T23" fmla="*/ 49 h 201"/>
                <a:gd name="T24" fmla="*/ 85 w 244"/>
                <a:gd name="T25" fmla="*/ 47 h 201"/>
                <a:gd name="T26" fmla="*/ 85 w 244"/>
                <a:gd name="T27" fmla="*/ 40 h 201"/>
                <a:gd name="T28" fmla="*/ 47 w 244"/>
                <a:gd name="T29" fmla="*/ 2 h 201"/>
                <a:gd name="T30" fmla="*/ 40 w 244"/>
                <a:gd name="T31" fmla="*/ 2 h 201"/>
                <a:gd name="T32" fmla="*/ 2 w 244"/>
                <a:gd name="T33" fmla="*/ 40 h 201"/>
                <a:gd name="T34" fmla="*/ 2 w 244"/>
                <a:gd name="T35" fmla="*/ 47 h 201"/>
                <a:gd name="T36" fmla="*/ 9 w 244"/>
                <a:gd name="T37" fmla="*/ 47 h 201"/>
                <a:gd name="T38" fmla="*/ 38 w 244"/>
                <a:gd name="T39" fmla="*/ 18 h 201"/>
                <a:gd name="T40" fmla="*/ 38 w 244"/>
                <a:gd name="T41" fmla="*/ 147 h 201"/>
                <a:gd name="T42" fmla="*/ 82 w 244"/>
                <a:gd name="T43" fmla="*/ 191 h 201"/>
                <a:gd name="T44" fmla="*/ 127 w 244"/>
                <a:gd name="T45" fmla="*/ 147 h 201"/>
                <a:gd name="T46" fmla="*/ 127 w 244"/>
                <a:gd name="T47" fmla="*/ 55 h 201"/>
                <a:gd name="T48" fmla="*/ 161 w 244"/>
                <a:gd name="T49" fmla="*/ 20 h 201"/>
                <a:gd name="T50" fmla="*/ 195 w 244"/>
                <a:gd name="T51" fmla="*/ 55 h 201"/>
                <a:gd name="T52" fmla="*/ 195 w 244"/>
                <a:gd name="T53" fmla="*/ 184 h 201"/>
                <a:gd name="T54" fmla="*/ 165 w 244"/>
                <a:gd name="T55" fmla="*/ 155 h 201"/>
                <a:gd name="T56" fmla="*/ 158 w 244"/>
                <a:gd name="T57" fmla="*/ 155 h 201"/>
                <a:gd name="T58" fmla="*/ 158 w 244"/>
                <a:gd name="T59" fmla="*/ 162 h 201"/>
                <a:gd name="T60" fmla="*/ 197 w 244"/>
                <a:gd name="T61" fmla="*/ 200 h 201"/>
                <a:gd name="T62" fmla="*/ 200 w 244"/>
                <a:gd name="T63" fmla="*/ 201 h 201"/>
                <a:gd name="T64" fmla="*/ 204 w 244"/>
                <a:gd name="T65" fmla="*/ 200 h 201"/>
                <a:gd name="T66" fmla="*/ 242 w 244"/>
                <a:gd name="T67" fmla="*/ 162 h 201"/>
                <a:gd name="T68" fmla="*/ 242 w 244"/>
                <a:gd name="T69" fmla="*/ 15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201">
                  <a:moveTo>
                    <a:pt x="242" y="155"/>
                  </a:moveTo>
                  <a:cubicBezTo>
                    <a:pt x="240" y="153"/>
                    <a:pt x="237" y="153"/>
                    <a:pt x="235" y="155"/>
                  </a:cubicBezTo>
                  <a:cubicBezTo>
                    <a:pt x="205" y="184"/>
                    <a:pt x="205" y="184"/>
                    <a:pt x="205" y="184"/>
                  </a:cubicBezTo>
                  <a:cubicBezTo>
                    <a:pt x="205" y="55"/>
                    <a:pt x="205" y="55"/>
                    <a:pt x="205" y="55"/>
                  </a:cubicBezTo>
                  <a:cubicBezTo>
                    <a:pt x="205" y="30"/>
                    <a:pt x="185" y="11"/>
                    <a:pt x="161" y="11"/>
                  </a:cubicBezTo>
                  <a:cubicBezTo>
                    <a:pt x="137" y="11"/>
                    <a:pt x="117" y="30"/>
                    <a:pt x="117" y="55"/>
                  </a:cubicBezTo>
                  <a:cubicBezTo>
                    <a:pt x="117" y="147"/>
                    <a:pt x="117" y="147"/>
                    <a:pt x="117" y="147"/>
                  </a:cubicBezTo>
                  <a:cubicBezTo>
                    <a:pt x="117" y="166"/>
                    <a:pt x="101" y="181"/>
                    <a:pt x="82" y="181"/>
                  </a:cubicBezTo>
                  <a:cubicBezTo>
                    <a:pt x="64" y="181"/>
                    <a:pt x="48" y="166"/>
                    <a:pt x="48" y="147"/>
                  </a:cubicBezTo>
                  <a:cubicBezTo>
                    <a:pt x="48" y="18"/>
                    <a:pt x="48" y="18"/>
                    <a:pt x="48" y="18"/>
                  </a:cubicBezTo>
                  <a:cubicBezTo>
                    <a:pt x="78" y="47"/>
                    <a:pt x="78" y="47"/>
                    <a:pt x="78" y="47"/>
                  </a:cubicBezTo>
                  <a:cubicBezTo>
                    <a:pt x="79" y="48"/>
                    <a:pt x="80" y="49"/>
                    <a:pt x="81" y="49"/>
                  </a:cubicBezTo>
                  <a:cubicBezTo>
                    <a:pt x="83" y="49"/>
                    <a:pt x="84" y="48"/>
                    <a:pt x="85" y="47"/>
                  </a:cubicBezTo>
                  <a:cubicBezTo>
                    <a:pt x="87" y="45"/>
                    <a:pt x="87" y="42"/>
                    <a:pt x="85" y="40"/>
                  </a:cubicBezTo>
                  <a:cubicBezTo>
                    <a:pt x="47" y="2"/>
                    <a:pt x="47" y="2"/>
                    <a:pt x="47" y="2"/>
                  </a:cubicBezTo>
                  <a:cubicBezTo>
                    <a:pt x="45" y="0"/>
                    <a:pt x="42" y="0"/>
                    <a:pt x="40" y="2"/>
                  </a:cubicBezTo>
                  <a:cubicBezTo>
                    <a:pt x="2" y="40"/>
                    <a:pt x="2" y="40"/>
                    <a:pt x="2" y="40"/>
                  </a:cubicBezTo>
                  <a:cubicBezTo>
                    <a:pt x="0" y="42"/>
                    <a:pt x="0" y="45"/>
                    <a:pt x="2" y="47"/>
                  </a:cubicBezTo>
                  <a:cubicBezTo>
                    <a:pt x="3" y="49"/>
                    <a:pt x="7" y="49"/>
                    <a:pt x="9" y="47"/>
                  </a:cubicBezTo>
                  <a:cubicBezTo>
                    <a:pt x="38" y="18"/>
                    <a:pt x="38" y="18"/>
                    <a:pt x="38" y="18"/>
                  </a:cubicBezTo>
                  <a:cubicBezTo>
                    <a:pt x="38" y="147"/>
                    <a:pt x="38" y="147"/>
                    <a:pt x="38" y="147"/>
                  </a:cubicBezTo>
                  <a:cubicBezTo>
                    <a:pt x="38" y="172"/>
                    <a:pt x="58" y="191"/>
                    <a:pt x="82" y="191"/>
                  </a:cubicBezTo>
                  <a:cubicBezTo>
                    <a:pt x="107" y="191"/>
                    <a:pt x="127" y="172"/>
                    <a:pt x="127" y="147"/>
                  </a:cubicBezTo>
                  <a:cubicBezTo>
                    <a:pt x="127" y="55"/>
                    <a:pt x="127" y="55"/>
                    <a:pt x="127" y="55"/>
                  </a:cubicBezTo>
                  <a:cubicBezTo>
                    <a:pt x="127" y="36"/>
                    <a:pt x="142" y="20"/>
                    <a:pt x="161" y="20"/>
                  </a:cubicBezTo>
                  <a:cubicBezTo>
                    <a:pt x="180" y="20"/>
                    <a:pt x="195" y="36"/>
                    <a:pt x="195" y="55"/>
                  </a:cubicBezTo>
                  <a:cubicBezTo>
                    <a:pt x="195" y="184"/>
                    <a:pt x="195" y="184"/>
                    <a:pt x="195" y="184"/>
                  </a:cubicBezTo>
                  <a:cubicBezTo>
                    <a:pt x="165" y="155"/>
                    <a:pt x="165" y="155"/>
                    <a:pt x="165" y="155"/>
                  </a:cubicBezTo>
                  <a:cubicBezTo>
                    <a:pt x="163" y="153"/>
                    <a:pt x="160" y="153"/>
                    <a:pt x="158" y="155"/>
                  </a:cubicBezTo>
                  <a:cubicBezTo>
                    <a:pt x="156" y="156"/>
                    <a:pt x="156" y="160"/>
                    <a:pt x="158" y="162"/>
                  </a:cubicBezTo>
                  <a:cubicBezTo>
                    <a:pt x="197" y="200"/>
                    <a:pt x="197" y="200"/>
                    <a:pt x="197" y="200"/>
                  </a:cubicBezTo>
                  <a:cubicBezTo>
                    <a:pt x="198" y="201"/>
                    <a:pt x="199" y="201"/>
                    <a:pt x="200" y="201"/>
                  </a:cubicBezTo>
                  <a:cubicBezTo>
                    <a:pt x="201" y="201"/>
                    <a:pt x="203" y="201"/>
                    <a:pt x="204" y="200"/>
                  </a:cubicBezTo>
                  <a:cubicBezTo>
                    <a:pt x="242" y="162"/>
                    <a:pt x="242" y="162"/>
                    <a:pt x="242" y="162"/>
                  </a:cubicBezTo>
                  <a:cubicBezTo>
                    <a:pt x="244" y="160"/>
                    <a:pt x="244" y="156"/>
                    <a:pt x="242" y="155"/>
                  </a:cubicBezTo>
                  <a:close/>
                </a:path>
              </a:pathLst>
            </a:custGeom>
            <a:solidFill>
              <a:schemeClr val="accent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 name="Group 175"/>
            <p:cNvGrpSpPr/>
            <p:nvPr/>
          </p:nvGrpSpPr>
          <p:grpSpPr>
            <a:xfrm>
              <a:off x="6992094" y="5310892"/>
              <a:ext cx="148007" cy="146990"/>
              <a:chOff x="8991601" y="7164388"/>
              <a:chExt cx="461963" cy="458787"/>
            </a:xfrm>
            <a:solidFill>
              <a:schemeClr val="accent1">
                <a:lumMod val="50000"/>
              </a:schemeClr>
            </a:solidFill>
          </p:grpSpPr>
          <p:sp>
            <p:nvSpPr>
              <p:cNvPr id="177" name="Freeform 406"/>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407"/>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2" name="Espace réservé du numéro de diapositive 61"/>
          <p:cNvSpPr>
            <a:spLocks noGrp="1"/>
          </p:cNvSpPr>
          <p:nvPr>
            <p:ph type="sldNum" sz="quarter" idx="12"/>
          </p:nvPr>
        </p:nvSpPr>
        <p:spPr/>
        <p:txBody>
          <a:bodyPr/>
          <a:lstStyle/>
          <a:p>
            <a:fld id="{21F90BE8-D879-4F46-ACF9-7BCC67DCFB75}" type="slidenum">
              <a:rPr lang="fr-FR" smtClean="0"/>
              <a:pPr/>
              <a:t>6</a:t>
            </a:fld>
            <a:endParaRPr lang="fr-FR"/>
          </a:p>
        </p:txBody>
      </p:sp>
      <p:grpSp>
        <p:nvGrpSpPr>
          <p:cNvPr id="63" name="Group 5"/>
          <p:cNvGrpSpPr/>
          <p:nvPr/>
        </p:nvGrpSpPr>
        <p:grpSpPr>
          <a:xfrm>
            <a:off x="7164288" y="3068960"/>
            <a:ext cx="1865312" cy="1127239"/>
            <a:chOff x="5195724" y="4771456"/>
            <a:chExt cx="1865312" cy="1127239"/>
          </a:xfrm>
        </p:grpSpPr>
        <p:grpSp>
          <p:nvGrpSpPr>
            <p:cNvPr id="64" name="Group 123"/>
            <p:cNvGrpSpPr/>
            <p:nvPr/>
          </p:nvGrpSpPr>
          <p:grpSpPr>
            <a:xfrm>
              <a:off x="5419247" y="5564115"/>
              <a:ext cx="269665" cy="260225"/>
              <a:chOff x="9632951" y="5213350"/>
              <a:chExt cx="490538" cy="520701"/>
            </a:xfrm>
            <a:solidFill>
              <a:schemeClr val="bg1">
                <a:lumMod val="65000"/>
              </a:schemeClr>
            </a:solidFill>
          </p:grpSpPr>
          <p:sp>
            <p:nvSpPr>
              <p:cNvPr id="75" name="Freeform 441"/>
              <p:cNvSpPr>
                <a:spLocks noEditPoints="1"/>
              </p:cNvSpPr>
              <p:nvPr/>
            </p:nvSpPr>
            <p:spPr bwMode="auto">
              <a:xfrm>
                <a:off x="9783763" y="5586413"/>
                <a:ext cx="188913" cy="147638"/>
              </a:xfrm>
              <a:custGeom>
                <a:avLst/>
                <a:gdLst>
                  <a:gd name="T0" fmla="*/ 81 w 88"/>
                  <a:gd name="T1" fmla="*/ 40 h 69"/>
                  <a:gd name="T2" fmla="*/ 76 w 88"/>
                  <a:gd name="T3" fmla="*/ 36 h 69"/>
                  <a:gd name="T4" fmla="*/ 59 w 88"/>
                  <a:gd name="T5" fmla="*/ 36 h 69"/>
                  <a:gd name="T6" fmla="*/ 59 w 88"/>
                  <a:gd name="T7" fmla="*/ 5 h 69"/>
                  <a:gd name="T8" fmla="*/ 54 w 88"/>
                  <a:gd name="T9" fmla="*/ 0 h 69"/>
                  <a:gd name="T10" fmla="*/ 49 w 88"/>
                  <a:gd name="T11" fmla="*/ 5 h 69"/>
                  <a:gd name="T12" fmla="*/ 49 w 88"/>
                  <a:gd name="T13" fmla="*/ 36 h 69"/>
                  <a:gd name="T14" fmla="*/ 39 w 88"/>
                  <a:gd name="T15" fmla="*/ 36 h 69"/>
                  <a:gd name="T16" fmla="*/ 39 w 88"/>
                  <a:gd name="T17" fmla="*/ 5 h 69"/>
                  <a:gd name="T18" fmla="*/ 34 w 88"/>
                  <a:gd name="T19" fmla="*/ 0 h 69"/>
                  <a:gd name="T20" fmla="*/ 29 w 88"/>
                  <a:gd name="T21" fmla="*/ 5 h 69"/>
                  <a:gd name="T22" fmla="*/ 29 w 88"/>
                  <a:gd name="T23" fmla="*/ 36 h 69"/>
                  <a:gd name="T24" fmla="*/ 11 w 88"/>
                  <a:gd name="T25" fmla="*/ 36 h 69"/>
                  <a:gd name="T26" fmla="*/ 7 w 88"/>
                  <a:gd name="T27" fmla="*/ 40 h 69"/>
                  <a:gd name="T28" fmla="*/ 0 w 88"/>
                  <a:gd name="T29" fmla="*/ 63 h 69"/>
                  <a:gd name="T30" fmla="*/ 1 w 88"/>
                  <a:gd name="T31" fmla="*/ 67 h 69"/>
                  <a:gd name="T32" fmla="*/ 5 w 88"/>
                  <a:gd name="T33" fmla="*/ 69 h 69"/>
                  <a:gd name="T34" fmla="*/ 83 w 88"/>
                  <a:gd name="T35" fmla="*/ 69 h 69"/>
                  <a:gd name="T36" fmla="*/ 83 w 88"/>
                  <a:gd name="T37" fmla="*/ 69 h 69"/>
                  <a:gd name="T38" fmla="*/ 88 w 88"/>
                  <a:gd name="T39" fmla="*/ 64 h 69"/>
                  <a:gd name="T40" fmla="*/ 87 w 88"/>
                  <a:gd name="T41" fmla="*/ 62 h 69"/>
                  <a:gd name="T42" fmla="*/ 81 w 88"/>
                  <a:gd name="T43" fmla="*/ 40 h 69"/>
                  <a:gd name="T44" fmla="*/ 11 w 88"/>
                  <a:gd name="T45" fmla="*/ 59 h 69"/>
                  <a:gd name="T46" fmla="*/ 15 w 88"/>
                  <a:gd name="T47" fmla="*/ 46 h 69"/>
                  <a:gd name="T48" fmla="*/ 73 w 88"/>
                  <a:gd name="T49" fmla="*/ 46 h 69"/>
                  <a:gd name="T50" fmla="*/ 76 w 88"/>
                  <a:gd name="T51" fmla="*/ 59 h 69"/>
                  <a:gd name="T52" fmla="*/ 11 w 88"/>
                  <a:gd name="T53"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69">
                    <a:moveTo>
                      <a:pt x="81" y="40"/>
                    </a:moveTo>
                    <a:cubicBezTo>
                      <a:pt x="80" y="38"/>
                      <a:pt x="79" y="36"/>
                      <a:pt x="76" y="36"/>
                    </a:cubicBezTo>
                    <a:cubicBezTo>
                      <a:pt x="59" y="36"/>
                      <a:pt x="59" y="36"/>
                      <a:pt x="59" y="36"/>
                    </a:cubicBezTo>
                    <a:cubicBezTo>
                      <a:pt x="59" y="5"/>
                      <a:pt x="59" y="5"/>
                      <a:pt x="59" y="5"/>
                    </a:cubicBezTo>
                    <a:cubicBezTo>
                      <a:pt x="59" y="3"/>
                      <a:pt x="56" y="0"/>
                      <a:pt x="54" y="0"/>
                    </a:cubicBezTo>
                    <a:cubicBezTo>
                      <a:pt x="51" y="0"/>
                      <a:pt x="49" y="3"/>
                      <a:pt x="49" y="5"/>
                    </a:cubicBezTo>
                    <a:cubicBezTo>
                      <a:pt x="49" y="36"/>
                      <a:pt x="49" y="36"/>
                      <a:pt x="49" y="36"/>
                    </a:cubicBezTo>
                    <a:cubicBezTo>
                      <a:pt x="39" y="36"/>
                      <a:pt x="39" y="36"/>
                      <a:pt x="39" y="36"/>
                    </a:cubicBezTo>
                    <a:cubicBezTo>
                      <a:pt x="39" y="5"/>
                      <a:pt x="39" y="5"/>
                      <a:pt x="39" y="5"/>
                    </a:cubicBezTo>
                    <a:cubicBezTo>
                      <a:pt x="39" y="3"/>
                      <a:pt x="37" y="0"/>
                      <a:pt x="34" y="0"/>
                    </a:cubicBezTo>
                    <a:cubicBezTo>
                      <a:pt x="31" y="0"/>
                      <a:pt x="29" y="3"/>
                      <a:pt x="29" y="5"/>
                    </a:cubicBezTo>
                    <a:cubicBezTo>
                      <a:pt x="29" y="36"/>
                      <a:pt x="29" y="36"/>
                      <a:pt x="29" y="36"/>
                    </a:cubicBezTo>
                    <a:cubicBezTo>
                      <a:pt x="11" y="36"/>
                      <a:pt x="11" y="36"/>
                      <a:pt x="11" y="36"/>
                    </a:cubicBezTo>
                    <a:cubicBezTo>
                      <a:pt x="9" y="36"/>
                      <a:pt x="7" y="38"/>
                      <a:pt x="7" y="40"/>
                    </a:cubicBezTo>
                    <a:cubicBezTo>
                      <a:pt x="0" y="63"/>
                      <a:pt x="0" y="63"/>
                      <a:pt x="0" y="63"/>
                    </a:cubicBezTo>
                    <a:cubicBezTo>
                      <a:pt x="0" y="65"/>
                      <a:pt x="0" y="66"/>
                      <a:pt x="1" y="67"/>
                    </a:cubicBezTo>
                    <a:cubicBezTo>
                      <a:pt x="2" y="69"/>
                      <a:pt x="3" y="69"/>
                      <a:pt x="5" y="69"/>
                    </a:cubicBezTo>
                    <a:cubicBezTo>
                      <a:pt x="83" y="69"/>
                      <a:pt x="83" y="69"/>
                      <a:pt x="83" y="69"/>
                    </a:cubicBezTo>
                    <a:cubicBezTo>
                      <a:pt x="83" y="69"/>
                      <a:pt x="83" y="69"/>
                      <a:pt x="83" y="69"/>
                    </a:cubicBezTo>
                    <a:cubicBezTo>
                      <a:pt x="86" y="69"/>
                      <a:pt x="88" y="67"/>
                      <a:pt x="88" y="64"/>
                    </a:cubicBezTo>
                    <a:cubicBezTo>
                      <a:pt x="88" y="64"/>
                      <a:pt x="88" y="63"/>
                      <a:pt x="87" y="62"/>
                    </a:cubicBezTo>
                    <a:lnTo>
                      <a:pt x="81" y="40"/>
                    </a:lnTo>
                    <a:close/>
                    <a:moveTo>
                      <a:pt x="11" y="59"/>
                    </a:moveTo>
                    <a:cubicBezTo>
                      <a:pt x="15" y="46"/>
                      <a:pt x="15" y="46"/>
                      <a:pt x="15" y="46"/>
                    </a:cubicBezTo>
                    <a:cubicBezTo>
                      <a:pt x="73" y="46"/>
                      <a:pt x="73" y="46"/>
                      <a:pt x="73" y="46"/>
                    </a:cubicBezTo>
                    <a:cubicBezTo>
                      <a:pt x="76" y="59"/>
                      <a:pt x="76" y="59"/>
                      <a:pt x="76" y="59"/>
                    </a:cubicBezTo>
                    <a:lnTo>
                      <a:pt x="11" y="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42"/>
              <p:cNvSpPr>
                <a:spLocks noEditPoints="1"/>
              </p:cNvSpPr>
              <p:nvPr/>
            </p:nvSpPr>
            <p:spPr bwMode="auto">
              <a:xfrm>
                <a:off x="9632951" y="5213350"/>
                <a:ext cx="490538" cy="357188"/>
              </a:xfrm>
              <a:custGeom>
                <a:avLst/>
                <a:gdLst>
                  <a:gd name="T0" fmla="*/ 201 w 228"/>
                  <a:gd name="T1" fmla="*/ 35 h 166"/>
                  <a:gd name="T2" fmla="*/ 194 w 228"/>
                  <a:gd name="T3" fmla="*/ 34 h 166"/>
                  <a:gd name="T4" fmla="*/ 191 w 228"/>
                  <a:gd name="T5" fmla="*/ 34 h 166"/>
                  <a:gd name="T6" fmla="*/ 191 w 228"/>
                  <a:gd name="T7" fmla="*/ 12 h 166"/>
                  <a:gd name="T8" fmla="*/ 178 w 228"/>
                  <a:gd name="T9" fmla="*/ 0 h 166"/>
                  <a:gd name="T10" fmla="*/ 49 w 228"/>
                  <a:gd name="T11" fmla="*/ 0 h 166"/>
                  <a:gd name="T12" fmla="*/ 37 w 228"/>
                  <a:gd name="T13" fmla="*/ 12 h 166"/>
                  <a:gd name="T14" fmla="*/ 37 w 228"/>
                  <a:gd name="T15" fmla="*/ 34 h 166"/>
                  <a:gd name="T16" fmla="*/ 34 w 228"/>
                  <a:gd name="T17" fmla="*/ 34 h 166"/>
                  <a:gd name="T18" fmla="*/ 27 w 228"/>
                  <a:gd name="T19" fmla="*/ 35 h 166"/>
                  <a:gd name="T20" fmla="*/ 6 w 228"/>
                  <a:gd name="T21" fmla="*/ 84 h 166"/>
                  <a:gd name="T22" fmla="*/ 42 w 228"/>
                  <a:gd name="T23" fmla="*/ 118 h 166"/>
                  <a:gd name="T24" fmla="*/ 44 w 228"/>
                  <a:gd name="T25" fmla="*/ 118 h 166"/>
                  <a:gd name="T26" fmla="*/ 114 w 228"/>
                  <a:gd name="T27" fmla="*/ 166 h 166"/>
                  <a:gd name="T28" fmla="*/ 183 w 228"/>
                  <a:gd name="T29" fmla="*/ 118 h 166"/>
                  <a:gd name="T30" fmla="*/ 185 w 228"/>
                  <a:gd name="T31" fmla="*/ 118 h 166"/>
                  <a:gd name="T32" fmla="*/ 222 w 228"/>
                  <a:gd name="T33" fmla="*/ 84 h 166"/>
                  <a:gd name="T34" fmla="*/ 201 w 228"/>
                  <a:gd name="T35" fmla="*/ 35 h 166"/>
                  <a:gd name="T36" fmla="*/ 16 w 228"/>
                  <a:gd name="T37" fmla="*/ 82 h 166"/>
                  <a:gd name="T38" fmla="*/ 30 w 228"/>
                  <a:gd name="T39" fmla="*/ 44 h 166"/>
                  <a:gd name="T40" fmla="*/ 34 w 228"/>
                  <a:gd name="T41" fmla="*/ 44 h 166"/>
                  <a:gd name="T42" fmla="*/ 37 w 228"/>
                  <a:gd name="T43" fmla="*/ 44 h 166"/>
                  <a:gd name="T44" fmla="*/ 37 w 228"/>
                  <a:gd name="T45" fmla="*/ 83 h 166"/>
                  <a:gd name="T46" fmla="*/ 41 w 228"/>
                  <a:gd name="T47" fmla="*/ 108 h 166"/>
                  <a:gd name="T48" fmla="*/ 16 w 228"/>
                  <a:gd name="T49" fmla="*/ 82 h 166"/>
                  <a:gd name="T50" fmla="*/ 181 w 228"/>
                  <a:gd name="T51" fmla="*/ 83 h 166"/>
                  <a:gd name="T52" fmla="*/ 114 w 228"/>
                  <a:gd name="T53" fmla="*/ 156 h 166"/>
                  <a:gd name="T54" fmla="*/ 54 w 228"/>
                  <a:gd name="T55" fmla="*/ 115 h 166"/>
                  <a:gd name="T56" fmla="*/ 50 w 228"/>
                  <a:gd name="T57" fmla="*/ 106 h 166"/>
                  <a:gd name="T58" fmla="*/ 47 w 228"/>
                  <a:gd name="T59" fmla="*/ 83 h 166"/>
                  <a:gd name="T60" fmla="*/ 47 w 228"/>
                  <a:gd name="T61" fmla="*/ 48 h 166"/>
                  <a:gd name="T62" fmla="*/ 47 w 228"/>
                  <a:gd name="T63" fmla="*/ 37 h 166"/>
                  <a:gd name="T64" fmla="*/ 47 w 228"/>
                  <a:gd name="T65" fmla="*/ 12 h 166"/>
                  <a:gd name="T66" fmla="*/ 49 w 228"/>
                  <a:gd name="T67" fmla="*/ 10 h 166"/>
                  <a:gd name="T68" fmla="*/ 178 w 228"/>
                  <a:gd name="T69" fmla="*/ 10 h 166"/>
                  <a:gd name="T70" fmla="*/ 181 w 228"/>
                  <a:gd name="T71" fmla="*/ 12 h 166"/>
                  <a:gd name="T72" fmla="*/ 181 w 228"/>
                  <a:gd name="T73" fmla="*/ 83 h 166"/>
                  <a:gd name="T74" fmla="*/ 212 w 228"/>
                  <a:gd name="T75" fmla="*/ 82 h 166"/>
                  <a:gd name="T76" fmla="*/ 187 w 228"/>
                  <a:gd name="T77" fmla="*/ 108 h 166"/>
                  <a:gd name="T78" fmla="*/ 191 w 228"/>
                  <a:gd name="T79" fmla="*/ 83 h 166"/>
                  <a:gd name="T80" fmla="*/ 191 w 228"/>
                  <a:gd name="T81" fmla="*/ 44 h 166"/>
                  <a:gd name="T82" fmla="*/ 194 w 228"/>
                  <a:gd name="T83" fmla="*/ 44 h 166"/>
                  <a:gd name="T84" fmla="*/ 198 w 228"/>
                  <a:gd name="T85" fmla="*/ 44 h 166"/>
                  <a:gd name="T86" fmla="*/ 212 w 228"/>
                  <a:gd name="T87" fmla="*/ 8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8" h="166">
                    <a:moveTo>
                      <a:pt x="201" y="35"/>
                    </a:moveTo>
                    <a:cubicBezTo>
                      <a:pt x="198" y="34"/>
                      <a:pt x="196" y="34"/>
                      <a:pt x="194" y="34"/>
                    </a:cubicBezTo>
                    <a:cubicBezTo>
                      <a:pt x="193" y="34"/>
                      <a:pt x="192" y="34"/>
                      <a:pt x="191" y="34"/>
                    </a:cubicBezTo>
                    <a:cubicBezTo>
                      <a:pt x="191" y="12"/>
                      <a:pt x="191" y="12"/>
                      <a:pt x="191" y="12"/>
                    </a:cubicBezTo>
                    <a:cubicBezTo>
                      <a:pt x="191" y="6"/>
                      <a:pt x="185" y="0"/>
                      <a:pt x="178" y="0"/>
                    </a:cubicBezTo>
                    <a:cubicBezTo>
                      <a:pt x="49" y="0"/>
                      <a:pt x="49" y="0"/>
                      <a:pt x="49" y="0"/>
                    </a:cubicBezTo>
                    <a:cubicBezTo>
                      <a:pt x="43" y="0"/>
                      <a:pt x="37" y="6"/>
                      <a:pt x="37" y="12"/>
                    </a:cubicBezTo>
                    <a:cubicBezTo>
                      <a:pt x="37" y="34"/>
                      <a:pt x="37" y="34"/>
                      <a:pt x="37" y="34"/>
                    </a:cubicBezTo>
                    <a:cubicBezTo>
                      <a:pt x="36" y="34"/>
                      <a:pt x="35" y="34"/>
                      <a:pt x="34" y="34"/>
                    </a:cubicBezTo>
                    <a:cubicBezTo>
                      <a:pt x="32" y="34"/>
                      <a:pt x="29" y="34"/>
                      <a:pt x="27" y="35"/>
                    </a:cubicBezTo>
                    <a:cubicBezTo>
                      <a:pt x="9" y="39"/>
                      <a:pt x="0" y="62"/>
                      <a:pt x="6" y="84"/>
                    </a:cubicBezTo>
                    <a:cubicBezTo>
                      <a:pt x="11" y="104"/>
                      <a:pt x="27" y="118"/>
                      <a:pt x="42" y="118"/>
                    </a:cubicBezTo>
                    <a:cubicBezTo>
                      <a:pt x="43" y="118"/>
                      <a:pt x="44" y="118"/>
                      <a:pt x="44" y="118"/>
                    </a:cubicBezTo>
                    <a:cubicBezTo>
                      <a:pt x="57" y="146"/>
                      <a:pt x="83" y="166"/>
                      <a:pt x="114" y="166"/>
                    </a:cubicBezTo>
                    <a:cubicBezTo>
                      <a:pt x="145" y="166"/>
                      <a:pt x="171" y="146"/>
                      <a:pt x="183" y="118"/>
                    </a:cubicBezTo>
                    <a:cubicBezTo>
                      <a:pt x="184" y="118"/>
                      <a:pt x="185" y="118"/>
                      <a:pt x="185" y="118"/>
                    </a:cubicBezTo>
                    <a:cubicBezTo>
                      <a:pt x="201" y="118"/>
                      <a:pt x="216" y="104"/>
                      <a:pt x="222" y="84"/>
                    </a:cubicBezTo>
                    <a:cubicBezTo>
                      <a:pt x="228" y="62"/>
                      <a:pt x="218" y="39"/>
                      <a:pt x="201" y="35"/>
                    </a:cubicBezTo>
                    <a:close/>
                    <a:moveTo>
                      <a:pt x="16" y="82"/>
                    </a:moveTo>
                    <a:cubicBezTo>
                      <a:pt x="11" y="65"/>
                      <a:pt x="17" y="47"/>
                      <a:pt x="30" y="44"/>
                    </a:cubicBezTo>
                    <a:cubicBezTo>
                      <a:pt x="31" y="44"/>
                      <a:pt x="32" y="44"/>
                      <a:pt x="34" y="44"/>
                    </a:cubicBezTo>
                    <a:cubicBezTo>
                      <a:pt x="35" y="44"/>
                      <a:pt x="36" y="44"/>
                      <a:pt x="37" y="44"/>
                    </a:cubicBezTo>
                    <a:cubicBezTo>
                      <a:pt x="37" y="83"/>
                      <a:pt x="37" y="83"/>
                      <a:pt x="37" y="83"/>
                    </a:cubicBezTo>
                    <a:cubicBezTo>
                      <a:pt x="37" y="92"/>
                      <a:pt x="38" y="100"/>
                      <a:pt x="41" y="108"/>
                    </a:cubicBezTo>
                    <a:cubicBezTo>
                      <a:pt x="30" y="107"/>
                      <a:pt x="19" y="96"/>
                      <a:pt x="16" y="82"/>
                    </a:cubicBezTo>
                    <a:close/>
                    <a:moveTo>
                      <a:pt x="181" y="83"/>
                    </a:moveTo>
                    <a:cubicBezTo>
                      <a:pt x="181" y="123"/>
                      <a:pt x="151" y="156"/>
                      <a:pt x="114" y="156"/>
                    </a:cubicBezTo>
                    <a:cubicBezTo>
                      <a:pt x="88" y="156"/>
                      <a:pt x="65" y="139"/>
                      <a:pt x="54" y="115"/>
                    </a:cubicBezTo>
                    <a:cubicBezTo>
                      <a:pt x="53" y="112"/>
                      <a:pt x="51" y="109"/>
                      <a:pt x="50" y="106"/>
                    </a:cubicBezTo>
                    <a:cubicBezTo>
                      <a:pt x="48" y="99"/>
                      <a:pt x="47" y="91"/>
                      <a:pt x="47" y="83"/>
                    </a:cubicBezTo>
                    <a:cubicBezTo>
                      <a:pt x="47" y="48"/>
                      <a:pt x="47" y="48"/>
                      <a:pt x="47" y="48"/>
                    </a:cubicBezTo>
                    <a:cubicBezTo>
                      <a:pt x="47" y="37"/>
                      <a:pt x="47" y="37"/>
                      <a:pt x="47" y="37"/>
                    </a:cubicBezTo>
                    <a:cubicBezTo>
                      <a:pt x="47" y="12"/>
                      <a:pt x="47" y="12"/>
                      <a:pt x="47" y="12"/>
                    </a:cubicBezTo>
                    <a:cubicBezTo>
                      <a:pt x="47" y="11"/>
                      <a:pt x="48" y="10"/>
                      <a:pt x="49" y="10"/>
                    </a:cubicBezTo>
                    <a:cubicBezTo>
                      <a:pt x="178" y="10"/>
                      <a:pt x="178" y="10"/>
                      <a:pt x="178" y="10"/>
                    </a:cubicBezTo>
                    <a:cubicBezTo>
                      <a:pt x="180" y="10"/>
                      <a:pt x="181" y="11"/>
                      <a:pt x="181" y="12"/>
                    </a:cubicBezTo>
                    <a:lnTo>
                      <a:pt x="181" y="83"/>
                    </a:lnTo>
                    <a:close/>
                    <a:moveTo>
                      <a:pt x="212" y="82"/>
                    </a:moveTo>
                    <a:cubicBezTo>
                      <a:pt x="208" y="96"/>
                      <a:pt x="198" y="107"/>
                      <a:pt x="187" y="108"/>
                    </a:cubicBezTo>
                    <a:cubicBezTo>
                      <a:pt x="189" y="100"/>
                      <a:pt x="191" y="92"/>
                      <a:pt x="191" y="83"/>
                    </a:cubicBezTo>
                    <a:cubicBezTo>
                      <a:pt x="191" y="44"/>
                      <a:pt x="191" y="44"/>
                      <a:pt x="191" y="44"/>
                    </a:cubicBezTo>
                    <a:cubicBezTo>
                      <a:pt x="192" y="44"/>
                      <a:pt x="193" y="44"/>
                      <a:pt x="194" y="44"/>
                    </a:cubicBezTo>
                    <a:cubicBezTo>
                      <a:pt x="195" y="44"/>
                      <a:pt x="197" y="44"/>
                      <a:pt x="198" y="44"/>
                    </a:cubicBezTo>
                    <a:cubicBezTo>
                      <a:pt x="210" y="47"/>
                      <a:pt x="217" y="65"/>
                      <a:pt x="212" y="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43"/>
              <p:cNvSpPr>
                <a:spLocks noEditPoints="1"/>
              </p:cNvSpPr>
              <p:nvPr/>
            </p:nvSpPr>
            <p:spPr bwMode="auto">
              <a:xfrm>
                <a:off x="9785351" y="5284788"/>
                <a:ext cx="182563" cy="171450"/>
              </a:xfrm>
              <a:custGeom>
                <a:avLst/>
                <a:gdLst>
                  <a:gd name="T0" fmla="*/ 78 w 85"/>
                  <a:gd name="T1" fmla="*/ 25 h 80"/>
                  <a:gd name="T2" fmla="*/ 57 w 85"/>
                  <a:gd name="T3" fmla="*/ 25 h 80"/>
                  <a:gd name="T4" fmla="*/ 50 w 85"/>
                  <a:gd name="T5" fmla="*/ 5 h 80"/>
                  <a:gd name="T6" fmla="*/ 43 w 85"/>
                  <a:gd name="T7" fmla="*/ 0 h 80"/>
                  <a:gd name="T8" fmla="*/ 36 w 85"/>
                  <a:gd name="T9" fmla="*/ 5 h 80"/>
                  <a:gd name="T10" fmla="*/ 29 w 85"/>
                  <a:gd name="T11" fmla="*/ 25 h 80"/>
                  <a:gd name="T12" fmla="*/ 8 w 85"/>
                  <a:gd name="T13" fmla="*/ 25 h 80"/>
                  <a:gd name="T14" fmla="*/ 1 w 85"/>
                  <a:gd name="T15" fmla="*/ 30 h 80"/>
                  <a:gd name="T16" fmla="*/ 4 w 85"/>
                  <a:gd name="T17" fmla="*/ 38 h 80"/>
                  <a:gd name="T18" fmla="*/ 21 w 85"/>
                  <a:gd name="T19" fmla="*/ 50 h 80"/>
                  <a:gd name="T20" fmla="*/ 15 w 85"/>
                  <a:gd name="T21" fmla="*/ 71 h 80"/>
                  <a:gd name="T22" fmla="*/ 17 w 85"/>
                  <a:gd name="T23" fmla="*/ 78 h 80"/>
                  <a:gd name="T24" fmla="*/ 21 w 85"/>
                  <a:gd name="T25" fmla="*/ 80 h 80"/>
                  <a:gd name="T26" fmla="*/ 25 w 85"/>
                  <a:gd name="T27" fmla="*/ 78 h 80"/>
                  <a:gd name="T28" fmla="*/ 43 w 85"/>
                  <a:gd name="T29" fmla="*/ 66 h 80"/>
                  <a:gd name="T30" fmla="*/ 60 w 85"/>
                  <a:gd name="T31" fmla="*/ 78 h 80"/>
                  <a:gd name="T32" fmla="*/ 69 w 85"/>
                  <a:gd name="T33" fmla="*/ 78 h 80"/>
                  <a:gd name="T34" fmla="*/ 71 w 85"/>
                  <a:gd name="T35" fmla="*/ 71 h 80"/>
                  <a:gd name="T36" fmla="*/ 65 w 85"/>
                  <a:gd name="T37" fmla="*/ 50 h 80"/>
                  <a:gd name="T38" fmla="*/ 82 w 85"/>
                  <a:gd name="T39" fmla="*/ 38 h 80"/>
                  <a:gd name="T40" fmla="*/ 84 w 85"/>
                  <a:gd name="T41" fmla="*/ 30 h 80"/>
                  <a:gd name="T42" fmla="*/ 78 w 85"/>
                  <a:gd name="T43" fmla="*/ 25 h 80"/>
                  <a:gd name="T44" fmla="*/ 56 w 85"/>
                  <a:gd name="T45" fmla="*/ 45 h 80"/>
                  <a:gd name="T46" fmla="*/ 55 w 85"/>
                  <a:gd name="T47" fmla="*/ 50 h 80"/>
                  <a:gd name="T48" fmla="*/ 60 w 85"/>
                  <a:gd name="T49" fmla="*/ 66 h 80"/>
                  <a:gd name="T50" fmla="*/ 46 w 85"/>
                  <a:gd name="T51" fmla="*/ 56 h 80"/>
                  <a:gd name="T52" fmla="*/ 40 w 85"/>
                  <a:gd name="T53" fmla="*/ 56 h 80"/>
                  <a:gd name="T54" fmla="*/ 26 w 85"/>
                  <a:gd name="T55" fmla="*/ 66 h 80"/>
                  <a:gd name="T56" fmla="*/ 31 w 85"/>
                  <a:gd name="T57" fmla="*/ 50 h 80"/>
                  <a:gd name="T58" fmla="*/ 29 w 85"/>
                  <a:gd name="T59" fmla="*/ 45 h 80"/>
                  <a:gd name="T60" fmla="*/ 16 w 85"/>
                  <a:gd name="T61" fmla="*/ 35 h 80"/>
                  <a:gd name="T62" fmla="*/ 33 w 85"/>
                  <a:gd name="T63" fmla="*/ 34 h 80"/>
                  <a:gd name="T64" fmla="*/ 37 w 85"/>
                  <a:gd name="T65" fmla="*/ 31 h 80"/>
                  <a:gd name="T66" fmla="*/ 43 w 85"/>
                  <a:gd name="T67" fmla="*/ 15 h 80"/>
                  <a:gd name="T68" fmla="*/ 48 w 85"/>
                  <a:gd name="T69" fmla="*/ 31 h 80"/>
                  <a:gd name="T70" fmla="*/ 53 w 85"/>
                  <a:gd name="T71" fmla="*/ 34 h 80"/>
                  <a:gd name="T72" fmla="*/ 70 w 85"/>
                  <a:gd name="T73" fmla="*/ 35 h 80"/>
                  <a:gd name="T74" fmla="*/ 56 w 85"/>
                  <a:gd name="T75" fmla="*/ 4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0">
                    <a:moveTo>
                      <a:pt x="78" y="25"/>
                    </a:moveTo>
                    <a:cubicBezTo>
                      <a:pt x="57" y="25"/>
                      <a:pt x="57" y="25"/>
                      <a:pt x="57" y="25"/>
                    </a:cubicBezTo>
                    <a:cubicBezTo>
                      <a:pt x="50" y="5"/>
                      <a:pt x="50" y="5"/>
                      <a:pt x="50" y="5"/>
                    </a:cubicBezTo>
                    <a:cubicBezTo>
                      <a:pt x="49" y="2"/>
                      <a:pt x="46" y="0"/>
                      <a:pt x="43" y="0"/>
                    </a:cubicBezTo>
                    <a:cubicBezTo>
                      <a:pt x="40" y="0"/>
                      <a:pt x="37" y="2"/>
                      <a:pt x="36" y="5"/>
                    </a:cubicBezTo>
                    <a:cubicBezTo>
                      <a:pt x="29" y="25"/>
                      <a:pt x="29" y="25"/>
                      <a:pt x="29" y="25"/>
                    </a:cubicBezTo>
                    <a:cubicBezTo>
                      <a:pt x="8" y="25"/>
                      <a:pt x="8" y="25"/>
                      <a:pt x="8" y="25"/>
                    </a:cubicBezTo>
                    <a:cubicBezTo>
                      <a:pt x="5" y="25"/>
                      <a:pt x="2" y="27"/>
                      <a:pt x="1" y="30"/>
                    </a:cubicBezTo>
                    <a:cubicBezTo>
                      <a:pt x="0" y="33"/>
                      <a:pt x="1" y="36"/>
                      <a:pt x="4" y="38"/>
                    </a:cubicBezTo>
                    <a:cubicBezTo>
                      <a:pt x="21" y="50"/>
                      <a:pt x="21" y="50"/>
                      <a:pt x="21" y="50"/>
                    </a:cubicBezTo>
                    <a:cubicBezTo>
                      <a:pt x="15" y="71"/>
                      <a:pt x="15" y="71"/>
                      <a:pt x="15" y="71"/>
                    </a:cubicBezTo>
                    <a:cubicBezTo>
                      <a:pt x="14" y="73"/>
                      <a:pt x="15" y="77"/>
                      <a:pt x="17" y="78"/>
                    </a:cubicBezTo>
                    <a:cubicBezTo>
                      <a:pt x="18" y="79"/>
                      <a:pt x="20" y="80"/>
                      <a:pt x="21" y="80"/>
                    </a:cubicBezTo>
                    <a:cubicBezTo>
                      <a:pt x="23" y="80"/>
                      <a:pt x="24" y="79"/>
                      <a:pt x="25" y="78"/>
                    </a:cubicBezTo>
                    <a:cubicBezTo>
                      <a:pt x="43" y="66"/>
                      <a:pt x="43" y="66"/>
                      <a:pt x="43" y="66"/>
                    </a:cubicBezTo>
                    <a:cubicBezTo>
                      <a:pt x="60" y="78"/>
                      <a:pt x="60" y="78"/>
                      <a:pt x="60" y="78"/>
                    </a:cubicBezTo>
                    <a:cubicBezTo>
                      <a:pt x="63" y="80"/>
                      <a:pt x="66" y="80"/>
                      <a:pt x="69" y="78"/>
                    </a:cubicBezTo>
                    <a:cubicBezTo>
                      <a:pt x="71" y="77"/>
                      <a:pt x="72" y="73"/>
                      <a:pt x="71" y="71"/>
                    </a:cubicBezTo>
                    <a:cubicBezTo>
                      <a:pt x="65" y="50"/>
                      <a:pt x="65" y="50"/>
                      <a:pt x="65" y="50"/>
                    </a:cubicBezTo>
                    <a:cubicBezTo>
                      <a:pt x="82" y="38"/>
                      <a:pt x="82" y="38"/>
                      <a:pt x="82" y="38"/>
                    </a:cubicBezTo>
                    <a:cubicBezTo>
                      <a:pt x="84" y="36"/>
                      <a:pt x="85" y="33"/>
                      <a:pt x="84" y="30"/>
                    </a:cubicBezTo>
                    <a:cubicBezTo>
                      <a:pt x="83" y="27"/>
                      <a:pt x="81" y="25"/>
                      <a:pt x="78" y="25"/>
                    </a:cubicBezTo>
                    <a:close/>
                    <a:moveTo>
                      <a:pt x="56" y="45"/>
                    </a:moveTo>
                    <a:cubicBezTo>
                      <a:pt x="55" y="46"/>
                      <a:pt x="54" y="48"/>
                      <a:pt x="55" y="50"/>
                    </a:cubicBezTo>
                    <a:cubicBezTo>
                      <a:pt x="60" y="66"/>
                      <a:pt x="60" y="66"/>
                      <a:pt x="60" y="66"/>
                    </a:cubicBezTo>
                    <a:cubicBezTo>
                      <a:pt x="46" y="56"/>
                      <a:pt x="46" y="56"/>
                      <a:pt x="46" y="56"/>
                    </a:cubicBezTo>
                    <a:cubicBezTo>
                      <a:pt x="44" y="55"/>
                      <a:pt x="42" y="55"/>
                      <a:pt x="40" y="56"/>
                    </a:cubicBezTo>
                    <a:cubicBezTo>
                      <a:pt x="26" y="66"/>
                      <a:pt x="26" y="66"/>
                      <a:pt x="26" y="66"/>
                    </a:cubicBezTo>
                    <a:cubicBezTo>
                      <a:pt x="31" y="50"/>
                      <a:pt x="31" y="50"/>
                      <a:pt x="31" y="50"/>
                    </a:cubicBezTo>
                    <a:cubicBezTo>
                      <a:pt x="32" y="48"/>
                      <a:pt x="31" y="46"/>
                      <a:pt x="29" y="45"/>
                    </a:cubicBezTo>
                    <a:cubicBezTo>
                      <a:pt x="16" y="35"/>
                      <a:pt x="16" y="35"/>
                      <a:pt x="16" y="35"/>
                    </a:cubicBezTo>
                    <a:cubicBezTo>
                      <a:pt x="33" y="34"/>
                      <a:pt x="33" y="34"/>
                      <a:pt x="33" y="34"/>
                    </a:cubicBezTo>
                    <a:cubicBezTo>
                      <a:pt x="35" y="34"/>
                      <a:pt x="37" y="33"/>
                      <a:pt x="37" y="31"/>
                    </a:cubicBezTo>
                    <a:cubicBezTo>
                      <a:pt x="43" y="15"/>
                      <a:pt x="43" y="15"/>
                      <a:pt x="43" y="15"/>
                    </a:cubicBezTo>
                    <a:cubicBezTo>
                      <a:pt x="48" y="31"/>
                      <a:pt x="48" y="31"/>
                      <a:pt x="48" y="31"/>
                    </a:cubicBezTo>
                    <a:cubicBezTo>
                      <a:pt x="49" y="33"/>
                      <a:pt x="51" y="34"/>
                      <a:pt x="53" y="34"/>
                    </a:cubicBezTo>
                    <a:cubicBezTo>
                      <a:pt x="70" y="35"/>
                      <a:pt x="70" y="35"/>
                      <a:pt x="70" y="35"/>
                    </a:cubicBezTo>
                    <a:lnTo>
                      <a:pt x="56"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146"/>
            <p:cNvGrpSpPr/>
            <p:nvPr/>
          </p:nvGrpSpPr>
          <p:grpSpPr>
            <a:xfrm>
              <a:off x="5195724" y="4771456"/>
              <a:ext cx="1865312" cy="1127239"/>
              <a:chOff x="5356541" y="2164363"/>
              <a:chExt cx="1865312" cy="1127239"/>
            </a:xfrm>
          </p:grpSpPr>
          <p:grpSp>
            <p:nvGrpSpPr>
              <p:cNvPr id="66" name="Group 147"/>
              <p:cNvGrpSpPr/>
              <p:nvPr/>
            </p:nvGrpSpPr>
            <p:grpSpPr>
              <a:xfrm>
                <a:off x="5497810" y="2391602"/>
                <a:ext cx="900417" cy="900000"/>
                <a:chOff x="5231157" y="2346076"/>
                <a:chExt cx="900417" cy="900000"/>
              </a:xfrm>
            </p:grpSpPr>
            <p:cxnSp>
              <p:nvCxnSpPr>
                <p:cNvPr id="68" name="Straight Arrow Connector 149"/>
                <p:cNvCxnSpPr/>
                <p:nvPr/>
              </p:nvCxnSpPr>
              <p:spPr>
                <a:xfrm>
                  <a:off x="5231574" y="3240537"/>
                  <a:ext cx="900000" cy="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50"/>
                <p:cNvCxnSpPr/>
                <p:nvPr/>
              </p:nvCxnSpPr>
              <p:spPr>
                <a:xfrm flipH="1" flipV="1">
                  <a:off x="5231157" y="2346076"/>
                  <a:ext cx="0" cy="900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151"/>
                <p:cNvSpPr/>
                <p:nvPr/>
              </p:nvSpPr>
              <p:spPr>
                <a:xfrm>
                  <a:off x="5757430" y="2505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1</a:t>
                  </a:r>
                  <a:endParaRPr lang="fr-FR" sz="900" dirty="0">
                    <a:solidFill>
                      <a:schemeClr val="bg1"/>
                    </a:solidFill>
                  </a:endParaRPr>
                </a:p>
              </p:txBody>
            </p:sp>
            <p:sp>
              <p:nvSpPr>
                <p:cNvPr id="71" name="Oval 152"/>
                <p:cNvSpPr/>
                <p:nvPr/>
              </p:nvSpPr>
              <p:spPr>
                <a:xfrm>
                  <a:off x="5435918" y="2390163"/>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2</a:t>
                  </a:r>
                  <a:endParaRPr lang="fr-FR" sz="900" dirty="0">
                    <a:solidFill>
                      <a:schemeClr val="bg1"/>
                    </a:solidFill>
                  </a:endParaRPr>
                </a:p>
              </p:txBody>
            </p:sp>
            <p:sp>
              <p:nvSpPr>
                <p:cNvPr id="72" name="Oval 153"/>
                <p:cNvSpPr/>
                <p:nvPr/>
              </p:nvSpPr>
              <p:spPr>
                <a:xfrm>
                  <a:off x="5819543" y="2784879"/>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3</a:t>
                  </a:r>
                  <a:endParaRPr lang="fr-FR" sz="900" dirty="0">
                    <a:solidFill>
                      <a:schemeClr val="bg1"/>
                    </a:solidFill>
                  </a:endParaRPr>
                </a:p>
              </p:txBody>
            </p:sp>
            <p:sp>
              <p:nvSpPr>
                <p:cNvPr id="73" name="Oval 154"/>
                <p:cNvSpPr/>
                <p:nvPr/>
              </p:nvSpPr>
              <p:spPr>
                <a:xfrm>
                  <a:off x="5309647" y="2649834"/>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4</a:t>
                  </a:r>
                  <a:endParaRPr lang="fr-FR" sz="900" dirty="0">
                    <a:solidFill>
                      <a:schemeClr val="bg1"/>
                    </a:solidFill>
                  </a:endParaRPr>
                </a:p>
              </p:txBody>
            </p:sp>
            <p:sp>
              <p:nvSpPr>
                <p:cNvPr id="74" name="Oval 155"/>
                <p:cNvSpPr/>
                <p:nvPr/>
              </p:nvSpPr>
              <p:spPr>
                <a:xfrm>
                  <a:off x="5660553" y="3049755"/>
                  <a:ext cx="144000" cy="144000"/>
                </a:xfrm>
                <a:prstGeom prst="ellipse">
                  <a:avLst/>
                </a:prstGeom>
                <a:solidFill>
                  <a:schemeClr val="tx1">
                    <a:lumMod val="65000"/>
                    <a:lumOff val="35000"/>
                  </a:schemeClr>
                </a:solidFill>
                <a:ln>
                  <a:no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900" dirty="0" smtClean="0">
                      <a:solidFill>
                        <a:schemeClr val="bg1"/>
                      </a:solidFill>
                    </a:rPr>
                    <a:t>5</a:t>
                  </a:r>
                  <a:endParaRPr lang="fr-FR" sz="900" dirty="0">
                    <a:solidFill>
                      <a:schemeClr val="bg1"/>
                    </a:solidFill>
                  </a:endParaRPr>
                </a:p>
              </p:txBody>
            </p:sp>
          </p:grpSp>
          <p:sp>
            <p:nvSpPr>
              <p:cNvPr id="67" name="TextBox 148"/>
              <p:cNvSpPr txBox="1"/>
              <p:nvPr/>
            </p:nvSpPr>
            <p:spPr>
              <a:xfrm>
                <a:off x="5356541" y="2164363"/>
                <a:ext cx="1865312" cy="253916"/>
              </a:xfrm>
              <a:prstGeom prst="rect">
                <a:avLst/>
              </a:prstGeom>
              <a:noFill/>
            </p:spPr>
            <p:txBody>
              <a:bodyPr wrap="square" rtlCol="0">
                <a:spAutoFit/>
              </a:bodyPr>
              <a:lstStyle/>
              <a:p>
                <a:r>
                  <a:rPr lang="fr-FR" sz="1050" b="1">
                    <a:solidFill>
                      <a:schemeClr val="accent1">
                        <a:lumMod val="50000"/>
                      </a:schemeClr>
                    </a:solidFill>
                  </a:rPr>
                  <a:t>Radar </a:t>
                </a:r>
                <a:r>
                  <a:rPr lang="fr-FR" sz="1050" b="1" smtClean="0">
                    <a:solidFill>
                      <a:schemeClr val="accent1">
                        <a:lumMod val="50000"/>
                      </a:schemeClr>
                    </a:solidFill>
                  </a:rPr>
                  <a:t>des cas d’usage</a:t>
                </a:r>
                <a:endParaRPr lang="fr-FR" sz="1050" b="1" dirty="0">
                  <a:solidFill>
                    <a:schemeClr val="accent1">
                      <a:lumMod val="50000"/>
                    </a:schemeClr>
                  </a:solidFill>
                </a:endParaRPr>
              </a:p>
            </p:txBody>
          </p:sp>
        </p:grpSp>
      </p:grpSp>
      <p:sp>
        <p:nvSpPr>
          <p:cNvPr id="78" name="Isosceles Triangle 142"/>
          <p:cNvSpPr/>
          <p:nvPr/>
        </p:nvSpPr>
        <p:spPr>
          <a:xfrm rot="5400000">
            <a:off x="6614087" y="3359152"/>
            <a:ext cx="476033" cy="9571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79" name="Rectangle à coins arrondis 23"/>
          <p:cNvSpPr/>
          <p:nvPr/>
        </p:nvSpPr>
        <p:spPr>
          <a:xfrm>
            <a:off x="750718" y="2988817"/>
            <a:ext cx="3029194" cy="10162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66700" indent="-266700">
              <a:buClr>
                <a:schemeClr val="accent1">
                  <a:lumMod val="50000"/>
                </a:schemeClr>
              </a:buClr>
              <a:buFont typeface="Arial" panose="020B0604020202020204" pitchFamily="34" charset="0"/>
              <a:buChar char="●"/>
            </a:pPr>
            <a:r>
              <a:rPr lang="fr-FR" sz="1200" smtClean="0">
                <a:solidFill>
                  <a:schemeClr val="tx1">
                    <a:lumMod val="75000"/>
                    <a:lumOff val="25000"/>
                  </a:schemeClr>
                </a:solidFill>
              </a:rPr>
              <a:t>Délivrer pour chaque entité un catalogue  de </a:t>
            </a:r>
            <a:r>
              <a:rPr lang="fr-FR" sz="1200" b="1" smtClean="0">
                <a:solidFill>
                  <a:schemeClr val="accent1">
                    <a:lumMod val="50000"/>
                  </a:schemeClr>
                </a:solidFill>
              </a:rPr>
              <a:t>ses  cas d’usages digitaux </a:t>
            </a:r>
            <a:r>
              <a:rPr lang="fr-FR" sz="1200" smtClean="0">
                <a:solidFill>
                  <a:schemeClr val="tx1">
                    <a:lumMod val="75000"/>
                    <a:lumOff val="25000"/>
                  </a:schemeClr>
                </a:solidFill>
              </a:rPr>
              <a:t>positionnés dans un </a:t>
            </a:r>
            <a:r>
              <a:rPr lang="fr-FR" sz="1200" b="1" smtClean="0">
                <a:solidFill>
                  <a:schemeClr val="accent1">
                    <a:lumMod val="50000"/>
                  </a:schemeClr>
                </a:solidFill>
              </a:rPr>
              <a:t>radar</a:t>
            </a:r>
            <a:endParaRPr lang="fr-FR" sz="1200" b="1" dirty="0">
              <a:solidFill>
                <a:schemeClr val="accent1">
                  <a:lumMod val="50000"/>
                </a:schemeClr>
              </a:solidFill>
            </a:endParaRPr>
          </a:p>
        </p:txBody>
      </p:sp>
    </p:spTree>
    <p:extLst>
      <p:ext uri="{BB962C8B-B14F-4D97-AF65-F5344CB8AC3E}">
        <p14:creationId xmlns:p14="http://schemas.microsoft.com/office/powerpoint/2010/main" xmlns="" val="4000912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Connecteur droit 90"/>
          <p:cNvCxnSpPr/>
          <p:nvPr/>
        </p:nvCxnSpPr>
        <p:spPr>
          <a:xfrm>
            <a:off x="971600" y="2924944"/>
            <a:ext cx="770408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p:txBody>
          <a:bodyPr/>
          <a:lstStyle/>
          <a:p>
            <a:r>
              <a:rPr lang="fr-FR" smtClean="0"/>
              <a:t>Demarche globale</a:t>
            </a:r>
            <a:endParaRPr lang="fr-FR"/>
          </a:p>
        </p:txBody>
      </p:sp>
      <p:sp>
        <p:nvSpPr>
          <p:cNvPr id="69" name="ZoneTexte 68"/>
          <p:cNvSpPr txBox="1"/>
          <p:nvPr/>
        </p:nvSpPr>
        <p:spPr>
          <a:xfrm>
            <a:off x="4748336" y="4139788"/>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DC</a:t>
            </a:r>
            <a:endParaRPr lang="fr-FR"/>
          </a:p>
        </p:txBody>
      </p:sp>
      <p:sp>
        <p:nvSpPr>
          <p:cNvPr id="70" name="ZoneTexte 69"/>
          <p:cNvSpPr txBox="1"/>
          <p:nvPr/>
        </p:nvSpPr>
        <p:spPr>
          <a:xfrm>
            <a:off x="4432684" y="3451066"/>
            <a:ext cx="1935832"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AC (arch. Cap.)</a:t>
            </a:r>
            <a:endParaRPr lang="fr-FR"/>
          </a:p>
        </p:txBody>
      </p:sp>
      <p:sp>
        <p:nvSpPr>
          <p:cNvPr id="71" name="ZoneTexte 70"/>
          <p:cNvSpPr txBox="1"/>
          <p:nvPr/>
        </p:nvSpPr>
        <p:spPr>
          <a:xfrm>
            <a:off x="4748336" y="5063118"/>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T</a:t>
            </a:r>
            <a:endParaRPr lang="fr-FR"/>
          </a:p>
        </p:txBody>
      </p:sp>
      <p:sp>
        <p:nvSpPr>
          <p:cNvPr id="72" name="ZoneTexte 71"/>
          <p:cNvSpPr txBox="1"/>
          <p:nvPr/>
        </p:nvSpPr>
        <p:spPr>
          <a:xfrm>
            <a:off x="4748336" y="2740278"/>
            <a:ext cx="194840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AR (arch. Ref.</a:t>
            </a:r>
            <a:endParaRPr lang="fr-FR"/>
          </a:p>
        </p:txBody>
      </p:sp>
      <p:sp>
        <p:nvSpPr>
          <p:cNvPr id="73" name="ZoneTexte 72"/>
          <p:cNvSpPr txBox="1"/>
          <p:nvPr/>
        </p:nvSpPr>
        <p:spPr>
          <a:xfrm>
            <a:off x="5400600" y="1403484"/>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UC</a:t>
            </a:r>
            <a:endParaRPr lang="fr-FR"/>
          </a:p>
        </p:txBody>
      </p:sp>
      <p:sp>
        <p:nvSpPr>
          <p:cNvPr id="74" name="ZoneTexte 73"/>
          <p:cNvSpPr txBox="1"/>
          <p:nvPr/>
        </p:nvSpPr>
        <p:spPr>
          <a:xfrm>
            <a:off x="5400600" y="2092206"/>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SC</a:t>
            </a:r>
            <a:endParaRPr lang="fr-FR"/>
          </a:p>
        </p:txBody>
      </p:sp>
      <p:cxnSp>
        <p:nvCxnSpPr>
          <p:cNvPr id="76" name="Connecteur droit avec flèche 75"/>
          <p:cNvCxnSpPr>
            <a:stCxn id="73" idx="2"/>
            <a:endCxn id="74" idx="0"/>
          </p:cNvCxnSpPr>
          <p:nvPr/>
        </p:nvCxnSpPr>
        <p:spPr>
          <a:xfrm>
            <a:off x="5868652" y="1772816"/>
            <a:ext cx="0" cy="319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a:stCxn id="74" idx="2"/>
            <a:endCxn id="72" idx="0"/>
          </p:cNvCxnSpPr>
          <p:nvPr/>
        </p:nvCxnSpPr>
        <p:spPr>
          <a:xfrm flipH="1">
            <a:off x="5722540" y="2461538"/>
            <a:ext cx="146112" cy="2787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a:stCxn id="70" idx="0"/>
            <a:endCxn id="72" idx="2"/>
          </p:cNvCxnSpPr>
          <p:nvPr/>
        </p:nvCxnSpPr>
        <p:spPr>
          <a:xfrm flipV="1">
            <a:off x="5400600" y="3109610"/>
            <a:ext cx="321940" cy="341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a:stCxn id="69" idx="0"/>
            <a:endCxn id="70" idx="2"/>
          </p:cNvCxnSpPr>
          <p:nvPr/>
        </p:nvCxnSpPr>
        <p:spPr>
          <a:xfrm flipV="1">
            <a:off x="5216388" y="3820398"/>
            <a:ext cx="184212" cy="319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a:stCxn id="71" idx="0"/>
            <a:endCxn id="69" idx="2"/>
          </p:cNvCxnSpPr>
          <p:nvPr/>
        </p:nvCxnSpPr>
        <p:spPr>
          <a:xfrm flipV="1">
            <a:off x="5216388" y="4509120"/>
            <a:ext cx="0" cy="553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ZoneTexte 91"/>
          <p:cNvSpPr txBox="1"/>
          <p:nvPr/>
        </p:nvSpPr>
        <p:spPr>
          <a:xfrm>
            <a:off x="1115616" y="2430180"/>
            <a:ext cx="1224136" cy="369332"/>
          </a:xfrm>
          <a:prstGeom prst="rect">
            <a:avLst/>
          </a:prstGeom>
          <a:noFill/>
        </p:spPr>
        <p:txBody>
          <a:bodyPr wrap="square" rtlCol="0">
            <a:spAutoFit/>
          </a:bodyPr>
          <a:lstStyle/>
          <a:p>
            <a:r>
              <a:rPr lang="fr-FR" i="1" smtClean="0"/>
              <a:t>Business</a:t>
            </a:r>
            <a:endParaRPr lang="fr-FR" i="1"/>
          </a:p>
        </p:txBody>
      </p:sp>
      <p:sp>
        <p:nvSpPr>
          <p:cNvPr id="93" name="ZoneTexte 92"/>
          <p:cNvSpPr txBox="1"/>
          <p:nvPr/>
        </p:nvSpPr>
        <p:spPr>
          <a:xfrm>
            <a:off x="1368152" y="3451066"/>
            <a:ext cx="1224136" cy="369332"/>
          </a:xfrm>
          <a:prstGeom prst="rect">
            <a:avLst/>
          </a:prstGeom>
          <a:noFill/>
        </p:spPr>
        <p:txBody>
          <a:bodyPr wrap="square" rtlCol="0">
            <a:spAutoFit/>
          </a:bodyPr>
          <a:lstStyle/>
          <a:p>
            <a:r>
              <a:rPr lang="fr-FR" i="1" smtClean="0"/>
              <a:t>IT</a:t>
            </a:r>
            <a:endParaRPr lang="fr-FR" i="1"/>
          </a:p>
        </p:txBody>
      </p:sp>
      <p:sp>
        <p:nvSpPr>
          <p:cNvPr id="104" name="ZoneTexte 103"/>
          <p:cNvSpPr txBox="1"/>
          <p:nvPr/>
        </p:nvSpPr>
        <p:spPr>
          <a:xfrm>
            <a:off x="6552728" y="571664"/>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T</a:t>
            </a:r>
            <a:endParaRPr lang="fr-FR"/>
          </a:p>
        </p:txBody>
      </p:sp>
      <p:sp>
        <p:nvSpPr>
          <p:cNvPr id="105" name="ZoneTexte 104"/>
          <p:cNvSpPr txBox="1"/>
          <p:nvPr/>
        </p:nvSpPr>
        <p:spPr>
          <a:xfrm>
            <a:off x="5216388" y="756330"/>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DC</a:t>
            </a:r>
            <a:endParaRPr lang="fr-FR"/>
          </a:p>
        </p:txBody>
      </p:sp>
      <p:sp>
        <p:nvSpPr>
          <p:cNvPr id="106" name="ZoneTexte 105"/>
          <p:cNvSpPr txBox="1"/>
          <p:nvPr/>
        </p:nvSpPr>
        <p:spPr>
          <a:xfrm>
            <a:off x="3348372" y="756330"/>
            <a:ext cx="93610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mtClean="0"/>
              <a:t>BC</a:t>
            </a:r>
            <a:endParaRPr lang="fr-FR"/>
          </a:p>
        </p:txBody>
      </p:sp>
      <p:cxnSp>
        <p:nvCxnSpPr>
          <p:cNvPr id="107" name="Connecteur droit avec flèche 106"/>
          <p:cNvCxnSpPr>
            <a:stCxn id="106" idx="3"/>
            <a:endCxn id="73" idx="0"/>
          </p:cNvCxnSpPr>
          <p:nvPr/>
        </p:nvCxnSpPr>
        <p:spPr>
          <a:xfrm>
            <a:off x="4284476" y="940996"/>
            <a:ext cx="1584176" cy="462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Connecteur droit avec flèche 109"/>
          <p:cNvCxnSpPr>
            <a:stCxn id="105" idx="2"/>
            <a:endCxn id="73" idx="0"/>
          </p:cNvCxnSpPr>
          <p:nvPr/>
        </p:nvCxnSpPr>
        <p:spPr>
          <a:xfrm>
            <a:off x="5684440" y="1125662"/>
            <a:ext cx="184212" cy="2778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Connecteur droit avec flèche 112"/>
          <p:cNvCxnSpPr>
            <a:stCxn id="104" idx="2"/>
            <a:endCxn id="73" idx="0"/>
          </p:cNvCxnSpPr>
          <p:nvPr/>
        </p:nvCxnSpPr>
        <p:spPr>
          <a:xfrm flipH="1">
            <a:off x="5868652" y="940996"/>
            <a:ext cx="1152128" cy="462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0" name="ZoneTexte 119"/>
          <p:cNvSpPr txBox="1"/>
          <p:nvPr/>
        </p:nvSpPr>
        <p:spPr>
          <a:xfrm>
            <a:off x="6876256" y="2771636"/>
            <a:ext cx="129614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mtClean="0"/>
              <a:t>IT service</a:t>
            </a:r>
            <a:endParaRPr lang="fr-FR"/>
          </a:p>
        </p:txBody>
      </p:sp>
      <p:cxnSp>
        <p:nvCxnSpPr>
          <p:cNvPr id="121" name="Connecteur droit avec flèche 120"/>
          <p:cNvCxnSpPr>
            <a:stCxn id="74" idx="3"/>
            <a:endCxn id="120" idx="0"/>
          </p:cNvCxnSpPr>
          <p:nvPr/>
        </p:nvCxnSpPr>
        <p:spPr>
          <a:xfrm>
            <a:off x="6336704" y="2276872"/>
            <a:ext cx="1187624" cy="494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Connecteur droit avec flèche 128"/>
          <p:cNvCxnSpPr>
            <a:stCxn id="70" idx="3"/>
            <a:endCxn id="120" idx="2"/>
          </p:cNvCxnSpPr>
          <p:nvPr/>
        </p:nvCxnSpPr>
        <p:spPr>
          <a:xfrm flipV="1">
            <a:off x="6368516" y="3140968"/>
            <a:ext cx="1155812" cy="4947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Matrice des technologies</a:t>
            </a:r>
            <a:endParaRPr lang="fr-FR"/>
          </a:p>
        </p:txBody>
      </p:sp>
      <p:sp>
        <p:nvSpPr>
          <p:cNvPr id="3" name="Espace réservé du pied de page 2"/>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2"/>
          </p:nvPr>
        </p:nvSpPr>
        <p:spPr/>
        <p:txBody>
          <a:bodyPr/>
          <a:lstStyle/>
          <a:p>
            <a:fld id="{21F90BE8-D879-4F46-ACF9-7BCC67DCFB75}" type="slidenum">
              <a:rPr lang="fr-FR" smtClean="0"/>
              <a:pPr/>
              <a:t>8</a:t>
            </a:fld>
            <a:endParaRPr lang="fr-FR"/>
          </a:p>
        </p:txBody>
      </p:sp>
      <p:pic>
        <p:nvPicPr>
          <p:cNvPr id="48130" name="Picture 2"/>
          <p:cNvPicPr>
            <a:picLocks noChangeAspect="1" noChangeArrowheads="1"/>
          </p:cNvPicPr>
          <p:nvPr/>
        </p:nvPicPr>
        <p:blipFill>
          <a:blip r:embed="rId2"/>
          <a:srcRect/>
          <a:stretch>
            <a:fillRect/>
          </a:stretch>
        </p:blipFill>
        <p:spPr bwMode="auto">
          <a:xfrm>
            <a:off x="157006" y="1196752"/>
            <a:ext cx="8986994" cy="46742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Exemple de fiche technologie</a:t>
            </a:r>
            <a:endParaRPr lang="fr-FR"/>
          </a:p>
        </p:txBody>
      </p:sp>
      <p:sp>
        <p:nvSpPr>
          <p:cNvPr id="3" name="Espace réservé du pied de page 2"/>
          <p:cNvSpPr>
            <a:spLocks noGrp="1"/>
          </p:cNvSpPr>
          <p:nvPr>
            <p:ph type="ftr" sz="quarter" idx="11"/>
          </p:nvPr>
        </p:nvSpPr>
        <p:spPr/>
        <p:txBody>
          <a:bodyPr/>
          <a:lstStyle/>
          <a:p>
            <a:r>
              <a:rPr lang="fr-FR" noProof="0" smtClean="0"/>
              <a:t>Titre de la Présentation – Lieu et Pays – Date Jour Mois Année</a:t>
            </a:r>
            <a:endParaRPr lang="fr-FR" noProof="0"/>
          </a:p>
        </p:txBody>
      </p:sp>
      <p:sp>
        <p:nvSpPr>
          <p:cNvPr id="4" name="Espace réservé du numéro de diapositive 3"/>
          <p:cNvSpPr>
            <a:spLocks noGrp="1"/>
          </p:cNvSpPr>
          <p:nvPr>
            <p:ph type="sldNum" sz="quarter" idx="12"/>
          </p:nvPr>
        </p:nvSpPr>
        <p:spPr/>
        <p:txBody>
          <a:bodyPr/>
          <a:lstStyle/>
          <a:p>
            <a:fld id="{21F90BE8-D879-4F46-ACF9-7BCC67DCFB75}" type="slidenum">
              <a:rPr lang="fr-FR" smtClean="0"/>
              <a:pPr/>
              <a:t>9</a:t>
            </a:fld>
            <a:endParaRPr lang="fr-FR"/>
          </a:p>
        </p:txBody>
      </p:sp>
      <p:pic>
        <p:nvPicPr>
          <p:cNvPr id="49154" name="Picture 2"/>
          <p:cNvPicPr>
            <a:picLocks noChangeAspect="1" noChangeArrowheads="1"/>
          </p:cNvPicPr>
          <p:nvPr/>
        </p:nvPicPr>
        <p:blipFill>
          <a:blip r:embed="rId2"/>
          <a:srcRect/>
          <a:stretch>
            <a:fillRect/>
          </a:stretch>
        </p:blipFill>
        <p:spPr bwMode="auto">
          <a:xfrm>
            <a:off x="251520" y="1196752"/>
            <a:ext cx="3324225" cy="4848225"/>
          </a:xfrm>
          <a:prstGeom prst="rect">
            <a:avLst/>
          </a:prstGeom>
          <a:ln>
            <a:noFill/>
          </a:ln>
          <a:effectLst>
            <a:outerShdw blurRad="292100" dist="139700" dir="2700000" algn="tl" rotWithShape="0">
              <a:srgbClr val="333333">
                <a:alpha val="65000"/>
              </a:srgbClr>
            </a:outerShdw>
          </a:effectLst>
        </p:spPr>
      </p:pic>
      <p:sp>
        <p:nvSpPr>
          <p:cNvPr id="6" name="ZoneTexte 5"/>
          <p:cNvSpPr txBox="1"/>
          <p:nvPr/>
        </p:nvSpPr>
        <p:spPr>
          <a:xfrm>
            <a:off x="1115616" y="724972"/>
            <a:ext cx="1842592" cy="369332"/>
          </a:xfrm>
          <a:prstGeom prst="rect">
            <a:avLst/>
          </a:prstGeom>
          <a:noFill/>
        </p:spPr>
        <p:txBody>
          <a:bodyPr wrap="square" rtlCol="0">
            <a:spAutoFit/>
          </a:bodyPr>
          <a:lstStyle/>
          <a:p>
            <a:r>
              <a:rPr lang="fr-FR" smtClean="0"/>
              <a:t>Version PDF</a:t>
            </a:r>
            <a:endParaRPr lang="fr-FR"/>
          </a:p>
        </p:txBody>
      </p:sp>
      <p:pic>
        <p:nvPicPr>
          <p:cNvPr id="49155" name="Picture 3"/>
          <p:cNvPicPr>
            <a:picLocks noChangeAspect="1" noChangeArrowheads="1"/>
          </p:cNvPicPr>
          <p:nvPr/>
        </p:nvPicPr>
        <p:blipFill>
          <a:blip r:embed="rId3"/>
          <a:srcRect/>
          <a:stretch>
            <a:fillRect/>
          </a:stretch>
        </p:blipFill>
        <p:spPr bwMode="auto">
          <a:xfrm>
            <a:off x="4428762" y="1196752"/>
            <a:ext cx="4246926" cy="3485752"/>
          </a:xfrm>
          <a:prstGeom prst="rect">
            <a:avLst/>
          </a:prstGeom>
          <a:ln>
            <a:noFill/>
          </a:ln>
          <a:effectLst>
            <a:outerShdw blurRad="292100" dist="139700" dir="2700000" algn="tl" rotWithShape="0">
              <a:srgbClr val="333333">
                <a:alpha val="65000"/>
              </a:srgbClr>
            </a:outerShdw>
          </a:effectLst>
        </p:spPr>
      </p:pic>
      <p:sp>
        <p:nvSpPr>
          <p:cNvPr id="8" name="ZoneTexte 7"/>
          <p:cNvSpPr txBox="1"/>
          <p:nvPr/>
        </p:nvSpPr>
        <p:spPr>
          <a:xfrm>
            <a:off x="5098504" y="724972"/>
            <a:ext cx="2569840" cy="538609"/>
          </a:xfrm>
          <a:prstGeom prst="rect">
            <a:avLst/>
          </a:prstGeom>
          <a:noFill/>
        </p:spPr>
        <p:txBody>
          <a:bodyPr wrap="square" rtlCol="0">
            <a:spAutoFit/>
          </a:bodyPr>
          <a:lstStyle/>
          <a:p>
            <a:r>
              <a:rPr lang="fr-FR" smtClean="0"/>
              <a:t>Dans l’application POT </a:t>
            </a:r>
            <a:r>
              <a:rPr lang="fr-FR" sz="1100" smtClean="0"/>
              <a:t>(ctl+click sur point)</a:t>
            </a: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OTAL-FR-modele blanc">
  <a:themeElements>
    <a:clrScheme name="TOTAL CORPO">
      <a:dk1>
        <a:sysClr val="windowText" lastClr="000000"/>
      </a:dk1>
      <a:lt1>
        <a:sysClr val="window" lastClr="FFFFFF"/>
      </a:lt1>
      <a:dk2>
        <a:srgbClr val="707173"/>
      </a:dk2>
      <a:lt2>
        <a:srgbClr val="00A37F"/>
      </a:lt2>
      <a:accent1>
        <a:srgbClr val="4A96CD"/>
      </a:accent1>
      <a:accent2>
        <a:srgbClr val="F39800"/>
      </a:accent2>
      <a:accent3>
        <a:srgbClr val="E20031"/>
      </a:accent3>
      <a:accent4>
        <a:srgbClr val="004494"/>
      </a:accent4>
      <a:accent5>
        <a:srgbClr val="E8561E"/>
      </a:accent5>
      <a:accent6>
        <a:srgbClr val="97B2AD"/>
      </a:accent6>
      <a:hlink>
        <a:srgbClr val="175A99"/>
      </a:hlink>
      <a:folHlink>
        <a:srgbClr val="B12F87"/>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TOTAL-FR-modele blanc</Template>
  <TotalTime>4197</TotalTime>
  <Words>4162</Words>
  <Application>Microsoft Office PowerPoint</Application>
  <PresentationFormat>Affichage à l'écran (4:3)</PresentationFormat>
  <Paragraphs>1114</Paragraphs>
  <Slides>33</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35" baseType="lpstr">
      <vt:lpstr>TOTAL-FR-modele blanc</vt:lpstr>
      <vt:lpstr>think-cell Slide</vt:lpstr>
      <vt:lpstr>le plan d’orientation Technologique </vt:lpstr>
      <vt:lpstr>Éléments de contexte</vt:lpstr>
      <vt:lpstr>Synthèse </vt:lpstr>
      <vt:lpstr>Que met-on derrière le pot ?</vt:lpstr>
      <vt:lpstr>Que met-on derrière le pot ?</vt:lpstr>
      <vt:lpstr>la méthodologie</vt:lpstr>
      <vt:lpstr>Demarche globale</vt:lpstr>
      <vt:lpstr>Matrice des technologies</vt:lpstr>
      <vt:lpstr>Exemple de fiche technologie</vt:lpstr>
      <vt:lpstr>Extraits du Radar des USE CASE RH    </vt:lpstr>
      <vt:lpstr>Diapositive 11</vt:lpstr>
      <vt:lpstr>démarche du POT pour l’analyse des Entités</vt:lpstr>
      <vt:lpstr>149 cas d’usages collectés </vt:lpstr>
      <vt:lpstr>selon la somme des valeurs métiers recensées au sein des différents cas d’usage</vt:lpstr>
      <vt:lpstr>Liste des technologies au niveau groupe classées selon la somme des valeurs métiers recensées au sein des différents scénarios</vt:lpstr>
      <vt:lpstr>Diapositive 16</vt:lpstr>
      <vt:lpstr>Diapositive 17</vt:lpstr>
      <vt:lpstr>Diapositive 18</vt:lpstr>
      <vt:lpstr>Diapositive 19</vt:lpstr>
      <vt:lpstr>Atelier #1</vt:lpstr>
      <vt:lpstr>Objectifs</vt:lpstr>
      <vt:lpstr>Exemples de Business Domains &amp; Capabilities</vt:lpstr>
      <vt:lpstr>Enjeux métiers Monétique &amp; réseau</vt:lpstr>
      <vt:lpstr>Catégorisation des digital capabilities</vt:lpstr>
      <vt:lpstr>Suggestions de digital capabilities</vt:lpstr>
      <vt:lpstr>Suggestions de TechnologieS</vt:lpstr>
      <vt:lpstr>Exemples de cas d’usages</vt:lpstr>
      <vt:lpstr>Annexe</vt:lpstr>
      <vt:lpstr>Les chiffres clés du POT 2015 (1/3)</vt:lpstr>
      <vt:lpstr>Diapositive 30</vt:lpstr>
      <vt:lpstr>Démarche et Méthodologie Détaillée du POT</vt:lpstr>
      <vt:lpstr>Le modèle d’analyse des technologies et pratiques numériques proposé pour 2016</vt:lpstr>
      <vt:lpstr>Le nouveau modèle d’analyse des cas d’usages digitaux business pour 2016</vt:lpstr>
    </vt:vector>
  </TitlesOfParts>
  <Company>TOTAL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plan d’orientation Technologique</dc:title>
  <dc:creator>J0208243</dc:creator>
  <cp:lastModifiedBy>J0022532</cp:lastModifiedBy>
  <cp:revision>26</cp:revision>
  <dcterms:created xsi:type="dcterms:W3CDTF">2016-02-17T17:50:32Z</dcterms:created>
  <dcterms:modified xsi:type="dcterms:W3CDTF">2016-06-10T14:11:26Z</dcterms:modified>
</cp:coreProperties>
</file>