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71" r:id="rId8"/>
    <p:sldId id="261" r:id="rId9"/>
    <p:sldId id="262" r:id="rId10"/>
    <p:sldId id="272" r:id="rId11"/>
    <p:sldId id="263" r:id="rId12"/>
    <p:sldId id="273" r:id="rId13"/>
    <p:sldId id="264" r:id="rId14"/>
    <p:sldId id="274" r:id="rId15"/>
    <p:sldId id="265" r:id="rId16"/>
    <p:sldId id="266" r:id="rId17"/>
    <p:sldId id="275" r:id="rId18"/>
    <p:sldId id="268" r:id="rId19"/>
    <p:sldId id="267" r:id="rId20"/>
    <p:sldId id="276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C0D7-E861-4614-9AEB-19AC26F2077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0CD-E4E8-4A01-8FEF-F6DA3D0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0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C0D7-E861-4614-9AEB-19AC26F2077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0CD-E4E8-4A01-8FEF-F6DA3D0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3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C0D7-E861-4614-9AEB-19AC26F2077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0CD-E4E8-4A01-8FEF-F6DA3D0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7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C0D7-E861-4614-9AEB-19AC26F2077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0CD-E4E8-4A01-8FEF-F6DA3D0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2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C0D7-E861-4614-9AEB-19AC26F2077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0CD-E4E8-4A01-8FEF-F6DA3D0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2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C0D7-E861-4614-9AEB-19AC26F2077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0CD-E4E8-4A01-8FEF-F6DA3D0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0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C0D7-E861-4614-9AEB-19AC26F2077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0CD-E4E8-4A01-8FEF-F6DA3D0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93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C0D7-E861-4614-9AEB-19AC26F2077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0CD-E4E8-4A01-8FEF-F6DA3D0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1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C0D7-E861-4614-9AEB-19AC26F2077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0CD-E4E8-4A01-8FEF-F6DA3D0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5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C0D7-E861-4614-9AEB-19AC26F2077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0CD-E4E8-4A01-8FEF-F6DA3D0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0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C0D7-E861-4614-9AEB-19AC26F2077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0CD-E4E8-4A01-8FEF-F6DA3D0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3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7C0D7-E861-4614-9AEB-19AC26F2077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F50CD-E4E8-4A01-8FEF-F6DA3D0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4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64653"/>
          </a:xfrm>
        </p:spPr>
        <p:txBody>
          <a:bodyPr>
            <a:noAutofit/>
          </a:bodyPr>
          <a:lstStyle/>
          <a:p>
            <a:r>
              <a:rPr lang="en-US" sz="2000" dirty="0" smtClean="0"/>
              <a:t>WORK 2</a:t>
            </a:r>
          </a:p>
          <a:p>
            <a:r>
              <a:rPr lang="en-US" sz="2000" dirty="0" smtClean="0"/>
              <a:t>Group Member:</a:t>
            </a:r>
          </a:p>
          <a:p>
            <a:r>
              <a:rPr lang="en-US" sz="2000" dirty="0" smtClean="0"/>
              <a:t>MUKAYIGIRE </a:t>
            </a:r>
            <a:r>
              <a:rPr lang="en-US" sz="2000" dirty="0" err="1" smtClean="0"/>
              <a:t>Berthe</a:t>
            </a:r>
            <a:r>
              <a:rPr lang="en-US" sz="2000" dirty="0" smtClean="0"/>
              <a:t> 24RP15432</a:t>
            </a:r>
          </a:p>
          <a:p>
            <a:r>
              <a:rPr lang="en-US" sz="2000" dirty="0" smtClean="0"/>
              <a:t>NIYIGABA Claude 24RP14647</a:t>
            </a:r>
          </a:p>
          <a:p>
            <a:r>
              <a:rPr lang="en-US" sz="2000" dirty="0" smtClean="0"/>
              <a:t>TWIZERIMANA Jean </a:t>
            </a:r>
            <a:r>
              <a:rPr lang="en-US" sz="2000" dirty="0" err="1" smtClean="0"/>
              <a:t>claude</a:t>
            </a:r>
            <a:r>
              <a:rPr lang="en-US" sz="2000" dirty="0" smtClean="0"/>
              <a:t> </a:t>
            </a:r>
            <a:r>
              <a:rPr lang="en-US" sz="2000" dirty="0" smtClean="0"/>
              <a:t>24RP13964</a:t>
            </a:r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502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635234-CB20-69F9-264C-C5F6DC44A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83" y="1972236"/>
            <a:ext cx="6940907" cy="4349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5683A2-2FC6-EB18-0070-44096193ECBC}"/>
              </a:ext>
            </a:extLst>
          </p:cNvPr>
          <p:cNvSpPr txBox="1"/>
          <p:nvPr/>
        </p:nvSpPr>
        <p:spPr>
          <a:xfrm>
            <a:off x="3047082" y="1294403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9068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466" y="1718733"/>
            <a:ext cx="11599333" cy="5046134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Regularization </a:t>
            </a:r>
            <a:r>
              <a:rPr lang="en-US" dirty="0"/>
              <a:t>techniques like ridge regression and lasso regression can help mitigate the effects of </a:t>
            </a:r>
            <a:r>
              <a:rPr lang="en-US" dirty="0" err="1"/>
              <a:t>multicollinearity</a:t>
            </a:r>
            <a:r>
              <a:rPr lang="en-US" dirty="0"/>
              <a:t> by shrinking the coefficients towards zero or setting some coefficients to exactly zero.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Lasso </a:t>
            </a:r>
            <a:r>
              <a:rPr lang="en-US" dirty="0"/>
              <a:t>regression, in particular, can automatically perform feature selection by setting some regression coefficients to exactly zero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This helps identify the most important predictors in the model and improves the model's interpretability.</a:t>
            </a:r>
          </a:p>
          <a:p>
            <a:pPr algn="l"/>
            <a:r>
              <a:rPr lang="en-US" dirty="0"/>
              <a:t>In summary, the main purposes of regularization techniques like ridge regression and lasso regression are to prevent overfitting, handle </a:t>
            </a:r>
            <a:r>
              <a:rPr lang="en-US" dirty="0" err="1"/>
              <a:t>multicollinearity</a:t>
            </a:r>
            <a:r>
              <a:rPr lang="en-US" dirty="0"/>
              <a:t>, and perform feature selection, ultimately leading to more robust and interpretable regression models.</a:t>
            </a:r>
          </a:p>
          <a:p>
            <a:pPr lvl="1" algn="l"/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3132" y="110066"/>
            <a:ext cx="12098868" cy="1286934"/>
          </a:xfrm>
        </p:spPr>
        <p:txBody>
          <a:bodyPr>
            <a:noAutofit/>
          </a:bodyPr>
          <a:lstStyle/>
          <a:p>
            <a:pPr lvl="0" algn="l"/>
            <a:r>
              <a:rPr lang="en-US" sz="4800" dirty="0" smtClean="0"/>
              <a:t>Q5.</a:t>
            </a:r>
            <a:r>
              <a:rPr lang="en-US" sz="4000" dirty="0"/>
              <a:t> </a:t>
            </a:r>
            <a:r>
              <a:rPr lang="en-US" sz="4000" dirty="0" smtClean="0"/>
              <a:t>The </a:t>
            </a:r>
            <a:r>
              <a:rPr lang="en-US" sz="4000" dirty="0"/>
              <a:t>purposes of regularization techniques such </a:t>
            </a:r>
            <a:r>
              <a:rPr lang="en-US" sz="4000" dirty="0" smtClean="0"/>
              <a:t>as ridge regression and lasso Regression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4150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BD484C-C5A2-A822-F8E6-4CCECE6BEB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86"/>
          <a:stretch/>
        </p:blipFill>
        <p:spPr>
          <a:xfrm>
            <a:off x="2720802" y="1333392"/>
            <a:ext cx="3551662" cy="41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59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466" y="1896533"/>
            <a:ext cx="11599333" cy="4868334"/>
          </a:xfrm>
        </p:spPr>
        <p:txBody>
          <a:bodyPr>
            <a:normAutofit/>
          </a:bodyPr>
          <a:lstStyle/>
          <a:p>
            <a:r>
              <a:rPr lang="en-US" b="1" dirty="0" smtClean="0"/>
              <a:t>Overfitting</a:t>
            </a:r>
            <a:r>
              <a:rPr lang="en-US" dirty="0" smtClean="0"/>
              <a:t> in regression analysis occurs when a model learns the training data too closely, capturing noise and random fluctuations rather than the true underlying pattern. </a:t>
            </a:r>
          </a:p>
          <a:p>
            <a:endParaRPr lang="en-US" dirty="0"/>
          </a:p>
          <a:p>
            <a:r>
              <a:rPr lang="en-US" dirty="0" smtClean="0"/>
              <a:t>This results in excellent performance on training data but poor generalization to new, unseen data.</a:t>
            </a:r>
          </a:p>
          <a:p>
            <a:r>
              <a:rPr lang="en-US" b="1" dirty="0" smtClean="0"/>
              <a:t>How to Address Overfitting: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 smtClean="0"/>
              <a:t>Use Regularization</a:t>
            </a:r>
            <a:r>
              <a:rPr lang="en-US" dirty="0" smtClean="0"/>
              <a:t> (e.g., ridge or lasso regression) to penalize large coefficients.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 smtClean="0"/>
              <a:t>Reduce Model Complexity</a:t>
            </a:r>
            <a:r>
              <a:rPr lang="en-US" dirty="0" smtClean="0"/>
              <a:t> by using simpler models or fewer features.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 smtClean="0"/>
              <a:t>Increase Training Data</a:t>
            </a:r>
            <a:r>
              <a:rPr lang="en-US" dirty="0" smtClean="0"/>
              <a:t> to help the model better generalize.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 smtClean="0"/>
              <a:t>Use Cross-Validation</a:t>
            </a:r>
            <a:r>
              <a:rPr lang="en-US" dirty="0" smtClean="0"/>
              <a:t> to tune the model and test its performance on separate data sets.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3132" y="110066"/>
            <a:ext cx="12098868" cy="1286934"/>
          </a:xfrm>
        </p:spPr>
        <p:txBody>
          <a:bodyPr>
            <a:noAutofit/>
          </a:bodyPr>
          <a:lstStyle/>
          <a:p>
            <a:r>
              <a:rPr lang="en-US" sz="4000" dirty="0" smtClean="0"/>
              <a:t>Q6. </a:t>
            </a:r>
            <a:r>
              <a:rPr lang="en-US" sz="4000" dirty="0"/>
              <a:t>Describe the concept of overfitting in regression analysis. How can it be addressed</a:t>
            </a:r>
            <a:r>
              <a:rPr lang="en-US" sz="4000" dirty="0" smtClean="0"/>
              <a:t>?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61915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4F78F-0D4A-5814-24F6-7BD8EFA32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508" y="1871325"/>
            <a:ext cx="7086964" cy="337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57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466" y="1896533"/>
            <a:ext cx="11599333" cy="486833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 the context of regression analysis, the difference between homoscedasticity and heteroscedasticity is</a:t>
            </a:r>
            <a:r>
              <a:rPr lang="en-US" dirty="0" smtClean="0"/>
              <a:t>: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Homoscedasticity: The variance of the residuals is constant across all levels of the independent variables. This is an assumption of linear regression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Heteroscedasticity: The variance of the residuals is not constant across all levels of the independent variables. This violates the assumption of homoscedasticity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In summary, homoscedasticity refers to equal variance, while heteroscedasticity refers to unequal variance of the residuals in a regression model.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54000"/>
            <a:ext cx="12192000" cy="728133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Q7.</a:t>
            </a:r>
            <a:r>
              <a:rPr lang="en-US" sz="3600" dirty="0"/>
              <a:t> </a:t>
            </a:r>
            <a:r>
              <a:rPr lang="en-US" sz="3600" dirty="0" smtClean="0"/>
              <a:t>Difference between  homoscedasticity and heteroscedasticity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4822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466" y="1896533"/>
            <a:ext cx="11599333" cy="4868334"/>
          </a:xfrm>
        </p:spPr>
        <p:txBody>
          <a:bodyPr>
            <a:normAutofit/>
          </a:bodyPr>
          <a:lstStyle/>
          <a:p>
            <a:r>
              <a:rPr lang="en-US" b="1" dirty="0"/>
              <a:t>Cross-sectional regression:</a:t>
            </a:r>
          </a:p>
          <a:p>
            <a:pPr lvl="0" algn="l"/>
            <a:r>
              <a:rPr lang="en-US" dirty="0"/>
              <a:t>Uses data from different entities (e.g., individuals, companies) at a single point in time.</a:t>
            </a:r>
          </a:p>
          <a:p>
            <a:pPr lvl="0" algn="l"/>
            <a:r>
              <a:rPr lang="en-US" dirty="0"/>
              <a:t>Focuses on analyzing relationships between variables across these entities.</a:t>
            </a:r>
          </a:p>
          <a:p>
            <a:r>
              <a:rPr lang="en-US" b="1" dirty="0"/>
              <a:t>Time series regression:</a:t>
            </a:r>
          </a:p>
          <a:p>
            <a:pPr lvl="0" algn="l"/>
            <a:r>
              <a:rPr lang="en-US" dirty="0"/>
              <a:t>Uses data from a single entity (e.g., a country, a stock) over multiple time periods.</a:t>
            </a:r>
          </a:p>
          <a:p>
            <a:pPr lvl="0" algn="l"/>
            <a:r>
              <a:rPr lang="en-US" dirty="0"/>
              <a:t>Focuses on analyzing relationships between variables over time for that single entity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r>
              <a:rPr lang="en-US" b="1" dirty="0"/>
              <a:t>The key difference </a:t>
            </a:r>
            <a:r>
              <a:rPr lang="en-US" dirty="0"/>
              <a:t>is the data structure - cross-sectional looks at differences between entities, while time series looks at changes over time for a single entity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54000"/>
            <a:ext cx="12175067" cy="990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Q8. </a:t>
            </a:r>
            <a:r>
              <a:rPr lang="en-US" sz="3600" dirty="0"/>
              <a:t>How does time series regression differ from cross-sectional regression</a:t>
            </a:r>
            <a:r>
              <a:rPr lang="en-US" sz="3600" dirty="0" smtClean="0"/>
              <a:t>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0165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90F35C-4876-3210-BEE8-D0D0A3BE5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571" y="1882695"/>
            <a:ext cx="7210986" cy="402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39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466" y="1244600"/>
            <a:ext cx="11590867" cy="5520267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Multicollinearity</a:t>
            </a:r>
            <a:r>
              <a:rPr lang="en-US" dirty="0"/>
              <a:t> is a phenomenon that occurs in multiple regression analysis when two or more independent variables (predictors) in the regression model are highly correlated with each other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 </a:t>
            </a:r>
            <a:r>
              <a:rPr lang="en-US" dirty="0"/>
              <a:t>In other words, </a:t>
            </a:r>
            <a:r>
              <a:rPr lang="en-US" dirty="0" err="1"/>
              <a:t>multicollinearity</a:t>
            </a:r>
            <a:r>
              <a:rPr lang="en-US" dirty="0"/>
              <a:t> exists when the independent variables are not independent, but instead, they share a significant amount of common variance.</a:t>
            </a:r>
          </a:p>
          <a:p>
            <a:r>
              <a:rPr lang="en-US" b="1" dirty="0"/>
              <a:t>Potential Impact on the Regression Model: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 smtClean="0"/>
              <a:t>Unstable Coefficient Estimates</a:t>
            </a:r>
            <a:r>
              <a:rPr lang="en-US" dirty="0" smtClean="0"/>
              <a:t>: Small data or model changes can cause large swings in coefficient values, making them unreliable and hard to interpret.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 smtClean="0"/>
              <a:t>Inflated Standard Errors</a:t>
            </a:r>
            <a:r>
              <a:rPr lang="en-US" dirty="0" smtClean="0"/>
              <a:t>: Standard errors increase, making coefficient estimates less precise and reducing confidence in statistical significance.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 smtClean="0"/>
              <a:t>Difficulty Assessing Predictor Importance</a:t>
            </a:r>
            <a:r>
              <a:rPr lang="en-US" dirty="0" smtClean="0"/>
              <a:t>: </a:t>
            </a:r>
            <a:r>
              <a:rPr lang="en-US" dirty="0" err="1" smtClean="0"/>
              <a:t>Multicollinearity</a:t>
            </a:r>
            <a:r>
              <a:rPr lang="en-US" dirty="0" smtClean="0"/>
              <a:t> confounds variable effects, making it hard to determine each predictor's unique impact on the outcome.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 smtClean="0"/>
              <a:t>Model </a:t>
            </a:r>
            <a:r>
              <a:rPr lang="en-US" b="1" dirty="0" err="1" smtClean="0"/>
              <a:t>Instability</a:t>
            </a:r>
            <a:r>
              <a:rPr lang="en-US" dirty="0" err="1" smtClean="0"/>
              <a:t>:The</a:t>
            </a:r>
            <a:r>
              <a:rPr lang="en-US" dirty="0" smtClean="0"/>
              <a:t> model becomes sensitive to adding or removing variables, causing large changes in estimates and reducing reliability.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 smtClean="0"/>
              <a:t>Violation of Regression </a:t>
            </a:r>
            <a:r>
              <a:rPr lang="en-US" b="1" dirty="0" err="1" smtClean="0"/>
              <a:t>Assumptions</a:t>
            </a:r>
            <a:r>
              <a:rPr lang="en-US" dirty="0" err="1" smtClean="0"/>
              <a:t>:Multicollinearity</a:t>
            </a:r>
            <a:r>
              <a:rPr lang="en-US" dirty="0" smtClean="0"/>
              <a:t> violates the independence assumption, leading to biased estimates and reducing confidence in conclusions.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54000"/>
            <a:ext cx="12175067" cy="990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Q9. </a:t>
            </a:r>
            <a:r>
              <a:rPr lang="en-US" sz="3600" dirty="0" err="1"/>
              <a:t>M</a:t>
            </a:r>
            <a:r>
              <a:rPr lang="en-US" sz="3600" dirty="0" err="1" smtClean="0"/>
              <a:t>ulticollinearity</a:t>
            </a:r>
            <a:r>
              <a:rPr lang="en-US" sz="3600" dirty="0" smtClean="0"/>
              <a:t> </a:t>
            </a:r>
            <a:r>
              <a:rPr lang="en-US" sz="3600" dirty="0"/>
              <a:t>in regression analysis and its potential impact on </a:t>
            </a:r>
            <a:r>
              <a:rPr lang="en-US" sz="3600" dirty="0" smtClean="0"/>
              <a:t>the model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3869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466" y="1456267"/>
            <a:ext cx="11590867" cy="5308600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Linearity</a:t>
            </a:r>
            <a:r>
              <a:rPr lang="en-US" dirty="0"/>
              <a:t>: The relationship between the independent and dependent variables should be linear. This is important for accurate model estimation and interpretation.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Independence</a:t>
            </a:r>
            <a:r>
              <a:rPr lang="en-US" dirty="0"/>
              <a:t>: The observations should be independent of each other. Violation of this assumption can lead to biased standard errors and incorrect statistical inferences.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Homoscedasticity</a:t>
            </a:r>
            <a:r>
              <a:rPr lang="en-US" dirty="0"/>
              <a:t>: The variance of the residuals should be constant across all levels of the independent variables. Heteroscedasticity (non-constant variance) can lead to biased standard errors.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Normality</a:t>
            </a:r>
            <a:r>
              <a:rPr lang="en-US" dirty="0"/>
              <a:t>: The residuals should be normally distributed. This is important for valid hypothesis testing and confidence interval construction.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No </a:t>
            </a:r>
            <a:r>
              <a:rPr lang="en-US" dirty="0" err="1"/>
              <a:t>multicollinearity</a:t>
            </a:r>
            <a:r>
              <a:rPr lang="en-US" dirty="0"/>
              <a:t>: The independent variables should not be highly correlated with each other. </a:t>
            </a:r>
            <a:r>
              <a:rPr lang="en-US" dirty="0" err="1"/>
              <a:t>Multicollinearity</a:t>
            </a:r>
            <a:r>
              <a:rPr lang="en-US" dirty="0"/>
              <a:t> can lead to unstable and unreliable coefficient estimates.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54000"/>
            <a:ext cx="12175067" cy="990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Q10. </a:t>
            </a:r>
            <a:r>
              <a:rPr lang="en-US" sz="3600" dirty="0"/>
              <a:t>What are the key assumptions of linear regression, and why are they important </a:t>
            </a:r>
            <a:r>
              <a:rPr lang="en-US" sz="3600" dirty="0" smtClean="0"/>
              <a:t>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1049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743959"/>
            <a:ext cx="8345865" cy="4458877"/>
          </a:xfrm>
        </p:spPr>
        <p:txBody>
          <a:bodyPr>
            <a:normAutofit/>
          </a:bodyPr>
          <a:lstStyle/>
          <a:p>
            <a:r>
              <a:rPr lang="en-US" sz="2800" b="1" dirty="0"/>
              <a:t>Regression analysis</a:t>
            </a:r>
            <a:r>
              <a:rPr lang="en-US" sz="2800" dirty="0"/>
              <a:t> is a statistical method used to examine the relationship between a dependent variable (outcome) and one or more </a:t>
            </a:r>
            <a:r>
              <a:rPr lang="en-US" sz="3200" dirty="0"/>
              <a:t>independent</a:t>
            </a:r>
            <a:r>
              <a:rPr lang="en-US" sz="2800" dirty="0"/>
              <a:t> variables (predictors). </a:t>
            </a:r>
          </a:p>
          <a:p>
            <a:r>
              <a:rPr lang="en-US" sz="2800" dirty="0"/>
              <a:t>Its </a:t>
            </a:r>
            <a:r>
              <a:rPr lang="en-US" sz="2800" b="1" dirty="0"/>
              <a:t>primary purpose </a:t>
            </a:r>
            <a:r>
              <a:rPr lang="en-US" sz="2800" dirty="0"/>
              <a:t>is to model this relationship to understand how changes in the independent variables affect the dependent variable. </a:t>
            </a:r>
          </a:p>
          <a:p>
            <a:r>
              <a:rPr lang="en-US" sz="2800" dirty="0"/>
              <a:t>Regression analysis allows for making predictions, identifying trends, and understanding the strength and nature of relationships within data</a:t>
            </a:r>
            <a:r>
              <a:rPr lang="en-US" sz="2800" dirty="0" smtClean="0"/>
              <a:t>.</a:t>
            </a:r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69476" y="509621"/>
            <a:ext cx="9144000" cy="6215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 1 </a:t>
            </a:r>
            <a:r>
              <a:rPr lang="en-US" b="1" dirty="0" smtClean="0"/>
              <a:t>regression 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868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7C821-98AB-21E5-BF6C-D13CDBF6D1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05"/>
          <a:stretch/>
        </p:blipFill>
        <p:spPr>
          <a:xfrm>
            <a:off x="2355839" y="1808699"/>
            <a:ext cx="7748154" cy="221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99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467" y="2109258"/>
            <a:ext cx="3852333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9437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2425" y="1696825"/>
            <a:ext cx="10171521" cy="4722829"/>
          </a:xfrm>
        </p:spPr>
        <p:txBody>
          <a:bodyPr>
            <a:normAutofit/>
          </a:bodyPr>
          <a:lstStyle/>
          <a:p>
            <a:pPr lvl="0"/>
            <a:r>
              <a:rPr lang="en-US" sz="2800" b="1" dirty="0" smtClean="0"/>
              <a:t>Prediction </a:t>
            </a:r>
            <a:r>
              <a:rPr lang="en-US" sz="2800" b="1" dirty="0"/>
              <a:t>and Forecasting:</a:t>
            </a:r>
            <a:r>
              <a:rPr lang="en-US" sz="2800" dirty="0"/>
              <a:t> Helps predict the value of the dependent variable based on known values of independent variables.</a:t>
            </a:r>
          </a:p>
          <a:p>
            <a:pPr lvl="0"/>
            <a:r>
              <a:rPr lang="en-US" sz="2800" b="1" dirty="0"/>
              <a:t>Estimation of Relationships</a:t>
            </a:r>
            <a:r>
              <a:rPr lang="en-US" sz="2800" dirty="0"/>
              <a:t>: Quantifies the strength and type of relationship between variables.</a:t>
            </a:r>
          </a:p>
          <a:p>
            <a:pPr lvl="0"/>
            <a:r>
              <a:rPr lang="en-US" sz="2800" b="1" dirty="0"/>
              <a:t>Testing Hypotheses:</a:t>
            </a:r>
            <a:r>
              <a:rPr lang="en-US" sz="2800" dirty="0"/>
              <a:t> Assists in determining whether there is a statistically significant relationship between variables</a:t>
            </a:r>
            <a:r>
              <a:rPr lang="en-US" sz="2800" dirty="0" smtClean="0"/>
              <a:t>.</a:t>
            </a:r>
          </a:p>
          <a:p>
            <a:pPr lvl="0"/>
            <a:endParaRPr lang="en-US" sz="2800" dirty="0"/>
          </a:p>
          <a:p>
            <a:pPr lvl="0"/>
            <a:r>
              <a:rPr lang="en-US" sz="2800" b="1" dirty="0"/>
              <a:t>Identifying Influential Factors</a:t>
            </a:r>
            <a:r>
              <a:rPr lang="en-US" sz="2800" dirty="0"/>
              <a:t>: Identifies which independent variables are most influential in determining the dependent variable.</a:t>
            </a:r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82425" y="0"/>
            <a:ext cx="10922524" cy="1197205"/>
          </a:xfrm>
        </p:spPr>
        <p:txBody>
          <a:bodyPr>
            <a:normAutofit/>
          </a:bodyPr>
          <a:lstStyle/>
          <a:p>
            <a:r>
              <a:rPr lang="en-US" b="1" dirty="0"/>
              <a:t>Key Purposes of Regression </a:t>
            </a:r>
            <a:r>
              <a:rPr lang="en-US" b="1" dirty="0" smtClean="0"/>
              <a:t>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972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, 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817" y="1027906"/>
            <a:ext cx="7898325" cy="468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2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475" y="1743960"/>
            <a:ext cx="11085922" cy="4854804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In </a:t>
            </a:r>
            <a:r>
              <a:rPr lang="en-US" sz="2600" b="1" dirty="0"/>
              <a:t>simple linear regression</a:t>
            </a:r>
            <a:r>
              <a:rPr lang="en-US" sz="2600" dirty="0"/>
              <a:t>, there is </a:t>
            </a:r>
            <a:r>
              <a:rPr lang="en-US" sz="2600" b="1" dirty="0"/>
              <a:t>one independent variable</a:t>
            </a:r>
            <a:r>
              <a:rPr lang="en-US" sz="2600" dirty="0"/>
              <a:t> (predictor) and one dependent variable (outcome). It models a straight-line relationship between the two, showing how changes in the single independent variable affect the dependent variable. </a:t>
            </a:r>
          </a:p>
          <a:p>
            <a:r>
              <a:rPr lang="en-US" sz="2600" b="1" dirty="0" smtClean="0"/>
              <a:t>Simple </a:t>
            </a:r>
            <a:r>
              <a:rPr lang="en-US" sz="2600" b="1" dirty="0"/>
              <a:t>Linear Regression</a:t>
            </a:r>
            <a:r>
              <a:rPr lang="en-US" sz="2600" dirty="0"/>
              <a:t>: Examines the relationship between two variables.</a:t>
            </a:r>
          </a:p>
          <a:p>
            <a:r>
              <a:rPr lang="en-US" sz="2600" dirty="0"/>
              <a:t>For example, predicting a person's weight based only on their height</a:t>
            </a:r>
            <a:r>
              <a:rPr lang="en-US" sz="2600" dirty="0" smtClean="0"/>
              <a:t>.</a:t>
            </a:r>
          </a:p>
          <a:p>
            <a:endParaRPr lang="en-US" sz="2600" dirty="0"/>
          </a:p>
          <a:p>
            <a:r>
              <a:rPr lang="en-US" sz="2600" dirty="0"/>
              <a:t>In </a:t>
            </a:r>
            <a:r>
              <a:rPr lang="en-US" sz="2600" b="1" dirty="0"/>
              <a:t>multiple linear regression</a:t>
            </a:r>
            <a:r>
              <a:rPr lang="en-US" sz="2600" dirty="0"/>
              <a:t>, there are </a:t>
            </a:r>
            <a:r>
              <a:rPr lang="en-US" sz="2600" b="1" dirty="0"/>
              <a:t>two or more independent variables</a:t>
            </a:r>
            <a:r>
              <a:rPr lang="en-US" sz="2600" dirty="0"/>
              <a:t> used to predict the dependent variable. This allows the model to account for multiple factors that may influence the outcome. </a:t>
            </a:r>
            <a:endParaRPr lang="en-US" sz="2600" dirty="0" smtClean="0"/>
          </a:p>
          <a:p>
            <a:r>
              <a:rPr lang="en-US" sz="2600" dirty="0" smtClean="0"/>
              <a:t> </a:t>
            </a:r>
            <a:r>
              <a:rPr lang="en-US" sz="2600" b="1" dirty="0"/>
              <a:t>Multiple Regression</a:t>
            </a:r>
            <a:r>
              <a:rPr lang="en-US" sz="2600" dirty="0"/>
              <a:t>: Involves two or more independent variables.</a:t>
            </a:r>
          </a:p>
          <a:p>
            <a:r>
              <a:rPr lang="en-US" sz="2600" dirty="0"/>
              <a:t> For example, predicting a person's weight based on their height, age, and exercise habits.</a:t>
            </a:r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58219" y="0"/>
            <a:ext cx="11425285" cy="14894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 2 </a:t>
            </a:r>
            <a:r>
              <a:rPr lang="en-US" dirty="0"/>
              <a:t>difference between simple linear regression and multiple linear regression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178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718733"/>
            <a:ext cx="8221133" cy="4484103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b="1" dirty="0" smtClean="0"/>
              <a:t>Polynomial regression</a:t>
            </a:r>
            <a:r>
              <a:rPr lang="en-US" dirty="0" smtClean="0"/>
              <a:t> is a type of regression analysis that models a </a:t>
            </a:r>
            <a:r>
              <a:rPr lang="en-US" b="1" dirty="0" smtClean="0"/>
              <a:t>non-linear relationship</a:t>
            </a:r>
            <a:r>
              <a:rPr lang="en-US" dirty="0" smtClean="0"/>
              <a:t> between the independent variable(s) and the dependent variable by adding powers of the independent variable(s). In other words, it fits a curved line to the data instead of a straight line, as in </a:t>
            </a:r>
            <a:r>
              <a:rPr lang="en-US" b="1" dirty="0" smtClean="0"/>
              <a:t>linear regression</a:t>
            </a:r>
            <a:r>
              <a:rPr lang="en-US" dirty="0" smtClea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Linear regression is a statistical modeling technique used to estimate the relationship between a dependent variable and one or more independent variables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13268" y="0"/>
            <a:ext cx="11785600" cy="1430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 3 polynomial regression differ from linear regression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86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398" y="714308"/>
            <a:ext cx="5441665" cy="594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9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718733"/>
            <a:ext cx="9584268" cy="5046134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Nature of Relationship</a:t>
            </a:r>
            <a:r>
              <a:rPr lang="en-US" dirty="0"/>
              <a:t>:</a:t>
            </a:r>
            <a:endParaRPr lang="en-US" sz="2000" dirty="0"/>
          </a:p>
          <a:p>
            <a:pPr lvl="1" algn="l"/>
            <a:r>
              <a:rPr lang="en-US" b="1" dirty="0"/>
              <a:t>Linear Regression</a:t>
            </a:r>
            <a:r>
              <a:rPr lang="en-US" dirty="0"/>
              <a:t>: Assumes a </a:t>
            </a:r>
            <a:r>
              <a:rPr lang="en-US" b="1" dirty="0"/>
              <a:t>straight-line relationship</a:t>
            </a:r>
            <a:r>
              <a:rPr lang="en-US" dirty="0"/>
              <a:t> between the independent variable(s) and the dependent variable.</a:t>
            </a:r>
            <a:endParaRPr lang="en-US" sz="1800" dirty="0"/>
          </a:p>
          <a:p>
            <a:pPr lvl="1" algn="l"/>
            <a:r>
              <a:rPr lang="en-US" b="1" dirty="0"/>
              <a:t>Polynomial Regression</a:t>
            </a:r>
            <a:r>
              <a:rPr lang="en-US" dirty="0"/>
              <a:t>: Models a </a:t>
            </a:r>
            <a:r>
              <a:rPr lang="en-US" b="1" dirty="0"/>
              <a:t>curved relationship</a:t>
            </a:r>
            <a:r>
              <a:rPr lang="en-US" dirty="0"/>
              <a:t> by using higher powers (e.g., squared, cubed) of the independent variable(s).</a:t>
            </a:r>
            <a:endParaRPr lang="en-US" sz="1800" dirty="0"/>
          </a:p>
          <a:p>
            <a:pPr lvl="0"/>
            <a:r>
              <a:rPr lang="en-US" b="1" dirty="0"/>
              <a:t>Equation Form</a:t>
            </a:r>
            <a:r>
              <a:rPr lang="en-US" dirty="0"/>
              <a:t>:</a:t>
            </a:r>
            <a:endParaRPr lang="en-US" sz="2000" dirty="0"/>
          </a:p>
          <a:p>
            <a:pPr lvl="1" algn="l"/>
            <a:r>
              <a:rPr lang="en-US" b="1" dirty="0"/>
              <a:t>Linear Regression</a:t>
            </a:r>
            <a:r>
              <a:rPr lang="en-US" dirty="0"/>
              <a:t>: Y=b0+b1XY = b_0 + b_1XY=b0​+b1​X</a:t>
            </a:r>
            <a:endParaRPr lang="en-US" sz="1800" dirty="0"/>
          </a:p>
          <a:p>
            <a:pPr lvl="1" algn="l"/>
            <a:r>
              <a:rPr lang="en-US" b="1" dirty="0"/>
              <a:t>Polynomial Regression</a:t>
            </a:r>
            <a:r>
              <a:rPr lang="en-US" dirty="0"/>
              <a:t>: Y=b0+b1X+b2X2+b3X3+⋯+</a:t>
            </a:r>
            <a:r>
              <a:rPr lang="en-US" dirty="0" err="1" smtClean="0"/>
              <a:t>bnXn</a:t>
            </a:r>
            <a:r>
              <a:rPr lang="en-US" dirty="0" smtClean="0"/>
              <a:t>, Y </a:t>
            </a:r>
            <a:r>
              <a:rPr lang="en-US" dirty="0"/>
              <a:t>= b_0 + b_1X + b_2X^2 + b_3X^3 + \dots + </a:t>
            </a:r>
            <a:r>
              <a:rPr lang="en-US" dirty="0" err="1" smtClean="0"/>
              <a:t>b_nX^n</a:t>
            </a:r>
            <a:r>
              <a:rPr lang="en-US" dirty="0" smtClean="0"/>
              <a:t>, Y=b0</a:t>
            </a:r>
            <a:r>
              <a:rPr lang="en-US" dirty="0"/>
              <a:t>​+b1​X+b2​X2+b3​X3+⋯+</a:t>
            </a:r>
            <a:r>
              <a:rPr lang="en-US" dirty="0" err="1"/>
              <a:t>bn</a:t>
            </a:r>
            <a:r>
              <a:rPr lang="en-US" dirty="0"/>
              <a:t>​</a:t>
            </a:r>
            <a:r>
              <a:rPr lang="en-US" dirty="0" err="1"/>
              <a:t>Xn</a:t>
            </a:r>
            <a:r>
              <a:rPr lang="en-US" dirty="0"/>
              <a:t>, where </a:t>
            </a:r>
            <a:r>
              <a:rPr lang="en-US" dirty="0" smtClean="0"/>
              <a:t>n </a:t>
            </a:r>
            <a:r>
              <a:rPr lang="en-US" dirty="0"/>
              <a:t>is the degree of </a:t>
            </a:r>
            <a:r>
              <a:rPr lang="en-US" dirty="0" smtClean="0"/>
              <a:t>the </a:t>
            </a:r>
            <a:r>
              <a:rPr lang="en-US" dirty="0"/>
              <a:t>polynomial</a:t>
            </a:r>
            <a:r>
              <a:rPr lang="en-US" dirty="0" smtClean="0"/>
              <a:t>.</a:t>
            </a:r>
          </a:p>
          <a:p>
            <a:pPr lvl="0"/>
            <a:r>
              <a:rPr lang="en-US" b="1" dirty="0"/>
              <a:t>Application</a:t>
            </a:r>
            <a:r>
              <a:rPr lang="en-US" dirty="0"/>
              <a:t>:</a:t>
            </a:r>
            <a:endParaRPr lang="en-US" sz="2000" dirty="0"/>
          </a:p>
          <a:p>
            <a:pPr lvl="1" algn="l"/>
            <a:r>
              <a:rPr lang="en-US" b="1" dirty="0"/>
              <a:t>Linear Regression</a:t>
            </a:r>
            <a:r>
              <a:rPr lang="en-US" dirty="0"/>
              <a:t> is used when the data has a clear linear trend.</a:t>
            </a:r>
            <a:endParaRPr lang="en-US" sz="1800" dirty="0"/>
          </a:p>
          <a:p>
            <a:pPr lvl="1" algn="l"/>
            <a:r>
              <a:rPr lang="en-US" b="1" dirty="0"/>
              <a:t>Polynomial Regression</a:t>
            </a:r>
            <a:r>
              <a:rPr lang="en-US" dirty="0"/>
              <a:t> is useful when the data shows a curved or more complex pattern that a straight line can’t fit well.</a:t>
            </a:r>
            <a:endParaRPr lang="en-US" sz="1800" dirty="0"/>
          </a:p>
          <a:p>
            <a:pPr lvl="1" algn="l"/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13268" y="0"/>
            <a:ext cx="11785600" cy="1430867"/>
          </a:xfrm>
        </p:spPr>
        <p:txBody>
          <a:bodyPr>
            <a:normAutofit/>
          </a:bodyPr>
          <a:lstStyle/>
          <a:p>
            <a:r>
              <a:rPr lang="en-US" dirty="0" smtClean="0"/>
              <a:t>Key differences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43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718733"/>
            <a:ext cx="9643534" cy="5046134"/>
          </a:xfrm>
        </p:spPr>
        <p:txBody>
          <a:bodyPr>
            <a:normAutofit/>
          </a:bodyPr>
          <a:lstStyle/>
          <a:p>
            <a:r>
              <a:rPr lang="en-US" b="1" dirty="0"/>
              <a:t>Logistic regression</a:t>
            </a:r>
            <a:r>
              <a:rPr lang="en-US" dirty="0"/>
              <a:t> is a statistical model used to predict the probability of a binary or categorical outcome, where the dependent variable has two possible classes (e.g., yes/no, 0/1, success/failure). Unlike linear regression, which predicts a continuous value, logistic regression predicts probabilities that are then converted into binary outcomes, typically using a threshold (e.g., 0.5).</a:t>
            </a:r>
          </a:p>
          <a:p>
            <a:r>
              <a:rPr lang="en-US" b="1" dirty="0"/>
              <a:t>Key Features of Logistic Regression:</a:t>
            </a:r>
          </a:p>
          <a:p>
            <a:pPr lvl="0"/>
            <a:r>
              <a:rPr lang="en-US" b="1" dirty="0"/>
              <a:t>Non-Linear Transformation</a:t>
            </a:r>
            <a:r>
              <a:rPr lang="en-US" dirty="0"/>
              <a:t>: Logistic regression uses the </a:t>
            </a:r>
            <a:r>
              <a:rPr lang="en-US" b="1" dirty="0"/>
              <a:t>logistic (sigmoid) function</a:t>
            </a:r>
            <a:r>
              <a:rPr lang="en-US" dirty="0"/>
              <a:t> to squeeze predictions between 0 and 1, making it ideal for probabilities.</a:t>
            </a:r>
          </a:p>
          <a:p>
            <a:pPr lvl="0"/>
            <a:r>
              <a:rPr lang="en-US" b="1" dirty="0"/>
              <a:t>Binary Classification</a:t>
            </a:r>
            <a:r>
              <a:rPr lang="en-US" dirty="0"/>
              <a:t>: It’s most commonly used for binary classification problems, but there are extensions (e.g., multinomial logistic regression) for multiple categories.</a:t>
            </a:r>
          </a:p>
          <a:p>
            <a:pPr lvl="1" algn="l"/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13268" y="0"/>
            <a:ext cx="11785600" cy="1430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Q4. </a:t>
            </a:r>
            <a:r>
              <a:rPr lang="en-US" dirty="0"/>
              <a:t>logistic regression, and what types of problems is it suitable for?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42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1460</Words>
  <Application>Microsoft Office PowerPoint</Application>
  <PresentationFormat>Widescreen</PresentationFormat>
  <Paragraphs>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</vt:lpstr>
      <vt:lpstr>Office Theme</vt:lpstr>
      <vt:lpstr>Machine learning </vt:lpstr>
      <vt:lpstr>Q 1 regression analysis</vt:lpstr>
      <vt:lpstr>Key Purposes of Regression Analysis</vt:lpstr>
      <vt:lpstr>Cont, …</vt:lpstr>
      <vt:lpstr>Q 2 difference between simple linear regression and multiple linear regression</vt:lpstr>
      <vt:lpstr>Q 3 polynomial regression differ from linear regression</vt:lpstr>
      <vt:lpstr>Cont…</vt:lpstr>
      <vt:lpstr>Key differences</vt:lpstr>
      <vt:lpstr>Q4. logistic regression, and what types of problems is it suitable for?</vt:lpstr>
      <vt:lpstr>Cont…</vt:lpstr>
      <vt:lpstr>Q5. The purposes of regularization techniques such as ridge regression and lasso Regression</vt:lpstr>
      <vt:lpstr>Cont …</vt:lpstr>
      <vt:lpstr>Q6. Describe the concept of overfitting in regression analysis. How can it be addressed?</vt:lpstr>
      <vt:lpstr>Cont…</vt:lpstr>
      <vt:lpstr>Q7. Difference between  homoscedasticity and heteroscedasticity </vt:lpstr>
      <vt:lpstr>Q8. How does time series regression differ from cross-sectional regression?</vt:lpstr>
      <vt:lpstr>Cont…</vt:lpstr>
      <vt:lpstr>Q9. Multicollinearity in regression analysis and its potential impact on the model</vt:lpstr>
      <vt:lpstr>Q10. What are the key assumptions of linear regression, and why are they important ?</vt:lpstr>
      <vt:lpstr>Cont…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CLAUDE</dc:creator>
  <cp:lastModifiedBy>user</cp:lastModifiedBy>
  <cp:revision>16</cp:revision>
  <dcterms:created xsi:type="dcterms:W3CDTF">2024-11-12T16:42:14Z</dcterms:created>
  <dcterms:modified xsi:type="dcterms:W3CDTF">2024-11-19T07:39:46Z</dcterms:modified>
</cp:coreProperties>
</file>