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62" r:id="rId10"/>
    <p:sldId id="272" r:id="rId11"/>
    <p:sldId id="263" r:id="rId12"/>
    <p:sldId id="273" r:id="rId13"/>
    <p:sldId id="264" r:id="rId14"/>
    <p:sldId id="274" r:id="rId15"/>
    <p:sldId id="265" r:id="rId16"/>
    <p:sldId id="266" r:id="rId17"/>
    <p:sldId id="275" r:id="rId18"/>
    <p:sldId id="268" r:id="rId19"/>
    <p:sldId id="267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026" y="1101211"/>
            <a:ext cx="9144000" cy="825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8232"/>
            <a:ext cx="9144000" cy="2809568"/>
          </a:xfrm>
        </p:spPr>
        <p:txBody>
          <a:bodyPr>
            <a:noAutofit/>
          </a:bodyPr>
          <a:lstStyle/>
          <a:p>
            <a:r>
              <a:rPr lang="en-US" sz="2000" dirty="0" smtClean="0"/>
              <a:t>WORK 2</a:t>
            </a:r>
          </a:p>
          <a:p>
            <a:r>
              <a:rPr lang="en-US" sz="2000" dirty="0" smtClean="0"/>
              <a:t>Group Member:</a:t>
            </a:r>
          </a:p>
          <a:p>
            <a:r>
              <a:rPr lang="en-US" sz="2000" dirty="0" smtClean="0"/>
              <a:t>MUKAYIGIRE </a:t>
            </a:r>
            <a:r>
              <a:rPr lang="en-US" sz="2000" dirty="0" err="1" smtClean="0"/>
              <a:t>Berthe</a:t>
            </a:r>
            <a:r>
              <a:rPr lang="en-US" sz="2000" dirty="0" smtClean="0"/>
              <a:t> 24RP15432</a:t>
            </a:r>
          </a:p>
          <a:p>
            <a:r>
              <a:rPr lang="en-US" sz="2000" dirty="0" smtClean="0"/>
              <a:t>NIYIGABA Claude 24RP14647</a:t>
            </a:r>
          </a:p>
          <a:p>
            <a:r>
              <a:rPr lang="en-US" sz="2000" dirty="0" smtClean="0"/>
              <a:t>TWIZERIMANA Jean </a:t>
            </a:r>
            <a:r>
              <a:rPr lang="en-US" sz="2000" dirty="0" err="1" smtClean="0"/>
              <a:t>claude</a:t>
            </a:r>
            <a:r>
              <a:rPr lang="en-US" sz="2000" dirty="0" smtClean="0"/>
              <a:t> 24RP13964 </a:t>
            </a:r>
          </a:p>
          <a:p>
            <a:r>
              <a:rPr lang="en-US" sz="2000" dirty="0" smtClean="0"/>
              <a:t>MURAGIJEMARIYA Delphine 24RP07351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35234-CB20-69F9-264C-C5F6DC4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83" y="1972236"/>
            <a:ext cx="6940907" cy="4349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683A2-2FC6-EB18-0070-44096193ECBC}"/>
              </a:ext>
            </a:extLst>
          </p:cNvPr>
          <p:cNvSpPr txBox="1"/>
          <p:nvPr/>
        </p:nvSpPr>
        <p:spPr>
          <a:xfrm>
            <a:off x="3047082" y="129440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90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718733"/>
            <a:ext cx="11599333" cy="504613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Regularization </a:t>
            </a:r>
            <a:r>
              <a:rPr lang="en-US" dirty="0"/>
              <a:t>techniques like ridge regression and lasso regression can help mitigate the effects of </a:t>
            </a:r>
            <a:r>
              <a:rPr lang="en-US" dirty="0" err="1"/>
              <a:t>multicollinearity</a:t>
            </a:r>
            <a:r>
              <a:rPr lang="en-US" dirty="0"/>
              <a:t> by shrinking the coefficients towards zero or setting some coefficients to exactly zero.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Lasso </a:t>
            </a:r>
            <a:r>
              <a:rPr lang="en-US" dirty="0"/>
              <a:t>regression, in particular, can automatically perform feature selection by setting some regression coefficients to exactly zero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helps identify the most important predictors in the model and improves the model's interpretability.</a:t>
            </a:r>
          </a:p>
          <a:p>
            <a:pPr algn="l"/>
            <a:r>
              <a:rPr lang="en-US" dirty="0"/>
              <a:t>In summary, the main purposes of regularization techniques like ridge regression and lasso regression are to prevent overfitting, handle </a:t>
            </a:r>
            <a:r>
              <a:rPr lang="en-US" dirty="0" err="1"/>
              <a:t>multicollinearity</a:t>
            </a:r>
            <a:r>
              <a:rPr lang="en-US" dirty="0"/>
              <a:t>, and perform feature selection, ultimately leading to more robust and interpretable regression models.</a:t>
            </a:r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132" y="110066"/>
            <a:ext cx="12098868" cy="1286934"/>
          </a:xfrm>
        </p:spPr>
        <p:txBody>
          <a:bodyPr>
            <a:noAutofit/>
          </a:bodyPr>
          <a:lstStyle/>
          <a:p>
            <a:pPr lvl="0" algn="l"/>
            <a:r>
              <a:rPr lang="en-US" sz="4800" dirty="0" smtClean="0"/>
              <a:t>Q5.</a:t>
            </a:r>
            <a:r>
              <a:rPr lang="en-US" sz="4000" dirty="0"/>
              <a:t> </a:t>
            </a:r>
            <a:r>
              <a:rPr lang="en-US" sz="4000" dirty="0" smtClean="0"/>
              <a:t>The </a:t>
            </a:r>
            <a:r>
              <a:rPr lang="en-US" sz="4000" dirty="0"/>
              <a:t>purposes of regularization techniques such </a:t>
            </a:r>
            <a:r>
              <a:rPr lang="en-US" sz="4000" dirty="0" smtClean="0"/>
              <a:t>as ridge regression and lasso Regression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415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484C-C5A2-A822-F8E6-4CCECE6BE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6"/>
          <a:stretch/>
        </p:blipFill>
        <p:spPr>
          <a:xfrm>
            <a:off x="2720802" y="1333392"/>
            <a:ext cx="3551662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r>
              <a:rPr lang="en-US" b="1" dirty="0" smtClean="0"/>
              <a:t>Overfitting</a:t>
            </a:r>
            <a:r>
              <a:rPr lang="en-US" dirty="0" smtClean="0"/>
              <a:t> in regression analysis occurs when a model learns the training data too closely, capturing noise and random fluctuations rather than the true underlying pattern. </a:t>
            </a:r>
          </a:p>
          <a:p>
            <a:endParaRPr lang="en-US" dirty="0"/>
          </a:p>
          <a:p>
            <a:r>
              <a:rPr lang="en-US" dirty="0" smtClean="0"/>
              <a:t>This results in excellent performance on training data but poor generalization to new, unseen data.</a:t>
            </a:r>
          </a:p>
          <a:p>
            <a:r>
              <a:rPr lang="en-US" b="1" dirty="0" smtClean="0"/>
              <a:t>How to Address Overfitting: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Use Regularization</a:t>
            </a:r>
            <a:r>
              <a:rPr lang="en-US" dirty="0" smtClean="0"/>
              <a:t> (e.g., ridge or lasso regression) to penalize large coefficients.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Reduce Model Complexity</a:t>
            </a:r>
            <a:r>
              <a:rPr lang="en-US" dirty="0" smtClean="0"/>
              <a:t> by using simpler models or fewer features.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Increase Training Data</a:t>
            </a:r>
            <a:r>
              <a:rPr lang="en-US" dirty="0" smtClean="0"/>
              <a:t> to help the model better generalize.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Use Cross-Validation</a:t>
            </a:r>
            <a:r>
              <a:rPr lang="en-US" dirty="0" smtClean="0"/>
              <a:t> to tune the model and test its performance on separate data sets.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132" y="110066"/>
            <a:ext cx="12098868" cy="1286934"/>
          </a:xfrm>
        </p:spPr>
        <p:txBody>
          <a:bodyPr>
            <a:noAutofit/>
          </a:bodyPr>
          <a:lstStyle/>
          <a:p>
            <a:r>
              <a:rPr lang="en-US" sz="4000" dirty="0" smtClean="0"/>
              <a:t>Q6. </a:t>
            </a:r>
            <a:r>
              <a:rPr lang="en-US" sz="4000" dirty="0"/>
              <a:t>Describe the concept of overfitting in regression analysis. How can it be addressed</a:t>
            </a:r>
            <a:r>
              <a:rPr lang="en-US" sz="4000" dirty="0" smtClean="0"/>
              <a:t>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91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78F-0D4A-5814-24F6-7BD8EFA3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08" y="1871325"/>
            <a:ext cx="7086964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the context of regression analysis, the difference between homoscedasticity and heteroscedasticity is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Homoscedasticity: The variance of the residuals is constant across all levels of the independent variables. This is an assumption of linear regression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Heteroscedasticity: The variance of the residuals is not constant across all levels of the independent variables. This violates the assumption of homoscedasticity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summary, homoscedasticity refers to equal variance, while heteroscedasticity refers to unequal variance of the residuals in a regression model.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92000" cy="728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Q7.</a:t>
            </a:r>
            <a:r>
              <a:rPr lang="en-US" sz="3600" dirty="0"/>
              <a:t> </a:t>
            </a:r>
            <a:r>
              <a:rPr lang="en-US" sz="3600" dirty="0" smtClean="0"/>
              <a:t>Difference between  homoscedasticity and heteroscedasticity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82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r>
              <a:rPr lang="en-US" b="1" dirty="0"/>
              <a:t>Cross-sectional regression:</a:t>
            </a:r>
          </a:p>
          <a:p>
            <a:pPr lvl="0" algn="l"/>
            <a:r>
              <a:rPr lang="en-US" dirty="0"/>
              <a:t>Uses data from different entities (e.g., individuals, companies) at a single point in time.</a:t>
            </a:r>
          </a:p>
          <a:p>
            <a:pPr lvl="0" algn="l"/>
            <a:r>
              <a:rPr lang="en-US" dirty="0"/>
              <a:t>Focuses on analyzing relationships between variables across these entities.</a:t>
            </a:r>
          </a:p>
          <a:p>
            <a:r>
              <a:rPr lang="en-US" b="1" dirty="0"/>
              <a:t>Time series regression:</a:t>
            </a:r>
          </a:p>
          <a:p>
            <a:pPr lvl="0" algn="l"/>
            <a:r>
              <a:rPr lang="en-US" dirty="0"/>
              <a:t>Uses data from a single entity (e.g., a country, a stock) over multiple time periods.</a:t>
            </a:r>
          </a:p>
          <a:p>
            <a:pPr lvl="0" algn="l"/>
            <a:r>
              <a:rPr lang="en-US" dirty="0"/>
              <a:t>Focuses on analyzing relationships between variables over time for that single entity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b="1" dirty="0"/>
              <a:t>The key difference </a:t>
            </a:r>
            <a:r>
              <a:rPr lang="en-US" dirty="0"/>
              <a:t>is the data structure - cross-sectional looks at differences between entities, while time series looks at changes over time for a single entity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Q8. </a:t>
            </a:r>
            <a:r>
              <a:rPr lang="en-US" sz="3600" dirty="0"/>
              <a:t>How does time series regression differ from cross-sectional regression</a:t>
            </a:r>
            <a:r>
              <a:rPr lang="en-US" sz="3600" dirty="0" smtClean="0"/>
              <a:t>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16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F35C-4876-3210-BEE8-D0D0A3BE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71" y="1882695"/>
            <a:ext cx="7210986" cy="40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244600"/>
            <a:ext cx="11590867" cy="552026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Multicollinearity</a:t>
            </a:r>
            <a:r>
              <a:rPr lang="en-US" dirty="0"/>
              <a:t> is a phenomenon that occurs in multiple regression analysis when two or more independent variables (predictors) in the regression model are highly correlated with each other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In other words, </a:t>
            </a:r>
            <a:r>
              <a:rPr lang="en-US" dirty="0" err="1"/>
              <a:t>multicollinearity</a:t>
            </a:r>
            <a:r>
              <a:rPr lang="en-US" dirty="0"/>
              <a:t> exists when the independent variables are not independent, but instead, they share a significant amount of common variance.</a:t>
            </a:r>
          </a:p>
          <a:p>
            <a:r>
              <a:rPr lang="en-US" b="1" dirty="0"/>
              <a:t>Potential Impact on the Regression Model: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Unstable Coefficient Estimates</a:t>
            </a:r>
            <a:r>
              <a:rPr lang="en-US" dirty="0" smtClean="0"/>
              <a:t>: Small data or model changes can cause large swings in coefficient values, making them unreliable and hard to interpret.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Inflated Standard Errors</a:t>
            </a:r>
            <a:r>
              <a:rPr lang="en-US" dirty="0" smtClean="0"/>
              <a:t>: Standard errors increase, making coefficient estimates less precise and reducing confidence in statistical significance.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Difficulty Assessing Predictor Importance</a:t>
            </a:r>
            <a:r>
              <a:rPr lang="en-US" dirty="0" smtClean="0"/>
              <a:t>: </a:t>
            </a:r>
            <a:r>
              <a:rPr lang="en-US" dirty="0" err="1" smtClean="0"/>
              <a:t>Multicollinearity</a:t>
            </a:r>
            <a:r>
              <a:rPr lang="en-US" dirty="0" smtClean="0"/>
              <a:t> confounds variable effects, making it hard to determine each predictor's unique impact on the outcome.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Model </a:t>
            </a:r>
            <a:r>
              <a:rPr lang="en-US" b="1" dirty="0" err="1" smtClean="0"/>
              <a:t>Instability</a:t>
            </a:r>
            <a:r>
              <a:rPr lang="en-US" dirty="0" err="1" smtClean="0"/>
              <a:t>:The</a:t>
            </a:r>
            <a:r>
              <a:rPr lang="en-US" dirty="0" smtClean="0"/>
              <a:t> model becomes sensitive to adding or removing variables, causing large changes in estimates and reducing reliability.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Violation of Regression </a:t>
            </a:r>
            <a:r>
              <a:rPr lang="en-US" b="1" dirty="0" err="1" smtClean="0"/>
              <a:t>Assumptions</a:t>
            </a:r>
            <a:r>
              <a:rPr lang="en-US" dirty="0" err="1" smtClean="0"/>
              <a:t>:Multicollinearity</a:t>
            </a:r>
            <a:r>
              <a:rPr lang="en-US" dirty="0" smtClean="0"/>
              <a:t> violates the independence assumption, leading to biased estimates and reducing confidence in conclusions.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Q9. </a:t>
            </a:r>
            <a:r>
              <a:rPr lang="en-US" sz="3600" dirty="0" err="1"/>
              <a:t>M</a:t>
            </a:r>
            <a:r>
              <a:rPr lang="en-US" sz="3600" dirty="0" err="1" smtClean="0"/>
              <a:t>ulticollinearity</a:t>
            </a:r>
            <a:r>
              <a:rPr lang="en-US" sz="3600" dirty="0" smtClean="0"/>
              <a:t> </a:t>
            </a:r>
            <a:r>
              <a:rPr lang="en-US" sz="3600" dirty="0"/>
              <a:t>in regression analysis and its potential impact on </a:t>
            </a:r>
            <a:r>
              <a:rPr lang="en-US" sz="3600" dirty="0" smtClean="0"/>
              <a:t>the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86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456267"/>
            <a:ext cx="11590867" cy="5308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Linearity</a:t>
            </a:r>
            <a:r>
              <a:rPr lang="en-US" dirty="0"/>
              <a:t>: The relationship between the independent and dependent variables should be linear. This is important for accurate model estimation and interpretation.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Independence</a:t>
            </a:r>
            <a:r>
              <a:rPr lang="en-US" dirty="0"/>
              <a:t>: The observations should be independent of each other. Violation of this assumption can lead to biased standard errors and incorrect statistical inferences.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Homoscedasticity</a:t>
            </a:r>
            <a:r>
              <a:rPr lang="en-US" dirty="0"/>
              <a:t>: The variance of the residuals should be constant across all levels of the independent variables. Heteroscedasticity (non-constant variance) can lead to biased standard errors.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Normality</a:t>
            </a:r>
            <a:r>
              <a:rPr lang="en-US" dirty="0"/>
              <a:t>: The residuals should be normally distributed. This is important for valid hypothesis testing and confidence interval construction.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 err="1"/>
              <a:t>multicollinearity</a:t>
            </a:r>
            <a:r>
              <a:rPr lang="en-US" dirty="0"/>
              <a:t>: The independent variables should not be highly correlated with each other. </a:t>
            </a:r>
            <a:r>
              <a:rPr lang="en-US" dirty="0" err="1"/>
              <a:t>Multicollinearity</a:t>
            </a:r>
            <a:r>
              <a:rPr lang="en-US" dirty="0"/>
              <a:t> can lead to unstable and unreliable coefficient estimates.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Q10. </a:t>
            </a:r>
            <a:r>
              <a:rPr lang="en-US" sz="3600" dirty="0"/>
              <a:t>What are the key assumptions of linear regression, and why are they important </a:t>
            </a:r>
            <a:r>
              <a:rPr lang="en-US" sz="3600" dirty="0" smtClean="0"/>
              <a:t>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04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43959"/>
            <a:ext cx="8345865" cy="4458877"/>
          </a:xfrm>
        </p:spPr>
        <p:txBody>
          <a:bodyPr>
            <a:normAutofit/>
          </a:bodyPr>
          <a:lstStyle/>
          <a:p>
            <a:r>
              <a:rPr lang="en-US" sz="2800" b="1" dirty="0"/>
              <a:t>Regression analysis</a:t>
            </a:r>
            <a:r>
              <a:rPr lang="en-US" sz="2800" dirty="0"/>
              <a:t> is a statistical method used to examine the relationship between a dependent variable (outcome) and one or more </a:t>
            </a:r>
            <a:r>
              <a:rPr lang="en-US" sz="3200" dirty="0"/>
              <a:t>independent</a:t>
            </a:r>
            <a:r>
              <a:rPr lang="en-US" sz="2800" dirty="0"/>
              <a:t> variables (predictors). </a:t>
            </a:r>
          </a:p>
          <a:p>
            <a:r>
              <a:rPr lang="en-US" sz="2800" dirty="0"/>
              <a:t>Its </a:t>
            </a:r>
            <a:r>
              <a:rPr lang="en-US" sz="2800" b="1" dirty="0"/>
              <a:t>primary purpose </a:t>
            </a:r>
            <a:r>
              <a:rPr lang="en-US" sz="2800" dirty="0"/>
              <a:t>is to model this relationship to understand how changes in the independent variables affect the dependent variable. </a:t>
            </a:r>
          </a:p>
          <a:p>
            <a:r>
              <a:rPr lang="en-US" sz="2800" dirty="0"/>
              <a:t>Regression analysis allows for making predictions, identifying trends, and understanding the strength and nature of relationships within data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9476" y="509621"/>
            <a:ext cx="9144000" cy="621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1 </a:t>
            </a:r>
            <a:r>
              <a:rPr lang="en-US" b="1" dirty="0" smtClean="0"/>
              <a:t>regression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86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C821-98AB-21E5-BF6C-D13CDBF6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89"/>
          <a:stretch/>
        </p:blipFill>
        <p:spPr>
          <a:xfrm>
            <a:off x="2355839" y="1808699"/>
            <a:ext cx="7748154" cy="22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7" y="2109258"/>
            <a:ext cx="3852333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25" y="1696825"/>
            <a:ext cx="10171521" cy="4722829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/>
              <a:t>Prediction </a:t>
            </a:r>
            <a:r>
              <a:rPr lang="en-US" sz="2800" b="1" dirty="0"/>
              <a:t>and Forecasting:</a:t>
            </a:r>
            <a:r>
              <a:rPr lang="en-US" sz="2800" dirty="0"/>
              <a:t> Helps predict the value of the dependent variable based on known values of independent variables.</a:t>
            </a:r>
          </a:p>
          <a:p>
            <a:pPr lvl="0"/>
            <a:r>
              <a:rPr lang="en-US" sz="2800" b="1" dirty="0"/>
              <a:t>Estimation of Relationships</a:t>
            </a:r>
            <a:r>
              <a:rPr lang="en-US" sz="2800" dirty="0"/>
              <a:t>: Quantifies the strength and type of relationship between variables.</a:t>
            </a:r>
          </a:p>
          <a:p>
            <a:pPr lvl="0"/>
            <a:r>
              <a:rPr lang="en-US" sz="2800" b="1" dirty="0"/>
              <a:t>Testing Hypotheses:</a:t>
            </a:r>
            <a:r>
              <a:rPr lang="en-US" sz="2800" dirty="0"/>
              <a:t> Assists in determining whether there is a statistically significant relationship between variables</a:t>
            </a:r>
            <a:r>
              <a:rPr lang="en-US" sz="2800" dirty="0" smtClean="0"/>
              <a:t>.</a:t>
            </a:r>
          </a:p>
          <a:p>
            <a:pPr lvl="0"/>
            <a:endParaRPr lang="en-US" sz="2800" dirty="0"/>
          </a:p>
          <a:p>
            <a:pPr lvl="0"/>
            <a:r>
              <a:rPr lang="en-US" sz="2800" b="1" dirty="0"/>
              <a:t>Identifying Influential Factors</a:t>
            </a:r>
            <a:r>
              <a:rPr lang="en-US" sz="2800" dirty="0"/>
              <a:t>: Identifies which independent variables are most influential in determining the dependent variable.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2425" y="0"/>
            <a:ext cx="10922524" cy="1197205"/>
          </a:xfrm>
        </p:spPr>
        <p:txBody>
          <a:bodyPr>
            <a:normAutofit/>
          </a:bodyPr>
          <a:lstStyle/>
          <a:p>
            <a:r>
              <a:rPr lang="en-US" b="1" dirty="0"/>
              <a:t>Key Purposes of Regression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9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33" y="2325764"/>
            <a:ext cx="7898325" cy="4682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9494" y="1759974"/>
            <a:ext cx="2251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</a:t>
            </a:r>
            <a:r>
              <a:rPr lang="en-US" sz="2400" dirty="0" smtClean="0"/>
              <a:t>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8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475" y="1743960"/>
            <a:ext cx="11085922" cy="485480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In </a:t>
            </a:r>
            <a:r>
              <a:rPr lang="en-US" sz="2600" b="1" dirty="0"/>
              <a:t>simple linear regression</a:t>
            </a:r>
            <a:r>
              <a:rPr lang="en-US" sz="2600" dirty="0"/>
              <a:t>, there is </a:t>
            </a:r>
            <a:r>
              <a:rPr lang="en-US" sz="2600" b="1" dirty="0"/>
              <a:t>one independent variable</a:t>
            </a:r>
            <a:r>
              <a:rPr lang="en-US" sz="2600" dirty="0"/>
              <a:t> (predictor) and one dependent variable (outcome). It models a straight-line relationship between the two, showing how changes in the single independent variable affect the dependent variable. </a:t>
            </a:r>
          </a:p>
          <a:p>
            <a:r>
              <a:rPr lang="en-US" sz="2600" b="1" dirty="0" smtClean="0"/>
              <a:t>Simple </a:t>
            </a:r>
            <a:r>
              <a:rPr lang="en-US" sz="2600" b="1" dirty="0"/>
              <a:t>Linear Regression</a:t>
            </a:r>
            <a:r>
              <a:rPr lang="en-US" sz="2600" dirty="0"/>
              <a:t>: Examines the relationship between two variables.</a:t>
            </a:r>
          </a:p>
          <a:p>
            <a:r>
              <a:rPr lang="en-US" sz="2600" dirty="0"/>
              <a:t>For example, predicting a person's weight based only on their height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In </a:t>
            </a:r>
            <a:r>
              <a:rPr lang="en-US" sz="2600" b="1" dirty="0"/>
              <a:t>multiple linear regression</a:t>
            </a:r>
            <a:r>
              <a:rPr lang="en-US" sz="2600" dirty="0"/>
              <a:t>, there are </a:t>
            </a:r>
            <a:r>
              <a:rPr lang="en-US" sz="2600" b="1" dirty="0"/>
              <a:t>two or more independent variables</a:t>
            </a:r>
            <a:r>
              <a:rPr lang="en-US" sz="2600" dirty="0"/>
              <a:t> used to predict the dependent variable. This allows the model to account for multiple factors that may influence the outcome. </a:t>
            </a:r>
            <a:endParaRPr lang="en-US" sz="2600" dirty="0" smtClean="0"/>
          </a:p>
          <a:p>
            <a:r>
              <a:rPr lang="en-US" sz="2600" dirty="0" smtClean="0"/>
              <a:t> </a:t>
            </a:r>
            <a:r>
              <a:rPr lang="en-US" sz="2600" b="1" dirty="0"/>
              <a:t>Multiple Regression</a:t>
            </a:r>
            <a:r>
              <a:rPr lang="en-US" sz="2600" dirty="0"/>
              <a:t>: Involves two or more independent variables.</a:t>
            </a:r>
          </a:p>
          <a:p>
            <a:r>
              <a:rPr lang="en-US" sz="2600" dirty="0"/>
              <a:t> For example, predicting a person's weight based on their height, age, and exercise habits.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8219" y="0"/>
            <a:ext cx="11425285" cy="1489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2 </a:t>
            </a:r>
            <a:r>
              <a:rPr lang="en-US" dirty="0"/>
              <a:t>difference between simple linear regression and multiple 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7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8221133" cy="448410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Polynomial regression</a:t>
            </a:r>
            <a:r>
              <a:rPr lang="en-US" dirty="0" smtClean="0"/>
              <a:t> is a type of regression analysis that models a </a:t>
            </a:r>
            <a:r>
              <a:rPr lang="en-US" b="1" dirty="0" smtClean="0"/>
              <a:t>non-linear relationship</a:t>
            </a:r>
            <a:r>
              <a:rPr lang="en-US" dirty="0" smtClean="0"/>
              <a:t> between the independent variable(s) and the dependent variable by adding powers of the independent variable(s). In other words, it fits a curved line to the data instead of a straight line, as in </a:t>
            </a:r>
            <a:r>
              <a:rPr lang="en-US" b="1" dirty="0" smtClean="0"/>
              <a:t>linear regression</a:t>
            </a:r>
            <a:r>
              <a:rPr lang="en-US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Linear regression is a statistical modeling technique used to estimate the relationship between a dependent variable and one or more independent variables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3 polynomial regression differ from 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/>
          <a:stretch/>
        </p:blipFill>
        <p:spPr>
          <a:xfrm>
            <a:off x="4476927" y="1214838"/>
            <a:ext cx="5441665" cy="564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823155" y="654942"/>
            <a:ext cx="31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Polynomial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4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9584268" cy="504613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Nature of Relationship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: Assumes a </a:t>
            </a:r>
            <a:r>
              <a:rPr lang="en-US" b="1" dirty="0"/>
              <a:t>straight-line relationship</a:t>
            </a:r>
            <a:r>
              <a:rPr lang="en-US" dirty="0"/>
              <a:t> between the independent variable(s) and the dependent variable.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: Models a </a:t>
            </a:r>
            <a:r>
              <a:rPr lang="en-US" b="1" dirty="0"/>
              <a:t>curved relationship</a:t>
            </a:r>
            <a:r>
              <a:rPr lang="en-US" dirty="0"/>
              <a:t> by using higher powers (e.g., squared, cubed) of the independent variable(s).</a:t>
            </a:r>
            <a:endParaRPr lang="en-US" sz="1800" dirty="0"/>
          </a:p>
          <a:p>
            <a:pPr lvl="0"/>
            <a:r>
              <a:rPr lang="en-US" b="1" dirty="0"/>
              <a:t>Equation Form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: Y=b0+b1XY = b_0 + b_1XY=b0​+b1​X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: Y=b0+b1X+b2X2+b3X3+⋯+</a:t>
            </a:r>
            <a:r>
              <a:rPr lang="en-US" dirty="0" err="1" smtClean="0"/>
              <a:t>bnXn</a:t>
            </a:r>
            <a:r>
              <a:rPr lang="en-US" dirty="0" smtClean="0"/>
              <a:t>, </a:t>
            </a:r>
          </a:p>
          <a:p>
            <a:pPr lvl="1" algn="l"/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b0 </a:t>
            </a:r>
            <a:r>
              <a:rPr lang="en-US" dirty="0"/>
              <a:t>+ </a:t>
            </a:r>
            <a:r>
              <a:rPr lang="en-US" dirty="0" smtClean="0"/>
              <a:t>b1X </a:t>
            </a:r>
            <a:r>
              <a:rPr lang="en-US" dirty="0"/>
              <a:t>+ </a:t>
            </a:r>
            <a:r>
              <a:rPr lang="en-US" dirty="0" smtClean="0"/>
              <a:t>b2X</a:t>
            </a:r>
            <a:r>
              <a:rPr lang="en-US" sz="2400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b3X</a:t>
            </a:r>
            <a:r>
              <a:rPr lang="en-US" sz="2400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…+ </a:t>
            </a:r>
            <a:r>
              <a:rPr lang="en-US" dirty="0" err="1" smtClean="0"/>
              <a:t>bnX</a:t>
            </a:r>
            <a:r>
              <a:rPr lang="en-US" sz="2400" baseline="30000" dirty="0" err="1" smtClean="0"/>
              <a:t>n</a:t>
            </a:r>
            <a:r>
              <a:rPr lang="en-US" dirty="0" smtClean="0"/>
              <a:t>   where n </a:t>
            </a:r>
            <a:r>
              <a:rPr lang="en-US" dirty="0"/>
              <a:t>is the degree of </a:t>
            </a:r>
            <a:r>
              <a:rPr lang="en-US" dirty="0" smtClean="0"/>
              <a:t>the </a:t>
            </a:r>
            <a:r>
              <a:rPr lang="en-US" dirty="0"/>
              <a:t>polynomial</a:t>
            </a:r>
            <a:r>
              <a:rPr lang="en-US" dirty="0" smtClean="0"/>
              <a:t>.</a:t>
            </a:r>
          </a:p>
          <a:p>
            <a:pPr lvl="0"/>
            <a:r>
              <a:rPr lang="en-US" b="1" dirty="0"/>
              <a:t>Application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 is used when the data has a clear linear trend.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 is useful when the data shows a curved or more complex pattern that a straight line can’t fit well.</a:t>
            </a:r>
            <a:endParaRPr lang="en-US" sz="1800" dirty="0"/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/>
          </a:bodyPr>
          <a:lstStyle/>
          <a:p>
            <a:r>
              <a:rPr lang="en-US" dirty="0" smtClean="0"/>
              <a:t>Key differences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9643534" cy="5046134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 is a statistical model used to predict the probability of a binary or categorical outcome, where the dependent variable has two possible classes (e.g., yes/no, 0/1, success/failure). Unlike linear regression, which predicts a continuous value, logistic regression predicts probabilities that are then converted into binary outcomes, typically using a threshold (e.g., 0.5).</a:t>
            </a:r>
          </a:p>
          <a:p>
            <a:r>
              <a:rPr lang="en-US" b="1" dirty="0"/>
              <a:t>Key Features of Logistic Regression:</a:t>
            </a:r>
          </a:p>
          <a:p>
            <a:pPr lvl="0"/>
            <a:r>
              <a:rPr lang="en-US" b="1" dirty="0"/>
              <a:t>Non-Linear Transformation</a:t>
            </a:r>
            <a:r>
              <a:rPr lang="en-US" dirty="0"/>
              <a:t>: Logistic regression uses the </a:t>
            </a:r>
            <a:r>
              <a:rPr lang="en-US" b="1" dirty="0"/>
              <a:t>logistic (sigmoid) function</a:t>
            </a:r>
            <a:r>
              <a:rPr lang="en-US" dirty="0"/>
              <a:t> to squeeze predictions between 0 and 1, making it ideal for probabilities.</a:t>
            </a:r>
          </a:p>
          <a:p>
            <a:pPr lvl="0"/>
            <a:r>
              <a:rPr lang="en-US" b="1" dirty="0"/>
              <a:t>Binary Classification</a:t>
            </a:r>
            <a:r>
              <a:rPr lang="en-US" dirty="0"/>
              <a:t>: It’s most commonly used for binary classification problems, but there are extensions (e.g., multinomial logistic regression) for multiple categories.</a:t>
            </a:r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Q4. </a:t>
            </a:r>
            <a:r>
              <a:rPr lang="en-US" dirty="0"/>
              <a:t>logistic regression, and what types of problems is it suitable for?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1446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 </vt:lpstr>
      <vt:lpstr>Q 1 regression analysis</vt:lpstr>
      <vt:lpstr>Key Purposes of Regression Analysis</vt:lpstr>
      <vt:lpstr>Cont, …</vt:lpstr>
      <vt:lpstr>Q 2 difference between simple linear regression and multiple linear regression</vt:lpstr>
      <vt:lpstr>Q 3 polynomial regression differ from linear regression</vt:lpstr>
      <vt:lpstr>Cont…</vt:lpstr>
      <vt:lpstr>Key differences</vt:lpstr>
      <vt:lpstr>Q4. logistic regression, and what types of problems is it suitable for?</vt:lpstr>
      <vt:lpstr>Cont…</vt:lpstr>
      <vt:lpstr>Q5. The purposes of regularization techniques such as ridge regression and lasso Regression</vt:lpstr>
      <vt:lpstr>Cont …</vt:lpstr>
      <vt:lpstr>Q6. Describe the concept of overfitting in regression analysis. How can it be addressed?</vt:lpstr>
      <vt:lpstr>Cont…</vt:lpstr>
      <vt:lpstr>Q7. Difference between  homoscedasticity and heteroscedasticity </vt:lpstr>
      <vt:lpstr>Q8. How does time series regression differ from cross-sectional regression?</vt:lpstr>
      <vt:lpstr>Cont…</vt:lpstr>
      <vt:lpstr>Q9. Multicollinearity in regression analysis and its potential impact on the model</vt:lpstr>
      <vt:lpstr>Q10. What are the key assumptions of linear regression, and why are they important ?</vt:lpstr>
      <vt:lpstr>Cont…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CLAUDE</dc:creator>
  <cp:lastModifiedBy>user</cp:lastModifiedBy>
  <cp:revision>21</cp:revision>
  <dcterms:created xsi:type="dcterms:W3CDTF">2024-11-12T16:42:14Z</dcterms:created>
  <dcterms:modified xsi:type="dcterms:W3CDTF">2024-11-19T12:11:46Z</dcterms:modified>
</cp:coreProperties>
</file>