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608" r:id="rId2"/>
    <p:sldId id="537" r:id="rId3"/>
    <p:sldId id="600" r:id="rId4"/>
    <p:sldId id="538" r:id="rId5"/>
    <p:sldId id="518" r:id="rId6"/>
    <p:sldId id="589" r:id="rId7"/>
    <p:sldId id="647" r:id="rId8"/>
    <p:sldId id="638" r:id="rId9"/>
    <p:sldId id="593" r:id="rId10"/>
    <p:sldId id="640" r:id="rId11"/>
    <p:sldId id="594" r:id="rId12"/>
    <p:sldId id="525" r:id="rId13"/>
    <p:sldId id="641" r:id="rId14"/>
    <p:sldId id="642" r:id="rId15"/>
    <p:sldId id="599" r:id="rId16"/>
    <p:sldId id="606" r:id="rId17"/>
    <p:sldId id="527" r:id="rId18"/>
    <p:sldId id="613" r:id="rId19"/>
    <p:sldId id="643" r:id="rId20"/>
    <p:sldId id="646" r:id="rId21"/>
    <p:sldId id="649" r:id="rId22"/>
    <p:sldId id="650" r:id="rId23"/>
    <p:sldId id="652" r:id="rId24"/>
    <p:sldId id="653" r:id="rId25"/>
    <p:sldId id="654" r:id="rId26"/>
    <p:sldId id="655" r:id="rId27"/>
    <p:sldId id="656" r:id="rId28"/>
    <p:sldId id="657" r:id="rId29"/>
    <p:sldId id="660" r:id="rId30"/>
    <p:sldId id="661" r:id="rId31"/>
    <p:sldId id="662" r:id="rId32"/>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6610" autoAdjust="0"/>
  </p:normalViewPr>
  <p:slideViewPr>
    <p:cSldViewPr>
      <p:cViewPr varScale="1">
        <p:scale>
          <a:sx n="58" d="100"/>
          <a:sy n="58" d="100"/>
        </p:scale>
        <p:origin x="1520" y="48"/>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995"/>
    </p:cViewPr>
  </p:sorterViewPr>
  <p:notesViewPr>
    <p:cSldViewPr>
      <p:cViewPr varScale="1">
        <p:scale>
          <a:sx n="83" d="100"/>
          <a:sy n="83" d="100"/>
        </p:scale>
        <p:origin x="-840" y="-66"/>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277B3A8-67C7-4473-9C1F-2BA18C20115F}"/>
              </a:ext>
            </a:extLst>
          </p:cNvPr>
          <p:cNvSpPr>
            <a:spLocks noGrp="1" noChangeArrowheads="1"/>
          </p:cNvSpPr>
          <p:nvPr>
            <p:ph type="body" sz="quarter" idx="3"/>
          </p:nvPr>
        </p:nvSpPr>
        <p:spPr bwMode="auto">
          <a:xfrm>
            <a:off x="932591" y="4416098"/>
            <a:ext cx="5143698" cy="418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11" tIns="48408" rIns="96811" bIns="4840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3FE134F7-90DD-4F1D-939E-74E223554649}"/>
              </a:ext>
            </a:extLst>
          </p:cNvPr>
          <p:cNvSpPr>
            <a:spLocks noGrp="1" noRot="1" noChangeAspect="1" noChangeArrowheads="1" noTextEdit="1"/>
          </p:cNvSpPr>
          <p:nvPr>
            <p:ph type="sldImg" idx="2"/>
          </p:nvPr>
        </p:nvSpPr>
        <p:spPr bwMode="auto">
          <a:xfrm>
            <a:off x="1192213" y="704850"/>
            <a:ext cx="4629150" cy="3471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8390151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69900"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F0B64970-62DD-4CCB-BE49-E6E4750ADDA8}"/>
              </a:ext>
            </a:extLst>
          </p:cNvPr>
          <p:cNvSpPr>
            <a:spLocks noGrp="1" noRot="1" noChangeAspect="1" noChangeArrowheads="1" noTextEdit="1"/>
          </p:cNvSpPr>
          <p:nvPr>
            <p:ph type="sldImg"/>
          </p:nvPr>
        </p:nvSpPr>
        <p:spPr>
          <a:xfrm>
            <a:off x="1185863" y="700088"/>
            <a:ext cx="4643437" cy="3482975"/>
          </a:xfrm>
          <a:ln/>
        </p:spPr>
      </p:sp>
      <p:sp>
        <p:nvSpPr>
          <p:cNvPr id="56323" name="Rectangle 3">
            <a:extLst>
              <a:ext uri="{FF2B5EF4-FFF2-40B4-BE49-F238E27FC236}">
                <a16:creationId xmlns:a16="http://schemas.microsoft.com/office/drawing/2014/main" id="{62F05AA2-C02A-41DD-8091-E72CDA86AF47}"/>
              </a:ext>
            </a:extLst>
          </p:cNvPr>
          <p:cNvSpPr>
            <a:spLocks noGrp="1" noChangeArrowheads="1"/>
          </p:cNvSpPr>
          <p:nvPr>
            <p:ph type="body" idx="1"/>
          </p:nvPr>
        </p:nvSpPr>
        <p:spPr>
          <a:xfrm>
            <a:off x="934112" y="4416098"/>
            <a:ext cx="5142177" cy="4180921"/>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577" tIns="45784" rIns="91577" bIns="45784"/>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FCDDEAF5-9425-4DDC-A2D2-5810C9FFB78D}"/>
              </a:ext>
            </a:extLst>
          </p:cNvPr>
          <p:cNvSpPr>
            <a:spLocks noGrp="1" noRot="1" noChangeAspect="1" noChangeArrowheads="1" noTextEdit="1"/>
          </p:cNvSpPr>
          <p:nvPr>
            <p:ph type="sldImg"/>
          </p:nvPr>
        </p:nvSpPr>
        <p:spPr>
          <a:xfrm>
            <a:off x="1187450" y="698500"/>
            <a:ext cx="4643438" cy="3484563"/>
          </a:xfrm>
          <a:solidFill>
            <a:srgbClr val="FFFFFF"/>
          </a:solidFill>
          <a:ln/>
        </p:spPr>
      </p:sp>
      <p:sp>
        <p:nvSpPr>
          <p:cNvPr id="57347" name="Rectangle 3">
            <a:extLst>
              <a:ext uri="{FF2B5EF4-FFF2-40B4-BE49-F238E27FC236}">
                <a16:creationId xmlns:a16="http://schemas.microsoft.com/office/drawing/2014/main" id="{EFD0D418-3071-46CA-B154-602AA1AB3FE3}"/>
              </a:ext>
            </a:extLst>
          </p:cNvPr>
          <p:cNvSpPr>
            <a:spLocks noGrp="1" noChangeArrowheads="1"/>
          </p:cNvSpPr>
          <p:nvPr>
            <p:ph type="body" idx="1"/>
          </p:nvPr>
        </p:nvSpPr>
        <p:spPr>
          <a:xfrm>
            <a:off x="934112" y="4414561"/>
            <a:ext cx="5142177" cy="4183995"/>
          </a:xfrm>
          <a:solidFill>
            <a:srgbClr val="FFFFFF"/>
          </a:solidFill>
          <a:ln w="12700">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595" tIns="45798" rIns="91595" bIns="45798"/>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EAF7AB66-8BEC-4374-B582-654D42812F6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2FC4F4FC-889D-4209-8548-C1427F832A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3E752E91-62B6-4061-8AAF-A1889813113E}"/>
              </a:ext>
            </a:extLst>
          </p:cNvPr>
          <p:cNvSpPr>
            <a:spLocks noGrp="1"/>
          </p:cNvSpPr>
          <p:nvPr>
            <p:ph type="sldNum" sz="quarter" idx="12"/>
          </p:nvPr>
        </p:nvSpPr>
        <p:spPr/>
        <p:txBody>
          <a:bodyPr/>
          <a:lstStyle>
            <a:lvl1pPr>
              <a:defRPr/>
            </a:lvl1pPr>
          </a:lstStyle>
          <a:p>
            <a:pPr>
              <a:defRPr/>
            </a:pPr>
            <a:fld id="{B04030DB-C84A-437B-98A8-C1055F5463A3}" type="slidenum">
              <a:rPr lang="en-US"/>
              <a:pPr>
                <a:defRPr/>
              </a:pPr>
              <a:t>‹#›</a:t>
            </a:fld>
            <a:endParaRPr lang="en-US"/>
          </a:p>
        </p:txBody>
      </p:sp>
    </p:spTree>
    <p:extLst>
      <p:ext uri="{BB962C8B-B14F-4D97-AF65-F5344CB8AC3E}">
        <p14:creationId xmlns:p14="http://schemas.microsoft.com/office/powerpoint/2010/main" val="350424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1D285-3BD2-4F3B-BBAB-C04FC3DEC2F3}"/>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08D76FC5-CD46-443D-AF3B-EB208BB6723C}"/>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1622B4E4-8C04-4104-9FE3-95B574A00EBE}"/>
              </a:ext>
            </a:extLst>
          </p:cNvPr>
          <p:cNvSpPr>
            <a:spLocks noGrp="1"/>
          </p:cNvSpPr>
          <p:nvPr>
            <p:ph type="sldNum" sz="quarter" idx="12"/>
          </p:nvPr>
        </p:nvSpPr>
        <p:spPr/>
        <p:txBody>
          <a:bodyPr/>
          <a:lstStyle>
            <a:lvl1pPr>
              <a:defRPr/>
            </a:lvl1pPr>
          </a:lstStyle>
          <a:p>
            <a:pPr>
              <a:defRPr/>
            </a:pPr>
            <a:fld id="{E0437938-371B-47C1-885B-7ACB9ACC155C}" type="slidenum">
              <a:rPr lang="en-US"/>
              <a:pPr>
                <a:defRPr/>
              </a:pPr>
              <a:t>‹#›</a:t>
            </a:fld>
            <a:endParaRPr lang="en-US"/>
          </a:p>
        </p:txBody>
      </p:sp>
    </p:spTree>
    <p:extLst>
      <p:ext uri="{BB962C8B-B14F-4D97-AF65-F5344CB8AC3E}">
        <p14:creationId xmlns:p14="http://schemas.microsoft.com/office/powerpoint/2010/main" val="221566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5EA3C-4E81-4614-B8B4-D60DFDC2C6E8}"/>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66A56C88-2B9E-4E1F-924E-B499BD4584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EC58784C-9166-43BE-A081-B123289D326C}"/>
              </a:ext>
            </a:extLst>
          </p:cNvPr>
          <p:cNvSpPr>
            <a:spLocks noGrp="1"/>
          </p:cNvSpPr>
          <p:nvPr>
            <p:ph type="sldNum" sz="quarter" idx="12"/>
          </p:nvPr>
        </p:nvSpPr>
        <p:spPr/>
        <p:txBody>
          <a:bodyPr/>
          <a:lstStyle>
            <a:lvl1pPr>
              <a:defRPr/>
            </a:lvl1pPr>
          </a:lstStyle>
          <a:p>
            <a:pPr>
              <a:defRPr/>
            </a:pPr>
            <a:fld id="{C479269F-7759-4DA0-9608-D32C3E3BFEEB}" type="slidenum">
              <a:rPr lang="en-US"/>
              <a:pPr>
                <a:defRPr/>
              </a:pPr>
              <a:t>‹#›</a:t>
            </a:fld>
            <a:endParaRPr lang="en-US"/>
          </a:p>
        </p:txBody>
      </p:sp>
    </p:spTree>
    <p:extLst>
      <p:ext uri="{BB962C8B-B14F-4D97-AF65-F5344CB8AC3E}">
        <p14:creationId xmlns:p14="http://schemas.microsoft.com/office/powerpoint/2010/main" val="3180545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
        <p:nvSpPr>
          <p:cNvPr id="4" name="Date Placeholder 3">
            <a:extLst>
              <a:ext uri="{FF2B5EF4-FFF2-40B4-BE49-F238E27FC236}">
                <a16:creationId xmlns:a16="http://schemas.microsoft.com/office/drawing/2014/main" id="{33EDAC3C-E6EB-4C75-9D16-CE1BFB8B661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6B05AD7E-CBEF-49AB-A4DD-E4595D3E27E1}"/>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AAF39139-E158-4F9E-8870-36DCC0094E0B}"/>
              </a:ext>
            </a:extLst>
          </p:cNvPr>
          <p:cNvSpPr>
            <a:spLocks noGrp="1"/>
          </p:cNvSpPr>
          <p:nvPr>
            <p:ph type="sldNum" sz="quarter" idx="12"/>
          </p:nvPr>
        </p:nvSpPr>
        <p:spPr/>
        <p:txBody>
          <a:bodyPr/>
          <a:lstStyle>
            <a:lvl1pPr>
              <a:defRPr/>
            </a:lvl1pPr>
          </a:lstStyle>
          <a:p>
            <a:pPr>
              <a:defRPr/>
            </a:pPr>
            <a:fld id="{D4DAD124-652D-4699-9BEB-BF0A63105A1A}" type="slidenum">
              <a:rPr lang="en-US"/>
              <a:pPr>
                <a:defRPr/>
              </a:pPr>
              <a:t>‹#›</a:t>
            </a:fld>
            <a:endParaRPr lang="en-US"/>
          </a:p>
        </p:txBody>
      </p:sp>
    </p:spTree>
    <p:extLst>
      <p:ext uri="{BB962C8B-B14F-4D97-AF65-F5344CB8AC3E}">
        <p14:creationId xmlns:p14="http://schemas.microsoft.com/office/powerpoint/2010/main" val="513434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502A53-3B60-466B-B1DF-038EAD17E42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E3135803-0B27-4F43-A185-3763EC4ED440}"/>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1C395D3-A094-4D9D-8522-A6248BF7E560}"/>
              </a:ext>
            </a:extLst>
          </p:cNvPr>
          <p:cNvSpPr>
            <a:spLocks noGrp="1"/>
          </p:cNvSpPr>
          <p:nvPr>
            <p:ph type="sldNum" sz="quarter" idx="12"/>
          </p:nvPr>
        </p:nvSpPr>
        <p:spPr/>
        <p:txBody>
          <a:bodyPr/>
          <a:lstStyle>
            <a:lvl1pPr>
              <a:defRPr/>
            </a:lvl1pPr>
          </a:lstStyle>
          <a:p>
            <a:pPr>
              <a:defRPr/>
            </a:pPr>
            <a:fld id="{14FE6091-0CA5-4BB6-82E3-E3DDEB668526}" type="slidenum">
              <a:rPr lang="en-US"/>
              <a:pPr>
                <a:defRPr/>
              </a:pPr>
              <a:t>‹#›</a:t>
            </a:fld>
            <a:endParaRPr lang="en-US"/>
          </a:p>
        </p:txBody>
      </p:sp>
    </p:spTree>
    <p:extLst>
      <p:ext uri="{BB962C8B-B14F-4D97-AF65-F5344CB8AC3E}">
        <p14:creationId xmlns:p14="http://schemas.microsoft.com/office/powerpoint/2010/main" val="2720753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4AA4356F-CD02-4726-A4AB-6FEC6084EA7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7" name="Footer Placeholder 6">
            <a:extLst>
              <a:ext uri="{FF2B5EF4-FFF2-40B4-BE49-F238E27FC236}">
                <a16:creationId xmlns:a16="http://schemas.microsoft.com/office/drawing/2014/main" id="{03362CAB-4783-4D17-9D0F-38B6CF0FFB72}"/>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8" name="Slide Number Placeholder 7">
            <a:extLst>
              <a:ext uri="{FF2B5EF4-FFF2-40B4-BE49-F238E27FC236}">
                <a16:creationId xmlns:a16="http://schemas.microsoft.com/office/drawing/2014/main" id="{134AD326-B49A-480D-9BCA-F1F273A8E882}"/>
              </a:ext>
            </a:extLst>
          </p:cNvPr>
          <p:cNvSpPr>
            <a:spLocks noGrp="1"/>
          </p:cNvSpPr>
          <p:nvPr>
            <p:ph type="sldNum" sz="quarter" idx="12"/>
          </p:nvPr>
        </p:nvSpPr>
        <p:spPr/>
        <p:txBody>
          <a:bodyPr/>
          <a:lstStyle>
            <a:lvl1pPr>
              <a:defRPr/>
            </a:lvl1pPr>
          </a:lstStyle>
          <a:p>
            <a:pPr>
              <a:defRPr/>
            </a:pPr>
            <a:fld id="{0163C97A-1A61-43C2-9A71-CFE5CD1BBA9D}" type="slidenum">
              <a:rPr lang="en-US"/>
              <a:pPr>
                <a:defRPr/>
              </a:pPr>
              <a:t>‹#›</a:t>
            </a:fld>
            <a:endParaRPr lang="en-US"/>
          </a:p>
        </p:txBody>
      </p:sp>
    </p:spTree>
    <p:extLst>
      <p:ext uri="{BB962C8B-B14F-4D97-AF65-F5344CB8AC3E}">
        <p14:creationId xmlns:p14="http://schemas.microsoft.com/office/powerpoint/2010/main" val="4241807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3"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C836B-BBB1-49CD-806E-1ACF4971D2F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71A5C0D8-A1FC-4785-96F2-868916A98A5D}"/>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CA5C24E1-0393-48F3-8283-A07D27554304}"/>
              </a:ext>
            </a:extLst>
          </p:cNvPr>
          <p:cNvSpPr>
            <a:spLocks noGrp="1"/>
          </p:cNvSpPr>
          <p:nvPr>
            <p:ph type="sldNum" sz="quarter" idx="12"/>
          </p:nvPr>
        </p:nvSpPr>
        <p:spPr/>
        <p:txBody>
          <a:bodyPr/>
          <a:lstStyle>
            <a:lvl1pPr>
              <a:defRPr/>
            </a:lvl1pPr>
          </a:lstStyle>
          <a:p>
            <a:pPr>
              <a:defRPr/>
            </a:pPr>
            <a:fld id="{64D65D86-E609-426B-A8CE-A64F423A7030}" type="slidenum">
              <a:rPr lang="en-US"/>
              <a:pPr>
                <a:defRPr/>
              </a:pPr>
              <a:t>‹#›</a:t>
            </a:fld>
            <a:endParaRPr lang="en-US"/>
          </a:p>
        </p:txBody>
      </p:sp>
    </p:spTree>
    <p:extLst>
      <p:ext uri="{BB962C8B-B14F-4D97-AF65-F5344CB8AC3E}">
        <p14:creationId xmlns:p14="http://schemas.microsoft.com/office/powerpoint/2010/main" val="307422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71980-C1C8-4457-9F6A-96D532D2DE07}"/>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956EDED4-8281-48BC-9DC3-53F6680644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B541B9BB-6491-48F2-B082-FC6E13A384E0}"/>
              </a:ext>
            </a:extLst>
          </p:cNvPr>
          <p:cNvSpPr>
            <a:spLocks noGrp="1"/>
          </p:cNvSpPr>
          <p:nvPr>
            <p:ph type="sldNum" sz="quarter" idx="12"/>
          </p:nvPr>
        </p:nvSpPr>
        <p:spPr/>
        <p:txBody>
          <a:bodyPr/>
          <a:lstStyle>
            <a:lvl1pPr>
              <a:defRPr/>
            </a:lvl1pPr>
          </a:lstStyle>
          <a:p>
            <a:pPr>
              <a:defRPr/>
            </a:pPr>
            <a:fld id="{24876ADD-85D9-4CF9-A35B-123309FF4FEE}" type="slidenum">
              <a:rPr lang="en-US"/>
              <a:pPr>
                <a:defRPr/>
              </a:pPr>
              <a:t>‹#›</a:t>
            </a:fld>
            <a:endParaRPr lang="en-US"/>
          </a:p>
        </p:txBody>
      </p:sp>
    </p:spTree>
    <p:extLst>
      <p:ext uri="{BB962C8B-B14F-4D97-AF65-F5344CB8AC3E}">
        <p14:creationId xmlns:p14="http://schemas.microsoft.com/office/powerpoint/2010/main" val="320195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9F090355-5FEF-4FD5-BB07-08E844407D32}"/>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834C9272-297F-44FA-B478-6D02E406FCC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F50CC2C9-7724-4AF5-B9DA-C3E472DEFE55}"/>
              </a:ext>
            </a:extLst>
          </p:cNvPr>
          <p:cNvSpPr>
            <a:spLocks noGrp="1"/>
          </p:cNvSpPr>
          <p:nvPr>
            <p:ph type="sldNum" sz="quarter" idx="12"/>
          </p:nvPr>
        </p:nvSpPr>
        <p:spPr/>
        <p:txBody>
          <a:bodyPr/>
          <a:lstStyle>
            <a:lvl1pPr>
              <a:defRPr/>
            </a:lvl1pPr>
          </a:lstStyle>
          <a:p>
            <a:pPr>
              <a:defRPr/>
            </a:pPr>
            <a:fld id="{231ABA30-5C07-4190-BB1A-CB854329E83E}" type="slidenum">
              <a:rPr lang="en-US"/>
              <a:pPr>
                <a:defRPr/>
              </a:pPr>
              <a:t>‹#›</a:t>
            </a:fld>
            <a:endParaRPr lang="en-US"/>
          </a:p>
        </p:txBody>
      </p:sp>
    </p:spTree>
    <p:extLst>
      <p:ext uri="{BB962C8B-B14F-4D97-AF65-F5344CB8AC3E}">
        <p14:creationId xmlns:p14="http://schemas.microsoft.com/office/powerpoint/2010/main" val="276337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DC30A7-4926-40A3-B3DC-AEB032458C85}"/>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07171E5B-7ACA-4D12-B9E7-E8687F49A02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B484153C-B741-4628-9750-A6B692D33AB1}"/>
              </a:ext>
            </a:extLst>
          </p:cNvPr>
          <p:cNvSpPr>
            <a:spLocks noGrp="1"/>
          </p:cNvSpPr>
          <p:nvPr>
            <p:ph type="sldNum" sz="quarter" idx="12"/>
          </p:nvPr>
        </p:nvSpPr>
        <p:spPr/>
        <p:txBody>
          <a:bodyPr/>
          <a:lstStyle>
            <a:lvl1pPr>
              <a:defRPr/>
            </a:lvl1pPr>
          </a:lstStyle>
          <a:p>
            <a:pPr>
              <a:defRPr/>
            </a:pPr>
            <a:fld id="{D6AB45EF-3B47-450B-BC67-DCDC7D68D2DF}" type="slidenum">
              <a:rPr lang="en-US"/>
              <a:pPr>
                <a:defRPr/>
              </a:pPr>
              <a:t>‹#›</a:t>
            </a:fld>
            <a:endParaRPr lang="en-US"/>
          </a:p>
        </p:txBody>
      </p:sp>
    </p:spTree>
    <p:extLst>
      <p:ext uri="{BB962C8B-B14F-4D97-AF65-F5344CB8AC3E}">
        <p14:creationId xmlns:p14="http://schemas.microsoft.com/office/powerpoint/2010/main" val="223546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DFC1F6-C458-46F6-B0BD-38DC3620CE2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8" name="Footer Placeholder 7">
            <a:extLst>
              <a:ext uri="{FF2B5EF4-FFF2-40B4-BE49-F238E27FC236}">
                <a16:creationId xmlns:a16="http://schemas.microsoft.com/office/drawing/2014/main" id="{91EE49FB-57EF-466C-A8A9-2F28FBFCCAF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9" name="Slide Number Placeholder 8">
            <a:extLst>
              <a:ext uri="{FF2B5EF4-FFF2-40B4-BE49-F238E27FC236}">
                <a16:creationId xmlns:a16="http://schemas.microsoft.com/office/drawing/2014/main" id="{8DE7D181-759B-49B8-A953-647A97935B68}"/>
              </a:ext>
            </a:extLst>
          </p:cNvPr>
          <p:cNvSpPr>
            <a:spLocks noGrp="1"/>
          </p:cNvSpPr>
          <p:nvPr>
            <p:ph type="sldNum" sz="quarter" idx="12"/>
          </p:nvPr>
        </p:nvSpPr>
        <p:spPr/>
        <p:txBody>
          <a:bodyPr/>
          <a:lstStyle>
            <a:lvl1pPr>
              <a:defRPr/>
            </a:lvl1pPr>
          </a:lstStyle>
          <a:p>
            <a:pPr>
              <a:defRPr/>
            </a:pPr>
            <a:fld id="{1414A348-CE91-4292-9AB0-F99CB4CD1B25}" type="slidenum">
              <a:rPr lang="en-US"/>
              <a:pPr>
                <a:defRPr/>
              </a:pPr>
              <a:t>‹#›</a:t>
            </a:fld>
            <a:endParaRPr lang="en-US"/>
          </a:p>
        </p:txBody>
      </p:sp>
    </p:spTree>
    <p:extLst>
      <p:ext uri="{BB962C8B-B14F-4D97-AF65-F5344CB8AC3E}">
        <p14:creationId xmlns:p14="http://schemas.microsoft.com/office/powerpoint/2010/main" val="336532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E90BEF-6253-4D72-8553-3D34C72D407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4" name="Footer Placeholder 3">
            <a:extLst>
              <a:ext uri="{FF2B5EF4-FFF2-40B4-BE49-F238E27FC236}">
                <a16:creationId xmlns:a16="http://schemas.microsoft.com/office/drawing/2014/main" id="{5754D8E0-D346-419B-A9B5-A7B5A9C4BD93}"/>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A124A60E-F033-46F8-B461-915F241DB2BD}"/>
              </a:ext>
            </a:extLst>
          </p:cNvPr>
          <p:cNvSpPr>
            <a:spLocks noGrp="1"/>
          </p:cNvSpPr>
          <p:nvPr>
            <p:ph type="sldNum" sz="quarter" idx="12"/>
          </p:nvPr>
        </p:nvSpPr>
        <p:spPr/>
        <p:txBody>
          <a:bodyPr/>
          <a:lstStyle>
            <a:lvl1pPr>
              <a:defRPr/>
            </a:lvl1pPr>
          </a:lstStyle>
          <a:p>
            <a:pPr>
              <a:defRPr/>
            </a:pPr>
            <a:fld id="{94D6E141-97F8-4B3F-847A-A8137189DD69}" type="slidenum">
              <a:rPr lang="en-US"/>
              <a:pPr>
                <a:defRPr/>
              </a:pPr>
              <a:t>‹#›</a:t>
            </a:fld>
            <a:endParaRPr lang="en-US"/>
          </a:p>
        </p:txBody>
      </p:sp>
    </p:spTree>
    <p:extLst>
      <p:ext uri="{BB962C8B-B14F-4D97-AF65-F5344CB8AC3E}">
        <p14:creationId xmlns:p14="http://schemas.microsoft.com/office/powerpoint/2010/main" val="151631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C7691-5F7E-46F5-A49D-15FBE797D482}"/>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3" name="Footer Placeholder 2">
            <a:extLst>
              <a:ext uri="{FF2B5EF4-FFF2-40B4-BE49-F238E27FC236}">
                <a16:creationId xmlns:a16="http://schemas.microsoft.com/office/drawing/2014/main" id="{34AFD8DA-3FCD-4194-BB65-ED1ADB1BBEE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19520564-0793-46A9-A4F5-CD6CFA389BB1}"/>
              </a:ext>
            </a:extLst>
          </p:cNvPr>
          <p:cNvSpPr>
            <a:spLocks noGrp="1"/>
          </p:cNvSpPr>
          <p:nvPr>
            <p:ph type="sldNum" sz="quarter" idx="12"/>
          </p:nvPr>
        </p:nvSpPr>
        <p:spPr/>
        <p:txBody>
          <a:bodyPr/>
          <a:lstStyle>
            <a:lvl1pPr>
              <a:defRPr/>
            </a:lvl1pPr>
          </a:lstStyle>
          <a:p>
            <a:pPr>
              <a:defRPr/>
            </a:pPr>
            <a:fld id="{76EE10A9-468F-43A0-AA1F-444D5252CD82}" type="slidenum">
              <a:rPr lang="en-US"/>
              <a:pPr>
                <a:defRPr/>
              </a:pPr>
              <a:t>‹#›</a:t>
            </a:fld>
            <a:endParaRPr lang="en-US"/>
          </a:p>
        </p:txBody>
      </p:sp>
    </p:spTree>
    <p:extLst>
      <p:ext uri="{BB962C8B-B14F-4D97-AF65-F5344CB8AC3E}">
        <p14:creationId xmlns:p14="http://schemas.microsoft.com/office/powerpoint/2010/main" val="101520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271DE60-975A-4778-9583-C8700479AF06}"/>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A6806BDB-F234-47E6-A3EE-5A34D34D1F68}"/>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5060F21-1145-4032-9BA5-A50FAE79DEE4}"/>
              </a:ext>
            </a:extLst>
          </p:cNvPr>
          <p:cNvSpPr>
            <a:spLocks noGrp="1"/>
          </p:cNvSpPr>
          <p:nvPr>
            <p:ph type="sldNum" sz="quarter" idx="12"/>
          </p:nvPr>
        </p:nvSpPr>
        <p:spPr/>
        <p:txBody>
          <a:bodyPr/>
          <a:lstStyle>
            <a:lvl1pPr>
              <a:defRPr/>
            </a:lvl1pPr>
          </a:lstStyle>
          <a:p>
            <a:pPr>
              <a:defRPr/>
            </a:pPr>
            <a:fld id="{5C66CDED-EC16-4D05-BE8C-F537553C03AA}" type="slidenum">
              <a:rPr lang="en-US"/>
              <a:pPr>
                <a:defRPr/>
              </a:pPr>
              <a:t>‹#›</a:t>
            </a:fld>
            <a:endParaRPr lang="en-US"/>
          </a:p>
        </p:txBody>
      </p:sp>
    </p:spTree>
    <p:extLst>
      <p:ext uri="{BB962C8B-B14F-4D97-AF65-F5344CB8AC3E}">
        <p14:creationId xmlns:p14="http://schemas.microsoft.com/office/powerpoint/2010/main" val="235639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B30DA54-A986-4935-BD72-340598F0C789}"/>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A0E136B6-70C4-4FD1-9FC9-C5CFEFAD9C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3FA293E0-3E30-4489-9664-EBC7CF187B22}"/>
              </a:ext>
            </a:extLst>
          </p:cNvPr>
          <p:cNvSpPr>
            <a:spLocks noGrp="1"/>
          </p:cNvSpPr>
          <p:nvPr>
            <p:ph type="sldNum" sz="quarter" idx="12"/>
          </p:nvPr>
        </p:nvSpPr>
        <p:spPr/>
        <p:txBody>
          <a:bodyPr/>
          <a:lstStyle>
            <a:lvl1pPr>
              <a:defRPr/>
            </a:lvl1pPr>
          </a:lstStyle>
          <a:p>
            <a:pPr>
              <a:defRPr/>
            </a:pPr>
            <a:fld id="{51706FC9-E9D5-4381-B73B-9601D9E38A4E}" type="slidenum">
              <a:rPr lang="en-US"/>
              <a:pPr>
                <a:defRPr/>
              </a:pPr>
              <a:t>‹#›</a:t>
            </a:fld>
            <a:endParaRPr lang="en-US"/>
          </a:p>
        </p:txBody>
      </p:sp>
    </p:spTree>
    <p:extLst>
      <p:ext uri="{BB962C8B-B14F-4D97-AF65-F5344CB8AC3E}">
        <p14:creationId xmlns:p14="http://schemas.microsoft.com/office/powerpoint/2010/main" val="422877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AD0634-2613-4488-A360-18E5D37B41DB}"/>
              </a:ext>
            </a:extLst>
          </p:cNvPr>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280C930-2D4E-47AF-965A-C2E890EFEC09}"/>
              </a:ext>
            </a:extLst>
          </p:cNvPr>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 Third Level</a:t>
            </a:r>
          </a:p>
        </p:txBody>
      </p:sp>
      <p:grpSp>
        <p:nvGrpSpPr>
          <p:cNvPr id="1028" name="Group 16">
            <a:extLst>
              <a:ext uri="{FF2B5EF4-FFF2-40B4-BE49-F238E27FC236}">
                <a16:creationId xmlns:a16="http://schemas.microsoft.com/office/drawing/2014/main" id="{FBB0EDC6-3D2F-4E03-A555-AB7EDCE0457F}"/>
              </a:ext>
            </a:extLst>
          </p:cNvPr>
          <p:cNvGrpSpPr>
            <a:grpSpLocks/>
          </p:cNvGrpSpPr>
          <p:nvPr/>
        </p:nvGrpSpPr>
        <p:grpSpPr bwMode="auto">
          <a:xfrm>
            <a:off x="304800" y="838200"/>
            <a:ext cx="8534400" cy="152400"/>
            <a:chOff x="264" y="788"/>
            <a:chExt cx="5232" cy="124"/>
          </a:xfrm>
        </p:grpSpPr>
        <p:sp>
          <p:nvSpPr>
            <p:cNvPr id="1032" name="Rectangle 17">
              <a:extLst>
                <a:ext uri="{FF2B5EF4-FFF2-40B4-BE49-F238E27FC236}">
                  <a16:creationId xmlns:a16="http://schemas.microsoft.com/office/drawing/2014/main" id="{AFD96532-8723-40E0-8AD8-26F391284255}"/>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3" name="Rectangle 18">
              <a:extLst>
                <a:ext uri="{FF2B5EF4-FFF2-40B4-BE49-F238E27FC236}">
                  <a16:creationId xmlns:a16="http://schemas.microsoft.com/office/drawing/2014/main" id="{E8B966A8-337D-4FF1-A4E2-D44F3A0D7407}"/>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2" name="Footer Placeholder 1">
            <a:extLst>
              <a:ext uri="{FF2B5EF4-FFF2-40B4-BE49-F238E27FC236}">
                <a16:creationId xmlns:a16="http://schemas.microsoft.com/office/drawing/2014/main" id="{B7C16EC6-558C-4173-89B4-4706DB978F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dirty="0" smtClean="0">
                <a:solidFill>
                  <a:schemeClr val="tx1">
                    <a:tint val="75000"/>
                  </a:schemeClr>
                </a:solidFill>
                <a:latin typeface="Arial" charset="0"/>
                <a:ea typeface="ＭＳ Ｐゴシック" charset="-128"/>
              </a:defRPr>
            </a:lvl1pPr>
          </a:lstStyle>
          <a:p>
            <a:pPr>
              <a:defRPr/>
            </a:pPr>
            <a:r>
              <a:rPr lang="en-US"/>
              <a:t>Introduction to Data Mining, 2</a:t>
            </a:r>
            <a:r>
              <a:rPr lang="en-US" baseline="30000"/>
              <a:t>nd</a:t>
            </a:r>
            <a:r>
              <a:rPr lang="en-US"/>
              <a:t> Edition</a:t>
            </a:r>
          </a:p>
        </p:txBody>
      </p:sp>
      <p:sp>
        <p:nvSpPr>
          <p:cNvPr id="3" name="Slide Number Placeholder 2">
            <a:extLst>
              <a:ext uri="{FF2B5EF4-FFF2-40B4-BE49-F238E27FC236}">
                <a16:creationId xmlns:a16="http://schemas.microsoft.com/office/drawing/2014/main" id="{266506A4-A838-434C-ABAB-02288EF9B82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charset="0"/>
                <a:ea typeface="ＭＳ Ｐゴシック" charset="-128"/>
              </a:defRPr>
            </a:lvl1pPr>
          </a:lstStyle>
          <a:p>
            <a:pPr>
              <a:defRPr/>
            </a:pPr>
            <a:fld id="{91B2CA85-76FB-495C-84FC-037B18CA4329}" type="slidenum">
              <a:rPr lang="en-US"/>
              <a:pPr>
                <a:defRPr/>
              </a:pPr>
              <a:t>‹#›</a:t>
            </a:fld>
            <a:endParaRPr lang="en-US"/>
          </a:p>
        </p:txBody>
      </p:sp>
      <p:sp>
        <p:nvSpPr>
          <p:cNvPr id="4" name="Date Placeholder 3">
            <a:extLst>
              <a:ext uri="{FF2B5EF4-FFF2-40B4-BE49-F238E27FC236}">
                <a16:creationId xmlns:a16="http://schemas.microsoft.com/office/drawing/2014/main" id="{B2DA8829-4BBA-4BC4-A745-E82BE7DD165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ea typeface="ＭＳ Ｐゴシック" charset="-128"/>
              </a:defRPr>
            </a:lvl1pPr>
          </a:lstStyle>
          <a:p>
            <a:pPr>
              <a:defRPr/>
            </a:pPr>
            <a:r>
              <a:rPr lang="en-US"/>
              <a:t>2/1/2021</a:t>
            </a:r>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hdr="0"/>
  <p:txStyles>
    <p:title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84" charset="2"/>
        <a:buChar char="l"/>
        <a:defRPr sz="2800">
          <a:solidFill>
            <a:schemeClr val="tx1"/>
          </a:solidFill>
          <a:latin typeface="+mn-lt"/>
          <a:ea typeface="ＭＳ Ｐゴシック" charset="0"/>
          <a:cs typeface="ＭＳ Ｐゴシック" charset="0"/>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ea typeface="ＭＳ Ｐゴシック" charset="0"/>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AF3285F-F532-4C69-95A5-0DFDA2E19AC4}"/>
              </a:ext>
            </a:extLst>
          </p:cNvPr>
          <p:cNvSpPr>
            <a:spLocks noGrp="1" noChangeArrowheads="1"/>
          </p:cNvSpPr>
          <p:nvPr>
            <p:ph type="title"/>
          </p:nvPr>
        </p:nvSpPr>
        <p:spPr>
          <a:xfrm>
            <a:off x="228600" y="0"/>
            <a:ext cx="8763000" cy="1066800"/>
          </a:xfrm>
        </p:spPr>
        <p:txBody>
          <a:bodyPr/>
          <a:lstStyle/>
          <a:p>
            <a:pPr algn="ctr">
              <a:defRPr/>
            </a:pPr>
            <a:r>
              <a:rPr lang="en-US" sz="2800" dirty="0"/>
              <a:t>Learning outcome 3:</a:t>
            </a:r>
            <a:br>
              <a:rPr lang="en-US" sz="2800" dirty="0"/>
            </a:br>
            <a:r>
              <a:rPr lang="en-US" sz="2800" dirty="0"/>
              <a:t>Model Evaluation Techniques</a:t>
            </a:r>
            <a:endParaRPr lang="en-US" sz="2800" dirty="0">
              <a:cs typeface="+mj-cs"/>
            </a:endParaRPr>
          </a:p>
        </p:txBody>
      </p:sp>
      <p:grpSp>
        <p:nvGrpSpPr>
          <p:cNvPr id="4099" name="Group 7">
            <a:extLst>
              <a:ext uri="{FF2B5EF4-FFF2-40B4-BE49-F238E27FC236}">
                <a16:creationId xmlns:a16="http://schemas.microsoft.com/office/drawing/2014/main" id="{FA339C1D-8655-4C1E-BA2A-43370A6D9232}"/>
              </a:ext>
            </a:extLst>
          </p:cNvPr>
          <p:cNvGrpSpPr>
            <a:grpSpLocks/>
          </p:cNvGrpSpPr>
          <p:nvPr/>
        </p:nvGrpSpPr>
        <p:grpSpPr bwMode="auto">
          <a:xfrm>
            <a:off x="304798" y="1066800"/>
            <a:ext cx="8534400" cy="152400"/>
            <a:chOff x="264" y="788"/>
            <a:chExt cx="5232" cy="124"/>
          </a:xfrm>
        </p:grpSpPr>
        <p:sp>
          <p:nvSpPr>
            <p:cNvPr id="4103" name="Rectangle 8">
              <a:extLst>
                <a:ext uri="{FF2B5EF4-FFF2-40B4-BE49-F238E27FC236}">
                  <a16:creationId xmlns:a16="http://schemas.microsoft.com/office/drawing/2014/main" id="{F3DCE9BF-8C6D-48E2-B368-2E45A8C2BA56}"/>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4104" name="Rectangle 9">
              <a:extLst>
                <a:ext uri="{FF2B5EF4-FFF2-40B4-BE49-F238E27FC236}">
                  <a16:creationId xmlns:a16="http://schemas.microsoft.com/office/drawing/2014/main" id="{53F9E187-85FC-45F6-940D-715D4E8A4B7A}"/>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grpSp>
      <p:sp>
        <p:nvSpPr>
          <p:cNvPr id="4" name="Slide Number Placeholder 3">
            <a:extLst>
              <a:ext uri="{FF2B5EF4-FFF2-40B4-BE49-F238E27FC236}">
                <a16:creationId xmlns:a16="http://schemas.microsoft.com/office/drawing/2014/main" id="{AE075DD6-4672-4F62-BD9E-D41CCA69ADE7}"/>
              </a:ext>
            </a:extLst>
          </p:cNvPr>
          <p:cNvSpPr>
            <a:spLocks noGrp="1"/>
          </p:cNvSpPr>
          <p:nvPr>
            <p:ph type="sldNum" sz="quarter" idx="12"/>
          </p:nvPr>
        </p:nvSpPr>
        <p:spPr/>
        <p:txBody>
          <a:bodyPr/>
          <a:lstStyle/>
          <a:p>
            <a:pPr>
              <a:defRPr/>
            </a:pPr>
            <a:fld id="{01DB5FB9-BC54-407B-B625-9BB964FB1D22}" type="slidenum">
              <a:rPr lang="en-US"/>
              <a:pPr>
                <a:defRPr/>
              </a:pPr>
              <a:t>1</a:t>
            </a:fld>
            <a:endParaRPr lang="en-US"/>
          </a:p>
        </p:txBody>
      </p:sp>
      <p:pic>
        <p:nvPicPr>
          <p:cNvPr id="13" name="Picture 12" descr="https://miro.medium.com/v2/resize:fit:1920/1*UaU06KE7xg8RuyrSpGzVUw.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756727"/>
            <a:ext cx="8077200" cy="4186873"/>
          </a:xfrm>
          <a:prstGeom prst="rect">
            <a:avLst/>
          </a:prstGeom>
          <a:noFill/>
          <a:ln>
            <a:noFill/>
          </a:ln>
        </p:spPr>
      </p:pic>
      <p:pic>
        <p:nvPicPr>
          <p:cNvPr id="3" name="Picture 2">
            <a:extLst>
              <a:ext uri="{FF2B5EF4-FFF2-40B4-BE49-F238E27FC236}">
                <a16:creationId xmlns:a16="http://schemas.microsoft.com/office/drawing/2014/main" id="{7D89CB87-74DF-D2DA-9AA0-53F639A5E7BB}"/>
              </a:ext>
            </a:extLst>
          </p:cNvPr>
          <p:cNvPicPr>
            <a:picLocks noChangeAspect="1"/>
          </p:cNvPicPr>
          <p:nvPr/>
        </p:nvPicPr>
        <p:blipFill>
          <a:blip r:embed="rId4"/>
          <a:stretch>
            <a:fillRect/>
          </a:stretch>
        </p:blipFill>
        <p:spPr>
          <a:xfrm>
            <a:off x="110895" y="1063503"/>
            <a:ext cx="8922209" cy="52928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534400" cy="5181600"/>
          </a:xfrm>
        </p:spPr>
        <p:txBody>
          <a:bodyPr/>
          <a:lstStyle/>
          <a:p>
            <a:r>
              <a:rPr lang="en-US" dirty="0"/>
              <a:t>Let's create a confusion matrix in the given disease classification case and interpret it.</a:t>
            </a:r>
          </a:p>
          <a:p>
            <a:r>
              <a:rPr lang="en-US" dirty="0"/>
              <a:t>Here's the confusion matrix:</a:t>
            </a:r>
          </a:p>
          <a:p>
            <a:pPr marL="0" indent="0">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10</a:t>
            </a:fld>
            <a:endParaRPr lang="en-US"/>
          </a:p>
        </p:txBody>
      </p:sp>
      <p:sp>
        <p:nvSpPr>
          <p:cNvPr id="2" name="AutoShape 2" descr="https://assets-global.website-files.com/5d7b77b063a9066d83e1209c/6453939b7bdd9bb986f5b54c_IN%20TEXT%20ASSET-5.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assets-global.website-files.com/5d7b77b063a9066d83e1209c/6453939b7bdd9bb986f5b54c_IN%20TEXT%20ASSET-5.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assets-global.website-files.com/5d7b77b063a9066d83e1209c/6453939b7bdd9bb986f5b54c_IN%20TEXT%20ASSET-5.web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48429"/>
            <a:ext cx="3654425" cy="33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810000" y="2848429"/>
            <a:ext cx="5334000" cy="3785652"/>
          </a:xfrm>
          <a:prstGeom prst="rect">
            <a:avLst/>
          </a:prstGeom>
        </p:spPr>
        <p:txBody>
          <a:bodyPr wrap="square">
            <a:spAutoFit/>
          </a:bodyPr>
          <a:lstStyle/>
          <a:p>
            <a:r>
              <a:rPr lang="en-US" sz="2000" b="0" dirty="0"/>
              <a:t>From this confusion matrix, we can interpret the following:</a:t>
            </a:r>
          </a:p>
          <a:p>
            <a:r>
              <a:rPr lang="en-US" sz="2000" dirty="0"/>
              <a:t>TP (90)</a:t>
            </a:r>
            <a:r>
              <a:rPr lang="en-US" sz="2000" b="0" dirty="0"/>
              <a:t>: Out of 105 patients with the disease, the model correctly predicted "yes" for 90 patients.</a:t>
            </a:r>
          </a:p>
          <a:p>
            <a:r>
              <a:rPr lang="en-US" sz="2000" dirty="0"/>
              <a:t>FN (15)</a:t>
            </a:r>
            <a:r>
              <a:rPr lang="en-US" sz="2000" b="0" dirty="0"/>
              <a:t>: The model incorrectly predicted "no" for 15 patients with the disease.</a:t>
            </a:r>
          </a:p>
          <a:p>
            <a:r>
              <a:rPr lang="en-US" sz="2000" dirty="0"/>
              <a:t>FP (20)</a:t>
            </a:r>
            <a:r>
              <a:rPr lang="en-US" sz="2000" b="0" dirty="0"/>
              <a:t>: Out of 60 patients without the disease, the model incorrectly predicted "yes" for 20 patients.</a:t>
            </a:r>
          </a:p>
          <a:p>
            <a:r>
              <a:rPr lang="en-US" sz="2000" dirty="0"/>
              <a:t>TN (40)</a:t>
            </a:r>
            <a:r>
              <a:rPr lang="en-US" sz="2000" b="0" dirty="0"/>
              <a:t>: The model correctly predicted "no" for 40 patients who don't have the disease.</a:t>
            </a:r>
          </a:p>
        </p:txBody>
      </p:sp>
    </p:spTree>
    <p:extLst>
      <p:ext uri="{BB962C8B-B14F-4D97-AF65-F5344CB8AC3E}">
        <p14:creationId xmlns:p14="http://schemas.microsoft.com/office/powerpoint/2010/main" val="55914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9C6E965-D7B0-418F-BAA0-1757CFFA7A59}"/>
              </a:ext>
            </a:extLst>
          </p:cNvPr>
          <p:cNvSpPr>
            <a:spLocks noGrp="1" noChangeArrowheads="1"/>
          </p:cNvSpPr>
          <p:nvPr>
            <p:ph type="title"/>
          </p:nvPr>
        </p:nvSpPr>
        <p:spPr>
          <a:xfrm>
            <a:off x="381000" y="152400"/>
            <a:ext cx="8534400" cy="685800"/>
          </a:xfrm>
        </p:spPr>
        <p:txBody>
          <a:bodyPr/>
          <a:lstStyle/>
          <a:p>
            <a:pPr>
              <a:defRPr/>
            </a:pPr>
            <a:br>
              <a:rPr lang="en-US" dirty="0">
                <a:cs typeface="+mj-cs"/>
              </a:rPr>
            </a:br>
            <a:endParaRPr lang="en-US" dirty="0">
              <a:cs typeface="+mj-cs"/>
            </a:endParaRPr>
          </a:p>
        </p:txBody>
      </p:sp>
      <p:sp>
        <p:nvSpPr>
          <p:cNvPr id="4" name="Slide Number Placeholder 3">
            <a:extLst>
              <a:ext uri="{FF2B5EF4-FFF2-40B4-BE49-F238E27FC236}">
                <a16:creationId xmlns:a16="http://schemas.microsoft.com/office/drawing/2014/main" id="{D60D6A55-6A7E-4C40-BC3D-4C76DD19CCBC}"/>
              </a:ext>
            </a:extLst>
          </p:cNvPr>
          <p:cNvSpPr>
            <a:spLocks noGrp="1"/>
          </p:cNvSpPr>
          <p:nvPr>
            <p:ph type="sldNum" sz="quarter" idx="12"/>
          </p:nvPr>
        </p:nvSpPr>
        <p:spPr/>
        <p:txBody>
          <a:bodyPr/>
          <a:lstStyle/>
          <a:p>
            <a:pPr>
              <a:defRPr/>
            </a:pPr>
            <a:fld id="{A1C0F45B-8088-480D-848D-D09825134EBE}" type="slidenum">
              <a:rPr lang="en-US"/>
              <a:pPr>
                <a:defRPr/>
              </a:pPr>
              <a:t>11</a:t>
            </a:fld>
            <a:endParaRPr lang="en-US"/>
          </a:p>
        </p:txBody>
      </p:sp>
      <p:sp>
        <p:nvSpPr>
          <p:cNvPr id="5" name="Content Placeholder 4"/>
          <p:cNvSpPr>
            <a:spLocks noGrp="1"/>
          </p:cNvSpPr>
          <p:nvPr>
            <p:ph idx="1"/>
          </p:nvPr>
        </p:nvSpPr>
        <p:spPr>
          <a:xfrm>
            <a:off x="152400" y="1143000"/>
            <a:ext cx="8839200" cy="5181600"/>
          </a:xfrm>
        </p:spPr>
        <p:txBody>
          <a:bodyPr/>
          <a:lstStyle/>
          <a:p>
            <a:pPr>
              <a:buFont typeface="Wingdings" pitchFamily="2" charset="2"/>
              <a:buChar char="q"/>
            </a:pPr>
            <a:r>
              <a:rPr lang="en-US" dirty="0"/>
              <a:t>We can perform various calculations for the model, such as the model's accuracy, using this matrix. These calculations are given below:</a:t>
            </a:r>
          </a:p>
          <a:p>
            <a:pPr marL="0" indent="0">
              <a:buNone/>
            </a:pPr>
            <a:endParaRPr lang="en-US" dirty="0"/>
          </a:p>
        </p:txBody>
      </p:sp>
      <p:sp>
        <p:nvSpPr>
          <p:cNvPr id="3" name="Rectangle 2"/>
          <p:cNvSpPr/>
          <p:nvPr/>
        </p:nvSpPr>
        <p:spPr>
          <a:xfrm>
            <a:off x="685800" y="-66465"/>
            <a:ext cx="8077200" cy="1015663"/>
          </a:xfrm>
          <a:prstGeom prst="rect">
            <a:avLst/>
          </a:prstGeom>
        </p:spPr>
        <p:txBody>
          <a:bodyPr wrap="square">
            <a:spAutoFit/>
          </a:bodyPr>
          <a:lstStyle/>
          <a:p>
            <a:r>
              <a:rPr lang="en-US" sz="3000" dirty="0"/>
              <a:t>Calculations using Confusion Matrix:</a:t>
            </a:r>
            <a:br>
              <a:rPr lang="en-US" sz="3000" dirty="0"/>
            </a:br>
            <a:endParaRPr lang="en-US" sz="3000" dirty="0"/>
          </a:p>
        </p:txBody>
      </p:sp>
      <p:pic>
        <p:nvPicPr>
          <p:cNvPr id="7" name="Picture 6" descr="Confusion Matrix in Machine Learning"/>
          <p:cNvPicPr/>
          <p:nvPr/>
        </p:nvPicPr>
        <p:blipFill>
          <a:blip r:embed="rId2">
            <a:extLst>
              <a:ext uri="{28A0092B-C50C-407E-A947-70E740481C1C}">
                <a14:useLocalDpi xmlns:a14="http://schemas.microsoft.com/office/drawing/2010/main" val="0"/>
              </a:ext>
            </a:extLst>
          </a:blip>
          <a:srcRect/>
          <a:stretch>
            <a:fillRect/>
          </a:stretch>
        </p:blipFill>
        <p:spPr bwMode="auto">
          <a:xfrm>
            <a:off x="145143" y="4899124"/>
            <a:ext cx="6767195" cy="1447799"/>
          </a:xfrm>
          <a:prstGeom prst="rect">
            <a:avLst/>
          </a:prstGeom>
          <a:noFill/>
          <a:ln>
            <a:noFill/>
          </a:ln>
        </p:spPr>
      </p:pic>
      <p:sp>
        <p:nvSpPr>
          <p:cNvPr id="6" name="Rectangle 5"/>
          <p:cNvSpPr/>
          <p:nvPr/>
        </p:nvSpPr>
        <p:spPr>
          <a:xfrm>
            <a:off x="0" y="2590800"/>
            <a:ext cx="9144000" cy="2308324"/>
          </a:xfrm>
          <a:prstGeom prst="rect">
            <a:avLst/>
          </a:prstGeom>
        </p:spPr>
        <p:txBody>
          <a:bodyPr wrap="square">
            <a:spAutoFit/>
          </a:bodyPr>
          <a:lstStyle/>
          <a:p>
            <a:r>
              <a:rPr lang="en-US" sz="2400" dirty="0"/>
              <a:t>1. Classification Accuracy: </a:t>
            </a:r>
            <a:r>
              <a:rPr lang="en-US" sz="2400" b="0" dirty="0"/>
              <a:t>It is one of the important parameters to determine the accuracy of the classification problems. It defines how often the model predicts the correct output. </a:t>
            </a:r>
          </a:p>
          <a:p>
            <a:r>
              <a:rPr lang="en-US" sz="2400" b="0" dirty="0"/>
              <a:t>It can be calculated as the ratio of the number of correct predictions made by the classifier to all number of predictions made by the classifiers. The formula is given below: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a:extLst>
              <a:ext uri="{FF2B5EF4-FFF2-40B4-BE49-F238E27FC236}">
                <a16:creationId xmlns:a16="http://schemas.microsoft.com/office/drawing/2014/main" id="{14C108E9-73E2-44FA-BD06-0B95883697D6}"/>
              </a:ext>
            </a:extLst>
          </p:cNvPr>
          <p:cNvSpPr>
            <a:spLocks noGrp="1" noChangeArrowheads="1"/>
          </p:cNvSpPr>
          <p:nvPr>
            <p:ph type="body" idx="1"/>
          </p:nvPr>
        </p:nvSpPr>
        <p:spPr>
          <a:xfrm>
            <a:off x="152400" y="838200"/>
            <a:ext cx="8991600" cy="5715000"/>
          </a:xfrm>
        </p:spPr>
        <p:txBody>
          <a:bodyPr/>
          <a:lstStyle/>
          <a:p>
            <a:pPr marL="0" indent="0">
              <a:buNone/>
            </a:pPr>
            <a:r>
              <a:rPr lang="en-US" altLang="en-US" dirty="0">
                <a:ea typeface="ＭＳ Ｐゴシック" panose="020B0600070205080204" pitchFamily="34" charset="-128"/>
              </a:rPr>
              <a:t>2. </a:t>
            </a:r>
            <a:r>
              <a:rPr lang="en-US" b="1" dirty="0"/>
              <a:t>Misclassification rate:</a:t>
            </a:r>
            <a:r>
              <a:rPr lang="en-US" dirty="0"/>
              <a:t> It is also termed as Error rate, and it defines how often the model gives the wrong predictions. The value of error rate can be calculated as the number of incorrect predictions to all number of the predictions made by the classifier. </a:t>
            </a:r>
          </a:p>
          <a:p>
            <a:pPr marL="0" indent="0">
              <a:buNone/>
            </a:pPr>
            <a:r>
              <a:rPr lang="en-US" dirty="0"/>
              <a:t>The formula is given below</a:t>
            </a:r>
          </a:p>
          <a:p>
            <a:pPr marL="0" indent="0">
              <a:buNone/>
            </a:pPr>
            <a:endParaRPr lang="en-US" altLang="en-US"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784C8E37-4C0F-4C14-A500-6AA41D7B91B8}"/>
              </a:ext>
            </a:extLst>
          </p:cNvPr>
          <p:cNvSpPr>
            <a:spLocks noGrp="1"/>
          </p:cNvSpPr>
          <p:nvPr>
            <p:ph type="sldNum" sz="quarter" idx="12"/>
          </p:nvPr>
        </p:nvSpPr>
        <p:spPr/>
        <p:txBody>
          <a:bodyPr/>
          <a:lstStyle/>
          <a:p>
            <a:pPr>
              <a:defRPr/>
            </a:pPr>
            <a:fld id="{C27BC3DC-97F5-419B-A87C-21871F4EC09C}" type="slidenum">
              <a:rPr lang="en-US"/>
              <a:pPr>
                <a:defRPr/>
              </a:pPr>
              <a:t>12</a:t>
            </a:fld>
            <a:endParaRPr lang="en-US"/>
          </a:p>
        </p:txBody>
      </p:sp>
      <p:pic>
        <p:nvPicPr>
          <p:cNvPr id="7" name="Picture 6" descr="Confusion Matrix in Machine Learning"/>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43300"/>
            <a:ext cx="5330825" cy="685800"/>
          </a:xfrm>
          <a:prstGeom prst="rect">
            <a:avLst/>
          </a:prstGeom>
          <a:noFill/>
          <a:ln>
            <a:noFill/>
          </a:ln>
        </p:spPr>
      </p:pic>
      <p:sp>
        <p:nvSpPr>
          <p:cNvPr id="5" name="Rectangle 4"/>
          <p:cNvSpPr/>
          <p:nvPr/>
        </p:nvSpPr>
        <p:spPr>
          <a:xfrm>
            <a:off x="152400" y="4495800"/>
            <a:ext cx="8817430" cy="1785104"/>
          </a:xfrm>
          <a:prstGeom prst="rect">
            <a:avLst/>
          </a:prstGeom>
        </p:spPr>
        <p:txBody>
          <a:bodyPr wrap="square">
            <a:spAutoFit/>
          </a:bodyPr>
          <a:lstStyle/>
          <a:p>
            <a:r>
              <a:rPr lang="en-US" sz="2400" dirty="0"/>
              <a:t>Precision: </a:t>
            </a:r>
            <a:r>
              <a:rPr lang="en-US" sz="2400" b="0" dirty="0"/>
              <a:t>It can be defined as the number of correct outputs provided by the model or out of all positive classes that have predicted correctly by the model, how many of them were actually true. It can be calculated using the below formula:</a:t>
            </a:r>
            <a:br>
              <a:rPr lang="en-US" b="0" dirty="0"/>
            </a:br>
            <a:endParaRPr lang="en-US" b="0" dirty="0"/>
          </a:p>
        </p:txBody>
      </p:sp>
      <p:pic>
        <p:nvPicPr>
          <p:cNvPr id="10" name="Picture 9" descr="Confusion Matrix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1877377" y="6031049"/>
            <a:ext cx="5389245" cy="7360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163" y="914400"/>
            <a:ext cx="8318500" cy="5638800"/>
          </a:xfrm>
        </p:spPr>
        <p:txBody>
          <a:bodyPr/>
          <a:lstStyle/>
          <a:p>
            <a:pPr marL="0" lvl="0" indent="0">
              <a:buNone/>
            </a:pPr>
            <a:r>
              <a:rPr lang="en-US" b="1" dirty="0"/>
              <a:t>3. Recall:</a:t>
            </a:r>
            <a:r>
              <a:rPr lang="en-US" dirty="0"/>
              <a:t> It is defined as the out of total positive classes, how our model predicted correctly. The recall must be as high as possible.</a:t>
            </a:r>
            <a:br>
              <a:rPr lang="en-US" dirty="0"/>
            </a:br>
            <a:endParaRPr lang="en-US" dirty="0"/>
          </a:p>
          <a:p>
            <a:pPr marL="0" indent="0">
              <a:buNone/>
            </a:pPr>
            <a:r>
              <a:rPr lang="en-US" b="1" dirty="0"/>
              <a:t>4. F-measure:</a:t>
            </a:r>
            <a:r>
              <a:rPr lang="en-US" dirty="0"/>
              <a:t> If two models have low precision and high recall or vice versa, it is difficult to compare these models. So, for this purpose, we can use F-score. This score helps us to evaluate the recall and precision at the same time. </a:t>
            </a:r>
          </a:p>
          <a:p>
            <a:pPr marL="0" indent="0">
              <a:buNone/>
            </a:pPr>
            <a:r>
              <a:rPr lang="en-US" dirty="0"/>
              <a:t>The F-score is maximum if the recall is equal to the precision. </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13</a:t>
            </a:fld>
            <a:endParaRPr lang="en-US"/>
          </a:p>
        </p:txBody>
      </p:sp>
      <p:pic>
        <p:nvPicPr>
          <p:cNvPr id="7" name="Picture 6" descr="Confusion Matrix in Machine Learning"/>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5340350" cy="607695"/>
          </a:xfrm>
          <a:prstGeom prst="rect">
            <a:avLst/>
          </a:prstGeom>
          <a:noFill/>
          <a:ln>
            <a:noFill/>
          </a:ln>
        </p:spPr>
      </p:pic>
      <p:pic>
        <p:nvPicPr>
          <p:cNvPr id="8" name="Picture 7" descr="Confusion Matrix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2819400" y="5410200"/>
            <a:ext cx="5398770" cy="1066800"/>
          </a:xfrm>
          <a:prstGeom prst="rect">
            <a:avLst/>
          </a:prstGeom>
          <a:noFill/>
          <a:ln>
            <a:noFill/>
          </a:ln>
        </p:spPr>
      </p:pic>
    </p:spTree>
    <p:extLst>
      <p:ext uri="{BB962C8B-B14F-4D97-AF65-F5344CB8AC3E}">
        <p14:creationId xmlns:p14="http://schemas.microsoft.com/office/powerpoint/2010/main" val="30942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9067800" cy="5486400"/>
          </a:xfrm>
        </p:spPr>
        <p:txBody>
          <a:bodyPr/>
          <a:lstStyle/>
          <a:p>
            <a:pPr marL="0" indent="0">
              <a:buNone/>
            </a:pPr>
            <a:r>
              <a:rPr lang="en-US" dirty="0"/>
              <a:t>5.  AUC-ROC</a:t>
            </a:r>
          </a:p>
          <a:p>
            <a:r>
              <a:rPr lang="en-US" dirty="0"/>
              <a:t>Sometimes we need to visualize the performance of the classification model on charts; then, we can use the AUC-ROC curve. It is one of the popular and important metrics for evaluating the performance of the classification model.</a:t>
            </a:r>
          </a:p>
          <a:p>
            <a:r>
              <a:rPr lang="en-US" dirty="0"/>
              <a:t>Firstly, let's understand ROC (Receiver Operating Characteristic curve) curve. </a:t>
            </a:r>
            <a:r>
              <a:rPr lang="en-US" b="1" i="1" dirty="0"/>
              <a:t>ROC represents a graph to show the performance of a classification model at different threshold levels</a:t>
            </a:r>
            <a:r>
              <a:rPr lang="en-US" dirty="0"/>
              <a:t>. hence can be calculated as:</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a:t>2/1/2024</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14</a:t>
            </a:fld>
            <a:endParaRPr lang="en-US"/>
          </a:p>
        </p:txBody>
      </p:sp>
    </p:spTree>
    <p:extLst>
      <p:ext uri="{BB962C8B-B14F-4D97-AF65-F5344CB8AC3E}">
        <p14:creationId xmlns:p14="http://schemas.microsoft.com/office/powerpoint/2010/main" val="249354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B02D20C9-F2A0-41FD-9792-B5B1AB21F4FE}"/>
              </a:ext>
            </a:extLst>
          </p:cNvPr>
          <p:cNvSpPr>
            <a:spLocks noGrp="1" noChangeArrowheads="1"/>
          </p:cNvSpPr>
          <p:nvPr>
            <p:ph type="body" idx="1"/>
          </p:nvPr>
        </p:nvSpPr>
        <p:spPr>
          <a:xfrm>
            <a:off x="228600" y="1143000"/>
            <a:ext cx="8686800" cy="5181600"/>
          </a:xfrm>
        </p:spPr>
        <p:txBody>
          <a:bodyPr/>
          <a:lstStyle/>
          <a:p>
            <a:r>
              <a:rPr lang="en-US" dirty="0"/>
              <a:t>The curve is plotted between two parameters, which are:</a:t>
            </a:r>
          </a:p>
          <a:p>
            <a:pPr marL="0" indent="0">
              <a:buNone/>
            </a:pPr>
            <a:r>
              <a:rPr lang="en-US" b="1" dirty="0"/>
              <a:t>True Positive Rate</a:t>
            </a:r>
            <a:endParaRPr lang="en-US" dirty="0"/>
          </a:p>
          <a:p>
            <a:pPr marL="0" indent="0">
              <a:buNone/>
            </a:pPr>
            <a:r>
              <a:rPr lang="en-US" b="1" dirty="0"/>
              <a:t>False Positive Rate</a:t>
            </a:r>
            <a:endParaRPr lang="en-US" dirty="0"/>
          </a:p>
          <a:p>
            <a:pPr marL="0" indent="0">
              <a:buNone/>
            </a:pPr>
            <a:r>
              <a:rPr lang="en-US" dirty="0"/>
              <a:t>TPR or true Positive rate is a synonym for Recall,</a:t>
            </a:r>
          </a:p>
          <a:p>
            <a:pPr marL="0" indent="0">
              <a:buNone/>
            </a:pPr>
            <a:endParaRPr lang="en-US" dirty="0"/>
          </a:p>
        </p:txBody>
      </p:sp>
      <p:sp>
        <p:nvSpPr>
          <p:cNvPr id="4" name="Slide Number Placeholder 3">
            <a:extLst>
              <a:ext uri="{FF2B5EF4-FFF2-40B4-BE49-F238E27FC236}">
                <a16:creationId xmlns:a16="http://schemas.microsoft.com/office/drawing/2014/main" id="{D4E1A086-61BC-473A-A535-E404A3D0CBFB}"/>
              </a:ext>
            </a:extLst>
          </p:cNvPr>
          <p:cNvSpPr>
            <a:spLocks noGrp="1"/>
          </p:cNvSpPr>
          <p:nvPr>
            <p:ph type="sldNum" sz="quarter" idx="12"/>
          </p:nvPr>
        </p:nvSpPr>
        <p:spPr/>
        <p:txBody>
          <a:bodyPr/>
          <a:lstStyle/>
          <a:p>
            <a:pPr>
              <a:defRPr/>
            </a:pPr>
            <a:fld id="{228DB3AA-7E9D-4145-BD5E-7F396D8044A4}" type="slidenum">
              <a:rPr lang="en-US"/>
              <a:pPr>
                <a:defRPr/>
              </a:pPr>
              <a:t>15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52850"/>
            <a:ext cx="23145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4876800"/>
            <a:ext cx="6875600" cy="461665"/>
          </a:xfrm>
          <a:prstGeom prst="rect">
            <a:avLst/>
          </a:prstGeom>
        </p:spPr>
        <p:txBody>
          <a:bodyPr wrap="none">
            <a:spAutoFit/>
          </a:bodyPr>
          <a:lstStyle/>
          <a:p>
            <a:r>
              <a:rPr lang="en-US" sz="2400" b="0" dirty="0"/>
              <a:t>FPR or False Positive Rate can be calculated as:</a:t>
            </a:r>
            <a:endParaRPr lang="en-US"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486400"/>
            <a:ext cx="29337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44D1B4C-BCFD-4053-A8A8-B00A36AA0CA1}"/>
              </a:ext>
            </a:extLst>
          </p:cNvPr>
          <p:cNvSpPr>
            <a:spLocks noGrp="1" noChangeArrowheads="1"/>
          </p:cNvSpPr>
          <p:nvPr>
            <p:ph type="title"/>
          </p:nvPr>
        </p:nvSpPr>
        <p:spPr/>
        <p:txBody>
          <a:bodyPr/>
          <a:lstStyle/>
          <a:p>
            <a:r>
              <a:rPr lang="en-US" dirty="0"/>
              <a:t>2. Performance Metrics for Regression</a:t>
            </a:r>
          </a:p>
        </p:txBody>
      </p:sp>
      <p:sp>
        <p:nvSpPr>
          <p:cNvPr id="29699" name="Rectangle 3">
            <a:extLst>
              <a:ext uri="{FF2B5EF4-FFF2-40B4-BE49-F238E27FC236}">
                <a16:creationId xmlns:a16="http://schemas.microsoft.com/office/drawing/2014/main" id="{A3746315-F746-4C9B-B482-446D51640AF7}"/>
              </a:ext>
            </a:extLst>
          </p:cNvPr>
          <p:cNvSpPr>
            <a:spLocks noGrp="1" noChangeArrowheads="1"/>
          </p:cNvSpPr>
          <p:nvPr>
            <p:ph type="body" idx="1"/>
          </p:nvPr>
        </p:nvSpPr>
        <p:spPr>
          <a:xfrm>
            <a:off x="228600" y="1143000"/>
            <a:ext cx="8915400" cy="5181600"/>
          </a:xfrm>
        </p:spPr>
        <p:txBody>
          <a:bodyPr>
            <a:normAutofit/>
          </a:bodyPr>
          <a:lstStyle/>
          <a:p>
            <a:pPr marL="0" indent="0">
              <a:buNone/>
              <a:defRPr/>
            </a:pPr>
            <a:r>
              <a:rPr lang="en-US" dirty="0"/>
              <a:t>Regression is a supervised learning technique that aims to find the relationships between the dependent and independent variables.</a:t>
            </a:r>
          </a:p>
          <a:p>
            <a:pPr marL="0" indent="0">
              <a:buNone/>
              <a:defRPr/>
            </a:pPr>
            <a:r>
              <a:rPr lang="en-US" dirty="0"/>
              <a:t>A predictive regression model predicts a numeric or discrete value. </a:t>
            </a:r>
          </a:p>
          <a:p>
            <a:pPr marL="0" indent="0">
              <a:buNone/>
              <a:defRPr/>
            </a:pPr>
            <a:r>
              <a:rPr lang="en-US" dirty="0"/>
              <a:t>The metrics used for regression are different from the classification metrics.</a:t>
            </a:r>
          </a:p>
          <a:p>
            <a:pPr marL="0" indent="0">
              <a:buNone/>
              <a:defRPr/>
            </a:pPr>
            <a:r>
              <a:rPr lang="en-US" dirty="0"/>
              <a:t> It means we cannot use the Accuracy metric (explained above) to evaluate a regression model; instead, the performance of a Regression model is reported as errors in the prediction</a:t>
            </a:r>
            <a:endParaRPr lang="en-US" dirty="0">
              <a:cs typeface="+mn-cs"/>
            </a:endParaRPr>
          </a:p>
        </p:txBody>
      </p:sp>
      <p:sp>
        <p:nvSpPr>
          <p:cNvPr id="4" name="Slide Number Placeholder 3">
            <a:extLst>
              <a:ext uri="{FF2B5EF4-FFF2-40B4-BE49-F238E27FC236}">
                <a16:creationId xmlns:a16="http://schemas.microsoft.com/office/drawing/2014/main" id="{78AD9241-5E8D-4758-92D6-5706D5184BF8}"/>
              </a:ext>
            </a:extLst>
          </p:cNvPr>
          <p:cNvSpPr>
            <a:spLocks noGrp="1"/>
          </p:cNvSpPr>
          <p:nvPr>
            <p:ph type="sldNum" sz="quarter" idx="12"/>
          </p:nvPr>
        </p:nvSpPr>
        <p:spPr/>
        <p:txBody>
          <a:bodyPr/>
          <a:lstStyle/>
          <a:p>
            <a:pPr>
              <a:defRPr/>
            </a:pPr>
            <a:fld id="{66B3FB04-30F3-4A8B-896F-A2FC78A6A289}"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44324FD9-FE5C-4D4E-9B06-0494515F919E}"/>
              </a:ext>
            </a:extLst>
          </p:cNvPr>
          <p:cNvSpPr>
            <a:spLocks noGrp="1" noChangeArrowheads="1"/>
          </p:cNvSpPr>
          <p:nvPr>
            <p:ph type="body" idx="1"/>
          </p:nvPr>
        </p:nvSpPr>
        <p:spPr>
          <a:xfrm>
            <a:off x="1" y="1143000"/>
            <a:ext cx="9144000" cy="4343400"/>
          </a:xfrm>
        </p:spPr>
        <p:txBody>
          <a:bodyPr/>
          <a:lstStyle/>
          <a:p>
            <a:pPr lvl="1">
              <a:lnSpc>
                <a:spcPct val="90000"/>
              </a:lnSpc>
            </a:pPr>
            <a:endParaRPr lang="en-US" altLang="en-US" sz="2400" dirty="0">
              <a:ea typeface="ＭＳ Ｐゴシック" panose="020B0600070205080204" pitchFamily="34" charset="-128"/>
            </a:endParaRPr>
          </a:p>
          <a:p>
            <a:pPr lvl="1">
              <a:lnSpc>
                <a:spcPct val="90000"/>
              </a:lnSpc>
            </a:pPr>
            <a:endParaRPr lang="en-US" altLang="en-US" sz="2400" baseline="-25000"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4A9414AA-ABDE-48C8-80E4-CAE90C1CAA31}"/>
              </a:ext>
            </a:extLst>
          </p:cNvPr>
          <p:cNvSpPr>
            <a:spLocks noGrp="1"/>
          </p:cNvSpPr>
          <p:nvPr>
            <p:ph type="sldNum" sz="quarter" idx="12"/>
          </p:nvPr>
        </p:nvSpPr>
        <p:spPr/>
        <p:txBody>
          <a:bodyPr/>
          <a:lstStyle/>
          <a:p>
            <a:pPr>
              <a:defRPr/>
            </a:pPr>
            <a:fld id="{15C5890E-E3F5-402E-A1DF-E58C362003D1}" type="slidenum">
              <a:rPr lang="en-US"/>
              <a:pPr>
                <a:defRPr/>
              </a:pPr>
              <a:t>17</a:t>
            </a:fld>
            <a:endParaRPr lang="en-US"/>
          </a:p>
        </p:txBody>
      </p:sp>
      <p:sp>
        <p:nvSpPr>
          <p:cNvPr id="7" name="Rectangle 6"/>
          <p:cNvSpPr/>
          <p:nvPr/>
        </p:nvSpPr>
        <p:spPr>
          <a:xfrm>
            <a:off x="152400" y="1295400"/>
            <a:ext cx="8991600" cy="3416320"/>
          </a:xfrm>
          <a:prstGeom prst="rect">
            <a:avLst/>
          </a:prstGeom>
        </p:spPr>
        <p:txBody>
          <a:bodyPr wrap="square">
            <a:spAutoFit/>
          </a:bodyPr>
          <a:lstStyle/>
          <a:p>
            <a:r>
              <a:rPr lang="en-US" sz="2600" b="0" dirty="0"/>
              <a:t>Following are the popular metrics that are used to evaluate the performance of Regression models.</a:t>
            </a:r>
          </a:p>
          <a:p>
            <a:endParaRPr lang="en-US" sz="2600" b="0" dirty="0"/>
          </a:p>
          <a:p>
            <a:pPr marL="457200" indent="-457200">
              <a:buFont typeface="Wingdings" pitchFamily="2" charset="2"/>
              <a:buChar char="v"/>
            </a:pPr>
            <a:r>
              <a:rPr lang="en-US" sz="2800" dirty="0"/>
              <a:t>Mean Absolute Error</a:t>
            </a:r>
            <a:endParaRPr lang="en-US" sz="2800" b="0" dirty="0"/>
          </a:p>
          <a:p>
            <a:pPr marL="457200" indent="-457200">
              <a:buFont typeface="Wingdings" pitchFamily="2" charset="2"/>
              <a:buChar char="v"/>
            </a:pPr>
            <a:r>
              <a:rPr lang="en-US" sz="2800" dirty="0"/>
              <a:t>Mean Squared Error</a:t>
            </a:r>
            <a:endParaRPr lang="en-US" sz="2800" b="0" dirty="0"/>
          </a:p>
          <a:p>
            <a:pPr marL="457200" indent="-457200">
              <a:buFont typeface="Wingdings" pitchFamily="2" charset="2"/>
              <a:buChar char="v"/>
            </a:pPr>
            <a:r>
              <a:rPr lang="en-US" sz="2800" dirty="0"/>
              <a:t>R2 Score</a:t>
            </a:r>
            <a:endParaRPr lang="en-US" sz="2800" b="0" dirty="0"/>
          </a:p>
          <a:p>
            <a:pPr marL="457200" indent="-457200">
              <a:buFont typeface="Wingdings" pitchFamily="2" charset="2"/>
              <a:buChar char="v"/>
            </a:pPr>
            <a:r>
              <a:rPr lang="en-US" sz="2800" dirty="0"/>
              <a:t>Adjusted R2</a:t>
            </a:r>
            <a:endParaRPr lang="en-US" sz="2800" b="0" dirty="0"/>
          </a:p>
          <a:p>
            <a:endParaRPr lang="en-US" sz="2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32EE6C3-F4BB-404F-918C-4CDE6DA7B8FA}"/>
              </a:ext>
            </a:extLst>
          </p:cNvPr>
          <p:cNvSpPr>
            <a:spLocks noGrp="1" noChangeArrowheads="1"/>
          </p:cNvSpPr>
          <p:nvPr>
            <p:ph type="title"/>
          </p:nvPr>
        </p:nvSpPr>
        <p:spPr>
          <a:xfrm>
            <a:off x="381000" y="152400"/>
            <a:ext cx="8280400" cy="609600"/>
          </a:xfrm>
        </p:spPr>
        <p:txBody>
          <a:bodyPr/>
          <a:lstStyle/>
          <a:p>
            <a:r>
              <a:rPr lang="es-ES" dirty="0"/>
              <a:t>I. Mean </a:t>
            </a:r>
            <a:r>
              <a:rPr lang="es-ES" dirty="0" err="1"/>
              <a:t>Absolute</a:t>
            </a:r>
            <a:r>
              <a:rPr lang="es-ES" dirty="0"/>
              <a:t> Error (MAE)</a:t>
            </a:r>
          </a:p>
        </p:txBody>
      </p:sp>
      <p:sp>
        <p:nvSpPr>
          <p:cNvPr id="2" name="Date Placeholder 1">
            <a:extLst>
              <a:ext uri="{FF2B5EF4-FFF2-40B4-BE49-F238E27FC236}">
                <a16:creationId xmlns:a16="http://schemas.microsoft.com/office/drawing/2014/main" id="{63D3EDE1-1A11-4217-9072-722C008D2D29}"/>
              </a:ext>
            </a:extLst>
          </p:cNvPr>
          <p:cNvSpPr>
            <a:spLocks noGrp="1"/>
          </p:cNvSpPr>
          <p:nvPr>
            <p:ph type="dt" sz="quarter" idx="10"/>
          </p:nvPr>
        </p:nvSpPr>
        <p:spPr/>
        <p:txBody>
          <a:bodyPr/>
          <a:lstStyle/>
          <a:p>
            <a:pPr>
              <a:defRPr/>
            </a:pPr>
            <a:r>
              <a:rPr lang="en-US" dirty="0"/>
              <a:t>2/1/2024</a:t>
            </a:r>
          </a:p>
        </p:txBody>
      </p:sp>
      <p:sp>
        <p:nvSpPr>
          <p:cNvPr id="4" name="Slide Number Placeholder 3">
            <a:extLst>
              <a:ext uri="{FF2B5EF4-FFF2-40B4-BE49-F238E27FC236}">
                <a16:creationId xmlns:a16="http://schemas.microsoft.com/office/drawing/2014/main" id="{13C73ABD-BE94-453C-B227-9AEBB5668060}"/>
              </a:ext>
            </a:extLst>
          </p:cNvPr>
          <p:cNvSpPr>
            <a:spLocks noGrp="1"/>
          </p:cNvSpPr>
          <p:nvPr>
            <p:ph type="sldNum" sz="quarter" idx="12"/>
          </p:nvPr>
        </p:nvSpPr>
        <p:spPr/>
        <p:txBody>
          <a:bodyPr/>
          <a:lstStyle/>
          <a:p>
            <a:pPr>
              <a:defRPr/>
            </a:pPr>
            <a:fld id="{6962B9CE-DD13-4C04-8E3A-BE1A957B656B}" type="slidenum">
              <a:rPr lang="en-US"/>
              <a:pPr>
                <a:defRPr/>
              </a:pPr>
              <a:t>18</a:t>
            </a:fld>
            <a:endParaRPr lang="en-US"/>
          </a:p>
        </p:txBody>
      </p:sp>
      <p:sp>
        <p:nvSpPr>
          <p:cNvPr id="8" name="Rectangle 7"/>
          <p:cNvSpPr/>
          <p:nvPr/>
        </p:nvSpPr>
        <p:spPr>
          <a:xfrm>
            <a:off x="152400" y="1219200"/>
            <a:ext cx="8686800" cy="5663089"/>
          </a:xfrm>
          <a:prstGeom prst="rect">
            <a:avLst/>
          </a:prstGeom>
        </p:spPr>
        <p:txBody>
          <a:bodyPr wrap="square">
            <a:spAutoFit/>
          </a:bodyPr>
          <a:lstStyle/>
          <a:p>
            <a:r>
              <a:rPr lang="en-US" sz="2800" b="0" dirty="0"/>
              <a:t>Mean Absolute Error or MAE is one of the simplest metrics, which measures the absolute difference between actual and predicted values, where absolute means taking a number as Positive.</a:t>
            </a:r>
          </a:p>
          <a:p>
            <a:r>
              <a:rPr lang="en-US" sz="2800" b="0" dirty="0"/>
              <a:t>To understand MAE, let's take an example of Linear Regression, where the model draws a best fit line between dependent and independent variables.</a:t>
            </a:r>
          </a:p>
          <a:p>
            <a:r>
              <a:rPr lang="en-US" sz="2800" b="0" dirty="0"/>
              <a:t>To measure the MAE or error in prediction, we need to calculate the difference between actual values and predicted values.</a:t>
            </a:r>
          </a:p>
          <a:p>
            <a:r>
              <a:rPr lang="en-US" sz="2800" b="0" dirty="0"/>
              <a:t>The below formula is used to calculate MAE:</a:t>
            </a:r>
          </a:p>
          <a:p>
            <a:br>
              <a:rPr lang="en-US" sz="2800" dirty="0"/>
            </a:br>
            <a:endParaRPr lang="en-US" sz="2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6172200"/>
            <a:ext cx="40386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0"/>
            <a:ext cx="8839199" cy="5181600"/>
          </a:xfrm>
        </p:spPr>
        <p:txBody>
          <a:bodyPr/>
          <a:lstStyle/>
          <a:p>
            <a:pPr marL="0" indent="0">
              <a:buNone/>
            </a:pPr>
            <a:r>
              <a:rPr lang="en-US" dirty="0"/>
              <a:t>Mean Squared error or MSE is one of the most suitable metrics for Regression evaluation.</a:t>
            </a:r>
          </a:p>
          <a:p>
            <a:pPr marL="0" indent="0">
              <a:buNone/>
            </a:pPr>
            <a:r>
              <a:rPr lang="en-US" dirty="0"/>
              <a:t> It measures the average of the Squared difference between predicted values and the actual value given by the model.</a:t>
            </a:r>
          </a:p>
          <a:p>
            <a:r>
              <a:rPr lang="en-US" dirty="0"/>
              <a:t>Since in MSE, errors are squared, therefore it only assumes non-negative values, and it is usually positive and non-zero.</a:t>
            </a:r>
          </a:p>
          <a:p>
            <a:r>
              <a:rPr lang="en-US" dirty="0"/>
              <a:t>Moreover, due to squared differences, it penalizes small errors also, and hence it leads to over-estimation of how bad the model is.</a:t>
            </a:r>
          </a:p>
          <a:p>
            <a:pPr marL="0" lvl="0" indent="0">
              <a:buNone/>
            </a:pPr>
            <a:endParaRPr lang="en-US" dirty="0"/>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19</a:t>
            </a:fld>
            <a:endParaRPr lang="en-US"/>
          </a:p>
        </p:txBody>
      </p:sp>
      <p:sp>
        <p:nvSpPr>
          <p:cNvPr id="2" name="Rectangle 1"/>
          <p:cNvSpPr/>
          <p:nvPr/>
        </p:nvSpPr>
        <p:spPr>
          <a:xfrm>
            <a:off x="838200" y="149423"/>
            <a:ext cx="4838184" cy="615553"/>
          </a:xfrm>
          <a:prstGeom prst="rect">
            <a:avLst/>
          </a:prstGeom>
        </p:spPr>
        <p:txBody>
          <a:bodyPr wrap="none">
            <a:spAutoFit/>
          </a:bodyPr>
          <a:lstStyle/>
          <a:p>
            <a:r>
              <a:rPr lang="en-US" sz="3400" dirty="0"/>
              <a:t>II. Mean Squared Error</a:t>
            </a:r>
          </a:p>
        </p:txBody>
      </p:sp>
    </p:spTree>
    <p:extLst>
      <p:ext uri="{BB962C8B-B14F-4D97-AF65-F5344CB8AC3E}">
        <p14:creationId xmlns:p14="http://schemas.microsoft.com/office/powerpoint/2010/main" val="10503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016B6D02-8AE9-4F7E-97B0-C9CCD7FC4E2D}"/>
              </a:ext>
            </a:extLst>
          </p:cNvPr>
          <p:cNvSpPr>
            <a:spLocks noGrp="1" noChangeArrowheads="1"/>
          </p:cNvSpPr>
          <p:nvPr>
            <p:ph type="title"/>
          </p:nvPr>
        </p:nvSpPr>
        <p:spPr>
          <a:xfrm>
            <a:off x="152400" y="228600"/>
            <a:ext cx="8991600" cy="743857"/>
          </a:xfrm>
        </p:spPr>
        <p:txBody>
          <a:bodyPr/>
          <a:lstStyle/>
          <a:p>
            <a:r>
              <a:rPr lang="en-US" dirty="0"/>
              <a:t>Introduction to performance evaluation metrics</a:t>
            </a:r>
          </a:p>
        </p:txBody>
      </p:sp>
      <p:sp>
        <p:nvSpPr>
          <p:cNvPr id="3075" name="Rectangle 5">
            <a:extLst>
              <a:ext uri="{FF2B5EF4-FFF2-40B4-BE49-F238E27FC236}">
                <a16:creationId xmlns:a16="http://schemas.microsoft.com/office/drawing/2014/main" id="{D5E82030-C269-4E19-A3DA-C9DC83A38D75}"/>
              </a:ext>
            </a:extLst>
          </p:cNvPr>
          <p:cNvSpPr>
            <a:spLocks noGrp="1" noChangeArrowheads="1"/>
          </p:cNvSpPr>
          <p:nvPr>
            <p:ph type="body" idx="1"/>
          </p:nvPr>
        </p:nvSpPr>
        <p:spPr>
          <a:xfrm>
            <a:off x="152400" y="1066800"/>
            <a:ext cx="8839200" cy="5486400"/>
          </a:xfrm>
        </p:spPr>
        <p:txBody>
          <a:bodyPr/>
          <a:lstStyle/>
          <a:p>
            <a:pPr>
              <a:buFont typeface="Wingdings" pitchFamily="2" charset="2"/>
              <a:buChar char="v"/>
              <a:defRPr/>
            </a:pPr>
            <a:r>
              <a:rPr lang="en-US" dirty="0"/>
              <a:t>In Machine Learning, the performance evaluation metrics are used to calculate the performance of your trained machine learning models. </a:t>
            </a:r>
          </a:p>
          <a:p>
            <a:pPr>
              <a:buFont typeface="Wingdings" pitchFamily="2" charset="2"/>
              <a:buChar char="v"/>
              <a:defRPr/>
            </a:pPr>
            <a:r>
              <a:rPr lang="en-US" dirty="0"/>
              <a:t>This helps in finding how better your machine learning model can perform on a dataset that it has never seen before. </a:t>
            </a:r>
          </a:p>
          <a:p>
            <a:pPr>
              <a:buFont typeface="Wingdings" pitchFamily="2" charset="2"/>
              <a:buChar char="v"/>
              <a:defRPr/>
            </a:pPr>
            <a:r>
              <a:rPr lang="en-US" b="1" i="1" dirty="0"/>
              <a:t>To evaluate the performance or quality of the model, different metrics are used, and these metrics are known as </a:t>
            </a:r>
            <a:r>
              <a:rPr lang="en-US" b="1" i="1" dirty="0">
                <a:solidFill>
                  <a:srgbClr val="FF0000"/>
                </a:solidFill>
              </a:rPr>
              <a:t>performance metrics </a:t>
            </a:r>
            <a:r>
              <a:rPr lang="en-US" b="1" i="1" dirty="0"/>
              <a:t>or </a:t>
            </a:r>
            <a:r>
              <a:rPr lang="en-US" b="1" i="1" dirty="0">
                <a:solidFill>
                  <a:srgbClr val="FF0000"/>
                </a:solidFill>
              </a:rPr>
              <a:t>evaluation metrics</a:t>
            </a:r>
            <a:r>
              <a:rPr lang="en-US" b="1" i="1" dirty="0"/>
              <a:t>.</a:t>
            </a:r>
            <a:endParaRPr lang="en-US" dirty="0"/>
          </a:p>
        </p:txBody>
      </p:sp>
      <p:sp>
        <p:nvSpPr>
          <p:cNvPr id="4" name="Slide Number Placeholder 3">
            <a:extLst>
              <a:ext uri="{FF2B5EF4-FFF2-40B4-BE49-F238E27FC236}">
                <a16:creationId xmlns:a16="http://schemas.microsoft.com/office/drawing/2014/main" id="{540F9B5E-B437-410B-A7CB-230267D9297E}"/>
              </a:ext>
            </a:extLst>
          </p:cNvPr>
          <p:cNvSpPr>
            <a:spLocks noGrp="1"/>
          </p:cNvSpPr>
          <p:nvPr>
            <p:ph type="sldNum" sz="quarter" idx="12"/>
          </p:nvPr>
        </p:nvSpPr>
        <p:spPr/>
        <p:txBody>
          <a:bodyPr/>
          <a:lstStyle/>
          <a:p>
            <a:pPr>
              <a:defRPr/>
            </a:pPr>
            <a:fld id="{7585B7A3-5A38-4F3E-B10F-49462E68EC55}"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20</a:t>
            </a:fld>
            <a:endParaRPr lang="en-US"/>
          </a:p>
        </p:txBody>
      </p:sp>
      <p:sp>
        <p:nvSpPr>
          <p:cNvPr id="2" name="Content Placeholder 1"/>
          <p:cNvSpPr>
            <a:spLocks noGrp="1"/>
          </p:cNvSpPr>
          <p:nvPr>
            <p:ph idx="1"/>
          </p:nvPr>
        </p:nvSpPr>
        <p:spPr/>
        <p:txBody>
          <a:bodyPr/>
          <a:lstStyle/>
          <a:p>
            <a:r>
              <a:rPr lang="en-US" dirty="0"/>
              <a:t>R squared error is also known as Coefficient of Determination, which is another popular metric used for Regression model evaluation. </a:t>
            </a:r>
          </a:p>
          <a:p>
            <a:r>
              <a:rPr lang="en-US" dirty="0"/>
              <a:t>The R-squared metric enables us to compare our model with a constant baseline to determine the performance of the model. </a:t>
            </a:r>
          </a:p>
          <a:p>
            <a:r>
              <a:rPr lang="en-US" dirty="0"/>
              <a:t>To select the constant baseline, we need to take the mean of the data and draw the line at the mean.</a:t>
            </a:r>
          </a:p>
          <a:p>
            <a:endParaRPr lang="en-US" dirty="0"/>
          </a:p>
        </p:txBody>
      </p:sp>
      <p:sp>
        <p:nvSpPr>
          <p:cNvPr id="3" name="Rectangle 2"/>
          <p:cNvSpPr/>
          <p:nvPr/>
        </p:nvSpPr>
        <p:spPr>
          <a:xfrm>
            <a:off x="990600" y="152400"/>
            <a:ext cx="4544834" cy="646331"/>
          </a:xfrm>
          <a:prstGeom prst="rect">
            <a:avLst/>
          </a:prstGeom>
        </p:spPr>
        <p:txBody>
          <a:bodyPr wrap="none">
            <a:spAutoFit/>
          </a:bodyPr>
          <a:lstStyle/>
          <a:p>
            <a:r>
              <a:rPr lang="en-US" sz="3600" dirty="0"/>
              <a:t>III. R Squared Score</a:t>
            </a:r>
          </a:p>
        </p:txBody>
      </p:sp>
    </p:spTree>
    <p:extLst>
      <p:ext uri="{BB962C8B-B14F-4D97-AF65-F5344CB8AC3E}">
        <p14:creationId xmlns:p14="http://schemas.microsoft.com/office/powerpoint/2010/main" val="318453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R squared score will always be less than or equal to 1 without concerning if the values are too large or small.</a:t>
            </a:r>
          </a:p>
          <a:p>
            <a:endParaRPr lang="en-US" dirty="0"/>
          </a:p>
          <a:p>
            <a:pPr marL="0" indent="0">
              <a:buNone/>
            </a:pPr>
            <a:endParaRPr lang="en-US" dirty="0"/>
          </a:p>
          <a:p>
            <a:pPr marL="0" indent="0">
              <a:buNone/>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21</a:t>
            </a:fld>
            <a:endParaRPr lang="en-US"/>
          </a:p>
        </p:txBody>
      </p:sp>
      <p:pic>
        <p:nvPicPr>
          <p:cNvPr id="7" name="Picture 6"/>
          <p:cNvPicPr/>
          <p:nvPr/>
        </p:nvPicPr>
        <p:blipFill>
          <a:blip r:embed="rId2"/>
          <a:stretch>
            <a:fillRect/>
          </a:stretch>
        </p:blipFill>
        <p:spPr>
          <a:xfrm>
            <a:off x="609600" y="2819400"/>
            <a:ext cx="6477000" cy="1323975"/>
          </a:xfrm>
          <a:prstGeom prst="rect">
            <a:avLst/>
          </a:prstGeom>
        </p:spPr>
      </p:pic>
    </p:spTree>
    <p:extLst>
      <p:ext uri="{BB962C8B-B14F-4D97-AF65-F5344CB8AC3E}">
        <p14:creationId xmlns:p14="http://schemas.microsoft.com/office/powerpoint/2010/main" val="342628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80400" cy="1371600"/>
          </a:xfrm>
        </p:spPr>
        <p:txBody>
          <a:bodyPr/>
          <a:lstStyle/>
          <a:p>
            <a:r>
              <a:rPr lang="en-US" b="0" dirty="0"/>
              <a:t>IV. Adjusted R Squared</a:t>
            </a:r>
            <a:br>
              <a:rPr lang="en-US" dirty="0"/>
            </a:br>
            <a:endParaRPr lang="en-US" dirty="0"/>
          </a:p>
        </p:txBody>
      </p:sp>
      <p:sp>
        <p:nvSpPr>
          <p:cNvPr id="3" name="Content Placeholder 2"/>
          <p:cNvSpPr>
            <a:spLocks noGrp="1"/>
          </p:cNvSpPr>
          <p:nvPr>
            <p:ph idx="1"/>
          </p:nvPr>
        </p:nvSpPr>
        <p:spPr>
          <a:xfrm>
            <a:off x="0" y="1143000"/>
            <a:ext cx="8991600" cy="5181600"/>
          </a:xfrm>
        </p:spPr>
        <p:txBody>
          <a:bodyPr/>
          <a:lstStyle/>
          <a:p>
            <a:r>
              <a:rPr lang="en-US" dirty="0"/>
              <a:t>Adjusted R squared, as the name suggests, is the improved version of R squared error. </a:t>
            </a:r>
          </a:p>
          <a:p>
            <a:pPr marL="0" indent="0">
              <a:buNone/>
            </a:pPr>
            <a:r>
              <a:rPr lang="en-US" dirty="0"/>
              <a:t>R square has a limitation of improvement of a score on increasing the terms, even though the model is not improving, and it may mislead the data scientists.</a:t>
            </a:r>
          </a:p>
          <a:p>
            <a:r>
              <a:rPr lang="en-US" dirty="0"/>
              <a:t>To overcome the issue of R square, adjusted R squared is used, which will always show a lower value than R². </a:t>
            </a:r>
          </a:p>
          <a:p>
            <a:r>
              <a:rPr lang="en-US" dirty="0"/>
              <a:t>It is because it adjusts the values of increasing predictors and only shows improvement if there is a real improvement. </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22</a:t>
            </a:fld>
            <a:endParaRPr lang="en-US"/>
          </a:p>
        </p:txBody>
      </p:sp>
      <p:pic>
        <p:nvPicPr>
          <p:cNvPr id="7" name="Picture 6"/>
          <p:cNvPicPr/>
          <p:nvPr/>
        </p:nvPicPr>
        <p:blipFill>
          <a:blip r:embed="rId2"/>
          <a:stretch>
            <a:fillRect/>
          </a:stretch>
        </p:blipFill>
        <p:spPr>
          <a:xfrm>
            <a:off x="3733800" y="5867400"/>
            <a:ext cx="3676650" cy="581025"/>
          </a:xfrm>
          <a:prstGeom prst="rect">
            <a:avLst/>
          </a:prstGeom>
        </p:spPr>
      </p:pic>
    </p:spTree>
    <p:extLst>
      <p:ext uri="{BB962C8B-B14F-4D97-AF65-F5344CB8AC3E}">
        <p14:creationId xmlns:p14="http://schemas.microsoft.com/office/powerpoint/2010/main" val="2662813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685800"/>
          </a:xfrm>
        </p:spPr>
        <p:txBody>
          <a:bodyPr/>
          <a:lstStyle/>
          <a:p>
            <a:r>
              <a:rPr lang="en-US" dirty="0"/>
              <a:t>   Methods for model evaluation</a:t>
            </a:r>
          </a:p>
        </p:txBody>
      </p:sp>
      <p:sp>
        <p:nvSpPr>
          <p:cNvPr id="3" name="Content Placeholder 2"/>
          <p:cNvSpPr>
            <a:spLocks noGrp="1"/>
          </p:cNvSpPr>
          <p:nvPr>
            <p:ph idx="1"/>
          </p:nvPr>
        </p:nvSpPr>
        <p:spPr>
          <a:xfrm>
            <a:off x="152400" y="1143000"/>
            <a:ext cx="8839199" cy="5181600"/>
          </a:xfrm>
        </p:spPr>
        <p:txBody>
          <a:bodyPr/>
          <a:lstStyle/>
          <a:p>
            <a:pPr>
              <a:buFont typeface="Wingdings" pitchFamily="2" charset="2"/>
              <a:buChar char="v"/>
            </a:pPr>
            <a:r>
              <a:rPr lang="en-US" dirty="0"/>
              <a:t>This technique of Evaluation helps us to know which algorithm best suits the given dataset for solving a particular problem. </a:t>
            </a:r>
          </a:p>
          <a:p>
            <a:pPr>
              <a:buFont typeface="Wingdings" pitchFamily="2" charset="2"/>
              <a:buChar char="v"/>
            </a:pPr>
            <a:r>
              <a:rPr lang="en-US" dirty="0"/>
              <a:t>There are two methods that are used to evaluate a model performance. </a:t>
            </a:r>
          </a:p>
          <a:p>
            <a:pPr marL="514350" indent="-514350">
              <a:buFont typeface="+mj-lt"/>
              <a:buAutoNum type="arabicPeriod"/>
            </a:pPr>
            <a:r>
              <a:rPr lang="en-US" b="1" dirty="0"/>
              <a:t>Hold-out validation</a:t>
            </a:r>
          </a:p>
          <a:p>
            <a:pPr marL="514350" indent="-514350">
              <a:buFont typeface="+mj-lt"/>
              <a:buAutoNum type="arabicPeriod"/>
            </a:pPr>
            <a:r>
              <a:rPr lang="en-US" b="1" dirty="0"/>
              <a:t>Cross validation (k-fold cross validation)</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23</a:t>
            </a:fld>
            <a:endParaRPr lang="en-US"/>
          </a:p>
        </p:txBody>
      </p:sp>
      <p:pic>
        <p:nvPicPr>
          <p:cNvPr id="7" name="Picture 6" descr="Model Evaluation Techniques"/>
          <p:cNvPicPr/>
          <p:nvPr/>
        </p:nvPicPr>
        <p:blipFill>
          <a:blip r:embed="rId2">
            <a:extLst>
              <a:ext uri="{28A0092B-C50C-407E-A947-70E740481C1C}">
                <a14:useLocalDpi xmlns:a14="http://schemas.microsoft.com/office/drawing/2010/main" val="0"/>
              </a:ext>
            </a:extLst>
          </a:blip>
          <a:srcRect/>
          <a:stretch>
            <a:fillRect/>
          </a:stretch>
        </p:blipFill>
        <p:spPr bwMode="auto">
          <a:xfrm>
            <a:off x="609600" y="4800600"/>
            <a:ext cx="7162800" cy="1752600"/>
          </a:xfrm>
          <a:prstGeom prst="rect">
            <a:avLst/>
          </a:prstGeom>
          <a:noFill/>
          <a:ln>
            <a:noFill/>
          </a:ln>
        </p:spPr>
      </p:pic>
    </p:spTree>
    <p:extLst>
      <p:ext uri="{BB962C8B-B14F-4D97-AF65-F5344CB8AC3E}">
        <p14:creationId xmlns:p14="http://schemas.microsoft.com/office/powerpoint/2010/main" val="97443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63000" cy="5181600"/>
          </a:xfrm>
        </p:spPr>
        <p:txBody>
          <a:bodyPr/>
          <a:lstStyle/>
          <a:p>
            <a:r>
              <a:rPr lang="en-US" dirty="0"/>
              <a:t>The Hold out method is used to evaluate the model performance and uses two types of data for testing and training.</a:t>
            </a:r>
          </a:p>
          <a:p>
            <a:r>
              <a:rPr lang="en-US" dirty="0"/>
              <a:t>Also called a train-test split, holdout cross-validation has the entire dataset partitioned randomly into a training set and a validation set. </a:t>
            </a:r>
          </a:p>
          <a:p>
            <a:r>
              <a:rPr lang="en-US" dirty="0"/>
              <a:t>A rule of thumb to partition data is that nearly 70% of the whole dataset will be used as a training set and the remaining 30% will be used as a validation set.</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24</a:t>
            </a:fld>
            <a:endParaRPr lang="en-US"/>
          </a:p>
        </p:txBody>
      </p:sp>
      <p:sp>
        <p:nvSpPr>
          <p:cNvPr id="7" name="Rectangle 6"/>
          <p:cNvSpPr/>
          <p:nvPr/>
        </p:nvSpPr>
        <p:spPr>
          <a:xfrm>
            <a:off x="2250530" y="304800"/>
            <a:ext cx="5115503" cy="677108"/>
          </a:xfrm>
          <a:prstGeom prst="rect">
            <a:avLst/>
          </a:prstGeom>
        </p:spPr>
        <p:txBody>
          <a:bodyPr wrap="none">
            <a:spAutoFit/>
          </a:bodyPr>
          <a:lstStyle/>
          <a:p>
            <a:pPr marL="514350" indent="-514350">
              <a:buFont typeface="+mj-lt"/>
              <a:buAutoNum type="arabicPeriod"/>
            </a:pPr>
            <a:r>
              <a:rPr lang="en-US" sz="3800" dirty="0"/>
              <a:t>Hold-out validation</a:t>
            </a:r>
          </a:p>
        </p:txBody>
      </p:sp>
    </p:spTree>
    <p:extLst>
      <p:ext uri="{BB962C8B-B14F-4D97-AF65-F5344CB8AC3E}">
        <p14:creationId xmlns:p14="http://schemas.microsoft.com/office/powerpoint/2010/main" val="3338416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25</a:t>
            </a:fld>
            <a:endParaRPr lang="en-US"/>
          </a:p>
        </p:txBody>
      </p:sp>
      <p:pic>
        <p:nvPicPr>
          <p:cNvPr id="7" name="Content Placeholder 6" descr="image4_11zon.web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077200" cy="2719388"/>
          </a:xfrm>
          <a:prstGeom prst="rect">
            <a:avLst/>
          </a:prstGeom>
          <a:noFill/>
          <a:ln>
            <a:noFill/>
          </a:ln>
        </p:spPr>
      </p:pic>
      <p:sp>
        <p:nvSpPr>
          <p:cNvPr id="8" name="Rectangle 7"/>
          <p:cNvSpPr/>
          <p:nvPr/>
        </p:nvSpPr>
        <p:spPr>
          <a:xfrm>
            <a:off x="304800" y="3962400"/>
            <a:ext cx="8763000" cy="1815882"/>
          </a:xfrm>
          <a:prstGeom prst="rect">
            <a:avLst/>
          </a:prstGeom>
        </p:spPr>
        <p:txBody>
          <a:bodyPr wrap="square">
            <a:spAutoFit/>
          </a:bodyPr>
          <a:lstStyle/>
          <a:p>
            <a:r>
              <a:rPr lang="en-US" sz="2800" dirty="0"/>
              <a:t>In the image above, the dataset is split into a training set and a test set.</a:t>
            </a:r>
          </a:p>
          <a:p>
            <a:r>
              <a:rPr lang="en-US" sz="2800" dirty="0"/>
              <a:t> You can train the model on the training set and test it on the testing dataset.</a:t>
            </a:r>
          </a:p>
        </p:txBody>
      </p:sp>
    </p:spTree>
    <p:extLst>
      <p:ext uri="{BB962C8B-B14F-4D97-AF65-F5344CB8AC3E}">
        <p14:creationId xmlns:p14="http://schemas.microsoft.com/office/powerpoint/2010/main" val="1593504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26</a:t>
            </a:fld>
            <a:endParaRPr lang="en-US"/>
          </a:p>
        </p:txBody>
      </p:sp>
      <p:pic>
        <p:nvPicPr>
          <p:cNvPr id="7" name="Content Placeholder 6" descr="image3_11zon.web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29" y="1143000"/>
            <a:ext cx="8610599" cy="4152900"/>
          </a:xfrm>
          <a:prstGeom prst="rect">
            <a:avLst/>
          </a:prstGeom>
          <a:noFill/>
          <a:ln>
            <a:noFill/>
          </a:ln>
        </p:spPr>
      </p:pic>
    </p:spTree>
    <p:extLst>
      <p:ext uri="{BB962C8B-B14F-4D97-AF65-F5344CB8AC3E}">
        <p14:creationId xmlns:p14="http://schemas.microsoft.com/office/powerpoint/2010/main" val="2315601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447800"/>
          </a:xfrm>
        </p:spPr>
        <p:txBody>
          <a:bodyPr/>
          <a:lstStyle/>
          <a:p>
            <a:br>
              <a:rPr lang="en-US" dirty="0"/>
            </a:br>
            <a:br>
              <a:rPr lang="en-US" dirty="0"/>
            </a:br>
            <a:br>
              <a:rPr lang="en-US" dirty="0"/>
            </a:br>
            <a:br>
              <a:rPr lang="en-US" dirty="0"/>
            </a:br>
            <a:br>
              <a:rPr lang="en-US" dirty="0"/>
            </a:br>
            <a:br>
              <a:rPr lang="en-US" dirty="0"/>
            </a:br>
            <a:r>
              <a:rPr lang="en-US" dirty="0"/>
              <a:t>2. Cross validation (k-fold cross validation)</a:t>
            </a:r>
            <a:br>
              <a:rPr lang="en-US" dirty="0"/>
            </a:br>
            <a:endParaRPr lang="en-US" dirty="0"/>
          </a:p>
        </p:txBody>
      </p:sp>
      <p:sp>
        <p:nvSpPr>
          <p:cNvPr id="3" name="Content Placeholder 2"/>
          <p:cNvSpPr>
            <a:spLocks noGrp="1"/>
          </p:cNvSpPr>
          <p:nvPr>
            <p:ph idx="1"/>
          </p:nvPr>
        </p:nvSpPr>
        <p:spPr>
          <a:xfrm>
            <a:off x="228600" y="1143000"/>
            <a:ext cx="8915400" cy="5181600"/>
          </a:xfrm>
        </p:spPr>
        <p:txBody>
          <a:bodyPr/>
          <a:lstStyle/>
          <a:p>
            <a:r>
              <a:rPr lang="en-US" dirty="0"/>
              <a:t>Cross-validation is a procedure of dividing the whole dataset into data samples, and then evaluating the machine learning model using the other samples of data to know accuracy of the model. i.e., we train the model using a subset of data and we evaluate it with a complementary data subset. </a:t>
            </a:r>
          </a:p>
          <a:p>
            <a:r>
              <a:rPr lang="en-US" dirty="0"/>
              <a:t>We can calculate cross validation based on the following 3 methods:</a:t>
            </a:r>
          </a:p>
          <a:p>
            <a:pPr marL="0" lvl="0" indent="0">
              <a:buNone/>
            </a:pPr>
            <a:r>
              <a:rPr lang="en-US" b="1" dirty="0"/>
              <a:t>1.Validation </a:t>
            </a:r>
          </a:p>
          <a:p>
            <a:pPr marL="0" lvl="0" indent="0">
              <a:buNone/>
            </a:pPr>
            <a:r>
              <a:rPr lang="en-US" b="1" dirty="0"/>
              <a:t>2.Leave one out cross validation (LOOCV) </a:t>
            </a:r>
          </a:p>
          <a:p>
            <a:pPr marL="0" lvl="0" indent="0">
              <a:buNone/>
            </a:pPr>
            <a:r>
              <a:rPr lang="en-US" b="1" dirty="0"/>
              <a:t>3. K-Fold Cross Validation</a:t>
            </a:r>
          </a:p>
          <a:p>
            <a:pPr marL="0" indent="0">
              <a:buNone/>
            </a:pPr>
            <a:endParaRPr lang="en-US" dirty="0"/>
          </a:p>
          <a:p>
            <a:endParaRPr lang="en-US" dirty="0"/>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27</a:t>
            </a:fld>
            <a:endParaRPr lang="en-US"/>
          </a:p>
        </p:txBody>
      </p:sp>
    </p:spTree>
    <p:extLst>
      <p:ext uri="{BB962C8B-B14F-4D97-AF65-F5344CB8AC3E}">
        <p14:creationId xmlns:p14="http://schemas.microsoft.com/office/powerpoint/2010/main" val="116534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b="1" dirty="0"/>
              <a:t>1. Validation : </a:t>
            </a:r>
            <a:r>
              <a:rPr lang="en-US" dirty="0"/>
              <a:t>We divide our input dataset into a training set and test or validation set in the validation set approach. Both the subsets are given 50% of the dataset.</a:t>
            </a:r>
          </a:p>
          <a:p>
            <a:r>
              <a:rPr lang="en-US" dirty="0"/>
              <a:t>But it has one of the big disadvantages that we are just using a 50% dataset to train our model, so the model may miss out to capture important information of the dataset. It also tends to give the </a:t>
            </a:r>
            <a:r>
              <a:rPr lang="en-US" dirty="0" err="1"/>
              <a:t>underfitted</a:t>
            </a:r>
            <a:r>
              <a:rPr lang="en-US" dirty="0"/>
              <a:t> mode</a:t>
            </a:r>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28</a:t>
            </a:fld>
            <a:endParaRPr lang="en-US"/>
          </a:p>
        </p:txBody>
      </p:sp>
    </p:spTree>
    <p:extLst>
      <p:ext uri="{BB962C8B-B14F-4D97-AF65-F5344CB8AC3E}">
        <p14:creationId xmlns:p14="http://schemas.microsoft.com/office/powerpoint/2010/main" val="717913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29</a:t>
            </a:fld>
            <a:endParaRPr lang="en-US"/>
          </a:p>
        </p:txBody>
      </p:sp>
      <p:pic>
        <p:nvPicPr>
          <p:cNvPr id="7" name="Content Placeholder 6" descr="image5_11zon.web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305801" cy="4419600"/>
          </a:xfrm>
          <a:prstGeom prst="rect">
            <a:avLst/>
          </a:prstGeom>
          <a:noFill/>
          <a:ln>
            <a:noFill/>
          </a:ln>
        </p:spPr>
      </p:pic>
      <p:sp>
        <p:nvSpPr>
          <p:cNvPr id="8" name="Rectangle 7"/>
          <p:cNvSpPr/>
          <p:nvPr/>
        </p:nvSpPr>
        <p:spPr>
          <a:xfrm>
            <a:off x="457200" y="5562601"/>
            <a:ext cx="8686800" cy="1015663"/>
          </a:xfrm>
          <a:prstGeom prst="rect">
            <a:avLst/>
          </a:prstGeom>
        </p:spPr>
        <p:txBody>
          <a:bodyPr wrap="square">
            <a:spAutoFit/>
          </a:bodyPr>
          <a:lstStyle/>
          <a:p>
            <a:r>
              <a:rPr lang="en-US" sz="2000" dirty="0"/>
              <a:t>In each iteration, one fold is the test set/validation set and the other k-1 sets (4 sets) are the train set. To get the final accuracy, you need to take the accuracy of the k-models validation data.</a:t>
            </a:r>
          </a:p>
        </p:txBody>
      </p:sp>
    </p:spTree>
    <p:extLst>
      <p:ext uri="{BB962C8B-B14F-4D97-AF65-F5344CB8AC3E}">
        <p14:creationId xmlns:p14="http://schemas.microsoft.com/office/powerpoint/2010/main" val="103416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FB13CD-EBD5-4896-8FD8-CA06C19FEDAC}"/>
              </a:ext>
            </a:extLst>
          </p:cNvPr>
          <p:cNvSpPr>
            <a:spLocks noGrp="1"/>
          </p:cNvSpPr>
          <p:nvPr>
            <p:ph type="sldNum" sz="quarter" idx="12"/>
          </p:nvPr>
        </p:nvSpPr>
        <p:spPr/>
        <p:txBody>
          <a:bodyPr/>
          <a:lstStyle/>
          <a:p>
            <a:pPr>
              <a:defRPr/>
            </a:pPr>
            <a:fld id="{4F7A57BE-260D-4199-AF6E-D0261B79CD69}" type="slidenum">
              <a:rPr lang="en-US"/>
              <a:pPr>
                <a:defRPr/>
              </a:pPr>
              <a:t>3</a:t>
            </a:fld>
            <a:endParaRPr lang="en-US"/>
          </a:p>
        </p:txBody>
      </p:sp>
      <p:sp>
        <p:nvSpPr>
          <p:cNvPr id="3" name="Rectangle 2"/>
          <p:cNvSpPr/>
          <p:nvPr/>
        </p:nvSpPr>
        <p:spPr>
          <a:xfrm>
            <a:off x="33759" y="437416"/>
            <a:ext cx="8991599" cy="3293209"/>
          </a:xfrm>
          <a:prstGeom prst="rect">
            <a:avLst/>
          </a:prstGeom>
        </p:spPr>
        <p:txBody>
          <a:bodyPr wrap="square">
            <a:spAutoFit/>
          </a:bodyPr>
          <a:lstStyle/>
          <a:p>
            <a:endParaRPr lang="en-US" sz="2600" b="0" dirty="0"/>
          </a:p>
          <a:p>
            <a:r>
              <a:rPr lang="en-US" sz="2600" b="0" dirty="0"/>
              <a:t>These performance metrics help us understand how well our model has performed for the given data.</a:t>
            </a:r>
          </a:p>
          <a:p>
            <a:pPr marL="457200" indent="-457200">
              <a:buFont typeface="Wingdings" pitchFamily="2" charset="2"/>
              <a:buChar char="v"/>
            </a:pPr>
            <a:r>
              <a:rPr lang="en-US" sz="2600" b="0" dirty="0"/>
              <a:t> In this way, we can improve the model's performance by tuning the </a:t>
            </a:r>
            <a:r>
              <a:rPr lang="en-US" sz="2600" b="0" dirty="0">
                <a:solidFill>
                  <a:srgbClr val="FF0000"/>
                </a:solidFill>
              </a:rPr>
              <a:t>hyper-parameters.</a:t>
            </a:r>
          </a:p>
          <a:p>
            <a:pPr marL="457200" indent="-457200">
              <a:buFont typeface="Wingdings" pitchFamily="2" charset="2"/>
              <a:buChar char="v"/>
            </a:pPr>
            <a:r>
              <a:rPr lang="en-US" sz="2600" b="0" dirty="0"/>
              <a:t> Each ML model aims to generalize well on unseen/new data, and performance metrics help determine how well the model generalizes on the new dataset.</a:t>
            </a:r>
            <a:endParaRPr lang="en-US" sz="2600" dirty="0"/>
          </a:p>
        </p:txBody>
      </p:sp>
      <p:pic>
        <p:nvPicPr>
          <p:cNvPr id="1026" name="Picture 2" descr="Performance Metric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057" y="3730625"/>
            <a:ext cx="7942943" cy="3127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80400" cy="1066800"/>
          </a:xfrm>
        </p:spPr>
        <p:txBody>
          <a:bodyPr/>
          <a:lstStyle/>
          <a:p>
            <a:r>
              <a:rPr lang="en-US" dirty="0"/>
              <a:t>Limitations of Cross-Validation</a:t>
            </a:r>
            <a:br>
              <a:rPr lang="en-US" dirty="0"/>
            </a:br>
            <a:endParaRPr lang="en-US" dirty="0"/>
          </a:p>
        </p:txBody>
      </p:sp>
      <p:sp>
        <p:nvSpPr>
          <p:cNvPr id="3" name="Content Placeholder 2"/>
          <p:cNvSpPr>
            <a:spLocks noGrp="1"/>
          </p:cNvSpPr>
          <p:nvPr>
            <p:ph idx="1"/>
          </p:nvPr>
        </p:nvSpPr>
        <p:spPr/>
        <p:txBody>
          <a:bodyPr/>
          <a:lstStyle/>
          <a:p>
            <a:pPr lvl="0"/>
            <a:r>
              <a:rPr lang="en-US" dirty="0"/>
              <a:t>1.For the ideal conditions, it provides the optimum output. But for the inconsistent data, it may produce a drastic result. </a:t>
            </a:r>
          </a:p>
          <a:p>
            <a:pPr marL="0" lvl="0" indent="0">
              <a:buNone/>
            </a:pPr>
            <a:r>
              <a:rPr lang="en-US" dirty="0"/>
              <a:t>2. In predictive modeling, the data evolves over a period, due to which, it may face the differences between the training set and validation sets. </a:t>
            </a:r>
          </a:p>
          <a:p>
            <a:pPr marL="0" lvl="0" indent="0">
              <a:buNone/>
            </a:pPr>
            <a:r>
              <a:rPr lang="en-US" dirty="0"/>
              <a:t>.</a:t>
            </a:r>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30</a:t>
            </a:fld>
            <a:endParaRPr lang="en-US"/>
          </a:p>
        </p:txBody>
      </p:sp>
    </p:spTree>
    <p:extLst>
      <p:ext uri="{BB962C8B-B14F-4D97-AF65-F5344CB8AC3E}">
        <p14:creationId xmlns:p14="http://schemas.microsoft.com/office/powerpoint/2010/main" val="903074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80400" cy="533400"/>
          </a:xfrm>
        </p:spPr>
        <p:txBody>
          <a:bodyPr/>
          <a:lstStyle/>
          <a:p>
            <a:r>
              <a:rPr lang="en-US" dirty="0"/>
              <a:t>Applications of Cross-Validation</a:t>
            </a:r>
            <a:br>
              <a:rPr lang="en-US" dirty="0"/>
            </a:br>
            <a:endParaRPr lang="en-US" dirty="0"/>
          </a:p>
        </p:txBody>
      </p:sp>
      <p:sp>
        <p:nvSpPr>
          <p:cNvPr id="3" name="Content Placeholder 2"/>
          <p:cNvSpPr>
            <a:spLocks noGrp="1"/>
          </p:cNvSpPr>
          <p:nvPr>
            <p:ph idx="1"/>
          </p:nvPr>
        </p:nvSpPr>
        <p:spPr>
          <a:xfrm>
            <a:off x="152400" y="1143000"/>
            <a:ext cx="8991600" cy="5181600"/>
          </a:xfrm>
        </p:spPr>
        <p:txBody>
          <a:bodyPr/>
          <a:lstStyle/>
          <a:p>
            <a:pPr lvl="0"/>
            <a:r>
              <a:rPr lang="en-US" dirty="0"/>
              <a:t>This technique can be used to compare the performance of different predictive modeling methods.</a:t>
            </a:r>
          </a:p>
          <a:p>
            <a:pPr lvl="0"/>
            <a:r>
              <a:rPr lang="en-US" dirty="0"/>
              <a:t>It has great scope in the medical research field.</a:t>
            </a:r>
          </a:p>
          <a:p>
            <a:pPr lvl="0"/>
            <a:r>
              <a:rPr lang="en-US" dirty="0"/>
              <a:t>It can also be used for the meta-analysis, as it is already being used by the data scientists in the field of medical statistics.</a:t>
            </a:r>
          </a:p>
          <a:p>
            <a:endParaRPr lang="en-US" dirty="0"/>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31</a:t>
            </a:fld>
            <a:endParaRPr lang="en-US"/>
          </a:p>
        </p:txBody>
      </p:sp>
    </p:spTree>
    <p:extLst>
      <p:ext uri="{BB962C8B-B14F-4D97-AF65-F5344CB8AC3E}">
        <p14:creationId xmlns:p14="http://schemas.microsoft.com/office/powerpoint/2010/main" val="390339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9304AC4-68D1-439E-9010-1939C98A243F}"/>
              </a:ext>
            </a:extLst>
          </p:cNvPr>
          <p:cNvSpPr>
            <a:spLocks noGrp="1" noChangeArrowheads="1"/>
          </p:cNvSpPr>
          <p:nvPr>
            <p:ph type="title"/>
          </p:nvPr>
        </p:nvSpPr>
        <p:spPr>
          <a:xfrm>
            <a:off x="429985" y="152400"/>
            <a:ext cx="8280400" cy="762000"/>
          </a:xfrm>
        </p:spPr>
        <p:txBody>
          <a:bodyPr/>
          <a:lstStyle/>
          <a:p>
            <a:pPr>
              <a:defRPr/>
            </a:pPr>
            <a:r>
              <a:rPr lang="en-US" dirty="0"/>
              <a:t>Types of performance metrics</a:t>
            </a:r>
            <a:br>
              <a:rPr lang="en-US" dirty="0"/>
            </a:br>
            <a:endParaRPr lang="en-US" dirty="0">
              <a:cs typeface="+mj-cs"/>
            </a:endParaRPr>
          </a:p>
        </p:txBody>
      </p:sp>
      <p:sp>
        <p:nvSpPr>
          <p:cNvPr id="4" name="Slide Number Placeholder 3">
            <a:extLst>
              <a:ext uri="{FF2B5EF4-FFF2-40B4-BE49-F238E27FC236}">
                <a16:creationId xmlns:a16="http://schemas.microsoft.com/office/drawing/2014/main" id="{027FAC17-B677-4A28-992C-AAE865F82F47}"/>
              </a:ext>
            </a:extLst>
          </p:cNvPr>
          <p:cNvSpPr>
            <a:spLocks noGrp="1"/>
          </p:cNvSpPr>
          <p:nvPr>
            <p:ph type="sldNum" sz="quarter" idx="12"/>
          </p:nvPr>
        </p:nvSpPr>
        <p:spPr/>
        <p:txBody>
          <a:bodyPr/>
          <a:lstStyle/>
          <a:p>
            <a:pPr>
              <a:defRPr/>
            </a:pPr>
            <a:fld id="{493303AC-9DAF-4A0A-8404-C373509D0818}" type="slidenum">
              <a:rPr lang="en-US"/>
              <a:pPr>
                <a:defRPr/>
              </a:pPr>
              <a:t>4</a:t>
            </a:fld>
            <a:endParaRPr lang="en-US"/>
          </a:p>
        </p:txBody>
      </p:sp>
      <p:sp>
        <p:nvSpPr>
          <p:cNvPr id="5" name="Rectangle 4"/>
          <p:cNvSpPr/>
          <p:nvPr/>
        </p:nvSpPr>
        <p:spPr>
          <a:xfrm>
            <a:off x="148771" y="1219200"/>
            <a:ext cx="8991600" cy="2246769"/>
          </a:xfrm>
          <a:prstGeom prst="rect">
            <a:avLst/>
          </a:prstGeom>
        </p:spPr>
        <p:txBody>
          <a:bodyPr wrap="square">
            <a:spAutoFit/>
          </a:bodyPr>
          <a:lstStyle/>
          <a:p>
            <a:pPr marL="285750" indent="-285750">
              <a:buFont typeface="Wingdings" pitchFamily="2" charset="2"/>
              <a:buChar char="v"/>
            </a:pPr>
            <a:r>
              <a:rPr lang="en-US" sz="2800" b="0" dirty="0"/>
              <a:t>In machine learning we have three main types of performance metrics:</a:t>
            </a:r>
          </a:p>
          <a:p>
            <a:pPr marL="514350" indent="-514350">
              <a:buFont typeface="+mj-lt"/>
              <a:buAutoNum type="arabicPeriod"/>
            </a:pPr>
            <a:r>
              <a:rPr lang="en-US" sz="2800" dirty="0"/>
              <a:t>Classification Metrics</a:t>
            </a:r>
          </a:p>
          <a:p>
            <a:r>
              <a:rPr lang="en-US" sz="2800" dirty="0"/>
              <a:t>2. Regression Metrics</a:t>
            </a:r>
          </a:p>
          <a:p>
            <a:r>
              <a:rPr lang="en-US" sz="2800" dirty="0"/>
              <a:t>3. Clustering Metrics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31FE5F76-0189-4571-9D7B-DC99E81702B2}"/>
              </a:ext>
            </a:extLst>
          </p:cNvPr>
          <p:cNvSpPr>
            <a:spLocks noGrp="1" noChangeArrowheads="1"/>
          </p:cNvSpPr>
          <p:nvPr>
            <p:ph type="title"/>
          </p:nvPr>
        </p:nvSpPr>
        <p:spPr/>
        <p:txBody>
          <a:bodyPr/>
          <a:lstStyle/>
          <a:p>
            <a:r>
              <a:rPr lang="en-US" dirty="0"/>
              <a:t>1. Classification Metrics</a:t>
            </a:r>
          </a:p>
        </p:txBody>
      </p:sp>
      <p:sp>
        <p:nvSpPr>
          <p:cNvPr id="4" name="Slide Number Placeholder 3">
            <a:extLst>
              <a:ext uri="{FF2B5EF4-FFF2-40B4-BE49-F238E27FC236}">
                <a16:creationId xmlns:a16="http://schemas.microsoft.com/office/drawing/2014/main" id="{EF2A6AB2-31A3-4DB3-940B-BE07E3D231AC}"/>
              </a:ext>
            </a:extLst>
          </p:cNvPr>
          <p:cNvSpPr>
            <a:spLocks noGrp="1"/>
          </p:cNvSpPr>
          <p:nvPr>
            <p:ph type="sldNum" sz="quarter" idx="12"/>
          </p:nvPr>
        </p:nvSpPr>
        <p:spPr/>
        <p:txBody>
          <a:bodyPr/>
          <a:lstStyle/>
          <a:p>
            <a:pPr>
              <a:defRPr/>
            </a:pPr>
            <a:fld id="{058A5596-71A0-4179-8254-834A517C85E5}" type="slidenum">
              <a:rPr lang="en-US"/>
              <a:pPr>
                <a:defRPr/>
              </a:pPr>
              <a:t>5</a:t>
            </a:fld>
            <a:endParaRPr lang="en-US"/>
          </a:p>
        </p:txBody>
      </p:sp>
      <p:sp>
        <p:nvSpPr>
          <p:cNvPr id="3" name="Content Placeholder 2"/>
          <p:cNvSpPr>
            <a:spLocks noGrp="1"/>
          </p:cNvSpPr>
          <p:nvPr>
            <p:ph idx="1"/>
          </p:nvPr>
        </p:nvSpPr>
        <p:spPr>
          <a:xfrm>
            <a:off x="152400" y="1143000"/>
            <a:ext cx="8839200" cy="5181600"/>
          </a:xfrm>
        </p:spPr>
        <p:txBody>
          <a:bodyPr/>
          <a:lstStyle/>
          <a:p>
            <a:pPr>
              <a:buFont typeface="Wingdings" pitchFamily="2" charset="2"/>
              <a:buChar char="v"/>
            </a:pPr>
            <a:r>
              <a:rPr lang="en-US" dirty="0"/>
              <a:t>Classification metrics assess the performance of machine learning models for classification tasks. They aim to assign an input data point to one of several predefined categories</a:t>
            </a:r>
          </a:p>
          <a:p>
            <a:pPr>
              <a:buFont typeface="Wingdings" pitchFamily="2" charset="2"/>
              <a:buChar char="v"/>
            </a:pPr>
            <a:r>
              <a:rPr lang="en-US" dirty="0"/>
              <a:t>These metrics are used to assess model accuracy, precision, recall, and other aspects</a:t>
            </a:r>
          </a:p>
          <a:p>
            <a:pPr>
              <a:buFont typeface="Wingdings" pitchFamily="2" charset="2"/>
              <a:buChar char="v"/>
            </a:pPr>
            <a:r>
              <a:rPr lang="en-US" dirty="0"/>
              <a:t>Classification metrics can be grouped into three main categories: </a:t>
            </a:r>
            <a:r>
              <a:rPr lang="en-US" b="1" dirty="0"/>
              <a:t>Accuracy, sensitivity, specificity</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C4EEE4B1-2980-40D8-B25E-F7BD1170412A}"/>
              </a:ext>
            </a:extLst>
          </p:cNvPr>
          <p:cNvSpPr>
            <a:spLocks noGrp="1" noChangeArrowheads="1"/>
          </p:cNvSpPr>
          <p:nvPr>
            <p:ph type="body" idx="1"/>
          </p:nvPr>
        </p:nvSpPr>
        <p:spPr/>
        <p:txBody>
          <a:bodyPr/>
          <a:lstStyle/>
          <a:p>
            <a:pPr marL="0" indent="0">
              <a:buNone/>
            </a:pPr>
            <a:r>
              <a:rPr lang="en-US" b="1" dirty="0"/>
              <a:t>I. Confusion Matrix</a:t>
            </a:r>
          </a:p>
          <a:p>
            <a:pPr marL="0" indent="0">
              <a:buNone/>
            </a:pPr>
            <a:r>
              <a:rPr lang="en-US" dirty="0"/>
              <a:t>A confusion matrix, also known as an error matrix, is a tool used to evaluate the performance of classification models in machine learning and statistics. </a:t>
            </a:r>
          </a:p>
          <a:p>
            <a:pPr marL="0" indent="0">
              <a:buNone/>
            </a:pPr>
            <a:r>
              <a:rPr lang="en-US" dirty="0"/>
              <a:t>It presents a summary of the predictions made by a classifier compared to the actual class labels, allowing for a detailed analysis of the classifier's performance across different classes.</a:t>
            </a:r>
            <a:endParaRPr lang="en-US" altLang="en-US"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5508466B-54FA-4716-9DA8-9B80AFB80A9E}"/>
              </a:ext>
            </a:extLst>
          </p:cNvPr>
          <p:cNvSpPr>
            <a:spLocks noGrp="1"/>
          </p:cNvSpPr>
          <p:nvPr>
            <p:ph type="sldNum" sz="quarter" idx="12"/>
          </p:nvPr>
        </p:nvSpPr>
        <p:spPr/>
        <p:txBody>
          <a:bodyPr/>
          <a:lstStyle/>
          <a:p>
            <a:pPr>
              <a:defRPr/>
            </a:pPr>
            <a:fld id="{A9D3946A-9181-431C-9F3B-E440726DFE0F}"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685800"/>
          </a:xfrm>
        </p:spPr>
        <p:txBody>
          <a:bodyPr/>
          <a:lstStyle/>
          <a:p>
            <a:br>
              <a:rPr lang="en-US" dirty="0"/>
            </a:br>
            <a:br>
              <a:rPr lang="en-US" dirty="0"/>
            </a:br>
            <a:endParaRPr lang="en-US" dirty="0"/>
          </a:p>
        </p:txBody>
      </p:sp>
      <p:sp>
        <p:nvSpPr>
          <p:cNvPr id="3" name="Content Placeholder 2"/>
          <p:cNvSpPr>
            <a:spLocks noGrp="1"/>
          </p:cNvSpPr>
          <p:nvPr>
            <p:ph idx="1"/>
          </p:nvPr>
        </p:nvSpPr>
        <p:spPr>
          <a:xfrm>
            <a:off x="152400" y="1371600"/>
            <a:ext cx="8762999" cy="4953000"/>
          </a:xfrm>
        </p:spPr>
        <p:txBody>
          <a:bodyPr/>
          <a:lstStyle/>
          <a:p>
            <a:pPr lvl="0"/>
            <a:r>
              <a:rPr lang="en-US" dirty="0"/>
              <a:t>It evaluates the performance of the classification models, when they make predictions on test data, and tells how good our classification model is.</a:t>
            </a:r>
          </a:p>
          <a:p>
            <a:pPr lvl="0"/>
            <a:r>
              <a:rPr lang="en-US" dirty="0"/>
              <a:t>It not only tells the error made by the classifiers but also the type of errors such as it is either type-I or type-II error.</a:t>
            </a:r>
          </a:p>
          <a:p>
            <a:pPr lvl="0"/>
            <a:r>
              <a:rPr lang="en-US" dirty="0"/>
              <a:t>With the help of the confusion matrix, we can calculate the different parameters for the model, such as accuracy, precision, etc.</a:t>
            </a:r>
          </a:p>
          <a:p>
            <a:pPr>
              <a:buFont typeface="Wingdings" pitchFamily="2" charset="2"/>
              <a:buChar char="q"/>
            </a:pPr>
            <a:endParaRPr lang="en-US" dirty="0"/>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7</a:t>
            </a:fld>
            <a:endParaRPr lang="en-US"/>
          </a:p>
        </p:txBody>
      </p:sp>
      <p:sp>
        <p:nvSpPr>
          <p:cNvPr id="7" name="Rectangle 6"/>
          <p:cNvSpPr/>
          <p:nvPr/>
        </p:nvSpPr>
        <p:spPr>
          <a:xfrm>
            <a:off x="152400" y="152400"/>
            <a:ext cx="8991600" cy="553998"/>
          </a:xfrm>
          <a:prstGeom prst="rect">
            <a:avLst/>
          </a:prstGeom>
        </p:spPr>
        <p:txBody>
          <a:bodyPr wrap="square">
            <a:spAutoFit/>
          </a:bodyPr>
          <a:lstStyle/>
          <a:p>
            <a:r>
              <a:rPr lang="en-US" sz="3000" dirty="0">
                <a:latin typeface="Times New Roman" pitchFamily="18" charset="0"/>
                <a:cs typeface="Times New Roman" pitchFamily="18" charset="0"/>
              </a:rPr>
              <a:t>Need for Confusion Matrix in Machine learning</a:t>
            </a:r>
          </a:p>
        </p:txBody>
      </p:sp>
    </p:spTree>
    <p:extLst>
      <p:ext uri="{BB962C8B-B14F-4D97-AF65-F5344CB8AC3E}">
        <p14:creationId xmlns:p14="http://schemas.microsoft.com/office/powerpoint/2010/main" val="106194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839200" cy="5105400"/>
          </a:xfrm>
        </p:spPr>
        <p:txBody>
          <a:bodyPr/>
          <a:lstStyle/>
          <a:p>
            <a:r>
              <a:rPr lang="en-US" dirty="0"/>
              <a:t>The confusion matrix provides a comprehensive view of the model's performance, including each class's correct and incorrect predictions. </a:t>
            </a:r>
          </a:p>
          <a:p>
            <a:r>
              <a:rPr lang="en-US" dirty="0"/>
              <a:t>It helps identify misclassification patterns and calculate various evaluation metrics such as </a:t>
            </a:r>
            <a:r>
              <a:rPr lang="en-US" dirty="0">
                <a:solidFill>
                  <a:srgbClr val="FF0000"/>
                </a:solidFill>
              </a:rPr>
              <a:t>precision, recall, F1-score and accuracy.</a:t>
            </a:r>
          </a:p>
          <a:p>
            <a:r>
              <a:rPr lang="en-US" dirty="0"/>
              <a:t> By analyzing the confusion matrix, you can diagnose the model's strengths and weaknesses and improve its performance.</a:t>
            </a:r>
          </a:p>
          <a:p>
            <a:endParaRPr lang="en-US" dirty="0"/>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8</a:t>
            </a:fld>
            <a:endParaRPr lang="en-US"/>
          </a:p>
        </p:txBody>
      </p:sp>
    </p:spTree>
    <p:extLst>
      <p:ext uri="{BB962C8B-B14F-4D97-AF65-F5344CB8AC3E}">
        <p14:creationId xmlns:p14="http://schemas.microsoft.com/office/powerpoint/2010/main" val="331729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E44DD460-903E-47EE-82F1-F2F26AB64E40}"/>
              </a:ext>
            </a:extLst>
          </p:cNvPr>
          <p:cNvSpPr>
            <a:spLocks noGrp="1" noChangeArrowheads="1"/>
          </p:cNvSpPr>
          <p:nvPr>
            <p:ph type="body" idx="1"/>
          </p:nvPr>
        </p:nvSpPr>
        <p:spPr>
          <a:xfrm>
            <a:off x="152400" y="1143000"/>
            <a:ext cx="8839200" cy="5181600"/>
          </a:xfrm>
        </p:spPr>
        <p:txBody>
          <a:bodyPr/>
          <a:lstStyle/>
          <a:p>
            <a:pPr marL="0" lvl="0" indent="0">
              <a:buNone/>
            </a:pPr>
            <a:r>
              <a:rPr lang="en-US" sz="2600" dirty="0"/>
              <a:t>.</a:t>
            </a:r>
          </a:p>
          <a:p>
            <a:pPr marL="0" lvl="0" indent="0">
              <a:buNone/>
            </a:pPr>
            <a:endParaRPr lang="en-US" sz="2000" dirty="0"/>
          </a:p>
          <a:p>
            <a:pPr lvl="1">
              <a:buFont typeface="Arial" charset="0"/>
              <a:buChar char="–"/>
              <a:defRPr/>
            </a:pPr>
            <a:endParaRPr lang="en-US" dirty="0"/>
          </a:p>
        </p:txBody>
      </p:sp>
      <p:sp>
        <p:nvSpPr>
          <p:cNvPr id="4" name="Slide Number Placeholder 3">
            <a:extLst>
              <a:ext uri="{FF2B5EF4-FFF2-40B4-BE49-F238E27FC236}">
                <a16:creationId xmlns:a16="http://schemas.microsoft.com/office/drawing/2014/main" id="{5B55F15E-4118-4F6B-9C81-A6F4C234C392}"/>
              </a:ext>
            </a:extLst>
          </p:cNvPr>
          <p:cNvSpPr>
            <a:spLocks noGrp="1"/>
          </p:cNvSpPr>
          <p:nvPr>
            <p:ph type="sldNum" sz="quarter" idx="12"/>
          </p:nvPr>
        </p:nvSpPr>
        <p:spPr/>
        <p:txBody>
          <a:bodyPr/>
          <a:lstStyle/>
          <a:p>
            <a:pPr>
              <a:defRPr/>
            </a:pPr>
            <a:fld id="{FCC4D0E1-CF69-438E-B8B9-B974011A8BC5}" type="slidenum">
              <a:rPr lang="en-US"/>
              <a:pPr>
                <a:defRPr/>
              </a:pPr>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838200"/>
            <a:ext cx="7315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3124200"/>
            <a:ext cx="9144000" cy="3416320"/>
          </a:xfrm>
          <a:prstGeom prst="rect">
            <a:avLst/>
          </a:prstGeom>
        </p:spPr>
        <p:txBody>
          <a:bodyPr wrap="square">
            <a:spAutoFit/>
          </a:bodyPr>
          <a:lstStyle/>
          <a:p>
            <a:r>
              <a:rPr lang="en-US" sz="2400" b="0" dirty="0"/>
              <a:t>the table is divided into four terminologies, which are as follows:</a:t>
            </a:r>
          </a:p>
          <a:p>
            <a:r>
              <a:rPr lang="en-US" sz="2400" dirty="0"/>
              <a:t>True Positive(TP):</a:t>
            </a:r>
            <a:r>
              <a:rPr lang="en-US" sz="2400" b="0" dirty="0"/>
              <a:t> In this case, the prediction outcome is true, and it is true in reality, also.</a:t>
            </a:r>
          </a:p>
          <a:p>
            <a:r>
              <a:rPr lang="en-US" sz="2400" dirty="0"/>
              <a:t>True Negative(TN): </a:t>
            </a:r>
            <a:r>
              <a:rPr lang="en-US" sz="2400" b="0" dirty="0"/>
              <a:t>in this case, the prediction outcome is false, and it is false in reality, also.</a:t>
            </a:r>
          </a:p>
          <a:p>
            <a:r>
              <a:rPr lang="en-US" sz="2400" dirty="0"/>
              <a:t>False Positive(FP): </a:t>
            </a:r>
            <a:r>
              <a:rPr lang="en-US" sz="2400" b="0" dirty="0"/>
              <a:t>In this case, prediction outcomes are true, but they are false in actuality.</a:t>
            </a:r>
          </a:p>
          <a:p>
            <a:r>
              <a:rPr lang="en-US" sz="2400" dirty="0"/>
              <a:t>False Negative(FN): </a:t>
            </a:r>
            <a:r>
              <a:rPr lang="en-US" sz="2400" b="0" dirty="0"/>
              <a:t>In this case, predictions are false, and they are true in actuality.</a:t>
            </a:r>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5087</TotalTime>
  <Pages>3</Pages>
  <Words>2110</Words>
  <Application>Microsoft Office PowerPoint</Application>
  <PresentationFormat>On-screen Show (4:3)</PresentationFormat>
  <Paragraphs>156</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ＭＳ Ｐゴシック</vt:lpstr>
      <vt:lpstr>Arial</vt:lpstr>
      <vt:lpstr>Monotype Sorts</vt:lpstr>
      <vt:lpstr>Tahoma</vt:lpstr>
      <vt:lpstr>Times New Roman</vt:lpstr>
      <vt:lpstr>Wingdings</vt:lpstr>
      <vt:lpstr>LC.BRev.FY97</vt:lpstr>
      <vt:lpstr>Learning outcome 3: Model Evaluation Techniques</vt:lpstr>
      <vt:lpstr>Introduction to performance evaluation metrics</vt:lpstr>
      <vt:lpstr>PowerPoint Presentation</vt:lpstr>
      <vt:lpstr>Types of performance metrics </vt:lpstr>
      <vt:lpstr>1. Classification Metrics</vt:lpstr>
      <vt:lpstr>PowerPoint Presentation</vt:lpstr>
      <vt:lpstr>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2. Performance Metrics for Regression</vt:lpstr>
      <vt:lpstr>PowerPoint Presentation</vt:lpstr>
      <vt:lpstr>I. Mean Absolute Error (MAE)</vt:lpstr>
      <vt:lpstr>PowerPoint Presentation</vt:lpstr>
      <vt:lpstr>PowerPoint Presentation</vt:lpstr>
      <vt:lpstr>PowerPoint Presentation</vt:lpstr>
      <vt:lpstr>IV. Adjusted R Squared </vt:lpstr>
      <vt:lpstr>   Methods for model evaluation</vt:lpstr>
      <vt:lpstr>PowerPoint Presentation</vt:lpstr>
      <vt:lpstr>PowerPoint Presentation</vt:lpstr>
      <vt:lpstr>PowerPoint Presentation</vt:lpstr>
      <vt:lpstr>      2. Cross validation (k-fold cross validation) </vt:lpstr>
      <vt:lpstr>PowerPoint Presentation</vt:lpstr>
      <vt:lpstr>PowerPoint Presentation</vt:lpstr>
      <vt:lpstr>Limitations of Cross-Validation </vt:lpstr>
      <vt:lpstr>Applications of Cross-Validation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Classification: Basic Concepts and Techniques</dc:title>
  <dc:creator>anujkarpatne@gmail.com</dc:creator>
  <cp:lastModifiedBy>Odifax MUNYANEZA</cp:lastModifiedBy>
  <cp:revision>206</cp:revision>
  <cp:lastPrinted>2019-08-23T17:53:06Z</cp:lastPrinted>
  <dcterms:created xsi:type="dcterms:W3CDTF">2018-02-14T20:41:00Z</dcterms:created>
  <dcterms:modified xsi:type="dcterms:W3CDTF">2024-12-04T12:19:24Z</dcterms:modified>
</cp:coreProperties>
</file>