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9"/>
  </p:notesMasterIdLst>
  <p:handoutMasterIdLst>
    <p:handoutMasterId r:id="rId30"/>
  </p:handoutMasterIdLst>
  <p:sldIdLst>
    <p:sldId id="608" r:id="rId2"/>
    <p:sldId id="647" r:id="rId3"/>
    <p:sldId id="648" r:id="rId4"/>
    <p:sldId id="651" r:id="rId5"/>
    <p:sldId id="652" r:id="rId6"/>
    <p:sldId id="649" r:id="rId7"/>
    <p:sldId id="538" r:id="rId8"/>
    <p:sldId id="650" r:id="rId9"/>
    <p:sldId id="518" r:id="rId10"/>
    <p:sldId id="636" r:id="rId11"/>
    <p:sldId id="637" r:id="rId12"/>
    <p:sldId id="589" r:id="rId13"/>
    <p:sldId id="638" r:id="rId14"/>
    <p:sldId id="593" r:id="rId15"/>
    <p:sldId id="639" r:id="rId16"/>
    <p:sldId id="640" r:id="rId17"/>
    <p:sldId id="594" r:id="rId18"/>
    <p:sldId id="525" r:id="rId19"/>
    <p:sldId id="641" r:id="rId20"/>
    <p:sldId id="642" r:id="rId21"/>
    <p:sldId id="599" r:id="rId22"/>
    <p:sldId id="557" r:id="rId23"/>
    <p:sldId id="606" r:id="rId24"/>
    <p:sldId id="527" r:id="rId25"/>
    <p:sldId id="613" r:id="rId26"/>
    <p:sldId id="622" r:id="rId27"/>
    <p:sldId id="643" r:id="rId28"/>
  </p:sldIdLst>
  <p:sldSz cx="9144000" cy="6858000" type="screen4x3"/>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736">
          <p15:clr>
            <a:srgbClr val="A4A3A4"/>
          </p15:clr>
        </p15:guide>
      </p15:sldGuideLst>
    </p:ext>
    <p:ext uri="{2D200454-40CA-4A62-9FC3-DE9A4176ACB9}">
      <p15:notesGuideLst xmlns:p15="http://schemas.microsoft.com/office/powerpoint/2012/main">
        <p15:guide id="1" orient="horz" pos="2929" userDrawn="1">
          <p15:clr>
            <a:srgbClr val="A4A3A4"/>
          </p15:clr>
        </p15:guide>
        <p15:guide id="2"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A8487"/>
    <a:srgbClr val="1C5A61"/>
    <a:srgbClr val="0C6D9C"/>
    <a:srgbClr val="FF0000"/>
    <a:srgbClr val="CC3300"/>
    <a:srgbClr val="F5F5F5"/>
    <a:srgbClr val="CCFF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12"/>
  </p:normalViewPr>
  <p:slideViewPr>
    <p:cSldViewPr>
      <p:cViewPr varScale="1">
        <p:scale>
          <a:sx n="59" d="100"/>
          <a:sy n="59" d="100"/>
        </p:scale>
        <p:origin x="1500" y="52"/>
      </p:cViewPr>
      <p:guideLst>
        <p:guide orient="horz" pos="2160"/>
        <p:guide pos="27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2995"/>
    </p:cViewPr>
  </p:sorterViewPr>
  <p:notesViewPr>
    <p:cSldViewPr>
      <p:cViewPr varScale="1">
        <p:scale>
          <a:sx n="83" d="100"/>
          <a:sy n="83" d="100"/>
        </p:scale>
        <p:origin x="-840" y="-66"/>
      </p:cViewPr>
      <p:guideLst>
        <p:guide orient="horz" pos="2929"/>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277B3A8-67C7-4473-9C1F-2BA18C20115F}"/>
              </a:ext>
            </a:extLst>
          </p:cNvPr>
          <p:cNvSpPr>
            <a:spLocks noGrp="1" noChangeArrowheads="1"/>
          </p:cNvSpPr>
          <p:nvPr>
            <p:ph type="body" sz="quarter" idx="3"/>
          </p:nvPr>
        </p:nvSpPr>
        <p:spPr bwMode="auto">
          <a:xfrm>
            <a:off x="932591" y="4416098"/>
            <a:ext cx="5143698" cy="4180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811" tIns="48408" rIns="96811" bIns="48408"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a:extLst>
              <a:ext uri="{FF2B5EF4-FFF2-40B4-BE49-F238E27FC236}">
                <a16:creationId xmlns:a16="http://schemas.microsoft.com/office/drawing/2014/main" id="{3FE134F7-90DD-4F1D-939E-74E223554649}"/>
              </a:ext>
            </a:extLst>
          </p:cNvPr>
          <p:cNvSpPr>
            <a:spLocks noGrp="1" noRot="1" noChangeAspect="1" noChangeArrowheads="1" noTextEdit="1"/>
          </p:cNvSpPr>
          <p:nvPr>
            <p:ph type="sldImg" idx="2"/>
          </p:nvPr>
        </p:nvSpPr>
        <p:spPr bwMode="auto">
          <a:xfrm>
            <a:off x="1192213" y="704850"/>
            <a:ext cx="4629150" cy="34718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283901513"/>
      </p:ext>
    </p:extLst>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69900" algn="l" defTabSz="963613"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38213" algn="l" defTabSz="963613"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408113" algn="l" defTabSz="963613"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76425" algn="l" defTabSz="963613"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F0B64970-62DD-4CCB-BE49-E6E4750ADDA8}"/>
              </a:ext>
            </a:extLst>
          </p:cNvPr>
          <p:cNvSpPr>
            <a:spLocks noGrp="1" noRot="1" noChangeAspect="1" noChangeArrowheads="1" noTextEdit="1"/>
          </p:cNvSpPr>
          <p:nvPr>
            <p:ph type="sldImg"/>
          </p:nvPr>
        </p:nvSpPr>
        <p:spPr>
          <a:xfrm>
            <a:off x="1185863" y="700088"/>
            <a:ext cx="4643437" cy="3482975"/>
          </a:xfrm>
          <a:ln/>
        </p:spPr>
      </p:sp>
      <p:sp>
        <p:nvSpPr>
          <p:cNvPr id="56323" name="Rectangle 3">
            <a:extLst>
              <a:ext uri="{FF2B5EF4-FFF2-40B4-BE49-F238E27FC236}">
                <a16:creationId xmlns:a16="http://schemas.microsoft.com/office/drawing/2014/main" id="{62F05AA2-C02A-41DD-8091-E72CDA86AF47}"/>
              </a:ext>
            </a:extLst>
          </p:cNvPr>
          <p:cNvSpPr>
            <a:spLocks noGrp="1" noChangeArrowheads="1"/>
          </p:cNvSpPr>
          <p:nvPr>
            <p:ph type="body" idx="1"/>
          </p:nvPr>
        </p:nvSpPr>
        <p:spPr>
          <a:xfrm>
            <a:off x="934112" y="4416098"/>
            <a:ext cx="5142177" cy="4180921"/>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577" tIns="45784" rIns="91577" bIns="45784"/>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a:extLst>
              <a:ext uri="{FF2B5EF4-FFF2-40B4-BE49-F238E27FC236}">
                <a16:creationId xmlns:a16="http://schemas.microsoft.com/office/drawing/2014/main" id="{EAF7AB66-8BEC-4374-B582-654D42812F60}"/>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5" name="Footer Placeholder 4">
            <a:extLst>
              <a:ext uri="{FF2B5EF4-FFF2-40B4-BE49-F238E27FC236}">
                <a16:creationId xmlns:a16="http://schemas.microsoft.com/office/drawing/2014/main" id="{2FC4F4FC-889D-4209-8548-C1427F832AD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3E752E91-62B6-4061-8AAF-A1889813113E}"/>
              </a:ext>
            </a:extLst>
          </p:cNvPr>
          <p:cNvSpPr>
            <a:spLocks noGrp="1"/>
          </p:cNvSpPr>
          <p:nvPr>
            <p:ph type="sldNum" sz="quarter" idx="12"/>
          </p:nvPr>
        </p:nvSpPr>
        <p:spPr/>
        <p:txBody>
          <a:bodyPr/>
          <a:lstStyle>
            <a:lvl1pPr>
              <a:defRPr/>
            </a:lvl1pPr>
          </a:lstStyle>
          <a:p>
            <a:pPr>
              <a:defRPr/>
            </a:pPr>
            <a:fld id="{B04030DB-C84A-437B-98A8-C1055F5463A3}" type="slidenum">
              <a:rPr lang="en-US"/>
              <a:pPr>
                <a:defRPr/>
              </a:pPr>
              <a:t>‹#›</a:t>
            </a:fld>
            <a:endParaRPr lang="en-US"/>
          </a:p>
        </p:txBody>
      </p:sp>
    </p:spTree>
    <p:extLst>
      <p:ext uri="{BB962C8B-B14F-4D97-AF65-F5344CB8AC3E}">
        <p14:creationId xmlns:p14="http://schemas.microsoft.com/office/powerpoint/2010/main" val="3504246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1D285-3BD2-4F3B-BBAB-C04FC3DEC2F3}"/>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5" name="Footer Placeholder 4">
            <a:extLst>
              <a:ext uri="{FF2B5EF4-FFF2-40B4-BE49-F238E27FC236}">
                <a16:creationId xmlns:a16="http://schemas.microsoft.com/office/drawing/2014/main" id="{08D76FC5-CD46-443D-AF3B-EB208BB6723C}"/>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1622B4E4-8C04-4104-9FE3-95B574A00EBE}"/>
              </a:ext>
            </a:extLst>
          </p:cNvPr>
          <p:cNvSpPr>
            <a:spLocks noGrp="1"/>
          </p:cNvSpPr>
          <p:nvPr>
            <p:ph type="sldNum" sz="quarter" idx="12"/>
          </p:nvPr>
        </p:nvSpPr>
        <p:spPr/>
        <p:txBody>
          <a:bodyPr/>
          <a:lstStyle>
            <a:lvl1pPr>
              <a:defRPr/>
            </a:lvl1pPr>
          </a:lstStyle>
          <a:p>
            <a:pPr>
              <a:defRPr/>
            </a:pPr>
            <a:fld id="{E0437938-371B-47C1-885B-7ACB9ACC155C}" type="slidenum">
              <a:rPr lang="en-US"/>
              <a:pPr>
                <a:defRPr/>
              </a:pPr>
              <a:t>‹#›</a:t>
            </a:fld>
            <a:endParaRPr lang="en-US"/>
          </a:p>
        </p:txBody>
      </p:sp>
    </p:spTree>
    <p:extLst>
      <p:ext uri="{BB962C8B-B14F-4D97-AF65-F5344CB8AC3E}">
        <p14:creationId xmlns:p14="http://schemas.microsoft.com/office/powerpoint/2010/main" val="2215662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152400"/>
            <a:ext cx="2085975"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110288"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E5EA3C-4E81-4614-B8B4-D60DFDC2C6E8}"/>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5" name="Footer Placeholder 4">
            <a:extLst>
              <a:ext uri="{FF2B5EF4-FFF2-40B4-BE49-F238E27FC236}">
                <a16:creationId xmlns:a16="http://schemas.microsoft.com/office/drawing/2014/main" id="{66A56C88-2B9E-4E1F-924E-B499BD4584D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EC58784C-9166-43BE-A081-B123289D326C}"/>
              </a:ext>
            </a:extLst>
          </p:cNvPr>
          <p:cNvSpPr>
            <a:spLocks noGrp="1"/>
          </p:cNvSpPr>
          <p:nvPr>
            <p:ph type="sldNum" sz="quarter" idx="12"/>
          </p:nvPr>
        </p:nvSpPr>
        <p:spPr/>
        <p:txBody>
          <a:bodyPr/>
          <a:lstStyle>
            <a:lvl1pPr>
              <a:defRPr/>
            </a:lvl1pPr>
          </a:lstStyle>
          <a:p>
            <a:pPr>
              <a:defRPr/>
            </a:pPr>
            <a:fld id="{C479269F-7759-4DA0-9608-D32C3E3BFEEB}" type="slidenum">
              <a:rPr lang="en-US"/>
              <a:pPr>
                <a:defRPr/>
              </a:pPr>
              <a:t>‹#›</a:t>
            </a:fld>
            <a:endParaRPr lang="en-US"/>
          </a:p>
        </p:txBody>
      </p:sp>
    </p:spTree>
    <p:extLst>
      <p:ext uri="{BB962C8B-B14F-4D97-AF65-F5344CB8AC3E}">
        <p14:creationId xmlns:p14="http://schemas.microsoft.com/office/powerpoint/2010/main" val="3180545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able Placeholder 2"/>
          <p:cNvSpPr>
            <a:spLocks noGrp="1"/>
          </p:cNvSpPr>
          <p:nvPr>
            <p:ph type="tbl" idx="1"/>
          </p:nvPr>
        </p:nvSpPr>
        <p:spPr>
          <a:xfrm>
            <a:off x="411163" y="1143000"/>
            <a:ext cx="8318500" cy="5181600"/>
          </a:xfrm>
        </p:spPr>
        <p:txBody>
          <a:bodyPr/>
          <a:lstStyle/>
          <a:p>
            <a:pPr lvl="0"/>
            <a:endParaRPr lang="en-US" noProof="0"/>
          </a:p>
        </p:txBody>
      </p:sp>
      <p:sp>
        <p:nvSpPr>
          <p:cNvPr id="4" name="Date Placeholder 3">
            <a:extLst>
              <a:ext uri="{FF2B5EF4-FFF2-40B4-BE49-F238E27FC236}">
                <a16:creationId xmlns:a16="http://schemas.microsoft.com/office/drawing/2014/main" id="{33EDAC3C-E6EB-4C75-9D16-CE1BFB8B6610}"/>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5" name="Footer Placeholder 4">
            <a:extLst>
              <a:ext uri="{FF2B5EF4-FFF2-40B4-BE49-F238E27FC236}">
                <a16:creationId xmlns:a16="http://schemas.microsoft.com/office/drawing/2014/main" id="{6B05AD7E-CBEF-49AB-A4DD-E4595D3E27E1}"/>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AAF39139-E158-4F9E-8870-36DCC0094E0B}"/>
              </a:ext>
            </a:extLst>
          </p:cNvPr>
          <p:cNvSpPr>
            <a:spLocks noGrp="1"/>
          </p:cNvSpPr>
          <p:nvPr>
            <p:ph type="sldNum" sz="quarter" idx="12"/>
          </p:nvPr>
        </p:nvSpPr>
        <p:spPr/>
        <p:txBody>
          <a:bodyPr/>
          <a:lstStyle>
            <a:lvl1pPr>
              <a:defRPr/>
            </a:lvl1pPr>
          </a:lstStyle>
          <a:p>
            <a:pPr>
              <a:defRPr/>
            </a:pPr>
            <a:fld id="{D4DAD124-652D-4699-9BEB-BF0A63105A1A}" type="slidenum">
              <a:rPr lang="en-US"/>
              <a:pPr>
                <a:defRPr/>
              </a:pPr>
              <a:t>‹#›</a:t>
            </a:fld>
            <a:endParaRPr lang="en-US"/>
          </a:p>
        </p:txBody>
      </p:sp>
    </p:spTree>
    <p:extLst>
      <p:ext uri="{BB962C8B-B14F-4D97-AF65-F5344CB8AC3E}">
        <p14:creationId xmlns:p14="http://schemas.microsoft.com/office/powerpoint/2010/main" val="513434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502A53-3B60-466B-B1DF-038EAD17E42A}"/>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6" name="Footer Placeholder 5">
            <a:extLst>
              <a:ext uri="{FF2B5EF4-FFF2-40B4-BE49-F238E27FC236}">
                <a16:creationId xmlns:a16="http://schemas.microsoft.com/office/drawing/2014/main" id="{E3135803-0B27-4F43-A185-3763EC4ED440}"/>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7" name="Slide Number Placeholder 6">
            <a:extLst>
              <a:ext uri="{FF2B5EF4-FFF2-40B4-BE49-F238E27FC236}">
                <a16:creationId xmlns:a16="http://schemas.microsoft.com/office/drawing/2014/main" id="{D1C395D3-A094-4D9D-8522-A6248BF7E560}"/>
              </a:ext>
            </a:extLst>
          </p:cNvPr>
          <p:cNvSpPr>
            <a:spLocks noGrp="1"/>
          </p:cNvSpPr>
          <p:nvPr>
            <p:ph type="sldNum" sz="quarter" idx="12"/>
          </p:nvPr>
        </p:nvSpPr>
        <p:spPr/>
        <p:txBody>
          <a:bodyPr/>
          <a:lstStyle>
            <a:lvl1pPr>
              <a:defRPr/>
            </a:lvl1pPr>
          </a:lstStyle>
          <a:p>
            <a:pPr>
              <a:defRPr/>
            </a:pPr>
            <a:fld id="{14FE6091-0CA5-4BB6-82E3-E3DDEB668526}" type="slidenum">
              <a:rPr lang="en-US"/>
              <a:pPr>
                <a:defRPr/>
              </a:pPr>
              <a:t>‹#›</a:t>
            </a:fld>
            <a:endParaRPr lang="en-US"/>
          </a:p>
        </p:txBody>
      </p:sp>
    </p:spTree>
    <p:extLst>
      <p:ext uri="{BB962C8B-B14F-4D97-AF65-F5344CB8AC3E}">
        <p14:creationId xmlns:p14="http://schemas.microsoft.com/office/powerpoint/2010/main" val="2720753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143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810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4AA4356F-CD02-4726-A4AB-6FEC6084EA7A}"/>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7" name="Footer Placeholder 6">
            <a:extLst>
              <a:ext uri="{FF2B5EF4-FFF2-40B4-BE49-F238E27FC236}">
                <a16:creationId xmlns:a16="http://schemas.microsoft.com/office/drawing/2014/main" id="{03362CAB-4783-4D17-9D0F-38B6CF0FFB72}"/>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8" name="Slide Number Placeholder 7">
            <a:extLst>
              <a:ext uri="{FF2B5EF4-FFF2-40B4-BE49-F238E27FC236}">
                <a16:creationId xmlns:a16="http://schemas.microsoft.com/office/drawing/2014/main" id="{134AD326-B49A-480D-9BCA-F1F273A8E882}"/>
              </a:ext>
            </a:extLst>
          </p:cNvPr>
          <p:cNvSpPr>
            <a:spLocks noGrp="1"/>
          </p:cNvSpPr>
          <p:nvPr>
            <p:ph type="sldNum" sz="quarter" idx="12"/>
          </p:nvPr>
        </p:nvSpPr>
        <p:spPr/>
        <p:txBody>
          <a:bodyPr/>
          <a:lstStyle>
            <a:lvl1pPr>
              <a:defRPr/>
            </a:lvl1pPr>
          </a:lstStyle>
          <a:p>
            <a:pPr>
              <a:defRPr/>
            </a:pPr>
            <a:fld id="{0163C97A-1A61-43C2-9A71-CFE5CD1BBA9D}" type="slidenum">
              <a:rPr lang="en-US"/>
              <a:pPr>
                <a:defRPr/>
              </a:pPr>
              <a:t>‹#›</a:t>
            </a:fld>
            <a:endParaRPr lang="en-US"/>
          </a:p>
        </p:txBody>
      </p:sp>
    </p:spTree>
    <p:extLst>
      <p:ext uri="{BB962C8B-B14F-4D97-AF65-F5344CB8AC3E}">
        <p14:creationId xmlns:p14="http://schemas.microsoft.com/office/powerpoint/2010/main" val="4241807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8318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1163" y="3810000"/>
            <a:ext cx="8318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8C836B-BBB1-49CD-806E-1ACF4971D2FA}"/>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6" name="Footer Placeholder 5">
            <a:extLst>
              <a:ext uri="{FF2B5EF4-FFF2-40B4-BE49-F238E27FC236}">
                <a16:creationId xmlns:a16="http://schemas.microsoft.com/office/drawing/2014/main" id="{71A5C0D8-A1FC-4785-96F2-868916A98A5D}"/>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7" name="Slide Number Placeholder 6">
            <a:extLst>
              <a:ext uri="{FF2B5EF4-FFF2-40B4-BE49-F238E27FC236}">
                <a16:creationId xmlns:a16="http://schemas.microsoft.com/office/drawing/2014/main" id="{CA5C24E1-0393-48F3-8283-A07D27554304}"/>
              </a:ext>
            </a:extLst>
          </p:cNvPr>
          <p:cNvSpPr>
            <a:spLocks noGrp="1"/>
          </p:cNvSpPr>
          <p:nvPr>
            <p:ph type="sldNum" sz="quarter" idx="12"/>
          </p:nvPr>
        </p:nvSpPr>
        <p:spPr/>
        <p:txBody>
          <a:bodyPr/>
          <a:lstStyle>
            <a:lvl1pPr>
              <a:defRPr/>
            </a:lvl1pPr>
          </a:lstStyle>
          <a:p>
            <a:pPr>
              <a:defRPr/>
            </a:pPr>
            <a:fld id="{64D65D86-E609-426B-A8CE-A64F423A7030}" type="slidenum">
              <a:rPr lang="en-US"/>
              <a:pPr>
                <a:defRPr/>
              </a:pPr>
              <a:t>‹#›</a:t>
            </a:fld>
            <a:endParaRPr lang="en-US"/>
          </a:p>
        </p:txBody>
      </p:sp>
    </p:spTree>
    <p:extLst>
      <p:ext uri="{BB962C8B-B14F-4D97-AF65-F5344CB8AC3E}">
        <p14:creationId xmlns:p14="http://schemas.microsoft.com/office/powerpoint/2010/main" val="3074228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C71980-C1C8-4457-9F6A-96D532D2DE07}"/>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5" name="Footer Placeholder 4">
            <a:extLst>
              <a:ext uri="{FF2B5EF4-FFF2-40B4-BE49-F238E27FC236}">
                <a16:creationId xmlns:a16="http://schemas.microsoft.com/office/drawing/2014/main" id="{956EDED4-8281-48BC-9DC3-53F66806440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B541B9BB-6491-48F2-B082-FC6E13A384E0}"/>
              </a:ext>
            </a:extLst>
          </p:cNvPr>
          <p:cNvSpPr>
            <a:spLocks noGrp="1"/>
          </p:cNvSpPr>
          <p:nvPr>
            <p:ph type="sldNum" sz="quarter" idx="12"/>
          </p:nvPr>
        </p:nvSpPr>
        <p:spPr/>
        <p:txBody>
          <a:bodyPr/>
          <a:lstStyle>
            <a:lvl1pPr>
              <a:defRPr/>
            </a:lvl1pPr>
          </a:lstStyle>
          <a:p>
            <a:pPr>
              <a:defRPr/>
            </a:pPr>
            <a:fld id="{24876ADD-85D9-4CF9-A35B-123309FF4FEE}" type="slidenum">
              <a:rPr lang="en-US"/>
              <a:pPr>
                <a:defRPr/>
              </a:pPr>
              <a:t>‹#›</a:t>
            </a:fld>
            <a:endParaRPr lang="en-US"/>
          </a:p>
        </p:txBody>
      </p:sp>
    </p:spTree>
    <p:extLst>
      <p:ext uri="{BB962C8B-B14F-4D97-AF65-F5344CB8AC3E}">
        <p14:creationId xmlns:p14="http://schemas.microsoft.com/office/powerpoint/2010/main" val="3201952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a:extLst>
              <a:ext uri="{FF2B5EF4-FFF2-40B4-BE49-F238E27FC236}">
                <a16:creationId xmlns:a16="http://schemas.microsoft.com/office/drawing/2014/main" id="{9F090355-5FEF-4FD5-BB07-08E844407D32}"/>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5" name="Footer Placeholder 4">
            <a:extLst>
              <a:ext uri="{FF2B5EF4-FFF2-40B4-BE49-F238E27FC236}">
                <a16:creationId xmlns:a16="http://schemas.microsoft.com/office/drawing/2014/main" id="{834C9272-297F-44FA-B478-6D02E406FCC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F50CC2C9-7724-4AF5-B9DA-C3E472DEFE55}"/>
              </a:ext>
            </a:extLst>
          </p:cNvPr>
          <p:cNvSpPr>
            <a:spLocks noGrp="1"/>
          </p:cNvSpPr>
          <p:nvPr>
            <p:ph type="sldNum" sz="quarter" idx="12"/>
          </p:nvPr>
        </p:nvSpPr>
        <p:spPr/>
        <p:txBody>
          <a:bodyPr/>
          <a:lstStyle>
            <a:lvl1pPr>
              <a:defRPr/>
            </a:lvl1pPr>
          </a:lstStyle>
          <a:p>
            <a:pPr>
              <a:defRPr/>
            </a:pPr>
            <a:fld id="{231ABA30-5C07-4190-BB1A-CB854329E83E}" type="slidenum">
              <a:rPr lang="en-US"/>
              <a:pPr>
                <a:defRPr/>
              </a:pPr>
              <a:t>‹#›</a:t>
            </a:fld>
            <a:endParaRPr lang="en-US"/>
          </a:p>
        </p:txBody>
      </p:sp>
    </p:spTree>
    <p:extLst>
      <p:ext uri="{BB962C8B-B14F-4D97-AF65-F5344CB8AC3E}">
        <p14:creationId xmlns:p14="http://schemas.microsoft.com/office/powerpoint/2010/main" val="2763375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DC30A7-4926-40A3-B3DC-AEB032458C85}"/>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6" name="Footer Placeholder 5">
            <a:extLst>
              <a:ext uri="{FF2B5EF4-FFF2-40B4-BE49-F238E27FC236}">
                <a16:creationId xmlns:a16="http://schemas.microsoft.com/office/drawing/2014/main" id="{07171E5B-7ACA-4D12-B9E7-E8687F49A02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7" name="Slide Number Placeholder 6">
            <a:extLst>
              <a:ext uri="{FF2B5EF4-FFF2-40B4-BE49-F238E27FC236}">
                <a16:creationId xmlns:a16="http://schemas.microsoft.com/office/drawing/2014/main" id="{B484153C-B741-4628-9750-A6B692D33AB1}"/>
              </a:ext>
            </a:extLst>
          </p:cNvPr>
          <p:cNvSpPr>
            <a:spLocks noGrp="1"/>
          </p:cNvSpPr>
          <p:nvPr>
            <p:ph type="sldNum" sz="quarter" idx="12"/>
          </p:nvPr>
        </p:nvSpPr>
        <p:spPr/>
        <p:txBody>
          <a:bodyPr/>
          <a:lstStyle>
            <a:lvl1pPr>
              <a:defRPr/>
            </a:lvl1pPr>
          </a:lstStyle>
          <a:p>
            <a:pPr>
              <a:defRPr/>
            </a:pPr>
            <a:fld id="{D6AB45EF-3B47-450B-BC67-DCDC7D68D2DF}" type="slidenum">
              <a:rPr lang="en-US"/>
              <a:pPr>
                <a:defRPr/>
              </a:pPr>
              <a:t>‹#›</a:t>
            </a:fld>
            <a:endParaRPr lang="en-US"/>
          </a:p>
        </p:txBody>
      </p:sp>
    </p:spTree>
    <p:extLst>
      <p:ext uri="{BB962C8B-B14F-4D97-AF65-F5344CB8AC3E}">
        <p14:creationId xmlns:p14="http://schemas.microsoft.com/office/powerpoint/2010/main" val="2235468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DFC1F6-C458-46F6-B0BD-38DC3620CE2A}"/>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8" name="Footer Placeholder 7">
            <a:extLst>
              <a:ext uri="{FF2B5EF4-FFF2-40B4-BE49-F238E27FC236}">
                <a16:creationId xmlns:a16="http://schemas.microsoft.com/office/drawing/2014/main" id="{91EE49FB-57EF-466C-A8A9-2F28FBFCCAF4}"/>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9" name="Slide Number Placeholder 8">
            <a:extLst>
              <a:ext uri="{FF2B5EF4-FFF2-40B4-BE49-F238E27FC236}">
                <a16:creationId xmlns:a16="http://schemas.microsoft.com/office/drawing/2014/main" id="{8DE7D181-759B-49B8-A953-647A97935B68}"/>
              </a:ext>
            </a:extLst>
          </p:cNvPr>
          <p:cNvSpPr>
            <a:spLocks noGrp="1"/>
          </p:cNvSpPr>
          <p:nvPr>
            <p:ph type="sldNum" sz="quarter" idx="12"/>
          </p:nvPr>
        </p:nvSpPr>
        <p:spPr/>
        <p:txBody>
          <a:bodyPr/>
          <a:lstStyle>
            <a:lvl1pPr>
              <a:defRPr/>
            </a:lvl1pPr>
          </a:lstStyle>
          <a:p>
            <a:pPr>
              <a:defRPr/>
            </a:pPr>
            <a:fld id="{1414A348-CE91-4292-9AB0-F99CB4CD1B25}" type="slidenum">
              <a:rPr lang="en-US"/>
              <a:pPr>
                <a:defRPr/>
              </a:pPr>
              <a:t>‹#›</a:t>
            </a:fld>
            <a:endParaRPr lang="en-US"/>
          </a:p>
        </p:txBody>
      </p:sp>
    </p:spTree>
    <p:extLst>
      <p:ext uri="{BB962C8B-B14F-4D97-AF65-F5344CB8AC3E}">
        <p14:creationId xmlns:p14="http://schemas.microsoft.com/office/powerpoint/2010/main" val="336532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E90BEF-6253-4D72-8553-3D34C72D4070}"/>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4" name="Footer Placeholder 3">
            <a:extLst>
              <a:ext uri="{FF2B5EF4-FFF2-40B4-BE49-F238E27FC236}">
                <a16:creationId xmlns:a16="http://schemas.microsoft.com/office/drawing/2014/main" id="{5754D8E0-D346-419B-A9B5-A7B5A9C4BD93}"/>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5" name="Slide Number Placeholder 4">
            <a:extLst>
              <a:ext uri="{FF2B5EF4-FFF2-40B4-BE49-F238E27FC236}">
                <a16:creationId xmlns:a16="http://schemas.microsoft.com/office/drawing/2014/main" id="{A124A60E-F033-46F8-B461-915F241DB2BD}"/>
              </a:ext>
            </a:extLst>
          </p:cNvPr>
          <p:cNvSpPr>
            <a:spLocks noGrp="1"/>
          </p:cNvSpPr>
          <p:nvPr>
            <p:ph type="sldNum" sz="quarter" idx="12"/>
          </p:nvPr>
        </p:nvSpPr>
        <p:spPr/>
        <p:txBody>
          <a:bodyPr/>
          <a:lstStyle>
            <a:lvl1pPr>
              <a:defRPr/>
            </a:lvl1pPr>
          </a:lstStyle>
          <a:p>
            <a:pPr>
              <a:defRPr/>
            </a:pPr>
            <a:fld id="{94D6E141-97F8-4B3F-847A-A8137189DD69}" type="slidenum">
              <a:rPr lang="en-US"/>
              <a:pPr>
                <a:defRPr/>
              </a:pPr>
              <a:t>‹#›</a:t>
            </a:fld>
            <a:endParaRPr lang="en-US"/>
          </a:p>
        </p:txBody>
      </p:sp>
    </p:spTree>
    <p:extLst>
      <p:ext uri="{BB962C8B-B14F-4D97-AF65-F5344CB8AC3E}">
        <p14:creationId xmlns:p14="http://schemas.microsoft.com/office/powerpoint/2010/main" val="1516317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7C7691-5F7E-46F5-A49D-15FBE797D482}"/>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3" name="Footer Placeholder 2">
            <a:extLst>
              <a:ext uri="{FF2B5EF4-FFF2-40B4-BE49-F238E27FC236}">
                <a16:creationId xmlns:a16="http://schemas.microsoft.com/office/drawing/2014/main" id="{34AFD8DA-3FCD-4194-BB65-ED1ADB1BBEE4}"/>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19520564-0793-46A9-A4F5-CD6CFA389BB1}"/>
              </a:ext>
            </a:extLst>
          </p:cNvPr>
          <p:cNvSpPr>
            <a:spLocks noGrp="1"/>
          </p:cNvSpPr>
          <p:nvPr>
            <p:ph type="sldNum" sz="quarter" idx="12"/>
          </p:nvPr>
        </p:nvSpPr>
        <p:spPr/>
        <p:txBody>
          <a:bodyPr/>
          <a:lstStyle>
            <a:lvl1pPr>
              <a:defRPr/>
            </a:lvl1pPr>
          </a:lstStyle>
          <a:p>
            <a:pPr>
              <a:defRPr/>
            </a:pPr>
            <a:fld id="{76EE10A9-468F-43A0-AA1F-444D5252CD82}" type="slidenum">
              <a:rPr lang="en-US"/>
              <a:pPr>
                <a:defRPr/>
              </a:pPr>
              <a:t>‹#›</a:t>
            </a:fld>
            <a:endParaRPr lang="en-US"/>
          </a:p>
        </p:txBody>
      </p:sp>
    </p:spTree>
    <p:extLst>
      <p:ext uri="{BB962C8B-B14F-4D97-AF65-F5344CB8AC3E}">
        <p14:creationId xmlns:p14="http://schemas.microsoft.com/office/powerpoint/2010/main" val="1015207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3271DE60-975A-4778-9583-C8700479AF06}"/>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6" name="Footer Placeholder 5">
            <a:extLst>
              <a:ext uri="{FF2B5EF4-FFF2-40B4-BE49-F238E27FC236}">
                <a16:creationId xmlns:a16="http://schemas.microsoft.com/office/drawing/2014/main" id="{A6806BDB-F234-47E6-A3EE-5A34D34D1F68}"/>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7" name="Slide Number Placeholder 6">
            <a:extLst>
              <a:ext uri="{FF2B5EF4-FFF2-40B4-BE49-F238E27FC236}">
                <a16:creationId xmlns:a16="http://schemas.microsoft.com/office/drawing/2014/main" id="{D5060F21-1145-4032-9BA5-A50FAE79DEE4}"/>
              </a:ext>
            </a:extLst>
          </p:cNvPr>
          <p:cNvSpPr>
            <a:spLocks noGrp="1"/>
          </p:cNvSpPr>
          <p:nvPr>
            <p:ph type="sldNum" sz="quarter" idx="12"/>
          </p:nvPr>
        </p:nvSpPr>
        <p:spPr/>
        <p:txBody>
          <a:bodyPr/>
          <a:lstStyle>
            <a:lvl1pPr>
              <a:defRPr/>
            </a:lvl1pPr>
          </a:lstStyle>
          <a:p>
            <a:pPr>
              <a:defRPr/>
            </a:pPr>
            <a:fld id="{5C66CDED-EC16-4D05-BE8C-F537553C03AA}" type="slidenum">
              <a:rPr lang="en-US"/>
              <a:pPr>
                <a:defRPr/>
              </a:pPr>
              <a:t>‹#›</a:t>
            </a:fld>
            <a:endParaRPr lang="en-US"/>
          </a:p>
        </p:txBody>
      </p:sp>
    </p:spTree>
    <p:extLst>
      <p:ext uri="{BB962C8B-B14F-4D97-AF65-F5344CB8AC3E}">
        <p14:creationId xmlns:p14="http://schemas.microsoft.com/office/powerpoint/2010/main" val="2356397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EB30DA54-A986-4935-BD72-340598F0C789}"/>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6" name="Footer Placeholder 5">
            <a:extLst>
              <a:ext uri="{FF2B5EF4-FFF2-40B4-BE49-F238E27FC236}">
                <a16:creationId xmlns:a16="http://schemas.microsoft.com/office/drawing/2014/main" id="{A0E136B6-70C4-4FD1-9FC9-C5CFEFAD9C0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7" name="Slide Number Placeholder 6">
            <a:extLst>
              <a:ext uri="{FF2B5EF4-FFF2-40B4-BE49-F238E27FC236}">
                <a16:creationId xmlns:a16="http://schemas.microsoft.com/office/drawing/2014/main" id="{3FA293E0-3E30-4489-9664-EBC7CF187B22}"/>
              </a:ext>
            </a:extLst>
          </p:cNvPr>
          <p:cNvSpPr>
            <a:spLocks noGrp="1"/>
          </p:cNvSpPr>
          <p:nvPr>
            <p:ph type="sldNum" sz="quarter" idx="12"/>
          </p:nvPr>
        </p:nvSpPr>
        <p:spPr/>
        <p:txBody>
          <a:bodyPr/>
          <a:lstStyle>
            <a:lvl1pPr>
              <a:defRPr/>
            </a:lvl1pPr>
          </a:lstStyle>
          <a:p>
            <a:pPr>
              <a:defRPr/>
            </a:pPr>
            <a:fld id="{51706FC9-E9D5-4381-B73B-9601D9E38A4E}" type="slidenum">
              <a:rPr lang="en-US"/>
              <a:pPr>
                <a:defRPr/>
              </a:pPr>
              <a:t>‹#›</a:t>
            </a:fld>
            <a:endParaRPr lang="en-US"/>
          </a:p>
        </p:txBody>
      </p:sp>
    </p:spTree>
    <p:extLst>
      <p:ext uri="{BB962C8B-B14F-4D97-AF65-F5344CB8AC3E}">
        <p14:creationId xmlns:p14="http://schemas.microsoft.com/office/powerpoint/2010/main" val="4228776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6AD0634-2613-4488-A360-18E5D37B41DB}"/>
              </a:ext>
            </a:extLst>
          </p:cNvPr>
          <p:cNvSpPr>
            <a:spLocks noGrp="1" noChangeArrowheads="1"/>
          </p:cNvSpPr>
          <p:nvPr>
            <p:ph type="title"/>
          </p:nvPr>
        </p:nvSpPr>
        <p:spPr bwMode="auto">
          <a:xfrm>
            <a:off x="381000" y="152400"/>
            <a:ext cx="828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280C930-2D4E-47AF-965A-C2E890EFEC09}"/>
              </a:ext>
            </a:extLst>
          </p:cNvPr>
          <p:cNvSpPr>
            <a:spLocks noGrp="1" noChangeArrowheads="1"/>
          </p:cNvSpPr>
          <p:nvPr>
            <p:ph type="body" idx="1"/>
          </p:nvPr>
        </p:nvSpPr>
        <p:spPr bwMode="auto">
          <a:xfrm>
            <a:off x="411163" y="1143000"/>
            <a:ext cx="8318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 Third Level</a:t>
            </a:r>
          </a:p>
        </p:txBody>
      </p:sp>
      <p:grpSp>
        <p:nvGrpSpPr>
          <p:cNvPr id="1028" name="Group 16">
            <a:extLst>
              <a:ext uri="{FF2B5EF4-FFF2-40B4-BE49-F238E27FC236}">
                <a16:creationId xmlns:a16="http://schemas.microsoft.com/office/drawing/2014/main" id="{FBB0EDC6-3D2F-4E03-A555-AB7EDCE0457F}"/>
              </a:ext>
            </a:extLst>
          </p:cNvPr>
          <p:cNvGrpSpPr>
            <a:grpSpLocks/>
          </p:cNvGrpSpPr>
          <p:nvPr userDrawn="1"/>
        </p:nvGrpSpPr>
        <p:grpSpPr bwMode="auto">
          <a:xfrm>
            <a:off x="304800" y="838200"/>
            <a:ext cx="8534400" cy="152400"/>
            <a:chOff x="264" y="788"/>
            <a:chExt cx="5232" cy="124"/>
          </a:xfrm>
        </p:grpSpPr>
        <p:sp>
          <p:nvSpPr>
            <p:cNvPr id="1032" name="Rectangle 17">
              <a:extLst>
                <a:ext uri="{FF2B5EF4-FFF2-40B4-BE49-F238E27FC236}">
                  <a16:creationId xmlns:a16="http://schemas.microsoft.com/office/drawing/2014/main" id="{AFD96532-8723-40E0-8AD8-26F391284255}"/>
                </a:ext>
              </a:extLst>
            </p:cNvPr>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33" name="Rectangle 18">
              <a:extLst>
                <a:ext uri="{FF2B5EF4-FFF2-40B4-BE49-F238E27FC236}">
                  <a16:creationId xmlns:a16="http://schemas.microsoft.com/office/drawing/2014/main" id="{E8B966A8-337D-4FF1-A4E2-D44F3A0D7407}"/>
                </a:ext>
              </a:extLst>
            </p:cNvPr>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2" name="Footer Placeholder 1">
            <a:extLst>
              <a:ext uri="{FF2B5EF4-FFF2-40B4-BE49-F238E27FC236}">
                <a16:creationId xmlns:a16="http://schemas.microsoft.com/office/drawing/2014/main" id="{B7C16EC6-558C-4173-89B4-4706DB978F5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dirty="0" smtClean="0">
                <a:solidFill>
                  <a:schemeClr val="tx1">
                    <a:tint val="75000"/>
                  </a:schemeClr>
                </a:solidFill>
                <a:latin typeface="Arial" charset="0"/>
                <a:ea typeface="ＭＳ Ｐゴシック" charset="-128"/>
              </a:defRPr>
            </a:lvl1pPr>
          </a:lstStyle>
          <a:p>
            <a:pPr>
              <a:defRPr/>
            </a:pPr>
            <a:r>
              <a:rPr lang="en-US"/>
              <a:t>Introduction to Data Mining, 2</a:t>
            </a:r>
            <a:r>
              <a:rPr lang="en-US" baseline="30000"/>
              <a:t>nd</a:t>
            </a:r>
            <a:r>
              <a:rPr lang="en-US"/>
              <a:t> Edition</a:t>
            </a:r>
          </a:p>
        </p:txBody>
      </p:sp>
      <p:sp>
        <p:nvSpPr>
          <p:cNvPr id="3" name="Slide Number Placeholder 2">
            <a:extLst>
              <a:ext uri="{FF2B5EF4-FFF2-40B4-BE49-F238E27FC236}">
                <a16:creationId xmlns:a16="http://schemas.microsoft.com/office/drawing/2014/main" id="{266506A4-A838-434C-ABAB-02288EF9B828}"/>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smtClean="0">
                <a:solidFill>
                  <a:schemeClr val="tx1">
                    <a:tint val="75000"/>
                  </a:schemeClr>
                </a:solidFill>
                <a:latin typeface="Arial" charset="0"/>
                <a:ea typeface="ＭＳ Ｐゴシック" charset="-128"/>
              </a:defRPr>
            </a:lvl1pPr>
          </a:lstStyle>
          <a:p>
            <a:pPr>
              <a:defRPr/>
            </a:pPr>
            <a:fld id="{91B2CA85-76FB-495C-84FC-037B18CA4329}" type="slidenum">
              <a:rPr lang="en-US"/>
              <a:pPr>
                <a:defRPr/>
              </a:pPr>
              <a:t>‹#›</a:t>
            </a:fld>
            <a:endParaRPr lang="en-US"/>
          </a:p>
        </p:txBody>
      </p:sp>
      <p:sp>
        <p:nvSpPr>
          <p:cNvPr id="4" name="Date Placeholder 3">
            <a:extLst>
              <a:ext uri="{FF2B5EF4-FFF2-40B4-BE49-F238E27FC236}">
                <a16:creationId xmlns:a16="http://schemas.microsoft.com/office/drawing/2014/main" id="{B2DA8829-4BBA-4BC4-A745-E82BE7DD165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smtClean="0">
                <a:solidFill>
                  <a:schemeClr val="tx1">
                    <a:tint val="75000"/>
                  </a:schemeClr>
                </a:solidFill>
                <a:latin typeface="Arial" charset="0"/>
                <a:ea typeface="ＭＳ Ｐゴシック" charset="-128"/>
              </a:defRPr>
            </a:lvl1pPr>
          </a:lstStyle>
          <a:p>
            <a:pPr>
              <a:defRPr/>
            </a:pPr>
            <a:r>
              <a:rPr lang="en-US"/>
              <a:t>2/1/2021</a:t>
            </a:r>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Lst>
  <p:hf hdr="0"/>
  <p:txStyles>
    <p:titleStyle>
      <a:lvl1pPr algn="l" rtl="0" eaLnBrk="0" fontAlgn="base" hangingPunct="0">
        <a:lnSpc>
          <a:spcPts val="3600"/>
        </a:lnSpc>
        <a:spcBef>
          <a:spcPct val="0"/>
        </a:spcBef>
        <a:spcAft>
          <a:spcPct val="0"/>
        </a:spcAft>
        <a:defRPr sz="3200" b="1">
          <a:solidFill>
            <a:schemeClr val="tx1"/>
          </a:solidFill>
          <a:latin typeface="+mj-lt"/>
          <a:ea typeface="ＭＳ Ｐゴシック" charset="0"/>
          <a:cs typeface="ＭＳ Ｐゴシック" charset="0"/>
        </a:defRPr>
      </a:lvl1pPr>
      <a:lvl2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2pPr>
      <a:lvl3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3pPr>
      <a:lvl4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4pPr>
      <a:lvl5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pitchFamily="-84" charset="2"/>
        <a:buChar char="l"/>
        <a:defRPr sz="2800">
          <a:solidFill>
            <a:schemeClr val="tx1"/>
          </a:solidFill>
          <a:latin typeface="+mn-lt"/>
          <a:ea typeface="ＭＳ Ｐゴシック" charset="0"/>
          <a:cs typeface="ＭＳ Ｐゴシック" charset="0"/>
        </a:defRPr>
      </a:lvl1pPr>
      <a:lvl2pPr marL="800100" indent="-342900" algn="l" rtl="0" eaLnBrk="0" fontAlgn="base" hangingPunct="0">
        <a:spcBef>
          <a:spcPct val="10000"/>
        </a:spcBef>
        <a:spcAft>
          <a:spcPts val="400"/>
        </a:spcAft>
        <a:buClr>
          <a:srgbClr val="0C7B9C"/>
        </a:buClr>
        <a:buSzPct val="100000"/>
        <a:buFont typeface="Arial" panose="020B0604020202020204" pitchFamily="34" charset="0"/>
        <a:buChar char="–"/>
        <a:defRPr sz="2800">
          <a:solidFill>
            <a:schemeClr val="tx1"/>
          </a:solidFill>
          <a:latin typeface="+mn-lt"/>
          <a:ea typeface="ＭＳ Ｐゴシック" charset="0"/>
        </a:defRPr>
      </a:lvl2pPr>
      <a:lvl3pPr marL="914400" algn="l" rtl="0" eaLnBrk="0" fontAlgn="base" hangingPunct="0">
        <a:spcBef>
          <a:spcPct val="10000"/>
        </a:spcBef>
        <a:spcAft>
          <a:spcPts val="400"/>
        </a:spcAft>
        <a:buClr>
          <a:srgbClr val="0C7B9C"/>
        </a:buClr>
        <a:buSzPct val="70000"/>
        <a:buFont typeface="Wingdings" panose="05000000000000000000" pitchFamily="2" charset="2"/>
        <a:buChar char="u"/>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AF3285F-F532-4C69-95A5-0DFDA2E19AC4}"/>
              </a:ext>
            </a:extLst>
          </p:cNvPr>
          <p:cNvSpPr>
            <a:spLocks noGrp="1" noChangeArrowheads="1"/>
          </p:cNvSpPr>
          <p:nvPr>
            <p:ph type="title"/>
          </p:nvPr>
        </p:nvSpPr>
        <p:spPr>
          <a:xfrm>
            <a:off x="228600" y="228600"/>
            <a:ext cx="8763000" cy="838200"/>
          </a:xfrm>
        </p:spPr>
        <p:txBody>
          <a:bodyPr/>
          <a:lstStyle/>
          <a:p>
            <a:pPr algn="ctr">
              <a:defRPr/>
            </a:pPr>
            <a:r>
              <a:rPr lang="en-US" sz="2800" dirty="0"/>
              <a:t>Unsupervised Learning</a:t>
            </a:r>
            <a:endParaRPr lang="en-US" sz="2800" dirty="0">
              <a:cs typeface="+mj-cs"/>
            </a:endParaRPr>
          </a:p>
        </p:txBody>
      </p:sp>
      <p:sp>
        <p:nvSpPr>
          <p:cNvPr id="4098" name="Rectangle 3">
            <a:extLst>
              <a:ext uri="{FF2B5EF4-FFF2-40B4-BE49-F238E27FC236}">
                <a16:creationId xmlns:a16="http://schemas.microsoft.com/office/drawing/2014/main" id="{017A54E0-3AFD-4279-BB59-91186E9BF1B5}"/>
              </a:ext>
            </a:extLst>
          </p:cNvPr>
          <p:cNvSpPr>
            <a:spLocks noChangeArrowheads="1"/>
          </p:cNvSpPr>
          <p:nvPr/>
        </p:nvSpPr>
        <p:spPr bwMode="auto">
          <a:xfrm>
            <a:off x="-1" y="3275862"/>
            <a:ext cx="9143999"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marL="285750" indent="-285750" algn="ctr">
              <a:spcBef>
                <a:spcPct val="0"/>
              </a:spcBef>
              <a:spcAft>
                <a:spcPct val="0"/>
              </a:spcAft>
              <a:buClrTx/>
              <a:buSzTx/>
              <a:buFont typeface="Wingdings" pitchFamily="2" charset="2"/>
              <a:buChar char="q"/>
            </a:pPr>
            <a:r>
              <a:rPr lang="en-US" sz="2600" b="0" dirty="0"/>
              <a:t>In unsupervised learning, the model is given a set of data without any predefined target or output variable. </a:t>
            </a:r>
            <a:endParaRPr lang="en-US" altLang="en-US" sz="2600" b="0" dirty="0"/>
          </a:p>
        </p:txBody>
      </p:sp>
      <p:grpSp>
        <p:nvGrpSpPr>
          <p:cNvPr id="4099" name="Group 7">
            <a:extLst>
              <a:ext uri="{FF2B5EF4-FFF2-40B4-BE49-F238E27FC236}">
                <a16:creationId xmlns:a16="http://schemas.microsoft.com/office/drawing/2014/main" id="{FA339C1D-8655-4C1E-BA2A-43370A6D9232}"/>
              </a:ext>
            </a:extLst>
          </p:cNvPr>
          <p:cNvGrpSpPr>
            <a:grpSpLocks/>
          </p:cNvGrpSpPr>
          <p:nvPr/>
        </p:nvGrpSpPr>
        <p:grpSpPr bwMode="auto">
          <a:xfrm>
            <a:off x="304798" y="1066800"/>
            <a:ext cx="8534400" cy="152400"/>
            <a:chOff x="264" y="788"/>
            <a:chExt cx="5232" cy="124"/>
          </a:xfrm>
        </p:grpSpPr>
        <p:sp>
          <p:nvSpPr>
            <p:cNvPr id="4103" name="Rectangle 8">
              <a:extLst>
                <a:ext uri="{FF2B5EF4-FFF2-40B4-BE49-F238E27FC236}">
                  <a16:creationId xmlns:a16="http://schemas.microsoft.com/office/drawing/2014/main" id="{F3DCE9BF-8C6D-48E2-B368-2E45A8C2BA56}"/>
                </a:ext>
              </a:extLst>
            </p:cNvPr>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4104" name="Rectangle 9">
              <a:extLst>
                <a:ext uri="{FF2B5EF4-FFF2-40B4-BE49-F238E27FC236}">
                  <a16:creationId xmlns:a16="http://schemas.microsoft.com/office/drawing/2014/main" id="{53F9E187-85FC-45F6-940D-715D4E8A4B7A}"/>
                </a:ext>
              </a:extLst>
            </p:cNvPr>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grpSp>
      <p:sp>
        <p:nvSpPr>
          <p:cNvPr id="4" name="Slide Number Placeholder 3">
            <a:extLst>
              <a:ext uri="{FF2B5EF4-FFF2-40B4-BE49-F238E27FC236}">
                <a16:creationId xmlns:a16="http://schemas.microsoft.com/office/drawing/2014/main" id="{AE075DD6-4672-4F62-BD9E-D41CCA69ADE7}"/>
              </a:ext>
            </a:extLst>
          </p:cNvPr>
          <p:cNvSpPr>
            <a:spLocks noGrp="1"/>
          </p:cNvSpPr>
          <p:nvPr>
            <p:ph type="sldNum" sz="quarter" idx="12"/>
          </p:nvPr>
        </p:nvSpPr>
        <p:spPr/>
        <p:txBody>
          <a:bodyPr/>
          <a:lstStyle/>
          <a:p>
            <a:pPr>
              <a:defRPr/>
            </a:pPr>
            <a:fld id="{01DB5FB9-BC54-407B-B625-9BB964FB1D22}" type="slidenum">
              <a:rPr lang="en-US"/>
              <a:pPr>
                <a:defRPr/>
              </a:pPr>
              <a:t>1</a:t>
            </a:fld>
            <a:endParaRPr lang="en-US"/>
          </a:p>
        </p:txBody>
      </p:sp>
      <p:sp>
        <p:nvSpPr>
          <p:cNvPr id="5" name="Rectangle 4"/>
          <p:cNvSpPr/>
          <p:nvPr/>
        </p:nvSpPr>
        <p:spPr>
          <a:xfrm>
            <a:off x="152401" y="1342700"/>
            <a:ext cx="7353298" cy="523220"/>
          </a:xfrm>
          <a:prstGeom prst="rect">
            <a:avLst/>
          </a:prstGeom>
        </p:spPr>
        <p:txBody>
          <a:bodyPr wrap="square">
            <a:spAutoFit/>
          </a:bodyPr>
          <a:lstStyle/>
          <a:p>
            <a:r>
              <a:rPr lang="en-US" sz="2800" dirty="0"/>
              <a:t>What is Unsupervised Learning?</a:t>
            </a:r>
            <a:endParaRPr lang="en-US" sz="2800" dirty="0">
              <a:latin typeface="Times New Roman" pitchFamily="18" charset="0"/>
              <a:cs typeface="Times New Roman" pitchFamily="18" charset="0"/>
            </a:endParaRPr>
          </a:p>
        </p:txBody>
      </p:sp>
      <p:sp>
        <p:nvSpPr>
          <p:cNvPr id="6" name="Rectangle 5"/>
          <p:cNvSpPr/>
          <p:nvPr/>
        </p:nvSpPr>
        <p:spPr>
          <a:xfrm>
            <a:off x="304798" y="1921054"/>
            <a:ext cx="8839199" cy="1323439"/>
          </a:xfrm>
          <a:prstGeom prst="rect">
            <a:avLst/>
          </a:prstGeom>
        </p:spPr>
        <p:txBody>
          <a:bodyPr wrap="square">
            <a:spAutoFit/>
          </a:bodyPr>
          <a:lstStyle/>
          <a:p>
            <a:pPr marL="285750" indent="-285750">
              <a:buFont typeface="Wingdings" pitchFamily="2" charset="2"/>
              <a:buChar char="q"/>
            </a:pPr>
            <a:r>
              <a:rPr lang="en-US" sz="2600" b="0" dirty="0"/>
              <a:t>Unsupervised learning is a type of machine learning algorithm where the model is not provided with labeled data, unlike in supervised learning</a:t>
            </a:r>
            <a:r>
              <a:rPr lang="en-US" sz="2800" b="0" dirty="0"/>
              <a:t>. </a:t>
            </a:r>
          </a:p>
        </p:txBody>
      </p:sp>
      <p:sp>
        <p:nvSpPr>
          <p:cNvPr id="7" name="Rectangle 6"/>
          <p:cNvSpPr/>
          <p:nvPr/>
        </p:nvSpPr>
        <p:spPr>
          <a:xfrm>
            <a:off x="304798" y="4272677"/>
            <a:ext cx="8686800" cy="892552"/>
          </a:xfrm>
          <a:prstGeom prst="rect">
            <a:avLst/>
          </a:prstGeom>
        </p:spPr>
        <p:txBody>
          <a:bodyPr wrap="square">
            <a:spAutoFit/>
          </a:bodyPr>
          <a:lstStyle/>
          <a:p>
            <a:pPr marL="285750" indent="-285750">
              <a:buFont typeface="Wingdings" pitchFamily="2" charset="2"/>
              <a:buChar char="q"/>
            </a:pPr>
            <a:r>
              <a:rPr lang="en-US" sz="2600" b="0" dirty="0"/>
              <a:t>The model then learns patterns and structures in the data without any specific guidance.</a:t>
            </a:r>
          </a:p>
        </p:txBody>
      </p:sp>
      <p:sp>
        <p:nvSpPr>
          <p:cNvPr id="8" name="Rectangle 7"/>
          <p:cNvSpPr/>
          <p:nvPr/>
        </p:nvSpPr>
        <p:spPr>
          <a:xfrm>
            <a:off x="152401" y="5183372"/>
            <a:ext cx="8991596" cy="1292662"/>
          </a:xfrm>
          <a:prstGeom prst="rect">
            <a:avLst/>
          </a:prstGeom>
        </p:spPr>
        <p:txBody>
          <a:bodyPr wrap="square">
            <a:spAutoFit/>
          </a:bodyPr>
          <a:lstStyle/>
          <a:p>
            <a:pPr marL="285750" indent="-285750">
              <a:buFont typeface="Wingdings" pitchFamily="2" charset="2"/>
              <a:buChar char="v"/>
            </a:pPr>
            <a:r>
              <a:rPr lang="en-US" sz="2600" b="0" dirty="0"/>
              <a:t>The goal of unsupervised learning is to identify interesting structures or patterns in the data that can provide insights or be used for further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b="1" dirty="0" err="1"/>
              <a:t>Autoencoders</a:t>
            </a:r>
            <a:r>
              <a:rPr lang="en-US" dirty="0"/>
              <a:t>: a neural network design utilized for unsupervised learning that learns to compress and remake data.</a:t>
            </a:r>
          </a:p>
          <a:p>
            <a:pPr lvl="0"/>
            <a:r>
              <a:rPr lang="en-US" b="1" dirty="0"/>
              <a:t>Generative Adversarial Networks (GANs)</a:t>
            </a:r>
            <a:r>
              <a:rPr lang="en-US" dirty="0"/>
              <a:t>: a sort of unsupervised learning utilized for producing unused information samples that are comparative to the training information</a:t>
            </a:r>
          </a:p>
          <a:p>
            <a:pPr lvl="0"/>
            <a:r>
              <a:rPr lang="en-US" b="1" dirty="0"/>
              <a:t>Hierarchical Clustering</a:t>
            </a:r>
            <a:r>
              <a:rPr lang="en-US" dirty="0"/>
              <a:t>: a strategy of gathering information focuses into a hierarchy of clusters, where each cluster contains </a:t>
            </a:r>
            <a:r>
              <a:rPr lang="en-US" dirty="0" err="1"/>
              <a:t>subclusters</a:t>
            </a:r>
            <a:endParaRPr lang="en-US" dirty="0"/>
          </a:p>
          <a:p>
            <a:pPr lvl="0"/>
            <a:endParaRPr lang="en-US" dirty="0"/>
          </a:p>
          <a:p>
            <a:endParaRPr lang="en-US" dirty="0"/>
          </a:p>
        </p:txBody>
      </p:sp>
      <p:sp>
        <p:nvSpPr>
          <p:cNvPr id="6" name="Slide Number Placeholder 5"/>
          <p:cNvSpPr>
            <a:spLocks noGrp="1"/>
          </p:cNvSpPr>
          <p:nvPr>
            <p:ph type="sldNum" sz="quarter" idx="12"/>
          </p:nvPr>
        </p:nvSpPr>
        <p:spPr/>
        <p:txBody>
          <a:bodyPr/>
          <a:lstStyle/>
          <a:p>
            <a:pPr>
              <a:defRPr/>
            </a:pPr>
            <a:fld id="{24876ADD-85D9-4CF9-A35B-123309FF4FEE}" type="slidenum">
              <a:rPr lang="en-US" smtClean="0"/>
              <a:pPr>
                <a:defRPr/>
              </a:pPr>
              <a:t>10</a:t>
            </a:fld>
            <a:endParaRPr lang="en-US"/>
          </a:p>
        </p:txBody>
      </p:sp>
    </p:spTree>
    <p:extLst>
      <p:ext uri="{BB962C8B-B14F-4D97-AF65-F5344CB8AC3E}">
        <p14:creationId xmlns:p14="http://schemas.microsoft.com/office/powerpoint/2010/main" val="3823174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838200"/>
          </a:xfrm>
        </p:spPr>
        <p:txBody>
          <a:bodyPr/>
          <a:lstStyle/>
          <a:p>
            <a:r>
              <a:rPr lang="en-US" dirty="0"/>
              <a:t>Conclusion</a:t>
            </a:r>
            <a:br>
              <a:rPr lang="en-US" dirty="0"/>
            </a:br>
            <a:endParaRPr lang="en-US" dirty="0"/>
          </a:p>
        </p:txBody>
      </p:sp>
      <p:sp>
        <p:nvSpPr>
          <p:cNvPr id="3" name="Content Placeholder 2"/>
          <p:cNvSpPr>
            <a:spLocks noGrp="1"/>
          </p:cNvSpPr>
          <p:nvPr>
            <p:ph idx="1"/>
          </p:nvPr>
        </p:nvSpPr>
        <p:spPr>
          <a:xfrm>
            <a:off x="304800" y="1371600"/>
            <a:ext cx="8623300" cy="5029200"/>
          </a:xfrm>
        </p:spPr>
        <p:txBody>
          <a:bodyPr/>
          <a:lstStyle/>
          <a:p>
            <a:r>
              <a:rPr lang="en-US" dirty="0"/>
              <a:t>Unsupervised learning may be a effective procedure in machine learning that can offer assistance recognize hidden patterns and structures in information. </a:t>
            </a:r>
          </a:p>
          <a:p>
            <a:r>
              <a:rPr lang="en-US" dirty="0"/>
              <a:t>It incorporates a wide extend of applications in different areas, counting clustering, dimensionality decrease, affiliation run the show learning, and thickness estimation.</a:t>
            </a:r>
          </a:p>
          <a:p>
            <a:r>
              <a:rPr lang="en-US" dirty="0"/>
              <a:t> A few prevalent unsupervised learning methods incorporate </a:t>
            </a:r>
            <a:r>
              <a:rPr lang="en-US" dirty="0">
                <a:solidFill>
                  <a:srgbClr val="FF0000"/>
                </a:solidFill>
              </a:rPr>
              <a:t>K-means clustering, PCA, </a:t>
            </a:r>
            <a:r>
              <a:rPr lang="en-US" dirty="0" err="1">
                <a:solidFill>
                  <a:srgbClr val="FF0000"/>
                </a:solidFill>
              </a:rPr>
              <a:t>autoencoders</a:t>
            </a:r>
            <a:r>
              <a:rPr lang="en-US" dirty="0">
                <a:solidFill>
                  <a:srgbClr val="FF0000"/>
                </a:solidFill>
              </a:rPr>
              <a:t>, GANs, and hierarchical clustering.</a:t>
            </a:r>
          </a:p>
          <a:p>
            <a:endParaRPr lang="en-US" dirty="0"/>
          </a:p>
        </p:txBody>
      </p:sp>
      <p:sp>
        <p:nvSpPr>
          <p:cNvPr id="6" name="Slide Number Placeholder 5"/>
          <p:cNvSpPr>
            <a:spLocks noGrp="1"/>
          </p:cNvSpPr>
          <p:nvPr>
            <p:ph type="sldNum" sz="quarter" idx="12"/>
          </p:nvPr>
        </p:nvSpPr>
        <p:spPr/>
        <p:txBody>
          <a:bodyPr/>
          <a:lstStyle/>
          <a:p>
            <a:pPr>
              <a:defRPr/>
            </a:pPr>
            <a:fld id="{24876ADD-85D9-4CF9-A35B-123309FF4FEE}" type="slidenum">
              <a:rPr lang="en-US" smtClean="0"/>
              <a:pPr>
                <a:defRPr/>
              </a:pPr>
              <a:t>11</a:t>
            </a:fld>
            <a:endParaRPr lang="en-US"/>
          </a:p>
        </p:txBody>
      </p:sp>
    </p:spTree>
    <p:extLst>
      <p:ext uri="{BB962C8B-B14F-4D97-AF65-F5344CB8AC3E}">
        <p14:creationId xmlns:p14="http://schemas.microsoft.com/office/powerpoint/2010/main" val="988130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3A98C3D-2995-4F43-B868-3D29606AACEB}"/>
              </a:ext>
            </a:extLst>
          </p:cNvPr>
          <p:cNvSpPr>
            <a:spLocks noGrp="1" noChangeArrowheads="1"/>
          </p:cNvSpPr>
          <p:nvPr>
            <p:ph type="title"/>
          </p:nvPr>
        </p:nvSpPr>
        <p:spPr>
          <a:xfrm>
            <a:off x="381000" y="152400"/>
            <a:ext cx="8280400" cy="609600"/>
          </a:xfrm>
        </p:spPr>
        <p:txBody>
          <a:bodyPr/>
          <a:lstStyle/>
          <a:p>
            <a:pPr algn="ctr"/>
            <a:r>
              <a:rPr lang="en-US" dirty="0">
                <a:solidFill>
                  <a:srgbClr val="FF0000"/>
                </a:solidFill>
              </a:rPr>
              <a:t>K-means Clustering</a:t>
            </a:r>
          </a:p>
        </p:txBody>
      </p:sp>
      <p:sp>
        <p:nvSpPr>
          <p:cNvPr id="20482" name="Rectangle 3">
            <a:extLst>
              <a:ext uri="{FF2B5EF4-FFF2-40B4-BE49-F238E27FC236}">
                <a16:creationId xmlns:a16="http://schemas.microsoft.com/office/drawing/2014/main" id="{C4EEE4B1-2980-40D8-B25E-F7BD1170412A}"/>
              </a:ext>
            </a:extLst>
          </p:cNvPr>
          <p:cNvSpPr>
            <a:spLocks noGrp="1" noChangeArrowheads="1"/>
          </p:cNvSpPr>
          <p:nvPr>
            <p:ph type="body" idx="1"/>
          </p:nvPr>
        </p:nvSpPr>
        <p:spPr/>
        <p:txBody>
          <a:bodyPr/>
          <a:lstStyle/>
          <a:p>
            <a:r>
              <a:rPr lang="en-US" b="1" dirty="0"/>
              <a:t>Overview</a:t>
            </a:r>
            <a:endParaRPr lang="en-US" dirty="0"/>
          </a:p>
          <a:p>
            <a:pPr marL="0" indent="0">
              <a:buNone/>
            </a:pPr>
            <a:r>
              <a:rPr lang="en-US" dirty="0"/>
              <a:t>K-means clustering is a popular unsupervised machine learning algorithm that is used to group similar data points together. </a:t>
            </a:r>
          </a:p>
          <a:p>
            <a:pPr marL="0" indent="0">
              <a:buNone/>
            </a:pPr>
            <a:r>
              <a:rPr lang="en-US" dirty="0"/>
              <a:t>The algorithm works by iteratively partitioning data points into K clusters based on their similarity, where K is a pre-defined number of clusters that the algorithm aims to create.</a:t>
            </a:r>
          </a:p>
          <a:p>
            <a:pPr marL="0" indent="0">
              <a:buNone/>
            </a:pPr>
            <a:endParaRPr lang="en-US" altLang="en-US" dirty="0">
              <a:ea typeface="ＭＳ Ｐゴシック" panose="020B0600070205080204" pitchFamily="34" charset="-128"/>
            </a:endParaRPr>
          </a:p>
        </p:txBody>
      </p:sp>
      <p:sp>
        <p:nvSpPr>
          <p:cNvPr id="4" name="Slide Number Placeholder 3">
            <a:extLst>
              <a:ext uri="{FF2B5EF4-FFF2-40B4-BE49-F238E27FC236}">
                <a16:creationId xmlns:a16="http://schemas.microsoft.com/office/drawing/2014/main" id="{5508466B-54FA-4716-9DA8-9B80AFB80A9E}"/>
              </a:ext>
            </a:extLst>
          </p:cNvPr>
          <p:cNvSpPr>
            <a:spLocks noGrp="1"/>
          </p:cNvSpPr>
          <p:nvPr>
            <p:ph type="sldNum" sz="quarter" idx="12"/>
          </p:nvPr>
        </p:nvSpPr>
        <p:spPr/>
        <p:txBody>
          <a:bodyPr/>
          <a:lstStyle/>
          <a:p>
            <a:pPr>
              <a:defRPr/>
            </a:pPr>
            <a:fld id="{A9D3946A-9181-431C-9F3B-E440726DFE0F}" type="slidenum">
              <a:rPr lang="en-US"/>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80400" cy="838200"/>
          </a:xfrm>
        </p:spPr>
        <p:txBody>
          <a:bodyPr/>
          <a:lstStyle/>
          <a:p>
            <a:pPr algn="ctr"/>
            <a:br>
              <a:rPr lang="en-US" dirty="0"/>
            </a:br>
            <a:r>
              <a:rPr lang="en-US" dirty="0">
                <a:solidFill>
                  <a:srgbClr val="FF0000"/>
                </a:solidFill>
                <a:latin typeface="Times New Roman" pitchFamily="18" charset="0"/>
                <a:cs typeface="Times New Roman" pitchFamily="18" charset="0"/>
              </a:rPr>
              <a:t>Introduction to Clustering</a:t>
            </a:r>
            <a:br>
              <a:rPr lang="en-US" dirty="0"/>
            </a:br>
            <a:endParaRPr lang="en-US" dirty="0"/>
          </a:p>
        </p:txBody>
      </p:sp>
      <p:sp>
        <p:nvSpPr>
          <p:cNvPr id="3" name="Content Placeholder 2"/>
          <p:cNvSpPr>
            <a:spLocks noGrp="1"/>
          </p:cNvSpPr>
          <p:nvPr>
            <p:ph idx="1"/>
          </p:nvPr>
        </p:nvSpPr>
        <p:spPr>
          <a:xfrm>
            <a:off x="152400" y="1295400"/>
            <a:ext cx="8839200" cy="5105400"/>
          </a:xfrm>
        </p:spPr>
        <p:txBody>
          <a:bodyPr/>
          <a:lstStyle/>
          <a:p>
            <a:r>
              <a:rPr lang="en-US" dirty="0"/>
              <a:t>Clustering algorithms seek to learn, from the properties of the data, an optimal division or discrete labeling of groups of points. Many clustering algorithms are available in </a:t>
            </a:r>
            <a:r>
              <a:rPr lang="en-US" dirty="0" err="1"/>
              <a:t>Scikit</a:t>
            </a:r>
            <a:r>
              <a:rPr lang="en-US" dirty="0"/>
              <a:t>-Learn and elsewhere, but perhaps the simplest to understand is an algorithm known as </a:t>
            </a:r>
            <a:r>
              <a:rPr lang="en-US" i="1" dirty="0"/>
              <a:t>k-means clustering</a:t>
            </a:r>
            <a:r>
              <a:rPr lang="en-US" dirty="0"/>
              <a:t>, which is implemented in </a:t>
            </a:r>
            <a:r>
              <a:rPr lang="en-US" b="1" dirty="0" err="1"/>
              <a:t>sklearn.cluster.KMeans</a:t>
            </a:r>
            <a:r>
              <a:rPr lang="en-US" dirty="0"/>
              <a:t> .</a:t>
            </a:r>
          </a:p>
          <a:p>
            <a:r>
              <a:rPr lang="en-US" dirty="0"/>
              <a:t>The *k-*means algorithm searches for a pre-determined number of clusters within an unlabeled multidimensional dataset.</a:t>
            </a:r>
          </a:p>
        </p:txBody>
      </p:sp>
      <p:sp>
        <p:nvSpPr>
          <p:cNvPr id="4" name="Date Placeholder 3"/>
          <p:cNvSpPr>
            <a:spLocks noGrp="1"/>
          </p:cNvSpPr>
          <p:nvPr>
            <p:ph type="dt" sz="half" idx="10"/>
          </p:nvPr>
        </p:nvSpPr>
        <p:spPr/>
        <p:txBody>
          <a:bodyPr/>
          <a:lstStyle/>
          <a:p>
            <a:pPr>
              <a:defRPr/>
            </a:pPr>
            <a:r>
              <a:rPr lang="en-US" dirty="0"/>
              <a:t>2/1/2024</a:t>
            </a:r>
          </a:p>
        </p:txBody>
      </p:sp>
      <p:sp>
        <p:nvSpPr>
          <p:cNvPr id="6" name="Slide Number Placeholder 5"/>
          <p:cNvSpPr>
            <a:spLocks noGrp="1"/>
          </p:cNvSpPr>
          <p:nvPr>
            <p:ph type="sldNum" sz="quarter" idx="12"/>
          </p:nvPr>
        </p:nvSpPr>
        <p:spPr/>
        <p:txBody>
          <a:bodyPr/>
          <a:lstStyle/>
          <a:p>
            <a:pPr>
              <a:defRPr/>
            </a:pPr>
            <a:fld id="{24876ADD-85D9-4CF9-A35B-123309FF4FEE}" type="slidenum">
              <a:rPr lang="en-US" smtClean="0"/>
              <a:pPr>
                <a:defRPr/>
              </a:pPr>
              <a:t>13</a:t>
            </a:fld>
            <a:endParaRPr lang="en-US"/>
          </a:p>
        </p:txBody>
      </p:sp>
    </p:spTree>
    <p:extLst>
      <p:ext uri="{BB962C8B-B14F-4D97-AF65-F5344CB8AC3E}">
        <p14:creationId xmlns:p14="http://schemas.microsoft.com/office/powerpoint/2010/main" val="3317294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4D136AC-4374-4C25-9F7A-750042289059}"/>
              </a:ext>
            </a:extLst>
          </p:cNvPr>
          <p:cNvSpPr>
            <a:spLocks noGrp="1" noChangeArrowheads="1"/>
          </p:cNvSpPr>
          <p:nvPr>
            <p:ph type="title"/>
          </p:nvPr>
        </p:nvSpPr>
        <p:spPr/>
        <p:txBody>
          <a:bodyPr/>
          <a:lstStyle/>
          <a:p>
            <a:pPr>
              <a:defRPr/>
            </a:pPr>
            <a:r>
              <a:rPr lang="en-US" dirty="0">
                <a:cs typeface="+mj-cs"/>
              </a:rPr>
              <a:t>Methods for Expressing Test Conditions</a:t>
            </a:r>
          </a:p>
        </p:txBody>
      </p:sp>
      <p:sp>
        <p:nvSpPr>
          <p:cNvPr id="21507" name="Rectangle 3">
            <a:extLst>
              <a:ext uri="{FF2B5EF4-FFF2-40B4-BE49-F238E27FC236}">
                <a16:creationId xmlns:a16="http://schemas.microsoft.com/office/drawing/2014/main" id="{E44DD460-903E-47EE-82F1-F2F26AB64E40}"/>
              </a:ext>
            </a:extLst>
          </p:cNvPr>
          <p:cNvSpPr>
            <a:spLocks noGrp="1" noChangeArrowheads="1"/>
          </p:cNvSpPr>
          <p:nvPr>
            <p:ph type="body" idx="1"/>
          </p:nvPr>
        </p:nvSpPr>
        <p:spPr>
          <a:xfrm>
            <a:off x="152400" y="1143000"/>
            <a:ext cx="8839200" cy="5181600"/>
          </a:xfrm>
        </p:spPr>
        <p:txBody>
          <a:bodyPr/>
          <a:lstStyle/>
          <a:p>
            <a:pPr lvl="0"/>
            <a:r>
              <a:rPr lang="en-US" dirty="0"/>
              <a:t>The "cluster center" is the arithmetic mean of all the points belonging to the cluster.</a:t>
            </a:r>
            <a:endParaRPr lang="en-US" sz="2000" dirty="0"/>
          </a:p>
          <a:p>
            <a:pPr lvl="0"/>
            <a:r>
              <a:rPr lang="en-US" dirty="0"/>
              <a:t>Each point is closer to its own cluster center than to other cluster centers.</a:t>
            </a:r>
          </a:p>
          <a:p>
            <a:r>
              <a:rPr lang="en-US" sz="2000" dirty="0"/>
              <a:t> </a:t>
            </a:r>
            <a:r>
              <a:rPr lang="en-US" sz="2600" dirty="0"/>
              <a:t>Those two assumptions are the basis of the _</a:t>
            </a:r>
            <a:r>
              <a:rPr lang="en-US" sz="2600" dirty="0" err="1"/>
              <a:t>k_means</a:t>
            </a:r>
            <a:r>
              <a:rPr lang="en-US" sz="2600" dirty="0"/>
              <a:t> model</a:t>
            </a:r>
          </a:p>
          <a:p>
            <a:r>
              <a:rPr lang="en-US" sz="2600" b="1" dirty="0"/>
              <a:t>K-means Algorithm</a:t>
            </a:r>
            <a:endParaRPr lang="en-US" sz="2600" dirty="0"/>
          </a:p>
          <a:p>
            <a:r>
              <a:rPr lang="en-US" sz="2600" b="1" dirty="0"/>
              <a:t>Expectation–maximization (E–M)</a:t>
            </a:r>
            <a:r>
              <a:rPr lang="en-US" sz="2600" dirty="0"/>
              <a:t> is a powerful algorithm that comes up in a variety of contexts within data science. _k_-means is a particularly simple and easy-to-understand application of the algorithm.</a:t>
            </a:r>
          </a:p>
          <a:p>
            <a:pPr marL="0" lvl="0" indent="0">
              <a:buNone/>
            </a:pPr>
            <a:endParaRPr lang="en-US" sz="2000" dirty="0"/>
          </a:p>
          <a:p>
            <a:pPr lvl="1">
              <a:buFont typeface="Arial" charset="0"/>
              <a:buChar char="–"/>
              <a:defRPr/>
            </a:pPr>
            <a:endParaRPr lang="en-US" dirty="0"/>
          </a:p>
        </p:txBody>
      </p:sp>
      <p:sp>
        <p:nvSpPr>
          <p:cNvPr id="2" name="Date Placeholder 1">
            <a:extLst>
              <a:ext uri="{FF2B5EF4-FFF2-40B4-BE49-F238E27FC236}">
                <a16:creationId xmlns:a16="http://schemas.microsoft.com/office/drawing/2014/main" id="{CCC5604A-AC66-4ADB-8076-E9F53358C041}"/>
              </a:ext>
            </a:extLst>
          </p:cNvPr>
          <p:cNvSpPr>
            <a:spLocks noGrp="1"/>
          </p:cNvSpPr>
          <p:nvPr>
            <p:ph type="dt" sz="quarter" idx="10"/>
          </p:nvPr>
        </p:nvSpPr>
        <p:spPr/>
        <p:txBody>
          <a:bodyPr/>
          <a:lstStyle/>
          <a:p>
            <a:pPr>
              <a:defRPr/>
            </a:pPr>
            <a:r>
              <a:rPr lang="en-US" dirty="0"/>
              <a:t>2/1/2024</a:t>
            </a:r>
          </a:p>
        </p:txBody>
      </p:sp>
      <p:sp>
        <p:nvSpPr>
          <p:cNvPr id="4" name="Slide Number Placeholder 3">
            <a:extLst>
              <a:ext uri="{FF2B5EF4-FFF2-40B4-BE49-F238E27FC236}">
                <a16:creationId xmlns:a16="http://schemas.microsoft.com/office/drawing/2014/main" id="{5B55F15E-4118-4F6B-9C81-A6F4C234C392}"/>
              </a:ext>
            </a:extLst>
          </p:cNvPr>
          <p:cNvSpPr>
            <a:spLocks noGrp="1"/>
          </p:cNvSpPr>
          <p:nvPr>
            <p:ph type="sldNum" sz="quarter" idx="12"/>
          </p:nvPr>
        </p:nvSpPr>
        <p:spPr/>
        <p:txBody>
          <a:bodyPr/>
          <a:lstStyle/>
          <a:p>
            <a:pPr>
              <a:defRPr/>
            </a:pPr>
            <a:fld id="{FCC4D0E1-CF69-438E-B8B9-B974011A8BC5}" type="slidenum">
              <a:rPr lang="en-US"/>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latin typeface="Times New Roman" pitchFamily="18" charset="0"/>
                <a:cs typeface="Times New Roman" pitchFamily="18" charset="0"/>
              </a:rPr>
              <a:t>The expectation–maximization approach here consists of the following procedure:</a:t>
            </a:r>
          </a:p>
          <a:p>
            <a:pPr lvl="0"/>
            <a:r>
              <a:rPr lang="en-US" b="1" dirty="0">
                <a:latin typeface="Times New Roman" pitchFamily="18" charset="0"/>
                <a:cs typeface="Times New Roman" pitchFamily="18" charset="0"/>
              </a:rPr>
              <a:t> </a:t>
            </a:r>
            <a:r>
              <a:rPr lang="en-US" dirty="0"/>
              <a:t>Guess some cluster centers</a:t>
            </a:r>
            <a:endParaRPr lang="en-US" sz="2000" dirty="0"/>
          </a:p>
          <a:p>
            <a:pPr lvl="0"/>
            <a:r>
              <a:rPr lang="en-US" dirty="0"/>
              <a:t>Repeat until converged</a:t>
            </a:r>
            <a:endParaRPr lang="en-US" sz="2000" dirty="0"/>
          </a:p>
          <a:p>
            <a:pPr lvl="1"/>
            <a:r>
              <a:rPr lang="en-US" b="1" i="1" dirty="0"/>
              <a:t>E-Step</a:t>
            </a:r>
            <a:r>
              <a:rPr lang="en-US" b="1" dirty="0"/>
              <a:t>: </a:t>
            </a:r>
            <a:r>
              <a:rPr lang="en-US" dirty="0"/>
              <a:t>assign points to the nearest cluster center</a:t>
            </a:r>
            <a:endParaRPr lang="en-US" sz="2000" dirty="0"/>
          </a:p>
          <a:p>
            <a:pPr lvl="1"/>
            <a:r>
              <a:rPr lang="en-US" b="1" i="1" dirty="0"/>
              <a:t>M-Step</a:t>
            </a:r>
            <a:r>
              <a:rPr lang="en-US" b="1" dirty="0"/>
              <a:t>: </a:t>
            </a:r>
            <a:r>
              <a:rPr lang="en-US" dirty="0"/>
              <a:t>set the cluster centers to the mean</a:t>
            </a:r>
            <a:endParaRPr lang="en-US" sz="2000" dirty="0"/>
          </a:p>
          <a:p>
            <a:pPr marL="0" indent="0">
              <a:buNone/>
            </a:pPr>
            <a:endParaRPr lang="en-US"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r>
              <a:rPr lang="en-US" dirty="0"/>
              <a:t>2/1/2024</a:t>
            </a:r>
          </a:p>
        </p:txBody>
      </p:sp>
      <p:sp>
        <p:nvSpPr>
          <p:cNvPr id="6" name="Slide Number Placeholder 5"/>
          <p:cNvSpPr>
            <a:spLocks noGrp="1"/>
          </p:cNvSpPr>
          <p:nvPr>
            <p:ph type="sldNum" sz="quarter" idx="12"/>
          </p:nvPr>
        </p:nvSpPr>
        <p:spPr/>
        <p:txBody>
          <a:bodyPr/>
          <a:lstStyle/>
          <a:p>
            <a:pPr>
              <a:defRPr/>
            </a:pPr>
            <a:fld id="{24876ADD-85D9-4CF9-A35B-123309FF4FEE}" type="slidenum">
              <a:rPr lang="en-US" smtClean="0"/>
              <a:pPr>
                <a:defRPr/>
              </a:pPr>
              <a:t>15</a:t>
            </a:fld>
            <a:endParaRPr lang="en-US"/>
          </a:p>
        </p:txBody>
      </p:sp>
    </p:spTree>
    <p:extLst>
      <p:ext uri="{BB962C8B-B14F-4D97-AF65-F5344CB8AC3E}">
        <p14:creationId xmlns:p14="http://schemas.microsoft.com/office/powerpoint/2010/main" val="1755699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534400" cy="5181600"/>
          </a:xfrm>
        </p:spPr>
        <p:txBody>
          <a:bodyPr/>
          <a:lstStyle/>
          <a:p>
            <a:r>
              <a:rPr lang="en-US" dirty="0">
                <a:latin typeface="Times New Roman" pitchFamily="18" charset="0"/>
                <a:cs typeface="Times New Roman" pitchFamily="18" charset="0"/>
              </a:rPr>
              <a:t>Here the "E-step" or "Expectation step" is so-named because it involves updating our expectation of which cluster each point belongs to.</a:t>
            </a:r>
          </a:p>
          <a:p>
            <a:r>
              <a:rPr lang="en-US" dirty="0">
                <a:latin typeface="Times New Roman" pitchFamily="18" charset="0"/>
                <a:cs typeface="Times New Roman" pitchFamily="18" charset="0"/>
              </a:rPr>
              <a:t>The "M-step" or "Maximization step" is so-named because it involves maximizing some fitness function that defines the location of the cluster centers — in this case, that maximization is accomplished by taking a simple mean of the data in each cluster.</a:t>
            </a:r>
          </a:p>
        </p:txBody>
      </p:sp>
      <p:sp>
        <p:nvSpPr>
          <p:cNvPr id="4" name="Date Placeholder 3"/>
          <p:cNvSpPr>
            <a:spLocks noGrp="1"/>
          </p:cNvSpPr>
          <p:nvPr>
            <p:ph type="dt" sz="half" idx="10"/>
          </p:nvPr>
        </p:nvSpPr>
        <p:spPr/>
        <p:txBody>
          <a:bodyPr/>
          <a:lstStyle/>
          <a:p>
            <a:pPr>
              <a:defRPr/>
            </a:pPr>
            <a:r>
              <a:rPr lang="en-US" dirty="0"/>
              <a:t>2/1/2024</a:t>
            </a:r>
          </a:p>
        </p:txBody>
      </p:sp>
      <p:sp>
        <p:nvSpPr>
          <p:cNvPr id="6" name="Slide Number Placeholder 5"/>
          <p:cNvSpPr>
            <a:spLocks noGrp="1"/>
          </p:cNvSpPr>
          <p:nvPr>
            <p:ph type="sldNum" sz="quarter" idx="12"/>
          </p:nvPr>
        </p:nvSpPr>
        <p:spPr/>
        <p:txBody>
          <a:bodyPr/>
          <a:lstStyle/>
          <a:p>
            <a:pPr>
              <a:defRPr/>
            </a:pPr>
            <a:fld id="{24876ADD-85D9-4CF9-A35B-123309FF4FEE}" type="slidenum">
              <a:rPr lang="en-US" smtClean="0"/>
              <a:pPr>
                <a:defRPr/>
              </a:pPr>
              <a:t>16</a:t>
            </a:fld>
            <a:endParaRPr lang="en-US"/>
          </a:p>
        </p:txBody>
      </p:sp>
    </p:spTree>
    <p:extLst>
      <p:ext uri="{BB962C8B-B14F-4D97-AF65-F5344CB8AC3E}">
        <p14:creationId xmlns:p14="http://schemas.microsoft.com/office/powerpoint/2010/main" val="559147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9C6E965-D7B0-418F-BAA0-1757CFFA7A59}"/>
              </a:ext>
            </a:extLst>
          </p:cNvPr>
          <p:cNvSpPr>
            <a:spLocks noGrp="1" noChangeArrowheads="1"/>
          </p:cNvSpPr>
          <p:nvPr>
            <p:ph type="title"/>
          </p:nvPr>
        </p:nvSpPr>
        <p:spPr>
          <a:xfrm>
            <a:off x="381000" y="152400"/>
            <a:ext cx="8534400" cy="533400"/>
          </a:xfrm>
        </p:spPr>
        <p:txBody>
          <a:bodyPr/>
          <a:lstStyle/>
          <a:p>
            <a:pPr>
              <a:defRPr/>
            </a:pPr>
            <a:r>
              <a:rPr lang="en-US" dirty="0"/>
              <a:t>Steps followed in K-means clustering</a:t>
            </a:r>
            <a:endParaRPr lang="en-US" dirty="0">
              <a:cs typeface="+mj-cs"/>
            </a:endParaRPr>
          </a:p>
        </p:txBody>
      </p:sp>
      <p:sp>
        <p:nvSpPr>
          <p:cNvPr id="2" name="Date Placeholder 1">
            <a:extLst>
              <a:ext uri="{FF2B5EF4-FFF2-40B4-BE49-F238E27FC236}">
                <a16:creationId xmlns:a16="http://schemas.microsoft.com/office/drawing/2014/main" id="{45279055-9444-4DAA-A321-5736FBCD0DFC}"/>
              </a:ext>
            </a:extLst>
          </p:cNvPr>
          <p:cNvSpPr>
            <a:spLocks noGrp="1"/>
          </p:cNvSpPr>
          <p:nvPr>
            <p:ph type="dt" sz="quarter" idx="10"/>
          </p:nvPr>
        </p:nvSpPr>
        <p:spPr/>
        <p:txBody>
          <a:bodyPr/>
          <a:lstStyle/>
          <a:p>
            <a:pPr>
              <a:defRPr/>
            </a:pPr>
            <a:r>
              <a:rPr lang="en-US" dirty="0"/>
              <a:t>2/1/2024</a:t>
            </a:r>
          </a:p>
        </p:txBody>
      </p:sp>
      <p:sp>
        <p:nvSpPr>
          <p:cNvPr id="4" name="Slide Number Placeholder 3">
            <a:extLst>
              <a:ext uri="{FF2B5EF4-FFF2-40B4-BE49-F238E27FC236}">
                <a16:creationId xmlns:a16="http://schemas.microsoft.com/office/drawing/2014/main" id="{D60D6A55-6A7E-4C40-BC3D-4C76DD19CCBC}"/>
              </a:ext>
            </a:extLst>
          </p:cNvPr>
          <p:cNvSpPr>
            <a:spLocks noGrp="1"/>
          </p:cNvSpPr>
          <p:nvPr>
            <p:ph type="sldNum" sz="quarter" idx="12"/>
          </p:nvPr>
        </p:nvSpPr>
        <p:spPr/>
        <p:txBody>
          <a:bodyPr/>
          <a:lstStyle/>
          <a:p>
            <a:pPr>
              <a:defRPr/>
            </a:pPr>
            <a:fld id="{A1C0F45B-8088-480D-848D-D09825134EBE}" type="slidenum">
              <a:rPr lang="en-US"/>
              <a:pPr>
                <a:defRPr/>
              </a:pPr>
              <a:t>17</a:t>
            </a:fld>
            <a:endParaRPr lang="en-US"/>
          </a:p>
        </p:txBody>
      </p:sp>
      <p:sp>
        <p:nvSpPr>
          <p:cNvPr id="5" name="Content Placeholder 4"/>
          <p:cNvSpPr>
            <a:spLocks noGrp="1"/>
          </p:cNvSpPr>
          <p:nvPr>
            <p:ph idx="1"/>
          </p:nvPr>
        </p:nvSpPr>
        <p:spPr/>
        <p:txBody>
          <a:bodyPr/>
          <a:lstStyle/>
          <a:p>
            <a:pPr marL="0" lvl="0" indent="0">
              <a:buNone/>
            </a:pPr>
            <a:r>
              <a:rPr lang="en-US" sz="2400" dirty="0">
                <a:latin typeface="Times New Roman" pitchFamily="18" charset="0"/>
                <a:cs typeface="Times New Roman" pitchFamily="18" charset="0"/>
              </a:rPr>
              <a:t>1. points to serve as the initial centroids of the K clusters.</a:t>
            </a:r>
          </a:p>
          <a:p>
            <a:pPr marL="0" lvl="0" indent="0">
              <a:buNone/>
            </a:pPr>
            <a:r>
              <a:rPr lang="en-US" sz="2400" b="1" dirty="0">
                <a:latin typeface="Times New Roman" pitchFamily="18" charset="0"/>
                <a:cs typeface="Times New Roman" pitchFamily="18" charset="0"/>
              </a:rPr>
              <a:t>2. Assign data points to clusters: </a:t>
            </a:r>
            <a:r>
              <a:rPr lang="en-US" sz="2400" dirty="0">
                <a:latin typeface="Times New Roman" pitchFamily="18" charset="0"/>
                <a:cs typeface="Times New Roman" pitchFamily="18" charset="0"/>
              </a:rPr>
              <a:t>Each data point is then assigned to the cluster whose centroid is closest to it. This is done using a distance metric, typically the Euclidean distance.</a:t>
            </a:r>
          </a:p>
          <a:p>
            <a:pPr marL="0" lvl="0" indent="0">
              <a:buNone/>
            </a:pPr>
            <a:r>
              <a:rPr lang="en-US" sz="2400" b="1" dirty="0">
                <a:latin typeface="Times New Roman" pitchFamily="18" charset="0"/>
                <a:cs typeface="Times New Roman" pitchFamily="18" charset="0"/>
              </a:rPr>
              <a:t>3. Update centroids: </a:t>
            </a:r>
            <a:r>
              <a:rPr lang="en-US" sz="2400" dirty="0">
                <a:latin typeface="Times New Roman" pitchFamily="18" charset="0"/>
                <a:cs typeface="Times New Roman" pitchFamily="18" charset="0"/>
              </a:rPr>
              <a:t>After all data points have been assigned to a cluster, the centroid of each cluster is updated to be the mean of all the data points assigned to that cluster.</a:t>
            </a:r>
          </a:p>
          <a:p>
            <a:pPr marL="0" lvl="0" indent="0">
              <a:buNone/>
            </a:pPr>
            <a:r>
              <a:rPr lang="en-US" sz="2400" b="1" dirty="0">
                <a:latin typeface="Times New Roman" pitchFamily="18" charset="0"/>
                <a:cs typeface="Times New Roman" pitchFamily="18" charset="0"/>
              </a:rPr>
              <a:t>4. Repeat steps 2 and 3 until convergence: </a:t>
            </a:r>
            <a:r>
              <a:rPr lang="en-US" sz="2400" dirty="0">
                <a:latin typeface="Times New Roman" pitchFamily="18" charset="0"/>
                <a:cs typeface="Times New Roman" pitchFamily="18" charset="0"/>
              </a:rPr>
              <a:t>Steps 2 and 3 are repeated until the centroids no longer change, or until some other stopping criterion is met.</a:t>
            </a:r>
          </a:p>
          <a:p>
            <a:pPr marL="0" lvl="0" indent="0">
              <a:buNone/>
            </a:pPr>
            <a:r>
              <a:rPr lang="en-US" sz="2400" b="1" dirty="0">
                <a:latin typeface="Times New Roman" pitchFamily="18" charset="0"/>
                <a:cs typeface="Times New Roman" pitchFamily="18" charset="0"/>
              </a:rPr>
              <a:t>5. Output final clusters: </a:t>
            </a:r>
            <a:r>
              <a:rPr lang="en-US" sz="2400" dirty="0">
                <a:latin typeface="Times New Roman" pitchFamily="18" charset="0"/>
                <a:cs typeface="Times New Roman" pitchFamily="18" charset="0"/>
              </a:rPr>
              <a:t>Once the algorithm converges, the final clusters are formed by assigning each data point to the cluster whose centroid is closest to it.</a:t>
            </a:r>
          </a:p>
          <a:p>
            <a:pPr marL="0" indent="0">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a:extLst>
              <a:ext uri="{FF2B5EF4-FFF2-40B4-BE49-F238E27FC236}">
                <a16:creationId xmlns:a16="http://schemas.microsoft.com/office/drawing/2014/main" id="{14C108E9-73E2-44FA-BD06-0B95883697D6}"/>
              </a:ext>
            </a:extLst>
          </p:cNvPr>
          <p:cNvSpPr>
            <a:spLocks noGrp="1" noChangeArrowheads="1"/>
          </p:cNvSpPr>
          <p:nvPr>
            <p:ph type="body" idx="1"/>
          </p:nvPr>
        </p:nvSpPr>
        <p:spPr>
          <a:xfrm>
            <a:off x="0" y="1066800"/>
            <a:ext cx="8915399" cy="5257800"/>
          </a:xfrm>
        </p:spPr>
        <p:txBody>
          <a:bodyPr/>
          <a:lstStyle/>
          <a:p>
            <a:r>
              <a:rPr lang="en-US" dirty="0">
                <a:latin typeface="Times New Roman" pitchFamily="18" charset="0"/>
                <a:cs typeface="Times New Roman" pitchFamily="18" charset="0"/>
              </a:rPr>
              <a:t>There are a few issues to be aware of when using the expectation–maximization algorithm.</a:t>
            </a:r>
          </a:p>
          <a:p>
            <a:pPr lvl="0"/>
            <a:r>
              <a:rPr lang="en-US" b="1" dirty="0">
                <a:latin typeface="Times New Roman" pitchFamily="18" charset="0"/>
                <a:cs typeface="Times New Roman" pitchFamily="18" charset="0"/>
              </a:rPr>
              <a:t>The globally optimal result may not be achieved:</a:t>
            </a:r>
            <a:r>
              <a:rPr lang="en-US" dirty="0">
                <a:latin typeface="Times New Roman" pitchFamily="18" charset="0"/>
                <a:cs typeface="Times New Roman" pitchFamily="18" charset="0"/>
              </a:rPr>
              <a:t> First, although the E–M procedure is guaranteed to improve the result in each step, there is no assurance that it will lead to the </a:t>
            </a:r>
            <a:r>
              <a:rPr lang="en-US" i="1" dirty="0">
                <a:latin typeface="Times New Roman" pitchFamily="18" charset="0"/>
                <a:cs typeface="Times New Roman" pitchFamily="18" charset="0"/>
              </a:rPr>
              <a:t>global</a:t>
            </a:r>
            <a:r>
              <a:rPr lang="en-US" dirty="0">
                <a:latin typeface="Times New Roman" pitchFamily="18" charset="0"/>
                <a:cs typeface="Times New Roman" pitchFamily="18" charset="0"/>
              </a:rPr>
              <a:t> best solution.</a:t>
            </a:r>
          </a:p>
          <a:p>
            <a:pPr lvl="0"/>
            <a:r>
              <a:rPr lang="en-US" b="1" dirty="0">
                <a:latin typeface="Times New Roman" pitchFamily="18" charset="0"/>
                <a:cs typeface="Times New Roman" pitchFamily="18" charset="0"/>
              </a:rPr>
              <a:t>The number of clusters must be selected beforehand:</a:t>
            </a:r>
            <a:r>
              <a:rPr lang="en-US" dirty="0">
                <a:latin typeface="Times New Roman" pitchFamily="18" charset="0"/>
                <a:cs typeface="Times New Roman" pitchFamily="18" charset="0"/>
              </a:rPr>
              <a:t> Another common challenge with _k_-means is that you must tell it how many clusters you expect: it cannot learn the number of clusters from the data.</a:t>
            </a:r>
          </a:p>
          <a:p>
            <a:pPr marL="0" indent="0">
              <a:buNone/>
            </a:pPr>
            <a:endParaRPr lang="en-US" altLang="en-US" dirty="0">
              <a:ea typeface="ＭＳ Ｐゴシック" panose="020B0600070205080204" pitchFamily="34" charset="-128"/>
            </a:endParaRPr>
          </a:p>
        </p:txBody>
      </p:sp>
      <p:sp>
        <p:nvSpPr>
          <p:cNvPr id="2" name="Date Placeholder 1">
            <a:extLst>
              <a:ext uri="{FF2B5EF4-FFF2-40B4-BE49-F238E27FC236}">
                <a16:creationId xmlns:a16="http://schemas.microsoft.com/office/drawing/2014/main" id="{DFBC31AC-2B90-4B6B-B916-A46B6DB29CFE}"/>
              </a:ext>
            </a:extLst>
          </p:cNvPr>
          <p:cNvSpPr>
            <a:spLocks noGrp="1"/>
          </p:cNvSpPr>
          <p:nvPr>
            <p:ph type="dt" sz="quarter" idx="10"/>
          </p:nvPr>
        </p:nvSpPr>
        <p:spPr/>
        <p:txBody>
          <a:bodyPr/>
          <a:lstStyle/>
          <a:p>
            <a:pPr>
              <a:defRPr/>
            </a:pPr>
            <a:r>
              <a:rPr lang="en-US" dirty="0"/>
              <a:t>2/1/2024</a:t>
            </a:r>
          </a:p>
        </p:txBody>
      </p:sp>
      <p:sp>
        <p:nvSpPr>
          <p:cNvPr id="4" name="Slide Number Placeholder 3">
            <a:extLst>
              <a:ext uri="{FF2B5EF4-FFF2-40B4-BE49-F238E27FC236}">
                <a16:creationId xmlns:a16="http://schemas.microsoft.com/office/drawing/2014/main" id="{784C8E37-4C0F-4C14-A500-6AA41D7B91B8}"/>
              </a:ext>
            </a:extLst>
          </p:cNvPr>
          <p:cNvSpPr>
            <a:spLocks noGrp="1"/>
          </p:cNvSpPr>
          <p:nvPr>
            <p:ph type="sldNum" sz="quarter" idx="12"/>
          </p:nvPr>
        </p:nvSpPr>
        <p:spPr/>
        <p:txBody>
          <a:bodyPr/>
          <a:lstStyle/>
          <a:p>
            <a:pPr>
              <a:defRPr/>
            </a:pPr>
            <a:fld id="{C27BC3DC-97F5-419B-A87C-21871F4EC09C}" type="slidenum">
              <a:rPr lang="en-US"/>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K-means</a:t>
            </a:r>
          </a:p>
        </p:txBody>
      </p:sp>
      <p:sp>
        <p:nvSpPr>
          <p:cNvPr id="3" name="Content Placeholder 2"/>
          <p:cNvSpPr>
            <a:spLocks noGrp="1"/>
          </p:cNvSpPr>
          <p:nvPr>
            <p:ph idx="1"/>
          </p:nvPr>
        </p:nvSpPr>
        <p:spPr/>
        <p:txBody>
          <a:bodyPr/>
          <a:lstStyle/>
          <a:p>
            <a:r>
              <a:rPr lang="en-US" sz="2400" dirty="0"/>
              <a:t>#importing libraries</a:t>
            </a:r>
          </a:p>
          <a:p>
            <a:r>
              <a:rPr lang="en-US" sz="2400" dirty="0"/>
              <a:t>        import </a:t>
            </a:r>
            <a:r>
              <a:rPr lang="en-US" sz="2400" dirty="0" err="1"/>
              <a:t>numpy</a:t>
            </a:r>
            <a:r>
              <a:rPr lang="en-US" sz="2400" dirty="0"/>
              <a:t> as </a:t>
            </a:r>
            <a:r>
              <a:rPr lang="en-US" sz="2400" dirty="0" err="1"/>
              <a:t>np</a:t>
            </a:r>
            <a:endParaRPr lang="en-US" sz="2400" dirty="0"/>
          </a:p>
          <a:p>
            <a:r>
              <a:rPr lang="en-US" sz="2400" dirty="0"/>
              <a:t>        import pandas as </a:t>
            </a:r>
            <a:r>
              <a:rPr lang="en-US" sz="2400" dirty="0" err="1"/>
              <a:t>pd</a:t>
            </a:r>
            <a:endParaRPr lang="en-US" sz="2400" dirty="0"/>
          </a:p>
          <a:p>
            <a:r>
              <a:rPr lang="en-US" sz="2400" dirty="0"/>
              <a:t>        import </a:t>
            </a:r>
            <a:r>
              <a:rPr lang="en-US" sz="2400" dirty="0" err="1"/>
              <a:t>matplotlib.pyplot</a:t>
            </a:r>
            <a:r>
              <a:rPr lang="en-US" sz="2400" dirty="0"/>
              <a:t> as </a:t>
            </a:r>
            <a:r>
              <a:rPr lang="en-US" sz="2400" dirty="0" err="1"/>
              <a:t>plt</a:t>
            </a:r>
            <a:endParaRPr lang="en-US" sz="2400" dirty="0"/>
          </a:p>
          <a:p>
            <a:r>
              <a:rPr lang="en-US" sz="2400" dirty="0"/>
              <a:t>        from </a:t>
            </a:r>
            <a:r>
              <a:rPr lang="en-US" sz="2400" dirty="0" err="1"/>
              <a:t>sklearn.cluster</a:t>
            </a:r>
            <a:r>
              <a:rPr lang="en-US" sz="2400" dirty="0"/>
              <a:t> import </a:t>
            </a:r>
            <a:r>
              <a:rPr lang="en-US" sz="2400" dirty="0" err="1"/>
              <a:t>KMeans</a:t>
            </a:r>
            <a:endParaRPr lang="en-US" sz="2400" dirty="0"/>
          </a:p>
          <a:p>
            <a:r>
              <a:rPr lang="en-US" sz="2400" dirty="0"/>
              <a:t>        from </a:t>
            </a:r>
            <a:r>
              <a:rPr lang="en-US" sz="2400" dirty="0" err="1"/>
              <a:t>sklearn.preprocessing</a:t>
            </a:r>
            <a:r>
              <a:rPr lang="en-US" sz="2400" dirty="0"/>
              <a:t> import </a:t>
            </a:r>
            <a:r>
              <a:rPr lang="en-US" sz="2400" dirty="0" err="1"/>
              <a:t>StandardScaler</a:t>
            </a:r>
            <a:endParaRPr lang="en-US" sz="2400" dirty="0"/>
          </a:p>
          <a:p>
            <a:r>
              <a:rPr lang="en-US" sz="2400" dirty="0"/>
              <a:t>#reading the data </a:t>
            </a:r>
          </a:p>
          <a:p>
            <a:r>
              <a:rPr lang="en-US" sz="2400" dirty="0"/>
              <a:t>        </a:t>
            </a:r>
            <a:r>
              <a:rPr lang="en-US" sz="2400" dirty="0" err="1"/>
              <a:t>df</a:t>
            </a:r>
            <a:r>
              <a:rPr lang="en-US" sz="2400" dirty="0"/>
              <a:t> = </a:t>
            </a:r>
            <a:r>
              <a:rPr lang="en-US" sz="2400" dirty="0" err="1"/>
              <a:t>pd.read_csv</a:t>
            </a:r>
            <a:r>
              <a:rPr lang="en-US" sz="2400" dirty="0"/>
              <a:t>('data.csv')</a:t>
            </a:r>
          </a:p>
          <a:p>
            <a:r>
              <a:rPr lang="en-US" sz="2400" dirty="0"/>
              <a:t>        #viewing the data</a:t>
            </a:r>
          </a:p>
          <a:p>
            <a:r>
              <a:rPr lang="en-US" sz="2400" dirty="0"/>
              <a:t>        </a:t>
            </a:r>
            <a:r>
              <a:rPr lang="en-US" sz="2400" dirty="0" err="1"/>
              <a:t>df.head</a:t>
            </a:r>
            <a:r>
              <a:rPr lang="en-US" sz="2400" dirty="0"/>
              <a:t>()</a:t>
            </a:r>
          </a:p>
          <a:p>
            <a:endParaRPr lang="en-US" dirty="0"/>
          </a:p>
          <a:p>
            <a:pPr marL="0" indent="0">
              <a:buNone/>
            </a:pPr>
            <a:endParaRPr lang="en-US" dirty="0"/>
          </a:p>
        </p:txBody>
      </p:sp>
      <p:sp>
        <p:nvSpPr>
          <p:cNvPr id="4" name="Date Placeholder 3"/>
          <p:cNvSpPr>
            <a:spLocks noGrp="1"/>
          </p:cNvSpPr>
          <p:nvPr>
            <p:ph type="dt" sz="half" idx="10"/>
          </p:nvPr>
        </p:nvSpPr>
        <p:spPr/>
        <p:txBody>
          <a:bodyPr/>
          <a:lstStyle/>
          <a:p>
            <a:pPr>
              <a:defRPr/>
            </a:pPr>
            <a:r>
              <a:rPr lang="en-US" dirty="0"/>
              <a:t>2/1/2024</a:t>
            </a:r>
          </a:p>
        </p:txBody>
      </p:sp>
      <p:sp>
        <p:nvSpPr>
          <p:cNvPr id="6" name="Slide Number Placeholder 5"/>
          <p:cNvSpPr>
            <a:spLocks noGrp="1"/>
          </p:cNvSpPr>
          <p:nvPr>
            <p:ph type="sldNum" sz="quarter" idx="12"/>
          </p:nvPr>
        </p:nvSpPr>
        <p:spPr/>
        <p:txBody>
          <a:bodyPr/>
          <a:lstStyle/>
          <a:p>
            <a:pPr>
              <a:defRPr/>
            </a:pPr>
            <a:fld id="{24876ADD-85D9-4CF9-A35B-123309FF4FEE}" type="slidenum">
              <a:rPr lang="en-US" smtClean="0"/>
              <a:pPr>
                <a:defRPr/>
              </a:pPr>
              <a:t>19</a:t>
            </a:fld>
            <a:endParaRPr lang="en-US"/>
          </a:p>
        </p:txBody>
      </p:sp>
    </p:spTree>
    <p:extLst>
      <p:ext uri="{BB962C8B-B14F-4D97-AF65-F5344CB8AC3E}">
        <p14:creationId xmlns:p14="http://schemas.microsoft.com/office/powerpoint/2010/main" val="309429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0F033-E993-ECC2-E5AE-20CF4B1C0A28}"/>
              </a:ext>
            </a:extLst>
          </p:cNvPr>
          <p:cNvSpPr>
            <a:spLocks noGrp="1"/>
          </p:cNvSpPr>
          <p:nvPr>
            <p:ph type="title"/>
          </p:nvPr>
        </p:nvSpPr>
        <p:spPr/>
        <p:txBody>
          <a:bodyPr/>
          <a:lstStyle/>
          <a:p>
            <a:r>
              <a:rPr lang="en-US" b="1" i="0" dirty="0">
                <a:solidFill>
                  <a:srgbClr val="232323"/>
                </a:solidFill>
                <a:effectLst/>
                <a:latin typeface="Times New Roman" panose="02020603050405020304" pitchFamily="18" charset="0"/>
                <a:cs typeface="Times New Roman" panose="02020603050405020304" pitchFamily="18" charset="0"/>
              </a:rPr>
              <a:t>Industry example of unsupervised Learning</a:t>
            </a:r>
            <a:endParaRPr lang="en-RW"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60A0A5-B490-94A4-0F07-E925229A098C}"/>
              </a:ext>
            </a:extLst>
          </p:cNvPr>
          <p:cNvSpPr>
            <a:spLocks noGrp="1"/>
          </p:cNvSpPr>
          <p:nvPr>
            <p:ph idx="1"/>
          </p:nvPr>
        </p:nvSpPr>
        <p:spPr>
          <a:xfrm>
            <a:off x="76200" y="838200"/>
            <a:ext cx="8991600" cy="5486400"/>
          </a:xfrm>
        </p:spPr>
        <p:txBody>
          <a:bodyPr/>
          <a:lstStyle/>
          <a:p>
            <a:r>
              <a:rPr lang="en-US" b="1" i="0" dirty="0">
                <a:solidFill>
                  <a:srgbClr val="232323"/>
                </a:solidFill>
                <a:effectLst/>
                <a:latin typeface="Times New Roman" panose="02020603050405020304" pitchFamily="18" charset="0"/>
                <a:cs typeface="Times New Roman" panose="02020603050405020304" pitchFamily="18" charset="0"/>
              </a:rPr>
              <a:t>An example of unsupervised learning in the industry is customer segmentation in marketing.</a:t>
            </a:r>
          </a:p>
          <a:p>
            <a:pPr marL="0" indent="0">
              <a:buNone/>
            </a:pPr>
            <a:r>
              <a:rPr lang="en-US" b="0" i="0" dirty="0">
                <a:solidFill>
                  <a:srgbClr val="232323"/>
                </a:solidFill>
                <a:effectLst/>
                <a:latin typeface="Satoshi-Regular"/>
              </a:rPr>
              <a:t>In this scenario, a company may have a large database of customer data, including demographics, transaction history, and online behavior. The company wants to identify different groups or segments of customers based on their behavior and characteristics, in order to tailor marketing campaigns to each group.</a:t>
            </a:r>
            <a:endParaRPr lang="en-US" b="1" dirty="0">
              <a:solidFill>
                <a:srgbClr val="232323"/>
              </a:solidFill>
              <a:latin typeface="Times New Roman" panose="02020603050405020304" pitchFamily="18" charset="0"/>
              <a:cs typeface="Times New Roman" panose="02020603050405020304" pitchFamily="18" charset="0"/>
            </a:endParaRPr>
          </a:p>
          <a:p>
            <a:pPr marL="0" indent="0">
              <a:buNone/>
            </a:pPr>
            <a:r>
              <a:rPr lang="en-US" b="0" i="0" dirty="0">
                <a:solidFill>
                  <a:srgbClr val="232323"/>
                </a:solidFill>
                <a:effectLst/>
                <a:latin typeface="Satoshi-Regular"/>
              </a:rPr>
              <a:t>To achieve this, the company can use </a:t>
            </a:r>
            <a:r>
              <a:rPr lang="en-US" b="0" i="0" dirty="0">
                <a:solidFill>
                  <a:srgbClr val="FF0000"/>
                </a:solidFill>
                <a:effectLst/>
                <a:latin typeface="Satoshi-Regular"/>
              </a:rPr>
              <a:t>clustering algorithms, such as K-means clustering, to group similar customers together based on their features. The algorithm will identify patterns and similarities in the data and cluster customers with similar behaviors and characteristics together</a:t>
            </a:r>
            <a:r>
              <a:rPr lang="en-US" b="0" i="0" dirty="0">
                <a:solidFill>
                  <a:srgbClr val="232323"/>
                </a:solidFill>
                <a:effectLst/>
                <a:latin typeface="Satoshi-Regular"/>
              </a:rPr>
              <a:t>.</a:t>
            </a:r>
            <a:endParaRPr lang="en-RW"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DF98CC8C-E33C-AF5F-6B51-0702BA5F22E1}"/>
              </a:ext>
            </a:extLst>
          </p:cNvPr>
          <p:cNvSpPr>
            <a:spLocks noGrp="1"/>
          </p:cNvSpPr>
          <p:nvPr>
            <p:ph type="sldNum" sz="quarter" idx="12"/>
          </p:nvPr>
        </p:nvSpPr>
        <p:spPr/>
        <p:txBody>
          <a:bodyPr/>
          <a:lstStyle/>
          <a:p>
            <a:pPr>
              <a:defRPr/>
            </a:pPr>
            <a:fld id="{24876ADD-85D9-4CF9-A35B-123309FF4FEE}" type="slidenum">
              <a:rPr lang="en-US" smtClean="0"/>
              <a:pPr>
                <a:defRPr/>
              </a:pPr>
              <a:t>2</a:t>
            </a:fld>
            <a:endParaRPr lang="en-US"/>
          </a:p>
        </p:txBody>
      </p:sp>
    </p:spTree>
    <p:extLst>
      <p:ext uri="{BB962C8B-B14F-4D97-AF65-F5344CB8AC3E}">
        <p14:creationId xmlns:p14="http://schemas.microsoft.com/office/powerpoint/2010/main" val="1402351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163" y="838200"/>
            <a:ext cx="8318500" cy="5486400"/>
          </a:xfrm>
        </p:spPr>
        <p:txBody>
          <a:bodyPr/>
          <a:lstStyle/>
          <a:p>
            <a:r>
              <a:rPr lang="en-US" sz="2000" dirty="0"/>
              <a:t>#selecting the columns</a:t>
            </a:r>
          </a:p>
          <a:p>
            <a:r>
              <a:rPr lang="en-US" sz="2000" dirty="0"/>
              <a:t>        X = </a:t>
            </a:r>
            <a:r>
              <a:rPr lang="en-US" sz="2000" dirty="0" err="1"/>
              <a:t>df.iloc</a:t>
            </a:r>
            <a:r>
              <a:rPr lang="en-US" sz="2000" dirty="0"/>
              <a:t>[:, [3,4]].values</a:t>
            </a:r>
          </a:p>
          <a:p>
            <a:r>
              <a:rPr lang="en-US" sz="2000" dirty="0"/>
              <a:t>        #normalizing the data</a:t>
            </a:r>
          </a:p>
          <a:p>
            <a:r>
              <a:rPr lang="en-US" sz="2000" dirty="0"/>
              <a:t>        </a:t>
            </a:r>
            <a:r>
              <a:rPr lang="en-US" sz="2000" dirty="0" err="1"/>
              <a:t>sc</a:t>
            </a:r>
            <a:r>
              <a:rPr lang="en-US" sz="2000" dirty="0"/>
              <a:t> = </a:t>
            </a:r>
            <a:r>
              <a:rPr lang="en-US" sz="2000" dirty="0" err="1"/>
              <a:t>StandardScaler</a:t>
            </a:r>
            <a:r>
              <a:rPr lang="en-US" sz="2000" dirty="0"/>
              <a:t>()</a:t>
            </a:r>
          </a:p>
          <a:p>
            <a:r>
              <a:rPr lang="en-US" sz="2000" dirty="0"/>
              <a:t>        X = </a:t>
            </a:r>
            <a:r>
              <a:rPr lang="en-US" sz="2000" dirty="0" err="1"/>
              <a:t>sc.fit_transform</a:t>
            </a:r>
            <a:r>
              <a:rPr lang="en-US" sz="2000" dirty="0"/>
              <a:t>(X)      </a:t>
            </a:r>
          </a:p>
          <a:p>
            <a:r>
              <a:rPr lang="en-US" sz="2000" dirty="0"/>
              <a:t>        #creating an instance of </a:t>
            </a:r>
            <a:r>
              <a:rPr lang="en-US" sz="2000" dirty="0" err="1"/>
              <a:t>KMeans</a:t>
            </a:r>
            <a:r>
              <a:rPr lang="en-US" sz="2000" dirty="0"/>
              <a:t> class</a:t>
            </a:r>
          </a:p>
          <a:p>
            <a:r>
              <a:rPr lang="en-US" sz="2000" dirty="0"/>
              <a:t>        </a:t>
            </a:r>
            <a:r>
              <a:rPr lang="en-US" sz="2000" dirty="0" err="1"/>
              <a:t>kmeans</a:t>
            </a:r>
            <a:r>
              <a:rPr lang="en-US" sz="2000" dirty="0"/>
              <a:t> = </a:t>
            </a:r>
            <a:r>
              <a:rPr lang="en-US" sz="2000" dirty="0" err="1"/>
              <a:t>KMeans</a:t>
            </a:r>
            <a:r>
              <a:rPr lang="en-US" sz="2000" dirty="0"/>
              <a:t>(</a:t>
            </a:r>
            <a:r>
              <a:rPr lang="en-US" sz="2000" dirty="0" err="1"/>
              <a:t>n_clusters</a:t>
            </a:r>
            <a:r>
              <a:rPr lang="en-US" sz="2000" dirty="0"/>
              <a:t> = 5, </a:t>
            </a:r>
            <a:r>
              <a:rPr lang="en-US" sz="2000" dirty="0" err="1"/>
              <a:t>init</a:t>
            </a:r>
            <a:r>
              <a:rPr lang="en-US" sz="2000" dirty="0"/>
              <a:t> = 'k-means++', </a:t>
            </a:r>
            <a:r>
              <a:rPr lang="en-US" sz="2000" dirty="0" err="1"/>
              <a:t>random_state</a:t>
            </a:r>
            <a:r>
              <a:rPr lang="en-US" sz="2000" dirty="0"/>
              <a:t> = 0)</a:t>
            </a:r>
          </a:p>
          <a:p>
            <a:r>
              <a:rPr lang="en-US" sz="2000" dirty="0"/>
              <a:t>        #fitting the data</a:t>
            </a:r>
          </a:p>
          <a:p>
            <a:r>
              <a:rPr lang="en-US" sz="2000" dirty="0"/>
              <a:t>        </a:t>
            </a:r>
            <a:r>
              <a:rPr lang="en-US" sz="2000" dirty="0" err="1"/>
              <a:t>y_kmeans</a:t>
            </a:r>
            <a:r>
              <a:rPr lang="en-US" sz="2000" dirty="0"/>
              <a:t> = </a:t>
            </a:r>
            <a:r>
              <a:rPr lang="en-US" sz="2000" dirty="0" err="1"/>
              <a:t>kmeans.fit_predict</a:t>
            </a:r>
            <a:r>
              <a:rPr lang="en-US" sz="2000" dirty="0"/>
              <a:t>(X)</a:t>
            </a:r>
          </a:p>
          <a:p>
            <a:r>
              <a:rPr lang="en-US" sz="2000" dirty="0"/>
              <a:t> #visualizing the clusters</a:t>
            </a:r>
          </a:p>
          <a:p>
            <a:r>
              <a:rPr lang="en-US" sz="2000" dirty="0"/>
              <a:t>        </a:t>
            </a:r>
            <a:r>
              <a:rPr lang="en-US" sz="2000" dirty="0" err="1"/>
              <a:t>plt.scatter</a:t>
            </a:r>
            <a:r>
              <a:rPr lang="en-US" sz="2000" dirty="0"/>
              <a:t>(X[</a:t>
            </a:r>
            <a:r>
              <a:rPr lang="en-US" sz="2000" dirty="0" err="1"/>
              <a:t>y_kmeans</a:t>
            </a:r>
            <a:r>
              <a:rPr lang="en-US" sz="2000" dirty="0"/>
              <a:t> == 0, 0], X[</a:t>
            </a:r>
            <a:r>
              <a:rPr lang="en-US" sz="2000" dirty="0" err="1"/>
              <a:t>y_kmeans</a:t>
            </a:r>
            <a:r>
              <a:rPr lang="en-US" sz="2000" dirty="0"/>
              <a:t> == 0, 1</a:t>
            </a:r>
          </a:p>
          <a:p>
            <a:endParaRPr lang="en-US" dirty="0"/>
          </a:p>
        </p:txBody>
      </p:sp>
      <p:sp>
        <p:nvSpPr>
          <p:cNvPr id="4" name="Date Placeholder 3"/>
          <p:cNvSpPr>
            <a:spLocks noGrp="1"/>
          </p:cNvSpPr>
          <p:nvPr>
            <p:ph type="dt" sz="half" idx="10"/>
          </p:nvPr>
        </p:nvSpPr>
        <p:spPr/>
        <p:txBody>
          <a:bodyPr/>
          <a:lstStyle/>
          <a:p>
            <a:pPr>
              <a:defRPr/>
            </a:pPr>
            <a:r>
              <a:rPr lang="en-US" dirty="0"/>
              <a:t>2/1/2024</a:t>
            </a:r>
          </a:p>
        </p:txBody>
      </p:sp>
      <p:sp>
        <p:nvSpPr>
          <p:cNvPr id="6" name="Slide Number Placeholder 5"/>
          <p:cNvSpPr>
            <a:spLocks noGrp="1"/>
          </p:cNvSpPr>
          <p:nvPr>
            <p:ph type="sldNum" sz="quarter" idx="12"/>
          </p:nvPr>
        </p:nvSpPr>
        <p:spPr/>
        <p:txBody>
          <a:bodyPr/>
          <a:lstStyle/>
          <a:p>
            <a:pPr>
              <a:defRPr/>
            </a:pPr>
            <a:fld id="{24876ADD-85D9-4CF9-A35B-123309FF4FEE}" type="slidenum">
              <a:rPr lang="en-US" smtClean="0"/>
              <a:pPr>
                <a:defRPr/>
              </a:pPr>
              <a:t>20</a:t>
            </a:fld>
            <a:endParaRPr lang="en-US"/>
          </a:p>
        </p:txBody>
      </p:sp>
    </p:spTree>
    <p:extLst>
      <p:ext uri="{BB962C8B-B14F-4D97-AF65-F5344CB8AC3E}">
        <p14:creationId xmlns:p14="http://schemas.microsoft.com/office/powerpoint/2010/main" val="2493547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790C841-580F-48BA-BB39-25D50519285D}"/>
              </a:ext>
            </a:extLst>
          </p:cNvPr>
          <p:cNvSpPr>
            <a:spLocks noGrp="1" noChangeArrowheads="1"/>
          </p:cNvSpPr>
          <p:nvPr>
            <p:ph type="title"/>
          </p:nvPr>
        </p:nvSpPr>
        <p:spPr/>
        <p:txBody>
          <a:bodyPr/>
          <a:lstStyle/>
          <a:p>
            <a:pPr algn="ctr"/>
            <a:r>
              <a:rPr lang="en-US" dirty="0">
                <a:solidFill>
                  <a:srgbClr val="FF0000"/>
                </a:solidFill>
              </a:rPr>
              <a:t>Conclusion</a:t>
            </a:r>
          </a:p>
        </p:txBody>
      </p:sp>
      <p:sp>
        <p:nvSpPr>
          <p:cNvPr id="27651" name="Rectangle 3">
            <a:extLst>
              <a:ext uri="{FF2B5EF4-FFF2-40B4-BE49-F238E27FC236}">
                <a16:creationId xmlns:a16="http://schemas.microsoft.com/office/drawing/2014/main" id="{B02D20C9-F2A0-41FD-9792-B5B1AB21F4FE}"/>
              </a:ext>
            </a:extLst>
          </p:cNvPr>
          <p:cNvSpPr>
            <a:spLocks noGrp="1" noChangeArrowheads="1"/>
          </p:cNvSpPr>
          <p:nvPr>
            <p:ph type="body" idx="1"/>
          </p:nvPr>
        </p:nvSpPr>
        <p:spPr>
          <a:xfrm>
            <a:off x="228600" y="1143000"/>
            <a:ext cx="8686800" cy="5181600"/>
          </a:xfrm>
        </p:spPr>
        <p:txBody>
          <a:bodyPr/>
          <a:lstStyle/>
          <a:p>
            <a:pPr lvl="1">
              <a:buFont typeface="Arial" charset="0"/>
              <a:buNone/>
              <a:defRPr/>
            </a:pPr>
            <a:r>
              <a:rPr lang="en-US" dirty="0"/>
              <a:t>K-means clustering is a widely used unsupervised machine learning algorithm that groups similar data points together based on their </a:t>
            </a:r>
            <a:r>
              <a:rPr lang="en-US"/>
              <a:t>similarity.</a:t>
            </a:r>
          </a:p>
          <a:p>
            <a:pPr lvl="1">
              <a:buFont typeface="Arial" charset="0"/>
              <a:buNone/>
              <a:defRPr/>
            </a:pPr>
            <a:r>
              <a:rPr lang="en-US"/>
              <a:t> </a:t>
            </a:r>
            <a:r>
              <a:rPr lang="en-US" dirty="0"/>
              <a:t>It involves iteratively partitioning data points into K clusters, where K is a pre-defined number of clusters</a:t>
            </a:r>
          </a:p>
        </p:txBody>
      </p:sp>
      <p:sp>
        <p:nvSpPr>
          <p:cNvPr id="2" name="Date Placeholder 1">
            <a:extLst>
              <a:ext uri="{FF2B5EF4-FFF2-40B4-BE49-F238E27FC236}">
                <a16:creationId xmlns:a16="http://schemas.microsoft.com/office/drawing/2014/main" id="{2B9F0309-BC5B-493A-933F-34962B842526}"/>
              </a:ext>
            </a:extLst>
          </p:cNvPr>
          <p:cNvSpPr>
            <a:spLocks noGrp="1"/>
          </p:cNvSpPr>
          <p:nvPr>
            <p:ph type="dt" sz="quarter" idx="10"/>
          </p:nvPr>
        </p:nvSpPr>
        <p:spPr/>
        <p:txBody>
          <a:bodyPr/>
          <a:lstStyle/>
          <a:p>
            <a:pPr>
              <a:defRPr/>
            </a:pPr>
            <a:r>
              <a:rPr lang="en-US" dirty="0"/>
              <a:t>2/1/2024</a:t>
            </a:r>
          </a:p>
        </p:txBody>
      </p:sp>
      <p:sp>
        <p:nvSpPr>
          <p:cNvPr id="4" name="Slide Number Placeholder 3">
            <a:extLst>
              <a:ext uri="{FF2B5EF4-FFF2-40B4-BE49-F238E27FC236}">
                <a16:creationId xmlns:a16="http://schemas.microsoft.com/office/drawing/2014/main" id="{D4E1A086-61BC-473A-A535-E404A3D0CBFB}"/>
              </a:ext>
            </a:extLst>
          </p:cNvPr>
          <p:cNvSpPr>
            <a:spLocks noGrp="1"/>
          </p:cNvSpPr>
          <p:nvPr>
            <p:ph type="sldNum" sz="quarter" idx="12"/>
          </p:nvPr>
        </p:nvSpPr>
        <p:spPr/>
        <p:txBody>
          <a:bodyPr/>
          <a:lstStyle/>
          <a:p>
            <a:pPr>
              <a:defRPr/>
            </a:pPr>
            <a:fld id="{228DB3AA-7E9D-4145-BD5E-7F396D8044A4}" type="slidenum">
              <a:rPr lang="en-US"/>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BB4EB6D-D451-45BA-9136-20124E60E981}"/>
              </a:ext>
            </a:extLst>
          </p:cNvPr>
          <p:cNvSpPr>
            <a:spLocks noGrp="1" noChangeArrowheads="1"/>
          </p:cNvSpPr>
          <p:nvPr>
            <p:ph type="title"/>
          </p:nvPr>
        </p:nvSpPr>
        <p:spPr>
          <a:xfrm>
            <a:off x="228600" y="-152400"/>
            <a:ext cx="8839200" cy="1143000"/>
          </a:xfrm>
        </p:spPr>
        <p:txBody>
          <a:bodyPr/>
          <a:lstStyle/>
          <a:p>
            <a:br>
              <a:rPr lang="en-US" dirty="0">
                <a:solidFill>
                  <a:srgbClr val="FF0000"/>
                </a:solidFill>
              </a:rPr>
            </a:br>
            <a:r>
              <a:rPr lang="en-US" dirty="0">
                <a:solidFill>
                  <a:srgbClr val="FF0000"/>
                </a:solidFill>
              </a:rPr>
              <a:t>3. Hierarchical Clustering in Machine Learning</a:t>
            </a:r>
          </a:p>
        </p:txBody>
      </p:sp>
      <p:sp>
        <p:nvSpPr>
          <p:cNvPr id="2" name="Date Placeholder 1">
            <a:extLst>
              <a:ext uri="{FF2B5EF4-FFF2-40B4-BE49-F238E27FC236}">
                <a16:creationId xmlns:a16="http://schemas.microsoft.com/office/drawing/2014/main" id="{A46C6FE7-BFB7-4D58-AB43-F2AED9FCB905}"/>
              </a:ext>
            </a:extLst>
          </p:cNvPr>
          <p:cNvSpPr>
            <a:spLocks noGrp="1"/>
          </p:cNvSpPr>
          <p:nvPr>
            <p:ph type="dt" sz="quarter" idx="10"/>
          </p:nvPr>
        </p:nvSpPr>
        <p:spPr/>
        <p:txBody>
          <a:bodyPr/>
          <a:lstStyle/>
          <a:p>
            <a:pPr>
              <a:defRPr/>
            </a:pPr>
            <a:r>
              <a:rPr lang="en-US" dirty="0"/>
              <a:t>2/1/2024</a:t>
            </a:r>
          </a:p>
        </p:txBody>
      </p:sp>
      <p:sp>
        <p:nvSpPr>
          <p:cNvPr id="4" name="Slide Number Placeholder 3">
            <a:extLst>
              <a:ext uri="{FF2B5EF4-FFF2-40B4-BE49-F238E27FC236}">
                <a16:creationId xmlns:a16="http://schemas.microsoft.com/office/drawing/2014/main" id="{EAFB50FF-0759-4EEF-8393-268F1697252F}"/>
              </a:ext>
            </a:extLst>
          </p:cNvPr>
          <p:cNvSpPr>
            <a:spLocks noGrp="1"/>
          </p:cNvSpPr>
          <p:nvPr>
            <p:ph type="sldNum" sz="quarter" idx="12"/>
          </p:nvPr>
        </p:nvSpPr>
        <p:spPr/>
        <p:txBody>
          <a:bodyPr/>
          <a:lstStyle/>
          <a:p>
            <a:pPr>
              <a:defRPr/>
            </a:pPr>
            <a:fld id="{A55D98BA-5D74-4A99-B019-B5438A47F31F}" type="slidenum">
              <a:rPr lang="en-US"/>
              <a:pPr>
                <a:defRPr/>
              </a:pPr>
              <a:t>22</a:t>
            </a:fld>
            <a:endParaRPr lang="en-US"/>
          </a:p>
        </p:txBody>
      </p:sp>
      <p:sp>
        <p:nvSpPr>
          <p:cNvPr id="7" name="Rectangle 6"/>
          <p:cNvSpPr/>
          <p:nvPr/>
        </p:nvSpPr>
        <p:spPr>
          <a:xfrm>
            <a:off x="228600" y="1295401"/>
            <a:ext cx="8915400" cy="2954655"/>
          </a:xfrm>
          <a:prstGeom prst="rect">
            <a:avLst/>
          </a:prstGeom>
        </p:spPr>
        <p:txBody>
          <a:bodyPr wrap="square">
            <a:spAutoFit/>
          </a:bodyPr>
          <a:lstStyle/>
          <a:p>
            <a:pPr marL="285750" indent="-285750">
              <a:buFont typeface="Wingdings" pitchFamily="2" charset="2"/>
              <a:buChar char="v"/>
            </a:pPr>
            <a:r>
              <a:rPr lang="en-US" sz="2600" dirty="0"/>
              <a:t>Hierarchical clustering  is a strategy of clustering data into groups or clusters based on their similarity. It is a type of unsupervised learning, which implies that it does not require labeled information to create expectations.</a:t>
            </a:r>
          </a:p>
          <a:p>
            <a:pPr marL="285750" indent="-285750">
              <a:buFont typeface="Wingdings" pitchFamily="2" charset="2"/>
              <a:buChar char="v"/>
            </a:pPr>
            <a:r>
              <a:rPr lang="en-US" sz="2800" b="0" dirty="0"/>
              <a:t>There are two fundamental sorts of hierarchical clustering: </a:t>
            </a:r>
            <a:r>
              <a:rPr lang="en-US" sz="2800" b="0" dirty="0">
                <a:solidFill>
                  <a:srgbClr val="FF0000"/>
                </a:solidFill>
              </a:rPr>
              <a:t>agglomerative and divisive</a:t>
            </a:r>
            <a:r>
              <a:rPr lang="en-US" sz="2800" b="0" dirty="0"/>
              <a:t>. </a:t>
            </a:r>
            <a:endParaRPr lang="en-US" sz="2600" b="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44D1B4C-BCFD-4053-A8A8-B00A36AA0CA1}"/>
              </a:ext>
            </a:extLst>
          </p:cNvPr>
          <p:cNvSpPr>
            <a:spLocks noGrp="1" noChangeArrowheads="1"/>
          </p:cNvSpPr>
          <p:nvPr>
            <p:ph type="title"/>
          </p:nvPr>
        </p:nvSpPr>
        <p:spPr/>
        <p:txBody>
          <a:bodyPr/>
          <a:lstStyle/>
          <a:p>
            <a:pPr>
              <a:defRPr/>
            </a:pPr>
            <a:r>
              <a:rPr lang="en-US" dirty="0"/>
              <a:t>Types of hierarchical clustering</a:t>
            </a:r>
            <a:endParaRPr lang="en-US" dirty="0">
              <a:cs typeface="+mj-cs"/>
            </a:endParaRPr>
          </a:p>
        </p:txBody>
      </p:sp>
      <p:sp>
        <p:nvSpPr>
          <p:cNvPr id="29699" name="Rectangle 3">
            <a:extLst>
              <a:ext uri="{FF2B5EF4-FFF2-40B4-BE49-F238E27FC236}">
                <a16:creationId xmlns:a16="http://schemas.microsoft.com/office/drawing/2014/main" id="{A3746315-F746-4C9B-B482-446D51640AF7}"/>
              </a:ext>
            </a:extLst>
          </p:cNvPr>
          <p:cNvSpPr>
            <a:spLocks noGrp="1" noChangeArrowheads="1"/>
          </p:cNvSpPr>
          <p:nvPr>
            <p:ph type="body" idx="1"/>
          </p:nvPr>
        </p:nvSpPr>
        <p:spPr>
          <a:xfrm>
            <a:off x="411162" y="1143000"/>
            <a:ext cx="8428037" cy="5181600"/>
          </a:xfrm>
        </p:spPr>
        <p:txBody>
          <a:bodyPr>
            <a:normAutofit/>
          </a:bodyPr>
          <a:lstStyle/>
          <a:p>
            <a:pPr marL="0" indent="0">
              <a:buNone/>
              <a:defRPr/>
            </a:pPr>
            <a:r>
              <a:rPr lang="en-US" dirty="0"/>
              <a:t> </a:t>
            </a:r>
            <a:r>
              <a:rPr lang="en-US" dirty="0">
                <a:solidFill>
                  <a:srgbClr val="FF0000"/>
                </a:solidFill>
              </a:rPr>
              <a:t>Agglomerative (bottom up) clustering: </a:t>
            </a:r>
            <a:r>
              <a:rPr lang="en-US" dirty="0"/>
              <a:t>It builds the </a:t>
            </a:r>
            <a:r>
              <a:rPr lang="en-US" dirty="0" err="1"/>
              <a:t>dendrogram</a:t>
            </a:r>
            <a:r>
              <a:rPr lang="en-US" dirty="0"/>
              <a:t> (tree) from the bottom level, and merges the most similar (or nearest) pair of clusters </a:t>
            </a:r>
          </a:p>
          <a:p>
            <a:pPr marL="0" indent="0">
              <a:buNone/>
              <a:defRPr/>
            </a:pPr>
            <a:r>
              <a:rPr lang="en-US" dirty="0"/>
              <a:t> </a:t>
            </a:r>
            <a:r>
              <a:rPr lang="en-US" dirty="0">
                <a:solidFill>
                  <a:srgbClr val="FF0000"/>
                </a:solidFill>
              </a:rPr>
              <a:t>Divisive (top down) clustering: </a:t>
            </a:r>
            <a:r>
              <a:rPr lang="en-US" dirty="0"/>
              <a:t>It starts with all data points in one cluster, the root. </a:t>
            </a:r>
          </a:p>
          <a:p>
            <a:pPr marL="0" indent="0">
              <a:buNone/>
              <a:defRPr/>
            </a:pPr>
            <a:r>
              <a:rPr lang="en-US" dirty="0"/>
              <a:t> Splits the root into a set of child clusters. </a:t>
            </a:r>
          </a:p>
          <a:p>
            <a:pPr marL="0" indent="0">
              <a:buNone/>
              <a:defRPr/>
            </a:pPr>
            <a:r>
              <a:rPr lang="en-US" dirty="0"/>
              <a:t>Each child cluster is recursively divided further  stops when only singleton clusters of individual data points remain, i.e., each cluster with only a single point </a:t>
            </a:r>
            <a:endParaRPr lang="en-US" dirty="0">
              <a:cs typeface="+mn-cs"/>
            </a:endParaRPr>
          </a:p>
        </p:txBody>
      </p:sp>
      <p:sp>
        <p:nvSpPr>
          <p:cNvPr id="2" name="Date Placeholder 1">
            <a:extLst>
              <a:ext uri="{FF2B5EF4-FFF2-40B4-BE49-F238E27FC236}">
                <a16:creationId xmlns:a16="http://schemas.microsoft.com/office/drawing/2014/main" id="{EE202057-6E88-4776-B3DD-90DE09D18DD2}"/>
              </a:ext>
            </a:extLst>
          </p:cNvPr>
          <p:cNvSpPr>
            <a:spLocks noGrp="1"/>
          </p:cNvSpPr>
          <p:nvPr>
            <p:ph type="dt" sz="quarter" idx="10"/>
          </p:nvPr>
        </p:nvSpPr>
        <p:spPr/>
        <p:txBody>
          <a:bodyPr/>
          <a:lstStyle/>
          <a:p>
            <a:pPr>
              <a:defRPr/>
            </a:pPr>
            <a:r>
              <a:rPr lang="en-US" dirty="0"/>
              <a:t>2/1/2024</a:t>
            </a:r>
          </a:p>
        </p:txBody>
      </p:sp>
      <p:sp>
        <p:nvSpPr>
          <p:cNvPr id="4" name="Slide Number Placeholder 3">
            <a:extLst>
              <a:ext uri="{FF2B5EF4-FFF2-40B4-BE49-F238E27FC236}">
                <a16:creationId xmlns:a16="http://schemas.microsoft.com/office/drawing/2014/main" id="{78AD9241-5E8D-4758-92D6-5706D5184BF8}"/>
              </a:ext>
            </a:extLst>
          </p:cNvPr>
          <p:cNvSpPr>
            <a:spLocks noGrp="1"/>
          </p:cNvSpPr>
          <p:nvPr>
            <p:ph type="sldNum" sz="quarter" idx="12"/>
          </p:nvPr>
        </p:nvSpPr>
        <p:spPr/>
        <p:txBody>
          <a:bodyPr/>
          <a:lstStyle/>
          <a:p>
            <a:pPr>
              <a:defRPr/>
            </a:pPr>
            <a:fld id="{66B3FB04-30F3-4A8B-896F-A2FC78A6A289}" type="slidenum">
              <a:rPr lang="en-US"/>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8123AC9-D0F4-46E5-B95B-4A22E536E71E}"/>
              </a:ext>
            </a:extLst>
          </p:cNvPr>
          <p:cNvSpPr>
            <a:spLocks noGrp="1" noChangeArrowheads="1"/>
          </p:cNvSpPr>
          <p:nvPr>
            <p:ph type="title"/>
          </p:nvPr>
        </p:nvSpPr>
        <p:spPr>
          <a:xfrm>
            <a:off x="0" y="152400"/>
            <a:ext cx="9144000" cy="533400"/>
          </a:xfrm>
        </p:spPr>
        <p:txBody>
          <a:bodyPr/>
          <a:lstStyle/>
          <a:p>
            <a:r>
              <a:rPr lang="en-US" dirty="0">
                <a:latin typeface="Times New Roman" pitchFamily="18" charset="0"/>
                <a:cs typeface="Times New Roman" pitchFamily="18" charset="0"/>
              </a:rPr>
              <a:t>How Hierarchical Clustering Calculates Distance?</a:t>
            </a:r>
          </a:p>
        </p:txBody>
      </p:sp>
      <p:sp>
        <p:nvSpPr>
          <p:cNvPr id="37890" name="Rectangle 3">
            <a:extLst>
              <a:ext uri="{FF2B5EF4-FFF2-40B4-BE49-F238E27FC236}">
                <a16:creationId xmlns:a16="http://schemas.microsoft.com/office/drawing/2014/main" id="{44324FD9-FE5C-4D4E-9B06-0494515F919E}"/>
              </a:ext>
            </a:extLst>
          </p:cNvPr>
          <p:cNvSpPr>
            <a:spLocks noGrp="1" noChangeArrowheads="1"/>
          </p:cNvSpPr>
          <p:nvPr>
            <p:ph type="body" idx="1"/>
          </p:nvPr>
        </p:nvSpPr>
        <p:spPr>
          <a:xfrm>
            <a:off x="411163" y="1143000"/>
            <a:ext cx="8318500" cy="4343400"/>
          </a:xfrm>
        </p:spPr>
        <p:txBody>
          <a:bodyPr/>
          <a:lstStyle/>
          <a:p>
            <a:pPr lvl="1">
              <a:lnSpc>
                <a:spcPct val="90000"/>
              </a:lnSpc>
            </a:pPr>
            <a:endParaRPr lang="en-US" altLang="en-US" sz="2400" dirty="0">
              <a:ea typeface="ＭＳ Ｐゴシック" panose="020B0600070205080204" pitchFamily="34" charset="-128"/>
            </a:endParaRPr>
          </a:p>
          <a:p>
            <a:pPr lvl="1">
              <a:lnSpc>
                <a:spcPct val="90000"/>
              </a:lnSpc>
            </a:pPr>
            <a:endParaRPr lang="en-US" altLang="en-US" sz="2400" baseline="-25000" dirty="0">
              <a:ea typeface="ＭＳ Ｐゴシック" panose="020B0600070205080204" pitchFamily="34" charset="-128"/>
            </a:endParaRPr>
          </a:p>
        </p:txBody>
      </p:sp>
      <p:sp>
        <p:nvSpPr>
          <p:cNvPr id="2" name="Date Placeholder 1">
            <a:extLst>
              <a:ext uri="{FF2B5EF4-FFF2-40B4-BE49-F238E27FC236}">
                <a16:creationId xmlns:a16="http://schemas.microsoft.com/office/drawing/2014/main" id="{42B3DB75-DC55-416D-B0CC-C3A3313F8771}"/>
              </a:ext>
            </a:extLst>
          </p:cNvPr>
          <p:cNvSpPr>
            <a:spLocks noGrp="1"/>
          </p:cNvSpPr>
          <p:nvPr>
            <p:ph type="dt" sz="quarter" idx="10"/>
          </p:nvPr>
        </p:nvSpPr>
        <p:spPr/>
        <p:txBody>
          <a:bodyPr/>
          <a:lstStyle/>
          <a:p>
            <a:pPr>
              <a:defRPr/>
            </a:pPr>
            <a:r>
              <a:rPr lang="en-US" dirty="0"/>
              <a:t>2/1/2024</a:t>
            </a:r>
          </a:p>
        </p:txBody>
      </p:sp>
      <p:sp>
        <p:nvSpPr>
          <p:cNvPr id="4" name="Slide Number Placeholder 3">
            <a:extLst>
              <a:ext uri="{FF2B5EF4-FFF2-40B4-BE49-F238E27FC236}">
                <a16:creationId xmlns:a16="http://schemas.microsoft.com/office/drawing/2014/main" id="{4A9414AA-ABDE-48C8-80E4-CAE90C1CAA31}"/>
              </a:ext>
            </a:extLst>
          </p:cNvPr>
          <p:cNvSpPr>
            <a:spLocks noGrp="1"/>
          </p:cNvSpPr>
          <p:nvPr>
            <p:ph type="sldNum" sz="quarter" idx="12"/>
          </p:nvPr>
        </p:nvSpPr>
        <p:spPr/>
        <p:txBody>
          <a:bodyPr/>
          <a:lstStyle/>
          <a:p>
            <a:pPr>
              <a:defRPr/>
            </a:pPr>
            <a:fld id="{15C5890E-E3F5-402E-A1DF-E58C362003D1}" type="slidenum">
              <a:rPr lang="en-US"/>
              <a:pPr>
                <a:defRPr/>
              </a:pPr>
              <a:t>24</a:t>
            </a:fld>
            <a:endParaRPr lang="en-US"/>
          </a:p>
        </p:txBody>
      </p:sp>
      <p:sp>
        <p:nvSpPr>
          <p:cNvPr id="5" name="Rectangle 4"/>
          <p:cNvSpPr/>
          <p:nvPr/>
        </p:nvSpPr>
        <p:spPr>
          <a:xfrm>
            <a:off x="228600" y="1295400"/>
            <a:ext cx="8763000" cy="1292662"/>
          </a:xfrm>
          <a:prstGeom prst="rect">
            <a:avLst/>
          </a:prstGeom>
        </p:spPr>
        <p:txBody>
          <a:bodyPr wrap="square">
            <a:spAutoFit/>
          </a:bodyPr>
          <a:lstStyle/>
          <a:p>
            <a:r>
              <a:rPr lang="en-US" sz="2600" dirty="0"/>
              <a:t>In hierarchical clustering, a proximity matrix is a square matrix that stores the distances between each pair of data points</a:t>
            </a:r>
          </a:p>
        </p:txBody>
      </p:sp>
      <p:sp>
        <p:nvSpPr>
          <p:cNvPr id="6" name="Rectangle 5"/>
          <p:cNvSpPr/>
          <p:nvPr/>
        </p:nvSpPr>
        <p:spPr>
          <a:xfrm>
            <a:off x="203200" y="2588062"/>
            <a:ext cx="8610600" cy="1292662"/>
          </a:xfrm>
          <a:prstGeom prst="rect">
            <a:avLst/>
          </a:prstGeom>
        </p:spPr>
        <p:txBody>
          <a:bodyPr wrap="square">
            <a:spAutoFit/>
          </a:bodyPr>
          <a:lstStyle/>
          <a:p>
            <a:r>
              <a:rPr lang="en-US" sz="2600" dirty="0"/>
              <a:t>It is used to determine the similarity or dissimilarity between data points or clusters and to merge or split them during the clustering process.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32EE6C3-F4BB-404F-918C-4CDE6DA7B8FA}"/>
              </a:ext>
            </a:extLst>
          </p:cNvPr>
          <p:cNvSpPr>
            <a:spLocks noGrp="1" noChangeArrowheads="1"/>
          </p:cNvSpPr>
          <p:nvPr>
            <p:ph type="title"/>
          </p:nvPr>
        </p:nvSpPr>
        <p:spPr/>
        <p:txBody>
          <a:bodyPr/>
          <a:lstStyle/>
          <a:p>
            <a:r>
              <a:rPr lang="en-US" dirty="0"/>
              <a:t>Let’s take a sample of 5 students:</a:t>
            </a:r>
          </a:p>
        </p:txBody>
      </p:sp>
      <p:sp>
        <p:nvSpPr>
          <p:cNvPr id="2" name="Date Placeholder 1">
            <a:extLst>
              <a:ext uri="{FF2B5EF4-FFF2-40B4-BE49-F238E27FC236}">
                <a16:creationId xmlns:a16="http://schemas.microsoft.com/office/drawing/2014/main" id="{63D3EDE1-1A11-4217-9072-722C008D2D29}"/>
              </a:ext>
            </a:extLst>
          </p:cNvPr>
          <p:cNvSpPr>
            <a:spLocks noGrp="1"/>
          </p:cNvSpPr>
          <p:nvPr>
            <p:ph type="dt" sz="quarter" idx="10"/>
          </p:nvPr>
        </p:nvSpPr>
        <p:spPr/>
        <p:txBody>
          <a:bodyPr/>
          <a:lstStyle/>
          <a:p>
            <a:pPr>
              <a:defRPr/>
            </a:pPr>
            <a:r>
              <a:rPr lang="en-US" dirty="0"/>
              <a:t>2/1/2024</a:t>
            </a:r>
          </a:p>
        </p:txBody>
      </p:sp>
      <p:sp>
        <p:nvSpPr>
          <p:cNvPr id="4" name="Slide Number Placeholder 3">
            <a:extLst>
              <a:ext uri="{FF2B5EF4-FFF2-40B4-BE49-F238E27FC236}">
                <a16:creationId xmlns:a16="http://schemas.microsoft.com/office/drawing/2014/main" id="{13C73ABD-BE94-453C-B227-9AEBB5668060}"/>
              </a:ext>
            </a:extLst>
          </p:cNvPr>
          <p:cNvSpPr>
            <a:spLocks noGrp="1"/>
          </p:cNvSpPr>
          <p:nvPr>
            <p:ph type="sldNum" sz="quarter" idx="12"/>
          </p:nvPr>
        </p:nvSpPr>
        <p:spPr/>
        <p:txBody>
          <a:bodyPr/>
          <a:lstStyle/>
          <a:p>
            <a:pPr>
              <a:defRPr/>
            </a:pPr>
            <a:fld id="{6962B9CE-DD13-4C04-8E3A-BE1A957B656B}" type="slidenum">
              <a:rPr lang="en-US"/>
              <a:pPr>
                <a:defRPr/>
              </a:pPr>
              <a:t>25</a:t>
            </a:fld>
            <a:endParaRPr lang="en-US"/>
          </a:p>
        </p:txBody>
      </p:sp>
      <p:pic>
        <p:nvPicPr>
          <p:cNvPr id="13" name="Picture 12" descr="Unknown-7.png"/>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2438400" cy="2362200"/>
          </a:xfrm>
          <a:prstGeom prst="rect">
            <a:avLst/>
          </a:prstGeom>
          <a:noFill/>
          <a:ln>
            <a:noFill/>
          </a:ln>
        </p:spPr>
      </p:pic>
      <p:sp>
        <p:nvSpPr>
          <p:cNvPr id="6" name="Rectangle 5"/>
          <p:cNvSpPr/>
          <p:nvPr/>
        </p:nvSpPr>
        <p:spPr>
          <a:xfrm>
            <a:off x="3810000" y="1219199"/>
            <a:ext cx="5105400" cy="461665"/>
          </a:xfrm>
          <a:prstGeom prst="rect">
            <a:avLst/>
          </a:prstGeom>
        </p:spPr>
        <p:txBody>
          <a:bodyPr wrap="square">
            <a:spAutoFit/>
          </a:bodyPr>
          <a:lstStyle/>
          <a:p>
            <a:r>
              <a:rPr lang="en-US" sz="2400" b="0" dirty="0"/>
              <a:t>Creating a Proximity Matrix</a:t>
            </a:r>
            <a:endParaRPr lang="en-US" sz="2400" dirty="0"/>
          </a:p>
        </p:txBody>
      </p:sp>
      <p:sp>
        <p:nvSpPr>
          <p:cNvPr id="7" name="Rectangle 6"/>
          <p:cNvSpPr/>
          <p:nvPr/>
        </p:nvSpPr>
        <p:spPr>
          <a:xfrm>
            <a:off x="3276600" y="1828800"/>
            <a:ext cx="5562600" cy="1200329"/>
          </a:xfrm>
          <a:prstGeom prst="rect">
            <a:avLst/>
          </a:prstGeom>
        </p:spPr>
        <p:txBody>
          <a:bodyPr wrap="square">
            <a:spAutoFit/>
          </a:bodyPr>
          <a:lstStyle/>
          <a:p>
            <a:r>
              <a:rPr lang="en-US" sz="2400" dirty="0"/>
              <a:t>First, we will create a proximity matrix which will tell us the distance between each of these points. </a:t>
            </a:r>
          </a:p>
        </p:txBody>
      </p:sp>
      <p:sp>
        <p:nvSpPr>
          <p:cNvPr id="8" name="Rectangle 7"/>
          <p:cNvSpPr/>
          <p:nvPr/>
        </p:nvSpPr>
        <p:spPr>
          <a:xfrm>
            <a:off x="228600" y="3577771"/>
            <a:ext cx="8686800" cy="892552"/>
          </a:xfrm>
          <a:prstGeom prst="rect">
            <a:avLst/>
          </a:prstGeom>
        </p:spPr>
        <p:txBody>
          <a:bodyPr wrap="square">
            <a:spAutoFit/>
          </a:bodyPr>
          <a:lstStyle/>
          <a:p>
            <a:r>
              <a:rPr lang="en-US" sz="2600" dirty="0"/>
              <a:t>we will get a square matrix of shape n X n (where n is the number of observations).</a:t>
            </a:r>
          </a:p>
        </p:txBody>
      </p:sp>
      <p:sp>
        <p:nvSpPr>
          <p:cNvPr id="9" name="Rectangle 8"/>
          <p:cNvSpPr/>
          <p:nvPr/>
        </p:nvSpPr>
        <p:spPr>
          <a:xfrm>
            <a:off x="228600" y="4441217"/>
            <a:ext cx="8610600" cy="1938992"/>
          </a:xfrm>
          <a:prstGeom prst="rect">
            <a:avLst/>
          </a:prstGeom>
        </p:spPr>
        <p:txBody>
          <a:bodyPr wrap="square">
            <a:spAutoFit/>
          </a:bodyPr>
          <a:lstStyle/>
          <a:p>
            <a:r>
              <a:rPr lang="en-US" sz="2400" dirty="0"/>
              <a:t>The diagonal elements of this matrix will always be 0 as the distance of a point with itself is always 0. We will use the Euclidean distance formula to calculate the rest of the distances. So, let’s say we want to calculate the distance between point 1 and 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a:extLst>
              <a:ext uri="{FF2B5EF4-FFF2-40B4-BE49-F238E27FC236}">
                <a16:creationId xmlns:a16="http://schemas.microsoft.com/office/drawing/2014/main" id="{D026142B-1A58-4FF5-8012-D920DF8B026C}"/>
              </a:ext>
            </a:extLst>
          </p:cNvPr>
          <p:cNvSpPr>
            <a:spLocks noGrp="1" noChangeArrowheads="1"/>
          </p:cNvSpPr>
          <p:nvPr>
            <p:ph type="title"/>
          </p:nvPr>
        </p:nvSpPr>
        <p:spPr>
          <a:xfrm>
            <a:off x="228600" y="152400"/>
            <a:ext cx="8686800" cy="533400"/>
          </a:xfrm>
        </p:spPr>
        <p:txBody>
          <a:bodyPr/>
          <a:lstStyle/>
          <a:p>
            <a:pPr>
              <a:defRPr/>
            </a:pPr>
            <a:br>
              <a:rPr lang="en-US" sz="2800" dirty="0"/>
            </a:br>
            <a:r>
              <a:rPr lang="en-US" sz="2800" dirty="0">
                <a:latin typeface="Times New Roman" pitchFamily="18" charset="0"/>
                <a:cs typeface="Times New Roman" pitchFamily="18" charset="0"/>
              </a:rPr>
              <a:t>Steps for Hierarchical Clustering</a:t>
            </a:r>
            <a:endParaRPr lang="en-US" sz="2800" dirty="0">
              <a:cs typeface="+mj-cs"/>
            </a:endParaRPr>
          </a:p>
        </p:txBody>
      </p:sp>
      <p:sp>
        <p:nvSpPr>
          <p:cNvPr id="46093" name="Line 8">
            <a:extLst>
              <a:ext uri="{FF2B5EF4-FFF2-40B4-BE49-F238E27FC236}">
                <a16:creationId xmlns:a16="http://schemas.microsoft.com/office/drawing/2014/main" id="{31DCD320-99B3-459A-8773-3169ADB2EECA}"/>
              </a:ext>
            </a:extLst>
          </p:cNvPr>
          <p:cNvSpPr>
            <a:spLocks noChangeShapeType="1"/>
          </p:cNvSpPr>
          <p:nvPr/>
        </p:nvSpPr>
        <p:spPr bwMode="auto">
          <a:xfrm>
            <a:off x="1676400" y="-270074"/>
            <a:ext cx="3048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87" name="Rectangle 1">
            <a:extLst>
              <a:ext uri="{FF2B5EF4-FFF2-40B4-BE49-F238E27FC236}">
                <a16:creationId xmlns:a16="http://schemas.microsoft.com/office/drawing/2014/main" id="{FBF88ACA-0443-4746-B3A2-42F4D15D3056}"/>
              </a:ext>
            </a:extLst>
          </p:cNvPr>
          <p:cNvSpPr>
            <a:spLocks noChangeArrowheads="1"/>
          </p:cNvSpPr>
          <p:nvPr/>
        </p:nvSpPr>
        <p:spPr bwMode="auto">
          <a:xfrm>
            <a:off x="3810000" y="4800600"/>
            <a:ext cx="609600" cy="838200"/>
          </a:xfrm>
          <a:prstGeom prst="rect">
            <a:avLst/>
          </a:prstGeom>
          <a:solidFill>
            <a:srgbClr val="FFFF00">
              <a:alpha val="52156"/>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3" name="Rectangle 2">
            <a:extLst>
              <a:ext uri="{FF2B5EF4-FFF2-40B4-BE49-F238E27FC236}">
                <a16:creationId xmlns:a16="http://schemas.microsoft.com/office/drawing/2014/main" id="{472C68EE-4BA6-4F83-8A3F-BAC6B4FC7E57}"/>
              </a:ext>
            </a:extLst>
          </p:cNvPr>
          <p:cNvSpPr/>
          <p:nvPr/>
        </p:nvSpPr>
        <p:spPr bwMode="auto">
          <a:xfrm>
            <a:off x="76200" y="4330700"/>
            <a:ext cx="8763000" cy="1841500"/>
          </a:xfrm>
          <a:prstGeom prst="rect">
            <a:avLst/>
          </a:prstGeom>
          <a:solidFill>
            <a:schemeClr val="accent3"/>
          </a:solidFill>
          <a:ln w="12700" cap="flat" cmpd="sng" algn="ctr">
            <a:noFill/>
            <a:prstDash val="solid"/>
            <a:round/>
            <a:headEnd type="none" w="med" len="med"/>
            <a:tailEnd type="none" w="med" len="med"/>
          </a:ln>
          <a:effectLst/>
        </p:spPr>
        <p:txBody>
          <a:bodyPr/>
          <a:lstStyle/>
          <a:p>
            <a:pPr>
              <a:defRPr/>
            </a:pPr>
            <a:endParaRPr lang="en-US">
              <a:latin typeface="Arial" charset="0"/>
              <a:ea typeface="ＭＳ Ｐゴシック" pitchFamily="-84" charset="-128"/>
            </a:endParaRPr>
          </a:p>
        </p:txBody>
      </p:sp>
      <p:sp>
        <p:nvSpPr>
          <p:cNvPr id="2" name="Date Placeholder 1">
            <a:extLst>
              <a:ext uri="{FF2B5EF4-FFF2-40B4-BE49-F238E27FC236}">
                <a16:creationId xmlns:a16="http://schemas.microsoft.com/office/drawing/2014/main" id="{35D38612-2564-4265-AE71-6CB3C8E96D29}"/>
              </a:ext>
            </a:extLst>
          </p:cNvPr>
          <p:cNvSpPr>
            <a:spLocks noGrp="1"/>
          </p:cNvSpPr>
          <p:nvPr>
            <p:ph type="dt" sz="quarter" idx="10"/>
          </p:nvPr>
        </p:nvSpPr>
        <p:spPr/>
        <p:txBody>
          <a:bodyPr/>
          <a:lstStyle/>
          <a:p>
            <a:pPr>
              <a:defRPr/>
            </a:pPr>
            <a:r>
              <a:rPr lang="en-US" dirty="0"/>
              <a:t>2/1/2024</a:t>
            </a:r>
          </a:p>
        </p:txBody>
      </p:sp>
      <p:sp>
        <p:nvSpPr>
          <p:cNvPr id="5" name="Slide Number Placeholder 4">
            <a:extLst>
              <a:ext uri="{FF2B5EF4-FFF2-40B4-BE49-F238E27FC236}">
                <a16:creationId xmlns:a16="http://schemas.microsoft.com/office/drawing/2014/main" id="{C1475FB0-B6B6-431D-8BB6-A69923431CAD}"/>
              </a:ext>
            </a:extLst>
          </p:cNvPr>
          <p:cNvSpPr>
            <a:spLocks noGrp="1"/>
          </p:cNvSpPr>
          <p:nvPr>
            <p:ph type="sldNum" sz="quarter" idx="12"/>
          </p:nvPr>
        </p:nvSpPr>
        <p:spPr/>
        <p:txBody>
          <a:bodyPr/>
          <a:lstStyle/>
          <a:p>
            <a:pPr>
              <a:defRPr/>
            </a:pPr>
            <a:fld id="{5CE75C25-30F7-4D83-8216-643D1301EECA}" type="slidenum">
              <a:rPr lang="en-US"/>
              <a:pPr>
                <a:defRPr/>
              </a:pPr>
              <a:t>26</a:t>
            </a:fld>
            <a:endParaRPr lang="en-US"/>
          </a:p>
        </p:txBody>
      </p:sp>
      <p:sp>
        <p:nvSpPr>
          <p:cNvPr id="6" name="Content Placeholder 5"/>
          <p:cNvSpPr>
            <a:spLocks noGrp="1"/>
          </p:cNvSpPr>
          <p:nvPr>
            <p:ph idx="1"/>
          </p:nvPr>
        </p:nvSpPr>
        <p:spPr>
          <a:xfrm>
            <a:off x="304800" y="1143000"/>
            <a:ext cx="8534400" cy="5181600"/>
          </a:xfrm>
        </p:spPr>
        <p:txBody>
          <a:bodyPr/>
          <a:lstStyle/>
          <a:p>
            <a:pPr lvl="0"/>
            <a:r>
              <a:rPr lang="en-US" dirty="0"/>
              <a:t>1. </a:t>
            </a:r>
            <a:r>
              <a:rPr lang="en-US" b="1" dirty="0"/>
              <a:t>Calculate the proximity matrix:</a:t>
            </a:r>
            <a:r>
              <a:rPr lang="en-US" dirty="0"/>
              <a:t> Calculate the distance or similarity measure between each pair of data points and store the values in a proximity matrix.</a:t>
            </a:r>
          </a:p>
          <a:p>
            <a:pPr marL="0" lvl="0" indent="0">
              <a:buNone/>
            </a:pPr>
            <a:r>
              <a:rPr lang="en-US" b="1" dirty="0"/>
              <a:t>2. Initialize the clusters:</a:t>
            </a:r>
            <a:r>
              <a:rPr lang="en-US" dirty="0"/>
              <a:t> At the beginning of the clustering process, each data point is treated as a separate cluster.</a:t>
            </a:r>
          </a:p>
          <a:p>
            <a:pPr marL="0" indent="0">
              <a:buNone/>
            </a:pPr>
            <a:endParaRPr lang="en-US" dirty="0"/>
          </a:p>
        </p:txBody>
      </p:sp>
      <p:pic>
        <p:nvPicPr>
          <p:cNvPr id="9" name="Picture 8" descr="Unknown-9.png"/>
          <p:cNvPicPr/>
          <p:nvPr/>
        </p:nvPicPr>
        <p:blipFill>
          <a:blip r:embed="rId2">
            <a:extLst>
              <a:ext uri="{28A0092B-C50C-407E-A947-70E740481C1C}">
                <a14:useLocalDpi xmlns:a14="http://schemas.microsoft.com/office/drawing/2010/main" val="0"/>
              </a:ext>
            </a:extLst>
          </a:blip>
          <a:srcRect/>
          <a:stretch>
            <a:fillRect/>
          </a:stretch>
        </p:blipFill>
        <p:spPr bwMode="auto">
          <a:xfrm>
            <a:off x="1104900" y="4483100"/>
            <a:ext cx="4457700" cy="1104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lang="en-US" dirty="0"/>
              <a:t>3. </a:t>
            </a:r>
            <a:r>
              <a:rPr lang="en-US" b="1" dirty="0"/>
              <a:t>Determine the closest clusters:</a:t>
            </a:r>
            <a:r>
              <a:rPr lang="en-US" dirty="0"/>
              <a:t> Identify the two closest clusters based on the values in the proximity matrix. This can be done by finding the minimum value in the matrix.</a:t>
            </a:r>
          </a:p>
          <a:p>
            <a:pPr marL="0" indent="0">
              <a:buNone/>
            </a:pPr>
            <a:endParaRPr lang="en-US" dirty="0"/>
          </a:p>
        </p:txBody>
      </p:sp>
      <p:sp>
        <p:nvSpPr>
          <p:cNvPr id="4" name="Date Placeholder 3"/>
          <p:cNvSpPr>
            <a:spLocks noGrp="1"/>
          </p:cNvSpPr>
          <p:nvPr>
            <p:ph type="dt" sz="half" idx="10"/>
          </p:nvPr>
        </p:nvSpPr>
        <p:spPr/>
        <p:txBody>
          <a:bodyPr/>
          <a:lstStyle/>
          <a:p>
            <a:pPr>
              <a:defRPr/>
            </a:pPr>
            <a:r>
              <a:rPr lang="en-US" dirty="0"/>
              <a:t>2/1/2024</a:t>
            </a:r>
          </a:p>
        </p:txBody>
      </p:sp>
      <p:sp>
        <p:nvSpPr>
          <p:cNvPr id="6" name="Slide Number Placeholder 5"/>
          <p:cNvSpPr>
            <a:spLocks noGrp="1"/>
          </p:cNvSpPr>
          <p:nvPr>
            <p:ph type="sldNum" sz="quarter" idx="12"/>
          </p:nvPr>
        </p:nvSpPr>
        <p:spPr/>
        <p:txBody>
          <a:bodyPr/>
          <a:lstStyle/>
          <a:p>
            <a:pPr>
              <a:defRPr/>
            </a:pPr>
            <a:fld id="{24876ADD-85D9-4CF9-A35B-123309FF4FEE}" type="slidenum">
              <a:rPr lang="en-US" smtClean="0"/>
              <a:pPr>
                <a:defRPr/>
              </a:pPr>
              <a:t>27</a:t>
            </a:fld>
            <a:endParaRPr lang="en-US"/>
          </a:p>
        </p:txBody>
      </p:sp>
      <p:pic>
        <p:nvPicPr>
          <p:cNvPr id="7" name="Picture 6" descr="Unknown-11.png"/>
          <p:cNvPicPr/>
          <p:nvPr/>
        </p:nvPicPr>
        <p:blipFill>
          <a:blip r:embed="rId2">
            <a:extLst>
              <a:ext uri="{28A0092B-C50C-407E-A947-70E740481C1C}">
                <a14:useLocalDpi xmlns:a14="http://schemas.microsoft.com/office/drawing/2010/main" val="0"/>
              </a:ext>
            </a:extLst>
          </a:blip>
          <a:srcRect/>
          <a:stretch>
            <a:fillRect/>
          </a:stretch>
        </p:blipFill>
        <p:spPr bwMode="auto">
          <a:xfrm>
            <a:off x="518886" y="3048678"/>
            <a:ext cx="3429000" cy="1371601"/>
          </a:xfrm>
          <a:prstGeom prst="rect">
            <a:avLst/>
          </a:prstGeom>
          <a:noFill/>
          <a:ln>
            <a:noFill/>
          </a:ln>
        </p:spPr>
      </p:pic>
      <p:pic>
        <p:nvPicPr>
          <p:cNvPr id="8" name="Picture 7" descr="Unknown-10.png"/>
          <p:cNvPicPr/>
          <p:nvPr/>
        </p:nvPicPr>
        <p:blipFill>
          <a:blip r:embed="rId3">
            <a:extLst>
              <a:ext uri="{28A0092B-C50C-407E-A947-70E740481C1C}">
                <a14:useLocalDpi xmlns:a14="http://schemas.microsoft.com/office/drawing/2010/main" val="0"/>
              </a:ext>
            </a:extLst>
          </a:blip>
          <a:srcRect/>
          <a:stretch>
            <a:fillRect/>
          </a:stretch>
        </p:blipFill>
        <p:spPr bwMode="auto">
          <a:xfrm>
            <a:off x="5773057" y="2819400"/>
            <a:ext cx="2019300" cy="2047875"/>
          </a:xfrm>
          <a:prstGeom prst="rect">
            <a:avLst/>
          </a:prstGeom>
          <a:noFill/>
          <a:ln>
            <a:noFill/>
          </a:ln>
        </p:spPr>
      </p:pic>
      <p:sp>
        <p:nvSpPr>
          <p:cNvPr id="9" name="Rectangle 8"/>
          <p:cNvSpPr/>
          <p:nvPr/>
        </p:nvSpPr>
        <p:spPr>
          <a:xfrm>
            <a:off x="304800" y="4867275"/>
            <a:ext cx="8458200" cy="1569660"/>
          </a:xfrm>
          <a:prstGeom prst="rect">
            <a:avLst/>
          </a:prstGeom>
        </p:spPr>
        <p:txBody>
          <a:bodyPr wrap="square">
            <a:spAutoFit/>
          </a:bodyPr>
          <a:lstStyle/>
          <a:p>
            <a:pPr lvl="0"/>
            <a:r>
              <a:rPr lang="en-US" sz="2400" dirty="0"/>
              <a:t>4. Merge the closest clusters: Merge the two closest clusters into a single cluster. Update the proximity matrix to reflect the new distances between the merged cluster and the remaining clusters.</a:t>
            </a:r>
          </a:p>
        </p:txBody>
      </p:sp>
    </p:spTree>
    <p:extLst>
      <p:ext uri="{BB962C8B-B14F-4D97-AF65-F5344CB8AC3E}">
        <p14:creationId xmlns:p14="http://schemas.microsoft.com/office/powerpoint/2010/main" val="105032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2ADE35-C6A7-ABF7-BA5E-483136194FAB}"/>
              </a:ext>
            </a:extLst>
          </p:cNvPr>
          <p:cNvSpPr>
            <a:spLocks noGrp="1"/>
          </p:cNvSpPr>
          <p:nvPr>
            <p:ph idx="1"/>
          </p:nvPr>
        </p:nvSpPr>
        <p:spPr>
          <a:xfrm>
            <a:off x="381000" y="990600"/>
            <a:ext cx="8348663" cy="5334000"/>
          </a:xfrm>
        </p:spPr>
        <p:txBody>
          <a:bodyPr/>
          <a:lstStyle/>
          <a:p>
            <a:r>
              <a:rPr lang="en-US" b="0" i="0" dirty="0">
                <a:solidFill>
                  <a:srgbClr val="232323"/>
                </a:solidFill>
                <a:effectLst/>
                <a:latin typeface="Satoshi-Regular"/>
              </a:rPr>
              <a:t>Once the customers are segmented into groups, the company can use this information to personalize marketing campaigns for each group, such as sending targeted email promotions or creating specific advertising messages. This can lead to higher engagement and conversion rates, as the marketing is tailored to each group's interests and needs.</a:t>
            </a:r>
          </a:p>
          <a:p>
            <a:r>
              <a:rPr lang="en-US" b="0" i="0" dirty="0">
                <a:solidFill>
                  <a:srgbClr val="232323"/>
                </a:solidFill>
                <a:effectLst/>
                <a:latin typeface="Satoshi-Regular"/>
              </a:rPr>
              <a:t>Overall, customer segmentation using unsupervised learning can help companies better understand their customers and improve their marketing strategies to increase customer engagement and revenue.</a:t>
            </a:r>
            <a:endParaRPr lang="en-RW" dirty="0"/>
          </a:p>
        </p:txBody>
      </p:sp>
      <p:sp>
        <p:nvSpPr>
          <p:cNvPr id="6" name="Slide Number Placeholder 5">
            <a:extLst>
              <a:ext uri="{FF2B5EF4-FFF2-40B4-BE49-F238E27FC236}">
                <a16:creationId xmlns:a16="http://schemas.microsoft.com/office/drawing/2014/main" id="{97E3667A-CF67-F7C0-E256-B3C67B0C4398}"/>
              </a:ext>
            </a:extLst>
          </p:cNvPr>
          <p:cNvSpPr>
            <a:spLocks noGrp="1"/>
          </p:cNvSpPr>
          <p:nvPr>
            <p:ph type="sldNum" sz="quarter" idx="12"/>
          </p:nvPr>
        </p:nvSpPr>
        <p:spPr/>
        <p:txBody>
          <a:bodyPr/>
          <a:lstStyle/>
          <a:p>
            <a:pPr>
              <a:defRPr/>
            </a:pPr>
            <a:fld id="{24876ADD-85D9-4CF9-A35B-123309FF4FEE}" type="slidenum">
              <a:rPr lang="en-US" smtClean="0"/>
              <a:pPr>
                <a:defRPr/>
              </a:pPr>
              <a:t>3</a:t>
            </a:fld>
            <a:endParaRPr lang="en-US"/>
          </a:p>
        </p:txBody>
      </p:sp>
    </p:spTree>
    <p:extLst>
      <p:ext uri="{BB962C8B-B14F-4D97-AF65-F5344CB8AC3E}">
        <p14:creationId xmlns:p14="http://schemas.microsoft.com/office/powerpoint/2010/main" val="17989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12FE-5331-61A3-DC90-7214C5F0FAC4}"/>
              </a:ext>
            </a:extLst>
          </p:cNvPr>
          <p:cNvSpPr>
            <a:spLocks noGrp="1"/>
          </p:cNvSpPr>
          <p:nvPr>
            <p:ph type="title"/>
          </p:nvPr>
        </p:nvSpPr>
        <p:spPr/>
        <p:txBody>
          <a:bodyPr/>
          <a:lstStyle/>
          <a:p>
            <a:pPr algn="ctr"/>
            <a:r>
              <a:rPr lang="en-US" dirty="0"/>
              <a:t>Challenges in Unsupervised Learning</a:t>
            </a:r>
            <a:endParaRPr lang="en-RW" dirty="0"/>
          </a:p>
        </p:txBody>
      </p:sp>
      <p:sp>
        <p:nvSpPr>
          <p:cNvPr id="3" name="Content Placeholder 2">
            <a:extLst>
              <a:ext uri="{FF2B5EF4-FFF2-40B4-BE49-F238E27FC236}">
                <a16:creationId xmlns:a16="http://schemas.microsoft.com/office/drawing/2014/main" id="{E2E09A2A-BBBB-E799-1FB3-4038E2431B59}"/>
              </a:ext>
            </a:extLst>
          </p:cNvPr>
          <p:cNvSpPr>
            <a:spLocks noGrp="1"/>
          </p:cNvSpPr>
          <p:nvPr>
            <p:ph idx="1"/>
          </p:nvPr>
        </p:nvSpPr>
        <p:spPr>
          <a:xfrm>
            <a:off x="411163" y="1143000"/>
            <a:ext cx="8318500" cy="5562600"/>
          </a:xfrm>
        </p:spPr>
        <p:txBody>
          <a:bodyPr/>
          <a:lstStyle/>
          <a:p>
            <a:r>
              <a:rPr lang="en-US" dirty="0"/>
              <a:t>Unsupervised learning algorithms are usually applied to data that does not contain any label information, so we don’t know what the right output should be.  </a:t>
            </a:r>
            <a:r>
              <a:rPr lang="en-US" dirty="0">
                <a:solidFill>
                  <a:srgbClr val="FF0000"/>
                </a:solidFill>
              </a:rPr>
              <a:t>Therefore, it is very hard to say whether a model “did well.” </a:t>
            </a:r>
          </a:p>
          <a:p>
            <a:r>
              <a:rPr lang="en-US" dirty="0"/>
              <a:t>our hypothetical clustering algorithm could have grouped together all the pictures that show faces in profile and all the full-face pictures. This would certainly be a possible way to divide a collection of pictures of people’s faces, but it’s not the one we were looking for. However, there is no way for us to “tell” the algorithm what we are looking for</a:t>
            </a:r>
            <a:endParaRPr lang="en-RW" dirty="0">
              <a:solidFill>
                <a:srgbClr val="FF0000"/>
              </a:solidFill>
            </a:endParaRPr>
          </a:p>
        </p:txBody>
      </p:sp>
      <p:sp>
        <p:nvSpPr>
          <p:cNvPr id="6" name="Slide Number Placeholder 5">
            <a:extLst>
              <a:ext uri="{FF2B5EF4-FFF2-40B4-BE49-F238E27FC236}">
                <a16:creationId xmlns:a16="http://schemas.microsoft.com/office/drawing/2014/main" id="{428F27A5-6505-B61A-E7D1-62A3F90AFE1E}"/>
              </a:ext>
            </a:extLst>
          </p:cNvPr>
          <p:cNvSpPr>
            <a:spLocks noGrp="1"/>
          </p:cNvSpPr>
          <p:nvPr>
            <p:ph type="sldNum" sz="quarter" idx="12"/>
          </p:nvPr>
        </p:nvSpPr>
        <p:spPr/>
        <p:txBody>
          <a:bodyPr/>
          <a:lstStyle/>
          <a:p>
            <a:pPr>
              <a:defRPr/>
            </a:pPr>
            <a:fld id="{24876ADD-85D9-4CF9-A35B-123309FF4FEE}" type="slidenum">
              <a:rPr lang="en-US" smtClean="0"/>
              <a:pPr>
                <a:defRPr/>
              </a:pPr>
              <a:t>4</a:t>
            </a:fld>
            <a:endParaRPr lang="en-US"/>
          </a:p>
        </p:txBody>
      </p:sp>
    </p:spTree>
    <p:extLst>
      <p:ext uri="{BB962C8B-B14F-4D97-AF65-F5344CB8AC3E}">
        <p14:creationId xmlns:p14="http://schemas.microsoft.com/office/powerpoint/2010/main" val="1404807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85F1F7-F299-4B9B-DB5D-02E8A1FA0D1E}"/>
              </a:ext>
            </a:extLst>
          </p:cNvPr>
          <p:cNvSpPr>
            <a:spLocks noGrp="1"/>
          </p:cNvSpPr>
          <p:nvPr>
            <p:ph idx="1"/>
          </p:nvPr>
        </p:nvSpPr>
        <p:spPr>
          <a:xfrm>
            <a:off x="228600" y="1143000"/>
            <a:ext cx="8686800" cy="5181600"/>
          </a:xfrm>
        </p:spPr>
        <p:txBody>
          <a:bodyPr/>
          <a:lstStyle/>
          <a:p>
            <a:r>
              <a:rPr lang="en-US" dirty="0"/>
              <a:t>As a consequence, unsupervised algorithms are used often in an exploratory setting, when a data scientist wants to understand the data better, rather than as part of a larger automatic system.</a:t>
            </a:r>
          </a:p>
          <a:p>
            <a:r>
              <a:rPr lang="en-US" dirty="0"/>
              <a:t>Another common application for unsupervised algorithms is as a preprocessing step for supervised algorithms. Learning a new representation of the data can sometimes improve the accuracy of supervised algorithms, or can lead to reduced memory and time consumption</a:t>
            </a:r>
            <a:endParaRPr lang="en-RW" dirty="0"/>
          </a:p>
        </p:txBody>
      </p:sp>
      <p:sp>
        <p:nvSpPr>
          <p:cNvPr id="6" name="Slide Number Placeholder 5">
            <a:extLst>
              <a:ext uri="{FF2B5EF4-FFF2-40B4-BE49-F238E27FC236}">
                <a16:creationId xmlns:a16="http://schemas.microsoft.com/office/drawing/2014/main" id="{159BD0BE-2F46-F275-BD67-5A660D4E1C02}"/>
              </a:ext>
            </a:extLst>
          </p:cNvPr>
          <p:cNvSpPr>
            <a:spLocks noGrp="1"/>
          </p:cNvSpPr>
          <p:nvPr>
            <p:ph type="sldNum" sz="quarter" idx="12"/>
          </p:nvPr>
        </p:nvSpPr>
        <p:spPr/>
        <p:txBody>
          <a:bodyPr/>
          <a:lstStyle/>
          <a:p>
            <a:pPr>
              <a:defRPr/>
            </a:pPr>
            <a:fld id="{24876ADD-85D9-4CF9-A35B-123309FF4FEE}" type="slidenum">
              <a:rPr lang="en-US" smtClean="0"/>
              <a:pPr>
                <a:defRPr/>
              </a:pPr>
              <a:t>5</a:t>
            </a:fld>
            <a:endParaRPr lang="en-US"/>
          </a:p>
        </p:txBody>
      </p:sp>
    </p:spTree>
    <p:extLst>
      <p:ext uri="{BB962C8B-B14F-4D97-AF65-F5344CB8AC3E}">
        <p14:creationId xmlns:p14="http://schemas.microsoft.com/office/powerpoint/2010/main" val="1369876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E9C98-75A2-09A6-884D-18E22C2C8D32}"/>
              </a:ext>
            </a:extLst>
          </p:cNvPr>
          <p:cNvSpPr>
            <a:spLocks noGrp="1"/>
          </p:cNvSpPr>
          <p:nvPr>
            <p:ph type="title"/>
          </p:nvPr>
        </p:nvSpPr>
        <p:spPr/>
        <p:txBody>
          <a:bodyPr/>
          <a:lstStyle/>
          <a:p>
            <a:r>
              <a:rPr lang="en-US" dirty="0"/>
              <a:t>Unsupervised transformations</a:t>
            </a:r>
            <a:endParaRPr lang="en-RW" dirty="0"/>
          </a:p>
        </p:txBody>
      </p:sp>
      <p:sp>
        <p:nvSpPr>
          <p:cNvPr id="3" name="Content Placeholder 2">
            <a:extLst>
              <a:ext uri="{FF2B5EF4-FFF2-40B4-BE49-F238E27FC236}">
                <a16:creationId xmlns:a16="http://schemas.microsoft.com/office/drawing/2014/main" id="{88D0038D-EC1D-9C97-B45C-FB15A8C4F376}"/>
              </a:ext>
            </a:extLst>
          </p:cNvPr>
          <p:cNvSpPr>
            <a:spLocks noGrp="1"/>
          </p:cNvSpPr>
          <p:nvPr>
            <p:ph idx="1"/>
          </p:nvPr>
        </p:nvSpPr>
        <p:spPr>
          <a:xfrm>
            <a:off x="228601" y="1143000"/>
            <a:ext cx="8534400" cy="5181600"/>
          </a:xfrm>
        </p:spPr>
        <p:txBody>
          <a:bodyPr/>
          <a:lstStyle/>
          <a:p>
            <a:pPr algn="just"/>
            <a:r>
              <a:rPr lang="en-US" dirty="0">
                <a:solidFill>
                  <a:srgbClr val="FF0000"/>
                </a:solidFill>
              </a:rPr>
              <a:t>Unsupervised transformations </a:t>
            </a:r>
            <a:r>
              <a:rPr lang="en-US" dirty="0"/>
              <a:t>of a dataset are algorithms that create a new representation of the data which might be easier for humans or other machine learning algorithms to understand compared to the original representation of the data.</a:t>
            </a:r>
          </a:p>
          <a:p>
            <a:pPr algn="just"/>
            <a:r>
              <a:rPr lang="en-US" dirty="0"/>
              <a:t>A common application of unsupervised transformations is </a:t>
            </a:r>
            <a:r>
              <a:rPr lang="en-US" dirty="0">
                <a:solidFill>
                  <a:srgbClr val="FF0000"/>
                </a:solidFill>
              </a:rPr>
              <a:t>dimensionality reduction</a:t>
            </a:r>
            <a:r>
              <a:rPr lang="en-US" dirty="0"/>
              <a:t>, which takes a high-dimensional representation of the data, consisting of </a:t>
            </a:r>
            <a:r>
              <a:rPr lang="en-US" dirty="0">
                <a:solidFill>
                  <a:srgbClr val="FF0000"/>
                </a:solidFill>
              </a:rPr>
              <a:t>many features</a:t>
            </a:r>
            <a:r>
              <a:rPr lang="en-US" dirty="0"/>
              <a:t>, and </a:t>
            </a:r>
            <a:r>
              <a:rPr lang="en-US" dirty="0">
                <a:solidFill>
                  <a:srgbClr val="FF0000"/>
                </a:solidFill>
              </a:rPr>
              <a:t>finds a new way to represent this data that summarizes </a:t>
            </a:r>
            <a:r>
              <a:rPr lang="en-US" dirty="0"/>
              <a:t>the essential characteristics with fewer features.</a:t>
            </a:r>
            <a:endParaRPr lang="en-RW" dirty="0"/>
          </a:p>
        </p:txBody>
      </p:sp>
      <p:sp>
        <p:nvSpPr>
          <p:cNvPr id="6" name="Slide Number Placeholder 5">
            <a:extLst>
              <a:ext uri="{FF2B5EF4-FFF2-40B4-BE49-F238E27FC236}">
                <a16:creationId xmlns:a16="http://schemas.microsoft.com/office/drawing/2014/main" id="{989E6C96-BE47-1A41-6C71-BE5EEC3941A0}"/>
              </a:ext>
            </a:extLst>
          </p:cNvPr>
          <p:cNvSpPr>
            <a:spLocks noGrp="1"/>
          </p:cNvSpPr>
          <p:nvPr>
            <p:ph type="sldNum" sz="quarter" idx="12"/>
          </p:nvPr>
        </p:nvSpPr>
        <p:spPr/>
        <p:txBody>
          <a:bodyPr/>
          <a:lstStyle/>
          <a:p>
            <a:pPr>
              <a:defRPr/>
            </a:pPr>
            <a:fld id="{24876ADD-85D9-4CF9-A35B-123309FF4FEE}" type="slidenum">
              <a:rPr lang="en-US" smtClean="0"/>
              <a:pPr>
                <a:defRPr/>
              </a:pPr>
              <a:t>6</a:t>
            </a:fld>
            <a:endParaRPr lang="en-US"/>
          </a:p>
        </p:txBody>
      </p:sp>
    </p:spTree>
    <p:extLst>
      <p:ext uri="{BB962C8B-B14F-4D97-AF65-F5344CB8AC3E}">
        <p14:creationId xmlns:p14="http://schemas.microsoft.com/office/powerpoint/2010/main" val="2782448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9304AC4-68D1-439E-9010-1939C98A243F}"/>
              </a:ext>
            </a:extLst>
          </p:cNvPr>
          <p:cNvSpPr>
            <a:spLocks noGrp="1" noChangeArrowheads="1"/>
          </p:cNvSpPr>
          <p:nvPr>
            <p:ph type="title"/>
          </p:nvPr>
        </p:nvSpPr>
        <p:spPr>
          <a:xfrm>
            <a:off x="381000" y="381000"/>
            <a:ext cx="8280400" cy="762000"/>
          </a:xfrm>
        </p:spPr>
        <p:txBody>
          <a:bodyPr/>
          <a:lstStyle/>
          <a:p>
            <a:pPr>
              <a:defRPr/>
            </a:pPr>
            <a:r>
              <a:rPr lang="en-US" dirty="0"/>
              <a:t>Types of Unsupervised Learning</a:t>
            </a:r>
            <a:br>
              <a:rPr lang="en-US" dirty="0"/>
            </a:br>
            <a:endParaRPr lang="en-US" dirty="0">
              <a:cs typeface="+mj-cs"/>
            </a:endParaRPr>
          </a:p>
        </p:txBody>
      </p:sp>
      <p:sp>
        <p:nvSpPr>
          <p:cNvPr id="4" name="Slide Number Placeholder 3">
            <a:extLst>
              <a:ext uri="{FF2B5EF4-FFF2-40B4-BE49-F238E27FC236}">
                <a16:creationId xmlns:a16="http://schemas.microsoft.com/office/drawing/2014/main" id="{027FAC17-B677-4A28-992C-AAE865F82F47}"/>
              </a:ext>
            </a:extLst>
          </p:cNvPr>
          <p:cNvSpPr>
            <a:spLocks noGrp="1"/>
          </p:cNvSpPr>
          <p:nvPr>
            <p:ph type="sldNum" sz="quarter" idx="12"/>
          </p:nvPr>
        </p:nvSpPr>
        <p:spPr/>
        <p:txBody>
          <a:bodyPr/>
          <a:lstStyle/>
          <a:p>
            <a:pPr>
              <a:defRPr/>
            </a:pPr>
            <a:fld id="{493303AC-9DAF-4A0A-8404-C373509D0818}" type="slidenum">
              <a:rPr lang="en-US"/>
              <a:pPr>
                <a:defRPr/>
              </a:pPr>
              <a:t>7</a:t>
            </a:fld>
            <a:endParaRPr lang="en-US"/>
          </a:p>
        </p:txBody>
      </p:sp>
      <p:sp>
        <p:nvSpPr>
          <p:cNvPr id="5" name="Rectangle 4"/>
          <p:cNvSpPr/>
          <p:nvPr/>
        </p:nvSpPr>
        <p:spPr>
          <a:xfrm>
            <a:off x="148771" y="1219200"/>
            <a:ext cx="8991600" cy="892552"/>
          </a:xfrm>
          <a:prstGeom prst="rect">
            <a:avLst/>
          </a:prstGeom>
        </p:spPr>
        <p:txBody>
          <a:bodyPr wrap="square">
            <a:spAutoFit/>
          </a:bodyPr>
          <a:lstStyle/>
          <a:p>
            <a:pPr marL="285750" indent="-285750">
              <a:buFont typeface="Wingdings" pitchFamily="2" charset="2"/>
              <a:buChar char="v"/>
            </a:pPr>
            <a:r>
              <a:rPr lang="en-US" sz="2600" dirty="0"/>
              <a:t>Unsupervised learning has a wide range of applications in various fields, including</a:t>
            </a:r>
            <a:r>
              <a:rPr lang="en-US" dirty="0"/>
              <a:t>:</a:t>
            </a:r>
          </a:p>
        </p:txBody>
      </p:sp>
      <p:sp>
        <p:nvSpPr>
          <p:cNvPr id="6" name="Rectangle 5"/>
          <p:cNvSpPr/>
          <p:nvPr/>
        </p:nvSpPr>
        <p:spPr>
          <a:xfrm>
            <a:off x="148771" y="2112926"/>
            <a:ext cx="8842829" cy="3785652"/>
          </a:xfrm>
          <a:prstGeom prst="rect">
            <a:avLst/>
          </a:prstGeom>
        </p:spPr>
        <p:txBody>
          <a:bodyPr wrap="square">
            <a:spAutoFit/>
          </a:bodyPr>
          <a:lstStyle/>
          <a:p>
            <a:pPr lvl="0"/>
            <a:r>
              <a:rPr lang="en-US" sz="2400" dirty="0"/>
              <a:t>1. Clustering: </a:t>
            </a:r>
            <a:r>
              <a:rPr lang="en-US" sz="2400" b="0" dirty="0"/>
              <a:t>grouping similar data points together based on their features</a:t>
            </a:r>
          </a:p>
          <a:p>
            <a:pPr lvl="0"/>
            <a:r>
              <a:rPr lang="en-US" sz="2400" dirty="0"/>
              <a:t>2. Dimensionality reduction: </a:t>
            </a:r>
            <a:r>
              <a:rPr lang="en-US" sz="2400" b="0" dirty="0"/>
              <a:t>reducing the number of features in a dataset without losing important information</a:t>
            </a:r>
          </a:p>
          <a:p>
            <a:pPr lvl="0"/>
            <a:r>
              <a:rPr lang="en-US" sz="2400" dirty="0"/>
              <a:t>3.Anomaly detection: </a:t>
            </a:r>
            <a:r>
              <a:rPr lang="en-US" sz="2400" b="0" dirty="0"/>
              <a:t>identifying unusual patterns or outliers in a dataset</a:t>
            </a:r>
          </a:p>
          <a:p>
            <a:pPr lvl="0"/>
            <a:r>
              <a:rPr lang="en-US" sz="2400" dirty="0"/>
              <a:t>4.Association rule learning: </a:t>
            </a:r>
            <a:r>
              <a:rPr lang="en-US" sz="2400" b="0" dirty="0"/>
              <a:t>discovering relationships and correlations between different variables in a dataset</a:t>
            </a:r>
          </a:p>
          <a:p>
            <a:pPr lvl="0"/>
            <a:r>
              <a:rPr lang="en-US" sz="2400" dirty="0"/>
              <a:t>5.Density estimation: </a:t>
            </a:r>
            <a:r>
              <a:rPr lang="en-US" sz="2400" b="0" dirty="0"/>
              <a:t>estimating the probability density function of a random variable based on observed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1D71-AD72-5AF9-7439-923201B87178}"/>
              </a:ext>
            </a:extLst>
          </p:cNvPr>
          <p:cNvSpPr>
            <a:spLocks noGrp="1"/>
          </p:cNvSpPr>
          <p:nvPr>
            <p:ph type="title"/>
          </p:nvPr>
        </p:nvSpPr>
        <p:spPr/>
        <p:txBody>
          <a:bodyPr/>
          <a:lstStyle/>
          <a:p>
            <a:pPr algn="ctr"/>
            <a:r>
              <a:rPr lang="en-US" dirty="0"/>
              <a:t>Clustering algorithms</a:t>
            </a:r>
            <a:endParaRPr lang="en-RW" dirty="0"/>
          </a:p>
        </p:txBody>
      </p:sp>
      <p:sp>
        <p:nvSpPr>
          <p:cNvPr id="3" name="Content Placeholder 2">
            <a:extLst>
              <a:ext uri="{FF2B5EF4-FFF2-40B4-BE49-F238E27FC236}">
                <a16:creationId xmlns:a16="http://schemas.microsoft.com/office/drawing/2014/main" id="{009E30B4-AFBF-AFFB-7616-A785F19F2BF2}"/>
              </a:ext>
            </a:extLst>
          </p:cNvPr>
          <p:cNvSpPr>
            <a:spLocks noGrp="1"/>
          </p:cNvSpPr>
          <p:nvPr>
            <p:ph idx="1"/>
          </p:nvPr>
        </p:nvSpPr>
        <p:spPr>
          <a:xfrm>
            <a:off x="152400" y="1143000"/>
            <a:ext cx="8762999" cy="5181600"/>
          </a:xfrm>
        </p:spPr>
        <p:txBody>
          <a:bodyPr/>
          <a:lstStyle/>
          <a:p>
            <a:r>
              <a:rPr lang="en-US" dirty="0"/>
              <a:t>Clustering algorithms, on the other hand, partition data into distinct groups of similar items. </a:t>
            </a:r>
          </a:p>
          <a:p>
            <a:r>
              <a:rPr lang="en-US" dirty="0"/>
              <a:t>Consider the example of uploading photos to a social media site. To allow you to organize your pictures, the site might want to group together pictures that show the same person.</a:t>
            </a:r>
          </a:p>
          <a:p>
            <a:r>
              <a:rPr lang="en-US" dirty="0"/>
              <a:t>However, the site doesn’t know which pictures show whom, and it doesn’t know how many different people appear in your photo collection. A sensible approach would be to extract all the faces and divide them into groups of faces that look similar.</a:t>
            </a:r>
            <a:endParaRPr lang="en-RW" dirty="0"/>
          </a:p>
        </p:txBody>
      </p:sp>
      <p:sp>
        <p:nvSpPr>
          <p:cNvPr id="6" name="Slide Number Placeholder 5">
            <a:extLst>
              <a:ext uri="{FF2B5EF4-FFF2-40B4-BE49-F238E27FC236}">
                <a16:creationId xmlns:a16="http://schemas.microsoft.com/office/drawing/2014/main" id="{6FCD18B0-965E-3DE7-6A1A-243139D550B5}"/>
              </a:ext>
            </a:extLst>
          </p:cNvPr>
          <p:cNvSpPr>
            <a:spLocks noGrp="1"/>
          </p:cNvSpPr>
          <p:nvPr>
            <p:ph type="sldNum" sz="quarter" idx="12"/>
          </p:nvPr>
        </p:nvSpPr>
        <p:spPr/>
        <p:txBody>
          <a:bodyPr/>
          <a:lstStyle/>
          <a:p>
            <a:pPr>
              <a:defRPr/>
            </a:pPr>
            <a:fld id="{24876ADD-85D9-4CF9-A35B-123309FF4FEE}" type="slidenum">
              <a:rPr lang="en-US" smtClean="0"/>
              <a:pPr>
                <a:defRPr/>
              </a:pPr>
              <a:t>8</a:t>
            </a:fld>
            <a:endParaRPr lang="en-US"/>
          </a:p>
        </p:txBody>
      </p:sp>
    </p:spTree>
    <p:extLst>
      <p:ext uri="{BB962C8B-B14F-4D97-AF65-F5344CB8AC3E}">
        <p14:creationId xmlns:p14="http://schemas.microsoft.com/office/powerpoint/2010/main" val="227303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31FE5F76-0189-4571-9D7B-DC99E81702B2}"/>
              </a:ext>
            </a:extLst>
          </p:cNvPr>
          <p:cNvSpPr>
            <a:spLocks noGrp="1" noChangeArrowheads="1"/>
          </p:cNvSpPr>
          <p:nvPr>
            <p:ph type="title"/>
          </p:nvPr>
        </p:nvSpPr>
        <p:spPr/>
        <p:txBody>
          <a:bodyPr/>
          <a:lstStyle/>
          <a:p>
            <a:r>
              <a:rPr lang="en-US" dirty="0"/>
              <a:t> Unsupervised Learning Techniques</a:t>
            </a:r>
          </a:p>
        </p:txBody>
      </p:sp>
      <p:sp>
        <p:nvSpPr>
          <p:cNvPr id="10242" name="Rectangle 5">
            <a:extLst>
              <a:ext uri="{FF2B5EF4-FFF2-40B4-BE49-F238E27FC236}">
                <a16:creationId xmlns:a16="http://schemas.microsoft.com/office/drawing/2014/main" id="{CD4B3303-47A0-4367-91DB-339D26A43A37}"/>
              </a:ext>
            </a:extLst>
          </p:cNvPr>
          <p:cNvSpPr>
            <a:spLocks noGrp="1" noChangeArrowheads="1"/>
          </p:cNvSpPr>
          <p:nvPr>
            <p:ph type="body" idx="1"/>
          </p:nvPr>
        </p:nvSpPr>
        <p:spPr/>
        <p:txBody>
          <a:bodyPr/>
          <a:lstStyle/>
          <a:p>
            <a:pPr>
              <a:lnSpc>
                <a:spcPct val="90000"/>
              </a:lnSpc>
            </a:pPr>
            <a:r>
              <a:rPr lang="en-US" sz="2400" b="1" dirty="0"/>
              <a:t>There are several popular techniques in unsupervised learning, including:</a:t>
            </a:r>
          </a:p>
          <a:p>
            <a:pPr marL="0" lvl="0" indent="0">
              <a:buNone/>
            </a:pPr>
            <a:r>
              <a:rPr lang="en-US" sz="2400" b="1" dirty="0"/>
              <a:t> K-Means Clustering</a:t>
            </a:r>
            <a:r>
              <a:rPr lang="en-US" sz="2400" dirty="0"/>
              <a:t>: a method of grouping similar data points together into k clusters based on their features</a:t>
            </a:r>
          </a:p>
          <a:p>
            <a:pPr marL="0" lvl="0" indent="0">
              <a:buNone/>
            </a:pPr>
            <a:r>
              <a:rPr lang="en-US" sz="2400" b="1" dirty="0"/>
              <a:t> Principal Component Analysis (PCA)</a:t>
            </a:r>
            <a:r>
              <a:rPr lang="en-US" sz="2400" dirty="0"/>
              <a:t>: a technique for reducing the dimensionality of a dataset while preserving the most important information.</a:t>
            </a:r>
          </a:p>
          <a:p>
            <a:pPr marL="0" indent="0">
              <a:buNone/>
            </a:pPr>
            <a:r>
              <a:rPr lang="en-US" sz="2400" b="1" dirty="0" err="1"/>
              <a:t>Autoencoders</a:t>
            </a:r>
            <a:r>
              <a:rPr lang="en-US" sz="2400" dirty="0"/>
              <a:t>: a neural network design utilized for unsupervised learning that learns to compress and remake data</a:t>
            </a:r>
          </a:p>
          <a:p>
            <a:pPr marL="0" lvl="0" indent="0">
              <a:buNone/>
            </a:pPr>
            <a:endParaRPr lang="en-US" sz="2400" dirty="0"/>
          </a:p>
          <a:p>
            <a:pPr marL="0" lvl="0" indent="0">
              <a:buNone/>
            </a:pPr>
            <a:endParaRPr lang="en-US" altLang="en-US" sz="2400" dirty="0">
              <a:ea typeface="ＭＳ Ｐゴシック" panose="020B0600070205080204" pitchFamily="34" charset="-128"/>
            </a:endParaRPr>
          </a:p>
        </p:txBody>
      </p:sp>
      <p:sp>
        <p:nvSpPr>
          <p:cNvPr id="4" name="Slide Number Placeholder 3">
            <a:extLst>
              <a:ext uri="{FF2B5EF4-FFF2-40B4-BE49-F238E27FC236}">
                <a16:creationId xmlns:a16="http://schemas.microsoft.com/office/drawing/2014/main" id="{EF2A6AB2-31A3-4DB3-940B-BE07E3D231AC}"/>
              </a:ext>
            </a:extLst>
          </p:cNvPr>
          <p:cNvSpPr>
            <a:spLocks noGrp="1"/>
          </p:cNvSpPr>
          <p:nvPr>
            <p:ph type="sldNum" sz="quarter" idx="12"/>
          </p:nvPr>
        </p:nvSpPr>
        <p:spPr/>
        <p:txBody>
          <a:bodyPr/>
          <a:lstStyle/>
          <a:p>
            <a:pPr>
              <a:defRPr/>
            </a:pPr>
            <a:fld id="{058A5596-71A0-4179-8254-834A517C85E5}" type="slidenum">
              <a:rPr lang="en-US"/>
              <a:pPr>
                <a:defRPr/>
              </a:pPr>
              <a:t>9</a:t>
            </a:fld>
            <a:endParaRPr lang="en-US"/>
          </a:p>
        </p:txBody>
      </p:sp>
    </p:spTree>
  </p:cSld>
  <p:clrMapOvr>
    <a:masterClrMapping/>
  </p:clrMapOvr>
</p:sld>
</file>

<file path=ppt/theme/theme1.xml><?xml version="1.0" encoding="utf-8"?>
<a:theme xmlns:a="http://schemas.openxmlformats.org/drawingml/2006/main"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Porky:Words:ASCI:PSE:Budgets FY97:LC.BRev.FY97</Template>
  <TotalTime>1970</TotalTime>
  <Pages>3</Pages>
  <Words>2256</Words>
  <Application>Microsoft Office PowerPoint</Application>
  <PresentationFormat>On-screen Show (4:3)</PresentationFormat>
  <Paragraphs>160</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ＭＳ Ｐゴシック</vt:lpstr>
      <vt:lpstr>Arial</vt:lpstr>
      <vt:lpstr>Monotype Sorts</vt:lpstr>
      <vt:lpstr>Satoshi-Regular</vt:lpstr>
      <vt:lpstr>Tahoma</vt:lpstr>
      <vt:lpstr>Times New Roman</vt:lpstr>
      <vt:lpstr>Wingdings</vt:lpstr>
      <vt:lpstr>LC.BRev.FY97</vt:lpstr>
      <vt:lpstr>Unsupervised Learning</vt:lpstr>
      <vt:lpstr>Industry example of unsupervised Learning</vt:lpstr>
      <vt:lpstr>PowerPoint Presentation</vt:lpstr>
      <vt:lpstr>Challenges in Unsupervised Learning</vt:lpstr>
      <vt:lpstr>PowerPoint Presentation</vt:lpstr>
      <vt:lpstr>Unsupervised transformations</vt:lpstr>
      <vt:lpstr>Types of Unsupervised Learning </vt:lpstr>
      <vt:lpstr>Clustering algorithms</vt:lpstr>
      <vt:lpstr> Unsupervised Learning Techniques</vt:lpstr>
      <vt:lpstr>PowerPoint Presentation</vt:lpstr>
      <vt:lpstr>Conclusion </vt:lpstr>
      <vt:lpstr>K-means Clustering</vt:lpstr>
      <vt:lpstr> Introduction to Clustering </vt:lpstr>
      <vt:lpstr>Methods for Expressing Test Conditions</vt:lpstr>
      <vt:lpstr>PowerPoint Presentation</vt:lpstr>
      <vt:lpstr>PowerPoint Presentation</vt:lpstr>
      <vt:lpstr>Steps followed in K-means clustering</vt:lpstr>
      <vt:lpstr>PowerPoint Presentation</vt:lpstr>
      <vt:lpstr>Implementation of K-means</vt:lpstr>
      <vt:lpstr>PowerPoint Presentation</vt:lpstr>
      <vt:lpstr>Conclusion</vt:lpstr>
      <vt:lpstr> 3. Hierarchical Clustering in Machine Learning</vt:lpstr>
      <vt:lpstr>Types of hierarchical clustering</vt:lpstr>
      <vt:lpstr>How Hierarchical Clustering Calculates Distance?</vt:lpstr>
      <vt:lpstr>Let’s take a sample of 5 students:</vt:lpstr>
      <vt:lpstr> Steps for Hierarchical Clustering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Classification: Basic Concepts and Techniques</dc:title>
  <dc:creator>anujkarpatne@gmail.com</dc:creator>
  <cp:lastModifiedBy>Odifax MUNYANEZA</cp:lastModifiedBy>
  <cp:revision>139</cp:revision>
  <cp:lastPrinted>2019-08-23T17:53:06Z</cp:lastPrinted>
  <dcterms:created xsi:type="dcterms:W3CDTF">2018-02-14T20:41:00Z</dcterms:created>
  <dcterms:modified xsi:type="dcterms:W3CDTF">2024-12-03T06:57:13Z</dcterms:modified>
</cp:coreProperties>
</file>