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29" r:id="rId3"/>
    <p:sldId id="348" r:id="rId4"/>
    <p:sldId id="350" r:id="rId5"/>
    <p:sldId id="351" r:id="rId6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0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0616-B0CC-506A-364A-0FEF8533F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FD017-C248-05BA-37C8-DF713EDFD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60DC-DA65-0545-9888-4C27B15D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6264-CB9E-5A2A-255B-33C0C363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10EF-85B7-22BF-6FFE-BBCD6285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092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A712-5792-E961-6605-08BA6963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F9511-7C4A-960F-7DC6-14FB8A1B6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ED2A-3A28-0127-92AE-E55065C8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2579-9E0B-513D-80C5-FBD6104E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989A-0AAE-0D07-3D42-F22E9F5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85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5475F-1E80-5FD7-F685-A17790BE6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6A9F7-E0AE-C493-2527-37CABED3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3CFA9-73DB-B974-C76E-E965CFB0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0C24-CDF8-E50A-8E10-D8ACA0C8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F7EE-6EAA-D4A4-4CCB-6EB1C469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9029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427D-9EB4-36CF-0117-19FB5212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FC9E-4EA4-AF74-A0FD-F1DF4CD48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1AC7-0BE5-F1CA-021B-33EEFDE9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7B1B-1EC6-04F4-4B2D-F6210AD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A0FE-16A7-0139-B953-0145979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427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274-76F8-B5A8-1F6A-BFDA3BF5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B0448-7DA1-2B1B-6942-16C86D28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0656-99ED-9082-37ED-A012AB05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01E8B-0AA4-46CA-86D2-3270FD4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A48BE-F850-1BFD-FA79-CF14AA02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3047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9A49-7B74-E24C-88FC-C980C59F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1EF0-23B4-F09B-A0F4-D6C1C50D9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63C5-3D7D-64DE-999E-47C0A8B2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4683C-8282-0379-B4E9-BA39E353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18CB-8A55-BE42-8F4B-B5F68ADC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0525-8D0E-7827-2B20-2EFD106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218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7627-DDFC-4B85-067C-84B24A75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10216-E54C-E5A8-7787-6293D6F3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A0DF6-2D3B-3C69-55A3-F45E2104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FD865-9212-5838-1DA3-441BCC40C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4B658-603D-8B4A-E4F5-DADE58AA2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CB962-4F51-4A7F-DFA1-13103755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93859-306D-09A7-AE73-2461A6FF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060AB-1317-9091-FEB0-17B0233B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52529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D128-FD6E-AA44-D370-24AF8710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744DF-958C-9A74-52BE-135D4F09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6881-2A77-2781-F4BA-7CEBFA13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DA713-DD31-D571-6959-E0D45E9A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4799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73AAC-764B-0A57-763F-D65E8DC4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4471D-2090-32CB-F43A-5A82D05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1582-62D2-5626-E651-CD7DDF15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213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45C0-75F9-EB46-D15C-8919C7B4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1E11-BBA4-CB62-B140-738B79EC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732DA-B658-0140-7538-7AE78B20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3B676-A858-9F43-225E-C88832EB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691B-B397-3F51-BF7D-7868B53D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B5A1-D5F6-5399-E421-C8601260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2026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9F83-3A0A-B39A-54AB-CEA19618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98F94-6413-EEF9-FD8D-39B6CC25C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DBC23-A19A-7FFD-8726-2C4EFD28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51BF9-E6B5-AA3F-D841-9BA5D099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49D21-7449-0DED-7456-28A33183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CF56C-00DB-3946-AE2A-F523B354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166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A7A5C-DF99-298D-F36A-4ED9984A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7D1C-A224-9A34-1599-97C11371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6E204-83FC-CE14-ABCC-4BAFE3FA5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A7FB-F802-499F-A7BC-1EFBA7D4014F}" type="datetimeFigureOut">
              <a:rPr lang="en-RW" smtClean="0"/>
              <a:t>05/11/2024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B10B-7322-8E81-9A59-48119192F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3340-21FB-7071-A373-652DD8BEB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084E-A807-47E0-8DC9-293C15F9D54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6316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58B1-F848-E64D-EBC5-0F1BEA1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24787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6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/>
            </a:r>
            <a:br>
              <a:rPr lang="en-US" sz="36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36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/>
            </a:r>
            <a:br>
              <a:rPr lang="en-US" sz="36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36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3.2 Importing</a:t>
            </a:r>
            <a:r>
              <a:rPr lang="en-US" sz="3600" b="1" spc="-3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3600" b="1" spc="-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600" b="1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RW" sz="1800" b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/>
            </a:r>
            <a:br>
              <a:rPr lang="en-RW" sz="1800" b="1" dirty="0"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RW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43FEAA2-B584-F485-96B6-9964F224C2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76400" y="741363"/>
            <a:ext cx="9753600" cy="5943600"/>
          </a:xfrm>
        </p:spPr>
        <p:txBody>
          <a:bodyPr>
            <a:normAutofit lnSpcReduction="10000"/>
          </a:bodyPr>
          <a:lstStyle/>
          <a:p>
            <a:pPr marL="139700">
              <a:lnSpc>
                <a:spcPct val="105000"/>
              </a:lnSpc>
              <a:spcBef>
                <a:spcPts val="650"/>
              </a:spcBef>
            </a:pPr>
            <a:r>
              <a:rPr lang="en-US" altLang="en-RW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 our practice, we can load the data directly from the UCI Machine Learning repository (https://archive.ics.uci.edu/ml/index.php). </a:t>
            </a:r>
          </a:p>
          <a:p>
            <a:pPr marL="139700">
              <a:lnSpc>
                <a:spcPct val="105000"/>
              </a:lnSpc>
              <a:spcBef>
                <a:spcPts val="650"/>
              </a:spcBef>
            </a:pPr>
            <a:r>
              <a:rPr lang="en-US" altLang="en-RW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 data /dataset can be imported into python using pandas as shown below. </a:t>
            </a:r>
          </a:p>
          <a:p>
            <a:pPr marL="139700">
              <a:lnSpc>
                <a:spcPct val="105000"/>
              </a:lnSpc>
              <a:spcBef>
                <a:spcPts val="650"/>
              </a:spcBef>
              <a:buNone/>
            </a:pPr>
            <a:r>
              <a:rPr lang="en-US" altLang="en-RW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dataset downloaded is known as “Pima Indian Dataset” using the following steps.</a:t>
            </a:r>
            <a:endParaRPr lang="en-US" altLang="en-RW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>
              <a:lnSpc>
                <a:spcPct val="105000"/>
              </a:lnSpc>
              <a:spcBef>
                <a:spcPts val="650"/>
              </a:spcBef>
              <a:buNone/>
            </a:pPr>
            <a:r>
              <a:rPr lang="en-US" altLang="en-RW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en-RW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 1 Declaring the Pandas Library </a:t>
            </a:r>
          </a:p>
          <a:p>
            <a:pPr marL="139700">
              <a:lnSpc>
                <a:spcPct val="105000"/>
              </a:lnSpc>
              <a:spcBef>
                <a:spcPts val="650"/>
              </a:spcBef>
              <a:buNone/>
            </a:pPr>
            <a:r>
              <a:rPr lang="en-US" altLang="en-RW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 2 File is assigned to a variable name</a:t>
            </a:r>
            <a:endParaRPr lang="en-US" altLang="en-RW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>
              <a:lnSpc>
                <a:spcPct val="105000"/>
              </a:lnSpc>
              <a:spcBef>
                <a:spcPts val="650"/>
              </a:spcBef>
              <a:buNone/>
            </a:pPr>
            <a:r>
              <a:rPr lang="en-US" altLang="en-RW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 3 Assigning the Columns Names or Column Headings.</a:t>
            </a:r>
            <a:endParaRPr lang="en-US" altLang="en-RW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>
              <a:lnSpc>
                <a:spcPct val="105000"/>
              </a:lnSpc>
              <a:spcBef>
                <a:spcPts val="650"/>
              </a:spcBef>
              <a:buNone/>
            </a:pPr>
            <a:r>
              <a:rPr lang="en-US" altLang="en-RW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 4 Importing the PIMA Dataset ( File Name is pima_indians.csv ) Observe the following code for importing the dataset using python.</a:t>
            </a:r>
            <a:endParaRPr lang="en-RW" altLang="en-RW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>
              <a:lnSpc>
                <a:spcPct val="105000"/>
              </a:lnSpc>
              <a:spcBef>
                <a:spcPts val="650"/>
              </a:spcBef>
            </a:pPr>
            <a:endParaRPr lang="en-RW" altLang="en-RW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/>
            <a:endParaRPr lang="en-RW" altLang="en-R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ubtitle 2">
            <a:extLst>
              <a:ext uri="{FF2B5EF4-FFF2-40B4-BE49-F238E27FC236}">
                <a16:creationId xmlns:a16="http://schemas.microsoft.com/office/drawing/2014/main" id="{8542FD4A-CBFB-99AB-C535-92C884B2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8305800" cy="5689600"/>
          </a:xfrm>
        </p:spPr>
        <p:txBody>
          <a:bodyPr/>
          <a:lstStyle/>
          <a:p>
            <a:pPr marL="285750" indent="-285750"/>
            <a:r>
              <a:rPr lang="en-US" altLang="en-US">
                <a:latin typeface="Times New Roman" panose="02020603050405020304" pitchFamily="18" charset="0"/>
                <a:ea typeface="times" panose="02020603050405020304" charset="0"/>
                <a:cs typeface="Times New Roman" panose="02020603050405020304" pitchFamily="18" charset="0"/>
              </a:rPr>
              <a:t>import pandas</a:t>
            </a:r>
          </a:p>
          <a:p>
            <a:pPr marL="285750" indent="-285750"/>
            <a:r>
              <a:rPr lang="en-US" altLang="en-US">
                <a:latin typeface="Times New Roman" panose="02020603050405020304" pitchFamily="18" charset="0"/>
                <a:ea typeface="times" panose="02020603050405020304" charset="0"/>
                <a:cs typeface="Times New Roman" panose="02020603050405020304" pitchFamily="18" charset="0"/>
              </a:rPr>
              <a:t>data = ‘pima_indians.csv’</a:t>
            </a:r>
          </a:p>
          <a:p>
            <a:pPr marL="285750" indent="-285750"/>
            <a:r>
              <a:rPr lang="en-US" altLang="en-US">
                <a:latin typeface="Times New Roman" panose="02020603050405020304" pitchFamily="18" charset="0"/>
                <a:ea typeface="times" panose="02020603050405020304" charset="0"/>
                <a:cs typeface="Times New Roman" panose="02020603050405020304" pitchFamily="18" charset="0"/>
              </a:rPr>
              <a:t>names = ['Pregnancies', 'Glucose', 'BloodPressure', 'SkinThickness', 'Insulin', ‘Outcome’] dataset = pandas.read_csv(data, names=names)</a:t>
            </a:r>
          </a:p>
          <a:p>
            <a:pPr marL="285750" indent="-285750"/>
            <a:endParaRPr lang="en-US" altLang="en-US">
              <a:latin typeface="Times New Roman" panose="02020603050405020304" pitchFamily="18" charset="0"/>
              <a:ea typeface="times" panose="020206030504050203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C0B-9A9F-8AEF-E306-5C022636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1114"/>
            <a:ext cx="7467600" cy="8270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3.3	Summarizing the Dataset</a:t>
            </a:r>
            <a:br>
              <a:rPr lang="en-US" b="1" dirty="0"/>
            </a:br>
            <a:endParaRPr 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FDEF5A0-A127-E382-73E9-FFF158E9A5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676400" y="990600"/>
            <a:ext cx="8534400" cy="58562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RW" sz="2600" b="1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The dataset may be understood by the following observations. It is also known as summary of the dataset.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RW" sz="2600" b="1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Observations are given in the bulletins.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RW" sz="2600" b="1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•	</a:t>
            </a:r>
            <a:r>
              <a:rPr lang="en-US" altLang="en-RW" sz="2600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Basic Information about the dataset is obtained from the following code. print(dataset.info ())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RW" sz="2600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•	Dimensions of Dataset can be obtained using the following code. print(dataset.shape)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RW" sz="2600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•	Listing all top 10 data, the following code helps. print(dataset.head(10))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RW" sz="2600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•	Listing all bottom 10 data, the following code helps. print(dataset.tail(10))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RW" sz="2600">
                <a:latin typeface="times" panose="02020603050405020304" charset="0"/>
                <a:ea typeface="times" panose="02020603050405020304" charset="0"/>
                <a:cs typeface="times" panose="02020603050405020304" charset="0"/>
              </a:rPr>
              <a:t>•	View the Statistical Summary from this code. print(dataset.describe())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RW" sz="2600" b="1">
              <a:latin typeface="times" panose="02020603050405020304" charset="0"/>
              <a:ea typeface="times" panose="02020603050405020304" charset="0"/>
              <a:cs typeface="times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F864683-7EA4-E53D-3D4A-E0C92DAA6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44688" y="152400"/>
            <a:ext cx="7772400" cy="7620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en-US" altLang="en-RW" sz="3200" b="1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altLang="en-RW" sz="3200" b="1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en-RW" sz="3200" b="1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US" altLang="en-RW" sz="3200" b="1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en-RW" sz="4000" b="1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3.4	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018F-3318-2DCE-34B3-378AEC0BB0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0" y="1219200"/>
            <a:ext cx="8174038" cy="462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RW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visualization is the process of </a:t>
            </a:r>
            <a:r>
              <a:rPr lang="en-US" altLang="en-RW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representing</a:t>
            </a:r>
            <a:r>
              <a:rPr lang="en-US" altLang="en-RW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data using visual elements like charts, graphs, etc.</a:t>
            </a:r>
          </a:p>
          <a:p>
            <a:pPr marL="0" indent="0">
              <a:buNone/>
            </a:pPr>
            <a:r>
              <a:rPr lang="en-US" altLang="en-RW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The data can be better understood if we provide and summarize using the beautiful diagrams, which is known as data visualization. </a:t>
            </a:r>
          </a:p>
          <a:p>
            <a:pPr marL="0" indent="0" algn="just">
              <a:lnSpc>
                <a:spcPct val="105000"/>
              </a:lnSpc>
              <a:spcBef>
                <a:spcPts val="663"/>
              </a:spcBef>
              <a:buNone/>
            </a:pPr>
            <a:r>
              <a:rPr lang="en-US" altLang="en-RW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There are two types of plots exists and used for data visualization. They are </a:t>
            </a:r>
            <a:r>
              <a:rPr lang="en-US" altLang="en-RW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univariate and multivariate.</a:t>
            </a:r>
            <a:endParaRPr lang="en-RW" altLang="en-RW" sz="140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en-US" altLang="en-RW" b="1"/>
          </a:p>
          <a:p>
            <a:pPr marL="0" indent="0"/>
            <a:endParaRPr lang="en-US" altLang="en-RW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036940B-0091-A5C8-5D2B-546483C06C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52400"/>
            <a:ext cx="10591800" cy="6705600"/>
          </a:xfrm>
        </p:spPr>
        <p:txBody>
          <a:bodyPr/>
          <a:lstStyle/>
          <a:p>
            <a:pPr marL="514350" indent="-514350" algn="just">
              <a:buFont typeface="Century Schoolbook" panose="02040604050505020304" pitchFamily="18" charset="0"/>
              <a:buAutoNum type="arabicPeriod"/>
              <a:defRPr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</a:rPr>
              <a:t>Univariate</a:t>
            </a:r>
            <a:r>
              <a:rPr lang="en-US" altLang="en-RW" b="1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:</a:t>
            </a:r>
            <a:r>
              <a:rPr lang="en-US" altLang="en-RW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Here,</a:t>
            </a:r>
            <a:r>
              <a:rPr lang="en-US" spc="145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</a:rPr>
              <a:t>uni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'</a:t>
            </a:r>
            <a:r>
              <a:rPr lang="en-US" spc="145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means</a:t>
            </a:r>
            <a:r>
              <a:rPr lang="en-US" spc="15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one</a:t>
            </a:r>
            <a:r>
              <a:rPr lang="en-US" spc="14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and</a:t>
            </a:r>
            <a:r>
              <a:rPr lang="en-US" spc="14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‘variate’</a:t>
            </a:r>
            <a:r>
              <a:rPr lang="en-US" spc="14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indicates</a:t>
            </a:r>
            <a:r>
              <a:rPr lang="en-US" spc="14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a</a:t>
            </a:r>
            <a:r>
              <a:rPr lang="en-US" spc="145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variable.</a:t>
            </a:r>
            <a:r>
              <a:rPr lang="en-US" spc="145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Therefore,</a:t>
            </a:r>
            <a:r>
              <a:rPr lang="en-US" spc="145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univariate</a:t>
            </a:r>
            <a:r>
              <a:rPr lang="en-US" spc="14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plot</a:t>
            </a:r>
            <a:r>
              <a:rPr lang="en-US" spc="135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is</a:t>
            </a:r>
            <a:r>
              <a:rPr lang="en-US" spc="14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a</a:t>
            </a:r>
            <a:r>
              <a:rPr lang="en-US" spc="145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form</a:t>
            </a:r>
            <a:r>
              <a:rPr lang="en-US" spc="140" dirty="0"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</a:rPr>
              <a:t>of diagram / graph that only involves single variable.</a:t>
            </a:r>
          </a:p>
          <a:p>
            <a:pPr marL="0" indent="0" algn="just">
              <a:buNone/>
              <a:defRPr/>
            </a:pPr>
            <a:endParaRPr lang="en-US" altLang="en-RW" dirty="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en-RW" sz="3000" dirty="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en-RW" sz="3000" dirty="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en-RW" sz="3000" dirty="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You can use the following code for this purpose. import pandas</a:t>
            </a:r>
          </a:p>
          <a:p>
            <a:pPr marL="0" indent="0" algn="just">
              <a:buNone/>
              <a:defRPr/>
            </a:pP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import </a:t>
            </a:r>
            <a:r>
              <a:rPr lang="en-US" altLang="en-RW" sz="2600" dirty="0" err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matplotlib.pyplot</a:t>
            </a: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as </a:t>
            </a:r>
            <a:r>
              <a:rPr lang="en-US" altLang="en-RW" sz="2600" dirty="0" err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plt</a:t>
            </a: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data = 'iris_df.csv'</a:t>
            </a:r>
          </a:p>
          <a:p>
            <a:pPr marL="0" indent="0" algn="just">
              <a:buNone/>
              <a:defRPr/>
            </a:pP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names = ['sepal-length', 'sepal-width', 'petal-length', 'petal-width', 'class'] dataset = </a:t>
            </a:r>
            <a:r>
              <a:rPr lang="en-US" altLang="en-RW" sz="2600" dirty="0" err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pandas.read_csv</a:t>
            </a: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(data, names=names)</a:t>
            </a:r>
          </a:p>
          <a:p>
            <a:pPr marL="0" indent="0" algn="just">
              <a:buNone/>
              <a:defRPr/>
            </a:pPr>
            <a:r>
              <a:rPr lang="en-US" altLang="en-RW" sz="2600" dirty="0" err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dataset.plot</a:t>
            </a: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(kind='box', subplots=True, layout=(2,2), </a:t>
            </a:r>
            <a:r>
              <a:rPr lang="en-US" altLang="en-RW" sz="2600" dirty="0" err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sharex</a:t>
            </a: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=False, </a:t>
            </a:r>
            <a:r>
              <a:rPr lang="en-US" altLang="en-RW" sz="2600" dirty="0" err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sharey</a:t>
            </a: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=False)</a:t>
            </a:r>
          </a:p>
          <a:p>
            <a:pPr marL="0" indent="0" algn="just">
              <a:buNone/>
              <a:defRPr/>
            </a:pPr>
            <a:r>
              <a:rPr lang="en-US" altLang="en-RW" sz="26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RW" sz="2600" dirty="0" err="1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plt.show</a:t>
            </a:r>
            <a:r>
              <a:rPr lang="en-US" altLang="en-RW" sz="2600" dirty="0" smtClean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()</a:t>
            </a:r>
            <a:endParaRPr lang="en-US" altLang="en-RW" sz="3000" dirty="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4819" name="Image 173">
            <a:extLst>
              <a:ext uri="{FF2B5EF4-FFF2-40B4-BE49-F238E27FC236}">
                <a16:creationId xmlns:a16="http://schemas.microsoft.com/office/drawing/2014/main" id="{17489AD5-89D5-936B-2DDD-551BED2858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402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Century Schoolbook</vt:lpstr>
      <vt:lpstr>times</vt:lpstr>
      <vt:lpstr>Times New Roman</vt:lpstr>
      <vt:lpstr>Wingdings</vt:lpstr>
      <vt:lpstr>Office Theme</vt:lpstr>
      <vt:lpstr>  3.2 Importing the data </vt:lpstr>
      <vt:lpstr>PowerPoint Presentation</vt:lpstr>
      <vt:lpstr> 3.3 Summarizing the Dataset </vt:lpstr>
      <vt:lpstr>  3.4 Data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3.2 Importing the data </dc:title>
  <dc:creator>Odifax MUNYANEZA</dc:creator>
  <cp:lastModifiedBy>CLAUDE</cp:lastModifiedBy>
  <cp:revision>3</cp:revision>
  <dcterms:created xsi:type="dcterms:W3CDTF">2024-10-31T09:20:19Z</dcterms:created>
  <dcterms:modified xsi:type="dcterms:W3CDTF">2024-11-05T08:06:21Z</dcterms:modified>
</cp:coreProperties>
</file>