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13716000" cx="24377650"/>
  <p:notesSz cx="6858000" cy="9144000"/>
  <p:embeddedFontLst>
    <p:embeddedFont>
      <p:font typeface="Lato"/>
      <p:regular r:id="rId23"/>
      <p:bold r:id="rId24"/>
      <p:italic r:id="rId25"/>
      <p:boldItalic r:id="rId26"/>
    </p:embeddedFont>
    <p:embeddedFont>
      <p:font typeface="Montserrat Light"/>
      <p:regular r:id="rId27"/>
      <p:bold r:id="rId28"/>
      <p:italic r:id="rId29"/>
      <p:boldItalic r:id="rId30"/>
    </p:embeddedFont>
    <p:embeddedFont>
      <p:font typeface="Lato Black"/>
      <p:bold r:id="rId31"/>
      <p:boldItalic r:id="rId32"/>
    </p:embeddedFont>
    <p:embeddedFont>
      <p:font typeface="Alegreya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112">
          <p15:clr>
            <a:srgbClr val="A4A3A4"/>
          </p15:clr>
        </p15:guide>
        <p15:guide id="2" pos="14830">
          <p15:clr>
            <a:srgbClr val="A4A3A4"/>
          </p15:clr>
        </p15:guide>
        <p15:guide id="3" pos="526">
          <p15:clr>
            <a:srgbClr val="A4A3A4"/>
          </p15:clr>
        </p15:guide>
        <p15:guide id="4" orient="horz" pos="528">
          <p15:clr>
            <a:srgbClr val="A4A3A4"/>
          </p15:clr>
        </p15:guide>
        <p15:guide id="5" pos="7678">
          <p15:clr>
            <a:srgbClr val="A4A3A4"/>
          </p15:clr>
        </p15:guide>
        <p15:guide id="6" orient="horz" pos="43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112" orient="horz"/>
        <p:guide pos="14830"/>
        <p:guide pos="526"/>
        <p:guide pos="528" orient="horz"/>
        <p:guide pos="7678"/>
        <p:guide pos="434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MontserratLight-bold.fntdata"/><Relationship Id="rId27" Type="http://schemas.openxmlformats.org/officeDocument/2006/relationships/font" Target="fonts/Montserrat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Black-bold.fntdata"/><Relationship Id="rId30" Type="http://schemas.openxmlformats.org/officeDocument/2006/relationships/font" Target="fonts/MontserratLight-boldItalic.fntdata"/><Relationship Id="rId11" Type="http://schemas.openxmlformats.org/officeDocument/2006/relationships/slide" Target="slides/slide6.xml"/><Relationship Id="rId33" Type="http://schemas.openxmlformats.org/officeDocument/2006/relationships/font" Target="fonts/Alegreya-regular.fntdata"/><Relationship Id="rId10" Type="http://schemas.openxmlformats.org/officeDocument/2006/relationships/slide" Target="slides/slide5.xml"/><Relationship Id="rId32" Type="http://schemas.openxmlformats.org/officeDocument/2006/relationships/font" Target="fonts/LatoBlack-boldItalic.fntdata"/><Relationship Id="rId13" Type="http://schemas.openxmlformats.org/officeDocument/2006/relationships/slide" Target="slides/slide8.xml"/><Relationship Id="rId35" Type="http://schemas.openxmlformats.org/officeDocument/2006/relationships/font" Target="fonts/Alegreya-italic.fntdata"/><Relationship Id="rId12" Type="http://schemas.openxmlformats.org/officeDocument/2006/relationships/slide" Target="slides/slide7.xml"/><Relationship Id="rId34" Type="http://schemas.openxmlformats.org/officeDocument/2006/relationships/font" Target="fonts/Alegreya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Alegreya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7b1543ca2_3_3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57b1543ca2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57b1543ca2_3_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7b1543ca2_2_5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57b1543ca2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57b1543ca2_2_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7b1543ca2_4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57b1543ca2_4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7b1543ca2_2_7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57b1543ca2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57b1543ca2_2_7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7b1543ca2_2_8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57b1543ca2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57b1543ca2_2_8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7b1543ca2_2_9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57b1543ca2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57b1543ca2_2_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7b1543ca2_2_10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57b1543ca2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57b1543ca2_2_10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7b1543ca2_4_11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57b1543ca2_4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57b1543ca2_4_1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57b1543ca2_2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g57b1543ca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57b1543ca2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7b1543ca2_3_1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57b1543ca2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57b1543ca2_3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7b1543ca2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57b1543ca2_3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7b1543ca2_3_2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57b1543ca2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57b1543ca2_3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7b1543ca2_3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57b1543ca2_3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7b1543ca2_3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57b1543ca2_3_1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b="0" i="0" sz="6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457136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136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136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136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3801699" y="5285875"/>
            <a:ext cx="12642600" cy="3697175"/>
            <a:chOff x="3801699" y="4931306"/>
            <a:chExt cx="12642600" cy="3697175"/>
          </a:xfrm>
        </p:grpSpPr>
        <p:sp>
          <p:nvSpPr>
            <p:cNvPr id="22" name="Google Shape;22;p3"/>
            <p:cNvSpPr txBox="1"/>
            <p:nvPr/>
          </p:nvSpPr>
          <p:spPr>
            <a:xfrm>
              <a:off x="3801699" y="4931306"/>
              <a:ext cx="12642600" cy="255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0">
                  <a:solidFill>
                    <a:schemeClr val="accent1"/>
                  </a:solidFill>
                  <a:latin typeface="Lato Black"/>
                  <a:ea typeface="Lato Black"/>
                  <a:cs typeface="Lato Black"/>
                  <a:sym typeface="Lato Black"/>
                </a:rPr>
                <a:t>SERVIÇO DE TIMELINE</a:t>
              </a:r>
              <a:endParaRPr b="1" sz="800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0">
                  <a:solidFill>
                    <a:schemeClr val="accent1"/>
                  </a:solidFill>
                  <a:latin typeface="Lato Black"/>
                  <a:ea typeface="Lato Black"/>
                  <a:cs typeface="Lato Black"/>
                  <a:sym typeface="Lato Black"/>
                </a:rPr>
                <a:t>DESCENTRALIZADO</a:t>
              </a:r>
              <a:endParaRPr b="1" sz="800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endParaRPr>
            </a:p>
          </p:txBody>
        </p:sp>
        <p:sp>
          <p:nvSpPr>
            <p:cNvPr id="23" name="Google Shape;23;p3"/>
            <p:cNvSpPr txBox="1"/>
            <p:nvPr/>
          </p:nvSpPr>
          <p:spPr>
            <a:xfrm>
              <a:off x="3801700" y="7613881"/>
              <a:ext cx="7612800" cy="101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SISTEMAS DISTRIBUÍDOS EM LARGA ESCALA</a:t>
              </a:r>
              <a:endParaRPr b="1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2018/19</a:t>
              </a:r>
              <a:endParaRPr b="1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3903801" y="4594069"/>
            <a:ext cx="1140600" cy="11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12"/>
          <p:cNvGrpSpPr/>
          <p:nvPr/>
        </p:nvGrpSpPr>
        <p:grpSpPr>
          <a:xfrm>
            <a:off x="5016223" y="5153613"/>
            <a:ext cx="14345100" cy="3509547"/>
            <a:chOff x="5016223" y="4772613"/>
            <a:chExt cx="14345100" cy="3509547"/>
          </a:xfrm>
        </p:grpSpPr>
        <p:grpSp>
          <p:nvGrpSpPr>
            <p:cNvPr id="167" name="Google Shape;167;p12"/>
            <p:cNvGrpSpPr/>
            <p:nvPr/>
          </p:nvGrpSpPr>
          <p:grpSpPr>
            <a:xfrm>
              <a:off x="5016223" y="5433811"/>
              <a:ext cx="14345100" cy="2848349"/>
              <a:chOff x="5016223" y="6134725"/>
              <a:chExt cx="14345100" cy="2848349"/>
            </a:xfrm>
          </p:grpSpPr>
          <p:sp>
            <p:nvSpPr>
              <p:cNvPr id="168" name="Google Shape;168;p12"/>
              <p:cNvSpPr txBox="1"/>
              <p:nvPr/>
            </p:nvSpPr>
            <p:spPr>
              <a:xfrm>
                <a:off x="5016223" y="6134725"/>
                <a:ext cx="14345100" cy="144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8800">
                    <a:solidFill>
                      <a:schemeClr val="accent1"/>
                    </a:solidFill>
                    <a:latin typeface="Lato Black"/>
                    <a:ea typeface="Lato Black"/>
                    <a:cs typeface="Lato Black"/>
                    <a:sym typeface="Lato Black"/>
                  </a:rPr>
                  <a:t>4</a:t>
                </a:r>
                <a:r>
                  <a:rPr b="1" lang="en-US" sz="8800">
                    <a:solidFill>
                      <a:schemeClr val="accent1"/>
                    </a:solidFill>
                    <a:latin typeface="Lato Black"/>
                    <a:ea typeface="Lato Black"/>
                    <a:cs typeface="Lato Black"/>
                    <a:sym typeface="Lato Black"/>
                  </a:rPr>
                  <a:t>		IMPLEMENTAÇÃO</a:t>
                </a:r>
                <a:endParaRPr/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094413" y="7782774"/>
                <a:ext cx="12188700" cy="120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0" name="Google Shape;170;p12"/>
            <p:cNvSpPr/>
            <p:nvPr/>
          </p:nvSpPr>
          <p:spPr>
            <a:xfrm>
              <a:off x="11618464" y="4772613"/>
              <a:ext cx="1140600" cy="113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/>
          <p:nvPr/>
        </p:nvSpPr>
        <p:spPr>
          <a:xfrm>
            <a:off x="1642027" y="1762299"/>
            <a:ext cx="10762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ARQUITETURA</a:t>
            </a:r>
            <a:endParaRPr/>
          </a:p>
        </p:txBody>
      </p:sp>
      <p:sp>
        <p:nvSpPr>
          <p:cNvPr id="177" name="Google Shape;177;p13"/>
          <p:cNvSpPr/>
          <p:nvPr/>
        </p:nvSpPr>
        <p:spPr>
          <a:xfrm>
            <a:off x="4335975" y="4476650"/>
            <a:ext cx="3633000" cy="18183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3"/>
          <p:cNvSpPr/>
          <p:nvPr/>
        </p:nvSpPr>
        <p:spPr>
          <a:xfrm>
            <a:off x="4636826" y="5371950"/>
            <a:ext cx="3332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9" name="Google Shape;179;p13"/>
          <p:cNvSpPr/>
          <p:nvPr/>
        </p:nvSpPr>
        <p:spPr>
          <a:xfrm>
            <a:off x="4335975" y="10312575"/>
            <a:ext cx="3633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3"/>
          <p:cNvSpPr/>
          <p:nvPr/>
        </p:nvSpPr>
        <p:spPr>
          <a:xfrm>
            <a:off x="4736222" y="4883095"/>
            <a:ext cx="695400" cy="11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highlight>
                <a:schemeClr val="dk2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81" name="Google Shape;181;p13"/>
          <p:cNvSpPr/>
          <p:nvPr/>
        </p:nvSpPr>
        <p:spPr>
          <a:xfrm>
            <a:off x="10372325" y="4476650"/>
            <a:ext cx="3633000" cy="18183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3"/>
          <p:cNvSpPr/>
          <p:nvPr/>
        </p:nvSpPr>
        <p:spPr>
          <a:xfrm>
            <a:off x="10673176" y="5371950"/>
            <a:ext cx="3332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SUPERUSER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10372325" y="10312575"/>
            <a:ext cx="3633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3"/>
          <p:cNvSpPr/>
          <p:nvPr/>
        </p:nvSpPr>
        <p:spPr>
          <a:xfrm>
            <a:off x="10772572" y="4883095"/>
            <a:ext cx="695400" cy="11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highlight>
                <a:schemeClr val="dk2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85" name="Google Shape;185;p13"/>
          <p:cNvSpPr/>
          <p:nvPr/>
        </p:nvSpPr>
        <p:spPr>
          <a:xfrm>
            <a:off x="16709475" y="4476650"/>
            <a:ext cx="3633000" cy="18183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3"/>
          <p:cNvSpPr/>
          <p:nvPr/>
        </p:nvSpPr>
        <p:spPr>
          <a:xfrm>
            <a:off x="17010326" y="5371950"/>
            <a:ext cx="3332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CENTRAL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7" name="Google Shape;187;p13"/>
          <p:cNvSpPr/>
          <p:nvPr/>
        </p:nvSpPr>
        <p:spPr>
          <a:xfrm>
            <a:off x="16709475" y="10312575"/>
            <a:ext cx="3633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3"/>
          <p:cNvSpPr/>
          <p:nvPr/>
        </p:nvSpPr>
        <p:spPr>
          <a:xfrm>
            <a:off x="17109722" y="4883095"/>
            <a:ext cx="695400" cy="11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highlight>
                <a:schemeClr val="dk2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89" name="Google Shape;189;p13"/>
          <p:cNvSpPr txBox="1"/>
          <p:nvPr/>
        </p:nvSpPr>
        <p:spPr>
          <a:xfrm>
            <a:off x="4486425" y="6702963"/>
            <a:ext cx="3332100" cy="45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Conecta-se ao </a:t>
            </a:r>
            <a:r>
              <a:rPr i="1"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daemon</a:t>
            </a: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 do seu </a:t>
            </a:r>
            <a:r>
              <a:rPr i="1"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Superuser</a:t>
            </a: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, comunicando-lhe as suas ações</a:t>
            </a:r>
            <a:endParaRPr/>
          </a:p>
        </p:txBody>
      </p:sp>
      <p:sp>
        <p:nvSpPr>
          <p:cNvPr id="190" name="Google Shape;190;p13"/>
          <p:cNvSpPr txBox="1"/>
          <p:nvPr/>
        </p:nvSpPr>
        <p:spPr>
          <a:xfrm>
            <a:off x="10522775" y="6702950"/>
            <a:ext cx="3332100" cy="45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i="1"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User normal que </a:t>
            </a: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corre o </a:t>
            </a:r>
            <a:r>
              <a:rPr i="1"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daemon</a:t>
            </a: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 do Spread, gerindo as ações dos </a:t>
            </a:r>
            <a:r>
              <a:rPr i="1"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Users </a:t>
            </a: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a si conectados</a:t>
            </a:r>
            <a:endParaRPr/>
          </a:p>
        </p:txBody>
      </p:sp>
      <p:sp>
        <p:nvSpPr>
          <p:cNvPr id="191" name="Google Shape;191;p13"/>
          <p:cNvSpPr txBox="1"/>
          <p:nvPr/>
        </p:nvSpPr>
        <p:spPr>
          <a:xfrm>
            <a:off x="16784775" y="6702963"/>
            <a:ext cx="3482400" cy="45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Máquina centralizada independente, que corre o seu próprio </a:t>
            </a:r>
            <a:r>
              <a:rPr i="1"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daemon</a:t>
            </a: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 e autentica os utilizadores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/>
          <p:nvPr/>
        </p:nvSpPr>
        <p:spPr>
          <a:xfrm>
            <a:off x="2962125" y="4477675"/>
            <a:ext cx="3140700" cy="31260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4"/>
          <p:cNvSpPr txBox="1"/>
          <p:nvPr/>
        </p:nvSpPr>
        <p:spPr>
          <a:xfrm>
            <a:off x="1642027" y="1762299"/>
            <a:ext cx="14606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CICLO DE VIDA DE UM USER</a:t>
            </a:r>
            <a:endParaRPr b="1" sz="600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98" name="Google Shape;198;p14"/>
          <p:cNvSpPr/>
          <p:nvPr/>
        </p:nvSpPr>
        <p:spPr>
          <a:xfrm>
            <a:off x="3550125" y="5717575"/>
            <a:ext cx="1964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SIGN IN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9" name="Google Shape;199;p14"/>
          <p:cNvSpPr/>
          <p:nvPr/>
        </p:nvSpPr>
        <p:spPr>
          <a:xfrm>
            <a:off x="9478750" y="4134675"/>
            <a:ext cx="6960600" cy="378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"/>
          <p:cNvSpPr txBox="1"/>
          <p:nvPr/>
        </p:nvSpPr>
        <p:spPr>
          <a:xfrm>
            <a:off x="9478675" y="5297000"/>
            <a:ext cx="6960600" cy="25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Junta-se aos grupos dos seus </a:t>
            </a:r>
            <a:r>
              <a:rPr i="1"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Followees</a:t>
            </a: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 e envia uma mensagem em </a:t>
            </a:r>
            <a:r>
              <a:rPr i="1"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multicast</a:t>
            </a: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, a cada um desses, a pedir uma atualização da informação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201" name="Google Shape;201;p14"/>
          <p:cNvSpPr/>
          <p:nvPr/>
        </p:nvSpPr>
        <p:spPr>
          <a:xfrm>
            <a:off x="11292926" y="4477675"/>
            <a:ext cx="3332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FOLLOWER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2" name="Google Shape;202;p14"/>
          <p:cNvSpPr/>
          <p:nvPr/>
        </p:nvSpPr>
        <p:spPr>
          <a:xfrm>
            <a:off x="9478750" y="8868425"/>
            <a:ext cx="6960600" cy="325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4"/>
          <p:cNvSpPr txBox="1"/>
          <p:nvPr/>
        </p:nvSpPr>
        <p:spPr>
          <a:xfrm>
            <a:off x="9478750" y="10030625"/>
            <a:ext cx="6960600" cy="18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Junta-se ao seu grupo de seguidores (</a:t>
            </a:r>
            <a:r>
              <a:rPr i="1"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&lt;username&gt;Group</a:t>
            </a: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) e envia as suas publicações em </a:t>
            </a:r>
            <a:r>
              <a:rPr i="1"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multicast</a:t>
            </a: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 para o grupo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204" name="Google Shape;204;p14"/>
          <p:cNvSpPr/>
          <p:nvPr/>
        </p:nvSpPr>
        <p:spPr>
          <a:xfrm>
            <a:off x="11292951" y="9223850"/>
            <a:ext cx="3332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FOLLOWEE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205" name="Google Shape;205;p14"/>
          <p:cNvCxnSpPr>
            <a:stCxn id="196" idx="6"/>
            <a:endCxn id="199" idx="1"/>
          </p:cNvCxnSpPr>
          <p:nvPr/>
        </p:nvCxnSpPr>
        <p:spPr>
          <a:xfrm flipH="1" rot="10800000">
            <a:off x="6102825" y="6026575"/>
            <a:ext cx="3375900" cy="1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6" name="Google Shape;206;p14"/>
          <p:cNvCxnSpPr>
            <a:stCxn id="196" idx="5"/>
            <a:endCxn id="202" idx="1"/>
          </p:cNvCxnSpPr>
          <p:nvPr/>
        </p:nvCxnSpPr>
        <p:spPr>
          <a:xfrm>
            <a:off x="5642880" y="7145883"/>
            <a:ext cx="3835800" cy="3351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7" name="Google Shape;207;p14"/>
          <p:cNvSpPr/>
          <p:nvPr/>
        </p:nvSpPr>
        <p:spPr>
          <a:xfrm>
            <a:off x="1938375" y="8868425"/>
            <a:ext cx="5188200" cy="325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4"/>
          <p:cNvSpPr txBox="1"/>
          <p:nvPr/>
        </p:nvSpPr>
        <p:spPr>
          <a:xfrm>
            <a:off x="1873875" y="10073075"/>
            <a:ext cx="53172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7F7F7F"/>
                </a:solidFill>
              </a:rPr>
              <a:t>Pode-se transformar em </a:t>
            </a:r>
            <a:r>
              <a:rPr i="1" lang="en-US" sz="2800">
                <a:solidFill>
                  <a:srgbClr val="7F7F7F"/>
                </a:solidFill>
              </a:rPr>
              <a:t>Superuser </a:t>
            </a:r>
            <a:r>
              <a:rPr lang="en-US" sz="2800">
                <a:solidFill>
                  <a:srgbClr val="7F7F7F"/>
                </a:solidFill>
              </a:rPr>
              <a:t>caso cumpra com algumas condições</a:t>
            </a:r>
            <a:endParaRPr sz="2800">
              <a:solidFill>
                <a:srgbClr val="7F7F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14"/>
          <p:cNvSpPr/>
          <p:nvPr/>
        </p:nvSpPr>
        <p:spPr>
          <a:xfrm>
            <a:off x="2866426" y="9303250"/>
            <a:ext cx="3332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SUPERUSER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0" name="Google Shape;210;p14"/>
          <p:cNvSpPr/>
          <p:nvPr/>
        </p:nvSpPr>
        <p:spPr>
          <a:xfrm>
            <a:off x="19815275" y="4477675"/>
            <a:ext cx="3140700" cy="31260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4"/>
          <p:cNvSpPr/>
          <p:nvPr/>
        </p:nvSpPr>
        <p:spPr>
          <a:xfrm>
            <a:off x="20237675" y="5717575"/>
            <a:ext cx="2794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SIGN OUT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212" name="Google Shape;212;p14"/>
          <p:cNvCxnSpPr>
            <a:endCxn id="210" idx="2"/>
          </p:cNvCxnSpPr>
          <p:nvPr/>
        </p:nvCxnSpPr>
        <p:spPr>
          <a:xfrm>
            <a:off x="16499075" y="5983375"/>
            <a:ext cx="3316200" cy="5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3" name="Google Shape;213;p14"/>
          <p:cNvCxnSpPr>
            <a:stCxn id="202" idx="3"/>
            <a:endCxn id="210" idx="3"/>
          </p:cNvCxnSpPr>
          <p:nvPr/>
        </p:nvCxnSpPr>
        <p:spPr>
          <a:xfrm flipH="1" rot="10800000">
            <a:off x="16439350" y="7145975"/>
            <a:ext cx="3835800" cy="3351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4" name="Google Shape;214;p14"/>
          <p:cNvCxnSpPr>
            <a:endCxn id="207" idx="0"/>
          </p:cNvCxnSpPr>
          <p:nvPr/>
        </p:nvCxnSpPr>
        <p:spPr>
          <a:xfrm>
            <a:off x="4532475" y="7603625"/>
            <a:ext cx="0" cy="126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"/>
          <p:cNvSpPr txBox="1"/>
          <p:nvPr/>
        </p:nvSpPr>
        <p:spPr>
          <a:xfrm>
            <a:off x="1642027" y="1762299"/>
            <a:ext cx="10762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SUBSCRIÇÃO DE USERS</a:t>
            </a:r>
            <a:endParaRPr/>
          </a:p>
        </p:txBody>
      </p:sp>
      <p:sp>
        <p:nvSpPr>
          <p:cNvPr id="221" name="Google Shape;221;p15"/>
          <p:cNvSpPr/>
          <p:nvPr/>
        </p:nvSpPr>
        <p:spPr>
          <a:xfrm>
            <a:off x="14567075" y="5924800"/>
            <a:ext cx="425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FOLLOWEE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2" name="Google Shape;222;p15"/>
          <p:cNvSpPr/>
          <p:nvPr/>
        </p:nvSpPr>
        <p:spPr>
          <a:xfrm>
            <a:off x="14666472" y="5435945"/>
            <a:ext cx="695400" cy="11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highlight>
                <a:schemeClr val="dk2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23" name="Google Shape;223;p15"/>
          <p:cNvSpPr txBox="1"/>
          <p:nvPr/>
        </p:nvSpPr>
        <p:spPr>
          <a:xfrm>
            <a:off x="14266075" y="7255800"/>
            <a:ext cx="6384600" cy="3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Char char="●"/>
            </a:pP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Caso esteja </a:t>
            </a:r>
            <a:r>
              <a:rPr i="1"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online</a:t>
            </a: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 no momento em que foi feita a subscrição, envia as suas publicações ao novo </a:t>
            </a:r>
            <a:r>
              <a:rPr i="1"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Follower</a:t>
            </a:r>
            <a:endParaRPr i="1"/>
          </a:p>
        </p:txBody>
      </p:sp>
      <p:sp>
        <p:nvSpPr>
          <p:cNvPr id="224" name="Google Shape;224;p15"/>
          <p:cNvSpPr/>
          <p:nvPr/>
        </p:nvSpPr>
        <p:spPr>
          <a:xfrm>
            <a:off x="4051650" y="5924800"/>
            <a:ext cx="425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FOLLOWER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5" name="Google Shape;225;p15"/>
          <p:cNvSpPr/>
          <p:nvPr/>
        </p:nvSpPr>
        <p:spPr>
          <a:xfrm rot="5400000">
            <a:off x="9138225" y="7550250"/>
            <a:ext cx="53223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5"/>
          <p:cNvSpPr/>
          <p:nvPr/>
        </p:nvSpPr>
        <p:spPr>
          <a:xfrm>
            <a:off x="4151047" y="5435945"/>
            <a:ext cx="695400" cy="11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highlight>
                <a:schemeClr val="dk2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27" name="Google Shape;227;p15"/>
          <p:cNvSpPr txBox="1"/>
          <p:nvPr/>
        </p:nvSpPr>
        <p:spPr>
          <a:xfrm>
            <a:off x="3750650" y="7255800"/>
            <a:ext cx="65247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Char char="●"/>
            </a:pP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Junta-se ao grupo do </a:t>
            </a:r>
            <a:r>
              <a:rPr i="1"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Followee</a:t>
            </a:r>
            <a:endParaRPr i="1" sz="2800">
              <a:solidFill>
                <a:srgbClr val="7F7F7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7F7F7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Char char="●"/>
            </a:pP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Requisita publicações ao próprio </a:t>
            </a:r>
            <a:r>
              <a:rPr i="1"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Followee </a:t>
            </a: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ou a um </a:t>
            </a:r>
            <a:r>
              <a:rPr i="1"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Follower</a:t>
            </a: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 desse, caso o </a:t>
            </a:r>
            <a:r>
              <a:rPr i="1"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Followee</a:t>
            </a: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 não esteja </a:t>
            </a:r>
            <a:r>
              <a:rPr i="1"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online</a:t>
            </a:r>
            <a:endParaRPr sz="2800">
              <a:solidFill>
                <a:srgbClr val="7F7F7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/>
          <p:nvPr/>
        </p:nvSpPr>
        <p:spPr>
          <a:xfrm>
            <a:off x="1642025" y="1762300"/>
            <a:ext cx="1533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ORDEM CAUSAL DAS PUBLICAÇÕES</a:t>
            </a:r>
            <a:endParaRPr/>
          </a:p>
        </p:txBody>
      </p:sp>
      <p:sp>
        <p:nvSpPr>
          <p:cNvPr id="234" name="Google Shape;234;p16"/>
          <p:cNvSpPr/>
          <p:nvPr/>
        </p:nvSpPr>
        <p:spPr>
          <a:xfrm>
            <a:off x="14567075" y="5543800"/>
            <a:ext cx="5508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UTILIZADOR OFFLINE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5" name="Google Shape;235;p16"/>
          <p:cNvSpPr/>
          <p:nvPr/>
        </p:nvSpPr>
        <p:spPr>
          <a:xfrm>
            <a:off x="14666472" y="5054945"/>
            <a:ext cx="695400" cy="11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highlight>
                <a:schemeClr val="dk2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36" name="Google Shape;236;p16"/>
          <p:cNvSpPr txBox="1"/>
          <p:nvPr/>
        </p:nvSpPr>
        <p:spPr>
          <a:xfrm>
            <a:off x="14266075" y="6874800"/>
            <a:ext cx="6384600" cy="3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Char char="●"/>
            </a:pP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Cada publicação é marcada com um </a:t>
            </a:r>
            <a:r>
              <a:rPr i="1"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timestamp</a:t>
            </a: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 no momento em que é realizada</a:t>
            </a:r>
            <a:endParaRPr sz="2800">
              <a:solidFill>
                <a:srgbClr val="7F7F7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7F7F7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Char char="●"/>
            </a:pP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Quando o utilizador recebe as publicações dos seus </a:t>
            </a:r>
            <a:r>
              <a:rPr i="1"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Followees</a:t>
            </a: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, no momento de </a:t>
            </a:r>
            <a:r>
              <a:rPr i="1"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sign in</a:t>
            </a: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, lê-as de forma ordenada, de acordo com o seu </a:t>
            </a:r>
            <a:r>
              <a:rPr i="1"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timestamp</a:t>
            </a:r>
            <a:endParaRPr sz="2800">
              <a:solidFill>
                <a:srgbClr val="7F7F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16"/>
          <p:cNvSpPr/>
          <p:nvPr/>
        </p:nvSpPr>
        <p:spPr>
          <a:xfrm>
            <a:off x="4051650" y="5543800"/>
            <a:ext cx="4846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UTILIZADOR ONLINE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8" name="Google Shape;238;p16"/>
          <p:cNvSpPr/>
          <p:nvPr/>
        </p:nvSpPr>
        <p:spPr>
          <a:xfrm rot="5400000">
            <a:off x="8152575" y="8154900"/>
            <a:ext cx="72936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6"/>
          <p:cNvSpPr/>
          <p:nvPr/>
        </p:nvSpPr>
        <p:spPr>
          <a:xfrm>
            <a:off x="4151047" y="5054945"/>
            <a:ext cx="695400" cy="11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highlight>
                <a:schemeClr val="dk2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40" name="Google Shape;240;p16"/>
          <p:cNvSpPr txBox="1"/>
          <p:nvPr/>
        </p:nvSpPr>
        <p:spPr>
          <a:xfrm>
            <a:off x="3750650" y="6874800"/>
            <a:ext cx="65247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Char char="●"/>
            </a:pP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As publicações são-lhe transmitidas segundo uma ordem causal graças às propriedades garantidas pelo Spread às mensagens</a:t>
            </a:r>
            <a:endParaRPr sz="2800">
              <a:solidFill>
                <a:srgbClr val="7F7F7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"/>
          <p:cNvSpPr txBox="1"/>
          <p:nvPr/>
        </p:nvSpPr>
        <p:spPr>
          <a:xfrm>
            <a:off x="1642024" y="1762300"/>
            <a:ext cx="15771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ARMAZENAMENTO DAS PUBLICAÇÕES</a:t>
            </a:r>
            <a:endParaRPr/>
          </a:p>
        </p:txBody>
      </p:sp>
      <p:sp>
        <p:nvSpPr>
          <p:cNvPr id="247" name="Google Shape;247;p17"/>
          <p:cNvSpPr/>
          <p:nvPr/>
        </p:nvSpPr>
        <p:spPr>
          <a:xfrm>
            <a:off x="14567075" y="5239000"/>
            <a:ext cx="425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FOLLOWEE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8" name="Google Shape;248;p17"/>
          <p:cNvSpPr/>
          <p:nvPr/>
        </p:nvSpPr>
        <p:spPr>
          <a:xfrm>
            <a:off x="14666472" y="4750145"/>
            <a:ext cx="695400" cy="11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highlight>
                <a:schemeClr val="dk2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49" name="Google Shape;249;p17"/>
          <p:cNvSpPr txBox="1"/>
          <p:nvPr/>
        </p:nvSpPr>
        <p:spPr>
          <a:xfrm>
            <a:off x="14266075" y="6570000"/>
            <a:ext cx="6384600" cy="3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Char char="●"/>
            </a:pP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Guarda localmente e de forma persistente  toda a informação que lhe diz respeito</a:t>
            </a:r>
            <a:endParaRPr i="1"/>
          </a:p>
        </p:txBody>
      </p:sp>
      <p:sp>
        <p:nvSpPr>
          <p:cNvPr id="250" name="Google Shape;250;p17"/>
          <p:cNvSpPr/>
          <p:nvPr/>
        </p:nvSpPr>
        <p:spPr>
          <a:xfrm>
            <a:off x="4051650" y="5239000"/>
            <a:ext cx="425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FOLLOWER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1" name="Google Shape;251;p17"/>
          <p:cNvSpPr/>
          <p:nvPr/>
        </p:nvSpPr>
        <p:spPr>
          <a:xfrm rot="5400000">
            <a:off x="8119425" y="7883250"/>
            <a:ext cx="73599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7"/>
          <p:cNvSpPr/>
          <p:nvPr/>
        </p:nvSpPr>
        <p:spPr>
          <a:xfrm>
            <a:off x="4151047" y="4750145"/>
            <a:ext cx="695400" cy="11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highlight>
                <a:schemeClr val="dk2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53" name="Google Shape;253;p17"/>
          <p:cNvSpPr txBox="1"/>
          <p:nvPr/>
        </p:nvSpPr>
        <p:spPr>
          <a:xfrm>
            <a:off x="3750650" y="6570000"/>
            <a:ext cx="6524700" cy="3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Char char="●"/>
            </a:pP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Guarda as publicações dos seus </a:t>
            </a:r>
            <a:r>
              <a:rPr i="1"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Followees </a:t>
            </a: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à medida que as vai recebendo</a:t>
            </a:r>
            <a:endParaRPr sz="2800">
              <a:solidFill>
                <a:srgbClr val="7F7F7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7F7F7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Char char="●"/>
            </a:pP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No momento de </a:t>
            </a:r>
            <a:r>
              <a:rPr i="1"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sign in</a:t>
            </a: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, elimina todas as publicações dos seus </a:t>
            </a:r>
            <a:r>
              <a:rPr i="1"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Followees </a:t>
            </a: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que forem mais antigas que um determinado período de tempo </a:t>
            </a:r>
            <a:r>
              <a:rPr i="1" lang="en-US" sz="2900">
                <a:solidFill>
                  <a:srgbClr val="7F7F7F"/>
                </a:solidFill>
                <a:latin typeface="Alegreya"/>
                <a:ea typeface="Alegreya"/>
                <a:cs typeface="Alegreya"/>
                <a:sym typeface="Alegreya"/>
              </a:rPr>
              <a:t>x </a:t>
            </a: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(p.e. um mês)</a:t>
            </a:r>
            <a:endParaRPr sz="2800">
              <a:solidFill>
                <a:srgbClr val="7F7F7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"/>
          <p:cNvSpPr txBox="1"/>
          <p:nvPr/>
        </p:nvSpPr>
        <p:spPr>
          <a:xfrm>
            <a:off x="1642027" y="1762299"/>
            <a:ext cx="10762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GESTÃO DE SUPERUSERS</a:t>
            </a:r>
            <a:endParaRPr/>
          </a:p>
        </p:txBody>
      </p:sp>
      <p:sp>
        <p:nvSpPr>
          <p:cNvPr id="260" name="Google Shape;260;p18"/>
          <p:cNvSpPr/>
          <p:nvPr/>
        </p:nvSpPr>
        <p:spPr>
          <a:xfrm>
            <a:off x="1769175" y="3982275"/>
            <a:ext cx="9402300" cy="577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8"/>
          <p:cNvSpPr txBox="1"/>
          <p:nvPr/>
        </p:nvSpPr>
        <p:spPr>
          <a:xfrm>
            <a:off x="2256400" y="5372100"/>
            <a:ext cx="8805900" cy="3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Char char="●"/>
            </a:pP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Não ex</a:t>
            </a: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istem utilizadores </a:t>
            </a:r>
            <a:r>
              <a:rPr i="1"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online</a:t>
            </a: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, então o próximo utilizador a fazer </a:t>
            </a:r>
            <a:r>
              <a:rPr i="1"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sign in </a:t>
            </a: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é automaticamente promovido</a:t>
            </a:r>
            <a:endParaRPr sz="2800">
              <a:solidFill>
                <a:srgbClr val="7F7F7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7F7F7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Char char="●"/>
            </a:pP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O único </a:t>
            </a:r>
            <a:r>
              <a:rPr i="1"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Superuser </a:t>
            </a: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que está </a:t>
            </a:r>
            <a:r>
              <a:rPr i="1"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online</a:t>
            </a: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 vai fazer </a:t>
            </a:r>
            <a:r>
              <a:rPr i="1"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sign out</a:t>
            </a: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, então um dos </a:t>
            </a:r>
            <a:r>
              <a:rPr i="1"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Users </a:t>
            </a: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que estão </a:t>
            </a:r>
            <a:r>
              <a:rPr i="1"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online </a:t>
            </a: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é automaticamente promovido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18"/>
          <p:cNvSpPr txBox="1"/>
          <p:nvPr/>
        </p:nvSpPr>
        <p:spPr>
          <a:xfrm>
            <a:off x="2408800" y="4431425"/>
            <a:ext cx="8146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PROMOÇÃO FEITA PELA CENTRAL</a:t>
            </a:r>
            <a:endParaRPr/>
          </a:p>
        </p:txBody>
      </p:sp>
      <p:sp>
        <p:nvSpPr>
          <p:cNvPr id="263" name="Google Shape;263;p18"/>
          <p:cNvSpPr/>
          <p:nvPr/>
        </p:nvSpPr>
        <p:spPr>
          <a:xfrm>
            <a:off x="13113025" y="4089150"/>
            <a:ext cx="9402300" cy="567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8"/>
          <p:cNvSpPr txBox="1"/>
          <p:nvPr/>
        </p:nvSpPr>
        <p:spPr>
          <a:xfrm>
            <a:off x="13600250" y="5478975"/>
            <a:ext cx="8146500" cy="3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Char char="●"/>
            </a:pP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o fazer </a:t>
            </a:r>
            <a:r>
              <a:rPr i="1"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sign in</a:t>
            </a: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, o </a:t>
            </a:r>
            <a:r>
              <a:rPr i="1"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uptime </a:t>
            </a: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médio do utilizador é superior a um determinado período de tempo </a:t>
            </a:r>
            <a:r>
              <a:rPr i="1" lang="en-US" sz="2900">
                <a:solidFill>
                  <a:srgbClr val="7F7F7F"/>
                </a:solidFill>
                <a:latin typeface="Alegreya"/>
                <a:ea typeface="Alegreya"/>
                <a:cs typeface="Alegreya"/>
                <a:sym typeface="Alegreya"/>
              </a:rPr>
              <a:t>x</a:t>
            </a:r>
            <a:endParaRPr sz="2800">
              <a:solidFill>
                <a:srgbClr val="7F7F7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7F7F7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Char char="●"/>
            </a:pP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O utilizador fica </a:t>
            </a:r>
            <a:r>
              <a:rPr i="1"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online</a:t>
            </a: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 mais do que um determinado período de tempo </a:t>
            </a:r>
            <a:r>
              <a:rPr i="1" lang="en-US" sz="2900">
                <a:solidFill>
                  <a:srgbClr val="7F7F7F"/>
                </a:solidFill>
                <a:latin typeface="Alegreya"/>
                <a:ea typeface="Alegreya"/>
                <a:cs typeface="Alegreya"/>
                <a:sym typeface="Alegreya"/>
              </a:rPr>
              <a:t>x</a:t>
            </a:r>
            <a:endParaRPr i="1" sz="2900">
              <a:solidFill>
                <a:srgbClr val="7F7F7F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900">
              <a:solidFill>
                <a:srgbClr val="7F7F7F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Sempre que se auto-promove, o </a:t>
            </a:r>
            <a:r>
              <a:rPr i="1" lang="en-US" sz="2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User </a:t>
            </a:r>
            <a:r>
              <a:rPr lang="en-US" sz="2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informa a </a:t>
            </a:r>
            <a:r>
              <a:rPr i="1" lang="en-US" sz="2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Central</a:t>
            </a:r>
            <a:endParaRPr i="1" sz="2900">
              <a:solidFill>
                <a:schemeClr val="dk2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13600250" y="4538300"/>
            <a:ext cx="8146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PROMOÇÃO FEITA PELO USER</a:t>
            </a:r>
            <a:endParaRPr/>
          </a:p>
        </p:txBody>
      </p:sp>
      <p:sp>
        <p:nvSpPr>
          <p:cNvPr id="266" name="Google Shape;266;p18"/>
          <p:cNvSpPr txBox="1"/>
          <p:nvPr/>
        </p:nvSpPr>
        <p:spPr>
          <a:xfrm>
            <a:off x="2837065" y="10457721"/>
            <a:ext cx="6198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MODELO FAIL-STOP</a:t>
            </a:r>
            <a:endParaRPr/>
          </a:p>
        </p:txBody>
      </p:sp>
      <p:sp>
        <p:nvSpPr>
          <p:cNvPr id="267" name="Google Shape;267;p18"/>
          <p:cNvSpPr/>
          <p:nvPr/>
        </p:nvSpPr>
        <p:spPr>
          <a:xfrm>
            <a:off x="1769178" y="10724163"/>
            <a:ext cx="695400" cy="1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68" name="Google Shape;268;p18"/>
          <p:cNvSpPr/>
          <p:nvPr/>
        </p:nvSpPr>
        <p:spPr>
          <a:xfrm>
            <a:off x="1771175" y="11286108"/>
            <a:ext cx="208353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odelo </a:t>
            </a:r>
            <a:r>
              <a:rPr i="1"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fail-stop</a:t>
            </a: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, no qual os </a:t>
            </a:r>
            <a:r>
              <a:rPr i="1"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Superusers </a:t>
            </a: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notificam  a </a:t>
            </a:r>
            <a:r>
              <a:rPr i="1"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Central </a:t>
            </a: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quando  fazem </a:t>
            </a:r>
            <a:r>
              <a:rPr i="1"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sign  out</a:t>
            </a: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. Assim, o</a:t>
            </a: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s utilizadores não recebem erros inesperados nem ficam incontactáveis através do Spread</a:t>
            </a:r>
            <a:endParaRPr sz="2800">
              <a:solidFill>
                <a:srgbClr val="7F7F7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19"/>
          <p:cNvGrpSpPr/>
          <p:nvPr/>
        </p:nvGrpSpPr>
        <p:grpSpPr>
          <a:xfrm>
            <a:off x="3801699" y="5285875"/>
            <a:ext cx="12642600" cy="3697175"/>
            <a:chOff x="3801699" y="4931306"/>
            <a:chExt cx="12642600" cy="3697175"/>
          </a:xfrm>
        </p:grpSpPr>
        <p:sp>
          <p:nvSpPr>
            <p:cNvPr id="275" name="Google Shape;275;p19"/>
            <p:cNvSpPr txBox="1"/>
            <p:nvPr/>
          </p:nvSpPr>
          <p:spPr>
            <a:xfrm>
              <a:off x="3801699" y="4931306"/>
              <a:ext cx="12642600" cy="255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0">
                  <a:solidFill>
                    <a:schemeClr val="accent1"/>
                  </a:solidFill>
                  <a:latin typeface="Lato Black"/>
                  <a:ea typeface="Lato Black"/>
                  <a:cs typeface="Lato Black"/>
                  <a:sym typeface="Lato Black"/>
                </a:rPr>
                <a:t>SERVIÇO DE TIMELINE</a:t>
              </a:r>
              <a:endParaRPr b="1" sz="800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0">
                  <a:solidFill>
                    <a:schemeClr val="accent1"/>
                  </a:solidFill>
                  <a:latin typeface="Lato Black"/>
                  <a:ea typeface="Lato Black"/>
                  <a:cs typeface="Lato Black"/>
                  <a:sym typeface="Lato Black"/>
                </a:rPr>
                <a:t>DESCENTRALIZADO</a:t>
              </a:r>
              <a:endParaRPr b="1" sz="800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endParaRPr>
            </a:p>
          </p:txBody>
        </p:sp>
        <p:sp>
          <p:nvSpPr>
            <p:cNvPr id="276" name="Google Shape;276;p19"/>
            <p:cNvSpPr txBox="1"/>
            <p:nvPr/>
          </p:nvSpPr>
          <p:spPr>
            <a:xfrm>
              <a:off x="3801700" y="7613881"/>
              <a:ext cx="7612800" cy="101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SISTEMAS DISTRIBUÍDOS EM LARGA ESCALA</a:t>
              </a:r>
              <a:endParaRPr b="1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2018/19</a:t>
              </a:r>
              <a:endParaRPr b="1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77" name="Google Shape;277;p19"/>
          <p:cNvSpPr/>
          <p:nvPr/>
        </p:nvSpPr>
        <p:spPr>
          <a:xfrm>
            <a:off x="3903801" y="4594069"/>
            <a:ext cx="1140600" cy="11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/>
        </p:nvSpPr>
        <p:spPr>
          <a:xfrm>
            <a:off x="2480227" y="1762299"/>
            <a:ext cx="11065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TÓPICOS ABORDADOS</a:t>
            </a:r>
            <a:endParaRPr/>
          </a:p>
        </p:txBody>
      </p:sp>
      <p:grpSp>
        <p:nvGrpSpPr>
          <p:cNvPr id="31" name="Google Shape;31;p4"/>
          <p:cNvGrpSpPr/>
          <p:nvPr/>
        </p:nvGrpSpPr>
        <p:grpSpPr>
          <a:xfrm>
            <a:off x="7860100" y="5846251"/>
            <a:ext cx="10654800" cy="1494429"/>
            <a:chOff x="1232502" y="763746"/>
            <a:chExt cx="10654800" cy="1494429"/>
          </a:xfrm>
        </p:grpSpPr>
        <p:sp>
          <p:nvSpPr>
            <p:cNvPr id="32" name="Google Shape;32;p4"/>
            <p:cNvSpPr txBox="1"/>
            <p:nvPr/>
          </p:nvSpPr>
          <p:spPr>
            <a:xfrm>
              <a:off x="1232502" y="1410075"/>
              <a:ext cx="10654800" cy="84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8700" lIns="217425" spcFirstLastPara="1" rIns="217425" wrap="square" tIns="108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rgbClr val="7F7F7F"/>
                  </a:solidFill>
                  <a:latin typeface="Lato"/>
                  <a:ea typeface="Lato"/>
                  <a:cs typeface="Lato"/>
                  <a:sym typeface="Lato"/>
                </a:rPr>
                <a:t>Apresentação dos componentes que constituem o sistema</a:t>
              </a:r>
              <a:endParaRPr/>
            </a:p>
          </p:txBody>
        </p:sp>
        <p:sp>
          <p:nvSpPr>
            <p:cNvPr id="33" name="Google Shape;33;p4"/>
            <p:cNvSpPr txBox="1"/>
            <p:nvPr/>
          </p:nvSpPr>
          <p:spPr>
            <a:xfrm>
              <a:off x="2709915" y="763746"/>
              <a:ext cx="61989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COMPONENTES</a:t>
              </a:r>
              <a:endParaRPr/>
            </a:p>
          </p:txBody>
        </p:sp>
      </p:grpSp>
      <p:grpSp>
        <p:nvGrpSpPr>
          <p:cNvPr id="34" name="Google Shape;34;p4"/>
          <p:cNvGrpSpPr/>
          <p:nvPr/>
        </p:nvGrpSpPr>
        <p:grpSpPr>
          <a:xfrm>
            <a:off x="7860100" y="3974842"/>
            <a:ext cx="10654800" cy="1414331"/>
            <a:chOff x="1642025" y="3987592"/>
            <a:chExt cx="10654800" cy="1414331"/>
          </a:xfrm>
        </p:grpSpPr>
        <p:sp>
          <p:nvSpPr>
            <p:cNvPr id="35" name="Google Shape;35;p4"/>
            <p:cNvSpPr txBox="1"/>
            <p:nvPr/>
          </p:nvSpPr>
          <p:spPr>
            <a:xfrm>
              <a:off x="3119438" y="3987592"/>
              <a:ext cx="61989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ARQUITETURA</a:t>
              </a:r>
              <a:endParaRPr/>
            </a:p>
          </p:txBody>
        </p:sp>
        <p:sp>
          <p:nvSpPr>
            <p:cNvPr id="36" name="Google Shape;36;p4"/>
            <p:cNvSpPr txBox="1"/>
            <p:nvPr/>
          </p:nvSpPr>
          <p:spPr>
            <a:xfrm>
              <a:off x="1642025" y="4633923"/>
              <a:ext cx="10654800" cy="76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8700" lIns="217425" spcFirstLastPara="1" rIns="217425" wrap="square" tIns="108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rgbClr val="7F7F7F"/>
                  </a:solidFill>
                  <a:latin typeface="Lato"/>
                  <a:ea typeface="Lato"/>
                  <a:cs typeface="Lato"/>
                  <a:sym typeface="Lato"/>
                </a:rPr>
                <a:t>Descrição da arquitetura adotada</a:t>
              </a:r>
              <a:endParaRPr/>
            </a:p>
          </p:txBody>
        </p:sp>
      </p:grpSp>
      <p:grpSp>
        <p:nvGrpSpPr>
          <p:cNvPr id="37" name="Google Shape;37;p4"/>
          <p:cNvGrpSpPr/>
          <p:nvPr/>
        </p:nvGrpSpPr>
        <p:grpSpPr>
          <a:xfrm>
            <a:off x="7860100" y="9723764"/>
            <a:ext cx="12038100" cy="1494436"/>
            <a:chOff x="1232502" y="763746"/>
            <a:chExt cx="12038100" cy="1494436"/>
          </a:xfrm>
        </p:grpSpPr>
        <p:sp>
          <p:nvSpPr>
            <p:cNvPr id="38" name="Google Shape;38;p4"/>
            <p:cNvSpPr txBox="1"/>
            <p:nvPr/>
          </p:nvSpPr>
          <p:spPr>
            <a:xfrm>
              <a:off x="1232502" y="1410083"/>
              <a:ext cx="12038100" cy="84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8700" lIns="217425" spcFirstLastPara="1" rIns="217425" wrap="square" tIns="108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rgbClr val="7F7F7F"/>
                  </a:solidFill>
                  <a:latin typeface="Lato"/>
                  <a:ea typeface="Lato"/>
                  <a:cs typeface="Lato"/>
                  <a:sym typeface="Lato"/>
                </a:rPr>
                <a:t>Destaque dos pontos mais relevantes na implementação do serviço</a:t>
              </a:r>
              <a:endParaRPr/>
            </a:p>
          </p:txBody>
        </p:sp>
        <p:sp>
          <p:nvSpPr>
            <p:cNvPr id="39" name="Google Shape;39;p4"/>
            <p:cNvSpPr txBox="1"/>
            <p:nvPr/>
          </p:nvSpPr>
          <p:spPr>
            <a:xfrm>
              <a:off x="2709915" y="763746"/>
              <a:ext cx="61989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IMPLEMENTAÇÃO</a:t>
              </a:r>
              <a:endParaRPr/>
            </a:p>
          </p:txBody>
        </p:sp>
      </p:grpSp>
      <p:grpSp>
        <p:nvGrpSpPr>
          <p:cNvPr id="40" name="Google Shape;40;p4"/>
          <p:cNvGrpSpPr/>
          <p:nvPr/>
        </p:nvGrpSpPr>
        <p:grpSpPr>
          <a:xfrm>
            <a:off x="7860100" y="7776155"/>
            <a:ext cx="10654800" cy="1414331"/>
            <a:chOff x="1642025" y="6798305"/>
            <a:chExt cx="10654800" cy="1414331"/>
          </a:xfrm>
        </p:grpSpPr>
        <p:sp>
          <p:nvSpPr>
            <p:cNvPr id="41" name="Google Shape;41;p4"/>
            <p:cNvSpPr txBox="1"/>
            <p:nvPr/>
          </p:nvSpPr>
          <p:spPr>
            <a:xfrm>
              <a:off x="3119438" y="6798305"/>
              <a:ext cx="61989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TECNOLOGIAS</a:t>
              </a:r>
              <a:endParaRPr/>
            </a:p>
          </p:txBody>
        </p:sp>
        <p:sp>
          <p:nvSpPr>
            <p:cNvPr id="42" name="Google Shape;42;p4"/>
            <p:cNvSpPr txBox="1"/>
            <p:nvPr/>
          </p:nvSpPr>
          <p:spPr>
            <a:xfrm>
              <a:off x="1642025" y="7444636"/>
              <a:ext cx="10654800" cy="76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8700" lIns="217425" spcFirstLastPara="1" rIns="217425" wrap="square" tIns="108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rgbClr val="7F7F7F"/>
                  </a:solidFill>
                  <a:latin typeface="Lato"/>
                  <a:ea typeface="Lato"/>
                  <a:cs typeface="Lato"/>
                  <a:sym typeface="Lato"/>
                </a:rPr>
                <a:t>Justificação das tecnologias utilizadas</a:t>
              </a:r>
              <a:endParaRPr/>
            </a:p>
          </p:txBody>
        </p:sp>
      </p:grpSp>
      <p:sp>
        <p:nvSpPr>
          <p:cNvPr id="43" name="Google Shape;43;p4"/>
          <p:cNvSpPr txBox="1"/>
          <p:nvPr/>
        </p:nvSpPr>
        <p:spPr>
          <a:xfrm>
            <a:off x="8343114" y="3863500"/>
            <a:ext cx="546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sz="4800"/>
          </a:p>
        </p:txBody>
      </p:sp>
      <p:sp>
        <p:nvSpPr>
          <p:cNvPr id="44" name="Google Shape;44;p4"/>
          <p:cNvSpPr txBox="1"/>
          <p:nvPr/>
        </p:nvSpPr>
        <p:spPr>
          <a:xfrm>
            <a:off x="8343114" y="5727025"/>
            <a:ext cx="546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1" sz="4800"/>
          </a:p>
        </p:txBody>
      </p:sp>
      <p:sp>
        <p:nvSpPr>
          <p:cNvPr id="45" name="Google Shape;45;p4"/>
          <p:cNvSpPr txBox="1"/>
          <p:nvPr/>
        </p:nvSpPr>
        <p:spPr>
          <a:xfrm>
            <a:off x="8343114" y="7649200"/>
            <a:ext cx="546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 sz="4800"/>
          </a:p>
        </p:txBody>
      </p:sp>
      <p:sp>
        <p:nvSpPr>
          <p:cNvPr id="46" name="Google Shape;46;p4"/>
          <p:cNvSpPr txBox="1"/>
          <p:nvPr/>
        </p:nvSpPr>
        <p:spPr>
          <a:xfrm>
            <a:off x="8343114" y="9647575"/>
            <a:ext cx="546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b="1" sz="4800"/>
          </a:p>
        </p:txBody>
      </p:sp>
      <p:sp>
        <p:nvSpPr>
          <p:cNvPr id="47" name="Google Shape;47;p4"/>
          <p:cNvSpPr/>
          <p:nvPr/>
        </p:nvSpPr>
        <p:spPr>
          <a:xfrm>
            <a:off x="6719301" y="4264769"/>
            <a:ext cx="1140600" cy="11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6719301" y="6106144"/>
            <a:ext cx="1140600" cy="11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6719301" y="7947532"/>
            <a:ext cx="1140600" cy="11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6719301" y="9913969"/>
            <a:ext cx="1140600" cy="11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5"/>
          <p:cNvGrpSpPr/>
          <p:nvPr/>
        </p:nvGrpSpPr>
        <p:grpSpPr>
          <a:xfrm>
            <a:off x="5016223" y="5153613"/>
            <a:ext cx="14345100" cy="3509547"/>
            <a:chOff x="5016223" y="4772613"/>
            <a:chExt cx="14345100" cy="3509547"/>
          </a:xfrm>
        </p:grpSpPr>
        <p:grpSp>
          <p:nvGrpSpPr>
            <p:cNvPr id="57" name="Google Shape;57;p5"/>
            <p:cNvGrpSpPr/>
            <p:nvPr/>
          </p:nvGrpSpPr>
          <p:grpSpPr>
            <a:xfrm>
              <a:off x="5016223" y="5433811"/>
              <a:ext cx="14345100" cy="2848349"/>
              <a:chOff x="5016223" y="6134725"/>
              <a:chExt cx="14345100" cy="2848349"/>
            </a:xfrm>
          </p:grpSpPr>
          <p:sp>
            <p:nvSpPr>
              <p:cNvPr id="58" name="Google Shape;58;p5"/>
              <p:cNvSpPr txBox="1"/>
              <p:nvPr/>
            </p:nvSpPr>
            <p:spPr>
              <a:xfrm>
                <a:off x="5016223" y="6134725"/>
                <a:ext cx="14345100" cy="144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8800">
                    <a:solidFill>
                      <a:schemeClr val="accent1"/>
                    </a:solidFill>
                    <a:latin typeface="Lato Black"/>
                    <a:ea typeface="Lato Black"/>
                    <a:cs typeface="Lato Black"/>
                    <a:sym typeface="Lato Black"/>
                  </a:rPr>
                  <a:t>1		</a:t>
                </a:r>
                <a:r>
                  <a:rPr b="1" lang="en-US" sz="8800">
                    <a:solidFill>
                      <a:schemeClr val="accent1"/>
                    </a:solidFill>
                    <a:latin typeface="Lato Black"/>
                    <a:ea typeface="Lato Black"/>
                    <a:cs typeface="Lato Black"/>
                    <a:sym typeface="Lato Black"/>
                  </a:rPr>
                  <a:t>ARQUITETURA</a:t>
                </a:r>
                <a:endParaRPr/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6094413" y="7782774"/>
                <a:ext cx="12188700" cy="120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0" name="Google Shape;60;p5"/>
            <p:cNvSpPr/>
            <p:nvPr/>
          </p:nvSpPr>
          <p:spPr>
            <a:xfrm>
              <a:off x="11618464" y="4772613"/>
              <a:ext cx="1140600" cy="113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3600" y="435025"/>
            <a:ext cx="13944199" cy="128523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6"/>
          <p:cNvSpPr txBox="1"/>
          <p:nvPr/>
        </p:nvSpPr>
        <p:spPr>
          <a:xfrm>
            <a:off x="1642027" y="1762299"/>
            <a:ext cx="1076240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ARQUITETURA</a:t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>
            <a:off x="2412825" y="3823400"/>
            <a:ext cx="3786300" cy="5753700"/>
          </a:xfrm>
          <a:prstGeom prst="wedgeRectCallout">
            <a:avLst>
              <a:gd fmla="val 134077" name="adj1"/>
              <a:gd fmla="val -6882" name="adj2"/>
            </a:avLst>
          </a:prstGeom>
          <a:solidFill>
            <a:schemeClr val="lt2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69" name="Google Shape;69;p6"/>
          <p:cNvSpPr txBox="1"/>
          <p:nvPr/>
        </p:nvSpPr>
        <p:spPr>
          <a:xfrm>
            <a:off x="2080700" y="5523100"/>
            <a:ext cx="3988500" cy="38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Foi a</a:t>
            </a:r>
            <a:r>
              <a:rPr lang="en-US" sz="2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dotado um método baseado na teoria de </a:t>
            </a:r>
            <a:r>
              <a:rPr i="1" lang="en-US" sz="2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Super-peer</a:t>
            </a:r>
            <a:endParaRPr i="1" sz="2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2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 rede não é tão sobrecarregada com mensagens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6"/>
          <p:cNvSpPr/>
          <p:nvPr/>
        </p:nvSpPr>
        <p:spPr>
          <a:xfrm>
            <a:off x="19529275" y="1132150"/>
            <a:ext cx="3786300" cy="4695900"/>
          </a:xfrm>
          <a:prstGeom prst="wedgeRectCallout">
            <a:avLst>
              <a:gd fmla="val -82783" name="adj1"/>
              <a:gd fmla="val 48198" name="adj2"/>
            </a:avLst>
          </a:prstGeom>
          <a:solidFill>
            <a:schemeClr val="lt2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71" name="Google Shape;71;p6"/>
          <p:cNvSpPr txBox="1"/>
          <p:nvPr/>
        </p:nvSpPr>
        <p:spPr>
          <a:xfrm>
            <a:off x="19782775" y="2779175"/>
            <a:ext cx="3279300" cy="27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Ponto centralizado que integra os utilizadores no sistema e gere os </a:t>
            </a:r>
            <a:r>
              <a:rPr i="1" lang="en-US" sz="2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Superusers</a:t>
            </a:r>
            <a:endParaRPr i="1" sz="2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6"/>
          <p:cNvSpPr/>
          <p:nvPr/>
        </p:nvSpPr>
        <p:spPr>
          <a:xfrm>
            <a:off x="2565301" y="4553200"/>
            <a:ext cx="3332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SUPERUSER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3" name="Google Shape;73;p6"/>
          <p:cNvSpPr/>
          <p:nvPr/>
        </p:nvSpPr>
        <p:spPr>
          <a:xfrm>
            <a:off x="2664697" y="4140545"/>
            <a:ext cx="695400" cy="11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highlight>
                <a:schemeClr val="dk2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4" name="Google Shape;74;p6"/>
          <p:cNvSpPr/>
          <p:nvPr/>
        </p:nvSpPr>
        <p:spPr>
          <a:xfrm>
            <a:off x="19710301" y="1886200"/>
            <a:ext cx="3332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CENTRAL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5" name="Google Shape;75;p6"/>
          <p:cNvSpPr/>
          <p:nvPr/>
        </p:nvSpPr>
        <p:spPr>
          <a:xfrm>
            <a:off x="19809697" y="1473545"/>
            <a:ext cx="695400" cy="11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highlight>
                <a:schemeClr val="dk2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6" name="Google Shape;76;p6"/>
          <p:cNvSpPr txBox="1"/>
          <p:nvPr/>
        </p:nvSpPr>
        <p:spPr>
          <a:xfrm>
            <a:off x="9612400" y="6368075"/>
            <a:ext cx="6954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12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p6"/>
          <p:cNvSpPr txBox="1"/>
          <p:nvPr/>
        </p:nvSpPr>
        <p:spPr>
          <a:xfrm>
            <a:off x="14951175" y="2968700"/>
            <a:ext cx="6954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6"/>
          <p:cNvSpPr txBox="1"/>
          <p:nvPr/>
        </p:nvSpPr>
        <p:spPr>
          <a:xfrm>
            <a:off x="14951175" y="10525750"/>
            <a:ext cx="6954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6"/>
          <p:cNvSpPr txBox="1"/>
          <p:nvPr/>
        </p:nvSpPr>
        <p:spPr>
          <a:xfrm>
            <a:off x="16121075" y="6796725"/>
            <a:ext cx="13335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CENTRAL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6"/>
          <p:cNvSpPr txBox="1"/>
          <p:nvPr/>
        </p:nvSpPr>
        <p:spPr>
          <a:xfrm>
            <a:off x="17754600" y="6296650"/>
            <a:ext cx="3477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6"/>
          <p:cNvSpPr txBox="1"/>
          <p:nvPr/>
        </p:nvSpPr>
        <p:spPr>
          <a:xfrm>
            <a:off x="17754600" y="6663375"/>
            <a:ext cx="3477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6"/>
          <p:cNvSpPr txBox="1"/>
          <p:nvPr/>
        </p:nvSpPr>
        <p:spPr>
          <a:xfrm>
            <a:off x="17754600" y="6949125"/>
            <a:ext cx="3477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...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6"/>
          <p:cNvSpPr txBox="1"/>
          <p:nvPr/>
        </p:nvSpPr>
        <p:spPr>
          <a:xfrm>
            <a:off x="17692650" y="7382475"/>
            <a:ext cx="4716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12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6"/>
          <p:cNvSpPr txBox="1"/>
          <p:nvPr/>
        </p:nvSpPr>
        <p:spPr>
          <a:xfrm>
            <a:off x="17261700" y="5877525"/>
            <a:ext cx="13335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Superusers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6"/>
          <p:cNvSpPr txBox="1"/>
          <p:nvPr/>
        </p:nvSpPr>
        <p:spPr>
          <a:xfrm>
            <a:off x="20333500" y="6911075"/>
            <a:ext cx="13335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USER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7"/>
          <p:cNvGrpSpPr/>
          <p:nvPr/>
        </p:nvGrpSpPr>
        <p:grpSpPr>
          <a:xfrm>
            <a:off x="5016223" y="5153613"/>
            <a:ext cx="14345100" cy="3509547"/>
            <a:chOff x="5016223" y="4772613"/>
            <a:chExt cx="14345100" cy="3509547"/>
          </a:xfrm>
        </p:grpSpPr>
        <p:grpSp>
          <p:nvGrpSpPr>
            <p:cNvPr id="92" name="Google Shape;92;p7"/>
            <p:cNvGrpSpPr/>
            <p:nvPr/>
          </p:nvGrpSpPr>
          <p:grpSpPr>
            <a:xfrm>
              <a:off x="5016223" y="5433811"/>
              <a:ext cx="14345100" cy="2848349"/>
              <a:chOff x="5016223" y="6134725"/>
              <a:chExt cx="14345100" cy="2848349"/>
            </a:xfrm>
          </p:grpSpPr>
          <p:sp>
            <p:nvSpPr>
              <p:cNvPr id="93" name="Google Shape;93;p7"/>
              <p:cNvSpPr txBox="1"/>
              <p:nvPr/>
            </p:nvSpPr>
            <p:spPr>
              <a:xfrm>
                <a:off x="5016223" y="6134725"/>
                <a:ext cx="14345100" cy="144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8800">
                    <a:solidFill>
                      <a:schemeClr val="accent1"/>
                    </a:solidFill>
                    <a:latin typeface="Lato Black"/>
                    <a:ea typeface="Lato Black"/>
                    <a:cs typeface="Lato Black"/>
                    <a:sym typeface="Lato Black"/>
                  </a:rPr>
                  <a:t>2</a:t>
                </a:r>
                <a:r>
                  <a:rPr b="1" lang="en-US" sz="8800">
                    <a:solidFill>
                      <a:schemeClr val="accent1"/>
                    </a:solidFill>
                    <a:latin typeface="Lato Black"/>
                    <a:ea typeface="Lato Black"/>
                    <a:cs typeface="Lato Black"/>
                    <a:sym typeface="Lato Black"/>
                  </a:rPr>
                  <a:t>		COMPONENTES</a:t>
                </a:r>
                <a:endParaRPr/>
              </a:p>
            </p:txBody>
          </p:sp>
          <p:sp>
            <p:nvSpPr>
              <p:cNvPr id="94" name="Google Shape;94;p7"/>
              <p:cNvSpPr/>
              <p:nvPr/>
            </p:nvSpPr>
            <p:spPr>
              <a:xfrm>
                <a:off x="6094413" y="7782774"/>
                <a:ext cx="12188700" cy="120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5" name="Google Shape;95;p7"/>
            <p:cNvSpPr/>
            <p:nvPr/>
          </p:nvSpPr>
          <p:spPr>
            <a:xfrm>
              <a:off x="11618464" y="4772613"/>
              <a:ext cx="1140600" cy="113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/>
          <p:nvPr/>
        </p:nvSpPr>
        <p:spPr>
          <a:xfrm>
            <a:off x="2188250" y="4496100"/>
            <a:ext cx="3633000" cy="18183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/>
          <p:nvPr/>
        </p:nvSpPr>
        <p:spPr>
          <a:xfrm>
            <a:off x="2489101" y="5391400"/>
            <a:ext cx="3332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2" name="Google Shape;102;p8"/>
          <p:cNvSpPr/>
          <p:nvPr/>
        </p:nvSpPr>
        <p:spPr>
          <a:xfrm>
            <a:off x="2188250" y="11703625"/>
            <a:ext cx="3633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8"/>
          <p:cNvSpPr/>
          <p:nvPr/>
        </p:nvSpPr>
        <p:spPr>
          <a:xfrm>
            <a:off x="2588497" y="4902545"/>
            <a:ext cx="695400" cy="11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highlight>
                <a:schemeClr val="dk2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4" name="Google Shape;104;p8"/>
          <p:cNvSpPr txBox="1"/>
          <p:nvPr/>
        </p:nvSpPr>
        <p:spPr>
          <a:xfrm>
            <a:off x="1642027" y="1762299"/>
            <a:ext cx="14606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COMPONENTES</a:t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6331075" y="4496100"/>
            <a:ext cx="3633000" cy="18183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8"/>
          <p:cNvSpPr/>
          <p:nvPr/>
        </p:nvSpPr>
        <p:spPr>
          <a:xfrm>
            <a:off x="6631926" y="5391400"/>
            <a:ext cx="3332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FOLLOWER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7" name="Google Shape;107;p8"/>
          <p:cNvSpPr/>
          <p:nvPr/>
        </p:nvSpPr>
        <p:spPr>
          <a:xfrm>
            <a:off x="6331075" y="11703625"/>
            <a:ext cx="3633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8"/>
          <p:cNvSpPr/>
          <p:nvPr/>
        </p:nvSpPr>
        <p:spPr>
          <a:xfrm>
            <a:off x="6731322" y="4902545"/>
            <a:ext cx="695400" cy="11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highlight>
                <a:schemeClr val="dk2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10473900" y="4496100"/>
            <a:ext cx="3633000" cy="18183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10774751" y="5391400"/>
            <a:ext cx="3332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FOLLOWEE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1" name="Google Shape;111;p8"/>
          <p:cNvSpPr/>
          <p:nvPr/>
        </p:nvSpPr>
        <p:spPr>
          <a:xfrm>
            <a:off x="10473900" y="11703625"/>
            <a:ext cx="3633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10874147" y="4902545"/>
            <a:ext cx="695400" cy="11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highlight>
                <a:schemeClr val="dk2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14616725" y="4496100"/>
            <a:ext cx="3633000" cy="18183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14917576" y="5391400"/>
            <a:ext cx="3332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CENTRAL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5" name="Google Shape;115;p8"/>
          <p:cNvSpPr/>
          <p:nvPr/>
        </p:nvSpPr>
        <p:spPr>
          <a:xfrm>
            <a:off x="14616725" y="11703625"/>
            <a:ext cx="3633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15016972" y="4902545"/>
            <a:ext cx="695400" cy="11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highlight>
                <a:schemeClr val="dk2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7" name="Google Shape;117;p8"/>
          <p:cNvSpPr/>
          <p:nvPr/>
        </p:nvSpPr>
        <p:spPr>
          <a:xfrm>
            <a:off x="18759550" y="4496100"/>
            <a:ext cx="3633000" cy="18183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8"/>
          <p:cNvSpPr/>
          <p:nvPr/>
        </p:nvSpPr>
        <p:spPr>
          <a:xfrm>
            <a:off x="19060401" y="5391400"/>
            <a:ext cx="3332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SUPERUSER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9" name="Google Shape;119;p8"/>
          <p:cNvSpPr/>
          <p:nvPr/>
        </p:nvSpPr>
        <p:spPr>
          <a:xfrm>
            <a:off x="18759550" y="11703625"/>
            <a:ext cx="3633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8"/>
          <p:cNvSpPr/>
          <p:nvPr/>
        </p:nvSpPr>
        <p:spPr>
          <a:xfrm>
            <a:off x="19159797" y="4902545"/>
            <a:ext cx="695400" cy="11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highlight>
                <a:schemeClr val="dk2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21" name="Google Shape;121;p8"/>
          <p:cNvSpPr txBox="1"/>
          <p:nvPr/>
        </p:nvSpPr>
        <p:spPr>
          <a:xfrm>
            <a:off x="2338700" y="6722413"/>
            <a:ext cx="3332100" cy="45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Utilizador habitual do serviço de </a:t>
            </a:r>
            <a:r>
              <a:rPr i="1"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timeline</a:t>
            </a: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 que, após estar autenticado, pode usufruir das funcionalidades do serviço</a:t>
            </a:r>
            <a:endParaRPr/>
          </a:p>
        </p:txBody>
      </p:sp>
      <p:sp>
        <p:nvSpPr>
          <p:cNvPr id="122" name="Google Shape;122;p8"/>
          <p:cNvSpPr txBox="1"/>
          <p:nvPr/>
        </p:nvSpPr>
        <p:spPr>
          <a:xfrm>
            <a:off x="6481525" y="6722400"/>
            <a:ext cx="3332100" cy="45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omportamento que o utilizador tem enquanto seguidor: ler publicações, armazená-las e encaminhá-las</a:t>
            </a:r>
            <a:endParaRPr/>
          </a:p>
        </p:txBody>
      </p:sp>
      <p:sp>
        <p:nvSpPr>
          <p:cNvPr id="123" name="Google Shape;123;p8"/>
          <p:cNvSpPr txBox="1"/>
          <p:nvPr/>
        </p:nvSpPr>
        <p:spPr>
          <a:xfrm>
            <a:off x="10549200" y="6722413"/>
            <a:ext cx="3482400" cy="45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Comportamento que o utilizador tem quando é seguido por outros: fazer publicações, armazená-las,  e propagá-las  para os seus seguidores</a:t>
            </a:r>
            <a:endParaRPr/>
          </a:p>
        </p:txBody>
      </p:sp>
      <p:sp>
        <p:nvSpPr>
          <p:cNvPr id="124" name="Google Shape;124;p8"/>
          <p:cNvSpPr txBox="1"/>
          <p:nvPr/>
        </p:nvSpPr>
        <p:spPr>
          <a:xfrm>
            <a:off x="14767175" y="6722400"/>
            <a:ext cx="3332100" cy="45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Componente centralizado que integra os utilizadores na rede, garante a individualidade de cada utilizador e gere </a:t>
            </a:r>
            <a:r>
              <a:rPr i="1"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Superusers</a:t>
            </a:r>
            <a:endParaRPr i="1"/>
          </a:p>
        </p:txBody>
      </p:sp>
      <p:sp>
        <p:nvSpPr>
          <p:cNvPr id="125" name="Google Shape;125;p8"/>
          <p:cNvSpPr txBox="1"/>
          <p:nvPr/>
        </p:nvSpPr>
        <p:spPr>
          <a:xfrm>
            <a:off x="18834850" y="6722413"/>
            <a:ext cx="3482400" cy="45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i="1"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User</a:t>
            </a: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 com responsabilidades acrescidas de </a:t>
            </a:r>
            <a:r>
              <a:rPr i="1"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super-peer</a:t>
            </a: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, que intermedia a comunicação entre os utilizadores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9"/>
          <p:cNvGrpSpPr/>
          <p:nvPr/>
        </p:nvGrpSpPr>
        <p:grpSpPr>
          <a:xfrm>
            <a:off x="5016223" y="5153613"/>
            <a:ext cx="14345100" cy="3509547"/>
            <a:chOff x="5016223" y="4772613"/>
            <a:chExt cx="14345100" cy="3509547"/>
          </a:xfrm>
        </p:grpSpPr>
        <p:grpSp>
          <p:nvGrpSpPr>
            <p:cNvPr id="132" name="Google Shape;132;p9"/>
            <p:cNvGrpSpPr/>
            <p:nvPr/>
          </p:nvGrpSpPr>
          <p:grpSpPr>
            <a:xfrm>
              <a:off x="5016223" y="5433811"/>
              <a:ext cx="14345100" cy="2848349"/>
              <a:chOff x="5016223" y="6134725"/>
              <a:chExt cx="14345100" cy="2848349"/>
            </a:xfrm>
          </p:grpSpPr>
          <p:sp>
            <p:nvSpPr>
              <p:cNvPr id="133" name="Google Shape;133;p9"/>
              <p:cNvSpPr txBox="1"/>
              <p:nvPr/>
            </p:nvSpPr>
            <p:spPr>
              <a:xfrm>
                <a:off x="5016223" y="6134725"/>
                <a:ext cx="14345100" cy="144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8800">
                    <a:solidFill>
                      <a:schemeClr val="accent1"/>
                    </a:solidFill>
                    <a:latin typeface="Lato Black"/>
                    <a:ea typeface="Lato Black"/>
                    <a:cs typeface="Lato Black"/>
                    <a:sym typeface="Lato Black"/>
                  </a:rPr>
                  <a:t>3</a:t>
                </a:r>
                <a:r>
                  <a:rPr b="1" lang="en-US" sz="8800">
                    <a:solidFill>
                      <a:schemeClr val="accent1"/>
                    </a:solidFill>
                    <a:latin typeface="Lato Black"/>
                    <a:ea typeface="Lato Black"/>
                    <a:cs typeface="Lato Black"/>
                    <a:sym typeface="Lato Black"/>
                  </a:rPr>
                  <a:t>		TECNOLOGIAS</a:t>
                </a:r>
                <a:endParaRPr/>
              </a:p>
            </p:txBody>
          </p:sp>
          <p:sp>
            <p:nvSpPr>
              <p:cNvPr id="134" name="Google Shape;134;p9"/>
              <p:cNvSpPr/>
              <p:nvPr/>
            </p:nvSpPr>
            <p:spPr>
              <a:xfrm>
                <a:off x="6094413" y="7782774"/>
                <a:ext cx="12188700" cy="120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5" name="Google Shape;135;p9"/>
            <p:cNvSpPr/>
            <p:nvPr/>
          </p:nvSpPr>
          <p:spPr>
            <a:xfrm>
              <a:off x="11618464" y="4772613"/>
              <a:ext cx="1140600" cy="113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/>
        </p:nvSpPr>
        <p:spPr>
          <a:xfrm>
            <a:off x="1642027" y="1762299"/>
            <a:ext cx="14606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TECNOLOGIAS</a:t>
            </a:r>
            <a:endParaRPr/>
          </a:p>
        </p:txBody>
      </p:sp>
      <p:sp>
        <p:nvSpPr>
          <p:cNvPr id="141" name="Google Shape;141;p10"/>
          <p:cNvSpPr/>
          <p:nvPr/>
        </p:nvSpPr>
        <p:spPr>
          <a:xfrm>
            <a:off x="14871875" y="5391400"/>
            <a:ext cx="425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SPREAD TOOLKIT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2" name="Google Shape;142;p10"/>
          <p:cNvSpPr/>
          <p:nvPr/>
        </p:nvSpPr>
        <p:spPr>
          <a:xfrm>
            <a:off x="14971272" y="4902545"/>
            <a:ext cx="695400" cy="11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highlight>
                <a:schemeClr val="dk2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3" name="Google Shape;143;p10"/>
          <p:cNvSpPr txBox="1"/>
          <p:nvPr/>
        </p:nvSpPr>
        <p:spPr>
          <a:xfrm>
            <a:off x="14570875" y="6722400"/>
            <a:ext cx="6384600" cy="3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-4064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Char char="●"/>
            </a:pP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Garante resiliência a falhas</a:t>
            </a:r>
            <a:endParaRPr sz="2800">
              <a:solidFill>
                <a:srgbClr val="7F7F7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7F7F7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64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Char char="●"/>
            </a:pP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Permite manter uma ordenação causal das mensagens </a:t>
            </a:r>
            <a:endParaRPr sz="2800">
              <a:solidFill>
                <a:srgbClr val="7F7F7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7F7F7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64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Char char="●"/>
            </a:pP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Providencia um s</a:t>
            </a: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istema de comunicação em grupo confiável e de alto desempenho</a:t>
            </a:r>
            <a:endParaRPr/>
          </a:p>
        </p:txBody>
      </p:sp>
      <p:sp>
        <p:nvSpPr>
          <p:cNvPr id="144" name="Google Shape;144;p10"/>
          <p:cNvSpPr/>
          <p:nvPr/>
        </p:nvSpPr>
        <p:spPr>
          <a:xfrm>
            <a:off x="4356450" y="5391400"/>
            <a:ext cx="425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JAVA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5" name="Google Shape;145;p10"/>
          <p:cNvSpPr/>
          <p:nvPr/>
        </p:nvSpPr>
        <p:spPr>
          <a:xfrm rot="5400000">
            <a:off x="8778675" y="7681200"/>
            <a:ext cx="6651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0"/>
          <p:cNvSpPr/>
          <p:nvPr/>
        </p:nvSpPr>
        <p:spPr>
          <a:xfrm>
            <a:off x="4455847" y="4902545"/>
            <a:ext cx="695400" cy="11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highlight>
                <a:schemeClr val="dk2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7" name="Google Shape;147;p10"/>
          <p:cNvSpPr txBox="1"/>
          <p:nvPr/>
        </p:nvSpPr>
        <p:spPr>
          <a:xfrm>
            <a:off x="4055450" y="6722400"/>
            <a:ext cx="65247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-4064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Char char="●"/>
            </a:pP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Linguagem </a:t>
            </a:r>
            <a:r>
              <a:rPr i="1"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multi-threaded</a:t>
            </a:r>
            <a:endParaRPr i="1" sz="2800">
              <a:solidFill>
                <a:srgbClr val="7F7F7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7F7F7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64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Char char="●"/>
            </a:pP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Possui diversas </a:t>
            </a:r>
            <a:r>
              <a:rPr i="1"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frameworks</a:t>
            </a:r>
            <a:r>
              <a:rPr lang="en-US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 e bibliotecas úteis para sistemas distribuídos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/>
          <p:nvPr/>
        </p:nvSpPr>
        <p:spPr>
          <a:xfrm>
            <a:off x="16771313" y="4588804"/>
            <a:ext cx="5811300" cy="5927100"/>
          </a:xfrm>
          <a:prstGeom prst="ellipse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53" name="Google Shape;153;p11"/>
          <p:cNvSpPr/>
          <p:nvPr/>
        </p:nvSpPr>
        <p:spPr>
          <a:xfrm>
            <a:off x="1731051" y="4693179"/>
            <a:ext cx="5811300" cy="5927100"/>
          </a:xfrm>
          <a:prstGeom prst="ellipse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54" name="Google Shape;154;p11"/>
          <p:cNvSpPr txBox="1"/>
          <p:nvPr/>
        </p:nvSpPr>
        <p:spPr>
          <a:xfrm>
            <a:off x="1642027" y="1762299"/>
            <a:ext cx="14606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SPREAD TOOLKIT</a:t>
            </a:r>
            <a:endParaRPr/>
          </a:p>
        </p:txBody>
      </p:sp>
      <p:sp>
        <p:nvSpPr>
          <p:cNvPr id="155" name="Google Shape;155;p11"/>
          <p:cNvSpPr/>
          <p:nvPr/>
        </p:nvSpPr>
        <p:spPr>
          <a:xfrm>
            <a:off x="9383313" y="4588804"/>
            <a:ext cx="5811300" cy="5927100"/>
          </a:xfrm>
          <a:prstGeom prst="ellipse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8067350" y="7785627"/>
            <a:ext cx="695400" cy="11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57" name="Google Shape;157;p11"/>
          <p:cNvSpPr txBox="1"/>
          <p:nvPr/>
        </p:nvSpPr>
        <p:spPr>
          <a:xfrm>
            <a:off x="2233250" y="6592925"/>
            <a:ext cx="4806900" cy="22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2"/>
                </a:solidFill>
              </a:rPr>
              <a:t>Disponibiliza </a:t>
            </a:r>
            <a:r>
              <a:rPr b="1" lang="en-US" sz="2800">
                <a:solidFill>
                  <a:schemeClr val="dk2"/>
                </a:solidFill>
              </a:rPr>
              <a:t>primitivas de comunicação</a:t>
            </a:r>
            <a:r>
              <a:rPr lang="en-US" sz="2800">
                <a:solidFill>
                  <a:schemeClr val="dk2"/>
                </a:solidFill>
              </a:rPr>
              <a:t> em grupo que permitem, entre outros, entrar e sair de um grupo</a:t>
            </a:r>
            <a:endParaRPr sz="2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1"/>
          <p:cNvSpPr txBox="1"/>
          <p:nvPr/>
        </p:nvSpPr>
        <p:spPr>
          <a:xfrm>
            <a:off x="9897350" y="6220025"/>
            <a:ext cx="4730700" cy="28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2"/>
                </a:solidFill>
              </a:rPr>
              <a:t>Gera </a:t>
            </a:r>
            <a:r>
              <a:rPr b="1" lang="en-US" sz="2800">
                <a:solidFill>
                  <a:schemeClr val="dk2"/>
                </a:solidFill>
              </a:rPr>
              <a:t>mensagens de </a:t>
            </a:r>
            <a:r>
              <a:rPr b="1" i="1" lang="en-US" sz="2800">
                <a:solidFill>
                  <a:schemeClr val="dk2"/>
                </a:solidFill>
              </a:rPr>
              <a:t>membership</a:t>
            </a:r>
            <a:r>
              <a:rPr lang="en-US" sz="2800">
                <a:solidFill>
                  <a:schemeClr val="dk2"/>
                </a:solidFill>
              </a:rPr>
              <a:t> que fornecem informação acerca da entrada ou saída de um membro do grupo</a:t>
            </a:r>
            <a:endParaRPr sz="2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1"/>
          <p:cNvSpPr txBox="1"/>
          <p:nvPr/>
        </p:nvSpPr>
        <p:spPr>
          <a:xfrm>
            <a:off x="17374025" y="5556300"/>
            <a:ext cx="4605900" cy="3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2"/>
                </a:solidFill>
              </a:rPr>
              <a:t>A comunicação é feita pelo Spread através de um </a:t>
            </a:r>
            <a:r>
              <a:rPr b="1" i="1" lang="en-US" sz="2800">
                <a:solidFill>
                  <a:schemeClr val="dk2"/>
                </a:solidFill>
              </a:rPr>
              <a:t>daemon</a:t>
            </a:r>
            <a:r>
              <a:rPr lang="en-US" sz="2800">
                <a:solidFill>
                  <a:schemeClr val="dk2"/>
                </a:solidFill>
              </a:rPr>
              <a:t>, ao qual </a:t>
            </a:r>
            <a:r>
              <a:rPr b="1" lang="en-US" sz="2800">
                <a:solidFill>
                  <a:schemeClr val="dk2"/>
                </a:solidFill>
              </a:rPr>
              <a:t>um ou mais clientes</a:t>
            </a:r>
            <a:r>
              <a:rPr lang="en-US" sz="2800">
                <a:solidFill>
                  <a:schemeClr val="dk2"/>
                </a:solidFill>
              </a:rPr>
              <a:t> se conectam. Os </a:t>
            </a:r>
            <a:r>
              <a:rPr i="1" lang="en-US" sz="2800">
                <a:solidFill>
                  <a:schemeClr val="dk2"/>
                </a:solidFill>
              </a:rPr>
              <a:t>daemons</a:t>
            </a:r>
            <a:r>
              <a:rPr lang="en-US" sz="2800">
                <a:solidFill>
                  <a:schemeClr val="dk2"/>
                </a:solidFill>
              </a:rPr>
              <a:t> comunicam entre si pela rede para gerirem a troca de mensagens</a:t>
            </a:r>
            <a:endParaRPr sz="2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1"/>
          <p:cNvSpPr/>
          <p:nvPr/>
        </p:nvSpPr>
        <p:spPr>
          <a:xfrm>
            <a:off x="15728188" y="7785627"/>
            <a:ext cx="695400" cy="11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8 1">
      <a:dk1>
        <a:srgbClr val="000000"/>
      </a:dk1>
      <a:lt1>
        <a:srgbClr val="FFFFFF"/>
      </a:lt1>
      <a:dk2>
        <a:srgbClr val="323232"/>
      </a:dk2>
      <a:lt2>
        <a:srgbClr val="FEFFFE"/>
      </a:lt2>
      <a:accent1>
        <a:srgbClr val="145DE8"/>
      </a:accent1>
      <a:accent2>
        <a:srgbClr val="1837D1"/>
      </a:accent2>
      <a:accent3>
        <a:srgbClr val="1758D1"/>
      </a:accent3>
      <a:accent4>
        <a:srgbClr val="406E9D"/>
      </a:accent4>
      <a:accent5>
        <a:srgbClr val="22314D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