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0" r:id="rId3"/>
    <p:sldId id="314" r:id="rId4"/>
    <p:sldId id="317" r:id="rId5"/>
    <p:sldId id="311" r:id="rId6"/>
    <p:sldId id="318" r:id="rId7"/>
    <p:sldId id="316" r:id="rId8"/>
    <p:sldId id="319" r:id="rId9"/>
    <p:sldId id="312" r:id="rId10"/>
    <p:sldId id="320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édio 3 - 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3"/>
    <p:restoredTop sz="94613"/>
  </p:normalViewPr>
  <p:slideViewPr>
    <p:cSldViewPr>
      <p:cViewPr varScale="1">
        <p:scale>
          <a:sx n="62" d="100"/>
          <a:sy n="62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23/05/2023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23/05/2023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14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D545E-D36A-4832-938A-2ECADA69E4C6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0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6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85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6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4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8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064962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Modeling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</a:t>
            </a:r>
          </a:p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Docentes</a:t>
            </a:r>
            <a:r>
              <a:rPr lang="pt-PT" sz="1200" b="1" dirty="0"/>
              <a:t>: Prof. Rui Mendes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Prof. Miguel Rocha</a:t>
            </a:r>
          </a:p>
          <a:p>
            <a:pPr>
              <a:lnSpc>
                <a:spcPct val="150000"/>
              </a:lnSpc>
            </a:pPr>
            <a:r>
              <a:rPr lang="pt-PT" sz="1200" b="1" dirty="0"/>
              <a:t>	</a:t>
            </a:r>
            <a:endParaRPr lang="pt-PT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PT" sz="1100" dirty="0">
                <a:solidFill>
                  <a:schemeClr val="tx2"/>
                </a:solidFill>
              </a:rPr>
              <a:t>Universidade do Minho </a:t>
            </a:r>
          </a:p>
          <a:p>
            <a:pPr>
              <a:lnSpc>
                <a:spcPct val="150000"/>
              </a:lnSpc>
            </a:pPr>
            <a:r>
              <a:rPr lang="pt-PT" sz="1100" dirty="0" err="1">
                <a:solidFill>
                  <a:schemeClr val="tx2"/>
                </a:solidFill>
              </a:rPr>
              <a:t>https</a:t>
            </a:r>
            <a:r>
              <a:rPr lang="pt-PT" sz="1100" dirty="0">
                <a:solidFill>
                  <a:schemeClr val="tx2"/>
                </a:solidFill>
              </a:rPr>
              <a:t>://</a:t>
            </a:r>
            <a:r>
              <a:rPr lang="pt-PT" sz="1100" dirty="0" err="1">
                <a:solidFill>
                  <a:schemeClr val="tx2"/>
                </a:solidFill>
              </a:rPr>
              <a:t>www.uminho.pt</a:t>
            </a:r>
            <a:r>
              <a:rPr lang="pt-PT" sz="1100" dirty="0">
                <a:solidFill>
                  <a:schemeClr val="tx2"/>
                </a:solidFill>
              </a:rPr>
              <a:t>/PT</a:t>
            </a: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MESTRADO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064962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  <a:cs typeface="Arial"/>
              </a:rPr>
              <a:t>UC</a:t>
            </a:r>
            <a:r>
              <a:rPr lang="pt-PT" sz="2000" b="1" dirty="0">
                <a:solidFill>
                  <a:schemeClr val="tx2"/>
                </a:solidFill>
              </a:rPr>
              <a:t>: Mineração de Dados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67200" y="1871314"/>
            <a:ext cx="45370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Modeling</a:t>
            </a: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</a:t>
            </a:r>
          </a:p>
          <a:p>
            <a:pPr>
              <a:spcBef>
                <a:spcPct val="50000"/>
              </a:spcBef>
              <a:defRPr/>
            </a:pPr>
            <a:r>
              <a:rPr lang="pt-PT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Amazon </a:t>
            </a:r>
            <a:r>
              <a:rPr lang="pt-PT" sz="2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Reviews</a:t>
            </a:r>
            <a:endParaRPr lang="pt-PT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/>
              <a:t>Bárbara Freixo - PG</a:t>
            </a:r>
            <a:r>
              <a:rPr lang="pt-PT" sz="2000" b="1" i="0" dirty="0">
                <a:solidFill>
                  <a:srgbClr val="000000"/>
                </a:solidFill>
                <a:effectLst/>
                <a:latin typeface="docs-Calibri"/>
              </a:rPr>
              <a:t>49169</a:t>
            </a:r>
            <a:endParaRPr lang="pt-PT" sz="2000" b="1" dirty="0"/>
          </a:p>
          <a:p>
            <a:pPr>
              <a:lnSpc>
                <a:spcPct val="150000"/>
              </a:lnSpc>
            </a:pPr>
            <a:r>
              <a:rPr lang="pt-PT" sz="2000" b="1" dirty="0"/>
              <a:t>Cátia Cardoso – PG51239</a:t>
            </a:r>
          </a:p>
          <a:p>
            <a:pPr>
              <a:lnSpc>
                <a:spcPct val="150000"/>
              </a:lnSpc>
            </a:pPr>
            <a:r>
              <a:rPr lang="pt-PT" sz="2000" b="1" dirty="0"/>
              <a:t>Cláudia Ribeiro – PG49998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7221537" y="5807075"/>
            <a:ext cx="1951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Escolar: 2022/2023</a:t>
            </a:r>
            <a:endParaRPr lang="pt-PT" sz="1400" dirty="0"/>
          </a:p>
        </p:txBody>
      </p:sp>
      <p:pic>
        <p:nvPicPr>
          <p:cNvPr id="1028" name="Picture 4" descr="Idea">
            <a:extLst>
              <a:ext uri="{FF2B5EF4-FFF2-40B4-BE49-F238E27FC236}">
                <a16:creationId xmlns:a16="http://schemas.microsoft.com/office/drawing/2014/main" id="{3FEF866A-F99B-34BF-C767-B836EC71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230881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4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Motivação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24335" y="2097583"/>
            <a:ext cx="8305800" cy="2466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latin typeface="Arial"/>
                <a:cs typeface="Arial"/>
              </a:rPr>
              <a:t>A mineração de dados é uma das áreas mais importantes da ciência da computação, permitindo extrair informações valiosas a partir de grandes conjuntos de dados. Com este projeto pretendemos analisar as </a:t>
            </a:r>
            <a:r>
              <a:rPr lang="pt-PT" sz="2000" i="1" dirty="0" err="1">
                <a:latin typeface="Arial"/>
                <a:cs typeface="Arial"/>
              </a:rPr>
              <a:t>reviews</a:t>
            </a:r>
            <a:r>
              <a:rPr lang="pt-PT" sz="2000" i="1" dirty="0">
                <a:latin typeface="Arial"/>
                <a:cs typeface="Arial"/>
              </a:rPr>
              <a:t> de produtos na plataforma Amazon.</a:t>
            </a:r>
            <a:endParaRPr lang="pt-PT" sz="2000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1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60350" y="56515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Objetivos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2194816"/>
            <a:ext cx="83058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/>
              <a:t>Fornecer perceções e informações valiosas de modo a ajudar pessoas a tomar decisões de compra informadas com base em </a:t>
            </a:r>
            <a:r>
              <a:rPr lang="pt-PT" sz="2000" dirty="0" err="1"/>
              <a:t>reviews</a:t>
            </a:r>
            <a:r>
              <a:rPr lang="pt-PT" sz="2000" dirty="0"/>
              <a:t> da Amazon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1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Scraping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4BD5C0-C7E5-8EB0-2A9D-2D07B865BD34}"/>
              </a:ext>
            </a:extLst>
          </p:cNvPr>
          <p:cNvSpPr txBox="1"/>
          <p:nvPr/>
        </p:nvSpPr>
        <p:spPr>
          <a:xfrm>
            <a:off x="419100" y="1087714"/>
            <a:ext cx="8305800" cy="1227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Identificar a estrutura da página de avaliações da Amazon e entender como os dados são organizados.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4ED2F5-1A31-1DF9-1671-ABCD2CF8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25" y="2814820"/>
            <a:ext cx="7648950" cy="25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Scraping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4BD5C0-C7E5-8EB0-2A9D-2D07B865BD34}"/>
              </a:ext>
            </a:extLst>
          </p:cNvPr>
          <p:cNvSpPr txBox="1"/>
          <p:nvPr/>
        </p:nvSpPr>
        <p:spPr>
          <a:xfrm>
            <a:off x="419100" y="1087714"/>
            <a:ext cx="8305800" cy="2468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Usar técnicas de web </a:t>
            </a:r>
            <a:r>
              <a:rPr lang="pt-PT" sz="2000" i="1" dirty="0" err="1">
                <a:latin typeface="Arial"/>
                <a:cs typeface="Arial"/>
              </a:rPr>
              <a:t>scraping</a:t>
            </a:r>
            <a:r>
              <a:rPr lang="pt-PT" sz="2000" i="1" dirty="0">
                <a:latin typeface="Arial"/>
                <a:cs typeface="Arial"/>
              </a:rPr>
              <a:t> para extrair as informações desejadas, como texto de revisão, classificação e quaisquer outros dados relevantes.</a:t>
            </a:r>
            <a:endParaRPr lang="en-US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endParaRPr lang="pt-PT" sz="2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4033DD-30C3-882A-6126-2AB2A70CF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25" y="3210030"/>
            <a:ext cx="7620000" cy="24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0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Scraping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1FAAB3-8267-26AD-59A0-EC314E97E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8" y="1998888"/>
            <a:ext cx="8377794" cy="39978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BAB51E6-BB2A-D72F-9C4B-B94E16F57BAD}"/>
              </a:ext>
            </a:extLst>
          </p:cNvPr>
          <p:cNvSpPr txBox="1"/>
          <p:nvPr/>
        </p:nvSpPr>
        <p:spPr>
          <a:xfrm>
            <a:off x="383103" y="973357"/>
            <a:ext cx="83058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i="1" dirty="0">
                <a:latin typeface="Arial"/>
                <a:cs typeface="Arial"/>
              </a:rPr>
              <a:t>Exemplo de ficheiro </a:t>
            </a:r>
            <a:r>
              <a:rPr lang="pt-PT" sz="2000" i="1" dirty="0" err="1">
                <a:latin typeface="Arial"/>
                <a:cs typeface="Arial"/>
              </a:rPr>
              <a:t>Json</a:t>
            </a:r>
            <a:r>
              <a:rPr lang="pt-PT" sz="2000" i="1" dirty="0">
                <a:latin typeface="Arial"/>
                <a:cs typeface="Arial"/>
              </a:rPr>
              <a:t> gerado</a:t>
            </a:r>
            <a:endParaRPr lang="en-US" sz="2000" i="1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3167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Topic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Modeling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com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OpenAI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API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383384"/>
            <a:ext cx="8305800" cy="12372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Criar </a:t>
            </a:r>
            <a:r>
              <a:rPr lang="pt-PT" sz="2000" dirty="0" err="1"/>
              <a:t>prompts</a:t>
            </a:r>
            <a:r>
              <a:rPr lang="pt-PT" sz="2000" dirty="0"/>
              <a:t> que guiam a API para gerar modelos de tópicos com base nos nossos dados.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86E395-694B-5006-ACC7-9531D9CA0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22" y="2729823"/>
            <a:ext cx="6848756" cy="33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Topic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Modeling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com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OpenAI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API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520325" y="1383384"/>
            <a:ext cx="8305800" cy="62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800" i="1" kern="1200" dirty="0">
                <a:solidFill>
                  <a:srgbClr val="FFC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■ </a:t>
            </a:r>
            <a:r>
              <a:rPr lang="pt-PT" sz="2000" dirty="0"/>
              <a:t>Exemplo</a:t>
            </a: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326EBE-B08E-E29B-4700-0A2D7579D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517292"/>
            <a:ext cx="8305799" cy="23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Trabalho Futuro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94CFBC5A-2BEC-4B95-9122-2517652F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56A0BF7-C320-484A-B082-E75682DD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A1D4C1-DF59-4837-AE58-6FCE526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7" name="Rectângulo 10">
            <a:extLst>
              <a:ext uri="{FF2B5EF4-FFF2-40B4-BE49-F238E27FC236}">
                <a16:creationId xmlns:a16="http://schemas.microsoft.com/office/drawing/2014/main" id="{61680BFE-3DF9-46CB-889D-ABCA07F6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@2022/2023 – </a:t>
            </a:r>
            <a:r>
              <a:rPr lang="pt-PT" sz="1000" b="1" dirty="0" err="1"/>
              <a:t>Topic</a:t>
            </a:r>
            <a:r>
              <a:rPr lang="pt-PT" sz="1000" b="1" dirty="0"/>
              <a:t> </a:t>
            </a:r>
            <a:r>
              <a:rPr lang="pt-PT" sz="1000" b="1" dirty="0" err="1"/>
              <a:t>Modeling</a:t>
            </a:r>
            <a:r>
              <a:rPr lang="pt-PT" sz="1000" b="1" dirty="0"/>
              <a:t> de Amazon </a:t>
            </a:r>
            <a:r>
              <a:rPr lang="pt-PT" sz="1000" b="1" dirty="0" err="1"/>
              <a:t>Reviews</a:t>
            </a:r>
            <a:endParaRPr lang="pt-PT" sz="10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491511"/>
            <a:ext cx="8305800" cy="6124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endParaRPr lang="pt-PT" sz="2000" i="1" dirty="0">
              <a:latin typeface="Arial"/>
              <a:cs typeface="Arial"/>
            </a:endParaRPr>
          </a:p>
        </p:txBody>
      </p:sp>
      <p:sp>
        <p:nvSpPr>
          <p:cNvPr id="15" name="Rectângulo 19">
            <a:extLst>
              <a:ext uri="{FF2B5EF4-FFF2-40B4-BE49-F238E27FC236}">
                <a16:creationId xmlns:a16="http://schemas.microsoft.com/office/drawing/2014/main" id="{309057DF-86E4-413D-AC38-2D9491158B43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/>
              <a:t>Mestrado em Engenharia Informática</a:t>
            </a:r>
          </a:p>
        </p:txBody>
      </p:sp>
      <p:sp>
        <p:nvSpPr>
          <p:cNvPr id="16" name="Rectângulo 14">
            <a:extLst>
              <a:ext uri="{FF2B5EF4-FFF2-40B4-BE49-F238E27FC236}">
                <a16:creationId xmlns:a16="http://schemas.microsoft.com/office/drawing/2014/main" id="{7842195F-360C-4E2E-B0F6-F5C0E64B1D4E}"/>
              </a:ext>
            </a:extLst>
          </p:cNvPr>
          <p:cNvSpPr/>
          <p:nvPr/>
        </p:nvSpPr>
        <p:spPr>
          <a:xfrm>
            <a:off x="5867400" y="490354"/>
            <a:ext cx="220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Mineração de Dados </a:t>
            </a:r>
          </a:p>
        </p:txBody>
      </p:sp>
      <p:pic>
        <p:nvPicPr>
          <p:cNvPr id="2052" name="Picture 4" descr="Mapas">
            <a:extLst>
              <a:ext uri="{FF2B5EF4-FFF2-40B4-BE49-F238E27FC236}">
                <a16:creationId xmlns:a16="http://schemas.microsoft.com/office/drawing/2014/main" id="{E87F1189-0489-903F-12B7-260FDB87E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56" y="76200"/>
            <a:ext cx="61884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427</Words>
  <Application>Microsoft Office PowerPoint</Application>
  <PresentationFormat>Apresentação no Ecrã (4:3)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docs-Calibri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cátia cardoso</cp:lastModifiedBy>
  <cp:revision>225</cp:revision>
  <cp:lastPrinted>2020-09-27T18:04:57Z</cp:lastPrinted>
  <dcterms:created xsi:type="dcterms:W3CDTF">2011-05-31T09:21:51Z</dcterms:created>
  <dcterms:modified xsi:type="dcterms:W3CDTF">2023-05-23T15:42:40Z</dcterms:modified>
</cp:coreProperties>
</file>