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italic.fntdata"/><Relationship Id="rId21" Type="http://schemas.openxmlformats.org/officeDocument/2006/relationships/slide" Target="slides/slide16.xml"/><Relationship Id="rId43" Type="http://schemas.openxmlformats.org/officeDocument/2006/relationships/font" Target="fonts/Robo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5627d36f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5627d36f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5627d36f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5627d36f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5627d36fa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5627d36fa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5627d36f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5627d36f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5627d36f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5627d36f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5627d36f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5627d36f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5627d36f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5627d36f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5627d36f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5627d36f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5627d36f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5627d36f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5627d36f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5627d36f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64a81d55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64a81d55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5627d36f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5627d36f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5627d36f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75627d36f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5627d36f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5627d36f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5627d36f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5627d36f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5627d36f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5627d36f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5627d36f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5627d36f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75627d36f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75627d36f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64a81d55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64a81d55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5627d36f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5627d36f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64a81d55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764a81d55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5627d36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5627d36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5627d36fa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5627d36fa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5627d36f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5627d36f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5627d36f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75627d36f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5627d36f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75627d36f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64a81d5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64a81d5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5627d36f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5627d36f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5627d36f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5627d36f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5627d36f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5627d36f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5627d36f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5627d36f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5627d36f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5627d36f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5627d36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5627d36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ONE (1)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316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POLICE DEPARTMENT 911 CALLS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BY CLAUDIA OWUSU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ctrTitle"/>
          </p:nvPr>
        </p:nvSpPr>
        <p:spPr>
          <a:xfrm>
            <a:off x="362175" y="859969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What is the cumulative number of calls throughout each day, and how does this cumulative total change by sector?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</p:txBody>
      </p:sp>
      <p:pic>
        <p:nvPicPr>
          <p:cNvPr id="139" name="Google Shape;139;p22" title="q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0" y="1211150"/>
            <a:ext cx="4646151" cy="33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 title="q-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8100" y="1698775"/>
            <a:ext cx="4203501" cy="337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212750" y="2730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For each sector, rank the geographic areas by total number of 911 calls and show the response time for each area</a:t>
            </a:r>
            <a:endParaRPr sz="4800"/>
          </a:p>
        </p:txBody>
      </p:sp>
      <p:pic>
        <p:nvPicPr>
          <p:cNvPr id="146" name="Google Shape;146;p23" title="q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975"/>
            <a:ext cx="7570649" cy="39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ctrTitle"/>
          </p:nvPr>
        </p:nvSpPr>
        <p:spPr>
          <a:xfrm>
            <a:off x="397575" y="5887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What are the most common types of incidents that occur between 10 PM and 6 AM?</a:t>
            </a:r>
            <a:endParaRPr sz="4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1200"/>
            <a:ext cx="8737601" cy="399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ctrTitle"/>
          </p:nvPr>
        </p:nvSpPr>
        <p:spPr>
          <a:xfrm>
            <a:off x="322375" y="2044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What percentage of incidents required more than 3 units to be dispatched</a:t>
            </a:r>
            <a:endParaRPr sz="5000"/>
          </a:p>
        </p:txBody>
      </p:sp>
      <p:pic>
        <p:nvPicPr>
          <p:cNvPr id="158" name="Google Shape;158;p25" title="q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725" y="1243800"/>
            <a:ext cx="4135875" cy="38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ctrTitle"/>
          </p:nvPr>
        </p:nvSpPr>
        <p:spPr>
          <a:xfrm>
            <a:off x="263875" y="8978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How do response times compare across different priorities for each type of incident?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164" name="Google Shape;164;p26" title="q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1575"/>
            <a:ext cx="8821150" cy="38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ctrTitle"/>
          </p:nvPr>
        </p:nvSpPr>
        <p:spPr>
          <a:xfrm>
            <a:off x="460950" y="9731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Which geographic areas have the highest number of incidents involving officer injuries or fatalities?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</p:txBody>
      </p:sp>
      <p:pic>
        <p:nvPicPr>
          <p:cNvPr id="170" name="Google Shape;170;p27" title="q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850" y="1252900"/>
            <a:ext cx="8624575" cy="37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30725" y="6973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Which council districts have the highest average response times?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200"/>
          </a:p>
        </p:txBody>
      </p:sp>
      <p:pic>
        <p:nvPicPr>
          <p:cNvPr id="176" name="Google Shape;176;p28" title="q1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725" y="1158400"/>
            <a:ext cx="8659550" cy="368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ctrTitle"/>
          </p:nvPr>
        </p:nvSpPr>
        <p:spPr>
          <a:xfrm>
            <a:off x="460950" y="10232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How many incidents involve serious injury or death (either officers or subjects) related to mental health?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182" name="Google Shape;182;p29" title="q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225" y="1291750"/>
            <a:ext cx="5303600" cy="344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ctrTitle"/>
          </p:nvPr>
        </p:nvSpPr>
        <p:spPr>
          <a:xfrm>
            <a:off x="322375" y="4216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Find the average response time for each incident type and compare it with the overall average response time</a:t>
            </a:r>
            <a:endParaRPr sz="4800"/>
          </a:p>
        </p:txBody>
      </p:sp>
      <p:pic>
        <p:nvPicPr>
          <p:cNvPr id="188" name="Google Shape;188;p30" title="q1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4875"/>
            <a:ext cx="8645699" cy="351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ctrTitle"/>
          </p:nvPr>
        </p:nvSpPr>
        <p:spPr>
          <a:xfrm>
            <a:off x="347425" y="4216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Which incidents have closure times that are longer than the average closure time for all incidents?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1" title="q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575" y="1399225"/>
            <a:ext cx="8362776" cy="35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7476600" cy="41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INSIGHTS, OBSERVATIONS AND ANSWERS TO KEY QUESTIONS OF THE POLICE DEPARTMENT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ctrTitle"/>
          </p:nvPr>
        </p:nvSpPr>
        <p:spPr>
          <a:xfrm>
            <a:off x="233950" y="50125"/>
            <a:ext cx="8764800" cy="12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For each day of the week, calculate the difference between the average response time for that day and the average response time for all days combined</a:t>
            </a:r>
            <a:endParaRPr sz="4800"/>
          </a:p>
        </p:txBody>
      </p:sp>
      <p:pic>
        <p:nvPicPr>
          <p:cNvPr id="200" name="Google Shape;200;p32" title="q18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25" y="1554075"/>
            <a:ext cx="6905323" cy="35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ctrTitle"/>
          </p:nvPr>
        </p:nvSpPr>
        <p:spPr>
          <a:xfrm>
            <a:off x="460950" y="11151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What are the top 3 most frequent final problem descriptions?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400"/>
          </a:p>
        </p:txBody>
      </p:sp>
      <p:pic>
        <p:nvPicPr>
          <p:cNvPr id="206" name="Google Shape;206;p33" title="q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875" y="1002175"/>
            <a:ext cx="6634075" cy="4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ctrTitle"/>
          </p:nvPr>
        </p:nvSpPr>
        <p:spPr>
          <a:xfrm>
            <a:off x="280600" y="112550"/>
            <a:ext cx="86010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What are the busiest times of the day, and how do incident types vary by time?</a:t>
            </a:r>
            <a:endParaRPr sz="4800"/>
          </a:p>
        </p:txBody>
      </p:sp>
      <p:pic>
        <p:nvPicPr>
          <p:cNvPr id="212" name="Google Shape;212;p34" title="q-20.png"/>
          <p:cNvPicPr preferRelativeResize="0"/>
          <p:nvPr/>
        </p:nvPicPr>
        <p:blipFill rotWithShape="1">
          <a:blip r:embed="rId3">
            <a:alphaModFix/>
          </a:blip>
          <a:srcRect b="1802" l="0" r="0" t="1802"/>
          <a:stretch/>
        </p:blipFill>
        <p:spPr>
          <a:xfrm>
            <a:off x="440510" y="3250725"/>
            <a:ext cx="7622326" cy="168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 title="q2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00" y="910700"/>
            <a:ext cx="7622326" cy="219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ctrTitle"/>
          </p:nvPr>
        </p:nvSpPr>
        <p:spPr>
          <a:xfrm>
            <a:off x="355800" y="10065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What is the total number of mental health-related incidents, and how has this changed over time?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  <p:pic>
        <p:nvPicPr>
          <p:cNvPr id="219" name="Google Shape;219;p35" title="q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275"/>
            <a:ext cx="8857551" cy="36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ctrTitle"/>
          </p:nvPr>
        </p:nvSpPr>
        <p:spPr>
          <a:xfrm>
            <a:off x="460950" y="11819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Which sectors have above-average mental health-related incidents compared to the overall average for all sectors?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225" name="Google Shape;225;p36" title="q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50" y="1182000"/>
            <a:ext cx="9060450" cy="39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ctrTitle"/>
          </p:nvPr>
        </p:nvSpPr>
        <p:spPr>
          <a:xfrm>
            <a:off x="656600" y="1039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What is the average time spent on scene by units across different types of incidents?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</p:txBody>
      </p:sp>
      <p:pic>
        <p:nvPicPr>
          <p:cNvPr id="231" name="Google Shape;231;p37" title="q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437" y="1404500"/>
            <a:ext cx="7411124" cy="36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/>
          <p:nvPr>
            <p:ph type="ctrTitle"/>
          </p:nvPr>
        </p:nvSpPr>
        <p:spPr>
          <a:xfrm>
            <a:off x="372500" y="7391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What is the distribution of response times across the sectors, and which sectors have the fastest and slowest response times?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237" name="Google Shape;237;p38" title="q-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00" y="841500"/>
            <a:ext cx="8626574" cy="41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9" title="q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25" y="1103900"/>
            <a:ext cx="8392325" cy="383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ctrTitle"/>
          </p:nvPr>
        </p:nvSpPr>
        <p:spPr>
          <a:xfrm>
            <a:off x="460950" y="9022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ich incidents have the longest on-scene time, and how does this correlate with the incident type or priority level?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  <p:pic>
        <p:nvPicPr>
          <p:cNvPr id="248" name="Google Shape;248;p40" title="q25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50" y="902250"/>
            <a:ext cx="8832024" cy="423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41" title="q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5" y="424700"/>
            <a:ext cx="8929151" cy="440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270700" y="496875"/>
            <a:ext cx="82488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Total number of incidents that occurred in each sector</a:t>
            </a:r>
            <a:endParaRPr sz="3500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5675"/>
            <a:ext cx="9143999" cy="38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ctrTitle"/>
          </p:nvPr>
        </p:nvSpPr>
        <p:spPr>
          <a:xfrm>
            <a:off x="506175" y="10315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Which types of incidents typically require reports to be written, and how frequently do these occur?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259" name="Google Shape;259;p42" title="q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025" y="1095375"/>
            <a:ext cx="8003976" cy="39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ctrTitle"/>
          </p:nvPr>
        </p:nvSpPr>
        <p:spPr>
          <a:xfrm>
            <a:off x="556325" y="8644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How many incidents were initiated by officers in the field compared to those dispatched via 911 calls?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</p:txBody>
      </p:sp>
      <p:pic>
        <p:nvPicPr>
          <p:cNvPr id="265" name="Google Shape;265;p43" title="q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75" y="1014451"/>
            <a:ext cx="5698276" cy="403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ctrTitle"/>
          </p:nvPr>
        </p:nvSpPr>
        <p:spPr>
          <a:xfrm>
            <a:off x="460950" y="705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What is the average number of units dispatched to incidents based on the incident type?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/>
          </a:p>
        </p:txBody>
      </p:sp>
      <p:pic>
        <p:nvPicPr>
          <p:cNvPr id="271" name="Google Shape;271;p44" title="q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5" y="1127950"/>
            <a:ext cx="9009376" cy="38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ctrTitle"/>
          </p:nvPr>
        </p:nvSpPr>
        <p:spPr>
          <a:xfrm>
            <a:off x="437550" y="973125"/>
            <a:ext cx="82689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How do incidents involving officer injuries correlate with mental health-related flags, and which sectors have the highest occurrence of these incidents?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pic>
        <p:nvPicPr>
          <p:cNvPr id="277" name="Google Shape;277;p45" title="q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050" y="1107525"/>
            <a:ext cx="7202226" cy="385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Recommendations</a:t>
            </a:r>
            <a:endParaRPr/>
          </a:p>
        </p:txBody>
      </p:sp>
      <p:sp>
        <p:nvSpPr>
          <p:cNvPr id="283" name="Google Shape;283;p46"/>
          <p:cNvSpPr/>
          <p:nvPr/>
        </p:nvSpPr>
        <p:spPr>
          <a:xfrm>
            <a:off x="431975" y="1518050"/>
            <a:ext cx="3972300" cy="320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9100" lIns="99100" spcFirstLastPara="1" rIns="99100" wrap="square" tIns="99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6"/>
          <p:cNvSpPr txBox="1"/>
          <p:nvPr>
            <p:ph idx="4294967295" type="body"/>
          </p:nvPr>
        </p:nvSpPr>
        <p:spPr>
          <a:xfrm>
            <a:off x="542243" y="1609068"/>
            <a:ext cx="3578100" cy="3029700"/>
          </a:xfrm>
          <a:prstGeom prst="rect">
            <a:avLst/>
          </a:prstGeom>
        </p:spPr>
        <p:txBody>
          <a:bodyPr anchorCtr="0" anchor="t" bIns="99100" lIns="99100" spcFirstLastPara="1" rIns="99100" wrap="square" tIns="99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Reduce Response Times for Critical Calls by Adjusting Unit Deployment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734"/>
              </a:spcBef>
              <a:spcAft>
                <a:spcPts val="1734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Use data on call priority and sector workload to realign police units so high-priority incidents get faster responses, improving overall community safety and officer effectiveness</a:t>
            </a:r>
            <a:endParaRPr sz="2034"/>
          </a:p>
        </p:txBody>
      </p:sp>
      <p:sp>
        <p:nvSpPr>
          <p:cNvPr id="285" name="Google Shape;285;p46"/>
          <p:cNvSpPr/>
          <p:nvPr/>
        </p:nvSpPr>
        <p:spPr>
          <a:xfrm>
            <a:off x="4572000" y="1518125"/>
            <a:ext cx="4271700" cy="3203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3850" lIns="93850" spcFirstLastPara="1" rIns="93850" wrap="square" tIns="9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6" name="Google Shape;286;p46"/>
          <p:cNvSpPr txBox="1"/>
          <p:nvPr>
            <p:ph idx="4294967295" type="body"/>
          </p:nvPr>
        </p:nvSpPr>
        <p:spPr>
          <a:xfrm>
            <a:off x="4691753" y="1609183"/>
            <a:ext cx="4023300" cy="3029700"/>
          </a:xfrm>
          <a:prstGeom prst="rect">
            <a:avLst/>
          </a:prstGeom>
        </p:spPr>
        <p:txBody>
          <a:bodyPr anchorCtr="0" anchor="t" bIns="93850" lIns="93850" spcFirstLastPara="1" rIns="93850" wrap="square" tIns="9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Create Specialized Mental Health Units in High-Impact Areas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42"/>
              </a:spcBef>
              <a:spcAft>
                <a:spcPts val="1642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Focus additional training and resources on sectors with a high percentage of mental health-related calls to lower incident escalation and enhance officer and citizen wellbeing</a:t>
            </a:r>
            <a:endParaRPr sz="1942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92" name="Google Shape;292;p47"/>
          <p:cNvSpPr txBox="1"/>
          <p:nvPr>
            <p:ph idx="4294967295" type="body"/>
          </p:nvPr>
        </p:nvSpPr>
        <p:spPr>
          <a:xfrm>
            <a:off x="490175" y="1397550"/>
            <a:ext cx="35601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Implement Daily Monitoring of Incident Trends and Resource Use</a:t>
            </a:r>
            <a:endParaRPr b="1"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Track call volumes, response times, and incident reclassifications regularly to identify emerging issues early and adjust staffing or protocols before problems worsen.</a:t>
            </a:r>
            <a:endParaRPr sz="15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93" name="Google Shape;293;p47"/>
          <p:cNvSpPr txBox="1"/>
          <p:nvPr>
            <p:ph idx="4294967295" type="body"/>
          </p:nvPr>
        </p:nvSpPr>
        <p:spPr>
          <a:xfrm>
            <a:off x="4648625" y="1492175"/>
            <a:ext cx="4077300" cy="32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Improve Accuracy in Incident Reporting and Classification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Train dispatch and officers to reduce mismatches between initial and final call categories, ensuring appropriate responses and better data for future planning and community trust.</a:t>
            </a:r>
            <a:endParaRPr sz="1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265500" y="1151100"/>
            <a:ext cx="4217400" cy="22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THANK YOU</a:t>
            </a:r>
            <a:endParaRPr sz="5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113275" y="726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top 5 busiest geographic areas in terms of 911 calls, and what is the average response time for each of these areas</a:t>
            </a:r>
            <a:endParaRPr sz="4800"/>
          </a:p>
        </p:txBody>
      </p:sp>
      <p:pic>
        <p:nvPicPr>
          <p:cNvPr id="103" name="Google Shape;103;p16" title="q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3900"/>
            <a:ext cx="8616724" cy="392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184075" y="1900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Identify sectors where mental health-related incidents make up more than 30% of the total incidents</a:t>
            </a:r>
            <a:endParaRPr sz="5000"/>
          </a:p>
        </p:txBody>
      </p:sp>
      <p:pic>
        <p:nvPicPr>
          <p:cNvPr id="109" name="Google Shape;109;p17" title="q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900" y="1085325"/>
            <a:ext cx="8430951" cy="40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219575" y="7572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What are the busiest days of the week, and how do the types of incidents differ across those days?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700"/>
          </a:p>
        </p:txBody>
      </p:sp>
      <p:pic>
        <p:nvPicPr>
          <p:cNvPr id="115" name="Google Shape;115;p18" title="q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375"/>
            <a:ext cx="8577399" cy="39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ctrTitle"/>
          </p:nvPr>
        </p:nvSpPr>
        <p:spPr>
          <a:xfrm>
            <a:off x="507625" y="942375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What is the average response time for all incidents involving mental health issues?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pic>
        <p:nvPicPr>
          <p:cNvPr id="121" name="Google Shape;121;p19" title="q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00" y="1184100"/>
            <a:ext cx="8478524" cy="39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ctrTitle"/>
          </p:nvPr>
        </p:nvSpPr>
        <p:spPr>
          <a:xfrm>
            <a:off x="299250" y="9494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Find the geographic areas where the average number of units dispatched is greater than the average number of units dispatched across all areas.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</p:txBody>
      </p:sp>
      <p:pic>
        <p:nvPicPr>
          <p:cNvPr id="127" name="Google Shape;127;p20" title="q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500" y="994275"/>
            <a:ext cx="6330101" cy="399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ctrTitle"/>
          </p:nvPr>
        </p:nvSpPr>
        <p:spPr>
          <a:xfrm>
            <a:off x="377900" y="9022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Which sectors have the highest percentage of reclassified calls (where the final problem description differs from the initial one)?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900"/>
          </a:p>
        </p:txBody>
      </p:sp>
      <p:pic>
        <p:nvPicPr>
          <p:cNvPr id="133" name="Google Shape;133;p21" title="q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75" y="1094525"/>
            <a:ext cx="8688758" cy="40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