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7"/>
  </p:notesMasterIdLst>
  <p:sldIdLst>
    <p:sldId id="331" r:id="rId2"/>
    <p:sldId id="298" r:id="rId3"/>
    <p:sldId id="258" r:id="rId4"/>
    <p:sldId id="259" r:id="rId5"/>
    <p:sldId id="260" r:id="rId6"/>
    <p:sldId id="295" r:id="rId7"/>
    <p:sldId id="296" r:id="rId8"/>
    <p:sldId id="307" r:id="rId9"/>
    <p:sldId id="308" r:id="rId10"/>
    <p:sldId id="284" r:id="rId11"/>
    <p:sldId id="286" r:id="rId12"/>
    <p:sldId id="279" r:id="rId13"/>
    <p:sldId id="313" r:id="rId14"/>
    <p:sldId id="272" r:id="rId15"/>
    <p:sldId id="273" r:id="rId16"/>
    <p:sldId id="280" r:id="rId17"/>
    <p:sldId id="271" r:id="rId18"/>
    <p:sldId id="303" r:id="rId19"/>
    <p:sldId id="302" r:id="rId20"/>
    <p:sldId id="278" r:id="rId21"/>
    <p:sldId id="290" r:id="rId22"/>
    <p:sldId id="306" r:id="rId23"/>
    <p:sldId id="309" r:id="rId24"/>
    <p:sldId id="311" r:id="rId25"/>
    <p:sldId id="304" r:id="rId26"/>
    <p:sldId id="312" r:id="rId27"/>
    <p:sldId id="276" r:id="rId28"/>
    <p:sldId id="281" r:id="rId29"/>
    <p:sldId id="287" r:id="rId30"/>
    <p:sldId id="301" r:id="rId31"/>
    <p:sldId id="332" r:id="rId32"/>
    <p:sldId id="314" r:id="rId33"/>
    <p:sldId id="315" r:id="rId34"/>
    <p:sldId id="326" r:id="rId35"/>
    <p:sldId id="330" r:id="rId36"/>
    <p:sldId id="327" r:id="rId37"/>
    <p:sldId id="316" r:id="rId38"/>
    <p:sldId id="322" r:id="rId39"/>
    <p:sldId id="334" r:id="rId40"/>
    <p:sldId id="324" r:id="rId41"/>
    <p:sldId id="317" r:id="rId42"/>
    <p:sldId id="319" r:id="rId43"/>
    <p:sldId id="320" r:id="rId44"/>
    <p:sldId id="321" r:id="rId45"/>
    <p:sldId id="333" r:id="rId46"/>
  </p:sldIdLst>
  <p:sldSz cx="9144000" cy="5143500" type="screen16x9"/>
  <p:notesSz cx="6858000" cy="9144000"/>
  <p:embeddedFontLst>
    <p:embeddedFont>
      <p:font typeface="Calibri" panose="020F0502020204030204" pitchFamily="34" charset="0"/>
      <p:regular r:id="rId48"/>
      <p:bold r:id="rId49"/>
      <p:italic r:id="rId50"/>
      <p:boldItalic r:id="rId51"/>
    </p:embeddedFont>
    <p:embeddedFont>
      <p:font typeface="Cambria Math" panose="02040503050406030204" pitchFamily="18" charset="0"/>
      <p:regular r:id="rId52"/>
    </p:embeddedFont>
    <p:embeddedFont>
      <p:font typeface="Lato" panose="020F0502020204030203" pitchFamily="34" charset="0"/>
      <p:regular r:id="rId53"/>
      <p:bold r:id="rId54"/>
      <p:italic r:id="rId55"/>
      <p:boldItalic r:id="rId56"/>
    </p:embeddedFont>
    <p:embeddedFont>
      <p:font typeface="Raleway" panose="020B0604020202020204"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C8C3"/>
    <a:srgbClr val="E9EDEE"/>
    <a:srgbClr val="FFFFFF"/>
    <a:srgbClr val="1A9988"/>
    <a:srgbClr val="EB5600"/>
    <a:srgbClr val="84A39F"/>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91" autoAdjust="0"/>
    <p:restoredTop sz="94353" autoAdjust="0"/>
  </p:normalViewPr>
  <p:slideViewPr>
    <p:cSldViewPr snapToGrid="0">
      <p:cViewPr varScale="1">
        <p:scale>
          <a:sx n="143" d="100"/>
          <a:sy n="143" d="100"/>
        </p:scale>
        <p:origin x="2202" y="126"/>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37398A-6281-478A-BDAB-3E9D34A74B3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s-US"/>
        </a:p>
      </dgm:t>
    </dgm:pt>
    <dgm:pt modelId="{18A5938F-7CFC-47B8-B7E1-9401F622922F}">
      <dgm:prSet phldrT="[Texto]" custT="1"/>
      <dgm:spPr>
        <a:noFill/>
      </dgm:spPr>
      <dgm:t>
        <a:bodyPr/>
        <a:lstStyle/>
        <a:p>
          <a:r>
            <a:rPr lang="es-419" sz="2600" b="1" i="0" u="none" strike="noStrike" cap="none" dirty="0">
              <a:solidFill>
                <a:schemeClr val="dk2"/>
              </a:solidFill>
              <a:latin typeface="Raleway"/>
              <a:ea typeface="Raleway"/>
              <a:cs typeface="Raleway"/>
              <a:sym typeface="Raleway"/>
            </a:rPr>
            <a:t>Modelo de Extracción de Relaciones</a:t>
          </a:r>
          <a:endParaRPr lang="es-US" sz="2600" b="1" i="0" u="none" strike="noStrike" cap="none" dirty="0">
            <a:solidFill>
              <a:schemeClr val="dk2"/>
            </a:solidFill>
            <a:latin typeface="Raleway"/>
            <a:ea typeface="Raleway"/>
            <a:cs typeface="Raleway"/>
            <a:sym typeface="Raleway"/>
          </a:endParaRPr>
        </a:p>
      </dgm:t>
    </dgm:pt>
    <dgm:pt modelId="{050B4231-750D-4DC6-BA97-A16C8456F6AC}" type="parTrans" cxnId="{34B89C7B-FC31-4637-BCCF-AC2417E98C7D}">
      <dgm:prSet/>
      <dgm:spPr/>
      <dgm:t>
        <a:bodyPr/>
        <a:lstStyle/>
        <a:p>
          <a:endParaRPr lang="es-US"/>
        </a:p>
      </dgm:t>
    </dgm:pt>
    <dgm:pt modelId="{1E06F85A-167C-4472-9797-2F7B651A192C}" type="sibTrans" cxnId="{34B89C7B-FC31-4637-BCCF-AC2417E98C7D}">
      <dgm:prSet/>
      <dgm:spPr/>
      <dgm:t>
        <a:bodyPr/>
        <a:lstStyle/>
        <a:p>
          <a:endParaRPr lang="es-US"/>
        </a:p>
      </dgm:t>
    </dgm:pt>
    <dgm:pt modelId="{CCB98055-B7A0-48B5-B7BF-DB24E69D7A9C}">
      <dgm:prSet phldrT="[Texto]" custT="1"/>
      <dgm:spPr>
        <a:noFill/>
      </dgm:spPr>
      <dgm:t>
        <a:bodyPr/>
        <a:lstStyle/>
        <a:p>
          <a:r>
            <a:rPr lang="es-419" sz="2600" b="1" i="0" u="none" strike="noStrike" kern="1200" cap="none" dirty="0">
              <a:solidFill>
                <a:srgbClr val="1A1A1A"/>
              </a:solidFill>
              <a:latin typeface="Raleway"/>
              <a:ea typeface="Raleway"/>
              <a:cs typeface="Raleway"/>
            </a:rPr>
            <a:t>Independiente del dominio</a:t>
          </a:r>
          <a:endParaRPr lang="es-US" sz="2600" b="1" i="0" u="none" strike="noStrike" kern="1200" cap="none" dirty="0">
            <a:solidFill>
              <a:srgbClr val="1A1A1A"/>
            </a:solidFill>
            <a:latin typeface="Raleway"/>
            <a:ea typeface="Raleway"/>
            <a:cs typeface="Raleway"/>
          </a:endParaRPr>
        </a:p>
      </dgm:t>
    </dgm:pt>
    <dgm:pt modelId="{A9E40E26-39FD-48F1-A3BB-F355471F8E37}" type="parTrans" cxnId="{E8205B96-EB91-4517-BD19-092C871D445B}">
      <dgm:prSet/>
      <dgm:spPr/>
      <dgm:t>
        <a:bodyPr/>
        <a:lstStyle/>
        <a:p>
          <a:endParaRPr lang="es-US"/>
        </a:p>
      </dgm:t>
    </dgm:pt>
    <dgm:pt modelId="{1B2E75C8-CE46-4202-BB83-B7F31ADBF32C}" type="sibTrans" cxnId="{E8205B96-EB91-4517-BD19-092C871D445B}">
      <dgm:prSet/>
      <dgm:spPr/>
      <dgm:t>
        <a:bodyPr/>
        <a:lstStyle/>
        <a:p>
          <a:endParaRPr lang="es-US"/>
        </a:p>
      </dgm:t>
    </dgm:pt>
    <dgm:pt modelId="{DD987CA2-27FE-4D48-932A-D5CF7A258206}">
      <dgm:prSet phldrT="[Texto]" custT="1"/>
      <dgm:spPr>
        <a:noFill/>
      </dgm:spPr>
      <dgm:t>
        <a:bodyPr/>
        <a:lstStyle/>
        <a:p>
          <a:r>
            <a:rPr lang="es-419" sz="2600" b="1" i="0" u="none" strike="noStrike" kern="1200" cap="none" dirty="0">
              <a:solidFill>
                <a:srgbClr val="1A1A1A"/>
              </a:solidFill>
              <a:latin typeface="Raleway"/>
              <a:ea typeface="Raleway"/>
              <a:cs typeface="Raleway"/>
            </a:rPr>
            <a:t>Idioma español</a:t>
          </a:r>
          <a:endParaRPr lang="es-US" sz="2600" b="1" i="0" u="none" strike="noStrike" kern="1200" cap="none" dirty="0">
            <a:solidFill>
              <a:srgbClr val="1A1A1A"/>
            </a:solidFill>
            <a:latin typeface="Raleway"/>
            <a:ea typeface="Raleway"/>
            <a:cs typeface="Raleway"/>
          </a:endParaRPr>
        </a:p>
      </dgm:t>
    </dgm:pt>
    <dgm:pt modelId="{D1707E1F-6C13-4B0E-BA60-3CE4D27C41FA}" type="parTrans" cxnId="{783832AE-A610-45D7-B1BF-58408A20D63A}">
      <dgm:prSet/>
      <dgm:spPr/>
      <dgm:t>
        <a:bodyPr/>
        <a:lstStyle/>
        <a:p>
          <a:endParaRPr lang="es-US"/>
        </a:p>
      </dgm:t>
    </dgm:pt>
    <dgm:pt modelId="{EF1B2BB5-F67A-4909-86A8-1B6FD148E2AC}" type="sibTrans" cxnId="{783832AE-A610-45D7-B1BF-58408A20D63A}">
      <dgm:prSet/>
      <dgm:spPr/>
      <dgm:t>
        <a:bodyPr/>
        <a:lstStyle/>
        <a:p>
          <a:endParaRPr lang="es-US"/>
        </a:p>
      </dgm:t>
    </dgm:pt>
    <dgm:pt modelId="{42B313E2-1A5B-4F2D-99C1-61BD6BB973E4}" type="pres">
      <dgm:prSet presAssocID="{D037398A-6281-478A-BDAB-3E9D34A74B37}" presName="Name0" presStyleCnt="0">
        <dgm:presLayoutVars>
          <dgm:chMax val="7"/>
          <dgm:chPref val="7"/>
          <dgm:dir/>
        </dgm:presLayoutVars>
      </dgm:prSet>
      <dgm:spPr/>
    </dgm:pt>
    <dgm:pt modelId="{2EBCE710-6032-4F3C-9A6C-9DCFC635F405}" type="pres">
      <dgm:prSet presAssocID="{D037398A-6281-478A-BDAB-3E9D34A74B37}" presName="Name1" presStyleCnt="0"/>
      <dgm:spPr/>
    </dgm:pt>
    <dgm:pt modelId="{1312CAD3-A6E9-4C5A-915E-3BF65613D34B}" type="pres">
      <dgm:prSet presAssocID="{D037398A-6281-478A-BDAB-3E9D34A74B37}" presName="cycle" presStyleCnt="0"/>
      <dgm:spPr/>
    </dgm:pt>
    <dgm:pt modelId="{CB8C3FB5-95F4-4B63-991D-2BBB4F193498}" type="pres">
      <dgm:prSet presAssocID="{D037398A-6281-478A-BDAB-3E9D34A74B37}" presName="srcNode" presStyleLbl="node1" presStyleIdx="0" presStyleCnt="3"/>
      <dgm:spPr/>
    </dgm:pt>
    <dgm:pt modelId="{893CCA70-D02B-4782-A05A-E6AED2B7A0F2}" type="pres">
      <dgm:prSet presAssocID="{D037398A-6281-478A-BDAB-3E9D34A74B37}" presName="conn" presStyleLbl="parChTrans1D2" presStyleIdx="0" presStyleCnt="1"/>
      <dgm:spPr/>
    </dgm:pt>
    <dgm:pt modelId="{62A848F3-9105-480B-9631-9AE6CE35FD4C}" type="pres">
      <dgm:prSet presAssocID="{D037398A-6281-478A-BDAB-3E9D34A74B37}" presName="extraNode" presStyleLbl="node1" presStyleIdx="0" presStyleCnt="3"/>
      <dgm:spPr/>
    </dgm:pt>
    <dgm:pt modelId="{6735DDC2-9C6E-40A6-A7C5-983688639B11}" type="pres">
      <dgm:prSet presAssocID="{D037398A-6281-478A-BDAB-3E9D34A74B37}" presName="dstNode" presStyleLbl="node1" presStyleIdx="0" presStyleCnt="3"/>
      <dgm:spPr/>
    </dgm:pt>
    <dgm:pt modelId="{071814CE-1025-484F-B61E-86B25B1AD98C}" type="pres">
      <dgm:prSet presAssocID="{18A5938F-7CFC-47B8-B7E1-9401F622922F}" presName="text_1" presStyleLbl="node1" presStyleIdx="0" presStyleCnt="3">
        <dgm:presLayoutVars>
          <dgm:bulletEnabled val="1"/>
        </dgm:presLayoutVars>
      </dgm:prSet>
      <dgm:spPr/>
    </dgm:pt>
    <dgm:pt modelId="{D54B949D-CC3E-43FB-80E7-864EA1635738}" type="pres">
      <dgm:prSet presAssocID="{18A5938F-7CFC-47B8-B7E1-9401F622922F}" presName="accent_1" presStyleCnt="0"/>
      <dgm:spPr/>
    </dgm:pt>
    <dgm:pt modelId="{E7173F6B-DEAF-4E06-A193-DFE9D6225B41}" type="pres">
      <dgm:prSet presAssocID="{18A5938F-7CFC-47B8-B7E1-9401F622922F}" presName="accentRepeatNode" presStyleLbl="solidFgAcc1" presStyleIdx="0" presStyleCnt="3"/>
      <dgm:spPr>
        <a:solidFill>
          <a:srgbClr val="1A9988"/>
        </a:solidFill>
        <a:ln>
          <a:noFill/>
        </a:ln>
      </dgm:spPr>
    </dgm:pt>
    <dgm:pt modelId="{370A532A-7DAF-44D3-8BEB-BB4CC3723D9F}" type="pres">
      <dgm:prSet presAssocID="{CCB98055-B7A0-48B5-B7BF-DB24E69D7A9C}" presName="text_2" presStyleLbl="node1" presStyleIdx="1" presStyleCnt="3">
        <dgm:presLayoutVars>
          <dgm:bulletEnabled val="1"/>
        </dgm:presLayoutVars>
      </dgm:prSet>
      <dgm:spPr/>
    </dgm:pt>
    <dgm:pt modelId="{4EC28768-D98A-411E-8993-EE3AB05C4C6A}" type="pres">
      <dgm:prSet presAssocID="{CCB98055-B7A0-48B5-B7BF-DB24E69D7A9C}" presName="accent_2" presStyleCnt="0"/>
      <dgm:spPr/>
    </dgm:pt>
    <dgm:pt modelId="{58B191DC-1F44-4ECD-9765-7036A626A4F8}" type="pres">
      <dgm:prSet presAssocID="{CCB98055-B7A0-48B5-B7BF-DB24E69D7A9C}" presName="accentRepeatNode" presStyleLbl="solidFgAcc1" presStyleIdx="1" presStyleCnt="3"/>
      <dgm:spPr>
        <a:solidFill>
          <a:srgbClr val="EB5600"/>
        </a:solidFill>
        <a:ln>
          <a:noFill/>
        </a:ln>
      </dgm:spPr>
    </dgm:pt>
    <dgm:pt modelId="{206D61BB-24ED-45BF-964B-2EDDC2339FA8}" type="pres">
      <dgm:prSet presAssocID="{DD987CA2-27FE-4D48-932A-D5CF7A258206}" presName="text_3" presStyleLbl="node1" presStyleIdx="2" presStyleCnt="3">
        <dgm:presLayoutVars>
          <dgm:bulletEnabled val="1"/>
        </dgm:presLayoutVars>
      </dgm:prSet>
      <dgm:spPr/>
    </dgm:pt>
    <dgm:pt modelId="{3F244D2E-D19F-433F-A393-6811C415DCAF}" type="pres">
      <dgm:prSet presAssocID="{DD987CA2-27FE-4D48-932A-D5CF7A258206}" presName="accent_3" presStyleCnt="0"/>
      <dgm:spPr/>
    </dgm:pt>
    <dgm:pt modelId="{10273E7E-FB90-4049-8977-C5D6CBE77096}" type="pres">
      <dgm:prSet presAssocID="{DD987CA2-27FE-4D48-932A-D5CF7A258206}" presName="accentRepeatNode" presStyleLbl="solidFgAcc1" presStyleIdx="2" presStyleCnt="3"/>
      <dgm:spPr>
        <a:solidFill>
          <a:srgbClr val="1A9988"/>
        </a:solidFill>
        <a:ln>
          <a:noFill/>
        </a:ln>
      </dgm:spPr>
    </dgm:pt>
  </dgm:ptLst>
  <dgm:cxnLst>
    <dgm:cxn modelId="{A40CBD0E-7FF2-4ADB-80F0-6944289C7C1B}" type="presOf" srcId="{D037398A-6281-478A-BDAB-3E9D34A74B37}" destId="{42B313E2-1A5B-4F2D-99C1-61BD6BB973E4}" srcOrd="0" destOrd="0" presId="urn:microsoft.com/office/officeart/2008/layout/VerticalCurvedList"/>
    <dgm:cxn modelId="{80D84969-C52D-48B2-886F-89D640FAE5A6}" type="presOf" srcId="{1E06F85A-167C-4472-9797-2F7B651A192C}" destId="{893CCA70-D02B-4782-A05A-E6AED2B7A0F2}" srcOrd="0" destOrd="0" presId="urn:microsoft.com/office/officeart/2008/layout/VerticalCurvedList"/>
    <dgm:cxn modelId="{3B99A649-AEE5-46B6-9C17-6FC3862DC9E5}" type="presOf" srcId="{18A5938F-7CFC-47B8-B7E1-9401F622922F}" destId="{071814CE-1025-484F-B61E-86B25B1AD98C}" srcOrd="0" destOrd="0" presId="urn:microsoft.com/office/officeart/2008/layout/VerticalCurvedList"/>
    <dgm:cxn modelId="{20BF624A-2FF3-4C93-B284-477A081BE849}" type="presOf" srcId="{DD987CA2-27FE-4D48-932A-D5CF7A258206}" destId="{206D61BB-24ED-45BF-964B-2EDDC2339FA8}" srcOrd="0" destOrd="0" presId="urn:microsoft.com/office/officeart/2008/layout/VerticalCurvedList"/>
    <dgm:cxn modelId="{5B920053-D0F1-430A-92DF-6206E4A5AD64}" type="presOf" srcId="{CCB98055-B7A0-48B5-B7BF-DB24E69D7A9C}" destId="{370A532A-7DAF-44D3-8BEB-BB4CC3723D9F}" srcOrd="0" destOrd="0" presId="urn:microsoft.com/office/officeart/2008/layout/VerticalCurvedList"/>
    <dgm:cxn modelId="{34B89C7B-FC31-4637-BCCF-AC2417E98C7D}" srcId="{D037398A-6281-478A-BDAB-3E9D34A74B37}" destId="{18A5938F-7CFC-47B8-B7E1-9401F622922F}" srcOrd="0" destOrd="0" parTransId="{050B4231-750D-4DC6-BA97-A16C8456F6AC}" sibTransId="{1E06F85A-167C-4472-9797-2F7B651A192C}"/>
    <dgm:cxn modelId="{E8205B96-EB91-4517-BD19-092C871D445B}" srcId="{D037398A-6281-478A-BDAB-3E9D34A74B37}" destId="{CCB98055-B7A0-48B5-B7BF-DB24E69D7A9C}" srcOrd="1" destOrd="0" parTransId="{A9E40E26-39FD-48F1-A3BB-F355471F8E37}" sibTransId="{1B2E75C8-CE46-4202-BB83-B7F31ADBF32C}"/>
    <dgm:cxn modelId="{783832AE-A610-45D7-B1BF-58408A20D63A}" srcId="{D037398A-6281-478A-BDAB-3E9D34A74B37}" destId="{DD987CA2-27FE-4D48-932A-D5CF7A258206}" srcOrd="2" destOrd="0" parTransId="{D1707E1F-6C13-4B0E-BA60-3CE4D27C41FA}" sibTransId="{EF1B2BB5-F67A-4909-86A8-1B6FD148E2AC}"/>
    <dgm:cxn modelId="{FA04E2B9-2AC8-4094-88F0-07947FF079C9}" type="presParOf" srcId="{42B313E2-1A5B-4F2D-99C1-61BD6BB973E4}" destId="{2EBCE710-6032-4F3C-9A6C-9DCFC635F405}" srcOrd="0" destOrd="0" presId="urn:microsoft.com/office/officeart/2008/layout/VerticalCurvedList"/>
    <dgm:cxn modelId="{EBC89BB8-9119-490D-AB90-399A7E033964}" type="presParOf" srcId="{2EBCE710-6032-4F3C-9A6C-9DCFC635F405}" destId="{1312CAD3-A6E9-4C5A-915E-3BF65613D34B}" srcOrd="0" destOrd="0" presId="urn:microsoft.com/office/officeart/2008/layout/VerticalCurvedList"/>
    <dgm:cxn modelId="{B1B3F34D-493F-489A-BDAA-1F43059F7D7B}" type="presParOf" srcId="{1312CAD3-A6E9-4C5A-915E-3BF65613D34B}" destId="{CB8C3FB5-95F4-4B63-991D-2BBB4F193498}" srcOrd="0" destOrd="0" presId="urn:microsoft.com/office/officeart/2008/layout/VerticalCurvedList"/>
    <dgm:cxn modelId="{648D0062-7A35-4306-895A-4E3BF08B6F89}" type="presParOf" srcId="{1312CAD3-A6E9-4C5A-915E-3BF65613D34B}" destId="{893CCA70-D02B-4782-A05A-E6AED2B7A0F2}" srcOrd="1" destOrd="0" presId="urn:microsoft.com/office/officeart/2008/layout/VerticalCurvedList"/>
    <dgm:cxn modelId="{7E3482D9-F527-40FE-8487-EC0396B1552C}" type="presParOf" srcId="{1312CAD3-A6E9-4C5A-915E-3BF65613D34B}" destId="{62A848F3-9105-480B-9631-9AE6CE35FD4C}" srcOrd="2" destOrd="0" presId="urn:microsoft.com/office/officeart/2008/layout/VerticalCurvedList"/>
    <dgm:cxn modelId="{B497BE9A-EEF8-4D63-9A35-B2125CBEBF3D}" type="presParOf" srcId="{1312CAD3-A6E9-4C5A-915E-3BF65613D34B}" destId="{6735DDC2-9C6E-40A6-A7C5-983688639B11}" srcOrd="3" destOrd="0" presId="urn:microsoft.com/office/officeart/2008/layout/VerticalCurvedList"/>
    <dgm:cxn modelId="{44675C4A-8CFC-4732-ABBF-13C7C4C0B788}" type="presParOf" srcId="{2EBCE710-6032-4F3C-9A6C-9DCFC635F405}" destId="{071814CE-1025-484F-B61E-86B25B1AD98C}" srcOrd="1" destOrd="0" presId="urn:microsoft.com/office/officeart/2008/layout/VerticalCurvedList"/>
    <dgm:cxn modelId="{2029C151-00DF-433E-B829-33D4445BB7B1}" type="presParOf" srcId="{2EBCE710-6032-4F3C-9A6C-9DCFC635F405}" destId="{D54B949D-CC3E-43FB-80E7-864EA1635738}" srcOrd="2" destOrd="0" presId="urn:microsoft.com/office/officeart/2008/layout/VerticalCurvedList"/>
    <dgm:cxn modelId="{38E4EA71-5424-4137-B7B6-5A6EDC8763CA}" type="presParOf" srcId="{D54B949D-CC3E-43FB-80E7-864EA1635738}" destId="{E7173F6B-DEAF-4E06-A193-DFE9D6225B41}" srcOrd="0" destOrd="0" presId="urn:microsoft.com/office/officeart/2008/layout/VerticalCurvedList"/>
    <dgm:cxn modelId="{96B7AB26-EAA9-4F1B-A7C8-4783057A5ABB}" type="presParOf" srcId="{2EBCE710-6032-4F3C-9A6C-9DCFC635F405}" destId="{370A532A-7DAF-44D3-8BEB-BB4CC3723D9F}" srcOrd="3" destOrd="0" presId="urn:microsoft.com/office/officeart/2008/layout/VerticalCurvedList"/>
    <dgm:cxn modelId="{4EE0D612-D0DA-42F0-9546-D9466396B94D}" type="presParOf" srcId="{2EBCE710-6032-4F3C-9A6C-9DCFC635F405}" destId="{4EC28768-D98A-411E-8993-EE3AB05C4C6A}" srcOrd="4" destOrd="0" presId="urn:microsoft.com/office/officeart/2008/layout/VerticalCurvedList"/>
    <dgm:cxn modelId="{1B69642F-F0D9-44B0-B984-7E8ADBAE93AD}" type="presParOf" srcId="{4EC28768-D98A-411E-8993-EE3AB05C4C6A}" destId="{58B191DC-1F44-4ECD-9765-7036A626A4F8}" srcOrd="0" destOrd="0" presId="urn:microsoft.com/office/officeart/2008/layout/VerticalCurvedList"/>
    <dgm:cxn modelId="{7E8FBE8B-6973-42A6-B343-22C58C0FA320}" type="presParOf" srcId="{2EBCE710-6032-4F3C-9A6C-9DCFC635F405}" destId="{206D61BB-24ED-45BF-964B-2EDDC2339FA8}" srcOrd="5" destOrd="0" presId="urn:microsoft.com/office/officeart/2008/layout/VerticalCurvedList"/>
    <dgm:cxn modelId="{E6E80E52-57BF-449B-92EC-B8C8B759B07D}" type="presParOf" srcId="{2EBCE710-6032-4F3C-9A6C-9DCFC635F405}" destId="{3F244D2E-D19F-433F-A393-6811C415DCAF}" srcOrd="6" destOrd="0" presId="urn:microsoft.com/office/officeart/2008/layout/VerticalCurvedList"/>
    <dgm:cxn modelId="{274210E7-8889-400A-8284-6EB16E00DC9C}" type="presParOf" srcId="{3F244D2E-D19F-433F-A393-6811C415DCAF}" destId="{10273E7E-FB90-4049-8977-C5D6CBE77096}"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DFB640-2D1B-4CC1-B81F-3179CCD09300}" type="doc">
      <dgm:prSet loTypeId="urn:microsoft.com/office/officeart/2005/8/layout/equation2" loCatId="process" qsTypeId="urn:microsoft.com/office/officeart/2005/8/quickstyle/simple1" qsCatId="simple" csTypeId="urn:microsoft.com/office/officeart/2005/8/colors/colorful3" csCatId="colorful" phldr="1"/>
      <dgm:spPr/>
    </dgm:pt>
    <dgm:pt modelId="{31E5B95B-0556-4152-BA85-1F7741F7D4ED}">
      <dgm:prSet phldrT="[Texto]"/>
      <dgm:spPr>
        <a:solidFill>
          <a:srgbClr val="EB5600"/>
        </a:solidFill>
      </dgm:spPr>
      <dgm:t>
        <a:bodyPr/>
        <a:lstStyle/>
        <a:p>
          <a:r>
            <a:rPr lang="es-419" b="1" dirty="0"/>
            <a:t>Base de Conocimiento</a:t>
          </a:r>
          <a:endParaRPr lang="es-US" b="1" dirty="0"/>
        </a:p>
      </dgm:t>
    </dgm:pt>
    <dgm:pt modelId="{716BD5BB-2BA3-48A0-9902-152B8B13CEF2}" type="parTrans" cxnId="{6BDEA809-E777-4DFD-8AF9-1BD854229C87}">
      <dgm:prSet/>
      <dgm:spPr/>
      <dgm:t>
        <a:bodyPr/>
        <a:lstStyle/>
        <a:p>
          <a:endParaRPr lang="es-US"/>
        </a:p>
      </dgm:t>
    </dgm:pt>
    <dgm:pt modelId="{E976760E-493D-4F96-AA8F-FC6DBAD22428}" type="sibTrans" cxnId="{6BDEA809-E777-4DFD-8AF9-1BD854229C87}">
      <dgm:prSet/>
      <dgm:spPr/>
      <dgm:t>
        <a:bodyPr/>
        <a:lstStyle/>
        <a:p>
          <a:endParaRPr lang="es-US"/>
        </a:p>
      </dgm:t>
    </dgm:pt>
    <dgm:pt modelId="{B78C168A-34DD-4E41-9F46-6D8C8C513F70}">
      <dgm:prSet phldrT="[Texto]"/>
      <dgm:spPr>
        <a:solidFill>
          <a:srgbClr val="1A9988"/>
        </a:solidFill>
      </dgm:spPr>
      <dgm:t>
        <a:bodyPr/>
        <a:lstStyle/>
        <a:p>
          <a:r>
            <a:rPr lang="es-419" b="1" dirty="0"/>
            <a:t>Texto plano</a:t>
          </a:r>
          <a:endParaRPr lang="es-US" b="1" dirty="0"/>
        </a:p>
      </dgm:t>
    </dgm:pt>
    <dgm:pt modelId="{64D5F4C9-59D7-4C47-881D-193B9859BC1B}" type="parTrans" cxnId="{0AAED65C-B990-481B-867F-3F428DA99310}">
      <dgm:prSet/>
      <dgm:spPr/>
      <dgm:t>
        <a:bodyPr/>
        <a:lstStyle/>
        <a:p>
          <a:endParaRPr lang="es-US"/>
        </a:p>
      </dgm:t>
    </dgm:pt>
    <dgm:pt modelId="{A5648EE9-B131-49A5-9913-6F7233A0CFCA}" type="sibTrans" cxnId="{0AAED65C-B990-481B-867F-3F428DA99310}">
      <dgm:prSet/>
      <dgm:spPr>
        <a:solidFill>
          <a:srgbClr val="1A9988"/>
        </a:solidFill>
      </dgm:spPr>
      <dgm:t>
        <a:bodyPr/>
        <a:lstStyle/>
        <a:p>
          <a:endParaRPr lang="es-US"/>
        </a:p>
      </dgm:t>
    </dgm:pt>
    <dgm:pt modelId="{E9C98CCE-D5F1-439C-9B7C-C8BB8D7B77AB}">
      <dgm:prSet phldrT="[Texto]" custT="1"/>
      <dgm:spPr>
        <a:solidFill>
          <a:srgbClr val="E9EDEE"/>
        </a:solidFill>
      </dgm:spPr>
      <dgm:t>
        <a:bodyPr/>
        <a:lstStyle/>
        <a:p>
          <a:r>
            <a:rPr lang="es-419" sz="2500" dirty="0">
              <a:solidFill>
                <a:schemeClr val="bg2">
                  <a:lumMod val="75000"/>
                  <a:lumOff val="25000"/>
                </a:schemeClr>
              </a:solidFill>
            </a:rPr>
            <a:t>Corpus Anotado</a:t>
          </a:r>
        </a:p>
      </dgm:t>
    </dgm:pt>
    <dgm:pt modelId="{4870C433-9D48-496F-8B17-D49483A13E3D}" type="parTrans" cxnId="{259B38BA-24DA-4CAC-827A-8B85614C8899}">
      <dgm:prSet/>
      <dgm:spPr/>
      <dgm:t>
        <a:bodyPr/>
        <a:lstStyle/>
        <a:p>
          <a:endParaRPr lang="es-US"/>
        </a:p>
      </dgm:t>
    </dgm:pt>
    <dgm:pt modelId="{9C505F65-08F0-41C6-A690-41E2C4F03FF5}" type="sibTrans" cxnId="{259B38BA-24DA-4CAC-827A-8B85614C8899}">
      <dgm:prSet/>
      <dgm:spPr/>
      <dgm:t>
        <a:bodyPr/>
        <a:lstStyle/>
        <a:p>
          <a:endParaRPr lang="es-US"/>
        </a:p>
      </dgm:t>
    </dgm:pt>
    <dgm:pt modelId="{CB8430A6-8E10-43D5-8BC9-2902EC6C3D7F}" type="pres">
      <dgm:prSet presAssocID="{8ADFB640-2D1B-4CC1-B81F-3179CCD09300}" presName="Name0" presStyleCnt="0">
        <dgm:presLayoutVars>
          <dgm:dir/>
          <dgm:resizeHandles val="exact"/>
        </dgm:presLayoutVars>
      </dgm:prSet>
      <dgm:spPr/>
    </dgm:pt>
    <dgm:pt modelId="{66140C76-B5AE-4DE5-95F4-DB52DC947624}" type="pres">
      <dgm:prSet presAssocID="{8ADFB640-2D1B-4CC1-B81F-3179CCD09300}" presName="vNodes" presStyleCnt="0"/>
      <dgm:spPr/>
    </dgm:pt>
    <dgm:pt modelId="{D6F0E0C7-DB77-4342-9F6C-7A02733DFAAD}" type="pres">
      <dgm:prSet presAssocID="{31E5B95B-0556-4152-BA85-1F7741F7D4ED}" presName="node" presStyleLbl="node1" presStyleIdx="0" presStyleCnt="3">
        <dgm:presLayoutVars>
          <dgm:bulletEnabled val="1"/>
        </dgm:presLayoutVars>
      </dgm:prSet>
      <dgm:spPr/>
    </dgm:pt>
    <dgm:pt modelId="{A0A6BA45-100F-463A-9882-939E35D2FED4}" type="pres">
      <dgm:prSet presAssocID="{E976760E-493D-4F96-AA8F-FC6DBAD22428}" presName="spacerT" presStyleCnt="0"/>
      <dgm:spPr/>
    </dgm:pt>
    <dgm:pt modelId="{620E740D-6C4E-4AD7-AC0F-AE0FB536D2C2}" type="pres">
      <dgm:prSet presAssocID="{E976760E-493D-4F96-AA8F-FC6DBAD22428}" presName="sibTrans" presStyleLbl="sibTrans2D1" presStyleIdx="0" presStyleCnt="2"/>
      <dgm:spPr/>
    </dgm:pt>
    <dgm:pt modelId="{C362B981-41DB-408C-9E5F-4BD04B535189}" type="pres">
      <dgm:prSet presAssocID="{E976760E-493D-4F96-AA8F-FC6DBAD22428}" presName="spacerB" presStyleCnt="0"/>
      <dgm:spPr/>
    </dgm:pt>
    <dgm:pt modelId="{FF7AE311-3B4B-4B7A-80EF-5FC977E484B3}" type="pres">
      <dgm:prSet presAssocID="{B78C168A-34DD-4E41-9F46-6D8C8C513F70}" presName="node" presStyleLbl="node1" presStyleIdx="1" presStyleCnt="3">
        <dgm:presLayoutVars>
          <dgm:bulletEnabled val="1"/>
        </dgm:presLayoutVars>
      </dgm:prSet>
      <dgm:spPr/>
    </dgm:pt>
    <dgm:pt modelId="{DC04197D-C260-4CC5-8FE5-D0D1638B646A}" type="pres">
      <dgm:prSet presAssocID="{8ADFB640-2D1B-4CC1-B81F-3179CCD09300}" presName="sibTransLast" presStyleLbl="sibTrans2D1" presStyleIdx="1" presStyleCnt="2"/>
      <dgm:spPr/>
    </dgm:pt>
    <dgm:pt modelId="{4DFF58CB-3F4D-43AC-8CA9-B8184E55B27D}" type="pres">
      <dgm:prSet presAssocID="{8ADFB640-2D1B-4CC1-B81F-3179CCD09300}" presName="connectorText" presStyleLbl="sibTrans2D1" presStyleIdx="1" presStyleCnt="2"/>
      <dgm:spPr/>
    </dgm:pt>
    <dgm:pt modelId="{0DE9B4B8-B7CF-411E-83D4-15CF4A1C8933}" type="pres">
      <dgm:prSet presAssocID="{8ADFB640-2D1B-4CC1-B81F-3179CCD09300}" presName="lastNode" presStyleLbl="node1" presStyleIdx="2" presStyleCnt="3">
        <dgm:presLayoutVars>
          <dgm:bulletEnabled val="1"/>
        </dgm:presLayoutVars>
      </dgm:prSet>
      <dgm:spPr/>
    </dgm:pt>
  </dgm:ptLst>
  <dgm:cxnLst>
    <dgm:cxn modelId="{6BDEA809-E777-4DFD-8AF9-1BD854229C87}" srcId="{8ADFB640-2D1B-4CC1-B81F-3179CCD09300}" destId="{31E5B95B-0556-4152-BA85-1F7741F7D4ED}" srcOrd="0" destOrd="0" parTransId="{716BD5BB-2BA3-48A0-9902-152B8B13CEF2}" sibTransId="{E976760E-493D-4F96-AA8F-FC6DBAD22428}"/>
    <dgm:cxn modelId="{5A1BBD27-E233-4FEB-B384-11C2C96F7F70}" type="presOf" srcId="{E976760E-493D-4F96-AA8F-FC6DBAD22428}" destId="{620E740D-6C4E-4AD7-AC0F-AE0FB536D2C2}" srcOrd="0" destOrd="0" presId="urn:microsoft.com/office/officeart/2005/8/layout/equation2"/>
    <dgm:cxn modelId="{FD1AE829-794D-4285-B8B8-3E129D4F301C}" type="presOf" srcId="{E9C98CCE-D5F1-439C-9B7C-C8BB8D7B77AB}" destId="{0DE9B4B8-B7CF-411E-83D4-15CF4A1C8933}" srcOrd="0" destOrd="0" presId="urn:microsoft.com/office/officeart/2005/8/layout/equation2"/>
    <dgm:cxn modelId="{0AAED65C-B990-481B-867F-3F428DA99310}" srcId="{8ADFB640-2D1B-4CC1-B81F-3179CCD09300}" destId="{B78C168A-34DD-4E41-9F46-6D8C8C513F70}" srcOrd="1" destOrd="0" parTransId="{64D5F4C9-59D7-4C47-881D-193B9859BC1B}" sibTransId="{A5648EE9-B131-49A5-9913-6F7233A0CFCA}"/>
    <dgm:cxn modelId="{865A6170-45DB-43DA-A136-29AB332CE8E5}" type="presOf" srcId="{8ADFB640-2D1B-4CC1-B81F-3179CCD09300}" destId="{CB8430A6-8E10-43D5-8BC9-2902EC6C3D7F}" srcOrd="0" destOrd="0" presId="urn:microsoft.com/office/officeart/2005/8/layout/equation2"/>
    <dgm:cxn modelId="{A0C48983-511B-443D-B5F9-E31FA2786154}" type="presOf" srcId="{31E5B95B-0556-4152-BA85-1F7741F7D4ED}" destId="{D6F0E0C7-DB77-4342-9F6C-7A02733DFAAD}" srcOrd="0" destOrd="0" presId="urn:microsoft.com/office/officeart/2005/8/layout/equation2"/>
    <dgm:cxn modelId="{BACF6CB8-3B73-4BFD-A275-79B5DBA7E8FB}" type="presOf" srcId="{A5648EE9-B131-49A5-9913-6F7233A0CFCA}" destId="{DC04197D-C260-4CC5-8FE5-D0D1638B646A}" srcOrd="0" destOrd="0" presId="urn:microsoft.com/office/officeart/2005/8/layout/equation2"/>
    <dgm:cxn modelId="{259B38BA-24DA-4CAC-827A-8B85614C8899}" srcId="{8ADFB640-2D1B-4CC1-B81F-3179CCD09300}" destId="{E9C98CCE-D5F1-439C-9B7C-C8BB8D7B77AB}" srcOrd="2" destOrd="0" parTransId="{4870C433-9D48-496F-8B17-D49483A13E3D}" sibTransId="{9C505F65-08F0-41C6-A690-41E2C4F03FF5}"/>
    <dgm:cxn modelId="{6DF449C2-E08E-4DC3-B004-045A9DBCE5D9}" type="presOf" srcId="{B78C168A-34DD-4E41-9F46-6D8C8C513F70}" destId="{FF7AE311-3B4B-4B7A-80EF-5FC977E484B3}" srcOrd="0" destOrd="0" presId="urn:microsoft.com/office/officeart/2005/8/layout/equation2"/>
    <dgm:cxn modelId="{AA4398E3-5D39-4768-8085-A0C7064E19E1}" type="presOf" srcId="{A5648EE9-B131-49A5-9913-6F7233A0CFCA}" destId="{4DFF58CB-3F4D-43AC-8CA9-B8184E55B27D}" srcOrd="1" destOrd="0" presId="urn:microsoft.com/office/officeart/2005/8/layout/equation2"/>
    <dgm:cxn modelId="{5CDC2223-39FE-44EC-85FA-E25EB2A717E7}" type="presParOf" srcId="{CB8430A6-8E10-43D5-8BC9-2902EC6C3D7F}" destId="{66140C76-B5AE-4DE5-95F4-DB52DC947624}" srcOrd="0" destOrd="0" presId="urn:microsoft.com/office/officeart/2005/8/layout/equation2"/>
    <dgm:cxn modelId="{EC282F87-4AB6-4A93-9E31-62C14F2DB7D7}" type="presParOf" srcId="{66140C76-B5AE-4DE5-95F4-DB52DC947624}" destId="{D6F0E0C7-DB77-4342-9F6C-7A02733DFAAD}" srcOrd="0" destOrd="0" presId="urn:microsoft.com/office/officeart/2005/8/layout/equation2"/>
    <dgm:cxn modelId="{3E3AD1DF-3616-4E55-926D-5683C887A3D0}" type="presParOf" srcId="{66140C76-B5AE-4DE5-95F4-DB52DC947624}" destId="{A0A6BA45-100F-463A-9882-939E35D2FED4}" srcOrd="1" destOrd="0" presId="urn:microsoft.com/office/officeart/2005/8/layout/equation2"/>
    <dgm:cxn modelId="{29037050-C302-4607-91FB-67EE8CA6581C}" type="presParOf" srcId="{66140C76-B5AE-4DE5-95F4-DB52DC947624}" destId="{620E740D-6C4E-4AD7-AC0F-AE0FB536D2C2}" srcOrd="2" destOrd="0" presId="urn:microsoft.com/office/officeart/2005/8/layout/equation2"/>
    <dgm:cxn modelId="{6068592F-9BCA-428E-94B2-D4E8CDA3C050}" type="presParOf" srcId="{66140C76-B5AE-4DE5-95F4-DB52DC947624}" destId="{C362B981-41DB-408C-9E5F-4BD04B535189}" srcOrd="3" destOrd="0" presId="urn:microsoft.com/office/officeart/2005/8/layout/equation2"/>
    <dgm:cxn modelId="{AA789246-06A6-4195-AF54-D905F7490945}" type="presParOf" srcId="{66140C76-B5AE-4DE5-95F4-DB52DC947624}" destId="{FF7AE311-3B4B-4B7A-80EF-5FC977E484B3}" srcOrd="4" destOrd="0" presId="urn:microsoft.com/office/officeart/2005/8/layout/equation2"/>
    <dgm:cxn modelId="{553A7A2B-B50C-4819-903B-DE8BD728D27D}" type="presParOf" srcId="{CB8430A6-8E10-43D5-8BC9-2902EC6C3D7F}" destId="{DC04197D-C260-4CC5-8FE5-D0D1638B646A}" srcOrd="1" destOrd="0" presId="urn:microsoft.com/office/officeart/2005/8/layout/equation2"/>
    <dgm:cxn modelId="{07980F19-A6F5-4235-8DCB-05C954CFD982}" type="presParOf" srcId="{DC04197D-C260-4CC5-8FE5-D0D1638B646A}" destId="{4DFF58CB-3F4D-43AC-8CA9-B8184E55B27D}" srcOrd="0" destOrd="0" presId="urn:microsoft.com/office/officeart/2005/8/layout/equation2"/>
    <dgm:cxn modelId="{E0C2B0AA-843C-44DA-8406-4DA2CFA41B51}" type="presParOf" srcId="{CB8430A6-8E10-43D5-8BC9-2902EC6C3D7F}" destId="{0DE9B4B8-B7CF-411E-83D4-15CF4A1C8933}"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BD2804-172E-4B1D-966C-4BB9FA0171D4}" type="doc">
      <dgm:prSet loTypeId="urn:microsoft.com/office/officeart/2005/8/layout/gear1" loCatId="relationship" qsTypeId="urn:microsoft.com/office/officeart/2005/8/quickstyle/simple1" qsCatId="simple" csTypeId="urn:microsoft.com/office/officeart/2005/8/colors/accent1_2" csCatId="accent1" phldr="1"/>
      <dgm:spPr/>
    </dgm:pt>
    <dgm:pt modelId="{0E0507D1-13B7-49BD-8C76-FC6ADFD335A2}">
      <dgm:prSet phldrT="[Texto]" custT="1"/>
      <dgm:spPr>
        <a:solidFill>
          <a:srgbClr val="E9EDEE"/>
        </a:solidFill>
      </dgm:spPr>
      <dgm:t>
        <a:bodyPr/>
        <a:lstStyle/>
        <a:p>
          <a:r>
            <a:rPr lang="es-419" sz="1500" dirty="0">
              <a:solidFill>
                <a:schemeClr val="bg2">
                  <a:lumMod val="75000"/>
                  <a:lumOff val="25000"/>
                </a:schemeClr>
              </a:solidFill>
            </a:rPr>
            <a:t>Corpus Anotado</a:t>
          </a:r>
        </a:p>
      </dgm:t>
    </dgm:pt>
    <dgm:pt modelId="{5F47EB2F-1034-4882-AE8F-70360086B0E5}" type="parTrans" cxnId="{0997DEDA-A00A-4D58-B125-3B4C7F533537}">
      <dgm:prSet/>
      <dgm:spPr/>
      <dgm:t>
        <a:bodyPr/>
        <a:lstStyle/>
        <a:p>
          <a:endParaRPr lang="es-US"/>
        </a:p>
      </dgm:t>
    </dgm:pt>
    <dgm:pt modelId="{4111BE3A-C2FD-47C7-A718-94F52D9799BF}" type="sibTrans" cxnId="{0997DEDA-A00A-4D58-B125-3B4C7F533537}">
      <dgm:prSet/>
      <dgm:spPr/>
      <dgm:t>
        <a:bodyPr/>
        <a:lstStyle/>
        <a:p>
          <a:endParaRPr lang="es-US"/>
        </a:p>
      </dgm:t>
    </dgm:pt>
    <dgm:pt modelId="{249E3511-8DBF-4611-AE23-DBCA5C95F3F1}">
      <dgm:prSet phldrT="[Texto]" custT="1"/>
      <dgm:spPr>
        <a:solidFill>
          <a:srgbClr val="1A9988"/>
        </a:solidFill>
      </dgm:spPr>
      <dgm:t>
        <a:bodyPr/>
        <a:lstStyle/>
        <a:p>
          <a:r>
            <a:rPr lang="es-419" sz="1000" b="1" dirty="0"/>
            <a:t>Texto plano </a:t>
          </a:r>
          <a:endParaRPr lang="es-US" sz="1000" b="1" dirty="0"/>
        </a:p>
      </dgm:t>
    </dgm:pt>
    <dgm:pt modelId="{5421F2F6-6B12-47ED-8592-D4BB726AE2EB}" type="parTrans" cxnId="{A0DD927E-1885-4097-864E-F2955680F43B}">
      <dgm:prSet/>
      <dgm:spPr/>
      <dgm:t>
        <a:bodyPr/>
        <a:lstStyle/>
        <a:p>
          <a:endParaRPr lang="es-US"/>
        </a:p>
      </dgm:t>
    </dgm:pt>
    <dgm:pt modelId="{00FC616F-91E8-4284-904F-5BF6628F6EBE}" type="sibTrans" cxnId="{A0DD927E-1885-4097-864E-F2955680F43B}">
      <dgm:prSet/>
      <dgm:spPr/>
      <dgm:t>
        <a:bodyPr/>
        <a:lstStyle/>
        <a:p>
          <a:endParaRPr lang="es-US"/>
        </a:p>
      </dgm:t>
    </dgm:pt>
    <dgm:pt modelId="{869DD6A1-81C4-48C9-AADC-92B44E8D7B8F}">
      <dgm:prSet phldrT="[Texto]" custT="1"/>
      <dgm:spPr>
        <a:solidFill>
          <a:srgbClr val="EB5600"/>
        </a:solidFill>
      </dgm:spPr>
      <dgm:t>
        <a:bodyPr/>
        <a:lstStyle/>
        <a:p>
          <a:r>
            <a:rPr lang="es-419" sz="800" b="1" dirty="0"/>
            <a:t>Base de</a:t>
          </a:r>
        </a:p>
        <a:p>
          <a:r>
            <a:rPr lang="es-419" sz="800" b="1" dirty="0"/>
            <a:t>Conocimiento</a:t>
          </a:r>
          <a:endParaRPr lang="es-US" sz="800" b="1" dirty="0"/>
        </a:p>
      </dgm:t>
    </dgm:pt>
    <dgm:pt modelId="{CE19D056-72AA-47A3-B512-702B7B5DCEFC}" type="parTrans" cxnId="{6ABEB758-263D-4C47-8BF0-CCDF48AA585A}">
      <dgm:prSet/>
      <dgm:spPr/>
      <dgm:t>
        <a:bodyPr/>
        <a:lstStyle/>
        <a:p>
          <a:endParaRPr lang="es-US"/>
        </a:p>
      </dgm:t>
    </dgm:pt>
    <dgm:pt modelId="{2CFBD720-357A-4FFB-ABAA-9C442CEC6142}" type="sibTrans" cxnId="{6ABEB758-263D-4C47-8BF0-CCDF48AA585A}">
      <dgm:prSet/>
      <dgm:spPr/>
      <dgm:t>
        <a:bodyPr/>
        <a:lstStyle/>
        <a:p>
          <a:endParaRPr lang="es-US"/>
        </a:p>
      </dgm:t>
    </dgm:pt>
    <dgm:pt modelId="{8F27A93D-021A-4B89-AE7F-691BE540E089}" type="pres">
      <dgm:prSet presAssocID="{DABD2804-172E-4B1D-966C-4BB9FA0171D4}" presName="composite" presStyleCnt="0">
        <dgm:presLayoutVars>
          <dgm:chMax val="3"/>
          <dgm:animLvl val="lvl"/>
          <dgm:resizeHandles val="exact"/>
        </dgm:presLayoutVars>
      </dgm:prSet>
      <dgm:spPr/>
    </dgm:pt>
    <dgm:pt modelId="{691717E8-05E8-4A26-8A81-13837995F6FC}" type="pres">
      <dgm:prSet presAssocID="{0E0507D1-13B7-49BD-8C76-FC6ADFD335A2}" presName="gear1" presStyleLbl="node1" presStyleIdx="0" presStyleCnt="3">
        <dgm:presLayoutVars>
          <dgm:chMax val="1"/>
          <dgm:bulletEnabled val="1"/>
        </dgm:presLayoutVars>
      </dgm:prSet>
      <dgm:spPr/>
    </dgm:pt>
    <dgm:pt modelId="{B918411D-F0C4-492A-B27D-389C8C879B00}" type="pres">
      <dgm:prSet presAssocID="{0E0507D1-13B7-49BD-8C76-FC6ADFD335A2}" presName="gear1srcNode" presStyleLbl="node1" presStyleIdx="0" presStyleCnt="3"/>
      <dgm:spPr/>
    </dgm:pt>
    <dgm:pt modelId="{EF7511DD-95D1-45EC-9A52-7C041F0BC6AC}" type="pres">
      <dgm:prSet presAssocID="{0E0507D1-13B7-49BD-8C76-FC6ADFD335A2}" presName="gear1dstNode" presStyleLbl="node1" presStyleIdx="0" presStyleCnt="3"/>
      <dgm:spPr/>
    </dgm:pt>
    <dgm:pt modelId="{4CAAFD81-9A9D-464D-BE5D-43B8E8F220D5}" type="pres">
      <dgm:prSet presAssocID="{249E3511-8DBF-4611-AE23-DBCA5C95F3F1}" presName="gear2" presStyleLbl="node1" presStyleIdx="1" presStyleCnt="3">
        <dgm:presLayoutVars>
          <dgm:chMax val="1"/>
          <dgm:bulletEnabled val="1"/>
        </dgm:presLayoutVars>
      </dgm:prSet>
      <dgm:spPr/>
    </dgm:pt>
    <dgm:pt modelId="{B19926FC-890B-4F92-9F18-7F3929BB2EC8}" type="pres">
      <dgm:prSet presAssocID="{249E3511-8DBF-4611-AE23-DBCA5C95F3F1}" presName="gear2srcNode" presStyleLbl="node1" presStyleIdx="1" presStyleCnt="3"/>
      <dgm:spPr/>
    </dgm:pt>
    <dgm:pt modelId="{6523C5C8-981E-4906-BC55-8F696E7D5203}" type="pres">
      <dgm:prSet presAssocID="{249E3511-8DBF-4611-AE23-DBCA5C95F3F1}" presName="gear2dstNode" presStyleLbl="node1" presStyleIdx="1" presStyleCnt="3"/>
      <dgm:spPr/>
    </dgm:pt>
    <dgm:pt modelId="{AB72FF30-6D81-47C1-B9CD-32DCA04108B0}" type="pres">
      <dgm:prSet presAssocID="{869DD6A1-81C4-48C9-AADC-92B44E8D7B8F}" presName="gear3" presStyleLbl="node1" presStyleIdx="2" presStyleCnt="3" custScaleX="123405" custScaleY="116123"/>
      <dgm:spPr/>
    </dgm:pt>
    <dgm:pt modelId="{5F03AC6F-376F-48A3-B6B1-D36EA872EAE6}" type="pres">
      <dgm:prSet presAssocID="{869DD6A1-81C4-48C9-AADC-92B44E8D7B8F}" presName="gear3tx" presStyleLbl="node1" presStyleIdx="2" presStyleCnt="3">
        <dgm:presLayoutVars>
          <dgm:chMax val="1"/>
          <dgm:bulletEnabled val="1"/>
        </dgm:presLayoutVars>
      </dgm:prSet>
      <dgm:spPr/>
    </dgm:pt>
    <dgm:pt modelId="{5D9C5E4B-AEC5-4755-8A54-FDACF2B56E2B}" type="pres">
      <dgm:prSet presAssocID="{869DD6A1-81C4-48C9-AADC-92B44E8D7B8F}" presName="gear3srcNode" presStyleLbl="node1" presStyleIdx="2" presStyleCnt="3"/>
      <dgm:spPr/>
    </dgm:pt>
    <dgm:pt modelId="{2056D531-C4BF-4031-8C45-82EF8DAA2730}" type="pres">
      <dgm:prSet presAssocID="{869DD6A1-81C4-48C9-AADC-92B44E8D7B8F}" presName="gear3dstNode" presStyleLbl="node1" presStyleIdx="2" presStyleCnt="3"/>
      <dgm:spPr/>
    </dgm:pt>
    <dgm:pt modelId="{8CE46A1F-AFEB-4ED2-A1F5-5E44D1BE5DDC}" type="pres">
      <dgm:prSet presAssocID="{4111BE3A-C2FD-47C7-A718-94F52D9799BF}" presName="connector1" presStyleLbl="sibTrans2D1" presStyleIdx="0" presStyleCnt="3"/>
      <dgm:spPr/>
    </dgm:pt>
    <dgm:pt modelId="{6695F030-1E63-41B7-9711-22399C86EFB8}" type="pres">
      <dgm:prSet presAssocID="{00FC616F-91E8-4284-904F-5BF6628F6EBE}" presName="connector2" presStyleLbl="sibTrans2D1" presStyleIdx="1" presStyleCnt="3"/>
      <dgm:spPr/>
    </dgm:pt>
    <dgm:pt modelId="{73432C46-9A1E-4AE7-938C-73CAADA01404}" type="pres">
      <dgm:prSet presAssocID="{2CFBD720-357A-4FFB-ABAA-9C442CEC6142}" presName="connector3" presStyleLbl="sibTrans2D1" presStyleIdx="2" presStyleCnt="3"/>
      <dgm:spPr/>
    </dgm:pt>
  </dgm:ptLst>
  <dgm:cxnLst>
    <dgm:cxn modelId="{ECD8A10E-52EC-45A5-9AF0-6453892994D3}" type="presOf" srcId="{869DD6A1-81C4-48C9-AADC-92B44E8D7B8F}" destId="{5F03AC6F-376F-48A3-B6B1-D36EA872EAE6}" srcOrd="1" destOrd="0" presId="urn:microsoft.com/office/officeart/2005/8/layout/gear1"/>
    <dgm:cxn modelId="{B6235A19-F664-478B-9E68-374970CE8301}" type="presOf" srcId="{249E3511-8DBF-4611-AE23-DBCA5C95F3F1}" destId="{6523C5C8-981E-4906-BC55-8F696E7D5203}" srcOrd="2" destOrd="0" presId="urn:microsoft.com/office/officeart/2005/8/layout/gear1"/>
    <dgm:cxn modelId="{25768632-AB7A-4BC2-A207-292260C49FDA}" type="presOf" srcId="{4111BE3A-C2FD-47C7-A718-94F52D9799BF}" destId="{8CE46A1F-AFEB-4ED2-A1F5-5E44D1BE5DDC}" srcOrd="0" destOrd="0" presId="urn:microsoft.com/office/officeart/2005/8/layout/gear1"/>
    <dgm:cxn modelId="{517AF966-6E33-4883-8BFE-42F291AC5391}" type="presOf" srcId="{0E0507D1-13B7-49BD-8C76-FC6ADFD335A2}" destId="{B918411D-F0C4-492A-B27D-389C8C879B00}" srcOrd="1" destOrd="0" presId="urn:microsoft.com/office/officeart/2005/8/layout/gear1"/>
    <dgm:cxn modelId="{C945AD6C-F675-454A-BDCF-C35F91E82370}" type="presOf" srcId="{0E0507D1-13B7-49BD-8C76-FC6ADFD335A2}" destId="{EF7511DD-95D1-45EC-9A52-7C041F0BC6AC}" srcOrd="2" destOrd="0" presId="urn:microsoft.com/office/officeart/2005/8/layout/gear1"/>
    <dgm:cxn modelId="{6ABEB758-263D-4C47-8BF0-CCDF48AA585A}" srcId="{DABD2804-172E-4B1D-966C-4BB9FA0171D4}" destId="{869DD6A1-81C4-48C9-AADC-92B44E8D7B8F}" srcOrd="2" destOrd="0" parTransId="{CE19D056-72AA-47A3-B512-702B7B5DCEFC}" sibTransId="{2CFBD720-357A-4FFB-ABAA-9C442CEC6142}"/>
    <dgm:cxn modelId="{7AA9A47A-7CD7-4969-801A-1988EE00FEA7}" type="presOf" srcId="{DABD2804-172E-4B1D-966C-4BB9FA0171D4}" destId="{8F27A93D-021A-4B89-AE7F-691BE540E089}" srcOrd="0" destOrd="0" presId="urn:microsoft.com/office/officeart/2005/8/layout/gear1"/>
    <dgm:cxn modelId="{A0DD927E-1885-4097-864E-F2955680F43B}" srcId="{DABD2804-172E-4B1D-966C-4BB9FA0171D4}" destId="{249E3511-8DBF-4611-AE23-DBCA5C95F3F1}" srcOrd="1" destOrd="0" parTransId="{5421F2F6-6B12-47ED-8592-D4BB726AE2EB}" sibTransId="{00FC616F-91E8-4284-904F-5BF6628F6EBE}"/>
    <dgm:cxn modelId="{4648FA82-0579-4703-883A-D72D73D83991}" type="presOf" srcId="{869DD6A1-81C4-48C9-AADC-92B44E8D7B8F}" destId="{5D9C5E4B-AEC5-4755-8A54-FDACF2B56E2B}" srcOrd="2" destOrd="0" presId="urn:microsoft.com/office/officeart/2005/8/layout/gear1"/>
    <dgm:cxn modelId="{C84230AD-FB0C-43D5-9ECC-690D0D1D8807}" type="presOf" srcId="{00FC616F-91E8-4284-904F-5BF6628F6EBE}" destId="{6695F030-1E63-41B7-9711-22399C86EFB8}" srcOrd="0" destOrd="0" presId="urn:microsoft.com/office/officeart/2005/8/layout/gear1"/>
    <dgm:cxn modelId="{34D83AB3-05BB-4FE0-9E94-4BF1C0FCCE99}" type="presOf" srcId="{249E3511-8DBF-4611-AE23-DBCA5C95F3F1}" destId="{B19926FC-890B-4F92-9F18-7F3929BB2EC8}" srcOrd="1" destOrd="0" presId="urn:microsoft.com/office/officeart/2005/8/layout/gear1"/>
    <dgm:cxn modelId="{3175AFCA-418D-46C2-A8D5-B12A92BF90DF}" type="presOf" srcId="{2CFBD720-357A-4FFB-ABAA-9C442CEC6142}" destId="{73432C46-9A1E-4AE7-938C-73CAADA01404}" srcOrd="0" destOrd="0" presId="urn:microsoft.com/office/officeart/2005/8/layout/gear1"/>
    <dgm:cxn modelId="{D3BAFACC-453C-4DC2-9EB6-10B9D55D907D}" type="presOf" srcId="{249E3511-8DBF-4611-AE23-DBCA5C95F3F1}" destId="{4CAAFD81-9A9D-464D-BE5D-43B8E8F220D5}" srcOrd="0" destOrd="0" presId="urn:microsoft.com/office/officeart/2005/8/layout/gear1"/>
    <dgm:cxn modelId="{14DD2CCF-471E-49D9-99D7-FAF2AA89F2F2}" type="presOf" srcId="{0E0507D1-13B7-49BD-8C76-FC6ADFD335A2}" destId="{691717E8-05E8-4A26-8A81-13837995F6FC}" srcOrd="0" destOrd="0" presId="urn:microsoft.com/office/officeart/2005/8/layout/gear1"/>
    <dgm:cxn modelId="{9663F9CF-1B04-419D-AAD4-91E17F156494}" type="presOf" srcId="{869DD6A1-81C4-48C9-AADC-92B44E8D7B8F}" destId="{2056D531-C4BF-4031-8C45-82EF8DAA2730}" srcOrd="3" destOrd="0" presId="urn:microsoft.com/office/officeart/2005/8/layout/gear1"/>
    <dgm:cxn modelId="{0997DEDA-A00A-4D58-B125-3B4C7F533537}" srcId="{DABD2804-172E-4B1D-966C-4BB9FA0171D4}" destId="{0E0507D1-13B7-49BD-8C76-FC6ADFD335A2}" srcOrd="0" destOrd="0" parTransId="{5F47EB2F-1034-4882-AE8F-70360086B0E5}" sibTransId="{4111BE3A-C2FD-47C7-A718-94F52D9799BF}"/>
    <dgm:cxn modelId="{E763FCDD-24A8-4B2D-938F-2090D000CEF0}" type="presOf" srcId="{869DD6A1-81C4-48C9-AADC-92B44E8D7B8F}" destId="{AB72FF30-6D81-47C1-B9CD-32DCA04108B0}" srcOrd="0" destOrd="0" presId="urn:microsoft.com/office/officeart/2005/8/layout/gear1"/>
    <dgm:cxn modelId="{3B8BFAEF-814C-4C91-BEFD-3D2A9BAC7AEB}" type="presParOf" srcId="{8F27A93D-021A-4B89-AE7F-691BE540E089}" destId="{691717E8-05E8-4A26-8A81-13837995F6FC}" srcOrd="0" destOrd="0" presId="urn:microsoft.com/office/officeart/2005/8/layout/gear1"/>
    <dgm:cxn modelId="{DB48CDF0-7C52-4A36-AB28-38FF9E091501}" type="presParOf" srcId="{8F27A93D-021A-4B89-AE7F-691BE540E089}" destId="{B918411D-F0C4-492A-B27D-389C8C879B00}" srcOrd="1" destOrd="0" presId="urn:microsoft.com/office/officeart/2005/8/layout/gear1"/>
    <dgm:cxn modelId="{F6594A42-A1D2-458A-AA3A-32EF73E77BD8}" type="presParOf" srcId="{8F27A93D-021A-4B89-AE7F-691BE540E089}" destId="{EF7511DD-95D1-45EC-9A52-7C041F0BC6AC}" srcOrd="2" destOrd="0" presId="urn:microsoft.com/office/officeart/2005/8/layout/gear1"/>
    <dgm:cxn modelId="{1882BFB1-E272-4F25-820A-69CE5B01E4A5}" type="presParOf" srcId="{8F27A93D-021A-4B89-AE7F-691BE540E089}" destId="{4CAAFD81-9A9D-464D-BE5D-43B8E8F220D5}" srcOrd="3" destOrd="0" presId="urn:microsoft.com/office/officeart/2005/8/layout/gear1"/>
    <dgm:cxn modelId="{985FA597-788D-4F41-B94D-2EF88E5BF026}" type="presParOf" srcId="{8F27A93D-021A-4B89-AE7F-691BE540E089}" destId="{B19926FC-890B-4F92-9F18-7F3929BB2EC8}" srcOrd="4" destOrd="0" presId="urn:microsoft.com/office/officeart/2005/8/layout/gear1"/>
    <dgm:cxn modelId="{180180D6-7D83-49F0-935C-D6208ABF2B0F}" type="presParOf" srcId="{8F27A93D-021A-4B89-AE7F-691BE540E089}" destId="{6523C5C8-981E-4906-BC55-8F696E7D5203}" srcOrd="5" destOrd="0" presId="urn:microsoft.com/office/officeart/2005/8/layout/gear1"/>
    <dgm:cxn modelId="{648AE50C-139E-44A1-8EA1-6EB5EEF29031}" type="presParOf" srcId="{8F27A93D-021A-4B89-AE7F-691BE540E089}" destId="{AB72FF30-6D81-47C1-B9CD-32DCA04108B0}" srcOrd="6" destOrd="0" presId="urn:microsoft.com/office/officeart/2005/8/layout/gear1"/>
    <dgm:cxn modelId="{9A3AF25A-4A7B-4C86-9302-5DE743A926C2}" type="presParOf" srcId="{8F27A93D-021A-4B89-AE7F-691BE540E089}" destId="{5F03AC6F-376F-48A3-B6B1-D36EA872EAE6}" srcOrd="7" destOrd="0" presId="urn:microsoft.com/office/officeart/2005/8/layout/gear1"/>
    <dgm:cxn modelId="{01E53EB1-89AD-4185-96F2-B0FB6392A37A}" type="presParOf" srcId="{8F27A93D-021A-4B89-AE7F-691BE540E089}" destId="{5D9C5E4B-AEC5-4755-8A54-FDACF2B56E2B}" srcOrd="8" destOrd="0" presId="urn:microsoft.com/office/officeart/2005/8/layout/gear1"/>
    <dgm:cxn modelId="{B11273B6-3CC0-4757-AFF9-9EFA56891EA4}" type="presParOf" srcId="{8F27A93D-021A-4B89-AE7F-691BE540E089}" destId="{2056D531-C4BF-4031-8C45-82EF8DAA2730}" srcOrd="9" destOrd="0" presId="urn:microsoft.com/office/officeart/2005/8/layout/gear1"/>
    <dgm:cxn modelId="{F86DE1C3-06F6-4CEA-AB5F-6F9DC1D8F0D9}" type="presParOf" srcId="{8F27A93D-021A-4B89-AE7F-691BE540E089}" destId="{8CE46A1F-AFEB-4ED2-A1F5-5E44D1BE5DDC}" srcOrd="10" destOrd="0" presId="urn:microsoft.com/office/officeart/2005/8/layout/gear1"/>
    <dgm:cxn modelId="{C0374945-1ECF-4CA4-86D8-1777CFBF0A17}" type="presParOf" srcId="{8F27A93D-021A-4B89-AE7F-691BE540E089}" destId="{6695F030-1E63-41B7-9711-22399C86EFB8}" srcOrd="11" destOrd="0" presId="urn:microsoft.com/office/officeart/2005/8/layout/gear1"/>
    <dgm:cxn modelId="{B56C9BF8-2F11-4648-B7EC-2B13003EBFC2}" type="presParOf" srcId="{8F27A93D-021A-4B89-AE7F-691BE540E089}" destId="{73432C46-9A1E-4AE7-938C-73CAADA01404}"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037398A-6281-478A-BDAB-3E9D34A74B3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s-US"/>
        </a:p>
      </dgm:t>
    </dgm:pt>
    <dgm:pt modelId="{18A5938F-7CFC-47B8-B7E1-9401F622922F}">
      <dgm:prSet phldrT="[Texto]" custT="1"/>
      <dgm:spPr>
        <a:noFill/>
      </dgm:spPr>
      <dgm:t>
        <a:bodyPr/>
        <a:lstStyle/>
        <a:p>
          <a:r>
            <a:rPr lang="es-419" sz="2600" b="1" i="0" u="none" strike="noStrike" cap="none" dirty="0">
              <a:solidFill>
                <a:schemeClr val="dk2"/>
              </a:solidFill>
              <a:latin typeface="Raleway"/>
              <a:ea typeface="Raleway"/>
              <a:cs typeface="Raleway"/>
              <a:sym typeface="Raleway"/>
            </a:rPr>
            <a:t>Corpus generado automáticamente </a:t>
          </a:r>
          <a:endParaRPr lang="es-US" sz="2600" b="1" i="0" u="none" strike="noStrike" cap="none" dirty="0">
            <a:solidFill>
              <a:schemeClr val="dk2"/>
            </a:solidFill>
            <a:latin typeface="Raleway"/>
            <a:ea typeface="Raleway"/>
            <a:cs typeface="Raleway"/>
            <a:sym typeface="Raleway"/>
          </a:endParaRPr>
        </a:p>
      </dgm:t>
    </dgm:pt>
    <dgm:pt modelId="{050B4231-750D-4DC6-BA97-A16C8456F6AC}" type="parTrans" cxnId="{34B89C7B-FC31-4637-BCCF-AC2417E98C7D}">
      <dgm:prSet/>
      <dgm:spPr/>
      <dgm:t>
        <a:bodyPr/>
        <a:lstStyle/>
        <a:p>
          <a:endParaRPr lang="es-US"/>
        </a:p>
      </dgm:t>
    </dgm:pt>
    <dgm:pt modelId="{1E06F85A-167C-4472-9797-2F7B651A192C}" type="sibTrans" cxnId="{34B89C7B-FC31-4637-BCCF-AC2417E98C7D}">
      <dgm:prSet/>
      <dgm:spPr/>
      <dgm:t>
        <a:bodyPr/>
        <a:lstStyle/>
        <a:p>
          <a:endParaRPr lang="es-US"/>
        </a:p>
      </dgm:t>
    </dgm:pt>
    <dgm:pt modelId="{CCB98055-B7A0-48B5-B7BF-DB24E69D7A9C}">
      <dgm:prSet phldrT="[Texto]" custT="1"/>
      <dgm:spPr>
        <a:noFill/>
      </dgm:spPr>
      <dgm:t>
        <a:bodyPr/>
        <a:lstStyle/>
        <a:p>
          <a:r>
            <a:rPr lang="es-419" sz="2600" b="1" i="0" u="none" strike="noStrike" kern="1200" cap="none" dirty="0">
              <a:solidFill>
                <a:srgbClr val="1A1A1A"/>
              </a:solidFill>
              <a:latin typeface="Raleway"/>
              <a:ea typeface="Raleway"/>
              <a:cs typeface="Raleway"/>
            </a:rPr>
            <a:t>Modelos de aprendizaje profundo</a:t>
          </a:r>
          <a:endParaRPr lang="es-US" sz="2600" b="1" i="0" u="none" strike="noStrike" kern="1200" cap="none" dirty="0">
            <a:solidFill>
              <a:srgbClr val="1A1A1A"/>
            </a:solidFill>
            <a:latin typeface="Raleway"/>
            <a:ea typeface="Raleway"/>
            <a:cs typeface="Raleway"/>
          </a:endParaRPr>
        </a:p>
      </dgm:t>
    </dgm:pt>
    <dgm:pt modelId="{A9E40E26-39FD-48F1-A3BB-F355471F8E37}" type="parTrans" cxnId="{E8205B96-EB91-4517-BD19-092C871D445B}">
      <dgm:prSet/>
      <dgm:spPr/>
      <dgm:t>
        <a:bodyPr/>
        <a:lstStyle/>
        <a:p>
          <a:endParaRPr lang="es-US"/>
        </a:p>
      </dgm:t>
    </dgm:pt>
    <dgm:pt modelId="{1B2E75C8-CE46-4202-BB83-B7F31ADBF32C}" type="sibTrans" cxnId="{E8205B96-EB91-4517-BD19-092C871D445B}">
      <dgm:prSet/>
      <dgm:spPr/>
      <dgm:t>
        <a:bodyPr/>
        <a:lstStyle/>
        <a:p>
          <a:endParaRPr lang="es-US"/>
        </a:p>
      </dgm:t>
    </dgm:pt>
    <dgm:pt modelId="{DD987CA2-27FE-4D48-932A-D5CF7A258206}">
      <dgm:prSet phldrT="[Texto]" custT="1"/>
      <dgm:spPr>
        <a:noFill/>
      </dgm:spPr>
      <dgm:t>
        <a:bodyPr/>
        <a:lstStyle/>
        <a:p>
          <a:r>
            <a:rPr lang="es-419" sz="2600" b="1" i="0" u="none" strike="noStrike" kern="1200" cap="none" dirty="0">
              <a:solidFill>
                <a:srgbClr val="1A1A1A"/>
              </a:solidFill>
              <a:latin typeface="Raleway"/>
              <a:ea typeface="Raleway"/>
              <a:cs typeface="Raleway"/>
            </a:rPr>
            <a:t>Corpus anotado </a:t>
          </a:r>
          <a:r>
            <a:rPr lang="es-419" sz="2600" b="1" i="0" u="none" strike="noStrike" kern="1200" cap="none" dirty="0" err="1">
              <a:solidFill>
                <a:srgbClr val="1A1A1A"/>
              </a:solidFill>
              <a:latin typeface="Raleway"/>
              <a:ea typeface="Raleway"/>
              <a:cs typeface="Raleway"/>
            </a:rPr>
            <a:t>manualmete</a:t>
          </a:r>
          <a:endParaRPr lang="es-US" sz="2600" b="1" i="0" u="none" strike="noStrike" kern="1200" cap="none" dirty="0">
            <a:solidFill>
              <a:srgbClr val="1A1A1A"/>
            </a:solidFill>
            <a:latin typeface="Raleway"/>
            <a:ea typeface="Raleway"/>
            <a:cs typeface="Raleway"/>
          </a:endParaRPr>
        </a:p>
      </dgm:t>
    </dgm:pt>
    <dgm:pt modelId="{D1707E1F-6C13-4B0E-BA60-3CE4D27C41FA}" type="parTrans" cxnId="{783832AE-A610-45D7-B1BF-58408A20D63A}">
      <dgm:prSet/>
      <dgm:spPr/>
      <dgm:t>
        <a:bodyPr/>
        <a:lstStyle/>
        <a:p>
          <a:endParaRPr lang="es-US"/>
        </a:p>
      </dgm:t>
    </dgm:pt>
    <dgm:pt modelId="{EF1B2BB5-F67A-4909-86A8-1B6FD148E2AC}" type="sibTrans" cxnId="{783832AE-A610-45D7-B1BF-58408A20D63A}">
      <dgm:prSet/>
      <dgm:spPr/>
      <dgm:t>
        <a:bodyPr/>
        <a:lstStyle/>
        <a:p>
          <a:endParaRPr lang="es-US"/>
        </a:p>
      </dgm:t>
    </dgm:pt>
    <dgm:pt modelId="{42B313E2-1A5B-4F2D-99C1-61BD6BB973E4}" type="pres">
      <dgm:prSet presAssocID="{D037398A-6281-478A-BDAB-3E9D34A74B37}" presName="Name0" presStyleCnt="0">
        <dgm:presLayoutVars>
          <dgm:chMax val="7"/>
          <dgm:chPref val="7"/>
          <dgm:dir/>
        </dgm:presLayoutVars>
      </dgm:prSet>
      <dgm:spPr/>
    </dgm:pt>
    <dgm:pt modelId="{2EBCE710-6032-4F3C-9A6C-9DCFC635F405}" type="pres">
      <dgm:prSet presAssocID="{D037398A-6281-478A-BDAB-3E9D34A74B37}" presName="Name1" presStyleCnt="0"/>
      <dgm:spPr/>
    </dgm:pt>
    <dgm:pt modelId="{1312CAD3-A6E9-4C5A-915E-3BF65613D34B}" type="pres">
      <dgm:prSet presAssocID="{D037398A-6281-478A-BDAB-3E9D34A74B37}" presName="cycle" presStyleCnt="0"/>
      <dgm:spPr/>
    </dgm:pt>
    <dgm:pt modelId="{CB8C3FB5-95F4-4B63-991D-2BBB4F193498}" type="pres">
      <dgm:prSet presAssocID="{D037398A-6281-478A-BDAB-3E9D34A74B37}" presName="srcNode" presStyleLbl="node1" presStyleIdx="0" presStyleCnt="3"/>
      <dgm:spPr/>
    </dgm:pt>
    <dgm:pt modelId="{893CCA70-D02B-4782-A05A-E6AED2B7A0F2}" type="pres">
      <dgm:prSet presAssocID="{D037398A-6281-478A-BDAB-3E9D34A74B37}" presName="conn" presStyleLbl="parChTrans1D2" presStyleIdx="0" presStyleCnt="1"/>
      <dgm:spPr/>
    </dgm:pt>
    <dgm:pt modelId="{62A848F3-9105-480B-9631-9AE6CE35FD4C}" type="pres">
      <dgm:prSet presAssocID="{D037398A-6281-478A-BDAB-3E9D34A74B37}" presName="extraNode" presStyleLbl="node1" presStyleIdx="0" presStyleCnt="3"/>
      <dgm:spPr/>
    </dgm:pt>
    <dgm:pt modelId="{6735DDC2-9C6E-40A6-A7C5-983688639B11}" type="pres">
      <dgm:prSet presAssocID="{D037398A-6281-478A-BDAB-3E9D34A74B37}" presName="dstNode" presStyleLbl="node1" presStyleIdx="0" presStyleCnt="3"/>
      <dgm:spPr/>
    </dgm:pt>
    <dgm:pt modelId="{071814CE-1025-484F-B61E-86B25B1AD98C}" type="pres">
      <dgm:prSet presAssocID="{18A5938F-7CFC-47B8-B7E1-9401F622922F}" presName="text_1" presStyleLbl="node1" presStyleIdx="0" presStyleCnt="3">
        <dgm:presLayoutVars>
          <dgm:bulletEnabled val="1"/>
        </dgm:presLayoutVars>
      </dgm:prSet>
      <dgm:spPr/>
    </dgm:pt>
    <dgm:pt modelId="{D54B949D-CC3E-43FB-80E7-864EA1635738}" type="pres">
      <dgm:prSet presAssocID="{18A5938F-7CFC-47B8-B7E1-9401F622922F}" presName="accent_1" presStyleCnt="0"/>
      <dgm:spPr/>
    </dgm:pt>
    <dgm:pt modelId="{E7173F6B-DEAF-4E06-A193-DFE9D6225B41}" type="pres">
      <dgm:prSet presAssocID="{18A5938F-7CFC-47B8-B7E1-9401F622922F}" presName="accentRepeatNode" presStyleLbl="solidFgAcc1" presStyleIdx="0" presStyleCnt="3"/>
      <dgm:spPr>
        <a:solidFill>
          <a:srgbClr val="1A9988"/>
        </a:solidFill>
        <a:ln>
          <a:noFill/>
        </a:ln>
      </dgm:spPr>
    </dgm:pt>
    <dgm:pt modelId="{370A532A-7DAF-44D3-8BEB-BB4CC3723D9F}" type="pres">
      <dgm:prSet presAssocID="{CCB98055-B7A0-48B5-B7BF-DB24E69D7A9C}" presName="text_2" presStyleLbl="node1" presStyleIdx="1" presStyleCnt="3">
        <dgm:presLayoutVars>
          <dgm:bulletEnabled val="1"/>
        </dgm:presLayoutVars>
      </dgm:prSet>
      <dgm:spPr/>
    </dgm:pt>
    <dgm:pt modelId="{4EC28768-D98A-411E-8993-EE3AB05C4C6A}" type="pres">
      <dgm:prSet presAssocID="{CCB98055-B7A0-48B5-B7BF-DB24E69D7A9C}" presName="accent_2" presStyleCnt="0"/>
      <dgm:spPr/>
    </dgm:pt>
    <dgm:pt modelId="{58B191DC-1F44-4ECD-9765-7036A626A4F8}" type="pres">
      <dgm:prSet presAssocID="{CCB98055-B7A0-48B5-B7BF-DB24E69D7A9C}" presName="accentRepeatNode" presStyleLbl="solidFgAcc1" presStyleIdx="1" presStyleCnt="3"/>
      <dgm:spPr>
        <a:solidFill>
          <a:srgbClr val="EB5600"/>
        </a:solidFill>
        <a:ln>
          <a:noFill/>
        </a:ln>
      </dgm:spPr>
    </dgm:pt>
    <dgm:pt modelId="{206D61BB-24ED-45BF-964B-2EDDC2339FA8}" type="pres">
      <dgm:prSet presAssocID="{DD987CA2-27FE-4D48-932A-D5CF7A258206}" presName="text_3" presStyleLbl="node1" presStyleIdx="2" presStyleCnt="3">
        <dgm:presLayoutVars>
          <dgm:bulletEnabled val="1"/>
        </dgm:presLayoutVars>
      </dgm:prSet>
      <dgm:spPr/>
    </dgm:pt>
    <dgm:pt modelId="{3F244D2E-D19F-433F-A393-6811C415DCAF}" type="pres">
      <dgm:prSet presAssocID="{DD987CA2-27FE-4D48-932A-D5CF7A258206}" presName="accent_3" presStyleCnt="0"/>
      <dgm:spPr/>
    </dgm:pt>
    <dgm:pt modelId="{10273E7E-FB90-4049-8977-C5D6CBE77096}" type="pres">
      <dgm:prSet presAssocID="{DD987CA2-27FE-4D48-932A-D5CF7A258206}" presName="accentRepeatNode" presStyleLbl="solidFgAcc1" presStyleIdx="2" presStyleCnt="3"/>
      <dgm:spPr>
        <a:solidFill>
          <a:srgbClr val="1A9988"/>
        </a:solidFill>
        <a:ln>
          <a:noFill/>
        </a:ln>
      </dgm:spPr>
    </dgm:pt>
  </dgm:ptLst>
  <dgm:cxnLst>
    <dgm:cxn modelId="{A40CBD0E-7FF2-4ADB-80F0-6944289C7C1B}" type="presOf" srcId="{D037398A-6281-478A-BDAB-3E9D34A74B37}" destId="{42B313E2-1A5B-4F2D-99C1-61BD6BB973E4}" srcOrd="0" destOrd="0" presId="urn:microsoft.com/office/officeart/2008/layout/VerticalCurvedList"/>
    <dgm:cxn modelId="{80D84969-C52D-48B2-886F-89D640FAE5A6}" type="presOf" srcId="{1E06F85A-167C-4472-9797-2F7B651A192C}" destId="{893CCA70-D02B-4782-A05A-E6AED2B7A0F2}" srcOrd="0" destOrd="0" presId="urn:microsoft.com/office/officeart/2008/layout/VerticalCurvedList"/>
    <dgm:cxn modelId="{3B99A649-AEE5-46B6-9C17-6FC3862DC9E5}" type="presOf" srcId="{18A5938F-7CFC-47B8-B7E1-9401F622922F}" destId="{071814CE-1025-484F-B61E-86B25B1AD98C}" srcOrd="0" destOrd="0" presId="urn:microsoft.com/office/officeart/2008/layout/VerticalCurvedList"/>
    <dgm:cxn modelId="{20BF624A-2FF3-4C93-B284-477A081BE849}" type="presOf" srcId="{DD987CA2-27FE-4D48-932A-D5CF7A258206}" destId="{206D61BB-24ED-45BF-964B-2EDDC2339FA8}" srcOrd="0" destOrd="0" presId="urn:microsoft.com/office/officeart/2008/layout/VerticalCurvedList"/>
    <dgm:cxn modelId="{5B920053-D0F1-430A-92DF-6206E4A5AD64}" type="presOf" srcId="{CCB98055-B7A0-48B5-B7BF-DB24E69D7A9C}" destId="{370A532A-7DAF-44D3-8BEB-BB4CC3723D9F}" srcOrd="0" destOrd="0" presId="urn:microsoft.com/office/officeart/2008/layout/VerticalCurvedList"/>
    <dgm:cxn modelId="{34B89C7B-FC31-4637-BCCF-AC2417E98C7D}" srcId="{D037398A-6281-478A-BDAB-3E9D34A74B37}" destId="{18A5938F-7CFC-47B8-B7E1-9401F622922F}" srcOrd="0" destOrd="0" parTransId="{050B4231-750D-4DC6-BA97-A16C8456F6AC}" sibTransId="{1E06F85A-167C-4472-9797-2F7B651A192C}"/>
    <dgm:cxn modelId="{E8205B96-EB91-4517-BD19-092C871D445B}" srcId="{D037398A-6281-478A-BDAB-3E9D34A74B37}" destId="{CCB98055-B7A0-48B5-B7BF-DB24E69D7A9C}" srcOrd="1" destOrd="0" parTransId="{A9E40E26-39FD-48F1-A3BB-F355471F8E37}" sibTransId="{1B2E75C8-CE46-4202-BB83-B7F31ADBF32C}"/>
    <dgm:cxn modelId="{783832AE-A610-45D7-B1BF-58408A20D63A}" srcId="{D037398A-6281-478A-BDAB-3E9D34A74B37}" destId="{DD987CA2-27FE-4D48-932A-D5CF7A258206}" srcOrd="2" destOrd="0" parTransId="{D1707E1F-6C13-4B0E-BA60-3CE4D27C41FA}" sibTransId="{EF1B2BB5-F67A-4909-86A8-1B6FD148E2AC}"/>
    <dgm:cxn modelId="{FA04E2B9-2AC8-4094-88F0-07947FF079C9}" type="presParOf" srcId="{42B313E2-1A5B-4F2D-99C1-61BD6BB973E4}" destId="{2EBCE710-6032-4F3C-9A6C-9DCFC635F405}" srcOrd="0" destOrd="0" presId="urn:microsoft.com/office/officeart/2008/layout/VerticalCurvedList"/>
    <dgm:cxn modelId="{EBC89BB8-9119-490D-AB90-399A7E033964}" type="presParOf" srcId="{2EBCE710-6032-4F3C-9A6C-9DCFC635F405}" destId="{1312CAD3-A6E9-4C5A-915E-3BF65613D34B}" srcOrd="0" destOrd="0" presId="urn:microsoft.com/office/officeart/2008/layout/VerticalCurvedList"/>
    <dgm:cxn modelId="{B1B3F34D-493F-489A-BDAA-1F43059F7D7B}" type="presParOf" srcId="{1312CAD3-A6E9-4C5A-915E-3BF65613D34B}" destId="{CB8C3FB5-95F4-4B63-991D-2BBB4F193498}" srcOrd="0" destOrd="0" presId="urn:microsoft.com/office/officeart/2008/layout/VerticalCurvedList"/>
    <dgm:cxn modelId="{648D0062-7A35-4306-895A-4E3BF08B6F89}" type="presParOf" srcId="{1312CAD3-A6E9-4C5A-915E-3BF65613D34B}" destId="{893CCA70-D02B-4782-A05A-E6AED2B7A0F2}" srcOrd="1" destOrd="0" presId="urn:microsoft.com/office/officeart/2008/layout/VerticalCurvedList"/>
    <dgm:cxn modelId="{7E3482D9-F527-40FE-8487-EC0396B1552C}" type="presParOf" srcId="{1312CAD3-A6E9-4C5A-915E-3BF65613D34B}" destId="{62A848F3-9105-480B-9631-9AE6CE35FD4C}" srcOrd="2" destOrd="0" presId="urn:microsoft.com/office/officeart/2008/layout/VerticalCurvedList"/>
    <dgm:cxn modelId="{B497BE9A-EEF8-4D63-9A35-B2125CBEBF3D}" type="presParOf" srcId="{1312CAD3-A6E9-4C5A-915E-3BF65613D34B}" destId="{6735DDC2-9C6E-40A6-A7C5-983688639B11}" srcOrd="3" destOrd="0" presId="urn:microsoft.com/office/officeart/2008/layout/VerticalCurvedList"/>
    <dgm:cxn modelId="{44675C4A-8CFC-4732-ABBF-13C7C4C0B788}" type="presParOf" srcId="{2EBCE710-6032-4F3C-9A6C-9DCFC635F405}" destId="{071814CE-1025-484F-B61E-86B25B1AD98C}" srcOrd="1" destOrd="0" presId="urn:microsoft.com/office/officeart/2008/layout/VerticalCurvedList"/>
    <dgm:cxn modelId="{2029C151-00DF-433E-B829-33D4445BB7B1}" type="presParOf" srcId="{2EBCE710-6032-4F3C-9A6C-9DCFC635F405}" destId="{D54B949D-CC3E-43FB-80E7-864EA1635738}" srcOrd="2" destOrd="0" presId="urn:microsoft.com/office/officeart/2008/layout/VerticalCurvedList"/>
    <dgm:cxn modelId="{38E4EA71-5424-4137-B7B6-5A6EDC8763CA}" type="presParOf" srcId="{D54B949D-CC3E-43FB-80E7-864EA1635738}" destId="{E7173F6B-DEAF-4E06-A193-DFE9D6225B41}" srcOrd="0" destOrd="0" presId="urn:microsoft.com/office/officeart/2008/layout/VerticalCurvedList"/>
    <dgm:cxn modelId="{96B7AB26-EAA9-4F1B-A7C8-4783057A5ABB}" type="presParOf" srcId="{2EBCE710-6032-4F3C-9A6C-9DCFC635F405}" destId="{370A532A-7DAF-44D3-8BEB-BB4CC3723D9F}" srcOrd="3" destOrd="0" presId="urn:microsoft.com/office/officeart/2008/layout/VerticalCurvedList"/>
    <dgm:cxn modelId="{4EE0D612-D0DA-42F0-9546-D9466396B94D}" type="presParOf" srcId="{2EBCE710-6032-4F3C-9A6C-9DCFC635F405}" destId="{4EC28768-D98A-411E-8993-EE3AB05C4C6A}" srcOrd="4" destOrd="0" presId="urn:microsoft.com/office/officeart/2008/layout/VerticalCurvedList"/>
    <dgm:cxn modelId="{1B69642F-F0D9-44B0-B984-7E8ADBAE93AD}" type="presParOf" srcId="{4EC28768-D98A-411E-8993-EE3AB05C4C6A}" destId="{58B191DC-1F44-4ECD-9765-7036A626A4F8}" srcOrd="0" destOrd="0" presId="urn:microsoft.com/office/officeart/2008/layout/VerticalCurvedList"/>
    <dgm:cxn modelId="{7E8FBE8B-6973-42A6-B343-22C58C0FA320}" type="presParOf" srcId="{2EBCE710-6032-4F3C-9A6C-9DCFC635F405}" destId="{206D61BB-24ED-45BF-964B-2EDDC2339FA8}" srcOrd="5" destOrd="0" presId="urn:microsoft.com/office/officeart/2008/layout/VerticalCurvedList"/>
    <dgm:cxn modelId="{E6E80E52-57BF-449B-92EC-B8C8B759B07D}" type="presParOf" srcId="{2EBCE710-6032-4F3C-9A6C-9DCFC635F405}" destId="{3F244D2E-D19F-433F-A393-6811C415DCAF}" srcOrd="6" destOrd="0" presId="urn:microsoft.com/office/officeart/2008/layout/VerticalCurvedList"/>
    <dgm:cxn modelId="{274210E7-8889-400A-8284-6EB16E00DC9C}" type="presParOf" srcId="{3F244D2E-D19F-433F-A393-6811C415DCAF}" destId="{10273E7E-FB90-4049-8977-C5D6CBE77096}"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3CCA70-D02B-4782-A05A-E6AED2B7A0F2}">
      <dsp:nvSpPr>
        <dsp:cNvPr id="0" name=""/>
        <dsp:cNvSpPr/>
      </dsp:nvSpPr>
      <dsp:spPr>
        <a:xfrm>
          <a:off x="-3044131" y="-468735"/>
          <a:ext cx="3631284" cy="3631284"/>
        </a:xfrm>
        <a:prstGeom prst="blockArc">
          <a:avLst>
            <a:gd name="adj1" fmla="val 18900000"/>
            <a:gd name="adj2" fmla="val 2700000"/>
            <a:gd name="adj3" fmla="val 595"/>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1814CE-1025-484F-B61E-86B25B1AD98C}">
      <dsp:nvSpPr>
        <dsp:cNvPr id="0" name=""/>
        <dsp:cNvSpPr/>
      </dsp:nvSpPr>
      <dsp:spPr>
        <a:xfrm>
          <a:off x="377529" y="269381"/>
          <a:ext cx="7277623" cy="538762"/>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7643" tIns="66040" rIns="66040" bIns="66040" numCol="1" spcCol="1270" anchor="ctr" anchorCtr="0">
          <a:noAutofit/>
        </a:bodyPr>
        <a:lstStyle/>
        <a:p>
          <a:pPr marL="0" lvl="0" indent="0" algn="l" defTabSz="1155700">
            <a:lnSpc>
              <a:spcPct val="90000"/>
            </a:lnSpc>
            <a:spcBef>
              <a:spcPct val="0"/>
            </a:spcBef>
            <a:spcAft>
              <a:spcPct val="35000"/>
            </a:spcAft>
            <a:buNone/>
          </a:pPr>
          <a:r>
            <a:rPr lang="es-419" sz="2600" b="1" i="0" u="none" strike="noStrike" kern="1200" cap="none" dirty="0">
              <a:solidFill>
                <a:schemeClr val="dk2"/>
              </a:solidFill>
              <a:latin typeface="Raleway"/>
              <a:ea typeface="Raleway"/>
              <a:cs typeface="Raleway"/>
              <a:sym typeface="Raleway"/>
            </a:rPr>
            <a:t>Modelo de Extracción de Relaciones</a:t>
          </a:r>
          <a:endParaRPr lang="es-US" sz="2600" b="1" i="0" u="none" strike="noStrike" kern="1200" cap="none" dirty="0">
            <a:solidFill>
              <a:schemeClr val="dk2"/>
            </a:solidFill>
            <a:latin typeface="Raleway"/>
            <a:ea typeface="Raleway"/>
            <a:cs typeface="Raleway"/>
            <a:sym typeface="Raleway"/>
          </a:endParaRPr>
        </a:p>
      </dsp:txBody>
      <dsp:txXfrm>
        <a:off x="377529" y="269381"/>
        <a:ext cx="7277623" cy="538762"/>
      </dsp:txXfrm>
    </dsp:sp>
    <dsp:sp modelId="{E7173F6B-DEAF-4E06-A193-DFE9D6225B41}">
      <dsp:nvSpPr>
        <dsp:cNvPr id="0" name=""/>
        <dsp:cNvSpPr/>
      </dsp:nvSpPr>
      <dsp:spPr>
        <a:xfrm>
          <a:off x="40803" y="202035"/>
          <a:ext cx="673453" cy="673453"/>
        </a:xfrm>
        <a:prstGeom prst="ellipse">
          <a:avLst/>
        </a:prstGeom>
        <a:solidFill>
          <a:srgbClr val="1A9988"/>
        </a:solidFill>
        <a:ln w="25400" cap="flat" cmpd="sng" algn="ctr">
          <a:noFill/>
          <a:prstDash val="solid"/>
        </a:ln>
        <a:effectLst/>
      </dsp:spPr>
      <dsp:style>
        <a:lnRef idx="2">
          <a:scrgbClr r="0" g="0" b="0"/>
        </a:lnRef>
        <a:fillRef idx="1">
          <a:scrgbClr r="0" g="0" b="0"/>
        </a:fillRef>
        <a:effectRef idx="0">
          <a:scrgbClr r="0" g="0" b="0"/>
        </a:effectRef>
        <a:fontRef idx="minor"/>
      </dsp:style>
    </dsp:sp>
    <dsp:sp modelId="{370A532A-7DAF-44D3-8BEB-BB4CC3723D9F}">
      <dsp:nvSpPr>
        <dsp:cNvPr id="0" name=""/>
        <dsp:cNvSpPr/>
      </dsp:nvSpPr>
      <dsp:spPr>
        <a:xfrm>
          <a:off x="573370" y="1077525"/>
          <a:ext cx="7081782" cy="538762"/>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7643" tIns="66040" rIns="66040" bIns="66040" numCol="1" spcCol="1270" anchor="ctr" anchorCtr="0">
          <a:noAutofit/>
        </a:bodyPr>
        <a:lstStyle/>
        <a:p>
          <a:pPr marL="0" lvl="0" indent="0" algn="l" defTabSz="1155700">
            <a:lnSpc>
              <a:spcPct val="90000"/>
            </a:lnSpc>
            <a:spcBef>
              <a:spcPct val="0"/>
            </a:spcBef>
            <a:spcAft>
              <a:spcPct val="35000"/>
            </a:spcAft>
            <a:buNone/>
          </a:pPr>
          <a:r>
            <a:rPr lang="es-419" sz="2600" b="1" i="0" u="none" strike="noStrike" kern="1200" cap="none" dirty="0">
              <a:solidFill>
                <a:srgbClr val="1A1A1A"/>
              </a:solidFill>
              <a:latin typeface="Raleway"/>
              <a:ea typeface="Raleway"/>
              <a:cs typeface="Raleway"/>
            </a:rPr>
            <a:t>Independiente del dominio</a:t>
          </a:r>
          <a:endParaRPr lang="es-US" sz="2600" b="1" i="0" u="none" strike="noStrike" kern="1200" cap="none" dirty="0">
            <a:solidFill>
              <a:srgbClr val="1A1A1A"/>
            </a:solidFill>
            <a:latin typeface="Raleway"/>
            <a:ea typeface="Raleway"/>
            <a:cs typeface="Raleway"/>
          </a:endParaRPr>
        </a:p>
      </dsp:txBody>
      <dsp:txXfrm>
        <a:off x="573370" y="1077525"/>
        <a:ext cx="7081782" cy="538762"/>
      </dsp:txXfrm>
    </dsp:sp>
    <dsp:sp modelId="{58B191DC-1F44-4ECD-9765-7036A626A4F8}">
      <dsp:nvSpPr>
        <dsp:cNvPr id="0" name=""/>
        <dsp:cNvSpPr/>
      </dsp:nvSpPr>
      <dsp:spPr>
        <a:xfrm>
          <a:off x="236643" y="1010179"/>
          <a:ext cx="673453" cy="673453"/>
        </a:xfrm>
        <a:prstGeom prst="ellipse">
          <a:avLst/>
        </a:prstGeom>
        <a:solidFill>
          <a:srgbClr val="EB5600"/>
        </a:solidFill>
        <a:ln w="25400" cap="flat" cmpd="sng" algn="ctr">
          <a:noFill/>
          <a:prstDash val="solid"/>
        </a:ln>
        <a:effectLst/>
      </dsp:spPr>
      <dsp:style>
        <a:lnRef idx="2">
          <a:scrgbClr r="0" g="0" b="0"/>
        </a:lnRef>
        <a:fillRef idx="1">
          <a:scrgbClr r="0" g="0" b="0"/>
        </a:fillRef>
        <a:effectRef idx="0">
          <a:scrgbClr r="0" g="0" b="0"/>
        </a:effectRef>
        <a:fontRef idx="minor"/>
      </dsp:style>
    </dsp:sp>
    <dsp:sp modelId="{206D61BB-24ED-45BF-964B-2EDDC2339FA8}">
      <dsp:nvSpPr>
        <dsp:cNvPr id="0" name=""/>
        <dsp:cNvSpPr/>
      </dsp:nvSpPr>
      <dsp:spPr>
        <a:xfrm>
          <a:off x="377529" y="1885669"/>
          <a:ext cx="7277623" cy="538762"/>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7643" tIns="66040" rIns="66040" bIns="66040" numCol="1" spcCol="1270" anchor="ctr" anchorCtr="0">
          <a:noAutofit/>
        </a:bodyPr>
        <a:lstStyle/>
        <a:p>
          <a:pPr marL="0" lvl="0" indent="0" algn="l" defTabSz="1155700">
            <a:lnSpc>
              <a:spcPct val="90000"/>
            </a:lnSpc>
            <a:spcBef>
              <a:spcPct val="0"/>
            </a:spcBef>
            <a:spcAft>
              <a:spcPct val="35000"/>
            </a:spcAft>
            <a:buNone/>
          </a:pPr>
          <a:r>
            <a:rPr lang="es-419" sz="2600" b="1" i="0" u="none" strike="noStrike" kern="1200" cap="none" dirty="0">
              <a:solidFill>
                <a:srgbClr val="1A1A1A"/>
              </a:solidFill>
              <a:latin typeface="Raleway"/>
              <a:ea typeface="Raleway"/>
              <a:cs typeface="Raleway"/>
            </a:rPr>
            <a:t>Idioma español</a:t>
          </a:r>
          <a:endParaRPr lang="es-US" sz="2600" b="1" i="0" u="none" strike="noStrike" kern="1200" cap="none" dirty="0">
            <a:solidFill>
              <a:srgbClr val="1A1A1A"/>
            </a:solidFill>
            <a:latin typeface="Raleway"/>
            <a:ea typeface="Raleway"/>
            <a:cs typeface="Raleway"/>
          </a:endParaRPr>
        </a:p>
      </dsp:txBody>
      <dsp:txXfrm>
        <a:off x="377529" y="1885669"/>
        <a:ext cx="7277623" cy="538762"/>
      </dsp:txXfrm>
    </dsp:sp>
    <dsp:sp modelId="{10273E7E-FB90-4049-8977-C5D6CBE77096}">
      <dsp:nvSpPr>
        <dsp:cNvPr id="0" name=""/>
        <dsp:cNvSpPr/>
      </dsp:nvSpPr>
      <dsp:spPr>
        <a:xfrm>
          <a:off x="40803" y="1818323"/>
          <a:ext cx="673453" cy="673453"/>
        </a:xfrm>
        <a:prstGeom prst="ellipse">
          <a:avLst/>
        </a:prstGeom>
        <a:solidFill>
          <a:srgbClr val="1A9988"/>
        </a:solid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F0E0C7-DB77-4342-9F6C-7A02733DFAAD}">
      <dsp:nvSpPr>
        <dsp:cNvPr id="0" name=""/>
        <dsp:cNvSpPr/>
      </dsp:nvSpPr>
      <dsp:spPr>
        <a:xfrm>
          <a:off x="968713" y="1321"/>
          <a:ext cx="1074143" cy="1074143"/>
        </a:xfrm>
        <a:prstGeom prst="ellipse">
          <a:avLst/>
        </a:prstGeom>
        <a:solidFill>
          <a:srgbClr val="EB56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s-419" sz="800" b="1" kern="1200" dirty="0"/>
            <a:t>Base de Conocimiento</a:t>
          </a:r>
          <a:endParaRPr lang="es-US" sz="800" b="1" kern="1200" dirty="0"/>
        </a:p>
      </dsp:txBody>
      <dsp:txXfrm>
        <a:off x="1126018" y="158626"/>
        <a:ext cx="759533" cy="759533"/>
      </dsp:txXfrm>
    </dsp:sp>
    <dsp:sp modelId="{620E740D-6C4E-4AD7-AC0F-AE0FB536D2C2}">
      <dsp:nvSpPr>
        <dsp:cNvPr id="0" name=""/>
        <dsp:cNvSpPr/>
      </dsp:nvSpPr>
      <dsp:spPr>
        <a:xfrm>
          <a:off x="1194283" y="1162686"/>
          <a:ext cx="623003" cy="623003"/>
        </a:xfrm>
        <a:prstGeom prst="mathPlus">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s-US" sz="700" kern="1200"/>
        </a:p>
      </dsp:txBody>
      <dsp:txXfrm>
        <a:off x="1276862" y="1400922"/>
        <a:ext cx="457845" cy="146531"/>
      </dsp:txXfrm>
    </dsp:sp>
    <dsp:sp modelId="{FF7AE311-3B4B-4B7A-80EF-5FC977E484B3}">
      <dsp:nvSpPr>
        <dsp:cNvPr id="0" name=""/>
        <dsp:cNvSpPr/>
      </dsp:nvSpPr>
      <dsp:spPr>
        <a:xfrm>
          <a:off x="968713" y="1872910"/>
          <a:ext cx="1074143" cy="1074143"/>
        </a:xfrm>
        <a:prstGeom prst="ellipse">
          <a:avLst/>
        </a:prstGeom>
        <a:solidFill>
          <a:srgbClr val="1A998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s-419" sz="800" b="1" kern="1200" dirty="0"/>
            <a:t>Texto plano</a:t>
          </a:r>
          <a:endParaRPr lang="es-US" sz="800" b="1" kern="1200" dirty="0"/>
        </a:p>
      </dsp:txBody>
      <dsp:txXfrm>
        <a:off x="1126018" y="2030215"/>
        <a:ext cx="759533" cy="759533"/>
      </dsp:txXfrm>
    </dsp:sp>
    <dsp:sp modelId="{DC04197D-C260-4CC5-8FE5-D0D1638B646A}">
      <dsp:nvSpPr>
        <dsp:cNvPr id="0" name=""/>
        <dsp:cNvSpPr/>
      </dsp:nvSpPr>
      <dsp:spPr>
        <a:xfrm>
          <a:off x="2203978" y="1274397"/>
          <a:ext cx="341577" cy="399581"/>
        </a:xfrm>
        <a:prstGeom prst="rightArrow">
          <a:avLst>
            <a:gd name="adj1" fmla="val 60000"/>
            <a:gd name="adj2" fmla="val 50000"/>
          </a:avLst>
        </a:prstGeom>
        <a:solidFill>
          <a:srgbClr val="1A9988"/>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s-US" sz="700" kern="1200"/>
        </a:p>
      </dsp:txBody>
      <dsp:txXfrm>
        <a:off x="2203978" y="1354313"/>
        <a:ext cx="239104" cy="239749"/>
      </dsp:txXfrm>
    </dsp:sp>
    <dsp:sp modelId="{0DE9B4B8-B7CF-411E-83D4-15CF4A1C8933}">
      <dsp:nvSpPr>
        <dsp:cNvPr id="0" name=""/>
        <dsp:cNvSpPr/>
      </dsp:nvSpPr>
      <dsp:spPr>
        <a:xfrm>
          <a:off x="2687343" y="400044"/>
          <a:ext cx="2148287" cy="2148287"/>
        </a:xfrm>
        <a:prstGeom prst="ellipse">
          <a:avLst/>
        </a:prstGeom>
        <a:solidFill>
          <a:srgbClr val="E9EDEE"/>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s-419" sz="2500" kern="1200" dirty="0">
              <a:solidFill>
                <a:schemeClr val="bg2">
                  <a:lumMod val="75000"/>
                  <a:lumOff val="25000"/>
                </a:schemeClr>
              </a:solidFill>
            </a:rPr>
            <a:t>Corpus Anotado</a:t>
          </a:r>
        </a:p>
      </dsp:txBody>
      <dsp:txXfrm>
        <a:off x="3001952" y="714653"/>
        <a:ext cx="1519069" cy="15190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717E8-05E8-4A26-8A81-13837995F6FC}">
      <dsp:nvSpPr>
        <dsp:cNvPr id="0" name=""/>
        <dsp:cNvSpPr/>
      </dsp:nvSpPr>
      <dsp:spPr>
        <a:xfrm>
          <a:off x="1961833" y="1299428"/>
          <a:ext cx="1522721" cy="1522721"/>
        </a:xfrm>
        <a:prstGeom prst="gear9">
          <a:avLst/>
        </a:prstGeom>
        <a:solidFill>
          <a:srgbClr val="E9EDEE"/>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s-419" sz="1500" kern="1200" dirty="0">
              <a:solidFill>
                <a:schemeClr val="bg2">
                  <a:lumMod val="75000"/>
                  <a:lumOff val="25000"/>
                </a:schemeClr>
              </a:solidFill>
            </a:rPr>
            <a:t>Corpus Anotado</a:t>
          </a:r>
        </a:p>
      </dsp:txBody>
      <dsp:txXfrm>
        <a:off x="2267968" y="1656118"/>
        <a:ext cx="910451" cy="782710"/>
      </dsp:txXfrm>
    </dsp:sp>
    <dsp:sp modelId="{4CAAFD81-9A9D-464D-BE5D-43B8E8F220D5}">
      <dsp:nvSpPr>
        <dsp:cNvPr id="0" name=""/>
        <dsp:cNvSpPr/>
      </dsp:nvSpPr>
      <dsp:spPr>
        <a:xfrm>
          <a:off x="1075886" y="939512"/>
          <a:ext cx="1107434" cy="1107434"/>
        </a:xfrm>
        <a:prstGeom prst="gear6">
          <a:avLst/>
        </a:prstGeom>
        <a:solidFill>
          <a:srgbClr val="1A998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419" sz="1000" b="1" kern="1200" dirty="0"/>
            <a:t>Texto plano </a:t>
          </a:r>
          <a:endParaRPr lang="es-US" sz="1000" b="1" kern="1200" dirty="0"/>
        </a:p>
      </dsp:txBody>
      <dsp:txXfrm>
        <a:off x="1354686" y="1219997"/>
        <a:ext cx="549834" cy="546464"/>
      </dsp:txXfrm>
    </dsp:sp>
    <dsp:sp modelId="{AB72FF30-6D81-47C1-B9CD-32DCA04108B0}">
      <dsp:nvSpPr>
        <dsp:cNvPr id="0" name=""/>
        <dsp:cNvSpPr/>
      </dsp:nvSpPr>
      <dsp:spPr>
        <a:xfrm rot="20700000">
          <a:off x="1554722" y="102484"/>
          <a:ext cx="1367938" cy="1231082"/>
        </a:xfrm>
        <a:prstGeom prst="gear6">
          <a:avLst/>
        </a:prstGeom>
        <a:solidFill>
          <a:srgbClr val="EB56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s-419" sz="800" b="1" kern="1200" dirty="0"/>
            <a:t>Base de</a:t>
          </a:r>
        </a:p>
        <a:p>
          <a:pPr marL="0" lvl="0" indent="0" algn="ctr" defTabSz="355600">
            <a:lnSpc>
              <a:spcPct val="90000"/>
            </a:lnSpc>
            <a:spcBef>
              <a:spcPct val="0"/>
            </a:spcBef>
            <a:spcAft>
              <a:spcPct val="35000"/>
            </a:spcAft>
            <a:buNone/>
          </a:pPr>
          <a:r>
            <a:rPr lang="es-419" sz="800" b="1" kern="1200" dirty="0"/>
            <a:t>Conocimiento</a:t>
          </a:r>
          <a:endParaRPr lang="es-US" sz="800" b="1" kern="1200" dirty="0"/>
        </a:p>
      </dsp:txBody>
      <dsp:txXfrm rot="-20700000">
        <a:off x="1862869" y="364379"/>
        <a:ext cx="751645" cy="707292"/>
      </dsp:txXfrm>
    </dsp:sp>
    <dsp:sp modelId="{8CE46A1F-AFEB-4ED2-A1F5-5E44D1BE5DDC}">
      <dsp:nvSpPr>
        <dsp:cNvPr id="0" name=""/>
        <dsp:cNvSpPr/>
      </dsp:nvSpPr>
      <dsp:spPr>
        <a:xfrm>
          <a:off x="1829789" y="1078033"/>
          <a:ext cx="1949083" cy="1949083"/>
        </a:xfrm>
        <a:prstGeom prst="circularArrow">
          <a:avLst>
            <a:gd name="adj1" fmla="val 4688"/>
            <a:gd name="adj2" fmla="val 299029"/>
            <a:gd name="adj3" fmla="val 2468422"/>
            <a:gd name="adj4" fmla="val 15968250"/>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695F030-1E63-41B7-9711-22399C86EFB8}">
      <dsp:nvSpPr>
        <dsp:cNvPr id="0" name=""/>
        <dsp:cNvSpPr/>
      </dsp:nvSpPr>
      <dsp:spPr>
        <a:xfrm>
          <a:off x="879762" y="700597"/>
          <a:ext cx="1416131" cy="1416131"/>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3432C46-9A1E-4AE7-938C-73CAADA01404}">
      <dsp:nvSpPr>
        <dsp:cNvPr id="0" name=""/>
        <dsp:cNvSpPr/>
      </dsp:nvSpPr>
      <dsp:spPr>
        <a:xfrm>
          <a:off x="1445177" y="-56054"/>
          <a:ext cx="1526874" cy="1526874"/>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3CCA70-D02B-4782-A05A-E6AED2B7A0F2}">
      <dsp:nvSpPr>
        <dsp:cNvPr id="0" name=""/>
        <dsp:cNvSpPr/>
      </dsp:nvSpPr>
      <dsp:spPr>
        <a:xfrm>
          <a:off x="-3044131" y="-468735"/>
          <a:ext cx="3631284" cy="3631284"/>
        </a:xfrm>
        <a:prstGeom prst="blockArc">
          <a:avLst>
            <a:gd name="adj1" fmla="val 18900000"/>
            <a:gd name="adj2" fmla="val 2700000"/>
            <a:gd name="adj3" fmla="val 595"/>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1814CE-1025-484F-B61E-86B25B1AD98C}">
      <dsp:nvSpPr>
        <dsp:cNvPr id="0" name=""/>
        <dsp:cNvSpPr/>
      </dsp:nvSpPr>
      <dsp:spPr>
        <a:xfrm>
          <a:off x="377529" y="269381"/>
          <a:ext cx="7277623" cy="538762"/>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7643" tIns="66040" rIns="66040" bIns="66040" numCol="1" spcCol="1270" anchor="ctr" anchorCtr="0">
          <a:noAutofit/>
        </a:bodyPr>
        <a:lstStyle/>
        <a:p>
          <a:pPr marL="0" lvl="0" indent="0" algn="l" defTabSz="1155700">
            <a:lnSpc>
              <a:spcPct val="90000"/>
            </a:lnSpc>
            <a:spcBef>
              <a:spcPct val="0"/>
            </a:spcBef>
            <a:spcAft>
              <a:spcPct val="35000"/>
            </a:spcAft>
            <a:buNone/>
          </a:pPr>
          <a:r>
            <a:rPr lang="es-419" sz="2600" b="1" i="0" u="none" strike="noStrike" kern="1200" cap="none" dirty="0">
              <a:solidFill>
                <a:schemeClr val="dk2"/>
              </a:solidFill>
              <a:latin typeface="Raleway"/>
              <a:ea typeface="Raleway"/>
              <a:cs typeface="Raleway"/>
              <a:sym typeface="Raleway"/>
            </a:rPr>
            <a:t>Corpus generado automáticamente </a:t>
          </a:r>
          <a:endParaRPr lang="es-US" sz="2600" b="1" i="0" u="none" strike="noStrike" kern="1200" cap="none" dirty="0">
            <a:solidFill>
              <a:schemeClr val="dk2"/>
            </a:solidFill>
            <a:latin typeface="Raleway"/>
            <a:ea typeface="Raleway"/>
            <a:cs typeface="Raleway"/>
            <a:sym typeface="Raleway"/>
          </a:endParaRPr>
        </a:p>
      </dsp:txBody>
      <dsp:txXfrm>
        <a:off x="377529" y="269381"/>
        <a:ext cx="7277623" cy="538762"/>
      </dsp:txXfrm>
    </dsp:sp>
    <dsp:sp modelId="{E7173F6B-DEAF-4E06-A193-DFE9D6225B41}">
      <dsp:nvSpPr>
        <dsp:cNvPr id="0" name=""/>
        <dsp:cNvSpPr/>
      </dsp:nvSpPr>
      <dsp:spPr>
        <a:xfrm>
          <a:off x="40803" y="202035"/>
          <a:ext cx="673453" cy="673453"/>
        </a:xfrm>
        <a:prstGeom prst="ellipse">
          <a:avLst/>
        </a:prstGeom>
        <a:solidFill>
          <a:srgbClr val="1A9988"/>
        </a:solidFill>
        <a:ln w="25400" cap="flat" cmpd="sng" algn="ctr">
          <a:noFill/>
          <a:prstDash val="solid"/>
        </a:ln>
        <a:effectLst/>
      </dsp:spPr>
      <dsp:style>
        <a:lnRef idx="2">
          <a:scrgbClr r="0" g="0" b="0"/>
        </a:lnRef>
        <a:fillRef idx="1">
          <a:scrgbClr r="0" g="0" b="0"/>
        </a:fillRef>
        <a:effectRef idx="0">
          <a:scrgbClr r="0" g="0" b="0"/>
        </a:effectRef>
        <a:fontRef idx="minor"/>
      </dsp:style>
    </dsp:sp>
    <dsp:sp modelId="{370A532A-7DAF-44D3-8BEB-BB4CC3723D9F}">
      <dsp:nvSpPr>
        <dsp:cNvPr id="0" name=""/>
        <dsp:cNvSpPr/>
      </dsp:nvSpPr>
      <dsp:spPr>
        <a:xfrm>
          <a:off x="573370" y="1077525"/>
          <a:ext cx="7081782" cy="538762"/>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7643" tIns="66040" rIns="66040" bIns="66040" numCol="1" spcCol="1270" anchor="ctr" anchorCtr="0">
          <a:noAutofit/>
        </a:bodyPr>
        <a:lstStyle/>
        <a:p>
          <a:pPr marL="0" lvl="0" indent="0" algn="l" defTabSz="1155700">
            <a:lnSpc>
              <a:spcPct val="90000"/>
            </a:lnSpc>
            <a:spcBef>
              <a:spcPct val="0"/>
            </a:spcBef>
            <a:spcAft>
              <a:spcPct val="35000"/>
            </a:spcAft>
            <a:buNone/>
          </a:pPr>
          <a:r>
            <a:rPr lang="es-419" sz="2600" b="1" i="0" u="none" strike="noStrike" kern="1200" cap="none" dirty="0">
              <a:solidFill>
                <a:srgbClr val="1A1A1A"/>
              </a:solidFill>
              <a:latin typeface="Raleway"/>
              <a:ea typeface="Raleway"/>
              <a:cs typeface="Raleway"/>
            </a:rPr>
            <a:t>Modelos de aprendizaje profundo</a:t>
          </a:r>
          <a:endParaRPr lang="es-US" sz="2600" b="1" i="0" u="none" strike="noStrike" kern="1200" cap="none" dirty="0">
            <a:solidFill>
              <a:srgbClr val="1A1A1A"/>
            </a:solidFill>
            <a:latin typeface="Raleway"/>
            <a:ea typeface="Raleway"/>
            <a:cs typeface="Raleway"/>
          </a:endParaRPr>
        </a:p>
      </dsp:txBody>
      <dsp:txXfrm>
        <a:off x="573370" y="1077525"/>
        <a:ext cx="7081782" cy="538762"/>
      </dsp:txXfrm>
    </dsp:sp>
    <dsp:sp modelId="{58B191DC-1F44-4ECD-9765-7036A626A4F8}">
      <dsp:nvSpPr>
        <dsp:cNvPr id="0" name=""/>
        <dsp:cNvSpPr/>
      </dsp:nvSpPr>
      <dsp:spPr>
        <a:xfrm>
          <a:off x="236643" y="1010179"/>
          <a:ext cx="673453" cy="673453"/>
        </a:xfrm>
        <a:prstGeom prst="ellipse">
          <a:avLst/>
        </a:prstGeom>
        <a:solidFill>
          <a:srgbClr val="EB5600"/>
        </a:solidFill>
        <a:ln w="25400" cap="flat" cmpd="sng" algn="ctr">
          <a:noFill/>
          <a:prstDash val="solid"/>
        </a:ln>
        <a:effectLst/>
      </dsp:spPr>
      <dsp:style>
        <a:lnRef idx="2">
          <a:scrgbClr r="0" g="0" b="0"/>
        </a:lnRef>
        <a:fillRef idx="1">
          <a:scrgbClr r="0" g="0" b="0"/>
        </a:fillRef>
        <a:effectRef idx="0">
          <a:scrgbClr r="0" g="0" b="0"/>
        </a:effectRef>
        <a:fontRef idx="minor"/>
      </dsp:style>
    </dsp:sp>
    <dsp:sp modelId="{206D61BB-24ED-45BF-964B-2EDDC2339FA8}">
      <dsp:nvSpPr>
        <dsp:cNvPr id="0" name=""/>
        <dsp:cNvSpPr/>
      </dsp:nvSpPr>
      <dsp:spPr>
        <a:xfrm>
          <a:off x="377529" y="1885669"/>
          <a:ext cx="7277623" cy="538762"/>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7643" tIns="66040" rIns="66040" bIns="66040" numCol="1" spcCol="1270" anchor="ctr" anchorCtr="0">
          <a:noAutofit/>
        </a:bodyPr>
        <a:lstStyle/>
        <a:p>
          <a:pPr marL="0" lvl="0" indent="0" algn="l" defTabSz="1155700">
            <a:lnSpc>
              <a:spcPct val="90000"/>
            </a:lnSpc>
            <a:spcBef>
              <a:spcPct val="0"/>
            </a:spcBef>
            <a:spcAft>
              <a:spcPct val="35000"/>
            </a:spcAft>
            <a:buNone/>
          </a:pPr>
          <a:r>
            <a:rPr lang="es-419" sz="2600" b="1" i="0" u="none" strike="noStrike" kern="1200" cap="none" dirty="0">
              <a:solidFill>
                <a:srgbClr val="1A1A1A"/>
              </a:solidFill>
              <a:latin typeface="Raleway"/>
              <a:ea typeface="Raleway"/>
              <a:cs typeface="Raleway"/>
            </a:rPr>
            <a:t>Corpus anotado </a:t>
          </a:r>
          <a:r>
            <a:rPr lang="es-419" sz="2600" b="1" i="0" u="none" strike="noStrike" kern="1200" cap="none" dirty="0" err="1">
              <a:solidFill>
                <a:srgbClr val="1A1A1A"/>
              </a:solidFill>
              <a:latin typeface="Raleway"/>
              <a:ea typeface="Raleway"/>
              <a:cs typeface="Raleway"/>
            </a:rPr>
            <a:t>manualmete</a:t>
          </a:r>
          <a:endParaRPr lang="es-US" sz="2600" b="1" i="0" u="none" strike="noStrike" kern="1200" cap="none" dirty="0">
            <a:solidFill>
              <a:srgbClr val="1A1A1A"/>
            </a:solidFill>
            <a:latin typeface="Raleway"/>
            <a:ea typeface="Raleway"/>
            <a:cs typeface="Raleway"/>
          </a:endParaRPr>
        </a:p>
      </dsp:txBody>
      <dsp:txXfrm>
        <a:off x="377529" y="1885669"/>
        <a:ext cx="7277623" cy="538762"/>
      </dsp:txXfrm>
    </dsp:sp>
    <dsp:sp modelId="{10273E7E-FB90-4049-8977-C5D6CBE77096}">
      <dsp:nvSpPr>
        <dsp:cNvPr id="0" name=""/>
        <dsp:cNvSpPr/>
      </dsp:nvSpPr>
      <dsp:spPr>
        <a:xfrm>
          <a:off x="40803" y="1818323"/>
          <a:ext cx="673453" cy="673453"/>
        </a:xfrm>
        <a:prstGeom prst="ellipse">
          <a:avLst/>
        </a:prstGeom>
        <a:solidFill>
          <a:srgbClr val="1A9988"/>
        </a:solid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10831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ff49c924e_0_1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ff49c924e_0_1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8241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ff49c924e_0_1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ff49c924e_0_1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3013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ff49c924e_0_1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ff49c924e_0_1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260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ff49c924e_0_1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ff49c924e_0_1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879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ff49c924e_0_1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ff49c924e_0_1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7661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ff49c924e_0_1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ff49c924e_0_1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2227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6f73a04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c6f73a04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34280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ff49c924e_0_1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ff49c924e_0_1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961771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ff49c924e_0_1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ff49c924e_0_1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6034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ff49c924e_0_1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ff49c924e_0_1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87020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73a0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algn="l" rtl="0">
              <a:lnSpc>
                <a:spcPct val="100000"/>
              </a:lnSpc>
              <a:spcBef>
                <a:spcPts val="0"/>
              </a:spcBef>
              <a:spcAft>
                <a:spcPts val="0"/>
              </a:spcAft>
              <a:buFont typeface="Arial" panose="020B0604020202020204" pitchFamily="34" charset="0"/>
              <a:buChar char="•"/>
            </a:pPr>
            <a:r>
              <a:rPr lang="en-US" sz="1100" dirty="0"/>
              <a:t>Information overload</a:t>
            </a:r>
          </a:p>
          <a:p>
            <a:pPr marL="342900" lvl="0" indent="-342900" algn="l" rtl="0">
              <a:lnSpc>
                <a:spcPct val="100000"/>
              </a:lnSpc>
              <a:spcBef>
                <a:spcPts val="1600"/>
              </a:spcBef>
              <a:spcAft>
                <a:spcPts val="0"/>
              </a:spcAft>
              <a:buFont typeface="Arial" panose="020B0604020202020204" pitchFamily="34" charset="0"/>
              <a:buChar char="•"/>
            </a:pPr>
            <a:r>
              <a:rPr lang="en-US" sz="1100" dirty="0"/>
              <a:t>Impossible to process information at the same rate it is generated </a:t>
            </a:r>
          </a:p>
          <a:p>
            <a:pPr marL="342900" indent="-342900">
              <a:lnSpc>
                <a:spcPct val="100000"/>
              </a:lnSpc>
              <a:spcBef>
                <a:spcPts val="1600"/>
              </a:spcBef>
              <a:spcAft>
                <a:spcPts val="1600"/>
              </a:spcAft>
              <a:buFont typeface="Arial" panose="020B0604020202020204" pitchFamily="34" charset="0"/>
              <a:buChar char="•"/>
            </a:pPr>
            <a:r>
              <a:rPr lang="en-US" sz="1100" dirty="0"/>
              <a:t>Automatic Information Extraction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674762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ff49c924e_0_1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ff49c924e_0_1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48195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ff49c924e_0_1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ff49c924e_0_1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10348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ff49c924e_0_1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ff49c924e_0_1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8395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ff49c924e_0_1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ff49c924e_0_1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87594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ff49c924e_0_1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ff49c924e_0_1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0140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ff49c924e_0_1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ff49c924e_0_1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69413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ff49c924e_0_1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ff49c924e_0_1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6230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6f73a04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c6f73a04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334920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ff49c924e_0_1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ff49c924e_0_1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8170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6ff49c924e_0_1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6ff49c924e_0_1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ff49c924e_0_1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ff49c924e_0_1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83493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45168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71185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ff49c924e_0_1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ff49c924e_0_1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43431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ff49c924e_0_1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ff49c924e_0_1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458494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ff49c924e_0_1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ff49c924e_0_1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494892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ff49c924e_0_1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ff49c924e_0_1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236726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ff49c924e_0_1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ff49c924e_0_1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52773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ff49c924e_0_1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ff49c924e_0_1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08326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ff49c924e_0_1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ff49c924e_0_1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3227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6f73a0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c6f73a0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ff49c924e_0_1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ff49c924e_0_1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10084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ff49c924e_0_1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ff49c924e_0_1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15990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ff49c924e_0_1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ff49c924e_0_1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6122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ff49c924e_0_1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ff49c924e_0_1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94427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ff49c924e_0_1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ff49c924e_0_1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34594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9445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6f73a04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c6f73a04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ff49c924e_0_1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ff49c924e_0_1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7724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ff49c924e_0_1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ff49c924e_0_1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1919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ff49c924e_0_1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ff49c924e_0_1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3045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6f73a0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c6f73a0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714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3.jp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00.png"/><Relationship Id="rId4" Type="http://schemas.openxmlformats.org/officeDocument/2006/relationships/image" Target="../media/image90.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320.png"/></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US" sz="3500" dirty="0"/>
              <a:t>Un Modelo de Extracción de Relaciones para el Idioma Español</a:t>
            </a:r>
            <a:endParaRPr dirty="0"/>
          </a:p>
        </p:txBody>
      </p:sp>
      <p:sp>
        <p:nvSpPr>
          <p:cNvPr id="88" name="Google Shape;88;p13"/>
          <p:cNvSpPr txBox="1">
            <a:spLocks noGrp="1"/>
          </p:cNvSpPr>
          <p:nvPr>
            <p:ph type="subTitle" idx="1"/>
          </p:nvPr>
        </p:nvSpPr>
        <p:spPr>
          <a:xfrm>
            <a:off x="750098" y="3282287"/>
            <a:ext cx="7762457" cy="15285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s-ES" sz="1500" dirty="0"/>
          </a:p>
          <a:p>
            <a:pPr marL="0" lvl="0" indent="0" algn="l" rtl="0">
              <a:spcBef>
                <a:spcPts val="0"/>
              </a:spcBef>
              <a:spcAft>
                <a:spcPts val="0"/>
              </a:spcAft>
              <a:buNone/>
            </a:pPr>
            <a:r>
              <a:rPr lang="es-ES" sz="1500" dirty="0"/>
              <a:t>Lic. Claudia Quintana Wong</a:t>
            </a:r>
          </a:p>
          <a:p>
            <a:pPr marL="0" lvl="0" indent="0" algn="l" rtl="0">
              <a:spcBef>
                <a:spcPts val="0"/>
              </a:spcBef>
              <a:spcAft>
                <a:spcPts val="0"/>
              </a:spcAft>
              <a:buNone/>
            </a:pPr>
            <a:endParaRPr lang="es-ES" sz="1500" dirty="0"/>
          </a:p>
          <a:p>
            <a:pPr marL="0" lvl="0" indent="0" algn="l" rtl="0">
              <a:spcBef>
                <a:spcPts val="0"/>
              </a:spcBef>
              <a:spcAft>
                <a:spcPts val="0"/>
              </a:spcAft>
              <a:buNone/>
            </a:pPr>
            <a:r>
              <a:rPr lang="es-ES" sz="1500" dirty="0"/>
              <a:t>Tutores: </a:t>
            </a:r>
          </a:p>
          <a:p>
            <a:pPr marL="0" indent="0"/>
            <a:r>
              <a:rPr lang="es-ES" sz="1500" dirty="0"/>
              <a:t>Dr. C. Luciano García Garrido 	</a:t>
            </a:r>
          </a:p>
          <a:p>
            <a:pPr marL="0" indent="0"/>
            <a:r>
              <a:rPr lang="es-ES" sz="1500" dirty="0"/>
              <a:t>Dra. C. Lucina García Hernández</a:t>
            </a:r>
          </a:p>
        </p:txBody>
      </p:sp>
      <p:sp>
        <p:nvSpPr>
          <p:cNvPr id="5" name="Google Shape;87;p13">
            <a:extLst>
              <a:ext uri="{FF2B5EF4-FFF2-40B4-BE49-F238E27FC236}">
                <a16:creationId xmlns:a16="http://schemas.microsoft.com/office/drawing/2014/main" id="{483C497D-FF7B-469F-B0AB-EFACE1F52A54}"/>
              </a:ext>
            </a:extLst>
          </p:cNvPr>
          <p:cNvSpPr txBox="1">
            <a:spLocks/>
          </p:cNvSpPr>
          <p:nvPr/>
        </p:nvSpPr>
        <p:spPr>
          <a:xfrm>
            <a:off x="750098" y="2571750"/>
            <a:ext cx="7688100" cy="54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r>
              <a:rPr lang="es-US" sz="1500" dirty="0">
                <a:solidFill>
                  <a:schemeClr val="accent1">
                    <a:lumMod val="75000"/>
                  </a:schemeClr>
                </a:solidFill>
              </a:rPr>
              <a:t>Tesis en opción al Tí</a:t>
            </a:r>
            <a:r>
              <a:rPr lang="es-419" sz="1500" dirty="0">
                <a:solidFill>
                  <a:schemeClr val="accent1">
                    <a:lumMod val="75000"/>
                  </a:schemeClr>
                </a:solidFill>
              </a:rPr>
              <a:t>tulo de Máster en Ciencias de la Computación </a:t>
            </a:r>
            <a:br>
              <a:rPr lang="es-419" sz="1500" dirty="0">
                <a:solidFill>
                  <a:schemeClr val="accent1">
                    <a:lumMod val="75000"/>
                  </a:schemeClr>
                </a:solidFill>
              </a:rPr>
            </a:br>
            <a:r>
              <a:rPr lang="es-419" sz="1500" dirty="0">
                <a:solidFill>
                  <a:schemeClr val="accent1">
                    <a:lumMod val="75000"/>
                  </a:schemeClr>
                </a:solidFill>
              </a:rPr>
              <a:t>Universidad de La Habana. Octubre 2020</a:t>
            </a:r>
            <a:endParaRPr lang="es-US" sz="1500" dirty="0">
              <a:solidFill>
                <a:schemeClr val="accent1">
                  <a:lumMod val="75000"/>
                </a:schemeClr>
              </a:solidFill>
            </a:endParaRPr>
          </a:p>
        </p:txBody>
      </p:sp>
    </p:spTree>
    <p:extLst>
      <p:ext uri="{BB962C8B-B14F-4D97-AF65-F5344CB8AC3E}">
        <p14:creationId xmlns:p14="http://schemas.microsoft.com/office/powerpoint/2010/main" val="2663346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aphicFrame>
        <p:nvGraphicFramePr>
          <p:cNvPr id="16" name="Diagrama 15">
            <a:extLst>
              <a:ext uri="{FF2B5EF4-FFF2-40B4-BE49-F238E27FC236}">
                <a16:creationId xmlns:a16="http://schemas.microsoft.com/office/drawing/2014/main" id="{1297F31A-F90F-45DD-97A5-8E10728234F4}"/>
              </a:ext>
            </a:extLst>
          </p:cNvPr>
          <p:cNvGraphicFramePr/>
          <p:nvPr>
            <p:extLst>
              <p:ext uri="{D42A27DB-BD31-4B8C-83A1-F6EECF244321}">
                <p14:modId xmlns:p14="http://schemas.microsoft.com/office/powerpoint/2010/main" val="3673826645"/>
              </p:ext>
            </p:extLst>
          </p:nvPr>
        </p:nvGraphicFramePr>
        <p:xfrm>
          <a:off x="729450" y="1615612"/>
          <a:ext cx="5804345" cy="29483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Google Shape;118;p18">
            <a:extLst>
              <a:ext uri="{FF2B5EF4-FFF2-40B4-BE49-F238E27FC236}">
                <a16:creationId xmlns:a16="http://schemas.microsoft.com/office/drawing/2014/main" id="{EAD21FB1-2D18-4D6F-B640-9EA98C9CB48E}"/>
              </a:ext>
            </a:extLst>
          </p:cNvPr>
          <p:cNvSpPr txBox="1">
            <a:spLocks/>
          </p:cNvSpPr>
          <p:nvPr/>
        </p:nvSpPr>
        <p:spPr>
          <a:xfrm>
            <a:off x="729450" y="653627"/>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s-US"/>
              <a:t>Supervisión a Distancia</a:t>
            </a:r>
            <a:endParaRPr lang="es-US" dirty="0"/>
          </a:p>
        </p:txBody>
      </p:sp>
      <p:sp>
        <p:nvSpPr>
          <p:cNvPr id="2" name="Marcador de número de diapositiva 1">
            <a:extLst>
              <a:ext uri="{FF2B5EF4-FFF2-40B4-BE49-F238E27FC236}">
                <a16:creationId xmlns:a16="http://schemas.microsoft.com/office/drawing/2014/main" id="{8C6CE457-42C6-411D-9E9C-29A827FF8E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US" smtClean="0"/>
              <a:t>10</a:t>
            </a:fld>
            <a:endParaRPr lang="es-US"/>
          </a:p>
        </p:txBody>
      </p:sp>
    </p:spTree>
    <p:extLst>
      <p:ext uri="{BB962C8B-B14F-4D97-AF65-F5344CB8AC3E}">
        <p14:creationId xmlns:p14="http://schemas.microsoft.com/office/powerpoint/2010/main" val="2452081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653626"/>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US" dirty="0"/>
              <a:t>Propuesta de Solución</a:t>
            </a:r>
            <a:endParaRPr dirty="0"/>
          </a:p>
        </p:txBody>
      </p:sp>
      <p:graphicFrame>
        <p:nvGraphicFramePr>
          <p:cNvPr id="2" name="Diagrama 1">
            <a:extLst>
              <a:ext uri="{FF2B5EF4-FFF2-40B4-BE49-F238E27FC236}">
                <a16:creationId xmlns:a16="http://schemas.microsoft.com/office/drawing/2014/main" id="{7CA48820-02DA-476E-A079-1F866FEE36CE}"/>
              </a:ext>
            </a:extLst>
          </p:cNvPr>
          <p:cNvGraphicFramePr/>
          <p:nvPr>
            <p:extLst>
              <p:ext uri="{D42A27DB-BD31-4B8C-83A1-F6EECF244321}">
                <p14:modId xmlns:p14="http://schemas.microsoft.com/office/powerpoint/2010/main" val="1254725188"/>
              </p:ext>
            </p:extLst>
          </p:nvPr>
        </p:nvGraphicFramePr>
        <p:xfrm>
          <a:off x="-52913" y="2139825"/>
          <a:ext cx="4200526" cy="27685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Imagen 3">
            <a:extLst>
              <a:ext uri="{FF2B5EF4-FFF2-40B4-BE49-F238E27FC236}">
                <a16:creationId xmlns:a16="http://schemas.microsoft.com/office/drawing/2014/main" id="{B7ABEE1D-DD32-4F9F-BF20-A8C78594474F}"/>
              </a:ext>
            </a:extLst>
          </p:cNvPr>
          <p:cNvPicPr>
            <a:picLocks noChangeAspect="1"/>
          </p:cNvPicPr>
          <p:nvPr/>
        </p:nvPicPr>
        <p:blipFill>
          <a:blip r:embed="rId8"/>
          <a:stretch>
            <a:fillRect/>
          </a:stretch>
        </p:blipFill>
        <p:spPr>
          <a:xfrm>
            <a:off x="501136" y="1959546"/>
            <a:ext cx="941373" cy="579729"/>
          </a:xfrm>
          <a:prstGeom prst="rect">
            <a:avLst/>
          </a:prstGeom>
        </p:spPr>
      </p:pic>
      <p:pic>
        <p:nvPicPr>
          <p:cNvPr id="6" name="Imagen 5">
            <a:extLst>
              <a:ext uri="{FF2B5EF4-FFF2-40B4-BE49-F238E27FC236}">
                <a16:creationId xmlns:a16="http://schemas.microsoft.com/office/drawing/2014/main" id="{C2A6246E-CB06-418F-BC8B-33D359A11CD5}"/>
              </a:ext>
            </a:extLst>
          </p:cNvPr>
          <p:cNvPicPr>
            <a:picLocks noChangeAspect="1"/>
          </p:cNvPicPr>
          <p:nvPr/>
        </p:nvPicPr>
        <p:blipFill>
          <a:blip r:embed="rId9"/>
          <a:stretch>
            <a:fillRect/>
          </a:stretch>
        </p:blipFill>
        <p:spPr>
          <a:xfrm>
            <a:off x="134025" y="3884605"/>
            <a:ext cx="1190850" cy="793899"/>
          </a:xfrm>
          <a:prstGeom prst="rect">
            <a:avLst/>
          </a:prstGeom>
        </p:spPr>
      </p:pic>
      <p:grpSp>
        <p:nvGrpSpPr>
          <p:cNvPr id="31" name="Grupo 30">
            <a:extLst>
              <a:ext uri="{FF2B5EF4-FFF2-40B4-BE49-F238E27FC236}">
                <a16:creationId xmlns:a16="http://schemas.microsoft.com/office/drawing/2014/main" id="{C8AE3016-1536-4F6B-9537-CEC647EAE330}"/>
              </a:ext>
            </a:extLst>
          </p:cNvPr>
          <p:cNvGrpSpPr/>
          <p:nvPr/>
        </p:nvGrpSpPr>
        <p:grpSpPr>
          <a:xfrm>
            <a:off x="3513277" y="2186394"/>
            <a:ext cx="4082478" cy="1235503"/>
            <a:chOff x="3513277" y="2367013"/>
            <a:chExt cx="3693209" cy="1157784"/>
          </a:xfrm>
        </p:grpSpPr>
        <p:sp>
          <p:nvSpPr>
            <p:cNvPr id="96" name="Forma libre: forma 95">
              <a:extLst>
                <a:ext uri="{FF2B5EF4-FFF2-40B4-BE49-F238E27FC236}">
                  <a16:creationId xmlns:a16="http://schemas.microsoft.com/office/drawing/2014/main" id="{DCC98A71-5A3A-4728-A600-012A58DC120C}"/>
                </a:ext>
              </a:extLst>
            </p:cNvPr>
            <p:cNvSpPr/>
            <p:nvPr/>
          </p:nvSpPr>
          <p:spPr>
            <a:xfrm>
              <a:off x="3844403" y="2367013"/>
              <a:ext cx="1455806" cy="1157783"/>
            </a:xfrm>
            <a:custGeom>
              <a:avLst/>
              <a:gdLst>
                <a:gd name="connsiteX0" fmla="*/ 0 w 1324504"/>
                <a:gd name="connsiteY0" fmla="*/ 173667 h 1157783"/>
                <a:gd name="connsiteX1" fmla="*/ 745613 w 1324504"/>
                <a:gd name="connsiteY1" fmla="*/ 173667 h 1157783"/>
                <a:gd name="connsiteX2" fmla="*/ 745613 w 1324504"/>
                <a:gd name="connsiteY2" fmla="*/ 0 h 1157783"/>
                <a:gd name="connsiteX3" fmla="*/ 1324504 w 1324504"/>
                <a:gd name="connsiteY3" fmla="*/ 578892 h 1157783"/>
                <a:gd name="connsiteX4" fmla="*/ 745613 w 1324504"/>
                <a:gd name="connsiteY4" fmla="*/ 1157783 h 1157783"/>
                <a:gd name="connsiteX5" fmla="*/ 745613 w 1324504"/>
                <a:gd name="connsiteY5" fmla="*/ 984116 h 1157783"/>
                <a:gd name="connsiteX6" fmla="*/ 0 w 1324504"/>
                <a:gd name="connsiteY6" fmla="*/ 984116 h 1157783"/>
                <a:gd name="connsiteX7" fmla="*/ 0 w 1324504"/>
                <a:gd name="connsiteY7" fmla="*/ 173667 h 1157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4504" h="1157783">
                  <a:moveTo>
                    <a:pt x="0" y="173667"/>
                  </a:moveTo>
                  <a:lnTo>
                    <a:pt x="745613" y="173667"/>
                  </a:lnTo>
                  <a:lnTo>
                    <a:pt x="745613" y="0"/>
                  </a:lnTo>
                  <a:lnTo>
                    <a:pt x="1324504" y="578892"/>
                  </a:lnTo>
                  <a:lnTo>
                    <a:pt x="745613" y="1157783"/>
                  </a:lnTo>
                  <a:lnTo>
                    <a:pt x="745613" y="984116"/>
                  </a:lnTo>
                  <a:lnTo>
                    <a:pt x="0" y="984116"/>
                  </a:lnTo>
                  <a:lnTo>
                    <a:pt x="0" y="173667"/>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4146" tIns="181922" rIns="364192" bIns="181922" numCol="1" spcCol="1270" anchor="ctr" anchorCtr="0">
              <a:noAutofit/>
            </a:bodyPr>
            <a:lstStyle/>
            <a:p>
              <a:pPr marL="0" lvl="0" indent="0" algn="ctr" defTabSz="577850">
                <a:lnSpc>
                  <a:spcPct val="90000"/>
                </a:lnSpc>
                <a:spcBef>
                  <a:spcPct val="0"/>
                </a:spcBef>
                <a:spcAft>
                  <a:spcPct val="35000"/>
                </a:spcAft>
                <a:buNone/>
              </a:pPr>
              <a:r>
                <a:rPr lang="es-419" sz="900" b="1" kern="1200" dirty="0"/>
                <a:t>Entrenamiento</a:t>
              </a:r>
              <a:endParaRPr lang="es-US" sz="900" b="1" kern="1200" dirty="0"/>
            </a:p>
          </p:txBody>
        </p:sp>
        <p:sp>
          <p:nvSpPr>
            <p:cNvPr id="97" name="Forma libre: forma 96">
              <a:extLst>
                <a:ext uri="{FF2B5EF4-FFF2-40B4-BE49-F238E27FC236}">
                  <a16:creationId xmlns:a16="http://schemas.microsoft.com/office/drawing/2014/main" id="{50F214DD-D9D3-49D7-9B7D-CAD8F3A913AF}"/>
                </a:ext>
              </a:extLst>
            </p:cNvPr>
            <p:cNvSpPr/>
            <p:nvPr/>
          </p:nvSpPr>
          <p:spPr>
            <a:xfrm>
              <a:off x="3513277" y="2614780"/>
              <a:ext cx="662252" cy="662252"/>
            </a:xfrm>
            <a:custGeom>
              <a:avLst/>
              <a:gdLst>
                <a:gd name="connsiteX0" fmla="*/ 0 w 662252"/>
                <a:gd name="connsiteY0" fmla="*/ 331126 h 662252"/>
                <a:gd name="connsiteX1" fmla="*/ 331126 w 662252"/>
                <a:gd name="connsiteY1" fmla="*/ 0 h 662252"/>
                <a:gd name="connsiteX2" fmla="*/ 662252 w 662252"/>
                <a:gd name="connsiteY2" fmla="*/ 331126 h 662252"/>
                <a:gd name="connsiteX3" fmla="*/ 331126 w 662252"/>
                <a:gd name="connsiteY3" fmla="*/ 662252 h 662252"/>
                <a:gd name="connsiteX4" fmla="*/ 0 w 662252"/>
                <a:gd name="connsiteY4" fmla="*/ 331126 h 662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52" h="662252">
                  <a:moveTo>
                    <a:pt x="0" y="331126"/>
                  </a:moveTo>
                  <a:cubicBezTo>
                    <a:pt x="0" y="148250"/>
                    <a:pt x="148250" y="0"/>
                    <a:pt x="331126" y="0"/>
                  </a:cubicBezTo>
                  <a:cubicBezTo>
                    <a:pt x="514002" y="0"/>
                    <a:pt x="662252" y="148250"/>
                    <a:pt x="662252" y="331126"/>
                  </a:cubicBezTo>
                  <a:cubicBezTo>
                    <a:pt x="662252" y="514002"/>
                    <a:pt x="514002" y="662252"/>
                    <a:pt x="331126" y="662252"/>
                  </a:cubicBezTo>
                  <a:cubicBezTo>
                    <a:pt x="148250" y="662252"/>
                    <a:pt x="0" y="514002"/>
                    <a:pt x="0" y="331126"/>
                  </a:cubicBezTo>
                  <a:close/>
                </a:path>
              </a:pathLst>
            </a:custGeom>
            <a:solidFill>
              <a:srgbClr val="EB56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4605" tIns="104605" rIns="104605" bIns="104605" numCol="1" spcCol="1270" anchor="ctr" anchorCtr="0">
              <a:noAutofit/>
            </a:bodyPr>
            <a:lstStyle/>
            <a:p>
              <a:pPr marL="0" lvl="0" indent="0" algn="ctr" defTabSz="533400">
                <a:lnSpc>
                  <a:spcPct val="90000"/>
                </a:lnSpc>
                <a:spcBef>
                  <a:spcPct val="0"/>
                </a:spcBef>
                <a:spcAft>
                  <a:spcPct val="35000"/>
                </a:spcAft>
                <a:buNone/>
              </a:pPr>
              <a:endParaRPr lang="es-US" sz="1200" kern="1200"/>
            </a:p>
          </p:txBody>
        </p:sp>
        <p:sp>
          <p:nvSpPr>
            <p:cNvPr id="98" name="Forma libre: forma 97">
              <a:extLst>
                <a:ext uri="{FF2B5EF4-FFF2-40B4-BE49-F238E27FC236}">
                  <a16:creationId xmlns:a16="http://schemas.microsoft.com/office/drawing/2014/main" id="{0B4C534B-FE2E-4F5A-8022-738C7C57B74A}"/>
                </a:ext>
              </a:extLst>
            </p:cNvPr>
            <p:cNvSpPr/>
            <p:nvPr/>
          </p:nvSpPr>
          <p:spPr>
            <a:xfrm>
              <a:off x="5582814" y="2367014"/>
              <a:ext cx="1623672" cy="1157783"/>
            </a:xfrm>
            <a:custGeom>
              <a:avLst/>
              <a:gdLst>
                <a:gd name="connsiteX0" fmla="*/ 0 w 1324504"/>
                <a:gd name="connsiteY0" fmla="*/ 173667 h 1157783"/>
                <a:gd name="connsiteX1" fmla="*/ 745613 w 1324504"/>
                <a:gd name="connsiteY1" fmla="*/ 173667 h 1157783"/>
                <a:gd name="connsiteX2" fmla="*/ 745613 w 1324504"/>
                <a:gd name="connsiteY2" fmla="*/ 0 h 1157783"/>
                <a:gd name="connsiteX3" fmla="*/ 1324504 w 1324504"/>
                <a:gd name="connsiteY3" fmla="*/ 578892 h 1157783"/>
                <a:gd name="connsiteX4" fmla="*/ 745613 w 1324504"/>
                <a:gd name="connsiteY4" fmla="*/ 1157783 h 1157783"/>
                <a:gd name="connsiteX5" fmla="*/ 745613 w 1324504"/>
                <a:gd name="connsiteY5" fmla="*/ 984116 h 1157783"/>
                <a:gd name="connsiteX6" fmla="*/ 0 w 1324504"/>
                <a:gd name="connsiteY6" fmla="*/ 984116 h 1157783"/>
                <a:gd name="connsiteX7" fmla="*/ 0 w 1324504"/>
                <a:gd name="connsiteY7" fmla="*/ 173667 h 1157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4504" h="1157783">
                  <a:moveTo>
                    <a:pt x="0" y="173667"/>
                  </a:moveTo>
                  <a:lnTo>
                    <a:pt x="745613" y="173667"/>
                  </a:lnTo>
                  <a:lnTo>
                    <a:pt x="745613" y="0"/>
                  </a:lnTo>
                  <a:lnTo>
                    <a:pt x="1324504" y="578892"/>
                  </a:lnTo>
                  <a:lnTo>
                    <a:pt x="745613" y="1157783"/>
                  </a:lnTo>
                  <a:lnTo>
                    <a:pt x="745613" y="984116"/>
                  </a:lnTo>
                  <a:lnTo>
                    <a:pt x="0" y="984116"/>
                  </a:lnTo>
                  <a:lnTo>
                    <a:pt x="0" y="173667"/>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56526" tIns="180017" rIns="360382" bIns="180017" numCol="1" spcCol="1270" anchor="ctr" anchorCtr="0">
              <a:noAutofit/>
            </a:bodyPr>
            <a:lstStyle/>
            <a:p>
              <a:pPr marL="0" lvl="0" indent="0" algn="ctr" defTabSz="444500">
                <a:lnSpc>
                  <a:spcPct val="90000"/>
                </a:lnSpc>
                <a:spcBef>
                  <a:spcPct val="0"/>
                </a:spcBef>
                <a:spcAft>
                  <a:spcPct val="35000"/>
                </a:spcAft>
                <a:buNone/>
              </a:pPr>
              <a:r>
                <a:rPr lang="es-419" sz="1000" b="1" kern="1200" dirty="0"/>
                <a:t>  </a:t>
              </a:r>
              <a:r>
                <a:rPr lang="es-419" sz="1300" b="1" kern="1200" dirty="0"/>
                <a:t>Modelo Supervisado</a:t>
              </a:r>
              <a:endParaRPr lang="es-US" sz="1300" b="1" kern="1200" dirty="0"/>
            </a:p>
          </p:txBody>
        </p:sp>
        <p:sp>
          <p:nvSpPr>
            <p:cNvPr id="99" name="Forma libre: forma 98">
              <a:extLst>
                <a:ext uri="{FF2B5EF4-FFF2-40B4-BE49-F238E27FC236}">
                  <a16:creationId xmlns:a16="http://schemas.microsoft.com/office/drawing/2014/main" id="{5DF5F826-6FAA-4A21-89E9-EE630544EB6F}"/>
                </a:ext>
              </a:extLst>
            </p:cNvPr>
            <p:cNvSpPr/>
            <p:nvPr/>
          </p:nvSpPr>
          <p:spPr>
            <a:xfrm>
              <a:off x="5251689" y="2614780"/>
              <a:ext cx="662252" cy="662252"/>
            </a:xfrm>
            <a:custGeom>
              <a:avLst/>
              <a:gdLst>
                <a:gd name="connsiteX0" fmla="*/ 0 w 662252"/>
                <a:gd name="connsiteY0" fmla="*/ 331126 h 662252"/>
                <a:gd name="connsiteX1" fmla="*/ 331126 w 662252"/>
                <a:gd name="connsiteY1" fmla="*/ 0 h 662252"/>
                <a:gd name="connsiteX2" fmla="*/ 662252 w 662252"/>
                <a:gd name="connsiteY2" fmla="*/ 331126 h 662252"/>
                <a:gd name="connsiteX3" fmla="*/ 331126 w 662252"/>
                <a:gd name="connsiteY3" fmla="*/ 662252 h 662252"/>
                <a:gd name="connsiteX4" fmla="*/ 0 w 662252"/>
                <a:gd name="connsiteY4" fmla="*/ 331126 h 662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52" h="662252">
                  <a:moveTo>
                    <a:pt x="0" y="331126"/>
                  </a:moveTo>
                  <a:cubicBezTo>
                    <a:pt x="0" y="148250"/>
                    <a:pt x="148250" y="0"/>
                    <a:pt x="331126" y="0"/>
                  </a:cubicBezTo>
                  <a:cubicBezTo>
                    <a:pt x="514002" y="0"/>
                    <a:pt x="662252" y="148250"/>
                    <a:pt x="662252" y="331126"/>
                  </a:cubicBezTo>
                  <a:cubicBezTo>
                    <a:pt x="662252" y="514002"/>
                    <a:pt x="514002" y="662252"/>
                    <a:pt x="331126" y="662252"/>
                  </a:cubicBezTo>
                  <a:cubicBezTo>
                    <a:pt x="148250" y="662252"/>
                    <a:pt x="0" y="514002"/>
                    <a:pt x="0" y="331126"/>
                  </a:cubicBezTo>
                  <a:close/>
                </a:path>
              </a:pathLst>
            </a:custGeom>
            <a:solidFill>
              <a:srgbClr val="EB56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4605" tIns="104605" rIns="104605" bIns="104605" numCol="1" spcCol="1270" anchor="ctr" anchorCtr="0">
              <a:noAutofit/>
            </a:bodyPr>
            <a:lstStyle/>
            <a:p>
              <a:pPr marL="0" lvl="0" indent="0" algn="ctr" defTabSz="533400">
                <a:lnSpc>
                  <a:spcPct val="90000"/>
                </a:lnSpc>
                <a:spcBef>
                  <a:spcPct val="0"/>
                </a:spcBef>
                <a:spcAft>
                  <a:spcPct val="35000"/>
                </a:spcAft>
                <a:buNone/>
              </a:pPr>
              <a:endParaRPr lang="es-US" sz="1200" kern="1200"/>
            </a:p>
          </p:txBody>
        </p:sp>
      </p:grpSp>
      <p:sp>
        <p:nvSpPr>
          <p:cNvPr id="39" name="Forma libre: forma 38">
            <a:extLst>
              <a:ext uri="{FF2B5EF4-FFF2-40B4-BE49-F238E27FC236}">
                <a16:creationId xmlns:a16="http://schemas.microsoft.com/office/drawing/2014/main" id="{CD03D44F-CEF2-407D-859F-ADFBB465ECFA}"/>
              </a:ext>
            </a:extLst>
          </p:cNvPr>
          <p:cNvSpPr/>
          <p:nvPr/>
        </p:nvSpPr>
        <p:spPr>
          <a:xfrm>
            <a:off x="7507915" y="2249411"/>
            <a:ext cx="1339266" cy="1109470"/>
          </a:xfrm>
          <a:custGeom>
            <a:avLst/>
            <a:gdLst>
              <a:gd name="connsiteX0" fmla="*/ 0 w 662252"/>
              <a:gd name="connsiteY0" fmla="*/ 331126 h 662252"/>
              <a:gd name="connsiteX1" fmla="*/ 331126 w 662252"/>
              <a:gd name="connsiteY1" fmla="*/ 0 h 662252"/>
              <a:gd name="connsiteX2" fmla="*/ 662252 w 662252"/>
              <a:gd name="connsiteY2" fmla="*/ 331126 h 662252"/>
              <a:gd name="connsiteX3" fmla="*/ 331126 w 662252"/>
              <a:gd name="connsiteY3" fmla="*/ 662252 h 662252"/>
              <a:gd name="connsiteX4" fmla="*/ 0 w 662252"/>
              <a:gd name="connsiteY4" fmla="*/ 331126 h 662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52" h="662252">
                <a:moveTo>
                  <a:pt x="0" y="331126"/>
                </a:moveTo>
                <a:cubicBezTo>
                  <a:pt x="0" y="148250"/>
                  <a:pt x="148250" y="0"/>
                  <a:pt x="331126" y="0"/>
                </a:cubicBezTo>
                <a:cubicBezTo>
                  <a:pt x="514002" y="0"/>
                  <a:pt x="662252" y="148250"/>
                  <a:pt x="662252" y="331126"/>
                </a:cubicBezTo>
                <a:cubicBezTo>
                  <a:pt x="662252" y="514002"/>
                  <a:pt x="514002" y="662252"/>
                  <a:pt x="331126" y="662252"/>
                </a:cubicBezTo>
                <a:cubicBezTo>
                  <a:pt x="148250" y="662252"/>
                  <a:pt x="0" y="514002"/>
                  <a:pt x="0" y="331126"/>
                </a:cubicBezTo>
                <a:close/>
              </a:path>
            </a:pathLst>
          </a:custGeom>
          <a:solidFill>
            <a:srgbClr val="E9EDEE"/>
          </a:solidFill>
          <a:ln>
            <a:solidFill>
              <a:srgbClr val="EB56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4605" tIns="104605" rIns="104605" bIns="104605" numCol="1" spcCol="1270" anchor="ctr" anchorCtr="0">
            <a:noAutofit/>
          </a:bodyPr>
          <a:lstStyle/>
          <a:p>
            <a:pPr marL="0" lvl="0" indent="0" algn="ctr" defTabSz="533400">
              <a:lnSpc>
                <a:spcPct val="90000"/>
              </a:lnSpc>
              <a:spcBef>
                <a:spcPct val="0"/>
              </a:spcBef>
              <a:spcAft>
                <a:spcPct val="35000"/>
              </a:spcAft>
              <a:buNone/>
            </a:pPr>
            <a:r>
              <a:rPr lang="es-419" sz="1500" b="1" kern="1200" dirty="0">
                <a:solidFill>
                  <a:schemeClr val="tx1"/>
                </a:solidFill>
              </a:rPr>
              <a:t>Extracción</a:t>
            </a:r>
            <a:br>
              <a:rPr lang="es-419" sz="1500" b="1" kern="1200" dirty="0">
                <a:solidFill>
                  <a:schemeClr val="tx1"/>
                </a:solidFill>
              </a:rPr>
            </a:br>
            <a:r>
              <a:rPr lang="es-419" sz="1500" b="1" kern="1200" dirty="0">
                <a:solidFill>
                  <a:schemeClr val="tx1"/>
                </a:solidFill>
              </a:rPr>
              <a:t>Relaciones</a:t>
            </a:r>
            <a:endParaRPr lang="es-US" sz="1500" b="1" kern="1200" dirty="0">
              <a:solidFill>
                <a:schemeClr val="tx1"/>
              </a:solidFill>
            </a:endParaRPr>
          </a:p>
        </p:txBody>
      </p:sp>
      <p:sp>
        <p:nvSpPr>
          <p:cNvPr id="3" name="Marcador de número de diapositiva 2">
            <a:extLst>
              <a:ext uri="{FF2B5EF4-FFF2-40B4-BE49-F238E27FC236}">
                <a16:creationId xmlns:a16="http://schemas.microsoft.com/office/drawing/2014/main" id="{B35B4556-031A-46C9-AB7F-6F0C83BBA8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US" smtClean="0"/>
              <a:t>11</a:t>
            </a:fld>
            <a:endParaRPr lang="es-US"/>
          </a:p>
        </p:txBody>
      </p:sp>
    </p:spTree>
    <p:extLst>
      <p:ext uri="{BB962C8B-B14F-4D97-AF65-F5344CB8AC3E}">
        <p14:creationId xmlns:p14="http://schemas.microsoft.com/office/powerpoint/2010/main" val="622291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7" name="Imagen 6">
            <a:extLst>
              <a:ext uri="{FF2B5EF4-FFF2-40B4-BE49-F238E27FC236}">
                <a16:creationId xmlns:a16="http://schemas.microsoft.com/office/drawing/2014/main" id="{EC76828C-19F7-4C4D-8AD9-34C82AE112D0}"/>
              </a:ext>
            </a:extLst>
          </p:cNvPr>
          <p:cNvPicPr>
            <a:picLocks noChangeAspect="1"/>
          </p:cNvPicPr>
          <p:nvPr/>
        </p:nvPicPr>
        <p:blipFill>
          <a:blip r:embed="rId3"/>
          <a:stretch>
            <a:fillRect/>
          </a:stretch>
        </p:blipFill>
        <p:spPr>
          <a:xfrm>
            <a:off x="1293667" y="1360808"/>
            <a:ext cx="6556665" cy="3782692"/>
          </a:xfrm>
          <a:prstGeom prst="rect">
            <a:avLst/>
          </a:prstGeom>
        </p:spPr>
      </p:pic>
      <p:sp>
        <p:nvSpPr>
          <p:cNvPr id="4" name="Google Shape;118;p18">
            <a:extLst>
              <a:ext uri="{FF2B5EF4-FFF2-40B4-BE49-F238E27FC236}">
                <a16:creationId xmlns:a16="http://schemas.microsoft.com/office/drawing/2014/main" id="{7E6EA53B-8919-4D1C-876B-CB5F93463869}"/>
              </a:ext>
            </a:extLst>
          </p:cNvPr>
          <p:cNvSpPr txBox="1">
            <a:spLocks/>
          </p:cNvSpPr>
          <p:nvPr/>
        </p:nvSpPr>
        <p:spPr>
          <a:xfrm>
            <a:off x="729450" y="653627"/>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s-US"/>
              <a:t>Supervisión a Distancia</a:t>
            </a:r>
            <a:endParaRPr lang="es-US" dirty="0"/>
          </a:p>
        </p:txBody>
      </p:sp>
      <p:sp>
        <p:nvSpPr>
          <p:cNvPr id="2" name="Marcador de número de diapositiva 1">
            <a:extLst>
              <a:ext uri="{FF2B5EF4-FFF2-40B4-BE49-F238E27FC236}">
                <a16:creationId xmlns:a16="http://schemas.microsoft.com/office/drawing/2014/main" id="{CC617B80-467C-47C4-94D8-D840DC9F2F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US" smtClean="0"/>
              <a:t>12</a:t>
            </a:fld>
            <a:endParaRPr lang="es-US"/>
          </a:p>
        </p:txBody>
      </p:sp>
    </p:spTree>
    <p:extLst>
      <p:ext uri="{BB962C8B-B14F-4D97-AF65-F5344CB8AC3E}">
        <p14:creationId xmlns:p14="http://schemas.microsoft.com/office/powerpoint/2010/main" val="2515963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4" name="Google Shape;118;p18">
            <a:extLst>
              <a:ext uri="{FF2B5EF4-FFF2-40B4-BE49-F238E27FC236}">
                <a16:creationId xmlns:a16="http://schemas.microsoft.com/office/drawing/2014/main" id="{7E6EA53B-8919-4D1C-876B-CB5F93463869}"/>
              </a:ext>
            </a:extLst>
          </p:cNvPr>
          <p:cNvSpPr txBox="1">
            <a:spLocks/>
          </p:cNvSpPr>
          <p:nvPr/>
        </p:nvSpPr>
        <p:spPr>
          <a:xfrm>
            <a:off x="729450" y="653627"/>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s-US"/>
              <a:t>Supervisión a Distancia</a:t>
            </a:r>
            <a:endParaRPr lang="es-US" dirty="0"/>
          </a:p>
        </p:txBody>
      </p:sp>
      <p:pic>
        <p:nvPicPr>
          <p:cNvPr id="2" name="Imagen 1">
            <a:extLst>
              <a:ext uri="{FF2B5EF4-FFF2-40B4-BE49-F238E27FC236}">
                <a16:creationId xmlns:a16="http://schemas.microsoft.com/office/drawing/2014/main" id="{F5D2FC04-3D03-4CB2-AA1D-AF0695087938}"/>
              </a:ext>
            </a:extLst>
          </p:cNvPr>
          <p:cNvPicPr>
            <a:picLocks noChangeAspect="1"/>
          </p:cNvPicPr>
          <p:nvPr/>
        </p:nvPicPr>
        <p:blipFill>
          <a:blip r:embed="rId3"/>
          <a:stretch>
            <a:fillRect/>
          </a:stretch>
        </p:blipFill>
        <p:spPr>
          <a:xfrm>
            <a:off x="725850" y="1567038"/>
            <a:ext cx="7896225" cy="3048000"/>
          </a:xfrm>
          <a:prstGeom prst="rect">
            <a:avLst/>
          </a:prstGeom>
        </p:spPr>
      </p:pic>
      <p:sp>
        <p:nvSpPr>
          <p:cNvPr id="3" name="Marcador de número de diapositiva 2">
            <a:extLst>
              <a:ext uri="{FF2B5EF4-FFF2-40B4-BE49-F238E27FC236}">
                <a16:creationId xmlns:a16="http://schemas.microsoft.com/office/drawing/2014/main" id="{08B08DC3-3986-4107-AA18-500688C476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US" smtClean="0"/>
              <a:t>13</a:t>
            </a:fld>
            <a:endParaRPr lang="es-US"/>
          </a:p>
        </p:txBody>
      </p:sp>
    </p:spTree>
    <p:extLst>
      <p:ext uri="{BB962C8B-B14F-4D97-AF65-F5344CB8AC3E}">
        <p14:creationId xmlns:p14="http://schemas.microsoft.com/office/powerpoint/2010/main" val="288447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3" name="Imagen 2">
            <a:extLst>
              <a:ext uri="{FF2B5EF4-FFF2-40B4-BE49-F238E27FC236}">
                <a16:creationId xmlns:a16="http://schemas.microsoft.com/office/drawing/2014/main" id="{9FE733EF-7993-4139-BBBB-CEC609094303}"/>
              </a:ext>
            </a:extLst>
          </p:cNvPr>
          <p:cNvPicPr>
            <a:picLocks noChangeAspect="1"/>
          </p:cNvPicPr>
          <p:nvPr/>
        </p:nvPicPr>
        <p:blipFill>
          <a:blip r:embed="rId3"/>
          <a:stretch>
            <a:fillRect/>
          </a:stretch>
        </p:blipFill>
        <p:spPr>
          <a:xfrm>
            <a:off x="1542202" y="1188827"/>
            <a:ext cx="6386062" cy="3782789"/>
          </a:xfrm>
          <a:prstGeom prst="rect">
            <a:avLst/>
          </a:prstGeom>
        </p:spPr>
      </p:pic>
      <p:sp>
        <p:nvSpPr>
          <p:cNvPr id="4" name="Google Shape;118;p18">
            <a:extLst>
              <a:ext uri="{FF2B5EF4-FFF2-40B4-BE49-F238E27FC236}">
                <a16:creationId xmlns:a16="http://schemas.microsoft.com/office/drawing/2014/main" id="{6E633840-A8F9-44CE-8A0E-9BB348720108}"/>
              </a:ext>
            </a:extLst>
          </p:cNvPr>
          <p:cNvSpPr txBox="1">
            <a:spLocks/>
          </p:cNvSpPr>
          <p:nvPr/>
        </p:nvSpPr>
        <p:spPr>
          <a:xfrm>
            <a:off x="729450" y="653627"/>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s-US"/>
              <a:t>Supervisión a Distancia</a:t>
            </a:r>
            <a:endParaRPr lang="es-US" dirty="0"/>
          </a:p>
        </p:txBody>
      </p:sp>
      <p:sp>
        <p:nvSpPr>
          <p:cNvPr id="2" name="Marcador de número de diapositiva 1">
            <a:extLst>
              <a:ext uri="{FF2B5EF4-FFF2-40B4-BE49-F238E27FC236}">
                <a16:creationId xmlns:a16="http://schemas.microsoft.com/office/drawing/2014/main" id="{2E564103-7D27-43C3-A5E8-FBF3E1B5F1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US" smtClean="0"/>
              <a:t>14</a:t>
            </a:fld>
            <a:endParaRPr lang="es-US"/>
          </a:p>
        </p:txBody>
      </p:sp>
    </p:spTree>
    <p:extLst>
      <p:ext uri="{BB962C8B-B14F-4D97-AF65-F5344CB8AC3E}">
        <p14:creationId xmlns:p14="http://schemas.microsoft.com/office/powerpoint/2010/main" val="1118189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653627"/>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US" dirty="0"/>
              <a:t>Supervisión a Distancia</a:t>
            </a:r>
            <a:endParaRPr dirty="0"/>
          </a:p>
        </p:txBody>
      </p:sp>
      <p:pic>
        <p:nvPicPr>
          <p:cNvPr id="3" name="Imagen 2">
            <a:extLst>
              <a:ext uri="{FF2B5EF4-FFF2-40B4-BE49-F238E27FC236}">
                <a16:creationId xmlns:a16="http://schemas.microsoft.com/office/drawing/2014/main" id="{692202EE-060F-40B3-A995-98EBE66E5808}"/>
              </a:ext>
            </a:extLst>
          </p:cNvPr>
          <p:cNvPicPr>
            <a:picLocks noChangeAspect="1"/>
          </p:cNvPicPr>
          <p:nvPr/>
        </p:nvPicPr>
        <p:blipFill>
          <a:blip r:embed="rId3"/>
          <a:stretch>
            <a:fillRect/>
          </a:stretch>
        </p:blipFill>
        <p:spPr>
          <a:xfrm>
            <a:off x="788196" y="1313517"/>
            <a:ext cx="7883003" cy="1855187"/>
          </a:xfrm>
          <a:prstGeom prst="rect">
            <a:avLst/>
          </a:prstGeom>
        </p:spPr>
      </p:pic>
      <p:pic>
        <p:nvPicPr>
          <p:cNvPr id="4" name="Imagen 3">
            <a:extLst>
              <a:ext uri="{FF2B5EF4-FFF2-40B4-BE49-F238E27FC236}">
                <a16:creationId xmlns:a16="http://schemas.microsoft.com/office/drawing/2014/main" id="{892C6BD9-1257-4C90-B1DC-604A8045D8CA}"/>
              </a:ext>
            </a:extLst>
          </p:cNvPr>
          <p:cNvPicPr>
            <a:picLocks noChangeAspect="1"/>
          </p:cNvPicPr>
          <p:nvPr/>
        </p:nvPicPr>
        <p:blipFill>
          <a:blip r:embed="rId4"/>
          <a:stretch>
            <a:fillRect/>
          </a:stretch>
        </p:blipFill>
        <p:spPr>
          <a:xfrm>
            <a:off x="545537" y="3146226"/>
            <a:ext cx="7216471" cy="2056375"/>
          </a:xfrm>
          <a:prstGeom prst="rect">
            <a:avLst/>
          </a:prstGeom>
        </p:spPr>
      </p:pic>
      <p:sp>
        <p:nvSpPr>
          <p:cNvPr id="2" name="Marcador de número de diapositiva 1">
            <a:extLst>
              <a:ext uri="{FF2B5EF4-FFF2-40B4-BE49-F238E27FC236}">
                <a16:creationId xmlns:a16="http://schemas.microsoft.com/office/drawing/2014/main" id="{01F3FC72-33E2-40C1-8FEA-F0B7EACD7A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US" smtClean="0"/>
              <a:t>15</a:t>
            </a:fld>
            <a:endParaRPr lang="es-US"/>
          </a:p>
        </p:txBody>
      </p:sp>
    </p:spTree>
    <p:extLst>
      <p:ext uri="{BB962C8B-B14F-4D97-AF65-F5344CB8AC3E}">
        <p14:creationId xmlns:p14="http://schemas.microsoft.com/office/powerpoint/2010/main" val="1687915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US" dirty="0"/>
              <a:t>Estadísticas del Corpus</a:t>
            </a:r>
            <a:endParaRPr dirty="0"/>
          </a:p>
        </p:txBody>
      </p:sp>
      <p:sp>
        <p:nvSpPr>
          <p:cNvPr id="112" name="Google Shape;112;p17"/>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dirty="0"/>
              <a:t>Basado en Supervisión a Distancia</a:t>
            </a:r>
            <a:endParaRPr dirty="0"/>
          </a:p>
        </p:txBody>
      </p:sp>
      <p:sp>
        <p:nvSpPr>
          <p:cNvPr id="113" name="Google Shape;113;p17"/>
          <p:cNvSpPr txBox="1">
            <a:spLocks noGrp="1"/>
          </p:cNvSpPr>
          <p:nvPr>
            <p:ph type="subTitle" idx="1"/>
          </p:nvPr>
        </p:nvSpPr>
        <p:spPr>
          <a:xfrm>
            <a:off x="4665518" y="578257"/>
            <a:ext cx="4249882" cy="4191170"/>
          </a:xfrm>
          <a:prstGeom prst="rect">
            <a:avLst/>
          </a:prstGeom>
        </p:spPr>
        <p:txBody>
          <a:bodyPr spcFirstLastPara="1" wrap="square" lIns="91425" tIns="91425" rIns="91425" bIns="91425" anchor="t" anchorCtr="0">
            <a:noAutofit/>
          </a:bodyPr>
          <a:lstStyle/>
          <a:p>
            <a:pPr marL="342900" indent="-342900">
              <a:buFont typeface="Arial" panose="020B0604020202020204" pitchFamily="34" charset="0"/>
              <a:buChar char="•"/>
            </a:pPr>
            <a:r>
              <a:rPr lang="es-US" sz="2200" dirty="0"/>
              <a:t>Entidades y relaciones </a:t>
            </a:r>
          </a:p>
          <a:p>
            <a:pPr marL="342900" lvl="0" indent="-342900" rtl="0">
              <a:spcBef>
                <a:spcPts val="0"/>
              </a:spcBef>
              <a:spcAft>
                <a:spcPts val="0"/>
              </a:spcAft>
              <a:buFont typeface="Arial" panose="020B0604020202020204" pitchFamily="34" charset="0"/>
              <a:buChar char="•"/>
            </a:pPr>
            <a:endParaRPr lang="es" sz="2200" dirty="0"/>
          </a:p>
          <a:p>
            <a:pPr marL="342900" lvl="0" indent="-342900" rtl="0">
              <a:spcBef>
                <a:spcPts val="0"/>
              </a:spcBef>
              <a:spcAft>
                <a:spcPts val="0"/>
              </a:spcAft>
              <a:buFont typeface="Arial" panose="020B0604020202020204" pitchFamily="34" charset="0"/>
              <a:buChar char="•"/>
            </a:pPr>
            <a:r>
              <a:rPr lang="es" sz="2200" dirty="0"/>
              <a:t>217 171 </a:t>
            </a:r>
            <a:r>
              <a:rPr lang="es-US" sz="2200" dirty="0"/>
              <a:t>tripletas  </a:t>
            </a:r>
            <a:r>
              <a:rPr lang="en-US" sz="2200" dirty="0" err="1"/>
              <a:t>analizadas</a:t>
            </a:r>
            <a:endParaRPr lang="en-US" sz="2200" dirty="0"/>
          </a:p>
          <a:p>
            <a:pPr marL="342900" lvl="0" indent="-342900" rtl="0">
              <a:spcBef>
                <a:spcPts val="0"/>
              </a:spcBef>
              <a:spcAft>
                <a:spcPts val="0"/>
              </a:spcAft>
              <a:buFont typeface="Arial" panose="020B0604020202020204" pitchFamily="34" charset="0"/>
              <a:buChar char="•"/>
            </a:pPr>
            <a:endParaRPr lang="es-US" sz="2200" dirty="0"/>
          </a:p>
          <a:p>
            <a:pPr marL="342900" lvl="0" indent="-342900" rtl="0">
              <a:spcBef>
                <a:spcPts val="0"/>
              </a:spcBef>
              <a:spcAft>
                <a:spcPts val="0"/>
              </a:spcAft>
              <a:buFont typeface="Arial" panose="020B0604020202020204" pitchFamily="34" charset="0"/>
              <a:buChar char="•"/>
            </a:pPr>
            <a:r>
              <a:rPr lang="es" sz="2200" dirty="0"/>
              <a:t>205 </a:t>
            </a:r>
            <a:r>
              <a:rPr lang="es-US" sz="2200" dirty="0"/>
              <a:t>clases</a:t>
            </a:r>
          </a:p>
          <a:p>
            <a:pPr marL="342900" lvl="0" indent="-342900" rtl="0">
              <a:spcBef>
                <a:spcPts val="0"/>
              </a:spcBef>
              <a:spcAft>
                <a:spcPts val="0"/>
              </a:spcAft>
              <a:buFont typeface="Arial" panose="020B0604020202020204" pitchFamily="34" charset="0"/>
              <a:buChar char="•"/>
            </a:pPr>
            <a:endParaRPr lang="es" sz="2200" dirty="0"/>
          </a:p>
          <a:p>
            <a:pPr marL="342900" lvl="0" indent="-342900" rtl="0">
              <a:spcBef>
                <a:spcPts val="0"/>
              </a:spcBef>
              <a:spcAft>
                <a:spcPts val="0"/>
              </a:spcAft>
              <a:buFont typeface="Arial" panose="020B0604020202020204" pitchFamily="34" charset="0"/>
              <a:buChar char="•"/>
            </a:pPr>
            <a:r>
              <a:rPr lang="es" sz="2200" dirty="0"/>
              <a:t>46 097 </a:t>
            </a:r>
            <a:r>
              <a:rPr lang="es-US" sz="2200" dirty="0"/>
              <a:t>oraciones</a:t>
            </a:r>
          </a:p>
          <a:p>
            <a:pPr marL="342900" lvl="0" indent="-342900" rtl="0">
              <a:spcBef>
                <a:spcPts val="0"/>
              </a:spcBef>
              <a:spcAft>
                <a:spcPts val="0"/>
              </a:spcAft>
              <a:buFont typeface="Arial" panose="020B0604020202020204" pitchFamily="34" charset="0"/>
              <a:buChar char="•"/>
            </a:pPr>
            <a:endParaRPr lang="es-US" sz="2200" i="1" dirty="0"/>
          </a:p>
          <a:p>
            <a:pPr marL="342900" lvl="0" indent="-342900" rtl="0">
              <a:spcBef>
                <a:spcPts val="0"/>
              </a:spcBef>
              <a:spcAft>
                <a:spcPts val="0"/>
              </a:spcAft>
              <a:buFont typeface="Arial" panose="020B0604020202020204" pitchFamily="34" charset="0"/>
              <a:buChar char="•"/>
            </a:pPr>
            <a:endParaRPr lang="es" sz="2200" i="1" dirty="0"/>
          </a:p>
          <a:p>
            <a:pPr marL="0" lvl="0" indent="0" algn="l" rtl="0">
              <a:spcBef>
                <a:spcPts val="0"/>
              </a:spcBef>
              <a:spcAft>
                <a:spcPts val="0"/>
              </a:spcAft>
              <a:buNone/>
            </a:pPr>
            <a:endParaRPr lang="en-US" sz="2400" i="1" dirty="0"/>
          </a:p>
          <a:p>
            <a:pPr marL="0" lvl="0" indent="0" algn="l" rtl="0">
              <a:spcBef>
                <a:spcPts val="0"/>
              </a:spcBef>
              <a:spcAft>
                <a:spcPts val="0"/>
              </a:spcAft>
              <a:buNone/>
            </a:pPr>
            <a:endParaRPr sz="2400" i="1" dirty="0"/>
          </a:p>
          <a:p>
            <a:pPr marL="0" lvl="0" indent="0" algn="l" rtl="0">
              <a:spcBef>
                <a:spcPts val="0"/>
              </a:spcBef>
              <a:spcAft>
                <a:spcPts val="0"/>
              </a:spcAft>
              <a:buNone/>
            </a:pPr>
            <a:endParaRPr dirty="0"/>
          </a:p>
        </p:txBody>
      </p:sp>
      <p:sp>
        <p:nvSpPr>
          <p:cNvPr id="2" name="Marcador de número de diapositiva 1">
            <a:extLst>
              <a:ext uri="{FF2B5EF4-FFF2-40B4-BE49-F238E27FC236}">
                <a16:creationId xmlns:a16="http://schemas.microsoft.com/office/drawing/2014/main" id="{D8A28CA1-1591-4EA5-8F86-961410EED4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US" smtClean="0"/>
              <a:t>16</a:t>
            </a:fld>
            <a:endParaRPr lang="es-US"/>
          </a:p>
        </p:txBody>
      </p:sp>
    </p:spTree>
    <p:extLst>
      <p:ext uri="{BB962C8B-B14F-4D97-AF65-F5344CB8AC3E}">
        <p14:creationId xmlns:p14="http://schemas.microsoft.com/office/powerpoint/2010/main" val="3988647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8" name="Imagen 7">
            <a:extLst>
              <a:ext uri="{FF2B5EF4-FFF2-40B4-BE49-F238E27FC236}">
                <a16:creationId xmlns:a16="http://schemas.microsoft.com/office/drawing/2014/main" id="{E4093630-C660-48F4-9333-08E817A9F24E}"/>
              </a:ext>
            </a:extLst>
          </p:cNvPr>
          <p:cNvPicPr>
            <a:picLocks noChangeAspect="1"/>
          </p:cNvPicPr>
          <p:nvPr/>
        </p:nvPicPr>
        <p:blipFill>
          <a:blip r:embed="rId3"/>
          <a:stretch>
            <a:fillRect/>
          </a:stretch>
        </p:blipFill>
        <p:spPr>
          <a:xfrm>
            <a:off x="3274380" y="1162998"/>
            <a:ext cx="5754453" cy="3831518"/>
          </a:xfrm>
          <a:prstGeom prst="rect">
            <a:avLst/>
          </a:prstGeom>
        </p:spPr>
      </p:pic>
      <p:sp>
        <p:nvSpPr>
          <p:cNvPr id="118" name="Google Shape;118;p18"/>
          <p:cNvSpPr txBox="1">
            <a:spLocks noGrp="1"/>
          </p:cNvSpPr>
          <p:nvPr>
            <p:ph type="title"/>
          </p:nvPr>
        </p:nvSpPr>
        <p:spPr>
          <a:xfrm>
            <a:off x="729450" y="652604"/>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US" i="1" dirty="0"/>
              <a:t>LSTM Básico</a:t>
            </a:r>
            <a:endParaRPr i="1" dirty="0"/>
          </a:p>
        </p:txBody>
      </p:sp>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25AD99C0-F187-4FB0-B944-C5407A74D9C6}"/>
                  </a:ext>
                </a:extLst>
              </p:cNvPr>
              <p:cNvSpPr txBox="1"/>
              <p:nvPr/>
            </p:nvSpPr>
            <p:spPr>
              <a:xfrm>
                <a:off x="729450" y="1388182"/>
                <a:ext cx="3545507" cy="179023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s-US" sz="1600" i="1" smtClean="0">
                              <a:latin typeface="Cambria Math" panose="02040503050406030204" pitchFamily="18" charset="0"/>
                            </a:rPr>
                          </m:ctrlPr>
                        </m:sSubPr>
                        <m:e>
                          <m:r>
                            <a:rPr lang="es-419" sz="1600" b="0" i="1" smtClean="0">
                              <a:latin typeface="Cambria Math" panose="02040503050406030204" pitchFamily="18" charset="0"/>
                            </a:rPr>
                            <m:t>𝑥</m:t>
                          </m:r>
                        </m:e>
                        <m:sub>
                          <m:r>
                            <a:rPr lang="es-419" sz="1600" b="0" i="1" smtClean="0">
                              <a:latin typeface="Cambria Math" panose="02040503050406030204" pitchFamily="18" charset="0"/>
                            </a:rPr>
                            <m:t>𝑡</m:t>
                          </m:r>
                        </m:sub>
                      </m:sSub>
                      <m:r>
                        <a:rPr lang="es-US" sz="1600" i="1" smtClean="0">
                          <a:latin typeface="Cambria Math" panose="02040503050406030204" pitchFamily="18" charset="0"/>
                        </a:rPr>
                        <m:t>=</m:t>
                      </m:r>
                      <m:r>
                        <a:rPr lang="es-419" sz="1600" b="0" i="1" smtClean="0">
                          <a:latin typeface="Cambria Math" panose="02040503050406030204" pitchFamily="18" charset="0"/>
                        </a:rPr>
                        <m:t>𝐸</m:t>
                      </m:r>
                      <m:sSup>
                        <m:sSupPr>
                          <m:ctrlPr>
                            <a:rPr lang="es-419" sz="1600" b="0" i="1" smtClean="0">
                              <a:latin typeface="Cambria Math" panose="02040503050406030204" pitchFamily="18" charset="0"/>
                            </a:rPr>
                          </m:ctrlPr>
                        </m:sSupPr>
                        <m:e>
                          <m:r>
                            <a:rPr lang="es-419" sz="1600" b="0" i="1" smtClean="0">
                              <a:latin typeface="Cambria Math" panose="02040503050406030204" pitchFamily="18" charset="0"/>
                            </a:rPr>
                            <m:t>𝑥</m:t>
                          </m:r>
                        </m:e>
                        <m:sup>
                          <m:r>
                            <a:rPr lang="es-419" sz="1600" b="0" i="1" smtClean="0">
                              <a:latin typeface="Cambria Math" panose="02040503050406030204" pitchFamily="18" charset="0"/>
                            </a:rPr>
                            <m:t>𝑡</m:t>
                          </m:r>
                        </m:sup>
                      </m:sSup>
                    </m:oMath>
                  </m:oMathPara>
                </a14:m>
                <a:endParaRPr lang="es-US" sz="1600" dirty="0"/>
              </a:p>
              <a:p>
                <a14:m>
                  <m:oMath xmlns:m="http://schemas.openxmlformats.org/officeDocument/2006/math">
                    <m:sSub>
                      <m:sSubPr>
                        <m:ctrlPr>
                          <a:rPr lang="es-US" sz="1600" i="1" smtClean="0">
                            <a:latin typeface="Cambria Math" panose="02040503050406030204" pitchFamily="18" charset="0"/>
                          </a:rPr>
                        </m:ctrlPr>
                      </m:sSubPr>
                      <m:e>
                        <m:r>
                          <a:rPr lang="es-419" sz="1600" b="0" i="1" smtClean="0">
                            <a:latin typeface="Cambria Math" panose="02040503050406030204" pitchFamily="18" charset="0"/>
                          </a:rPr>
                          <m:t>𝑖</m:t>
                        </m:r>
                      </m:e>
                      <m:sub>
                        <m:r>
                          <a:rPr lang="es-419" sz="1600" b="0" i="1" smtClean="0">
                            <a:latin typeface="Cambria Math" panose="02040503050406030204" pitchFamily="18" charset="0"/>
                          </a:rPr>
                          <m:t>𝑡</m:t>
                        </m:r>
                      </m:sub>
                    </m:sSub>
                    <m:r>
                      <a:rPr lang="es-419" sz="1600" b="0" i="1" smtClean="0">
                        <a:latin typeface="Cambria Math" panose="02040503050406030204" pitchFamily="18" charset="0"/>
                      </a:rPr>
                      <m:t>= </m:t>
                    </m:r>
                    <m:r>
                      <a:rPr lang="es-419" sz="1600" b="0" i="1" smtClean="0">
                        <a:latin typeface="Cambria Math" panose="02040503050406030204" pitchFamily="18" charset="0"/>
                        <a:ea typeface="Cambria Math" panose="02040503050406030204" pitchFamily="18" charset="0"/>
                      </a:rPr>
                      <m:t>𝜎</m:t>
                    </m:r>
                    <m:r>
                      <a:rPr lang="es-419" sz="1600" b="0" i="1" smtClean="0">
                        <a:latin typeface="Cambria Math" panose="02040503050406030204" pitchFamily="18" charset="0"/>
                        <a:ea typeface="Cambria Math" panose="02040503050406030204" pitchFamily="18" charset="0"/>
                      </a:rPr>
                      <m:t>(</m:t>
                    </m:r>
                    <m:sSup>
                      <m:sSupPr>
                        <m:ctrlPr>
                          <a:rPr lang="es-419" sz="1600" b="0" i="1" smtClean="0">
                            <a:latin typeface="Cambria Math" panose="02040503050406030204" pitchFamily="18" charset="0"/>
                            <a:ea typeface="Cambria Math" panose="02040503050406030204" pitchFamily="18" charset="0"/>
                          </a:rPr>
                        </m:ctrlPr>
                      </m:sSupPr>
                      <m:e>
                        <m:r>
                          <a:rPr lang="es-419" sz="1600" b="0" i="1" smtClean="0">
                            <a:latin typeface="Cambria Math" panose="02040503050406030204" pitchFamily="18" charset="0"/>
                            <a:ea typeface="Cambria Math" panose="02040503050406030204" pitchFamily="18" charset="0"/>
                          </a:rPr>
                          <m:t>𝑊</m:t>
                        </m:r>
                      </m:e>
                      <m:sup>
                        <m:d>
                          <m:dPr>
                            <m:ctrlPr>
                              <a:rPr lang="es-419" sz="1600" b="0" i="1" smtClean="0">
                                <a:latin typeface="Cambria Math" panose="02040503050406030204" pitchFamily="18" charset="0"/>
                                <a:ea typeface="Cambria Math" panose="02040503050406030204" pitchFamily="18" charset="0"/>
                              </a:rPr>
                            </m:ctrlPr>
                          </m:dPr>
                          <m:e>
                            <m:r>
                              <a:rPr lang="es-419" sz="1600" b="0" i="1" smtClean="0">
                                <a:latin typeface="Cambria Math" panose="02040503050406030204" pitchFamily="18" charset="0"/>
                                <a:ea typeface="Cambria Math" panose="02040503050406030204" pitchFamily="18" charset="0"/>
                              </a:rPr>
                              <m:t>𝑖</m:t>
                            </m:r>
                          </m:e>
                        </m:d>
                      </m:sup>
                    </m:sSup>
                    <m:sSub>
                      <m:sSubPr>
                        <m:ctrlPr>
                          <a:rPr lang="es-419" sz="1600" b="0" i="1" smtClean="0">
                            <a:latin typeface="Cambria Math" panose="02040503050406030204" pitchFamily="18" charset="0"/>
                            <a:ea typeface="Cambria Math" panose="02040503050406030204" pitchFamily="18" charset="0"/>
                          </a:rPr>
                        </m:ctrlPr>
                      </m:sSubPr>
                      <m:e>
                        <m:r>
                          <a:rPr lang="es-419" sz="1600" b="0" i="1" smtClean="0">
                            <a:latin typeface="Cambria Math" panose="02040503050406030204" pitchFamily="18" charset="0"/>
                            <a:ea typeface="Cambria Math" panose="02040503050406030204" pitchFamily="18" charset="0"/>
                          </a:rPr>
                          <m:t>𝑥</m:t>
                        </m:r>
                      </m:e>
                      <m:sub>
                        <m:r>
                          <a:rPr lang="es-419" sz="1600" b="0" i="1" smtClean="0">
                            <a:latin typeface="Cambria Math" panose="02040503050406030204" pitchFamily="18" charset="0"/>
                            <a:ea typeface="Cambria Math" panose="02040503050406030204" pitchFamily="18" charset="0"/>
                          </a:rPr>
                          <m:t>𝑡</m:t>
                        </m:r>
                      </m:sub>
                    </m:sSub>
                    <m:r>
                      <a:rPr lang="es-419" sz="1600" b="0" i="0" smtClean="0">
                        <a:latin typeface="Cambria Math" panose="02040503050406030204" pitchFamily="18" charset="0"/>
                        <a:ea typeface="Cambria Math" panose="02040503050406030204" pitchFamily="18" charset="0"/>
                      </a:rPr>
                      <m:t>+</m:t>
                    </m:r>
                    <m:sSup>
                      <m:sSupPr>
                        <m:ctrlPr>
                          <a:rPr lang="es-419" sz="1600" i="1" smtClean="0">
                            <a:latin typeface="Cambria Math" panose="02040503050406030204" pitchFamily="18" charset="0"/>
                            <a:ea typeface="Cambria Math" panose="02040503050406030204" pitchFamily="18" charset="0"/>
                          </a:rPr>
                        </m:ctrlPr>
                      </m:sSupPr>
                      <m:e>
                        <m:r>
                          <a:rPr lang="es-419" sz="1600" b="0" i="1" smtClean="0">
                            <a:latin typeface="Cambria Math" panose="02040503050406030204" pitchFamily="18" charset="0"/>
                            <a:ea typeface="Cambria Math" panose="02040503050406030204" pitchFamily="18" charset="0"/>
                          </a:rPr>
                          <m:t>𝑈</m:t>
                        </m:r>
                      </m:e>
                      <m:sup>
                        <m:d>
                          <m:dPr>
                            <m:ctrlPr>
                              <a:rPr lang="es-419" sz="1600" i="1">
                                <a:latin typeface="Cambria Math" panose="02040503050406030204" pitchFamily="18" charset="0"/>
                                <a:ea typeface="Cambria Math" panose="02040503050406030204" pitchFamily="18" charset="0"/>
                              </a:rPr>
                            </m:ctrlPr>
                          </m:dPr>
                          <m:e>
                            <m:r>
                              <a:rPr lang="es-419" sz="1600" i="1">
                                <a:latin typeface="Cambria Math" panose="02040503050406030204" pitchFamily="18" charset="0"/>
                                <a:ea typeface="Cambria Math" panose="02040503050406030204" pitchFamily="18" charset="0"/>
                              </a:rPr>
                              <m:t>𝑖</m:t>
                            </m:r>
                          </m:e>
                        </m:d>
                      </m:sup>
                    </m:sSup>
                    <m:sSub>
                      <m:sSubPr>
                        <m:ctrlPr>
                          <a:rPr lang="es-419" sz="1600" i="1">
                            <a:latin typeface="Cambria Math" panose="02040503050406030204" pitchFamily="18" charset="0"/>
                            <a:ea typeface="Cambria Math" panose="02040503050406030204" pitchFamily="18" charset="0"/>
                          </a:rPr>
                        </m:ctrlPr>
                      </m:sSubPr>
                      <m:e>
                        <m:r>
                          <a:rPr lang="es-419" sz="1600" b="0" i="1" smtClean="0">
                            <a:latin typeface="Cambria Math" panose="02040503050406030204" pitchFamily="18" charset="0"/>
                            <a:ea typeface="Cambria Math" panose="02040503050406030204" pitchFamily="18" charset="0"/>
                          </a:rPr>
                          <m:t>h</m:t>
                        </m:r>
                      </m:e>
                      <m:sub>
                        <m:r>
                          <a:rPr lang="es-419" sz="1600" i="1">
                            <a:latin typeface="Cambria Math" panose="02040503050406030204" pitchFamily="18" charset="0"/>
                            <a:ea typeface="Cambria Math" panose="02040503050406030204" pitchFamily="18" charset="0"/>
                          </a:rPr>
                          <m:t>𝑡</m:t>
                        </m:r>
                        <m:r>
                          <a:rPr lang="es-419" sz="1600" b="0" i="1" smtClean="0">
                            <a:latin typeface="Cambria Math" panose="02040503050406030204" pitchFamily="18" charset="0"/>
                            <a:ea typeface="Cambria Math" panose="02040503050406030204" pitchFamily="18" charset="0"/>
                          </a:rPr>
                          <m:t>−1</m:t>
                        </m:r>
                      </m:sub>
                    </m:sSub>
                  </m:oMath>
                </a14:m>
                <a:r>
                  <a:rPr lang="es-US" sz="1600" dirty="0"/>
                  <a:t>)</a:t>
                </a:r>
              </a:p>
              <a:p>
                <a14:m>
                  <m:oMath xmlns:m="http://schemas.openxmlformats.org/officeDocument/2006/math">
                    <m:sSub>
                      <m:sSubPr>
                        <m:ctrlPr>
                          <a:rPr lang="es-US" sz="1600" i="1">
                            <a:latin typeface="Cambria Math" panose="02040503050406030204" pitchFamily="18" charset="0"/>
                          </a:rPr>
                        </m:ctrlPr>
                      </m:sSubPr>
                      <m:e>
                        <m:r>
                          <a:rPr lang="es-419" sz="1600" b="0" i="1" smtClean="0">
                            <a:latin typeface="Cambria Math" panose="02040503050406030204" pitchFamily="18" charset="0"/>
                          </a:rPr>
                          <m:t>𝑓</m:t>
                        </m:r>
                      </m:e>
                      <m:sub>
                        <m:r>
                          <a:rPr lang="es-419" sz="1600" i="1">
                            <a:latin typeface="Cambria Math" panose="02040503050406030204" pitchFamily="18" charset="0"/>
                          </a:rPr>
                          <m:t>𝑡</m:t>
                        </m:r>
                      </m:sub>
                    </m:sSub>
                    <m:r>
                      <a:rPr lang="es-419" sz="1600" i="1">
                        <a:latin typeface="Cambria Math" panose="02040503050406030204" pitchFamily="18" charset="0"/>
                      </a:rPr>
                      <m:t>= </m:t>
                    </m:r>
                    <m:r>
                      <a:rPr lang="es-419" sz="1600" i="1">
                        <a:latin typeface="Cambria Math" panose="02040503050406030204" pitchFamily="18" charset="0"/>
                        <a:ea typeface="Cambria Math" panose="02040503050406030204" pitchFamily="18" charset="0"/>
                      </a:rPr>
                      <m:t>𝜎</m:t>
                    </m:r>
                    <m:r>
                      <a:rPr lang="es-419" sz="1600" i="1">
                        <a:latin typeface="Cambria Math" panose="02040503050406030204" pitchFamily="18" charset="0"/>
                        <a:ea typeface="Cambria Math" panose="02040503050406030204" pitchFamily="18" charset="0"/>
                      </a:rPr>
                      <m:t>(</m:t>
                    </m:r>
                    <m:sSup>
                      <m:sSupPr>
                        <m:ctrlPr>
                          <a:rPr lang="es-419" sz="1600" i="1">
                            <a:latin typeface="Cambria Math" panose="02040503050406030204" pitchFamily="18" charset="0"/>
                            <a:ea typeface="Cambria Math" panose="02040503050406030204" pitchFamily="18" charset="0"/>
                          </a:rPr>
                        </m:ctrlPr>
                      </m:sSupPr>
                      <m:e>
                        <m:r>
                          <a:rPr lang="es-419" sz="1600" i="1">
                            <a:latin typeface="Cambria Math" panose="02040503050406030204" pitchFamily="18" charset="0"/>
                            <a:ea typeface="Cambria Math" panose="02040503050406030204" pitchFamily="18" charset="0"/>
                          </a:rPr>
                          <m:t>𝑊</m:t>
                        </m:r>
                      </m:e>
                      <m:sup>
                        <m:d>
                          <m:dPr>
                            <m:ctrlPr>
                              <a:rPr lang="es-419" sz="1600" i="1">
                                <a:latin typeface="Cambria Math" panose="02040503050406030204" pitchFamily="18" charset="0"/>
                                <a:ea typeface="Cambria Math" panose="02040503050406030204" pitchFamily="18" charset="0"/>
                              </a:rPr>
                            </m:ctrlPr>
                          </m:dPr>
                          <m:e>
                            <m:r>
                              <a:rPr lang="es-419" sz="1600" b="0" i="1" smtClean="0">
                                <a:latin typeface="Cambria Math" panose="02040503050406030204" pitchFamily="18" charset="0"/>
                                <a:ea typeface="Cambria Math" panose="02040503050406030204" pitchFamily="18" charset="0"/>
                              </a:rPr>
                              <m:t>𝑓</m:t>
                            </m:r>
                          </m:e>
                        </m:d>
                      </m:sup>
                    </m:sSup>
                    <m:sSub>
                      <m:sSubPr>
                        <m:ctrlPr>
                          <a:rPr lang="es-419" sz="1600" i="1">
                            <a:latin typeface="Cambria Math" panose="02040503050406030204" pitchFamily="18" charset="0"/>
                            <a:ea typeface="Cambria Math" panose="02040503050406030204" pitchFamily="18" charset="0"/>
                          </a:rPr>
                        </m:ctrlPr>
                      </m:sSubPr>
                      <m:e>
                        <m:r>
                          <a:rPr lang="es-419" sz="1600" i="1">
                            <a:latin typeface="Cambria Math" panose="02040503050406030204" pitchFamily="18" charset="0"/>
                            <a:ea typeface="Cambria Math" panose="02040503050406030204" pitchFamily="18" charset="0"/>
                          </a:rPr>
                          <m:t>𝑥</m:t>
                        </m:r>
                      </m:e>
                      <m:sub>
                        <m:r>
                          <a:rPr lang="es-419" sz="1600" i="1">
                            <a:latin typeface="Cambria Math" panose="02040503050406030204" pitchFamily="18" charset="0"/>
                            <a:ea typeface="Cambria Math" panose="02040503050406030204" pitchFamily="18" charset="0"/>
                          </a:rPr>
                          <m:t>𝑡</m:t>
                        </m:r>
                      </m:sub>
                    </m:sSub>
                    <m:r>
                      <a:rPr lang="es-419" sz="1600">
                        <a:latin typeface="Cambria Math" panose="02040503050406030204" pitchFamily="18" charset="0"/>
                        <a:ea typeface="Cambria Math" panose="02040503050406030204" pitchFamily="18" charset="0"/>
                      </a:rPr>
                      <m:t>+</m:t>
                    </m:r>
                    <m:sSup>
                      <m:sSupPr>
                        <m:ctrlPr>
                          <a:rPr lang="es-419" sz="1600" i="1">
                            <a:latin typeface="Cambria Math" panose="02040503050406030204" pitchFamily="18" charset="0"/>
                            <a:ea typeface="Cambria Math" panose="02040503050406030204" pitchFamily="18" charset="0"/>
                          </a:rPr>
                        </m:ctrlPr>
                      </m:sSupPr>
                      <m:e>
                        <m:r>
                          <a:rPr lang="es-419" sz="1600" i="1">
                            <a:latin typeface="Cambria Math" panose="02040503050406030204" pitchFamily="18" charset="0"/>
                            <a:ea typeface="Cambria Math" panose="02040503050406030204" pitchFamily="18" charset="0"/>
                          </a:rPr>
                          <m:t>𝑈</m:t>
                        </m:r>
                      </m:e>
                      <m:sup>
                        <m:d>
                          <m:dPr>
                            <m:ctrlPr>
                              <a:rPr lang="es-419" sz="1600" i="1">
                                <a:latin typeface="Cambria Math" panose="02040503050406030204" pitchFamily="18" charset="0"/>
                                <a:ea typeface="Cambria Math" panose="02040503050406030204" pitchFamily="18" charset="0"/>
                              </a:rPr>
                            </m:ctrlPr>
                          </m:dPr>
                          <m:e>
                            <m:r>
                              <a:rPr lang="es-419" sz="1600" b="0" i="1" smtClean="0">
                                <a:latin typeface="Cambria Math" panose="02040503050406030204" pitchFamily="18" charset="0"/>
                                <a:ea typeface="Cambria Math" panose="02040503050406030204" pitchFamily="18" charset="0"/>
                              </a:rPr>
                              <m:t>𝑓</m:t>
                            </m:r>
                          </m:e>
                        </m:d>
                      </m:sup>
                    </m:sSup>
                    <m:sSub>
                      <m:sSubPr>
                        <m:ctrlPr>
                          <a:rPr lang="es-419" sz="1600" i="1">
                            <a:latin typeface="Cambria Math" panose="02040503050406030204" pitchFamily="18" charset="0"/>
                            <a:ea typeface="Cambria Math" panose="02040503050406030204" pitchFamily="18" charset="0"/>
                          </a:rPr>
                        </m:ctrlPr>
                      </m:sSubPr>
                      <m:e>
                        <m:r>
                          <a:rPr lang="es-419" sz="1600" i="1">
                            <a:latin typeface="Cambria Math" panose="02040503050406030204" pitchFamily="18" charset="0"/>
                            <a:ea typeface="Cambria Math" panose="02040503050406030204" pitchFamily="18" charset="0"/>
                          </a:rPr>
                          <m:t>h</m:t>
                        </m:r>
                      </m:e>
                      <m:sub>
                        <m:r>
                          <a:rPr lang="es-419" sz="1600" i="1">
                            <a:latin typeface="Cambria Math" panose="02040503050406030204" pitchFamily="18" charset="0"/>
                            <a:ea typeface="Cambria Math" panose="02040503050406030204" pitchFamily="18" charset="0"/>
                          </a:rPr>
                          <m:t>𝑡</m:t>
                        </m:r>
                        <m:r>
                          <a:rPr lang="es-419" sz="1600" i="1">
                            <a:latin typeface="Cambria Math" panose="02040503050406030204" pitchFamily="18" charset="0"/>
                            <a:ea typeface="Cambria Math" panose="02040503050406030204" pitchFamily="18" charset="0"/>
                          </a:rPr>
                          <m:t>−1</m:t>
                        </m:r>
                      </m:sub>
                    </m:sSub>
                  </m:oMath>
                </a14:m>
                <a:r>
                  <a:rPr lang="es-US" sz="1600" dirty="0"/>
                  <a:t>)</a:t>
                </a:r>
              </a:p>
              <a:p>
                <a14:m>
                  <m:oMath xmlns:m="http://schemas.openxmlformats.org/officeDocument/2006/math">
                    <m:sSub>
                      <m:sSubPr>
                        <m:ctrlPr>
                          <a:rPr lang="es-US" sz="1600" i="1">
                            <a:latin typeface="Cambria Math" panose="02040503050406030204" pitchFamily="18" charset="0"/>
                          </a:rPr>
                        </m:ctrlPr>
                      </m:sSubPr>
                      <m:e>
                        <m:r>
                          <a:rPr lang="es-419" sz="1600" b="0" i="1" smtClean="0">
                            <a:latin typeface="Cambria Math" panose="02040503050406030204" pitchFamily="18" charset="0"/>
                          </a:rPr>
                          <m:t>𝑜</m:t>
                        </m:r>
                      </m:e>
                      <m:sub>
                        <m:r>
                          <a:rPr lang="es-419" sz="1600" i="1">
                            <a:latin typeface="Cambria Math" panose="02040503050406030204" pitchFamily="18" charset="0"/>
                          </a:rPr>
                          <m:t>𝑡</m:t>
                        </m:r>
                      </m:sub>
                    </m:sSub>
                    <m:r>
                      <a:rPr lang="es-419" sz="1600" i="1">
                        <a:latin typeface="Cambria Math" panose="02040503050406030204" pitchFamily="18" charset="0"/>
                      </a:rPr>
                      <m:t>= </m:t>
                    </m:r>
                    <m:r>
                      <a:rPr lang="es-419" sz="1600" i="1">
                        <a:latin typeface="Cambria Math" panose="02040503050406030204" pitchFamily="18" charset="0"/>
                        <a:ea typeface="Cambria Math" panose="02040503050406030204" pitchFamily="18" charset="0"/>
                      </a:rPr>
                      <m:t>𝜎</m:t>
                    </m:r>
                    <m:r>
                      <a:rPr lang="es-419" sz="1600" i="1">
                        <a:latin typeface="Cambria Math" panose="02040503050406030204" pitchFamily="18" charset="0"/>
                        <a:ea typeface="Cambria Math" panose="02040503050406030204" pitchFamily="18" charset="0"/>
                      </a:rPr>
                      <m:t>(</m:t>
                    </m:r>
                    <m:sSup>
                      <m:sSupPr>
                        <m:ctrlPr>
                          <a:rPr lang="es-419" sz="1600" i="1">
                            <a:latin typeface="Cambria Math" panose="02040503050406030204" pitchFamily="18" charset="0"/>
                            <a:ea typeface="Cambria Math" panose="02040503050406030204" pitchFamily="18" charset="0"/>
                          </a:rPr>
                        </m:ctrlPr>
                      </m:sSupPr>
                      <m:e>
                        <m:r>
                          <a:rPr lang="es-419" sz="1600" i="1">
                            <a:latin typeface="Cambria Math" panose="02040503050406030204" pitchFamily="18" charset="0"/>
                            <a:ea typeface="Cambria Math" panose="02040503050406030204" pitchFamily="18" charset="0"/>
                          </a:rPr>
                          <m:t>𝑊</m:t>
                        </m:r>
                      </m:e>
                      <m:sup>
                        <m:d>
                          <m:dPr>
                            <m:ctrlPr>
                              <a:rPr lang="es-419" sz="1600" i="1">
                                <a:latin typeface="Cambria Math" panose="02040503050406030204" pitchFamily="18" charset="0"/>
                                <a:ea typeface="Cambria Math" panose="02040503050406030204" pitchFamily="18" charset="0"/>
                              </a:rPr>
                            </m:ctrlPr>
                          </m:dPr>
                          <m:e>
                            <m:r>
                              <a:rPr lang="es-419" sz="1600" b="0" i="1" smtClean="0">
                                <a:latin typeface="Cambria Math" panose="02040503050406030204" pitchFamily="18" charset="0"/>
                                <a:ea typeface="Cambria Math" panose="02040503050406030204" pitchFamily="18" charset="0"/>
                              </a:rPr>
                              <m:t>𝑜</m:t>
                            </m:r>
                          </m:e>
                        </m:d>
                      </m:sup>
                    </m:sSup>
                    <m:sSub>
                      <m:sSubPr>
                        <m:ctrlPr>
                          <a:rPr lang="es-419" sz="1600" i="1">
                            <a:latin typeface="Cambria Math" panose="02040503050406030204" pitchFamily="18" charset="0"/>
                            <a:ea typeface="Cambria Math" panose="02040503050406030204" pitchFamily="18" charset="0"/>
                          </a:rPr>
                        </m:ctrlPr>
                      </m:sSubPr>
                      <m:e>
                        <m:r>
                          <a:rPr lang="es-419" sz="1600" i="1">
                            <a:latin typeface="Cambria Math" panose="02040503050406030204" pitchFamily="18" charset="0"/>
                            <a:ea typeface="Cambria Math" panose="02040503050406030204" pitchFamily="18" charset="0"/>
                          </a:rPr>
                          <m:t>𝑥</m:t>
                        </m:r>
                      </m:e>
                      <m:sub>
                        <m:r>
                          <a:rPr lang="es-419" sz="1600" i="1">
                            <a:latin typeface="Cambria Math" panose="02040503050406030204" pitchFamily="18" charset="0"/>
                            <a:ea typeface="Cambria Math" panose="02040503050406030204" pitchFamily="18" charset="0"/>
                          </a:rPr>
                          <m:t>𝑡</m:t>
                        </m:r>
                      </m:sub>
                    </m:sSub>
                    <m:r>
                      <a:rPr lang="es-419" sz="1600">
                        <a:latin typeface="Cambria Math" panose="02040503050406030204" pitchFamily="18" charset="0"/>
                        <a:ea typeface="Cambria Math" panose="02040503050406030204" pitchFamily="18" charset="0"/>
                      </a:rPr>
                      <m:t>+</m:t>
                    </m:r>
                    <m:sSup>
                      <m:sSupPr>
                        <m:ctrlPr>
                          <a:rPr lang="es-419" sz="1600" i="1">
                            <a:latin typeface="Cambria Math" panose="02040503050406030204" pitchFamily="18" charset="0"/>
                            <a:ea typeface="Cambria Math" panose="02040503050406030204" pitchFamily="18" charset="0"/>
                          </a:rPr>
                        </m:ctrlPr>
                      </m:sSupPr>
                      <m:e>
                        <m:r>
                          <a:rPr lang="es-419" sz="1600" i="1">
                            <a:latin typeface="Cambria Math" panose="02040503050406030204" pitchFamily="18" charset="0"/>
                            <a:ea typeface="Cambria Math" panose="02040503050406030204" pitchFamily="18" charset="0"/>
                          </a:rPr>
                          <m:t>𝑈</m:t>
                        </m:r>
                      </m:e>
                      <m:sup>
                        <m:d>
                          <m:dPr>
                            <m:ctrlPr>
                              <a:rPr lang="es-419" sz="1600" i="1">
                                <a:latin typeface="Cambria Math" panose="02040503050406030204" pitchFamily="18" charset="0"/>
                                <a:ea typeface="Cambria Math" panose="02040503050406030204" pitchFamily="18" charset="0"/>
                              </a:rPr>
                            </m:ctrlPr>
                          </m:dPr>
                          <m:e>
                            <m:r>
                              <a:rPr lang="es-419" sz="1600" b="0" i="1" smtClean="0">
                                <a:latin typeface="Cambria Math" panose="02040503050406030204" pitchFamily="18" charset="0"/>
                                <a:ea typeface="Cambria Math" panose="02040503050406030204" pitchFamily="18" charset="0"/>
                              </a:rPr>
                              <m:t>𝑜</m:t>
                            </m:r>
                          </m:e>
                        </m:d>
                      </m:sup>
                    </m:sSup>
                    <m:sSub>
                      <m:sSubPr>
                        <m:ctrlPr>
                          <a:rPr lang="es-419" sz="1600" i="1">
                            <a:latin typeface="Cambria Math" panose="02040503050406030204" pitchFamily="18" charset="0"/>
                            <a:ea typeface="Cambria Math" panose="02040503050406030204" pitchFamily="18" charset="0"/>
                          </a:rPr>
                        </m:ctrlPr>
                      </m:sSubPr>
                      <m:e>
                        <m:r>
                          <a:rPr lang="es-419" sz="1600" i="1">
                            <a:latin typeface="Cambria Math" panose="02040503050406030204" pitchFamily="18" charset="0"/>
                            <a:ea typeface="Cambria Math" panose="02040503050406030204" pitchFamily="18" charset="0"/>
                          </a:rPr>
                          <m:t>h</m:t>
                        </m:r>
                      </m:e>
                      <m:sub>
                        <m:r>
                          <a:rPr lang="es-419" sz="1600" i="1">
                            <a:latin typeface="Cambria Math" panose="02040503050406030204" pitchFamily="18" charset="0"/>
                            <a:ea typeface="Cambria Math" panose="02040503050406030204" pitchFamily="18" charset="0"/>
                          </a:rPr>
                          <m:t>𝑡</m:t>
                        </m:r>
                        <m:r>
                          <a:rPr lang="es-419" sz="1600" i="1">
                            <a:latin typeface="Cambria Math" panose="02040503050406030204" pitchFamily="18" charset="0"/>
                            <a:ea typeface="Cambria Math" panose="02040503050406030204" pitchFamily="18" charset="0"/>
                          </a:rPr>
                          <m:t>−1</m:t>
                        </m:r>
                      </m:sub>
                    </m:sSub>
                  </m:oMath>
                </a14:m>
                <a:r>
                  <a:rPr lang="es-US" sz="1600" dirty="0"/>
                  <a:t>)</a:t>
                </a:r>
              </a:p>
              <a:p>
                <a14:m>
                  <m:oMath xmlns:m="http://schemas.openxmlformats.org/officeDocument/2006/math">
                    <m:acc>
                      <m:accPr>
                        <m:chr m:val="̃"/>
                        <m:ctrlPr>
                          <a:rPr lang="es-419" sz="1600" i="1" smtClean="0">
                            <a:latin typeface="Cambria Math" panose="02040503050406030204" pitchFamily="18" charset="0"/>
                          </a:rPr>
                        </m:ctrlPr>
                      </m:accPr>
                      <m:e>
                        <m:sSub>
                          <m:sSubPr>
                            <m:ctrlPr>
                              <a:rPr lang="es-419" sz="1600" i="1" smtClean="0">
                                <a:latin typeface="Cambria Math" panose="02040503050406030204" pitchFamily="18" charset="0"/>
                              </a:rPr>
                            </m:ctrlPr>
                          </m:sSubPr>
                          <m:e>
                            <m:r>
                              <a:rPr lang="es-419" sz="1600" b="0" i="1" smtClean="0">
                                <a:latin typeface="Cambria Math" panose="02040503050406030204" pitchFamily="18" charset="0"/>
                              </a:rPr>
                              <m:t>𝑐</m:t>
                            </m:r>
                          </m:e>
                          <m:sub>
                            <m:r>
                              <a:rPr lang="es-419" sz="1600" b="0" i="1" smtClean="0">
                                <a:latin typeface="Cambria Math" panose="02040503050406030204" pitchFamily="18" charset="0"/>
                              </a:rPr>
                              <m:t>𝑡</m:t>
                            </m:r>
                          </m:sub>
                        </m:sSub>
                      </m:e>
                    </m:acc>
                    <m:r>
                      <a:rPr lang="es-419" sz="1600" i="1">
                        <a:latin typeface="Cambria Math" panose="02040503050406030204" pitchFamily="18" charset="0"/>
                      </a:rPr>
                      <m:t>=</m:t>
                    </m:r>
                    <m:r>
                      <a:rPr lang="es-419" sz="1600" b="0" i="1" smtClean="0">
                        <a:latin typeface="Cambria Math" panose="02040503050406030204" pitchFamily="18" charset="0"/>
                      </a:rPr>
                      <m:t>𝑡𝑎𝑛h</m:t>
                    </m:r>
                    <m:r>
                      <a:rPr lang="es-419" sz="1600" i="1">
                        <a:latin typeface="Cambria Math" panose="02040503050406030204" pitchFamily="18" charset="0"/>
                        <a:ea typeface="Cambria Math" panose="02040503050406030204" pitchFamily="18" charset="0"/>
                      </a:rPr>
                      <m:t>(</m:t>
                    </m:r>
                    <m:sSup>
                      <m:sSupPr>
                        <m:ctrlPr>
                          <a:rPr lang="es-419" sz="1600" i="1">
                            <a:latin typeface="Cambria Math" panose="02040503050406030204" pitchFamily="18" charset="0"/>
                            <a:ea typeface="Cambria Math" panose="02040503050406030204" pitchFamily="18" charset="0"/>
                          </a:rPr>
                        </m:ctrlPr>
                      </m:sSupPr>
                      <m:e>
                        <m:r>
                          <a:rPr lang="es-419" sz="1600" i="1">
                            <a:latin typeface="Cambria Math" panose="02040503050406030204" pitchFamily="18" charset="0"/>
                            <a:ea typeface="Cambria Math" panose="02040503050406030204" pitchFamily="18" charset="0"/>
                          </a:rPr>
                          <m:t>𝑊</m:t>
                        </m:r>
                      </m:e>
                      <m:sup>
                        <m:d>
                          <m:dPr>
                            <m:ctrlPr>
                              <a:rPr lang="es-419" sz="1600" i="1">
                                <a:latin typeface="Cambria Math" panose="02040503050406030204" pitchFamily="18" charset="0"/>
                                <a:ea typeface="Cambria Math" panose="02040503050406030204" pitchFamily="18" charset="0"/>
                              </a:rPr>
                            </m:ctrlPr>
                          </m:dPr>
                          <m:e>
                            <m:r>
                              <a:rPr lang="es-419" sz="1600" b="0" i="1" smtClean="0">
                                <a:latin typeface="Cambria Math" panose="02040503050406030204" pitchFamily="18" charset="0"/>
                                <a:ea typeface="Cambria Math" panose="02040503050406030204" pitchFamily="18" charset="0"/>
                              </a:rPr>
                              <m:t>𝑐</m:t>
                            </m:r>
                          </m:e>
                        </m:d>
                      </m:sup>
                    </m:sSup>
                    <m:sSub>
                      <m:sSubPr>
                        <m:ctrlPr>
                          <a:rPr lang="es-419" sz="1600" i="1">
                            <a:latin typeface="Cambria Math" panose="02040503050406030204" pitchFamily="18" charset="0"/>
                            <a:ea typeface="Cambria Math" panose="02040503050406030204" pitchFamily="18" charset="0"/>
                          </a:rPr>
                        </m:ctrlPr>
                      </m:sSubPr>
                      <m:e>
                        <m:r>
                          <a:rPr lang="es-419" sz="1600" i="1">
                            <a:latin typeface="Cambria Math" panose="02040503050406030204" pitchFamily="18" charset="0"/>
                            <a:ea typeface="Cambria Math" panose="02040503050406030204" pitchFamily="18" charset="0"/>
                          </a:rPr>
                          <m:t>𝑥</m:t>
                        </m:r>
                      </m:e>
                      <m:sub>
                        <m:r>
                          <a:rPr lang="es-419" sz="1600" i="1">
                            <a:latin typeface="Cambria Math" panose="02040503050406030204" pitchFamily="18" charset="0"/>
                            <a:ea typeface="Cambria Math" panose="02040503050406030204" pitchFamily="18" charset="0"/>
                          </a:rPr>
                          <m:t>𝑡</m:t>
                        </m:r>
                      </m:sub>
                    </m:sSub>
                    <m:r>
                      <a:rPr lang="es-419" sz="1600">
                        <a:latin typeface="Cambria Math" panose="02040503050406030204" pitchFamily="18" charset="0"/>
                        <a:ea typeface="Cambria Math" panose="02040503050406030204" pitchFamily="18" charset="0"/>
                      </a:rPr>
                      <m:t>+</m:t>
                    </m:r>
                    <m:sSup>
                      <m:sSupPr>
                        <m:ctrlPr>
                          <a:rPr lang="es-419" sz="1600" i="1">
                            <a:latin typeface="Cambria Math" panose="02040503050406030204" pitchFamily="18" charset="0"/>
                            <a:ea typeface="Cambria Math" panose="02040503050406030204" pitchFamily="18" charset="0"/>
                          </a:rPr>
                        </m:ctrlPr>
                      </m:sSupPr>
                      <m:e>
                        <m:r>
                          <a:rPr lang="es-419" sz="1600" i="1">
                            <a:latin typeface="Cambria Math" panose="02040503050406030204" pitchFamily="18" charset="0"/>
                            <a:ea typeface="Cambria Math" panose="02040503050406030204" pitchFamily="18" charset="0"/>
                          </a:rPr>
                          <m:t>𝑈</m:t>
                        </m:r>
                      </m:e>
                      <m:sup>
                        <m:d>
                          <m:dPr>
                            <m:ctrlPr>
                              <a:rPr lang="es-419" sz="1600" i="1">
                                <a:latin typeface="Cambria Math" panose="02040503050406030204" pitchFamily="18" charset="0"/>
                                <a:ea typeface="Cambria Math" panose="02040503050406030204" pitchFamily="18" charset="0"/>
                              </a:rPr>
                            </m:ctrlPr>
                          </m:dPr>
                          <m:e>
                            <m:r>
                              <a:rPr lang="es-419" sz="1600" b="0" i="1" smtClean="0">
                                <a:latin typeface="Cambria Math" panose="02040503050406030204" pitchFamily="18" charset="0"/>
                                <a:ea typeface="Cambria Math" panose="02040503050406030204" pitchFamily="18" charset="0"/>
                              </a:rPr>
                              <m:t>𝑐</m:t>
                            </m:r>
                          </m:e>
                        </m:d>
                      </m:sup>
                    </m:sSup>
                    <m:sSub>
                      <m:sSubPr>
                        <m:ctrlPr>
                          <a:rPr lang="es-419" sz="1600" i="1">
                            <a:latin typeface="Cambria Math" panose="02040503050406030204" pitchFamily="18" charset="0"/>
                            <a:ea typeface="Cambria Math" panose="02040503050406030204" pitchFamily="18" charset="0"/>
                          </a:rPr>
                        </m:ctrlPr>
                      </m:sSubPr>
                      <m:e>
                        <m:r>
                          <a:rPr lang="es-419" sz="1600" i="1">
                            <a:latin typeface="Cambria Math" panose="02040503050406030204" pitchFamily="18" charset="0"/>
                            <a:ea typeface="Cambria Math" panose="02040503050406030204" pitchFamily="18" charset="0"/>
                          </a:rPr>
                          <m:t>h</m:t>
                        </m:r>
                      </m:e>
                      <m:sub>
                        <m:r>
                          <a:rPr lang="es-419" sz="1600" i="1">
                            <a:latin typeface="Cambria Math" panose="02040503050406030204" pitchFamily="18" charset="0"/>
                            <a:ea typeface="Cambria Math" panose="02040503050406030204" pitchFamily="18" charset="0"/>
                          </a:rPr>
                          <m:t>𝑡</m:t>
                        </m:r>
                        <m:r>
                          <a:rPr lang="es-419" sz="1600" i="1">
                            <a:latin typeface="Cambria Math" panose="02040503050406030204" pitchFamily="18" charset="0"/>
                            <a:ea typeface="Cambria Math" panose="02040503050406030204" pitchFamily="18" charset="0"/>
                          </a:rPr>
                          <m:t>−1</m:t>
                        </m:r>
                      </m:sub>
                    </m:sSub>
                  </m:oMath>
                </a14:m>
                <a:r>
                  <a:rPr lang="es-US" sz="1600" dirty="0"/>
                  <a:t>)</a:t>
                </a:r>
              </a:p>
              <a:p>
                <a14:m>
                  <m:oMath xmlns:m="http://schemas.openxmlformats.org/officeDocument/2006/math">
                    <m:sSub>
                      <m:sSubPr>
                        <m:ctrlPr>
                          <a:rPr lang="es-US" sz="1600" i="1" smtClean="0">
                            <a:latin typeface="Cambria Math" panose="02040503050406030204" pitchFamily="18" charset="0"/>
                          </a:rPr>
                        </m:ctrlPr>
                      </m:sSubPr>
                      <m:e>
                        <m:r>
                          <a:rPr lang="es-419" sz="1600" b="0" i="1" smtClean="0">
                            <a:latin typeface="Cambria Math" panose="02040503050406030204" pitchFamily="18" charset="0"/>
                          </a:rPr>
                          <m:t>𝑐</m:t>
                        </m:r>
                      </m:e>
                      <m:sub>
                        <m:r>
                          <a:rPr lang="es-419" sz="1600" i="1">
                            <a:latin typeface="Cambria Math" panose="02040503050406030204" pitchFamily="18" charset="0"/>
                          </a:rPr>
                          <m:t>𝑡</m:t>
                        </m:r>
                      </m:sub>
                    </m:sSub>
                    <m:r>
                      <a:rPr lang="es-419" sz="1600" i="1">
                        <a:latin typeface="Cambria Math" panose="02040503050406030204" pitchFamily="18" charset="0"/>
                      </a:rPr>
                      <m:t>=</m:t>
                    </m:r>
                  </m:oMath>
                </a14:m>
                <a:r>
                  <a:rPr lang="es-US" sz="1600" dirty="0"/>
                  <a:t> </a:t>
                </a:r>
                <a14:m>
                  <m:oMath xmlns:m="http://schemas.openxmlformats.org/officeDocument/2006/math">
                    <m:sSub>
                      <m:sSubPr>
                        <m:ctrlPr>
                          <a:rPr lang="es-US" sz="1600" i="1" dirty="0" smtClean="0">
                            <a:latin typeface="Cambria Math" panose="02040503050406030204" pitchFamily="18" charset="0"/>
                          </a:rPr>
                        </m:ctrlPr>
                      </m:sSubPr>
                      <m:e>
                        <m:r>
                          <a:rPr lang="es-419" sz="1600" b="0" i="1" dirty="0" smtClean="0">
                            <a:latin typeface="Cambria Math" panose="02040503050406030204" pitchFamily="18" charset="0"/>
                          </a:rPr>
                          <m:t>𝑓</m:t>
                        </m:r>
                      </m:e>
                      <m:sub>
                        <m:r>
                          <a:rPr lang="es-419" sz="1600" b="0" i="1" dirty="0" smtClean="0">
                            <a:latin typeface="Cambria Math" panose="02040503050406030204" pitchFamily="18" charset="0"/>
                          </a:rPr>
                          <m:t>𝑡</m:t>
                        </m:r>
                      </m:sub>
                    </m:sSub>
                    <m:sSub>
                      <m:sSubPr>
                        <m:ctrlPr>
                          <a:rPr lang="es-US" sz="1600" i="1" dirty="0" smtClean="0">
                            <a:latin typeface="Cambria Math" panose="02040503050406030204" pitchFamily="18" charset="0"/>
                          </a:rPr>
                        </m:ctrlPr>
                      </m:sSubPr>
                      <m:e>
                        <m:r>
                          <a:rPr lang="es-419" sz="1600" b="0" i="1" dirty="0" smtClean="0">
                            <a:latin typeface="Cambria Math" panose="02040503050406030204" pitchFamily="18" charset="0"/>
                          </a:rPr>
                          <m:t>𝑐</m:t>
                        </m:r>
                      </m:e>
                      <m:sub>
                        <m:r>
                          <a:rPr lang="es-419" sz="1600" b="0" i="1" dirty="0" smtClean="0">
                            <a:latin typeface="Cambria Math" panose="02040503050406030204" pitchFamily="18" charset="0"/>
                          </a:rPr>
                          <m:t>𝑡</m:t>
                        </m:r>
                        <m:r>
                          <a:rPr lang="es-419" sz="1600" b="0" i="1" dirty="0" smtClean="0">
                            <a:latin typeface="Cambria Math" panose="02040503050406030204" pitchFamily="18" charset="0"/>
                          </a:rPr>
                          <m:t>−1</m:t>
                        </m:r>
                      </m:sub>
                    </m:sSub>
                    <m:r>
                      <a:rPr lang="es-419" sz="1600" b="0" i="1" dirty="0" smtClean="0">
                        <a:latin typeface="Cambria Math" panose="02040503050406030204" pitchFamily="18" charset="0"/>
                      </a:rPr>
                      <m:t>+</m:t>
                    </m:r>
                    <m:sSub>
                      <m:sSubPr>
                        <m:ctrlPr>
                          <a:rPr lang="es-US" sz="1600" i="1">
                            <a:latin typeface="Cambria Math" panose="02040503050406030204" pitchFamily="18" charset="0"/>
                          </a:rPr>
                        </m:ctrlPr>
                      </m:sSubPr>
                      <m:e>
                        <m:r>
                          <a:rPr lang="es-419" sz="1600" i="1">
                            <a:latin typeface="Cambria Math" panose="02040503050406030204" pitchFamily="18" charset="0"/>
                          </a:rPr>
                          <m:t>𝑖</m:t>
                        </m:r>
                      </m:e>
                      <m:sub>
                        <m:r>
                          <a:rPr lang="es-419" sz="1600" i="1">
                            <a:latin typeface="Cambria Math" panose="02040503050406030204" pitchFamily="18" charset="0"/>
                          </a:rPr>
                          <m:t>𝑡</m:t>
                        </m:r>
                      </m:sub>
                    </m:sSub>
                  </m:oMath>
                </a14:m>
                <a:r>
                  <a:rPr lang="es-419" sz="1600" dirty="0"/>
                  <a:t> </a:t>
                </a:r>
                <a14:m>
                  <m:oMath xmlns:m="http://schemas.openxmlformats.org/officeDocument/2006/math">
                    <m:acc>
                      <m:accPr>
                        <m:chr m:val="̃"/>
                        <m:ctrlPr>
                          <a:rPr lang="es-419" sz="1600" i="1">
                            <a:latin typeface="Cambria Math" panose="02040503050406030204" pitchFamily="18" charset="0"/>
                          </a:rPr>
                        </m:ctrlPr>
                      </m:accPr>
                      <m:e>
                        <m:sSub>
                          <m:sSubPr>
                            <m:ctrlPr>
                              <a:rPr lang="es-419" sz="1600" i="1">
                                <a:latin typeface="Cambria Math" panose="02040503050406030204" pitchFamily="18" charset="0"/>
                              </a:rPr>
                            </m:ctrlPr>
                          </m:sSubPr>
                          <m:e>
                            <m:r>
                              <a:rPr lang="es-419" sz="1600" i="1">
                                <a:latin typeface="Cambria Math" panose="02040503050406030204" pitchFamily="18" charset="0"/>
                              </a:rPr>
                              <m:t>𝑐</m:t>
                            </m:r>
                          </m:e>
                          <m:sub>
                            <m:r>
                              <a:rPr lang="es-419" sz="1600" i="1">
                                <a:latin typeface="Cambria Math" panose="02040503050406030204" pitchFamily="18" charset="0"/>
                              </a:rPr>
                              <m:t>𝑡</m:t>
                            </m:r>
                          </m:sub>
                        </m:sSub>
                      </m:e>
                    </m:acc>
                  </m:oMath>
                </a14:m>
                <a:endParaRPr lang="es-US" sz="1600" dirty="0"/>
              </a:p>
              <a:p>
                <a:pPr/>
                <a14:m>
                  <m:oMathPara xmlns:m="http://schemas.openxmlformats.org/officeDocument/2006/math">
                    <m:oMathParaPr>
                      <m:jc m:val="left"/>
                    </m:oMathParaPr>
                    <m:oMath xmlns:m="http://schemas.openxmlformats.org/officeDocument/2006/math">
                      <m:sSub>
                        <m:sSubPr>
                          <m:ctrlPr>
                            <a:rPr lang="es-US" sz="1600" i="1" smtClean="0">
                              <a:latin typeface="Cambria Math" panose="02040503050406030204" pitchFamily="18" charset="0"/>
                            </a:rPr>
                          </m:ctrlPr>
                        </m:sSubPr>
                        <m:e>
                          <m:r>
                            <a:rPr lang="es-419" sz="1600" b="0" i="1" smtClean="0">
                              <a:latin typeface="Cambria Math" panose="02040503050406030204" pitchFamily="18" charset="0"/>
                            </a:rPr>
                            <m:t>h</m:t>
                          </m:r>
                        </m:e>
                        <m:sub>
                          <m:r>
                            <a:rPr lang="es-419" sz="1600" b="0" i="1" smtClean="0">
                              <a:latin typeface="Cambria Math" panose="02040503050406030204" pitchFamily="18" charset="0"/>
                            </a:rPr>
                            <m:t>𝑡</m:t>
                          </m:r>
                          <m:r>
                            <a:rPr lang="es-419" sz="1600" b="0" i="1" smtClean="0">
                              <a:latin typeface="Cambria Math" panose="02040503050406030204" pitchFamily="18" charset="0"/>
                            </a:rPr>
                            <m:t> </m:t>
                          </m:r>
                        </m:sub>
                      </m:sSub>
                      <m:r>
                        <a:rPr lang="es-419" sz="1600" b="0" i="1" smtClean="0">
                          <a:latin typeface="Cambria Math" panose="02040503050406030204" pitchFamily="18" charset="0"/>
                        </a:rPr>
                        <m:t>=</m:t>
                      </m:r>
                      <m:sSub>
                        <m:sSubPr>
                          <m:ctrlPr>
                            <a:rPr lang="es-US" sz="1600" i="1">
                              <a:latin typeface="Cambria Math" panose="02040503050406030204" pitchFamily="18" charset="0"/>
                            </a:rPr>
                          </m:ctrlPr>
                        </m:sSubPr>
                        <m:e>
                          <m:r>
                            <a:rPr lang="es-419" sz="1600" i="1">
                              <a:latin typeface="Cambria Math" panose="02040503050406030204" pitchFamily="18" charset="0"/>
                            </a:rPr>
                            <m:t>𝑜</m:t>
                          </m:r>
                        </m:e>
                        <m:sub>
                          <m:r>
                            <a:rPr lang="es-419" sz="1600" i="1">
                              <a:latin typeface="Cambria Math" panose="02040503050406030204" pitchFamily="18" charset="0"/>
                            </a:rPr>
                            <m:t>𝑡</m:t>
                          </m:r>
                        </m:sub>
                      </m:sSub>
                      <m:func>
                        <m:funcPr>
                          <m:ctrlPr>
                            <a:rPr lang="es-419" sz="1600" b="0" i="1" smtClean="0">
                              <a:latin typeface="Cambria Math" panose="02040503050406030204" pitchFamily="18" charset="0"/>
                            </a:rPr>
                          </m:ctrlPr>
                        </m:funcPr>
                        <m:fName>
                          <m:r>
                            <m:rPr>
                              <m:sty m:val="p"/>
                            </m:rPr>
                            <a:rPr lang="es-419" sz="1600" b="0" i="0" smtClean="0">
                              <a:latin typeface="Cambria Math" panose="02040503050406030204" pitchFamily="18" charset="0"/>
                            </a:rPr>
                            <m:t>tanh</m:t>
                          </m:r>
                        </m:fName>
                        <m:e>
                          <m:sSub>
                            <m:sSubPr>
                              <m:ctrlPr>
                                <a:rPr lang="es-US" sz="1600" i="1">
                                  <a:latin typeface="Cambria Math" panose="02040503050406030204" pitchFamily="18" charset="0"/>
                                </a:rPr>
                              </m:ctrlPr>
                            </m:sSubPr>
                            <m:e>
                              <m:r>
                                <a:rPr lang="es-419" sz="1600" i="1">
                                  <a:latin typeface="Cambria Math" panose="02040503050406030204" pitchFamily="18" charset="0"/>
                                </a:rPr>
                                <m:t>𝑐</m:t>
                              </m:r>
                            </m:e>
                            <m:sub>
                              <m:r>
                                <a:rPr lang="es-419" sz="1600" i="1">
                                  <a:latin typeface="Cambria Math" panose="02040503050406030204" pitchFamily="18" charset="0"/>
                                </a:rPr>
                                <m:t>𝑡</m:t>
                              </m:r>
                            </m:sub>
                          </m:sSub>
                        </m:e>
                      </m:func>
                    </m:oMath>
                  </m:oMathPara>
                </a14:m>
                <a:endParaRPr lang="es-US" sz="1600" dirty="0"/>
              </a:p>
            </p:txBody>
          </p:sp>
        </mc:Choice>
        <mc:Fallback xmlns="">
          <p:sp>
            <p:nvSpPr>
              <p:cNvPr id="2" name="CuadroTexto 1">
                <a:extLst>
                  <a:ext uri="{FF2B5EF4-FFF2-40B4-BE49-F238E27FC236}">
                    <a16:creationId xmlns:a16="http://schemas.microsoft.com/office/drawing/2014/main" id="{25AD99C0-F187-4FB0-B944-C5407A74D9C6}"/>
                  </a:ext>
                </a:extLst>
              </p:cNvPr>
              <p:cNvSpPr txBox="1">
                <a:spLocks noRot="1" noChangeAspect="1" noMove="1" noResize="1" noEditPoints="1" noAdjustHandles="1" noChangeArrowheads="1" noChangeShapeType="1" noTextEdit="1"/>
              </p:cNvSpPr>
              <p:nvPr/>
            </p:nvSpPr>
            <p:spPr>
              <a:xfrm>
                <a:off x="729450" y="1388182"/>
                <a:ext cx="3545507" cy="1790234"/>
              </a:xfrm>
              <a:prstGeom prst="rect">
                <a:avLst/>
              </a:prstGeom>
              <a:blipFill>
                <a:blip r:embed="rId4"/>
                <a:stretch>
                  <a:fillRect l="-2754" b="-1706"/>
                </a:stretch>
              </a:blipFill>
            </p:spPr>
            <p:txBody>
              <a:bodyPr/>
              <a:lstStyle/>
              <a:p>
                <a:r>
                  <a:rPr lang="es-US">
                    <a:noFill/>
                  </a:rPr>
                  <a:t> </a:t>
                </a:r>
              </a:p>
            </p:txBody>
          </p:sp>
        </mc:Fallback>
      </mc:AlternateContent>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F5657B0C-030F-418E-BF43-748D7D34F0D1}"/>
                  </a:ext>
                </a:extLst>
              </p:cNvPr>
              <p:cNvSpPr txBox="1"/>
              <p:nvPr/>
            </p:nvSpPr>
            <p:spPr>
              <a:xfrm>
                <a:off x="729450" y="3511515"/>
                <a:ext cx="2425141" cy="677108"/>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acc>
                        <m:accPr>
                          <m:chr m:val="̂"/>
                          <m:ctrlPr>
                            <a:rPr lang="es-US" sz="1600" i="1" smtClean="0">
                              <a:latin typeface="Cambria Math" panose="02040503050406030204" pitchFamily="18" charset="0"/>
                            </a:rPr>
                          </m:ctrlPr>
                        </m:accPr>
                        <m:e>
                          <m:r>
                            <a:rPr lang="es-419" sz="1600" b="0" i="1" smtClean="0">
                              <a:latin typeface="Cambria Math" panose="02040503050406030204" pitchFamily="18" charset="0"/>
                            </a:rPr>
                            <m:t>𝑦</m:t>
                          </m:r>
                        </m:e>
                      </m:acc>
                      <m:r>
                        <a:rPr lang="es-US" sz="1600" b="0" i="1" smtClean="0">
                          <a:latin typeface="Cambria Math" panose="02040503050406030204" pitchFamily="18" charset="0"/>
                        </a:rPr>
                        <m:t>=</m:t>
                      </m:r>
                      <m:r>
                        <a:rPr lang="es-419" sz="1600" i="1">
                          <a:latin typeface="Cambria Math" panose="02040503050406030204" pitchFamily="18" charset="0"/>
                        </a:rPr>
                        <m:t>𝑠𝑜𝑓𝑡𝑚𝑎𝑥</m:t>
                      </m:r>
                      <m:r>
                        <a:rPr lang="es-419" sz="1600" i="1">
                          <a:latin typeface="Cambria Math" panose="02040503050406030204" pitchFamily="18" charset="0"/>
                        </a:rPr>
                        <m:t> (</m:t>
                      </m:r>
                      <m:r>
                        <a:rPr lang="es-419" sz="1600" i="1">
                          <a:latin typeface="Cambria Math" panose="02040503050406030204" pitchFamily="18" charset="0"/>
                        </a:rPr>
                        <m:t>𝑈</m:t>
                      </m:r>
                      <m:sSub>
                        <m:sSubPr>
                          <m:ctrlPr>
                            <a:rPr lang="es-US" sz="1600" i="1">
                              <a:latin typeface="Cambria Math" panose="02040503050406030204" pitchFamily="18" charset="0"/>
                            </a:rPr>
                          </m:ctrlPr>
                        </m:sSubPr>
                        <m:e>
                          <m:r>
                            <a:rPr lang="es-419" sz="1600" i="1">
                              <a:latin typeface="Cambria Math" panose="02040503050406030204" pitchFamily="18" charset="0"/>
                            </a:rPr>
                            <m:t>h</m:t>
                          </m:r>
                        </m:e>
                        <m:sub>
                          <m:r>
                            <a:rPr lang="es-419" sz="1600" i="1">
                              <a:latin typeface="Cambria Math" panose="02040503050406030204" pitchFamily="18" charset="0"/>
                            </a:rPr>
                            <m:t>𝑡</m:t>
                          </m:r>
                          <m:r>
                            <a:rPr lang="es-419" sz="1600" i="1">
                              <a:latin typeface="Cambria Math" panose="02040503050406030204" pitchFamily="18" charset="0"/>
                            </a:rPr>
                            <m:t> </m:t>
                          </m:r>
                        </m:sub>
                      </m:sSub>
                      <m:r>
                        <a:rPr lang="es-419" sz="1600" i="1">
                          <a:latin typeface="Cambria Math" panose="02040503050406030204" pitchFamily="18" charset="0"/>
                        </a:rPr>
                        <m:t>+</m:t>
                      </m:r>
                      <m:r>
                        <a:rPr lang="es-419" sz="1600" i="1">
                          <a:latin typeface="Cambria Math" panose="02040503050406030204" pitchFamily="18" charset="0"/>
                        </a:rPr>
                        <m:t>𝑏</m:t>
                      </m:r>
                      <m:r>
                        <a:rPr lang="es-419" sz="1600" i="1">
                          <a:latin typeface="Cambria Math" panose="02040503050406030204" pitchFamily="18" charset="0"/>
                        </a:rPr>
                        <m:t>)</m:t>
                      </m:r>
                    </m:oMath>
                  </m:oMathPara>
                </a14:m>
                <a:endParaRPr lang="es-US" sz="1600" dirty="0"/>
              </a:p>
              <a:p>
                <a:endParaRPr lang="es-US" dirty="0"/>
              </a:p>
              <a:p>
                <a:endParaRPr lang="es-US" dirty="0"/>
              </a:p>
            </p:txBody>
          </p:sp>
        </mc:Choice>
        <mc:Fallback xmlns="">
          <p:sp>
            <p:nvSpPr>
              <p:cNvPr id="3" name="CuadroTexto 2">
                <a:extLst>
                  <a:ext uri="{FF2B5EF4-FFF2-40B4-BE49-F238E27FC236}">
                    <a16:creationId xmlns:a16="http://schemas.microsoft.com/office/drawing/2014/main" id="{F5657B0C-030F-418E-BF43-748D7D34F0D1}"/>
                  </a:ext>
                </a:extLst>
              </p:cNvPr>
              <p:cNvSpPr txBox="1">
                <a:spLocks noRot="1" noChangeAspect="1" noMove="1" noResize="1" noEditPoints="1" noAdjustHandles="1" noChangeArrowheads="1" noChangeShapeType="1" noTextEdit="1"/>
              </p:cNvSpPr>
              <p:nvPr/>
            </p:nvSpPr>
            <p:spPr>
              <a:xfrm>
                <a:off x="729450" y="3511515"/>
                <a:ext cx="2425141" cy="677108"/>
              </a:xfrm>
              <a:prstGeom prst="rect">
                <a:avLst/>
              </a:prstGeom>
              <a:blipFill>
                <a:blip r:embed="rId5"/>
                <a:stretch>
                  <a:fillRect l="-3023" t="-5405"/>
                </a:stretch>
              </a:blipFill>
            </p:spPr>
            <p:txBody>
              <a:bodyPr/>
              <a:lstStyle/>
              <a:p>
                <a:r>
                  <a:rPr lang="es-US">
                    <a:noFill/>
                  </a:rPr>
                  <a:t> </a:t>
                </a:r>
              </a:p>
            </p:txBody>
          </p:sp>
        </mc:Fallback>
      </mc:AlternateContent>
      <p:sp>
        <p:nvSpPr>
          <p:cNvPr id="4" name="Marcador de número de diapositiva 3">
            <a:extLst>
              <a:ext uri="{FF2B5EF4-FFF2-40B4-BE49-F238E27FC236}">
                <a16:creationId xmlns:a16="http://schemas.microsoft.com/office/drawing/2014/main" id="{58F30BF4-7404-4BAC-BAFE-EB63D04038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US" smtClean="0"/>
              <a:t>17</a:t>
            </a:fld>
            <a:endParaRPr lang="es-US"/>
          </a:p>
        </p:txBody>
      </p:sp>
    </p:spTree>
    <p:extLst>
      <p:ext uri="{BB962C8B-B14F-4D97-AF65-F5344CB8AC3E}">
        <p14:creationId xmlns:p14="http://schemas.microsoft.com/office/powerpoint/2010/main" val="3193666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5" name="Imagen 4">
            <a:extLst>
              <a:ext uri="{FF2B5EF4-FFF2-40B4-BE49-F238E27FC236}">
                <a16:creationId xmlns:a16="http://schemas.microsoft.com/office/drawing/2014/main" id="{E595A3AE-D1E0-4839-9CEC-64EAF4FF9FD3}"/>
              </a:ext>
            </a:extLst>
          </p:cNvPr>
          <p:cNvPicPr>
            <a:picLocks noChangeAspect="1"/>
          </p:cNvPicPr>
          <p:nvPr/>
        </p:nvPicPr>
        <p:blipFill>
          <a:blip r:embed="rId3"/>
          <a:stretch>
            <a:fillRect/>
          </a:stretch>
        </p:blipFill>
        <p:spPr>
          <a:xfrm>
            <a:off x="3382247" y="482529"/>
            <a:ext cx="5761753" cy="4548752"/>
          </a:xfrm>
          <a:prstGeom prst="rect">
            <a:avLst/>
          </a:prstGeom>
        </p:spPr>
      </p:pic>
      <p:sp>
        <p:nvSpPr>
          <p:cNvPr id="118" name="Google Shape;118;p18"/>
          <p:cNvSpPr txBox="1">
            <a:spLocks noGrp="1"/>
          </p:cNvSpPr>
          <p:nvPr>
            <p:ph type="title"/>
          </p:nvPr>
        </p:nvSpPr>
        <p:spPr>
          <a:xfrm>
            <a:off x="729450" y="652604"/>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US" i="1" dirty="0" err="1"/>
              <a:t>BiLSTM+Att</a:t>
            </a:r>
            <a:endParaRPr i="1" dirty="0"/>
          </a:p>
        </p:txBody>
      </p:sp>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25AD99C0-F187-4FB0-B944-C5407A74D9C6}"/>
                  </a:ext>
                </a:extLst>
              </p:cNvPr>
              <p:cNvSpPr txBox="1"/>
              <p:nvPr/>
            </p:nvSpPr>
            <p:spPr>
              <a:xfrm>
                <a:off x="729450" y="1388182"/>
                <a:ext cx="3545507" cy="179023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s-US" sz="1600" i="1" smtClean="0">
                              <a:latin typeface="Cambria Math" panose="02040503050406030204" pitchFamily="18" charset="0"/>
                            </a:rPr>
                          </m:ctrlPr>
                        </m:sSubPr>
                        <m:e>
                          <m:r>
                            <a:rPr lang="es-419" sz="1600" b="0" i="1" smtClean="0">
                              <a:latin typeface="Cambria Math" panose="02040503050406030204" pitchFamily="18" charset="0"/>
                            </a:rPr>
                            <m:t>𝑥</m:t>
                          </m:r>
                        </m:e>
                        <m:sub>
                          <m:r>
                            <a:rPr lang="es-419" sz="1600" b="0" i="1" smtClean="0">
                              <a:latin typeface="Cambria Math" panose="02040503050406030204" pitchFamily="18" charset="0"/>
                            </a:rPr>
                            <m:t>𝑡</m:t>
                          </m:r>
                        </m:sub>
                      </m:sSub>
                      <m:r>
                        <a:rPr lang="es-US" sz="1600" i="1" smtClean="0">
                          <a:latin typeface="Cambria Math" panose="02040503050406030204" pitchFamily="18" charset="0"/>
                        </a:rPr>
                        <m:t>=</m:t>
                      </m:r>
                      <m:r>
                        <a:rPr lang="es-419" sz="1600" b="0" i="1" smtClean="0">
                          <a:latin typeface="Cambria Math" panose="02040503050406030204" pitchFamily="18" charset="0"/>
                        </a:rPr>
                        <m:t>𝐸</m:t>
                      </m:r>
                      <m:sSup>
                        <m:sSupPr>
                          <m:ctrlPr>
                            <a:rPr lang="es-419" sz="1600" b="0" i="1" smtClean="0">
                              <a:latin typeface="Cambria Math" panose="02040503050406030204" pitchFamily="18" charset="0"/>
                            </a:rPr>
                          </m:ctrlPr>
                        </m:sSupPr>
                        <m:e>
                          <m:r>
                            <a:rPr lang="es-419" sz="1600" b="0" i="1" smtClean="0">
                              <a:latin typeface="Cambria Math" panose="02040503050406030204" pitchFamily="18" charset="0"/>
                            </a:rPr>
                            <m:t>𝑥</m:t>
                          </m:r>
                        </m:e>
                        <m:sup>
                          <m:r>
                            <a:rPr lang="es-419" sz="1600" b="0" i="1" smtClean="0">
                              <a:latin typeface="Cambria Math" panose="02040503050406030204" pitchFamily="18" charset="0"/>
                            </a:rPr>
                            <m:t>𝑡</m:t>
                          </m:r>
                        </m:sup>
                      </m:sSup>
                    </m:oMath>
                  </m:oMathPara>
                </a14:m>
                <a:endParaRPr lang="es-US" sz="1600" dirty="0"/>
              </a:p>
              <a:p>
                <a14:m>
                  <m:oMath xmlns:m="http://schemas.openxmlformats.org/officeDocument/2006/math">
                    <m:sSub>
                      <m:sSubPr>
                        <m:ctrlPr>
                          <a:rPr lang="es-US" sz="1600" i="1" smtClean="0">
                            <a:latin typeface="Cambria Math" panose="02040503050406030204" pitchFamily="18" charset="0"/>
                          </a:rPr>
                        </m:ctrlPr>
                      </m:sSubPr>
                      <m:e>
                        <m:r>
                          <a:rPr lang="es-419" sz="1600" b="0" i="1" smtClean="0">
                            <a:latin typeface="Cambria Math" panose="02040503050406030204" pitchFamily="18" charset="0"/>
                          </a:rPr>
                          <m:t>𝑖</m:t>
                        </m:r>
                      </m:e>
                      <m:sub>
                        <m:r>
                          <a:rPr lang="es-419" sz="1600" b="0" i="1" smtClean="0">
                            <a:latin typeface="Cambria Math" panose="02040503050406030204" pitchFamily="18" charset="0"/>
                          </a:rPr>
                          <m:t>𝑡</m:t>
                        </m:r>
                      </m:sub>
                    </m:sSub>
                    <m:r>
                      <a:rPr lang="es-419" sz="1600" b="0" i="1" smtClean="0">
                        <a:latin typeface="Cambria Math" panose="02040503050406030204" pitchFamily="18" charset="0"/>
                      </a:rPr>
                      <m:t>= </m:t>
                    </m:r>
                    <m:r>
                      <a:rPr lang="es-419" sz="1600" b="0" i="1" smtClean="0">
                        <a:latin typeface="Cambria Math" panose="02040503050406030204" pitchFamily="18" charset="0"/>
                        <a:ea typeface="Cambria Math" panose="02040503050406030204" pitchFamily="18" charset="0"/>
                      </a:rPr>
                      <m:t>𝜎</m:t>
                    </m:r>
                    <m:r>
                      <a:rPr lang="es-419" sz="1600" b="0" i="1" smtClean="0">
                        <a:latin typeface="Cambria Math" panose="02040503050406030204" pitchFamily="18" charset="0"/>
                        <a:ea typeface="Cambria Math" panose="02040503050406030204" pitchFamily="18" charset="0"/>
                      </a:rPr>
                      <m:t>(</m:t>
                    </m:r>
                    <m:sSup>
                      <m:sSupPr>
                        <m:ctrlPr>
                          <a:rPr lang="es-419" sz="1600" b="0" i="1" smtClean="0">
                            <a:latin typeface="Cambria Math" panose="02040503050406030204" pitchFamily="18" charset="0"/>
                            <a:ea typeface="Cambria Math" panose="02040503050406030204" pitchFamily="18" charset="0"/>
                          </a:rPr>
                        </m:ctrlPr>
                      </m:sSupPr>
                      <m:e>
                        <m:r>
                          <a:rPr lang="es-419" sz="1600" b="0" i="1" smtClean="0">
                            <a:latin typeface="Cambria Math" panose="02040503050406030204" pitchFamily="18" charset="0"/>
                            <a:ea typeface="Cambria Math" panose="02040503050406030204" pitchFamily="18" charset="0"/>
                          </a:rPr>
                          <m:t>𝑊</m:t>
                        </m:r>
                      </m:e>
                      <m:sup>
                        <m:d>
                          <m:dPr>
                            <m:ctrlPr>
                              <a:rPr lang="es-419" sz="1600" b="0" i="1" smtClean="0">
                                <a:latin typeface="Cambria Math" panose="02040503050406030204" pitchFamily="18" charset="0"/>
                                <a:ea typeface="Cambria Math" panose="02040503050406030204" pitchFamily="18" charset="0"/>
                              </a:rPr>
                            </m:ctrlPr>
                          </m:dPr>
                          <m:e>
                            <m:r>
                              <a:rPr lang="es-419" sz="1600" b="0" i="1" smtClean="0">
                                <a:latin typeface="Cambria Math" panose="02040503050406030204" pitchFamily="18" charset="0"/>
                                <a:ea typeface="Cambria Math" panose="02040503050406030204" pitchFamily="18" charset="0"/>
                              </a:rPr>
                              <m:t>𝑖</m:t>
                            </m:r>
                          </m:e>
                        </m:d>
                      </m:sup>
                    </m:sSup>
                    <m:sSub>
                      <m:sSubPr>
                        <m:ctrlPr>
                          <a:rPr lang="es-419" sz="1600" b="0" i="1" smtClean="0">
                            <a:latin typeface="Cambria Math" panose="02040503050406030204" pitchFamily="18" charset="0"/>
                            <a:ea typeface="Cambria Math" panose="02040503050406030204" pitchFamily="18" charset="0"/>
                          </a:rPr>
                        </m:ctrlPr>
                      </m:sSubPr>
                      <m:e>
                        <m:r>
                          <a:rPr lang="es-419" sz="1600" b="0" i="1" smtClean="0">
                            <a:latin typeface="Cambria Math" panose="02040503050406030204" pitchFamily="18" charset="0"/>
                            <a:ea typeface="Cambria Math" panose="02040503050406030204" pitchFamily="18" charset="0"/>
                          </a:rPr>
                          <m:t>𝑥</m:t>
                        </m:r>
                      </m:e>
                      <m:sub>
                        <m:r>
                          <a:rPr lang="es-419" sz="1600" b="0" i="1" smtClean="0">
                            <a:latin typeface="Cambria Math" panose="02040503050406030204" pitchFamily="18" charset="0"/>
                            <a:ea typeface="Cambria Math" panose="02040503050406030204" pitchFamily="18" charset="0"/>
                          </a:rPr>
                          <m:t>𝑡</m:t>
                        </m:r>
                      </m:sub>
                    </m:sSub>
                    <m:r>
                      <a:rPr lang="es-419" sz="1600" b="0" i="0" smtClean="0">
                        <a:latin typeface="Cambria Math" panose="02040503050406030204" pitchFamily="18" charset="0"/>
                        <a:ea typeface="Cambria Math" panose="02040503050406030204" pitchFamily="18" charset="0"/>
                      </a:rPr>
                      <m:t>+</m:t>
                    </m:r>
                    <m:sSup>
                      <m:sSupPr>
                        <m:ctrlPr>
                          <a:rPr lang="es-419" sz="1600" i="1" smtClean="0">
                            <a:latin typeface="Cambria Math" panose="02040503050406030204" pitchFamily="18" charset="0"/>
                            <a:ea typeface="Cambria Math" panose="02040503050406030204" pitchFamily="18" charset="0"/>
                          </a:rPr>
                        </m:ctrlPr>
                      </m:sSupPr>
                      <m:e>
                        <m:r>
                          <a:rPr lang="es-419" sz="1600" b="0" i="1" smtClean="0">
                            <a:latin typeface="Cambria Math" panose="02040503050406030204" pitchFamily="18" charset="0"/>
                            <a:ea typeface="Cambria Math" panose="02040503050406030204" pitchFamily="18" charset="0"/>
                          </a:rPr>
                          <m:t>𝑈</m:t>
                        </m:r>
                      </m:e>
                      <m:sup>
                        <m:d>
                          <m:dPr>
                            <m:ctrlPr>
                              <a:rPr lang="es-419" sz="1600" i="1">
                                <a:latin typeface="Cambria Math" panose="02040503050406030204" pitchFamily="18" charset="0"/>
                                <a:ea typeface="Cambria Math" panose="02040503050406030204" pitchFamily="18" charset="0"/>
                              </a:rPr>
                            </m:ctrlPr>
                          </m:dPr>
                          <m:e>
                            <m:r>
                              <a:rPr lang="es-419" sz="1600" i="1">
                                <a:latin typeface="Cambria Math" panose="02040503050406030204" pitchFamily="18" charset="0"/>
                                <a:ea typeface="Cambria Math" panose="02040503050406030204" pitchFamily="18" charset="0"/>
                              </a:rPr>
                              <m:t>𝑖</m:t>
                            </m:r>
                          </m:e>
                        </m:d>
                      </m:sup>
                    </m:sSup>
                    <m:sSub>
                      <m:sSubPr>
                        <m:ctrlPr>
                          <a:rPr lang="es-419" sz="1600" i="1">
                            <a:latin typeface="Cambria Math" panose="02040503050406030204" pitchFamily="18" charset="0"/>
                            <a:ea typeface="Cambria Math" panose="02040503050406030204" pitchFamily="18" charset="0"/>
                          </a:rPr>
                        </m:ctrlPr>
                      </m:sSubPr>
                      <m:e>
                        <m:r>
                          <a:rPr lang="es-419" sz="1600" b="0" i="1" smtClean="0">
                            <a:latin typeface="Cambria Math" panose="02040503050406030204" pitchFamily="18" charset="0"/>
                            <a:ea typeface="Cambria Math" panose="02040503050406030204" pitchFamily="18" charset="0"/>
                          </a:rPr>
                          <m:t>h</m:t>
                        </m:r>
                      </m:e>
                      <m:sub>
                        <m:r>
                          <a:rPr lang="es-419" sz="1600" i="1">
                            <a:latin typeface="Cambria Math" panose="02040503050406030204" pitchFamily="18" charset="0"/>
                            <a:ea typeface="Cambria Math" panose="02040503050406030204" pitchFamily="18" charset="0"/>
                          </a:rPr>
                          <m:t>𝑡</m:t>
                        </m:r>
                        <m:r>
                          <a:rPr lang="es-419" sz="1600" b="0" i="1" smtClean="0">
                            <a:latin typeface="Cambria Math" panose="02040503050406030204" pitchFamily="18" charset="0"/>
                            <a:ea typeface="Cambria Math" panose="02040503050406030204" pitchFamily="18" charset="0"/>
                          </a:rPr>
                          <m:t>−1</m:t>
                        </m:r>
                      </m:sub>
                    </m:sSub>
                  </m:oMath>
                </a14:m>
                <a:r>
                  <a:rPr lang="es-US" sz="1600" dirty="0"/>
                  <a:t>)</a:t>
                </a:r>
              </a:p>
              <a:p>
                <a14:m>
                  <m:oMath xmlns:m="http://schemas.openxmlformats.org/officeDocument/2006/math">
                    <m:sSub>
                      <m:sSubPr>
                        <m:ctrlPr>
                          <a:rPr lang="es-US" sz="1600" i="1">
                            <a:latin typeface="Cambria Math" panose="02040503050406030204" pitchFamily="18" charset="0"/>
                          </a:rPr>
                        </m:ctrlPr>
                      </m:sSubPr>
                      <m:e>
                        <m:r>
                          <a:rPr lang="es-419" sz="1600" b="0" i="1" smtClean="0">
                            <a:latin typeface="Cambria Math" panose="02040503050406030204" pitchFamily="18" charset="0"/>
                          </a:rPr>
                          <m:t>𝑓</m:t>
                        </m:r>
                      </m:e>
                      <m:sub>
                        <m:r>
                          <a:rPr lang="es-419" sz="1600" i="1">
                            <a:latin typeface="Cambria Math" panose="02040503050406030204" pitchFamily="18" charset="0"/>
                          </a:rPr>
                          <m:t>𝑡</m:t>
                        </m:r>
                      </m:sub>
                    </m:sSub>
                    <m:r>
                      <a:rPr lang="es-419" sz="1600" i="1">
                        <a:latin typeface="Cambria Math" panose="02040503050406030204" pitchFamily="18" charset="0"/>
                      </a:rPr>
                      <m:t>= </m:t>
                    </m:r>
                    <m:r>
                      <a:rPr lang="es-419" sz="1600" i="1">
                        <a:latin typeface="Cambria Math" panose="02040503050406030204" pitchFamily="18" charset="0"/>
                        <a:ea typeface="Cambria Math" panose="02040503050406030204" pitchFamily="18" charset="0"/>
                      </a:rPr>
                      <m:t>𝜎</m:t>
                    </m:r>
                    <m:r>
                      <a:rPr lang="es-419" sz="1600" i="1">
                        <a:latin typeface="Cambria Math" panose="02040503050406030204" pitchFamily="18" charset="0"/>
                        <a:ea typeface="Cambria Math" panose="02040503050406030204" pitchFamily="18" charset="0"/>
                      </a:rPr>
                      <m:t>(</m:t>
                    </m:r>
                    <m:sSup>
                      <m:sSupPr>
                        <m:ctrlPr>
                          <a:rPr lang="es-419" sz="1600" i="1">
                            <a:latin typeface="Cambria Math" panose="02040503050406030204" pitchFamily="18" charset="0"/>
                            <a:ea typeface="Cambria Math" panose="02040503050406030204" pitchFamily="18" charset="0"/>
                          </a:rPr>
                        </m:ctrlPr>
                      </m:sSupPr>
                      <m:e>
                        <m:r>
                          <a:rPr lang="es-419" sz="1600" i="1">
                            <a:latin typeface="Cambria Math" panose="02040503050406030204" pitchFamily="18" charset="0"/>
                            <a:ea typeface="Cambria Math" panose="02040503050406030204" pitchFamily="18" charset="0"/>
                          </a:rPr>
                          <m:t>𝑊</m:t>
                        </m:r>
                      </m:e>
                      <m:sup>
                        <m:d>
                          <m:dPr>
                            <m:ctrlPr>
                              <a:rPr lang="es-419" sz="1600" i="1">
                                <a:latin typeface="Cambria Math" panose="02040503050406030204" pitchFamily="18" charset="0"/>
                                <a:ea typeface="Cambria Math" panose="02040503050406030204" pitchFamily="18" charset="0"/>
                              </a:rPr>
                            </m:ctrlPr>
                          </m:dPr>
                          <m:e>
                            <m:r>
                              <a:rPr lang="es-419" sz="1600" b="0" i="1" smtClean="0">
                                <a:latin typeface="Cambria Math" panose="02040503050406030204" pitchFamily="18" charset="0"/>
                                <a:ea typeface="Cambria Math" panose="02040503050406030204" pitchFamily="18" charset="0"/>
                              </a:rPr>
                              <m:t>𝑓</m:t>
                            </m:r>
                          </m:e>
                        </m:d>
                      </m:sup>
                    </m:sSup>
                    <m:sSub>
                      <m:sSubPr>
                        <m:ctrlPr>
                          <a:rPr lang="es-419" sz="1600" i="1">
                            <a:latin typeface="Cambria Math" panose="02040503050406030204" pitchFamily="18" charset="0"/>
                            <a:ea typeface="Cambria Math" panose="02040503050406030204" pitchFamily="18" charset="0"/>
                          </a:rPr>
                        </m:ctrlPr>
                      </m:sSubPr>
                      <m:e>
                        <m:r>
                          <a:rPr lang="es-419" sz="1600" i="1">
                            <a:latin typeface="Cambria Math" panose="02040503050406030204" pitchFamily="18" charset="0"/>
                            <a:ea typeface="Cambria Math" panose="02040503050406030204" pitchFamily="18" charset="0"/>
                          </a:rPr>
                          <m:t>𝑥</m:t>
                        </m:r>
                      </m:e>
                      <m:sub>
                        <m:r>
                          <a:rPr lang="es-419" sz="1600" i="1">
                            <a:latin typeface="Cambria Math" panose="02040503050406030204" pitchFamily="18" charset="0"/>
                            <a:ea typeface="Cambria Math" panose="02040503050406030204" pitchFamily="18" charset="0"/>
                          </a:rPr>
                          <m:t>𝑡</m:t>
                        </m:r>
                      </m:sub>
                    </m:sSub>
                    <m:r>
                      <a:rPr lang="es-419" sz="1600">
                        <a:latin typeface="Cambria Math" panose="02040503050406030204" pitchFamily="18" charset="0"/>
                        <a:ea typeface="Cambria Math" panose="02040503050406030204" pitchFamily="18" charset="0"/>
                      </a:rPr>
                      <m:t>+</m:t>
                    </m:r>
                    <m:sSup>
                      <m:sSupPr>
                        <m:ctrlPr>
                          <a:rPr lang="es-419" sz="1600" i="1">
                            <a:latin typeface="Cambria Math" panose="02040503050406030204" pitchFamily="18" charset="0"/>
                            <a:ea typeface="Cambria Math" panose="02040503050406030204" pitchFamily="18" charset="0"/>
                          </a:rPr>
                        </m:ctrlPr>
                      </m:sSupPr>
                      <m:e>
                        <m:r>
                          <a:rPr lang="es-419" sz="1600" i="1">
                            <a:latin typeface="Cambria Math" panose="02040503050406030204" pitchFamily="18" charset="0"/>
                            <a:ea typeface="Cambria Math" panose="02040503050406030204" pitchFamily="18" charset="0"/>
                          </a:rPr>
                          <m:t>𝑈</m:t>
                        </m:r>
                      </m:e>
                      <m:sup>
                        <m:d>
                          <m:dPr>
                            <m:ctrlPr>
                              <a:rPr lang="es-419" sz="1600" i="1">
                                <a:latin typeface="Cambria Math" panose="02040503050406030204" pitchFamily="18" charset="0"/>
                                <a:ea typeface="Cambria Math" panose="02040503050406030204" pitchFamily="18" charset="0"/>
                              </a:rPr>
                            </m:ctrlPr>
                          </m:dPr>
                          <m:e>
                            <m:r>
                              <a:rPr lang="es-419" sz="1600" b="0" i="1" smtClean="0">
                                <a:latin typeface="Cambria Math" panose="02040503050406030204" pitchFamily="18" charset="0"/>
                                <a:ea typeface="Cambria Math" panose="02040503050406030204" pitchFamily="18" charset="0"/>
                              </a:rPr>
                              <m:t>𝑓</m:t>
                            </m:r>
                          </m:e>
                        </m:d>
                      </m:sup>
                    </m:sSup>
                    <m:sSub>
                      <m:sSubPr>
                        <m:ctrlPr>
                          <a:rPr lang="es-419" sz="1600" i="1">
                            <a:latin typeface="Cambria Math" panose="02040503050406030204" pitchFamily="18" charset="0"/>
                            <a:ea typeface="Cambria Math" panose="02040503050406030204" pitchFamily="18" charset="0"/>
                          </a:rPr>
                        </m:ctrlPr>
                      </m:sSubPr>
                      <m:e>
                        <m:r>
                          <a:rPr lang="es-419" sz="1600" i="1">
                            <a:latin typeface="Cambria Math" panose="02040503050406030204" pitchFamily="18" charset="0"/>
                            <a:ea typeface="Cambria Math" panose="02040503050406030204" pitchFamily="18" charset="0"/>
                          </a:rPr>
                          <m:t>h</m:t>
                        </m:r>
                      </m:e>
                      <m:sub>
                        <m:r>
                          <a:rPr lang="es-419" sz="1600" i="1">
                            <a:latin typeface="Cambria Math" panose="02040503050406030204" pitchFamily="18" charset="0"/>
                            <a:ea typeface="Cambria Math" panose="02040503050406030204" pitchFamily="18" charset="0"/>
                          </a:rPr>
                          <m:t>𝑡</m:t>
                        </m:r>
                        <m:r>
                          <a:rPr lang="es-419" sz="1600" i="1">
                            <a:latin typeface="Cambria Math" panose="02040503050406030204" pitchFamily="18" charset="0"/>
                            <a:ea typeface="Cambria Math" panose="02040503050406030204" pitchFamily="18" charset="0"/>
                          </a:rPr>
                          <m:t>−1</m:t>
                        </m:r>
                      </m:sub>
                    </m:sSub>
                  </m:oMath>
                </a14:m>
                <a:r>
                  <a:rPr lang="es-US" sz="1600" dirty="0"/>
                  <a:t>)</a:t>
                </a:r>
              </a:p>
              <a:p>
                <a14:m>
                  <m:oMath xmlns:m="http://schemas.openxmlformats.org/officeDocument/2006/math">
                    <m:sSub>
                      <m:sSubPr>
                        <m:ctrlPr>
                          <a:rPr lang="es-US" sz="1600" i="1">
                            <a:latin typeface="Cambria Math" panose="02040503050406030204" pitchFamily="18" charset="0"/>
                          </a:rPr>
                        </m:ctrlPr>
                      </m:sSubPr>
                      <m:e>
                        <m:r>
                          <a:rPr lang="es-419" sz="1600" b="0" i="1" smtClean="0">
                            <a:latin typeface="Cambria Math" panose="02040503050406030204" pitchFamily="18" charset="0"/>
                          </a:rPr>
                          <m:t>𝑜</m:t>
                        </m:r>
                      </m:e>
                      <m:sub>
                        <m:r>
                          <a:rPr lang="es-419" sz="1600" i="1">
                            <a:latin typeface="Cambria Math" panose="02040503050406030204" pitchFamily="18" charset="0"/>
                          </a:rPr>
                          <m:t>𝑡</m:t>
                        </m:r>
                      </m:sub>
                    </m:sSub>
                    <m:r>
                      <a:rPr lang="es-419" sz="1600" i="1">
                        <a:latin typeface="Cambria Math" panose="02040503050406030204" pitchFamily="18" charset="0"/>
                      </a:rPr>
                      <m:t>= </m:t>
                    </m:r>
                    <m:r>
                      <a:rPr lang="es-419" sz="1600" i="1">
                        <a:latin typeface="Cambria Math" panose="02040503050406030204" pitchFamily="18" charset="0"/>
                        <a:ea typeface="Cambria Math" panose="02040503050406030204" pitchFamily="18" charset="0"/>
                      </a:rPr>
                      <m:t>𝜎</m:t>
                    </m:r>
                    <m:r>
                      <a:rPr lang="es-419" sz="1600" i="1">
                        <a:latin typeface="Cambria Math" panose="02040503050406030204" pitchFamily="18" charset="0"/>
                        <a:ea typeface="Cambria Math" panose="02040503050406030204" pitchFamily="18" charset="0"/>
                      </a:rPr>
                      <m:t>(</m:t>
                    </m:r>
                    <m:sSup>
                      <m:sSupPr>
                        <m:ctrlPr>
                          <a:rPr lang="es-419" sz="1600" i="1">
                            <a:latin typeface="Cambria Math" panose="02040503050406030204" pitchFamily="18" charset="0"/>
                            <a:ea typeface="Cambria Math" panose="02040503050406030204" pitchFamily="18" charset="0"/>
                          </a:rPr>
                        </m:ctrlPr>
                      </m:sSupPr>
                      <m:e>
                        <m:r>
                          <a:rPr lang="es-419" sz="1600" i="1">
                            <a:latin typeface="Cambria Math" panose="02040503050406030204" pitchFamily="18" charset="0"/>
                            <a:ea typeface="Cambria Math" panose="02040503050406030204" pitchFamily="18" charset="0"/>
                          </a:rPr>
                          <m:t>𝑊</m:t>
                        </m:r>
                      </m:e>
                      <m:sup>
                        <m:d>
                          <m:dPr>
                            <m:ctrlPr>
                              <a:rPr lang="es-419" sz="1600" i="1">
                                <a:latin typeface="Cambria Math" panose="02040503050406030204" pitchFamily="18" charset="0"/>
                                <a:ea typeface="Cambria Math" panose="02040503050406030204" pitchFamily="18" charset="0"/>
                              </a:rPr>
                            </m:ctrlPr>
                          </m:dPr>
                          <m:e>
                            <m:r>
                              <a:rPr lang="es-419" sz="1600" b="0" i="1" smtClean="0">
                                <a:latin typeface="Cambria Math" panose="02040503050406030204" pitchFamily="18" charset="0"/>
                                <a:ea typeface="Cambria Math" panose="02040503050406030204" pitchFamily="18" charset="0"/>
                              </a:rPr>
                              <m:t>𝑜</m:t>
                            </m:r>
                          </m:e>
                        </m:d>
                      </m:sup>
                    </m:sSup>
                    <m:sSub>
                      <m:sSubPr>
                        <m:ctrlPr>
                          <a:rPr lang="es-419" sz="1600" i="1">
                            <a:latin typeface="Cambria Math" panose="02040503050406030204" pitchFamily="18" charset="0"/>
                            <a:ea typeface="Cambria Math" panose="02040503050406030204" pitchFamily="18" charset="0"/>
                          </a:rPr>
                        </m:ctrlPr>
                      </m:sSubPr>
                      <m:e>
                        <m:r>
                          <a:rPr lang="es-419" sz="1600" i="1">
                            <a:latin typeface="Cambria Math" panose="02040503050406030204" pitchFamily="18" charset="0"/>
                            <a:ea typeface="Cambria Math" panose="02040503050406030204" pitchFamily="18" charset="0"/>
                          </a:rPr>
                          <m:t>𝑥</m:t>
                        </m:r>
                      </m:e>
                      <m:sub>
                        <m:r>
                          <a:rPr lang="es-419" sz="1600" i="1">
                            <a:latin typeface="Cambria Math" panose="02040503050406030204" pitchFamily="18" charset="0"/>
                            <a:ea typeface="Cambria Math" panose="02040503050406030204" pitchFamily="18" charset="0"/>
                          </a:rPr>
                          <m:t>𝑡</m:t>
                        </m:r>
                      </m:sub>
                    </m:sSub>
                    <m:r>
                      <a:rPr lang="es-419" sz="1600">
                        <a:latin typeface="Cambria Math" panose="02040503050406030204" pitchFamily="18" charset="0"/>
                        <a:ea typeface="Cambria Math" panose="02040503050406030204" pitchFamily="18" charset="0"/>
                      </a:rPr>
                      <m:t>+</m:t>
                    </m:r>
                    <m:sSup>
                      <m:sSupPr>
                        <m:ctrlPr>
                          <a:rPr lang="es-419" sz="1600" i="1">
                            <a:latin typeface="Cambria Math" panose="02040503050406030204" pitchFamily="18" charset="0"/>
                            <a:ea typeface="Cambria Math" panose="02040503050406030204" pitchFamily="18" charset="0"/>
                          </a:rPr>
                        </m:ctrlPr>
                      </m:sSupPr>
                      <m:e>
                        <m:r>
                          <a:rPr lang="es-419" sz="1600" i="1">
                            <a:latin typeface="Cambria Math" panose="02040503050406030204" pitchFamily="18" charset="0"/>
                            <a:ea typeface="Cambria Math" panose="02040503050406030204" pitchFamily="18" charset="0"/>
                          </a:rPr>
                          <m:t>𝑈</m:t>
                        </m:r>
                      </m:e>
                      <m:sup>
                        <m:d>
                          <m:dPr>
                            <m:ctrlPr>
                              <a:rPr lang="es-419" sz="1600" i="1">
                                <a:latin typeface="Cambria Math" panose="02040503050406030204" pitchFamily="18" charset="0"/>
                                <a:ea typeface="Cambria Math" panose="02040503050406030204" pitchFamily="18" charset="0"/>
                              </a:rPr>
                            </m:ctrlPr>
                          </m:dPr>
                          <m:e>
                            <m:r>
                              <a:rPr lang="es-419" sz="1600" b="0" i="1" smtClean="0">
                                <a:latin typeface="Cambria Math" panose="02040503050406030204" pitchFamily="18" charset="0"/>
                                <a:ea typeface="Cambria Math" panose="02040503050406030204" pitchFamily="18" charset="0"/>
                              </a:rPr>
                              <m:t>𝑜</m:t>
                            </m:r>
                          </m:e>
                        </m:d>
                      </m:sup>
                    </m:sSup>
                    <m:sSub>
                      <m:sSubPr>
                        <m:ctrlPr>
                          <a:rPr lang="es-419" sz="1600" i="1">
                            <a:latin typeface="Cambria Math" panose="02040503050406030204" pitchFamily="18" charset="0"/>
                            <a:ea typeface="Cambria Math" panose="02040503050406030204" pitchFamily="18" charset="0"/>
                          </a:rPr>
                        </m:ctrlPr>
                      </m:sSubPr>
                      <m:e>
                        <m:r>
                          <a:rPr lang="es-419" sz="1600" i="1">
                            <a:latin typeface="Cambria Math" panose="02040503050406030204" pitchFamily="18" charset="0"/>
                            <a:ea typeface="Cambria Math" panose="02040503050406030204" pitchFamily="18" charset="0"/>
                          </a:rPr>
                          <m:t>h</m:t>
                        </m:r>
                      </m:e>
                      <m:sub>
                        <m:r>
                          <a:rPr lang="es-419" sz="1600" i="1">
                            <a:latin typeface="Cambria Math" panose="02040503050406030204" pitchFamily="18" charset="0"/>
                            <a:ea typeface="Cambria Math" panose="02040503050406030204" pitchFamily="18" charset="0"/>
                          </a:rPr>
                          <m:t>𝑡</m:t>
                        </m:r>
                        <m:r>
                          <a:rPr lang="es-419" sz="1600" i="1">
                            <a:latin typeface="Cambria Math" panose="02040503050406030204" pitchFamily="18" charset="0"/>
                            <a:ea typeface="Cambria Math" panose="02040503050406030204" pitchFamily="18" charset="0"/>
                          </a:rPr>
                          <m:t>−1</m:t>
                        </m:r>
                      </m:sub>
                    </m:sSub>
                  </m:oMath>
                </a14:m>
                <a:r>
                  <a:rPr lang="es-US" sz="1600" dirty="0"/>
                  <a:t>)</a:t>
                </a:r>
              </a:p>
              <a:p>
                <a14:m>
                  <m:oMath xmlns:m="http://schemas.openxmlformats.org/officeDocument/2006/math">
                    <m:acc>
                      <m:accPr>
                        <m:chr m:val="̃"/>
                        <m:ctrlPr>
                          <a:rPr lang="es-419" sz="1600" i="1" smtClean="0">
                            <a:latin typeface="Cambria Math" panose="02040503050406030204" pitchFamily="18" charset="0"/>
                          </a:rPr>
                        </m:ctrlPr>
                      </m:accPr>
                      <m:e>
                        <m:sSub>
                          <m:sSubPr>
                            <m:ctrlPr>
                              <a:rPr lang="es-419" sz="1600" i="1" smtClean="0">
                                <a:latin typeface="Cambria Math" panose="02040503050406030204" pitchFamily="18" charset="0"/>
                              </a:rPr>
                            </m:ctrlPr>
                          </m:sSubPr>
                          <m:e>
                            <m:r>
                              <a:rPr lang="es-419" sz="1600" b="0" i="1" smtClean="0">
                                <a:latin typeface="Cambria Math" panose="02040503050406030204" pitchFamily="18" charset="0"/>
                              </a:rPr>
                              <m:t>𝑐</m:t>
                            </m:r>
                          </m:e>
                          <m:sub>
                            <m:r>
                              <a:rPr lang="es-419" sz="1600" b="0" i="1" smtClean="0">
                                <a:latin typeface="Cambria Math" panose="02040503050406030204" pitchFamily="18" charset="0"/>
                              </a:rPr>
                              <m:t>𝑡</m:t>
                            </m:r>
                          </m:sub>
                        </m:sSub>
                      </m:e>
                    </m:acc>
                    <m:r>
                      <a:rPr lang="es-419" sz="1600" i="1">
                        <a:latin typeface="Cambria Math" panose="02040503050406030204" pitchFamily="18" charset="0"/>
                      </a:rPr>
                      <m:t>=</m:t>
                    </m:r>
                    <m:r>
                      <a:rPr lang="es-419" sz="1600" b="0" i="1" smtClean="0">
                        <a:latin typeface="Cambria Math" panose="02040503050406030204" pitchFamily="18" charset="0"/>
                      </a:rPr>
                      <m:t>𝑡𝑎𝑛h</m:t>
                    </m:r>
                    <m:r>
                      <a:rPr lang="es-419" sz="1600" i="1">
                        <a:latin typeface="Cambria Math" panose="02040503050406030204" pitchFamily="18" charset="0"/>
                        <a:ea typeface="Cambria Math" panose="02040503050406030204" pitchFamily="18" charset="0"/>
                      </a:rPr>
                      <m:t>(</m:t>
                    </m:r>
                    <m:sSup>
                      <m:sSupPr>
                        <m:ctrlPr>
                          <a:rPr lang="es-419" sz="1600" i="1">
                            <a:latin typeface="Cambria Math" panose="02040503050406030204" pitchFamily="18" charset="0"/>
                            <a:ea typeface="Cambria Math" panose="02040503050406030204" pitchFamily="18" charset="0"/>
                          </a:rPr>
                        </m:ctrlPr>
                      </m:sSupPr>
                      <m:e>
                        <m:r>
                          <a:rPr lang="es-419" sz="1600" i="1">
                            <a:latin typeface="Cambria Math" panose="02040503050406030204" pitchFamily="18" charset="0"/>
                            <a:ea typeface="Cambria Math" panose="02040503050406030204" pitchFamily="18" charset="0"/>
                          </a:rPr>
                          <m:t>𝑊</m:t>
                        </m:r>
                      </m:e>
                      <m:sup>
                        <m:d>
                          <m:dPr>
                            <m:ctrlPr>
                              <a:rPr lang="es-419" sz="1600" i="1">
                                <a:latin typeface="Cambria Math" panose="02040503050406030204" pitchFamily="18" charset="0"/>
                                <a:ea typeface="Cambria Math" panose="02040503050406030204" pitchFamily="18" charset="0"/>
                              </a:rPr>
                            </m:ctrlPr>
                          </m:dPr>
                          <m:e>
                            <m:r>
                              <a:rPr lang="es-419" sz="1600" b="0" i="1" smtClean="0">
                                <a:latin typeface="Cambria Math" panose="02040503050406030204" pitchFamily="18" charset="0"/>
                                <a:ea typeface="Cambria Math" panose="02040503050406030204" pitchFamily="18" charset="0"/>
                              </a:rPr>
                              <m:t>𝑐</m:t>
                            </m:r>
                          </m:e>
                        </m:d>
                      </m:sup>
                    </m:sSup>
                    <m:sSub>
                      <m:sSubPr>
                        <m:ctrlPr>
                          <a:rPr lang="es-419" sz="1600" i="1">
                            <a:latin typeface="Cambria Math" panose="02040503050406030204" pitchFamily="18" charset="0"/>
                            <a:ea typeface="Cambria Math" panose="02040503050406030204" pitchFamily="18" charset="0"/>
                          </a:rPr>
                        </m:ctrlPr>
                      </m:sSubPr>
                      <m:e>
                        <m:r>
                          <a:rPr lang="es-419" sz="1600" i="1">
                            <a:latin typeface="Cambria Math" panose="02040503050406030204" pitchFamily="18" charset="0"/>
                            <a:ea typeface="Cambria Math" panose="02040503050406030204" pitchFamily="18" charset="0"/>
                          </a:rPr>
                          <m:t>𝑥</m:t>
                        </m:r>
                      </m:e>
                      <m:sub>
                        <m:r>
                          <a:rPr lang="es-419" sz="1600" i="1">
                            <a:latin typeface="Cambria Math" panose="02040503050406030204" pitchFamily="18" charset="0"/>
                            <a:ea typeface="Cambria Math" panose="02040503050406030204" pitchFamily="18" charset="0"/>
                          </a:rPr>
                          <m:t>𝑡</m:t>
                        </m:r>
                      </m:sub>
                    </m:sSub>
                    <m:r>
                      <a:rPr lang="es-419" sz="1600">
                        <a:latin typeface="Cambria Math" panose="02040503050406030204" pitchFamily="18" charset="0"/>
                        <a:ea typeface="Cambria Math" panose="02040503050406030204" pitchFamily="18" charset="0"/>
                      </a:rPr>
                      <m:t>+</m:t>
                    </m:r>
                    <m:sSup>
                      <m:sSupPr>
                        <m:ctrlPr>
                          <a:rPr lang="es-419" sz="1600" i="1">
                            <a:latin typeface="Cambria Math" panose="02040503050406030204" pitchFamily="18" charset="0"/>
                            <a:ea typeface="Cambria Math" panose="02040503050406030204" pitchFamily="18" charset="0"/>
                          </a:rPr>
                        </m:ctrlPr>
                      </m:sSupPr>
                      <m:e>
                        <m:r>
                          <a:rPr lang="es-419" sz="1600" i="1">
                            <a:latin typeface="Cambria Math" panose="02040503050406030204" pitchFamily="18" charset="0"/>
                            <a:ea typeface="Cambria Math" panose="02040503050406030204" pitchFamily="18" charset="0"/>
                          </a:rPr>
                          <m:t>𝑈</m:t>
                        </m:r>
                      </m:e>
                      <m:sup>
                        <m:d>
                          <m:dPr>
                            <m:ctrlPr>
                              <a:rPr lang="es-419" sz="1600" i="1">
                                <a:latin typeface="Cambria Math" panose="02040503050406030204" pitchFamily="18" charset="0"/>
                                <a:ea typeface="Cambria Math" panose="02040503050406030204" pitchFamily="18" charset="0"/>
                              </a:rPr>
                            </m:ctrlPr>
                          </m:dPr>
                          <m:e>
                            <m:r>
                              <a:rPr lang="es-419" sz="1600" b="0" i="1" smtClean="0">
                                <a:latin typeface="Cambria Math" panose="02040503050406030204" pitchFamily="18" charset="0"/>
                                <a:ea typeface="Cambria Math" panose="02040503050406030204" pitchFamily="18" charset="0"/>
                              </a:rPr>
                              <m:t>𝑐</m:t>
                            </m:r>
                          </m:e>
                        </m:d>
                      </m:sup>
                    </m:sSup>
                    <m:sSub>
                      <m:sSubPr>
                        <m:ctrlPr>
                          <a:rPr lang="es-419" sz="1600" i="1">
                            <a:latin typeface="Cambria Math" panose="02040503050406030204" pitchFamily="18" charset="0"/>
                            <a:ea typeface="Cambria Math" panose="02040503050406030204" pitchFamily="18" charset="0"/>
                          </a:rPr>
                        </m:ctrlPr>
                      </m:sSubPr>
                      <m:e>
                        <m:r>
                          <a:rPr lang="es-419" sz="1600" i="1">
                            <a:latin typeface="Cambria Math" panose="02040503050406030204" pitchFamily="18" charset="0"/>
                            <a:ea typeface="Cambria Math" panose="02040503050406030204" pitchFamily="18" charset="0"/>
                          </a:rPr>
                          <m:t>h</m:t>
                        </m:r>
                      </m:e>
                      <m:sub>
                        <m:r>
                          <a:rPr lang="es-419" sz="1600" i="1">
                            <a:latin typeface="Cambria Math" panose="02040503050406030204" pitchFamily="18" charset="0"/>
                            <a:ea typeface="Cambria Math" panose="02040503050406030204" pitchFamily="18" charset="0"/>
                          </a:rPr>
                          <m:t>𝑡</m:t>
                        </m:r>
                        <m:r>
                          <a:rPr lang="es-419" sz="1600" i="1">
                            <a:latin typeface="Cambria Math" panose="02040503050406030204" pitchFamily="18" charset="0"/>
                            <a:ea typeface="Cambria Math" panose="02040503050406030204" pitchFamily="18" charset="0"/>
                          </a:rPr>
                          <m:t>−1</m:t>
                        </m:r>
                      </m:sub>
                    </m:sSub>
                  </m:oMath>
                </a14:m>
                <a:r>
                  <a:rPr lang="es-US" sz="1600" dirty="0"/>
                  <a:t>)</a:t>
                </a:r>
              </a:p>
              <a:p>
                <a14:m>
                  <m:oMath xmlns:m="http://schemas.openxmlformats.org/officeDocument/2006/math">
                    <m:sSub>
                      <m:sSubPr>
                        <m:ctrlPr>
                          <a:rPr lang="es-US" sz="1600" i="1" smtClean="0">
                            <a:latin typeface="Cambria Math" panose="02040503050406030204" pitchFamily="18" charset="0"/>
                          </a:rPr>
                        </m:ctrlPr>
                      </m:sSubPr>
                      <m:e>
                        <m:r>
                          <a:rPr lang="es-419" sz="1600" b="0" i="1" smtClean="0">
                            <a:latin typeface="Cambria Math" panose="02040503050406030204" pitchFamily="18" charset="0"/>
                          </a:rPr>
                          <m:t>𝑐</m:t>
                        </m:r>
                      </m:e>
                      <m:sub>
                        <m:r>
                          <a:rPr lang="es-419" sz="1600" i="1">
                            <a:latin typeface="Cambria Math" panose="02040503050406030204" pitchFamily="18" charset="0"/>
                          </a:rPr>
                          <m:t>𝑡</m:t>
                        </m:r>
                      </m:sub>
                    </m:sSub>
                    <m:r>
                      <a:rPr lang="es-419" sz="1600" i="1">
                        <a:latin typeface="Cambria Math" panose="02040503050406030204" pitchFamily="18" charset="0"/>
                      </a:rPr>
                      <m:t>=</m:t>
                    </m:r>
                  </m:oMath>
                </a14:m>
                <a:r>
                  <a:rPr lang="es-US" sz="1600" dirty="0"/>
                  <a:t> </a:t>
                </a:r>
                <a14:m>
                  <m:oMath xmlns:m="http://schemas.openxmlformats.org/officeDocument/2006/math">
                    <m:sSub>
                      <m:sSubPr>
                        <m:ctrlPr>
                          <a:rPr lang="es-US" sz="1600" i="1" dirty="0" smtClean="0">
                            <a:latin typeface="Cambria Math" panose="02040503050406030204" pitchFamily="18" charset="0"/>
                          </a:rPr>
                        </m:ctrlPr>
                      </m:sSubPr>
                      <m:e>
                        <m:r>
                          <a:rPr lang="es-419" sz="1600" b="0" i="1" dirty="0" smtClean="0">
                            <a:latin typeface="Cambria Math" panose="02040503050406030204" pitchFamily="18" charset="0"/>
                          </a:rPr>
                          <m:t>𝑓</m:t>
                        </m:r>
                      </m:e>
                      <m:sub>
                        <m:r>
                          <a:rPr lang="es-419" sz="1600" b="0" i="1" dirty="0" smtClean="0">
                            <a:latin typeface="Cambria Math" panose="02040503050406030204" pitchFamily="18" charset="0"/>
                          </a:rPr>
                          <m:t>𝑡</m:t>
                        </m:r>
                      </m:sub>
                    </m:sSub>
                    <m:sSub>
                      <m:sSubPr>
                        <m:ctrlPr>
                          <a:rPr lang="es-US" sz="1600" i="1" dirty="0" smtClean="0">
                            <a:latin typeface="Cambria Math" panose="02040503050406030204" pitchFamily="18" charset="0"/>
                          </a:rPr>
                        </m:ctrlPr>
                      </m:sSubPr>
                      <m:e>
                        <m:r>
                          <a:rPr lang="es-419" sz="1600" b="0" i="1" dirty="0" smtClean="0">
                            <a:latin typeface="Cambria Math" panose="02040503050406030204" pitchFamily="18" charset="0"/>
                          </a:rPr>
                          <m:t>𝑐</m:t>
                        </m:r>
                      </m:e>
                      <m:sub>
                        <m:r>
                          <a:rPr lang="es-419" sz="1600" b="0" i="1" dirty="0" smtClean="0">
                            <a:latin typeface="Cambria Math" panose="02040503050406030204" pitchFamily="18" charset="0"/>
                          </a:rPr>
                          <m:t>𝑡</m:t>
                        </m:r>
                        <m:r>
                          <a:rPr lang="es-419" sz="1600" b="0" i="1" dirty="0" smtClean="0">
                            <a:latin typeface="Cambria Math" panose="02040503050406030204" pitchFamily="18" charset="0"/>
                          </a:rPr>
                          <m:t>−1</m:t>
                        </m:r>
                      </m:sub>
                    </m:sSub>
                    <m:r>
                      <a:rPr lang="es-419" sz="1600" b="0" i="1" dirty="0" smtClean="0">
                        <a:latin typeface="Cambria Math" panose="02040503050406030204" pitchFamily="18" charset="0"/>
                      </a:rPr>
                      <m:t>+</m:t>
                    </m:r>
                    <m:sSub>
                      <m:sSubPr>
                        <m:ctrlPr>
                          <a:rPr lang="es-US" sz="1600" i="1">
                            <a:latin typeface="Cambria Math" panose="02040503050406030204" pitchFamily="18" charset="0"/>
                          </a:rPr>
                        </m:ctrlPr>
                      </m:sSubPr>
                      <m:e>
                        <m:r>
                          <a:rPr lang="es-419" sz="1600" i="1">
                            <a:latin typeface="Cambria Math" panose="02040503050406030204" pitchFamily="18" charset="0"/>
                          </a:rPr>
                          <m:t>𝑖</m:t>
                        </m:r>
                      </m:e>
                      <m:sub>
                        <m:r>
                          <a:rPr lang="es-419" sz="1600" i="1">
                            <a:latin typeface="Cambria Math" panose="02040503050406030204" pitchFamily="18" charset="0"/>
                          </a:rPr>
                          <m:t>𝑡</m:t>
                        </m:r>
                      </m:sub>
                    </m:sSub>
                  </m:oMath>
                </a14:m>
                <a:r>
                  <a:rPr lang="es-419" sz="1600" dirty="0"/>
                  <a:t> </a:t>
                </a:r>
                <a14:m>
                  <m:oMath xmlns:m="http://schemas.openxmlformats.org/officeDocument/2006/math">
                    <m:acc>
                      <m:accPr>
                        <m:chr m:val="̃"/>
                        <m:ctrlPr>
                          <a:rPr lang="es-419" sz="1600" i="1">
                            <a:latin typeface="Cambria Math" panose="02040503050406030204" pitchFamily="18" charset="0"/>
                          </a:rPr>
                        </m:ctrlPr>
                      </m:accPr>
                      <m:e>
                        <m:sSub>
                          <m:sSubPr>
                            <m:ctrlPr>
                              <a:rPr lang="es-419" sz="1600" i="1">
                                <a:latin typeface="Cambria Math" panose="02040503050406030204" pitchFamily="18" charset="0"/>
                              </a:rPr>
                            </m:ctrlPr>
                          </m:sSubPr>
                          <m:e>
                            <m:r>
                              <a:rPr lang="es-419" sz="1600" i="1">
                                <a:latin typeface="Cambria Math" panose="02040503050406030204" pitchFamily="18" charset="0"/>
                              </a:rPr>
                              <m:t>𝑐</m:t>
                            </m:r>
                          </m:e>
                          <m:sub>
                            <m:r>
                              <a:rPr lang="es-419" sz="1600" i="1">
                                <a:latin typeface="Cambria Math" panose="02040503050406030204" pitchFamily="18" charset="0"/>
                              </a:rPr>
                              <m:t>𝑡</m:t>
                            </m:r>
                          </m:sub>
                        </m:sSub>
                      </m:e>
                    </m:acc>
                  </m:oMath>
                </a14:m>
                <a:endParaRPr lang="es-US" sz="1600" dirty="0"/>
              </a:p>
              <a:p>
                <a:pPr/>
                <a14:m>
                  <m:oMathPara xmlns:m="http://schemas.openxmlformats.org/officeDocument/2006/math">
                    <m:oMathParaPr>
                      <m:jc m:val="left"/>
                    </m:oMathParaPr>
                    <m:oMath xmlns:m="http://schemas.openxmlformats.org/officeDocument/2006/math">
                      <m:sSub>
                        <m:sSubPr>
                          <m:ctrlPr>
                            <a:rPr lang="es-US" sz="1600" i="1" smtClean="0">
                              <a:latin typeface="Cambria Math" panose="02040503050406030204" pitchFamily="18" charset="0"/>
                            </a:rPr>
                          </m:ctrlPr>
                        </m:sSubPr>
                        <m:e>
                          <m:r>
                            <a:rPr lang="es-419" sz="1600" b="0" i="1" smtClean="0">
                              <a:latin typeface="Cambria Math" panose="02040503050406030204" pitchFamily="18" charset="0"/>
                            </a:rPr>
                            <m:t>h</m:t>
                          </m:r>
                        </m:e>
                        <m:sub>
                          <m:r>
                            <a:rPr lang="es-419" sz="1600" b="0" i="1" smtClean="0">
                              <a:latin typeface="Cambria Math" panose="02040503050406030204" pitchFamily="18" charset="0"/>
                            </a:rPr>
                            <m:t>𝑡</m:t>
                          </m:r>
                          <m:r>
                            <a:rPr lang="es-419" sz="1600" b="0" i="1" smtClean="0">
                              <a:latin typeface="Cambria Math" panose="02040503050406030204" pitchFamily="18" charset="0"/>
                            </a:rPr>
                            <m:t> </m:t>
                          </m:r>
                        </m:sub>
                      </m:sSub>
                      <m:r>
                        <a:rPr lang="es-419" sz="1600" b="0" i="1" smtClean="0">
                          <a:latin typeface="Cambria Math" panose="02040503050406030204" pitchFamily="18" charset="0"/>
                        </a:rPr>
                        <m:t>=</m:t>
                      </m:r>
                      <m:sSub>
                        <m:sSubPr>
                          <m:ctrlPr>
                            <a:rPr lang="es-US" sz="1600" i="1">
                              <a:latin typeface="Cambria Math" panose="02040503050406030204" pitchFamily="18" charset="0"/>
                            </a:rPr>
                          </m:ctrlPr>
                        </m:sSubPr>
                        <m:e>
                          <m:r>
                            <a:rPr lang="es-419" sz="1600" i="1">
                              <a:latin typeface="Cambria Math" panose="02040503050406030204" pitchFamily="18" charset="0"/>
                            </a:rPr>
                            <m:t>𝑜</m:t>
                          </m:r>
                        </m:e>
                        <m:sub>
                          <m:r>
                            <a:rPr lang="es-419" sz="1600" i="1">
                              <a:latin typeface="Cambria Math" panose="02040503050406030204" pitchFamily="18" charset="0"/>
                            </a:rPr>
                            <m:t>𝑡</m:t>
                          </m:r>
                        </m:sub>
                      </m:sSub>
                      <m:func>
                        <m:funcPr>
                          <m:ctrlPr>
                            <a:rPr lang="es-419" sz="1600" b="0" i="1" smtClean="0">
                              <a:latin typeface="Cambria Math" panose="02040503050406030204" pitchFamily="18" charset="0"/>
                            </a:rPr>
                          </m:ctrlPr>
                        </m:funcPr>
                        <m:fName>
                          <m:r>
                            <m:rPr>
                              <m:sty m:val="p"/>
                            </m:rPr>
                            <a:rPr lang="es-419" sz="1600" b="0" i="0" smtClean="0">
                              <a:latin typeface="Cambria Math" panose="02040503050406030204" pitchFamily="18" charset="0"/>
                            </a:rPr>
                            <m:t>tanh</m:t>
                          </m:r>
                        </m:fName>
                        <m:e>
                          <m:sSub>
                            <m:sSubPr>
                              <m:ctrlPr>
                                <a:rPr lang="es-US" sz="1600" i="1">
                                  <a:latin typeface="Cambria Math" panose="02040503050406030204" pitchFamily="18" charset="0"/>
                                </a:rPr>
                              </m:ctrlPr>
                            </m:sSubPr>
                            <m:e>
                              <m:r>
                                <a:rPr lang="es-419" sz="1600" i="1">
                                  <a:latin typeface="Cambria Math" panose="02040503050406030204" pitchFamily="18" charset="0"/>
                                </a:rPr>
                                <m:t>𝑐</m:t>
                              </m:r>
                            </m:e>
                            <m:sub>
                              <m:r>
                                <a:rPr lang="es-419" sz="1600" i="1">
                                  <a:latin typeface="Cambria Math" panose="02040503050406030204" pitchFamily="18" charset="0"/>
                                </a:rPr>
                                <m:t>𝑡</m:t>
                              </m:r>
                            </m:sub>
                          </m:sSub>
                        </m:e>
                      </m:func>
                    </m:oMath>
                  </m:oMathPara>
                </a14:m>
                <a:endParaRPr lang="es-US" sz="1600" dirty="0"/>
              </a:p>
            </p:txBody>
          </p:sp>
        </mc:Choice>
        <mc:Fallback xmlns="">
          <p:sp>
            <p:nvSpPr>
              <p:cNvPr id="2" name="CuadroTexto 1">
                <a:extLst>
                  <a:ext uri="{FF2B5EF4-FFF2-40B4-BE49-F238E27FC236}">
                    <a16:creationId xmlns:a16="http://schemas.microsoft.com/office/drawing/2014/main" id="{25AD99C0-F187-4FB0-B944-C5407A74D9C6}"/>
                  </a:ext>
                </a:extLst>
              </p:cNvPr>
              <p:cNvSpPr txBox="1">
                <a:spLocks noRot="1" noChangeAspect="1" noMove="1" noResize="1" noEditPoints="1" noAdjustHandles="1" noChangeArrowheads="1" noChangeShapeType="1" noTextEdit="1"/>
              </p:cNvSpPr>
              <p:nvPr/>
            </p:nvSpPr>
            <p:spPr>
              <a:xfrm>
                <a:off x="729450" y="1388182"/>
                <a:ext cx="3545507" cy="1790234"/>
              </a:xfrm>
              <a:prstGeom prst="rect">
                <a:avLst/>
              </a:prstGeom>
              <a:blipFill>
                <a:blip r:embed="rId4"/>
                <a:stretch>
                  <a:fillRect l="-2754" b="-1706"/>
                </a:stretch>
              </a:blipFill>
            </p:spPr>
            <p:txBody>
              <a:bodyPr/>
              <a:lstStyle/>
              <a:p>
                <a:r>
                  <a:rPr lang="es-US">
                    <a:noFill/>
                  </a:rPr>
                  <a:t> </a:t>
                </a:r>
              </a:p>
            </p:txBody>
          </p:sp>
        </mc:Fallback>
      </mc:AlternateContent>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F5657B0C-030F-418E-BF43-748D7D34F0D1}"/>
                  </a:ext>
                </a:extLst>
              </p:cNvPr>
              <p:cNvSpPr txBox="1"/>
              <p:nvPr/>
            </p:nvSpPr>
            <p:spPr>
              <a:xfrm>
                <a:off x="729450" y="3511515"/>
                <a:ext cx="2425141" cy="173284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s-US" sz="1600" i="1" smtClean="0">
                              <a:latin typeface="Cambria Math" panose="02040503050406030204" pitchFamily="18" charset="0"/>
                            </a:rPr>
                          </m:ctrlPr>
                        </m:sSubPr>
                        <m:e>
                          <m:r>
                            <a:rPr lang="es-419" sz="1600" b="0" i="1" smtClean="0">
                              <a:latin typeface="Cambria Math" panose="02040503050406030204" pitchFamily="18" charset="0"/>
                            </a:rPr>
                            <m:t>h</m:t>
                          </m:r>
                        </m:e>
                        <m:sub>
                          <m:r>
                            <a:rPr lang="es-419" sz="1600" b="0" i="1" smtClean="0">
                              <a:latin typeface="Cambria Math" panose="02040503050406030204" pitchFamily="18" charset="0"/>
                            </a:rPr>
                            <m:t>𝑡</m:t>
                          </m:r>
                        </m:sub>
                      </m:sSub>
                      <m:r>
                        <a:rPr lang="es-419" sz="1600" b="0" i="1" smtClean="0">
                          <a:latin typeface="Cambria Math" panose="02040503050406030204" pitchFamily="18" charset="0"/>
                        </a:rPr>
                        <m:t>=</m:t>
                      </m:r>
                      <m:d>
                        <m:dPr>
                          <m:begChr m:val="["/>
                          <m:endChr m:val="]"/>
                          <m:ctrlPr>
                            <a:rPr lang="es-419" sz="1600" b="0" i="1" smtClean="0">
                              <a:latin typeface="Cambria Math" panose="02040503050406030204" pitchFamily="18" charset="0"/>
                            </a:rPr>
                          </m:ctrlPr>
                        </m:dPr>
                        <m:e>
                          <m:acc>
                            <m:accPr>
                              <m:chr m:val="⃗"/>
                              <m:ctrlPr>
                                <a:rPr lang="es-419" sz="1600" b="0" i="1" smtClean="0">
                                  <a:latin typeface="Cambria Math" panose="02040503050406030204" pitchFamily="18" charset="0"/>
                                </a:rPr>
                              </m:ctrlPr>
                            </m:accPr>
                            <m:e>
                              <m:sSub>
                                <m:sSubPr>
                                  <m:ctrlPr>
                                    <a:rPr lang="es-419" sz="1600" b="0" i="1" smtClean="0">
                                      <a:latin typeface="Cambria Math" panose="02040503050406030204" pitchFamily="18" charset="0"/>
                                    </a:rPr>
                                  </m:ctrlPr>
                                </m:sSubPr>
                                <m:e>
                                  <m:r>
                                    <a:rPr lang="es-419" sz="1600" b="0" i="1" smtClean="0">
                                      <a:latin typeface="Cambria Math" panose="02040503050406030204" pitchFamily="18" charset="0"/>
                                    </a:rPr>
                                    <m:t>h</m:t>
                                  </m:r>
                                </m:e>
                                <m:sub>
                                  <m:r>
                                    <a:rPr lang="es-419" sz="1600" b="0" i="1" smtClean="0">
                                      <a:latin typeface="Cambria Math" panose="02040503050406030204" pitchFamily="18" charset="0"/>
                                    </a:rPr>
                                    <m:t>𝑡</m:t>
                                  </m:r>
                                </m:sub>
                              </m:sSub>
                            </m:e>
                          </m:acc>
                          <m:r>
                            <a:rPr lang="es-419" sz="1600" b="0" i="1" smtClean="0">
                              <a:latin typeface="Cambria Math" panose="02040503050406030204" pitchFamily="18" charset="0"/>
                            </a:rPr>
                            <m:t> ,</m:t>
                          </m:r>
                          <m:acc>
                            <m:accPr>
                              <m:chr m:val="⃖"/>
                              <m:ctrlPr>
                                <a:rPr lang="es-419" sz="1600" b="0" i="1" smtClean="0">
                                  <a:latin typeface="Cambria Math" panose="02040503050406030204" pitchFamily="18" charset="0"/>
                                </a:rPr>
                              </m:ctrlPr>
                            </m:accPr>
                            <m:e>
                              <m:sSub>
                                <m:sSubPr>
                                  <m:ctrlPr>
                                    <a:rPr lang="es-419" sz="1600" b="0" i="1" smtClean="0">
                                      <a:latin typeface="Cambria Math" panose="02040503050406030204" pitchFamily="18" charset="0"/>
                                    </a:rPr>
                                  </m:ctrlPr>
                                </m:sSubPr>
                                <m:e>
                                  <m:r>
                                    <a:rPr lang="es-419" sz="1600" b="0" i="1" smtClean="0">
                                      <a:latin typeface="Cambria Math" panose="02040503050406030204" pitchFamily="18" charset="0"/>
                                    </a:rPr>
                                    <m:t>h</m:t>
                                  </m:r>
                                </m:e>
                                <m:sub>
                                  <m:r>
                                    <a:rPr lang="es-419" sz="1600" b="0" i="1" smtClean="0">
                                      <a:latin typeface="Cambria Math" panose="02040503050406030204" pitchFamily="18" charset="0"/>
                                    </a:rPr>
                                    <m:t>𝑡</m:t>
                                  </m:r>
                                </m:sub>
                              </m:sSub>
                            </m:e>
                          </m:acc>
                        </m:e>
                      </m:d>
                    </m:oMath>
                  </m:oMathPara>
                </a14:m>
                <a:endParaRPr lang="es-419" sz="1600" b="0" dirty="0"/>
              </a:p>
              <a:p>
                <a:pPr/>
                <a14:m>
                  <m:oMathPara xmlns:m="http://schemas.openxmlformats.org/officeDocument/2006/math">
                    <m:oMathParaPr>
                      <m:jc m:val="left"/>
                    </m:oMathParaPr>
                    <m:oMath xmlns:m="http://schemas.openxmlformats.org/officeDocument/2006/math">
                      <m:r>
                        <a:rPr lang="es-419" sz="1600" b="0" i="1" smtClean="0">
                          <a:latin typeface="Cambria Math" panose="02040503050406030204" pitchFamily="18" charset="0"/>
                        </a:rPr>
                        <m:t>𝑊</m:t>
                      </m:r>
                      <m:r>
                        <a:rPr lang="es-419" sz="1600" b="0" i="1" smtClean="0">
                          <a:latin typeface="Cambria Math" panose="02040503050406030204" pitchFamily="18" charset="0"/>
                        </a:rPr>
                        <m:t>=</m:t>
                      </m:r>
                      <m:func>
                        <m:funcPr>
                          <m:ctrlPr>
                            <a:rPr lang="es-419" sz="1600" b="0" i="1" smtClean="0">
                              <a:latin typeface="Cambria Math" panose="02040503050406030204" pitchFamily="18" charset="0"/>
                            </a:rPr>
                          </m:ctrlPr>
                        </m:funcPr>
                        <m:fName>
                          <m:r>
                            <m:rPr>
                              <m:sty m:val="p"/>
                            </m:rPr>
                            <a:rPr lang="es-419" sz="1600" b="0" i="0" smtClean="0">
                              <a:latin typeface="Cambria Math" panose="02040503050406030204" pitchFamily="18" charset="0"/>
                            </a:rPr>
                            <m:t>tanh</m:t>
                          </m:r>
                        </m:fName>
                        <m:e>
                          <m:r>
                            <a:rPr lang="es-419" sz="1600" b="0" i="1" smtClean="0">
                              <a:latin typeface="Cambria Math" panose="02040503050406030204" pitchFamily="18" charset="0"/>
                            </a:rPr>
                            <m:t>𝐼</m:t>
                          </m:r>
                          <m:sSub>
                            <m:sSubPr>
                              <m:ctrlPr>
                                <a:rPr lang="es-419" sz="1600" b="0" i="1" smtClean="0">
                                  <a:latin typeface="Cambria Math" panose="02040503050406030204" pitchFamily="18" charset="0"/>
                                </a:rPr>
                              </m:ctrlPr>
                            </m:sSubPr>
                            <m:e>
                              <m:r>
                                <a:rPr lang="es-419" sz="1600" b="0" i="1" smtClean="0">
                                  <a:latin typeface="Cambria Math" panose="02040503050406030204" pitchFamily="18" charset="0"/>
                                </a:rPr>
                                <m:t>𝑊</m:t>
                              </m:r>
                            </m:e>
                            <m:sub>
                              <m:r>
                                <a:rPr lang="es-419" sz="1600" b="0" i="1" smtClean="0">
                                  <a:latin typeface="Cambria Math" panose="02040503050406030204" pitchFamily="18" charset="0"/>
                                </a:rPr>
                                <m:t>𝑎</m:t>
                              </m:r>
                            </m:sub>
                          </m:sSub>
                        </m:e>
                      </m:func>
                      <m:r>
                        <a:rPr lang="es-419" sz="1600" b="0" i="1" smtClean="0">
                          <a:latin typeface="Cambria Math" panose="02040503050406030204" pitchFamily="18" charset="0"/>
                        </a:rPr>
                        <m:t>+</m:t>
                      </m:r>
                      <m:r>
                        <a:rPr lang="es-419" sz="1600" b="0" i="1" smtClean="0">
                          <a:latin typeface="Cambria Math" panose="02040503050406030204" pitchFamily="18" charset="0"/>
                        </a:rPr>
                        <m:t>𝐵</m:t>
                      </m:r>
                    </m:oMath>
                  </m:oMathPara>
                </a14:m>
                <a:endParaRPr lang="es-419" sz="16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419" sz="1600" b="0" i="1" smtClean="0">
                          <a:latin typeface="Cambria Math" panose="02040503050406030204" pitchFamily="18" charset="0"/>
                        </a:rPr>
                        <m:t>𝐴</m:t>
                      </m:r>
                      <m:r>
                        <a:rPr lang="es-419" sz="1600" b="0" i="1" smtClean="0">
                          <a:latin typeface="Cambria Math" panose="02040503050406030204" pitchFamily="18" charset="0"/>
                        </a:rPr>
                        <m:t>=</m:t>
                      </m:r>
                      <m:r>
                        <a:rPr lang="es-419" sz="1600" b="0" i="1" smtClean="0">
                          <a:latin typeface="Cambria Math" panose="02040503050406030204" pitchFamily="18" charset="0"/>
                        </a:rPr>
                        <m:t>𝑠𝑜𝑓𝑡𝑚𝑎𝑥</m:t>
                      </m:r>
                      <m:r>
                        <a:rPr lang="es-419" sz="1600" b="0" i="1" smtClean="0">
                          <a:latin typeface="Cambria Math" panose="02040503050406030204" pitchFamily="18" charset="0"/>
                        </a:rPr>
                        <m:t> </m:t>
                      </m:r>
                      <m:d>
                        <m:dPr>
                          <m:ctrlPr>
                            <a:rPr lang="es-419" sz="1600" b="0" i="1" smtClean="0">
                              <a:latin typeface="Cambria Math" panose="02040503050406030204" pitchFamily="18" charset="0"/>
                            </a:rPr>
                          </m:ctrlPr>
                        </m:dPr>
                        <m:e>
                          <m:r>
                            <a:rPr lang="es-419" sz="1600" b="0" i="1" smtClean="0">
                              <a:latin typeface="Cambria Math" panose="02040503050406030204" pitchFamily="18" charset="0"/>
                            </a:rPr>
                            <m:t>𝑊</m:t>
                          </m:r>
                        </m:e>
                      </m:d>
                    </m:oMath>
                  </m:oMathPara>
                </a14:m>
                <a:endParaRPr lang="es-419" sz="16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419" sz="1600" b="0" i="1" smtClean="0">
                          <a:latin typeface="Cambria Math" panose="02040503050406030204" pitchFamily="18" charset="0"/>
                        </a:rPr>
                        <m:t>𝑐</m:t>
                      </m:r>
                      <m:r>
                        <a:rPr lang="es-419" sz="1600" b="0" i="1" smtClean="0">
                          <a:latin typeface="Cambria Math" panose="02040503050406030204" pitchFamily="18" charset="0"/>
                        </a:rPr>
                        <m:t>=</m:t>
                      </m:r>
                      <m:r>
                        <a:rPr lang="es-419" sz="1600" b="0" i="1" smtClean="0">
                          <a:latin typeface="Cambria Math" panose="02040503050406030204" pitchFamily="18" charset="0"/>
                        </a:rPr>
                        <m:t>𝐼</m:t>
                      </m:r>
                      <m:sSup>
                        <m:sSupPr>
                          <m:ctrlPr>
                            <a:rPr lang="es-419" sz="1600" b="0" i="1" smtClean="0">
                              <a:latin typeface="Cambria Math" panose="02040503050406030204" pitchFamily="18" charset="0"/>
                            </a:rPr>
                          </m:ctrlPr>
                        </m:sSupPr>
                        <m:e>
                          <m:r>
                            <a:rPr lang="es-419" sz="1600" b="0" i="1" smtClean="0">
                              <a:latin typeface="Cambria Math" panose="02040503050406030204" pitchFamily="18" charset="0"/>
                            </a:rPr>
                            <m:t>𝐴</m:t>
                          </m:r>
                        </m:e>
                        <m:sup>
                          <m:r>
                            <a:rPr lang="es-419" sz="1600" b="0" i="1" smtClean="0">
                              <a:latin typeface="Cambria Math" panose="02040503050406030204" pitchFamily="18" charset="0"/>
                            </a:rPr>
                            <m:t>𝑇</m:t>
                          </m:r>
                        </m:sup>
                      </m:sSup>
                      <m:r>
                        <a:rPr lang="es-419" sz="1600" b="0" i="1" smtClean="0">
                          <a:latin typeface="Cambria Math" panose="02040503050406030204" pitchFamily="18" charset="0"/>
                        </a:rPr>
                        <m:t> </m:t>
                      </m:r>
                    </m:oMath>
                  </m:oMathPara>
                </a14:m>
                <a:endParaRPr lang="es-US" sz="1600" dirty="0"/>
              </a:p>
              <a:p>
                <a:pPr/>
                <a14:m>
                  <m:oMathPara xmlns:m="http://schemas.openxmlformats.org/officeDocument/2006/math">
                    <m:oMathParaPr>
                      <m:jc m:val="left"/>
                    </m:oMathParaPr>
                    <m:oMath xmlns:m="http://schemas.openxmlformats.org/officeDocument/2006/math">
                      <m:acc>
                        <m:accPr>
                          <m:chr m:val="̂"/>
                          <m:ctrlPr>
                            <a:rPr lang="es-US" sz="1600" i="1" smtClean="0">
                              <a:latin typeface="Cambria Math" panose="02040503050406030204" pitchFamily="18" charset="0"/>
                            </a:rPr>
                          </m:ctrlPr>
                        </m:accPr>
                        <m:e>
                          <m:r>
                            <a:rPr lang="es-419" sz="1600" b="0" i="1" smtClean="0">
                              <a:latin typeface="Cambria Math" panose="02040503050406030204" pitchFamily="18" charset="0"/>
                            </a:rPr>
                            <m:t>𝑦</m:t>
                          </m:r>
                        </m:e>
                      </m:acc>
                      <m:r>
                        <a:rPr lang="es-US" sz="1600" b="0" i="1" smtClean="0">
                          <a:latin typeface="Cambria Math" panose="02040503050406030204" pitchFamily="18" charset="0"/>
                        </a:rPr>
                        <m:t>=</m:t>
                      </m:r>
                      <m:r>
                        <a:rPr lang="es-419" sz="1600" i="1">
                          <a:latin typeface="Cambria Math" panose="02040503050406030204" pitchFamily="18" charset="0"/>
                        </a:rPr>
                        <m:t>𝑠𝑜𝑓𝑡𝑚𝑎𝑥</m:t>
                      </m:r>
                      <m:r>
                        <a:rPr lang="es-419" sz="1600" i="1">
                          <a:latin typeface="Cambria Math" panose="02040503050406030204" pitchFamily="18" charset="0"/>
                        </a:rPr>
                        <m:t> (</m:t>
                      </m:r>
                      <m:r>
                        <a:rPr lang="es-419" sz="1600" i="1">
                          <a:latin typeface="Cambria Math" panose="02040503050406030204" pitchFamily="18" charset="0"/>
                        </a:rPr>
                        <m:t>𝑈𝑐</m:t>
                      </m:r>
                      <m:r>
                        <a:rPr lang="es-419" sz="1600" i="1">
                          <a:latin typeface="Cambria Math" panose="02040503050406030204" pitchFamily="18" charset="0"/>
                        </a:rPr>
                        <m:t> +</m:t>
                      </m:r>
                      <m:r>
                        <a:rPr lang="es-419" sz="1600" i="1">
                          <a:latin typeface="Cambria Math" panose="02040503050406030204" pitchFamily="18" charset="0"/>
                        </a:rPr>
                        <m:t>𝑏</m:t>
                      </m:r>
                      <m:r>
                        <a:rPr lang="es-419" sz="1600" i="1">
                          <a:latin typeface="Cambria Math" panose="02040503050406030204" pitchFamily="18" charset="0"/>
                        </a:rPr>
                        <m:t>)</m:t>
                      </m:r>
                    </m:oMath>
                  </m:oMathPara>
                </a14:m>
                <a:endParaRPr lang="es-US" sz="1600" dirty="0"/>
              </a:p>
              <a:p>
                <a:endParaRPr lang="es-US" dirty="0"/>
              </a:p>
              <a:p>
                <a:endParaRPr lang="es-US" dirty="0"/>
              </a:p>
            </p:txBody>
          </p:sp>
        </mc:Choice>
        <mc:Fallback xmlns="">
          <p:sp>
            <p:nvSpPr>
              <p:cNvPr id="3" name="CuadroTexto 2">
                <a:extLst>
                  <a:ext uri="{FF2B5EF4-FFF2-40B4-BE49-F238E27FC236}">
                    <a16:creationId xmlns:a16="http://schemas.microsoft.com/office/drawing/2014/main" id="{F5657B0C-030F-418E-BF43-748D7D34F0D1}"/>
                  </a:ext>
                </a:extLst>
              </p:cNvPr>
              <p:cNvSpPr txBox="1">
                <a:spLocks noRot="1" noChangeAspect="1" noMove="1" noResize="1" noEditPoints="1" noAdjustHandles="1" noChangeArrowheads="1" noChangeShapeType="1" noTextEdit="1"/>
              </p:cNvSpPr>
              <p:nvPr/>
            </p:nvSpPr>
            <p:spPr>
              <a:xfrm>
                <a:off x="729450" y="3511515"/>
                <a:ext cx="2425141" cy="1732847"/>
              </a:xfrm>
              <a:prstGeom prst="rect">
                <a:avLst/>
              </a:prstGeom>
              <a:blipFill>
                <a:blip r:embed="rId5"/>
                <a:stretch>
                  <a:fillRect l="-3023"/>
                </a:stretch>
              </a:blipFill>
            </p:spPr>
            <p:txBody>
              <a:bodyPr/>
              <a:lstStyle/>
              <a:p>
                <a:r>
                  <a:rPr lang="es-US">
                    <a:noFill/>
                  </a:rPr>
                  <a:t> </a:t>
                </a:r>
              </a:p>
            </p:txBody>
          </p:sp>
        </mc:Fallback>
      </mc:AlternateContent>
      <p:sp>
        <p:nvSpPr>
          <p:cNvPr id="4" name="Marcador de número de diapositiva 3">
            <a:extLst>
              <a:ext uri="{FF2B5EF4-FFF2-40B4-BE49-F238E27FC236}">
                <a16:creationId xmlns:a16="http://schemas.microsoft.com/office/drawing/2014/main" id="{1B238B09-D503-4179-8FC6-A30D408404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US" smtClean="0"/>
              <a:t>18</a:t>
            </a:fld>
            <a:endParaRPr lang="es-US"/>
          </a:p>
        </p:txBody>
      </p:sp>
    </p:spTree>
    <p:extLst>
      <p:ext uri="{BB962C8B-B14F-4D97-AF65-F5344CB8AC3E}">
        <p14:creationId xmlns:p14="http://schemas.microsoft.com/office/powerpoint/2010/main" val="2139135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652604"/>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US" i="1" dirty="0"/>
              <a:t>BERT</a:t>
            </a:r>
            <a:endParaRPr i="1" dirty="0"/>
          </a:p>
        </p:txBody>
      </p:sp>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25AD99C0-F187-4FB0-B944-C5407A74D9C6}"/>
                  </a:ext>
                </a:extLst>
              </p:cNvPr>
              <p:cNvSpPr txBox="1"/>
              <p:nvPr/>
            </p:nvSpPr>
            <p:spPr>
              <a:xfrm>
                <a:off x="906821" y="1833086"/>
                <a:ext cx="3545507" cy="73866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s-419" sz="1600" b="0" i="1" smtClean="0">
                          <a:latin typeface="Cambria Math" panose="02040503050406030204" pitchFamily="18" charset="0"/>
                        </a:rPr>
                        <m:t>𝑠</m:t>
                      </m:r>
                      <m:r>
                        <a:rPr lang="es-US" sz="1600" i="1" smtClean="0">
                          <a:latin typeface="Cambria Math" panose="02040503050406030204" pitchFamily="18" charset="0"/>
                        </a:rPr>
                        <m:t>=</m:t>
                      </m:r>
                      <m:r>
                        <a:rPr lang="es-419" sz="1600" b="0" i="1" smtClean="0">
                          <a:latin typeface="Cambria Math" panose="02040503050406030204" pitchFamily="18" charset="0"/>
                        </a:rPr>
                        <m:t>𝐵𝐸𝑅𝑇</m:t>
                      </m:r>
                      <m:r>
                        <a:rPr lang="es-419" sz="1600" b="0" i="1" smtClean="0">
                          <a:latin typeface="Cambria Math" panose="02040503050406030204" pitchFamily="18" charset="0"/>
                        </a:rPr>
                        <m:t>(</m:t>
                      </m:r>
                      <m:r>
                        <a:rPr lang="es-419" sz="1600" b="0" i="1" smtClean="0">
                          <a:latin typeface="Cambria Math" panose="02040503050406030204" pitchFamily="18" charset="0"/>
                        </a:rPr>
                        <m:t>𝑆</m:t>
                      </m:r>
                      <m:r>
                        <a:rPr lang="es-419" sz="1600" b="0" i="1" smtClean="0">
                          <a:latin typeface="Cambria Math" panose="02040503050406030204" pitchFamily="18" charset="0"/>
                        </a:rPr>
                        <m:t>)</m:t>
                      </m:r>
                    </m:oMath>
                  </m:oMathPara>
                </a14:m>
                <a:endParaRPr lang="es-419" sz="1600" dirty="0"/>
              </a:p>
              <a:p>
                <a:pPr/>
                <a14:m>
                  <m:oMathPara xmlns:m="http://schemas.openxmlformats.org/officeDocument/2006/math">
                    <m:oMathParaPr>
                      <m:jc m:val="left"/>
                    </m:oMathParaPr>
                    <m:oMath xmlns:m="http://schemas.openxmlformats.org/officeDocument/2006/math">
                      <m:acc>
                        <m:accPr>
                          <m:chr m:val="̂"/>
                          <m:ctrlPr>
                            <a:rPr lang="es-US" sz="1600" i="1">
                              <a:latin typeface="Cambria Math" panose="02040503050406030204" pitchFamily="18" charset="0"/>
                            </a:rPr>
                          </m:ctrlPr>
                        </m:accPr>
                        <m:e>
                          <m:r>
                            <a:rPr lang="es-419" sz="1600" i="1">
                              <a:latin typeface="Cambria Math" panose="02040503050406030204" pitchFamily="18" charset="0"/>
                            </a:rPr>
                            <m:t>𝑦</m:t>
                          </m:r>
                        </m:e>
                      </m:acc>
                      <m:r>
                        <a:rPr lang="es-US" sz="1600" i="1">
                          <a:latin typeface="Cambria Math" panose="02040503050406030204" pitchFamily="18" charset="0"/>
                        </a:rPr>
                        <m:t>=</m:t>
                      </m:r>
                      <m:r>
                        <a:rPr lang="es-419" sz="1600" i="1">
                          <a:latin typeface="Cambria Math" panose="02040503050406030204" pitchFamily="18" charset="0"/>
                        </a:rPr>
                        <m:t>𝑠𝑜𝑓𝑡𝑚𝑎𝑥</m:t>
                      </m:r>
                      <m:r>
                        <a:rPr lang="es-419" sz="1600" i="1">
                          <a:latin typeface="Cambria Math" panose="02040503050406030204" pitchFamily="18" charset="0"/>
                        </a:rPr>
                        <m:t> (</m:t>
                      </m:r>
                      <m:r>
                        <a:rPr lang="es-419" sz="1600" b="0" i="1" smtClean="0">
                          <a:latin typeface="Cambria Math" panose="02040503050406030204" pitchFamily="18" charset="0"/>
                        </a:rPr>
                        <m:t>𝑊𝑠</m:t>
                      </m:r>
                      <m:r>
                        <a:rPr lang="es-419" sz="1600" i="1">
                          <a:latin typeface="Cambria Math" panose="02040503050406030204" pitchFamily="18" charset="0"/>
                        </a:rPr>
                        <m:t> +</m:t>
                      </m:r>
                      <m:r>
                        <a:rPr lang="es-419" sz="1600" i="1">
                          <a:latin typeface="Cambria Math" panose="02040503050406030204" pitchFamily="18" charset="0"/>
                        </a:rPr>
                        <m:t>𝑏</m:t>
                      </m:r>
                      <m:r>
                        <a:rPr lang="es-419" sz="1600" i="1">
                          <a:latin typeface="Cambria Math" panose="02040503050406030204" pitchFamily="18" charset="0"/>
                        </a:rPr>
                        <m:t>)</m:t>
                      </m:r>
                    </m:oMath>
                  </m:oMathPara>
                </a14:m>
                <a:endParaRPr lang="es-US" sz="1600" dirty="0"/>
              </a:p>
              <a:p>
                <a:endParaRPr lang="es-US" sz="1600" dirty="0"/>
              </a:p>
            </p:txBody>
          </p:sp>
        </mc:Choice>
        <mc:Fallback xmlns="">
          <p:sp>
            <p:nvSpPr>
              <p:cNvPr id="2" name="CuadroTexto 1">
                <a:extLst>
                  <a:ext uri="{FF2B5EF4-FFF2-40B4-BE49-F238E27FC236}">
                    <a16:creationId xmlns:a16="http://schemas.microsoft.com/office/drawing/2014/main" id="{25AD99C0-F187-4FB0-B944-C5407A74D9C6}"/>
                  </a:ext>
                </a:extLst>
              </p:cNvPr>
              <p:cNvSpPr txBox="1">
                <a:spLocks noRot="1" noChangeAspect="1" noMove="1" noResize="1" noEditPoints="1" noAdjustHandles="1" noChangeArrowheads="1" noChangeShapeType="1" noTextEdit="1"/>
              </p:cNvSpPr>
              <p:nvPr/>
            </p:nvSpPr>
            <p:spPr>
              <a:xfrm>
                <a:off x="906821" y="1833086"/>
                <a:ext cx="3545507" cy="738664"/>
              </a:xfrm>
              <a:prstGeom prst="rect">
                <a:avLst/>
              </a:prstGeom>
              <a:blipFill>
                <a:blip r:embed="rId3"/>
                <a:stretch>
                  <a:fillRect l="-2065"/>
                </a:stretch>
              </a:blipFill>
            </p:spPr>
            <p:txBody>
              <a:bodyPr/>
              <a:lstStyle/>
              <a:p>
                <a:r>
                  <a:rPr lang="es-US">
                    <a:noFill/>
                  </a:rPr>
                  <a:t> </a:t>
                </a:r>
              </a:p>
            </p:txBody>
          </p:sp>
        </mc:Fallback>
      </mc:AlternateContent>
      <p:pic>
        <p:nvPicPr>
          <p:cNvPr id="6" name="Imagen 5">
            <a:extLst>
              <a:ext uri="{FF2B5EF4-FFF2-40B4-BE49-F238E27FC236}">
                <a16:creationId xmlns:a16="http://schemas.microsoft.com/office/drawing/2014/main" id="{4DFD226C-A27F-4233-AF41-58F403538DD3}"/>
              </a:ext>
            </a:extLst>
          </p:cNvPr>
          <p:cNvPicPr>
            <a:picLocks noChangeAspect="1"/>
          </p:cNvPicPr>
          <p:nvPr/>
        </p:nvPicPr>
        <p:blipFill>
          <a:blip r:embed="rId4"/>
          <a:stretch>
            <a:fillRect/>
          </a:stretch>
        </p:blipFill>
        <p:spPr>
          <a:xfrm>
            <a:off x="3138312" y="652604"/>
            <a:ext cx="4974690" cy="4272380"/>
          </a:xfrm>
          <a:prstGeom prst="rect">
            <a:avLst/>
          </a:prstGeom>
        </p:spPr>
      </p:pic>
      <p:sp>
        <p:nvSpPr>
          <p:cNvPr id="3" name="Marcador de número de diapositiva 2">
            <a:extLst>
              <a:ext uri="{FF2B5EF4-FFF2-40B4-BE49-F238E27FC236}">
                <a16:creationId xmlns:a16="http://schemas.microsoft.com/office/drawing/2014/main" id="{F9D6241C-EE20-4AB1-9547-694BD07711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US" smtClean="0"/>
              <a:t>19</a:t>
            </a:fld>
            <a:endParaRPr lang="es-US"/>
          </a:p>
        </p:txBody>
      </p:sp>
    </p:spTree>
    <p:extLst>
      <p:ext uri="{BB962C8B-B14F-4D97-AF65-F5344CB8AC3E}">
        <p14:creationId xmlns:p14="http://schemas.microsoft.com/office/powerpoint/2010/main" val="9250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29450" y="64991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Introduc</a:t>
            </a:r>
            <a:r>
              <a:rPr lang="es-US" dirty="0" err="1"/>
              <a:t>ción</a:t>
            </a:r>
            <a:endParaRPr dirty="0"/>
          </a:p>
        </p:txBody>
      </p:sp>
      <p:sp>
        <p:nvSpPr>
          <p:cNvPr id="33" name="Forma libre: forma 32">
            <a:extLst>
              <a:ext uri="{FF2B5EF4-FFF2-40B4-BE49-F238E27FC236}">
                <a16:creationId xmlns:a16="http://schemas.microsoft.com/office/drawing/2014/main" id="{5320FA44-9CDD-4400-8E83-69188C9870B3}"/>
              </a:ext>
            </a:extLst>
          </p:cNvPr>
          <p:cNvSpPr/>
          <p:nvPr/>
        </p:nvSpPr>
        <p:spPr>
          <a:xfrm>
            <a:off x="1531451" y="3546111"/>
            <a:ext cx="1529927" cy="944588"/>
          </a:xfrm>
          <a:custGeom>
            <a:avLst/>
            <a:gdLst>
              <a:gd name="connsiteX0" fmla="*/ 0 w 1529927"/>
              <a:gd name="connsiteY0" fmla="*/ 0 h 944588"/>
              <a:gd name="connsiteX1" fmla="*/ 1529927 w 1529927"/>
              <a:gd name="connsiteY1" fmla="*/ 0 h 944588"/>
              <a:gd name="connsiteX2" fmla="*/ 1529927 w 1529927"/>
              <a:gd name="connsiteY2" fmla="*/ 944588 h 944588"/>
              <a:gd name="connsiteX3" fmla="*/ 0 w 1529927"/>
              <a:gd name="connsiteY3" fmla="*/ 944588 h 944588"/>
              <a:gd name="connsiteX4" fmla="*/ 0 w 1529927"/>
              <a:gd name="connsiteY4" fmla="*/ 0 h 944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927" h="944588">
                <a:moveTo>
                  <a:pt x="0" y="0"/>
                </a:moveTo>
                <a:lnTo>
                  <a:pt x="1529927" y="0"/>
                </a:lnTo>
                <a:lnTo>
                  <a:pt x="1529927" y="944588"/>
                </a:lnTo>
                <a:lnTo>
                  <a:pt x="0" y="94458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8260" tIns="48260" rIns="48260" bIns="48260" numCol="1" spcCol="1270" anchor="ctr" anchorCtr="0">
            <a:noAutofit/>
          </a:bodyPr>
          <a:lstStyle/>
          <a:p>
            <a:pPr marL="0" lvl="0" indent="0" algn="ctr" defTabSz="1689100">
              <a:lnSpc>
                <a:spcPct val="90000"/>
              </a:lnSpc>
              <a:spcBef>
                <a:spcPct val="0"/>
              </a:spcBef>
              <a:spcAft>
                <a:spcPct val="35000"/>
              </a:spcAft>
              <a:buNone/>
            </a:pPr>
            <a:endParaRPr lang="es-US" sz="3800" kern="1200"/>
          </a:p>
        </p:txBody>
      </p:sp>
      <p:sp>
        <p:nvSpPr>
          <p:cNvPr id="52" name="Flecha: cheurón 51">
            <a:extLst>
              <a:ext uri="{FF2B5EF4-FFF2-40B4-BE49-F238E27FC236}">
                <a16:creationId xmlns:a16="http://schemas.microsoft.com/office/drawing/2014/main" id="{9D841AAE-9A6D-4993-939E-C144A95EC407}"/>
              </a:ext>
            </a:extLst>
          </p:cNvPr>
          <p:cNvSpPr/>
          <p:nvPr/>
        </p:nvSpPr>
        <p:spPr>
          <a:xfrm>
            <a:off x="3724577" y="2346166"/>
            <a:ext cx="561647" cy="1072246"/>
          </a:xfrm>
          <a:prstGeom prst="chevron">
            <a:avLst>
              <a:gd name="adj" fmla="val 6231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3" name="Flecha: cheurón 52">
            <a:extLst>
              <a:ext uri="{FF2B5EF4-FFF2-40B4-BE49-F238E27FC236}">
                <a16:creationId xmlns:a16="http://schemas.microsoft.com/office/drawing/2014/main" id="{346A498C-DE2B-4CE1-B698-288588E293F6}"/>
              </a:ext>
            </a:extLst>
          </p:cNvPr>
          <p:cNvSpPr/>
          <p:nvPr/>
        </p:nvSpPr>
        <p:spPr>
          <a:xfrm>
            <a:off x="4184106" y="2346166"/>
            <a:ext cx="561647" cy="1072246"/>
          </a:xfrm>
          <a:prstGeom prst="chevron">
            <a:avLst>
              <a:gd name="adj" fmla="val 6231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4" name="Forma libre: forma 53">
            <a:extLst>
              <a:ext uri="{FF2B5EF4-FFF2-40B4-BE49-F238E27FC236}">
                <a16:creationId xmlns:a16="http://schemas.microsoft.com/office/drawing/2014/main" id="{883AC4B5-84E0-4298-A839-1B139DEACA66}"/>
              </a:ext>
            </a:extLst>
          </p:cNvPr>
          <p:cNvSpPr/>
          <p:nvPr/>
        </p:nvSpPr>
        <p:spPr>
          <a:xfrm>
            <a:off x="4860636" y="2270099"/>
            <a:ext cx="1344910" cy="1302000"/>
          </a:xfrm>
          <a:custGeom>
            <a:avLst/>
            <a:gdLst>
              <a:gd name="connsiteX0" fmla="*/ 0 w 1302000"/>
              <a:gd name="connsiteY0" fmla="*/ 651000 h 1302000"/>
              <a:gd name="connsiteX1" fmla="*/ 651000 w 1302000"/>
              <a:gd name="connsiteY1" fmla="*/ 0 h 1302000"/>
              <a:gd name="connsiteX2" fmla="*/ 1302000 w 1302000"/>
              <a:gd name="connsiteY2" fmla="*/ 651000 h 1302000"/>
              <a:gd name="connsiteX3" fmla="*/ 651000 w 1302000"/>
              <a:gd name="connsiteY3" fmla="*/ 1302000 h 1302000"/>
              <a:gd name="connsiteX4" fmla="*/ 0 w 1302000"/>
              <a:gd name="connsiteY4" fmla="*/ 651000 h 130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2000" h="1302000">
                <a:moveTo>
                  <a:pt x="0" y="651000"/>
                </a:moveTo>
                <a:cubicBezTo>
                  <a:pt x="0" y="291463"/>
                  <a:pt x="291463" y="0"/>
                  <a:pt x="651000" y="0"/>
                </a:cubicBezTo>
                <a:cubicBezTo>
                  <a:pt x="1010537" y="0"/>
                  <a:pt x="1302000" y="291463"/>
                  <a:pt x="1302000" y="651000"/>
                </a:cubicBezTo>
                <a:cubicBezTo>
                  <a:pt x="1302000" y="1010537"/>
                  <a:pt x="1010537" y="1302000"/>
                  <a:pt x="651000" y="1302000"/>
                </a:cubicBezTo>
                <a:cubicBezTo>
                  <a:pt x="291463" y="1302000"/>
                  <a:pt x="0" y="1010537"/>
                  <a:pt x="0" y="651000"/>
                </a:cubicBezTo>
                <a:close/>
              </a:path>
            </a:pathLst>
          </a:custGeom>
          <a:solidFill>
            <a:srgbClr val="1A9988"/>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0673" tIns="190673" rIns="190673" bIns="190673" numCol="1" spcCol="1270" anchor="ctr" anchorCtr="0">
            <a:noAutofit/>
          </a:bodyPr>
          <a:lstStyle/>
          <a:p>
            <a:pPr marL="0" lvl="0" indent="0" algn="ctr" defTabSz="577850">
              <a:lnSpc>
                <a:spcPct val="90000"/>
              </a:lnSpc>
              <a:spcBef>
                <a:spcPct val="0"/>
              </a:spcBef>
              <a:spcAft>
                <a:spcPct val="35000"/>
              </a:spcAft>
              <a:buNone/>
            </a:pPr>
            <a:r>
              <a:rPr lang="es-419" sz="1300" b="1" kern="1200" dirty="0"/>
              <a:t>Extracción de Información</a:t>
            </a:r>
            <a:endParaRPr lang="es-US" sz="1300" b="1" kern="1200" dirty="0"/>
          </a:p>
        </p:txBody>
      </p:sp>
      <p:sp>
        <p:nvSpPr>
          <p:cNvPr id="28" name="Flecha: cheurón 27">
            <a:extLst>
              <a:ext uri="{FF2B5EF4-FFF2-40B4-BE49-F238E27FC236}">
                <a16:creationId xmlns:a16="http://schemas.microsoft.com/office/drawing/2014/main" id="{57031383-9354-4100-9862-5CAE871C48C7}"/>
              </a:ext>
            </a:extLst>
          </p:cNvPr>
          <p:cNvSpPr/>
          <p:nvPr/>
        </p:nvSpPr>
        <p:spPr>
          <a:xfrm>
            <a:off x="6263842" y="2256804"/>
            <a:ext cx="561570" cy="1099174"/>
          </a:xfrm>
          <a:prstGeom prst="chevron">
            <a:avLst>
              <a:gd name="adj" fmla="val 6231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Flecha: cheurón 28">
            <a:extLst>
              <a:ext uri="{FF2B5EF4-FFF2-40B4-BE49-F238E27FC236}">
                <a16:creationId xmlns:a16="http://schemas.microsoft.com/office/drawing/2014/main" id="{001A9309-580F-4BA0-A702-8D8BBA89721E}"/>
              </a:ext>
            </a:extLst>
          </p:cNvPr>
          <p:cNvSpPr/>
          <p:nvPr/>
        </p:nvSpPr>
        <p:spPr>
          <a:xfrm>
            <a:off x="6673329" y="2256804"/>
            <a:ext cx="561570" cy="1099174"/>
          </a:xfrm>
          <a:prstGeom prst="chevron">
            <a:avLst>
              <a:gd name="adj" fmla="val 6231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30" name="Grupo 29">
            <a:extLst>
              <a:ext uri="{FF2B5EF4-FFF2-40B4-BE49-F238E27FC236}">
                <a16:creationId xmlns:a16="http://schemas.microsoft.com/office/drawing/2014/main" id="{34461E50-676D-479F-BBF1-E0A67791E70B}"/>
              </a:ext>
            </a:extLst>
          </p:cNvPr>
          <p:cNvGrpSpPr/>
          <p:nvPr/>
        </p:nvGrpSpPr>
        <p:grpSpPr>
          <a:xfrm>
            <a:off x="7309175" y="2194458"/>
            <a:ext cx="1301823" cy="1334699"/>
            <a:chOff x="2517879" y="319299"/>
            <a:chExt cx="1160211" cy="1160211"/>
          </a:xfrm>
          <a:solidFill>
            <a:srgbClr val="EB5600"/>
          </a:solidFill>
        </p:grpSpPr>
        <p:sp>
          <p:nvSpPr>
            <p:cNvPr id="31" name="Elipse 30">
              <a:extLst>
                <a:ext uri="{FF2B5EF4-FFF2-40B4-BE49-F238E27FC236}">
                  <a16:creationId xmlns:a16="http://schemas.microsoft.com/office/drawing/2014/main" id="{AEDC9BB3-A042-46B3-8B5A-2C94B7512BDC}"/>
                </a:ext>
              </a:extLst>
            </p:cNvPr>
            <p:cNvSpPr/>
            <p:nvPr/>
          </p:nvSpPr>
          <p:spPr>
            <a:xfrm>
              <a:off x="2517879" y="319299"/>
              <a:ext cx="1160211" cy="1160211"/>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Elipse 4">
              <a:extLst>
                <a:ext uri="{FF2B5EF4-FFF2-40B4-BE49-F238E27FC236}">
                  <a16:creationId xmlns:a16="http://schemas.microsoft.com/office/drawing/2014/main" id="{BF9E2469-CD22-41A5-8DD7-F09E1266A4C0}"/>
                </a:ext>
              </a:extLst>
            </p:cNvPr>
            <p:cNvSpPr txBox="1"/>
            <p:nvPr/>
          </p:nvSpPr>
          <p:spPr>
            <a:xfrm>
              <a:off x="2547266" y="530772"/>
              <a:ext cx="1078869" cy="820393"/>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s-419" sz="1200" b="1" kern="1200" dirty="0"/>
                <a:t>Descubrimiento de </a:t>
              </a:r>
              <a:br>
                <a:rPr lang="es-419" sz="1200" b="1" kern="1200" dirty="0"/>
              </a:br>
              <a:r>
                <a:rPr lang="es-419" sz="1200" b="1" kern="1200" dirty="0"/>
                <a:t>Conocimiento</a:t>
              </a:r>
              <a:endParaRPr lang="es-US" sz="1200" b="1" kern="1200" dirty="0"/>
            </a:p>
          </p:txBody>
        </p:sp>
      </p:grpSp>
      <p:grpSp>
        <p:nvGrpSpPr>
          <p:cNvPr id="2" name="Grupo 1">
            <a:extLst>
              <a:ext uri="{FF2B5EF4-FFF2-40B4-BE49-F238E27FC236}">
                <a16:creationId xmlns:a16="http://schemas.microsoft.com/office/drawing/2014/main" id="{E7D2BDA1-FCD8-475D-96B7-1FF564231041}"/>
              </a:ext>
            </a:extLst>
          </p:cNvPr>
          <p:cNvGrpSpPr/>
          <p:nvPr/>
        </p:nvGrpSpPr>
        <p:grpSpPr>
          <a:xfrm>
            <a:off x="497784" y="1534732"/>
            <a:ext cx="2999103" cy="2654149"/>
            <a:chOff x="191185" y="1642570"/>
            <a:chExt cx="2999103" cy="2654149"/>
          </a:xfrm>
        </p:grpSpPr>
        <p:sp>
          <p:nvSpPr>
            <p:cNvPr id="3" name="Forma libre: forma 2">
              <a:extLst>
                <a:ext uri="{FF2B5EF4-FFF2-40B4-BE49-F238E27FC236}">
                  <a16:creationId xmlns:a16="http://schemas.microsoft.com/office/drawing/2014/main" id="{6C7C77C0-6CA0-4D7D-B003-0F32EF23D1EE}"/>
                </a:ext>
              </a:extLst>
            </p:cNvPr>
            <p:cNvSpPr/>
            <p:nvPr/>
          </p:nvSpPr>
          <p:spPr>
            <a:xfrm>
              <a:off x="829707" y="2002435"/>
              <a:ext cx="2043652" cy="2043608"/>
            </a:xfrm>
            <a:custGeom>
              <a:avLst/>
              <a:gdLst>
                <a:gd name="connsiteX0" fmla="*/ 0 w 2043652"/>
                <a:gd name="connsiteY0" fmla="*/ 1021804 h 2043608"/>
                <a:gd name="connsiteX1" fmla="*/ 1021826 w 2043652"/>
                <a:gd name="connsiteY1" fmla="*/ 0 h 2043608"/>
                <a:gd name="connsiteX2" fmla="*/ 2043652 w 2043652"/>
                <a:gd name="connsiteY2" fmla="*/ 1021804 h 2043608"/>
                <a:gd name="connsiteX3" fmla="*/ 1021826 w 2043652"/>
                <a:gd name="connsiteY3" fmla="*/ 2043608 h 2043608"/>
                <a:gd name="connsiteX4" fmla="*/ 0 w 2043652"/>
                <a:gd name="connsiteY4" fmla="*/ 1021804 h 2043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3652" h="2043608">
                  <a:moveTo>
                    <a:pt x="0" y="1021804"/>
                  </a:moveTo>
                  <a:cubicBezTo>
                    <a:pt x="0" y="457477"/>
                    <a:pt x="457487" y="0"/>
                    <a:pt x="1021826" y="0"/>
                  </a:cubicBezTo>
                  <a:cubicBezTo>
                    <a:pt x="1586165" y="0"/>
                    <a:pt x="2043652" y="457477"/>
                    <a:pt x="2043652" y="1021804"/>
                  </a:cubicBezTo>
                  <a:cubicBezTo>
                    <a:pt x="2043652" y="1586131"/>
                    <a:pt x="1586165" y="2043608"/>
                    <a:pt x="1021826" y="2043608"/>
                  </a:cubicBezTo>
                  <a:cubicBezTo>
                    <a:pt x="457487" y="2043608"/>
                    <a:pt x="0" y="1586131"/>
                    <a:pt x="0" y="1021804"/>
                  </a:cubicBezTo>
                  <a:close/>
                </a:path>
              </a:pathLst>
            </a:custGeom>
            <a:solidFill>
              <a:srgbClr val="E9EDEE"/>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64056" tIns="364049" rIns="364056" bIns="364049" numCol="1" spcCol="1270" anchor="ctr" anchorCtr="0">
              <a:noAutofit/>
            </a:bodyPr>
            <a:lstStyle/>
            <a:p>
              <a:pPr marL="0" lvl="0" indent="0" algn="ctr" defTabSz="755650">
                <a:lnSpc>
                  <a:spcPct val="90000"/>
                </a:lnSpc>
                <a:spcBef>
                  <a:spcPct val="0"/>
                </a:spcBef>
                <a:spcAft>
                  <a:spcPct val="35000"/>
                </a:spcAft>
                <a:buNone/>
              </a:pPr>
              <a:r>
                <a:rPr lang="es-419" sz="1700" b="1" kern="1200" dirty="0">
                  <a:solidFill>
                    <a:schemeClr val="bg2"/>
                  </a:solidFill>
                </a:rPr>
                <a:t>Sobrecarga de Información</a:t>
              </a:r>
              <a:endParaRPr lang="es-US" sz="1700" b="1" kern="1200" dirty="0">
                <a:solidFill>
                  <a:schemeClr val="bg2"/>
                </a:solidFill>
              </a:endParaRPr>
            </a:p>
          </p:txBody>
        </p:sp>
        <p:sp>
          <p:nvSpPr>
            <p:cNvPr id="4" name="Elipse 3">
              <a:extLst>
                <a:ext uri="{FF2B5EF4-FFF2-40B4-BE49-F238E27FC236}">
                  <a16:creationId xmlns:a16="http://schemas.microsoft.com/office/drawing/2014/main" id="{B95BE119-E8EE-405F-B68C-6DF8CF57B690}"/>
                </a:ext>
              </a:extLst>
            </p:cNvPr>
            <p:cNvSpPr/>
            <p:nvPr/>
          </p:nvSpPr>
          <p:spPr>
            <a:xfrm>
              <a:off x="1995771" y="1909327"/>
              <a:ext cx="227283" cy="227279"/>
            </a:xfrm>
            <a:prstGeom prst="ellipse">
              <a:avLst/>
            </a:pr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 name="Elipse 4">
              <a:extLst>
                <a:ext uri="{FF2B5EF4-FFF2-40B4-BE49-F238E27FC236}">
                  <a16:creationId xmlns:a16="http://schemas.microsoft.com/office/drawing/2014/main" id="{9777E1B4-F527-4F54-9BB3-93A76F28A76B}"/>
                </a:ext>
              </a:extLst>
            </p:cNvPr>
            <p:cNvSpPr/>
            <p:nvPr/>
          </p:nvSpPr>
          <p:spPr>
            <a:xfrm>
              <a:off x="1457588" y="3894206"/>
              <a:ext cx="164571" cy="164730"/>
            </a:xfrm>
            <a:prstGeom prst="ellipse">
              <a:avLst/>
            </a:prstGeom>
            <a:solidFill>
              <a:srgbClr val="1A9988"/>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Elipse 6">
              <a:extLst>
                <a:ext uri="{FF2B5EF4-FFF2-40B4-BE49-F238E27FC236}">
                  <a16:creationId xmlns:a16="http://schemas.microsoft.com/office/drawing/2014/main" id="{9BB76DB5-EE2D-4C4A-99FB-E8BCC85F8E88}"/>
                </a:ext>
              </a:extLst>
            </p:cNvPr>
            <p:cNvSpPr/>
            <p:nvPr/>
          </p:nvSpPr>
          <p:spPr>
            <a:xfrm>
              <a:off x="2217354" y="4069440"/>
              <a:ext cx="227283" cy="227279"/>
            </a:xfrm>
            <a:prstGeom prst="ellipse">
              <a:avLst/>
            </a:prstGeom>
            <a:solidFill>
              <a:schemeClr val="accent5">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Elipse 7">
              <a:extLst>
                <a:ext uri="{FF2B5EF4-FFF2-40B4-BE49-F238E27FC236}">
                  <a16:creationId xmlns:a16="http://schemas.microsoft.com/office/drawing/2014/main" id="{7A0AAE07-55BE-40AB-98F4-FFBE48D754EC}"/>
                </a:ext>
              </a:extLst>
            </p:cNvPr>
            <p:cNvSpPr/>
            <p:nvPr/>
          </p:nvSpPr>
          <p:spPr>
            <a:xfrm>
              <a:off x="1504337" y="2232341"/>
              <a:ext cx="164571" cy="164730"/>
            </a:xfrm>
            <a:prstGeom prst="ellipse">
              <a:avLst/>
            </a:prstGeom>
            <a:solidFill>
              <a:schemeClr val="accent3">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Elipse 8">
              <a:extLst>
                <a:ext uri="{FF2B5EF4-FFF2-40B4-BE49-F238E27FC236}">
                  <a16:creationId xmlns:a16="http://schemas.microsoft.com/office/drawing/2014/main" id="{499547E6-09DA-4D77-89C6-094EE5F64E7A}"/>
                </a:ext>
              </a:extLst>
            </p:cNvPr>
            <p:cNvSpPr/>
            <p:nvPr/>
          </p:nvSpPr>
          <p:spPr>
            <a:xfrm>
              <a:off x="985537" y="3174645"/>
              <a:ext cx="164571" cy="164730"/>
            </a:xfrm>
            <a:prstGeom prst="ellipse">
              <a:avLst/>
            </a:prstGeom>
            <a:solidFill>
              <a:srgbClr val="00B0F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Forma libre: forma 9">
              <a:extLst>
                <a:ext uri="{FF2B5EF4-FFF2-40B4-BE49-F238E27FC236}">
                  <a16:creationId xmlns:a16="http://schemas.microsoft.com/office/drawing/2014/main" id="{8CE18F8E-6602-4942-80A5-56A494BC5301}"/>
                </a:ext>
              </a:extLst>
            </p:cNvPr>
            <p:cNvSpPr/>
            <p:nvPr/>
          </p:nvSpPr>
          <p:spPr>
            <a:xfrm>
              <a:off x="191185" y="2371287"/>
              <a:ext cx="830839" cy="830574"/>
            </a:xfrm>
            <a:custGeom>
              <a:avLst/>
              <a:gdLst>
                <a:gd name="connsiteX0" fmla="*/ 0 w 830839"/>
                <a:gd name="connsiteY0" fmla="*/ 415287 h 830574"/>
                <a:gd name="connsiteX1" fmla="*/ 415420 w 830839"/>
                <a:gd name="connsiteY1" fmla="*/ 0 h 830574"/>
                <a:gd name="connsiteX2" fmla="*/ 830840 w 830839"/>
                <a:gd name="connsiteY2" fmla="*/ 415287 h 830574"/>
                <a:gd name="connsiteX3" fmla="*/ 415420 w 830839"/>
                <a:gd name="connsiteY3" fmla="*/ 830574 h 830574"/>
                <a:gd name="connsiteX4" fmla="*/ 0 w 830839"/>
                <a:gd name="connsiteY4" fmla="*/ 415287 h 830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839" h="830574">
                  <a:moveTo>
                    <a:pt x="0" y="415287"/>
                  </a:moveTo>
                  <a:cubicBezTo>
                    <a:pt x="0" y="185930"/>
                    <a:pt x="185990" y="0"/>
                    <a:pt x="415420" y="0"/>
                  </a:cubicBezTo>
                  <a:cubicBezTo>
                    <a:pt x="644850" y="0"/>
                    <a:pt x="830840" y="185930"/>
                    <a:pt x="830840" y="415287"/>
                  </a:cubicBezTo>
                  <a:cubicBezTo>
                    <a:pt x="830840" y="644644"/>
                    <a:pt x="644850" y="830574"/>
                    <a:pt x="415420" y="830574"/>
                  </a:cubicBezTo>
                  <a:cubicBezTo>
                    <a:pt x="185990" y="830574"/>
                    <a:pt x="0" y="644644"/>
                    <a:pt x="0" y="415287"/>
                  </a:cubicBezTo>
                  <a:close/>
                </a:path>
              </a:pathLst>
            </a:custGeom>
            <a:solidFill>
              <a:schemeClr val="accent5">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48344" tIns="148305" rIns="148344" bIns="148305" numCol="1" spcCol="1270" anchor="ctr" anchorCtr="0">
              <a:noAutofit/>
            </a:bodyPr>
            <a:lstStyle/>
            <a:p>
              <a:pPr marL="0" lvl="0" indent="0" algn="ctr" defTabSz="311150">
                <a:lnSpc>
                  <a:spcPct val="90000"/>
                </a:lnSpc>
                <a:spcBef>
                  <a:spcPct val="0"/>
                </a:spcBef>
                <a:spcAft>
                  <a:spcPct val="35000"/>
                </a:spcAft>
                <a:buNone/>
              </a:pPr>
              <a:r>
                <a:rPr lang="es-419" sz="700" kern="1200" dirty="0"/>
                <a:t>Crecimiento de la</a:t>
              </a:r>
            </a:p>
            <a:p>
              <a:pPr marL="0" lvl="0" indent="0" algn="ctr" defTabSz="311150">
                <a:lnSpc>
                  <a:spcPct val="90000"/>
                </a:lnSpc>
                <a:spcBef>
                  <a:spcPct val="0"/>
                </a:spcBef>
                <a:spcAft>
                  <a:spcPct val="35000"/>
                </a:spcAft>
                <a:buNone/>
              </a:pPr>
              <a:r>
                <a:rPr lang="es-419" sz="700" kern="1200" dirty="0"/>
                <a:t>Web</a:t>
              </a:r>
              <a:endParaRPr lang="es-US" sz="700" kern="1200" dirty="0"/>
            </a:p>
          </p:txBody>
        </p:sp>
        <p:sp>
          <p:nvSpPr>
            <p:cNvPr id="12" name="Elipse 11">
              <a:extLst>
                <a:ext uri="{FF2B5EF4-FFF2-40B4-BE49-F238E27FC236}">
                  <a16:creationId xmlns:a16="http://schemas.microsoft.com/office/drawing/2014/main" id="{588CF150-3939-492A-90FB-9227BA0AEB19}"/>
                </a:ext>
              </a:extLst>
            </p:cNvPr>
            <p:cNvSpPr/>
            <p:nvPr/>
          </p:nvSpPr>
          <p:spPr>
            <a:xfrm>
              <a:off x="269100" y="3445376"/>
              <a:ext cx="410858" cy="410870"/>
            </a:xfrm>
            <a:prstGeom prst="ellipse">
              <a:avLst/>
            </a:prstGeom>
            <a:solidFill>
              <a:schemeClr val="accent3"/>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Forma libre: forma 12">
              <a:extLst>
                <a:ext uri="{FF2B5EF4-FFF2-40B4-BE49-F238E27FC236}">
                  <a16:creationId xmlns:a16="http://schemas.microsoft.com/office/drawing/2014/main" id="{49EAF8C6-B5F0-421E-B61D-C5442649F004}"/>
                </a:ext>
              </a:extLst>
            </p:cNvPr>
            <p:cNvSpPr/>
            <p:nvPr/>
          </p:nvSpPr>
          <p:spPr>
            <a:xfrm>
              <a:off x="2359449" y="1642570"/>
              <a:ext cx="830839" cy="830574"/>
            </a:xfrm>
            <a:custGeom>
              <a:avLst/>
              <a:gdLst>
                <a:gd name="connsiteX0" fmla="*/ 0 w 830839"/>
                <a:gd name="connsiteY0" fmla="*/ 415287 h 830574"/>
                <a:gd name="connsiteX1" fmla="*/ 415420 w 830839"/>
                <a:gd name="connsiteY1" fmla="*/ 0 h 830574"/>
                <a:gd name="connsiteX2" fmla="*/ 830840 w 830839"/>
                <a:gd name="connsiteY2" fmla="*/ 415287 h 830574"/>
                <a:gd name="connsiteX3" fmla="*/ 415420 w 830839"/>
                <a:gd name="connsiteY3" fmla="*/ 830574 h 830574"/>
                <a:gd name="connsiteX4" fmla="*/ 0 w 830839"/>
                <a:gd name="connsiteY4" fmla="*/ 415287 h 830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839" h="830574">
                  <a:moveTo>
                    <a:pt x="0" y="415287"/>
                  </a:moveTo>
                  <a:cubicBezTo>
                    <a:pt x="0" y="185930"/>
                    <a:pt x="185990" y="0"/>
                    <a:pt x="415420" y="0"/>
                  </a:cubicBezTo>
                  <a:cubicBezTo>
                    <a:pt x="644850" y="0"/>
                    <a:pt x="830840" y="185930"/>
                    <a:pt x="830840" y="415287"/>
                  </a:cubicBezTo>
                  <a:cubicBezTo>
                    <a:pt x="830840" y="644644"/>
                    <a:pt x="644850" y="830574"/>
                    <a:pt x="415420" y="830574"/>
                  </a:cubicBezTo>
                  <a:cubicBezTo>
                    <a:pt x="185990" y="830574"/>
                    <a:pt x="0" y="644644"/>
                    <a:pt x="0" y="415287"/>
                  </a:cubicBezTo>
                  <a:close/>
                </a:path>
              </a:pathLst>
            </a:custGeom>
            <a:solidFill>
              <a:schemeClr val="accent4">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48344" tIns="148305" rIns="148344" bIns="148305" numCol="1" spcCol="1270" anchor="ctr" anchorCtr="0">
              <a:noAutofit/>
            </a:bodyPr>
            <a:lstStyle/>
            <a:p>
              <a:pPr marL="0" lvl="0" indent="0" algn="ctr" defTabSz="311150">
                <a:lnSpc>
                  <a:spcPct val="90000"/>
                </a:lnSpc>
                <a:spcBef>
                  <a:spcPct val="0"/>
                </a:spcBef>
                <a:spcAft>
                  <a:spcPct val="35000"/>
                </a:spcAft>
                <a:buNone/>
              </a:pPr>
              <a:r>
                <a:rPr lang="es-419" sz="700" kern="1200" dirty="0"/>
                <a:t>Análisis Insuficiente</a:t>
              </a:r>
              <a:endParaRPr lang="es-US" sz="700" kern="1200" dirty="0"/>
            </a:p>
          </p:txBody>
        </p:sp>
        <p:sp>
          <p:nvSpPr>
            <p:cNvPr id="14" name="Elipse 13">
              <a:extLst>
                <a:ext uri="{FF2B5EF4-FFF2-40B4-BE49-F238E27FC236}">
                  <a16:creationId xmlns:a16="http://schemas.microsoft.com/office/drawing/2014/main" id="{3C99B704-B248-43AF-BC47-4257AA4942BF}"/>
                </a:ext>
              </a:extLst>
            </p:cNvPr>
            <p:cNvSpPr/>
            <p:nvPr/>
          </p:nvSpPr>
          <p:spPr>
            <a:xfrm>
              <a:off x="2712209" y="2553923"/>
              <a:ext cx="227283" cy="227279"/>
            </a:xfrm>
            <a:prstGeom prst="ellipse">
              <a:avLst/>
            </a:prstGeom>
            <a:solidFill>
              <a:srgbClr val="00B0F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Elipse 15">
              <a:extLst>
                <a:ext uri="{FF2B5EF4-FFF2-40B4-BE49-F238E27FC236}">
                  <a16:creationId xmlns:a16="http://schemas.microsoft.com/office/drawing/2014/main" id="{C11F327A-FFB7-4F44-A445-C43FD1FD2B32}"/>
                </a:ext>
              </a:extLst>
            </p:cNvPr>
            <p:cNvSpPr/>
            <p:nvPr/>
          </p:nvSpPr>
          <p:spPr>
            <a:xfrm>
              <a:off x="1754045" y="3699872"/>
              <a:ext cx="164571" cy="164730"/>
            </a:xfrm>
            <a:prstGeom prst="ellipse">
              <a:avLst/>
            </a:prstGeom>
            <a:solidFill>
              <a:srgbClr val="EB56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sp>
        <p:nvSpPr>
          <p:cNvPr id="6" name="Marcador de número de diapositiva 5">
            <a:extLst>
              <a:ext uri="{FF2B5EF4-FFF2-40B4-BE49-F238E27FC236}">
                <a16:creationId xmlns:a16="http://schemas.microsoft.com/office/drawing/2014/main" id="{B4415927-9A81-4F0A-97C2-19768D5FD23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US" smtClean="0"/>
              <a:t>2</a:t>
            </a:fld>
            <a:endParaRPr lang="es-US"/>
          </a:p>
        </p:txBody>
      </p:sp>
    </p:spTree>
    <p:extLst>
      <p:ext uri="{BB962C8B-B14F-4D97-AF65-F5344CB8AC3E}">
        <p14:creationId xmlns:p14="http://schemas.microsoft.com/office/powerpoint/2010/main" val="2846215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dirty="0"/>
              <a:t>E</a:t>
            </a:r>
            <a:r>
              <a:rPr lang="es-US" dirty="0" err="1"/>
              <a:t>xperimentos</a:t>
            </a:r>
            <a:endParaRPr dirty="0"/>
          </a:p>
        </p:txBody>
      </p:sp>
      <p:sp>
        <p:nvSpPr>
          <p:cNvPr id="2" name="Marcador de número de diapositiva 1">
            <a:extLst>
              <a:ext uri="{FF2B5EF4-FFF2-40B4-BE49-F238E27FC236}">
                <a16:creationId xmlns:a16="http://schemas.microsoft.com/office/drawing/2014/main" id="{E5AD3EF4-C31F-408A-99F9-615FE8F55F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US" smtClean="0"/>
              <a:t>20</a:t>
            </a:fld>
            <a:endParaRPr lang="es-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652599"/>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US" dirty="0"/>
              <a:t>Corpus de Experimentación</a:t>
            </a:r>
            <a:endParaRPr dirty="0"/>
          </a:p>
        </p:txBody>
      </p:sp>
      <p:pic>
        <p:nvPicPr>
          <p:cNvPr id="3" name="Imagen 2">
            <a:extLst>
              <a:ext uri="{FF2B5EF4-FFF2-40B4-BE49-F238E27FC236}">
                <a16:creationId xmlns:a16="http://schemas.microsoft.com/office/drawing/2014/main" id="{7C9FC8B6-402E-4CDB-BD77-7E9A9F7B11D6}"/>
              </a:ext>
            </a:extLst>
          </p:cNvPr>
          <p:cNvPicPr>
            <a:picLocks noChangeAspect="1"/>
          </p:cNvPicPr>
          <p:nvPr/>
        </p:nvPicPr>
        <p:blipFill>
          <a:blip r:embed="rId3"/>
          <a:stretch>
            <a:fillRect/>
          </a:stretch>
        </p:blipFill>
        <p:spPr>
          <a:xfrm>
            <a:off x="1842316" y="1444125"/>
            <a:ext cx="5052968" cy="3530599"/>
          </a:xfrm>
          <a:prstGeom prst="rect">
            <a:avLst/>
          </a:prstGeom>
        </p:spPr>
      </p:pic>
      <p:sp>
        <p:nvSpPr>
          <p:cNvPr id="2" name="Marcador de número de diapositiva 1">
            <a:extLst>
              <a:ext uri="{FF2B5EF4-FFF2-40B4-BE49-F238E27FC236}">
                <a16:creationId xmlns:a16="http://schemas.microsoft.com/office/drawing/2014/main" id="{1C423A8A-2252-4C23-A67A-78483CDB6B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US" smtClean="0"/>
              <a:t>21</a:t>
            </a:fld>
            <a:endParaRPr lang="es-US"/>
          </a:p>
        </p:txBody>
      </p:sp>
    </p:spTree>
    <p:extLst>
      <p:ext uri="{BB962C8B-B14F-4D97-AF65-F5344CB8AC3E}">
        <p14:creationId xmlns:p14="http://schemas.microsoft.com/office/powerpoint/2010/main" val="3631492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653628"/>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US" dirty="0"/>
              <a:t>Entrenamiento</a:t>
            </a:r>
            <a:endParaRPr dirty="0"/>
          </a:p>
        </p:txBody>
      </p:sp>
      <p:pic>
        <p:nvPicPr>
          <p:cNvPr id="4" name="Imagen 3">
            <a:extLst>
              <a:ext uri="{FF2B5EF4-FFF2-40B4-BE49-F238E27FC236}">
                <a16:creationId xmlns:a16="http://schemas.microsoft.com/office/drawing/2014/main" id="{4DF86E91-E30D-4CCB-B8A7-CA280290471B}"/>
              </a:ext>
            </a:extLst>
          </p:cNvPr>
          <p:cNvPicPr>
            <a:picLocks noChangeAspect="1"/>
          </p:cNvPicPr>
          <p:nvPr/>
        </p:nvPicPr>
        <p:blipFill>
          <a:blip r:embed="rId3"/>
          <a:stretch>
            <a:fillRect/>
          </a:stretch>
        </p:blipFill>
        <p:spPr>
          <a:xfrm>
            <a:off x="289790" y="1783052"/>
            <a:ext cx="4192906" cy="2552849"/>
          </a:xfrm>
          <a:prstGeom prst="rect">
            <a:avLst/>
          </a:prstGeom>
        </p:spPr>
      </p:pic>
      <p:pic>
        <p:nvPicPr>
          <p:cNvPr id="6" name="Imagen 5">
            <a:extLst>
              <a:ext uri="{FF2B5EF4-FFF2-40B4-BE49-F238E27FC236}">
                <a16:creationId xmlns:a16="http://schemas.microsoft.com/office/drawing/2014/main" id="{7A639C12-EA3C-4364-9828-67CCDB9F37E3}"/>
              </a:ext>
            </a:extLst>
          </p:cNvPr>
          <p:cNvPicPr>
            <a:picLocks noChangeAspect="1"/>
          </p:cNvPicPr>
          <p:nvPr/>
        </p:nvPicPr>
        <p:blipFill>
          <a:blip r:embed="rId4"/>
          <a:stretch>
            <a:fillRect/>
          </a:stretch>
        </p:blipFill>
        <p:spPr>
          <a:xfrm>
            <a:off x="4572000" y="1783051"/>
            <a:ext cx="4214427" cy="2552400"/>
          </a:xfrm>
          <a:prstGeom prst="rect">
            <a:avLst/>
          </a:prstGeom>
        </p:spPr>
      </p:pic>
      <p:sp>
        <p:nvSpPr>
          <p:cNvPr id="2" name="Marcador de número de diapositiva 1">
            <a:extLst>
              <a:ext uri="{FF2B5EF4-FFF2-40B4-BE49-F238E27FC236}">
                <a16:creationId xmlns:a16="http://schemas.microsoft.com/office/drawing/2014/main" id="{BC0E2531-8D4A-4BCC-882E-BD49128408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US" smtClean="0"/>
              <a:t>22</a:t>
            </a:fld>
            <a:endParaRPr lang="es-US"/>
          </a:p>
        </p:txBody>
      </p:sp>
    </p:spTree>
    <p:extLst>
      <p:ext uri="{BB962C8B-B14F-4D97-AF65-F5344CB8AC3E}">
        <p14:creationId xmlns:p14="http://schemas.microsoft.com/office/powerpoint/2010/main" val="1302467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653628"/>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US" dirty="0"/>
              <a:t>Entrenamiento</a:t>
            </a:r>
            <a:endParaRPr dirty="0"/>
          </a:p>
        </p:txBody>
      </p:sp>
      <p:pic>
        <p:nvPicPr>
          <p:cNvPr id="3" name="Imagen 2">
            <a:extLst>
              <a:ext uri="{FF2B5EF4-FFF2-40B4-BE49-F238E27FC236}">
                <a16:creationId xmlns:a16="http://schemas.microsoft.com/office/drawing/2014/main" id="{42FAEF24-817E-48DF-A3D5-31B047A3EBC8}"/>
              </a:ext>
            </a:extLst>
          </p:cNvPr>
          <p:cNvPicPr>
            <a:picLocks noChangeAspect="1"/>
          </p:cNvPicPr>
          <p:nvPr/>
        </p:nvPicPr>
        <p:blipFill>
          <a:blip r:embed="rId3"/>
          <a:stretch>
            <a:fillRect/>
          </a:stretch>
        </p:blipFill>
        <p:spPr>
          <a:xfrm>
            <a:off x="298800" y="1742748"/>
            <a:ext cx="4147650" cy="2552400"/>
          </a:xfrm>
          <a:prstGeom prst="rect">
            <a:avLst/>
          </a:prstGeom>
        </p:spPr>
      </p:pic>
      <p:pic>
        <p:nvPicPr>
          <p:cNvPr id="6" name="Imagen 5">
            <a:extLst>
              <a:ext uri="{FF2B5EF4-FFF2-40B4-BE49-F238E27FC236}">
                <a16:creationId xmlns:a16="http://schemas.microsoft.com/office/drawing/2014/main" id="{D711C3E9-0BEF-4C5B-B16E-AE263E34B55C}"/>
              </a:ext>
            </a:extLst>
          </p:cNvPr>
          <p:cNvPicPr>
            <a:picLocks noChangeAspect="1"/>
          </p:cNvPicPr>
          <p:nvPr/>
        </p:nvPicPr>
        <p:blipFill>
          <a:blip r:embed="rId4"/>
          <a:stretch>
            <a:fillRect/>
          </a:stretch>
        </p:blipFill>
        <p:spPr>
          <a:xfrm>
            <a:off x="4697550" y="1742748"/>
            <a:ext cx="4147650" cy="2552400"/>
          </a:xfrm>
          <a:prstGeom prst="rect">
            <a:avLst/>
          </a:prstGeom>
        </p:spPr>
      </p:pic>
      <p:sp>
        <p:nvSpPr>
          <p:cNvPr id="2" name="Marcador de número de diapositiva 1">
            <a:extLst>
              <a:ext uri="{FF2B5EF4-FFF2-40B4-BE49-F238E27FC236}">
                <a16:creationId xmlns:a16="http://schemas.microsoft.com/office/drawing/2014/main" id="{878DCD80-C462-41FD-A937-DF9B59F09B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US" smtClean="0"/>
              <a:t>23</a:t>
            </a:fld>
            <a:endParaRPr lang="es-US"/>
          </a:p>
        </p:txBody>
      </p:sp>
    </p:spTree>
    <p:extLst>
      <p:ext uri="{BB962C8B-B14F-4D97-AF65-F5344CB8AC3E}">
        <p14:creationId xmlns:p14="http://schemas.microsoft.com/office/powerpoint/2010/main" val="1519427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653628"/>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US" dirty="0"/>
              <a:t>Entrenamiento</a:t>
            </a:r>
            <a:endParaRPr dirty="0"/>
          </a:p>
        </p:txBody>
      </p:sp>
      <p:pic>
        <p:nvPicPr>
          <p:cNvPr id="4" name="Imagen 3">
            <a:extLst>
              <a:ext uri="{FF2B5EF4-FFF2-40B4-BE49-F238E27FC236}">
                <a16:creationId xmlns:a16="http://schemas.microsoft.com/office/drawing/2014/main" id="{AB8ACA52-67C8-4CB7-B9ED-064D0BF46707}"/>
              </a:ext>
            </a:extLst>
          </p:cNvPr>
          <p:cNvPicPr>
            <a:picLocks noChangeAspect="1"/>
          </p:cNvPicPr>
          <p:nvPr/>
        </p:nvPicPr>
        <p:blipFill>
          <a:blip r:embed="rId3"/>
          <a:stretch>
            <a:fillRect/>
          </a:stretch>
        </p:blipFill>
        <p:spPr>
          <a:xfrm>
            <a:off x="272741" y="1806224"/>
            <a:ext cx="4147650" cy="2552400"/>
          </a:xfrm>
          <a:prstGeom prst="rect">
            <a:avLst/>
          </a:prstGeom>
        </p:spPr>
      </p:pic>
      <p:pic>
        <p:nvPicPr>
          <p:cNvPr id="7" name="Imagen 6">
            <a:extLst>
              <a:ext uri="{FF2B5EF4-FFF2-40B4-BE49-F238E27FC236}">
                <a16:creationId xmlns:a16="http://schemas.microsoft.com/office/drawing/2014/main" id="{631AD69A-F216-40B0-94A4-6736E485049D}"/>
              </a:ext>
            </a:extLst>
          </p:cNvPr>
          <p:cNvPicPr>
            <a:picLocks noChangeAspect="1"/>
          </p:cNvPicPr>
          <p:nvPr/>
        </p:nvPicPr>
        <p:blipFill>
          <a:blip r:embed="rId4"/>
          <a:stretch>
            <a:fillRect/>
          </a:stretch>
        </p:blipFill>
        <p:spPr>
          <a:xfrm>
            <a:off x="4449191" y="1806224"/>
            <a:ext cx="4563157" cy="2552400"/>
          </a:xfrm>
          <a:prstGeom prst="rect">
            <a:avLst/>
          </a:prstGeom>
        </p:spPr>
      </p:pic>
      <p:sp>
        <p:nvSpPr>
          <p:cNvPr id="2" name="Marcador de número de diapositiva 1">
            <a:extLst>
              <a:ext uri="{FF2B5EF4-FFF2-40B4-BE49-F238E27FC236}">
                <a16:creationId xmlns:a16="http://schemas.microsoft.com/office/drawing/2014/main" id="{B58F5446-005D-4D62-BC04-7E0224E0597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US" smtClean="0"/>
              <a:t>24</a:t>
            </a:fld>
            <a:endParaRPr lang="es-US"/>
          </a:p>
        </p:txBody>
      </p:sp>
    </p:spTree>
    <p:extLst>
      <p:ext uri="{BB962C8B-B14F-4D97-AF65-F5344CB8AC3E}">
        <p14:creationId xmlns:p14="http://schemas.microsoft.com/office/powerpoint/2010/main" val="2897135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653628"/>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US" dirty="0"/>
              <a:t>Entrenamiento</a:t>
            </a:r>
            <a:endParaRPr dirty="0"/>
          </a:p>
        </p:txBody>
      </p:sp>
      <p:pic>
        <p:nvPicPr>
          <p:cNvPr id="4" name="Imagen 3">
            <a:extLst>
              <a:ext uri="{FF2B5EF4-FFF2-40B4-BE49-F238E27FC236}">
                <a16:creationId xmlns:a16="http://schemas.microsoft.com/office/drawing/2014/main" id="{5A380961-DB46-46A5-97FC-1016D0586107}"/>
              </a:ext>
            </a:extLst>
          </p:cNvPr>
          <p:cNvPicPr>
            <a:picLocks noChangeAspect="1"/>
          </p:cNvPicPr>
          <p:nvPr/>
        </p:nvPicPr>
        <p:blipFill>
          <a:blip r:embed="rId3"/>
          <a:stretch>
            <a:fillRect/>
          </a:stretch>
        </p:blipFill>
        <p:spPr>
          <a:xfrm>
            <a:off x="243941" y="1793671"/>
            <a:ext cx="4147650" cy="2552400"/>
          </a:xfrm>
          <a:prstGeom prst="rect">
            <a:avLst/>
          </a:prstGeom>
        </p:spPr>
      </p:pic>
      <p:pic>
        <p:nvPicPr>
          <p:cNvPr id="7" name="Imagen 6">
            <a:extLst>
              <a:ext uri="{FF2B5EF4-FFF2-40B4-BE49-F238E27FC236}">
                <a16:creationId xmlns:a16="http://schemas.microsoft.com/office/drawing/2014/main" id="{C7F9BF19-3DEC-4738-948F-9AF6ED0B350C}"/>
              </a:ext>
            </a:extLst>
          </p:cNvPr>
          <p:cNvPicPr>
            <a:picLocks noChangeAspect="1"/>
          </p:cNvPicPr>
          <p:nvPr/>
        </p:nvPicPr>
        <p:blipFill>
          <a:blip r:embed="rId4"/>
          <a:stretch>
            <a:fillRect/>
          </a:stretch>
        </p:blipFill>
        <p:spPr>
          <a:xfrm>
            <a:off x="4398791" y="1793671"/>
            <a:ext cx="4563157" cy="2552400"/>
          </a:xfrm>
          <a:prstGeom prst="rect">
            <a:avLst/>
          </a:prstGeom>
        </p:spPr>
      </p:pic>
      <p:sp>
        <p:nvSpPr>
          <p:cNvPr id="2" name="Marcador de número de diapositiva 1">
            <a:extLst>
              <a:ext uri="{FF2B5EF4-FFF2-40B4-BE49-F238E27FC236}">
                <a16:creationId xmlns:a16="http://schemas.microsoft.com/office/drawing/2014/main" id="{746DA92D-B7DD-4F4C-9ABD-C58BADC372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US" smtClean="0"/>
              <a:t>25</a:t>
            </a:fld>
            <a:endParaRPr lang="es-US"/>
          </a:p>
        </p:txBody>
      </p:sp>
    </p:spTree>
    <p:extLst>
      <p:ext uri="{BB962C8B-B14F-4D97-AF65-F5344CB8AC3E}">
        <p14:creationId xmlns:p14="http://schemas.microsoft.com/office/powerpoint/2010/main" val="1455835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653628"/>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US" dirty="0"/>
              <a:t>Entrenamiento</a:t>
            </a:r>
            <a:endParaRPr dirty="0"/>
          </a:p>
        </p:txBody>
      </p:sp>
      <p:pic>
        <p:nvPicPr>
          <p:cNvPr id="4" name="Imagen 3">
            <a:extLst>
              <a:ext uri="{FF2B5EF4-FFF2-40B4-BE49-F238E27FC236}">
                <a16:creationId xmlns:a16="http://schemas.microsoft.com/office/drawing/2014/main" id="{B27A8D89-E645-4D7B-82E9-7829D93B08F9}"/>
              </a:ext>
            </a:extLst>
          </p:cNvPr>
          <p:cNvPicPr>
            <a:picLocks noChangeAspect="1"/>
          </p:cNvPicPr>
          <p:nvPr/>
        </p:nvPicPr>
        <p:blipFill>
          <a:blip r:embed="rId3"/>
          <a:stretch>
            <a:fillRect/>
          </a:stretch>
        </p:blipFill>
        <p:spPr>
          <a:xfrm>
            <a:off x="241832" y="1769829"/>
            <a:ext cx="4192168" cy="2552400"/>
          </a:xfrm>
          <a:prstGeom prst="rect">
            <a:avLst/>
          </a:prstGeom>
        </p:spPr>
      </p:pic>
      <p:pic>
        <p:nvPicPr>
          <p:cNvPr id="6" name="Imagen 5">
            <a:extLst>
              <a:ext uri="{FF2B5EF4-FFF2-40B4-BE49-F238E27FC236}">
                <a16:creationId xmlns:a16="http://schemas.microsoft.com/office/drawing/2014/main" id="{164D1FB3-9B43-48F0-80CB-BFABCA01516E}"/>
              </a:ext>
            </a:extLst>
          </p:cNvPr>
          <p:cNvPicPr>
            <a:picLocks noChangeAspect="1"/>
          </p:cNvPicPr>
          <p:nvPr/>
        </p:nvPicPr>
        <p:blipFill>
          <a:blip r:embed="rId4"/>
          <a:stretch>
            <a:fillRect/>
          </a:stretch>
        </p:blipFill>
        <p:spPr>
          <a:xfrm>
            <a:off x="4381498" y="1769829"/>
            <a:ext cx="4616515" cy="2552400"/>
          </a:xfrm>
          <a:prstGeom prst="rect">
            <a:avLst/>
          </a:prstGeom>
        </p:spPr>
      </p:pic>
      <p:pic>
        <p:nvPicPr>
          <p:cNvPr id="10" name="Imagen 9">
            <a:extLst>
              <a:ext uri="{FF2B5EF4-FFF2-40B4-BE49-F238E27FC236}">
                <a16:creationId xmlns:a16="http://schemas.microsoft.com/office/drawing/2014/main" id="{2C36BC6A-63E6-4967-905F-7E508E986BE8}"/>
              </a:ext>
            </a:extLst>
          </p:cNvPr>
          <p:cNvPicPr>
            <a:picLocks noChangeAspect="1"/>
          </p:cNvPicPr>
          <p:nvPr/>
        </p:nvPicPr>
        <p:blipFill>
          <a:blip r:embed="rId5"/>
          <a:stretch>
            <a:fillRect/>
          </a:stretch>
        </p:blipFill>
        <p:spPr>
          <a:xfrm>
            <a:off x="2061581" y="1769829"/>
            <a:ext cx="1028700" cy="209550"/>
          </a:xfrm>
          <a:prstGeom prst="rect">
            <a:avLst/>
          </a:prstGeom>
        </p:spPr>
      </p:pic>
      <p:sp>
        <p:nvSpPr>
          <p:cNvPr id="11" name="Marcador de número de diapositiva 10">
            <a:extLst>
              <a:ext uri="{FF2B5EF4-FFF2-40B4-BE49-F238E27FC236}">
                <a16:creationId xmlns:a16="http://schemas.microsoft.com/office/drawing/2014/main" id="{445C0BE1-FB34-4409-88AA-6FB5244F09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US" smtClean="0"/>
              <a:t>26</a:t>
            </a:fld>
            <a:endParaRPr lang="es-US"/>
          </a:p>
        </p:txBody>
      </p:sp>
    </p:spTree>
    <p:extLst>
      <p:ext uri="{BB962C8B-B14F-4D97-AF65-F5344CB8AC3E}">
        <p14:creationId xmlns:p14="http://schemas.microsoft.com/office/powerpoint/2010/main" val="25035122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664017"/>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US" dirty="0"/>
              <a:t>Resultados</a:t>
            </a:r>
            <a:br>
              <a:rPr lang="es-US" dirty="0"/>
            </a:br>
            <a:endParaRPr dirty="0"/>
          </a:p>
        </p:txBody>
      </p:sp>
      <mc:AlternateContent xmlns:mc="http://schemas.openxmlformats.org/markup-compatibility/2006" xmlns:a14="http://schemas.microsoft.com/office/drawing/2010/main">
        <mc:Choice Requires="a14">
          <p:graphicFrame>
            <p:nvGraphicFramePr>
              <p:cNvPr id="4" name="Tabla 3">
                <a:extLst>
                  <a:ext uri="{FF2B5EF4-FFF2-40B4-BE49-F238E27FC236}">
                    <a16:creationId xmlns:a16="http://schemas.microsoft.com/office/drawing/2014/main" id="{47216893-3EBF-4035-B691-89FFDB096745}"/>
                  </a:ext>
                </a:extLst>
              </p:cNvPr>
              <p:cNvGraphicFramePr>
                <a:graphicFrameLocks noGrp="1"/>
              </p:cNvGraphicFramePr>
              <p:nvPr>
                <p:extLst>
                  <p:ext uri="{D42A27DB-BD31-4B8C-83A1-F6EECF244321}">
                    <p14:modId xmlns:p14="http://schemas.microsoft.com/office/powerpoint/2010/main" val="4065667534"/>
                  </p:ext>
                </p:extLst>
              </p:nvPr>
            </p:nvGraphicFramePr>
            <p:xfrm>
              <a:off x="1197785" y="1714500"/>
              <a:ext cx="6748429" cy="2667140"/>
            </p:xfrm>
            <a:graphic>
              <a:graphicData uri="http://schemas.openxmlformats.org/drawingml/2006/table">
                <a:tbl>
                  <a:tblPr firstRow="1" bandRow="1">
                    <a:effectLst/>
                    <a:tableStyleId>{3C2FFA5D-87B4-456A-9821-1D502468CF0F}</a:tableStyleId>
                  </a:tblPr>
                  <a:tblGrid>
                    <a:gridCol w="1280508">
                      <a:extLst>
                        <a:ext uri="{9D8B030D-6E8A-4147-A177-3AD203B41FA5}">
                          <a16:colId xmlns:a16="http://schemas.microsoft.com/office/drawing/2014/main" val="2632827165"/>
                        </a:ext>
                      </a:extLst>
                    </a:gridCol>
                    <a:gridCol w="1237192">
                      <a:extLst>
                        <a:ext uri="{9D8B030D-6E8A-4147-A177-3AD203B41FA5}">
                          <a16:colId xmlns:a16="http://schemas.microsoft.com/office/drawing/2014/main" val="3455711721"/>
                        </a:ext>
                      </a:extLst>
                    </a:gridCol>
                    <a:gridCol w="1410243">
                      <a:extLst>
                        <a:ext uri="{9D8B030D-6E8A-4147-A177-3AD203B41FA5}">
                          <a16:colId xmlns:a16="http://schemas.microsoft.com/office/drawing/2014/main" val="2141203620"/>
                        </a:ext>
                      </a:extLst>
                    </a:gridCol>
                    <a:gridCol w="1410243">
                      <a:extLst>
                        <a:ext uri="{9D8B030D-6E8A-4147-A177-3AD203B41FA5}">
                          <a16:colId xmlns:a16="http://schemas.microsoft.com/office/drawing/2014/main" val="846632450"/>
                        </a:ext>
                      </a:extLst>
                    </a:gridCol>
                    <a:gridCol w="1410243">
                      <a:extLst>
                        <a:ext uri="{9D8B030D-6E8A-4147-A177-3AD203B41FA5}">
                          <a16:colId xmlns:a16="http://schemas.microsoft.com/office/drawing/2014/main" val="1350555962"/>
                        </a:ext>
                      </a:extLst>
                    </a:gridCol>
                  </a:tblGrid>
                  <a:tr h="423700">
                    <a:tc>
                      <a:txBody>
                        <a:bodyPr/>
                        <a:lstStyle/>
                        <a:p>
                          <a:pPr algn="ctr"/>
                          <a:r>
                            <a:rPr lang="es-419" sz="1500" dirty="0">
                              <a:solidFill>
                                <a:sysClr val="windowText" lastClr="000000"/>
                              </a:solidFill>
                              <a:latin typeface="Raleway" panose="020B0604020202020204" charset="0"/>
                            </a:rPr>
                            <a:t>Modelo</a:t>
                          </a:r>
                          <a:endParaRPr lang="es-US" sz="1500" dirty="0">
                            <a:solidFill>
                              <a:sysClr val="windowText" lastClr="000000"/>
                            </a:solidFill>
                            <a:latin typeface="Raleway" panose="020B060402020202020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latin typeface="Raleway" panose="020B0604020202020204" charset="0"/>
                            </a:rPr>
                            <a:t>Exactitud</a:t>
                          </a:r>
                          <a:endParaRPr lang="es-US" sz="1500" dirty="0">
                            <a:solidFill>
                              <a:sysClr val="windowText" lastClr="000000"/>
                            </a:solidFill>
                            <a:latin typeface="Raleway" panose="020B0604020202020204"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latin typeface="Raleway" panose="020B0604020202020204" charset="0"/>
                            </a:rPr>
                            <a:t>Precisión</a:t>
                          </a:r>
                          <a:endParaRPr lang="es-US" sz="1500" dirty="0">
                            <a:solidFill>
                              <a:sysClr val="windowText" lastClr="000000"/>
                            </a:solidFill>
                            <a:latin typeface="Raleway" panose="020B0604020202020204"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latin typeface="Raleway" panose="020B0604020202020204" charset="0"/>
                            </a:rPr>
                            <a:t>Recobrado</a:t>
                          </a:r>
                          <a:endParaRPr lang="es-US" sz="1500" dirty="0">
                            <a:solidFill>
                              <a:sysClr val="windowText" lastClr="000000"/>
                            </a:solidFill>
                            <a:latin typeface="Raleway" panose="020B0604020202020204"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s-US" sz="1500" i="1" smtClean="0">
                                        <a:solidFill>
                                          <a:sysClr val="windowText" lastClr="000000"/>
                                        </a:solidFill>
                                        <a:latin typeface="Cambria Math" panose="02040503050406030204" pitchFamily="18" charset="0"/>
                                      </a:rPr>
                                    </m:ctrlPr>
                                  </m:sSubPr>
                                  <m:e>
                                    <m:r>
                                      <a:rPr lang="es-419" sz="1500" b="1" i="1" smtClean="0">
                                        <a:solidFill>
                                          <a:sysClr val="windowText" lastClr="000000"/>
                                        </a:solidFill>
                                        <a:latin typeface="Cambria Math" panose="02040503050406030204" pitchFamily="18" charset="0"/>
                                      </a:rPr>
                                      <m:t>𝑭</m:t>
                                    </m:r>
                                  </m:e>
                                  <m:sub>
                                    <m:r>
                                      <a:rPr lang="es-419" sz="1500" b="1" i="1" smtClean="0">
                                        <a:solidFill>
                                          <a:sysClr val="windowText" lastClr="000000"/>
                                        </a:solidFill>
                                        <a:latin typeface="Cambria Math" panose="02040503050406030204" pitchFamily="18" charset="0"/>
                                      </a:rPr>
                                      <m:t>𝟏</m:t>
                                    </m:r>
                                  </m:sub>
                                </m:sSub>
                              </m:oMath>
                            </m:oMathPara>
                          </a14:m>
                          <a:endParaRPr lang="es-US" sz="1500" dirty="0">
                            <a:solidFill>
                              <a:sysClr val="windowText" lastClr="000000"/>
                            </a:solidFill>
                            <a:latin typeface="Raleway" panose="020B060402020202020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extLst>
                      <a:ext uri="{0D108BD9-81ED-4DB2-BD59-A6C34878D82A}">
                        <a16:rowId xmlns:a16="http://schemas.microsoft.com/office/drawing/2014/main" val="4102151158"/>
                      </a:ext>
                    </a:extLst>
                  </a:tr>
                  <a:tr h="423700">
                    <a:tc>
                      <a:txBody>
                        <a:bodyPr/>
                        <a:lstStyle/>
                        <a:p>
                          <a:pPr algn="ctr"/>
                          <a:r>
                            <a:rPr lang="es-419" sz="1500" i="1" dirty="0" err="1">
                              <a:solidFill>
                                <a:sysClr val="windowText" lastClr="000000"/>
                              </a:solidFill>
                            </a:rPr>
                            <a:t>LogRegr</a:t>
                          </a:r>
                          <a:endParaRPr lang="es-US" sz="1500" i="1"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0.2573</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0.3036</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0.2558</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0.2777</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extLst>
                      <a:ext uri="{0D108BD9-81ED-4DB2-BD59-A6C34878D82A}">
                        <a16:rowId xmlns:a16="http://schemas.microsoft.com/office/drawing/2014/main" val="2124283940"/>
                      </a:ext>
                    </a:extLst>
                  </a:tr>
                  <a:tr h="423700">
                    <a:tc>
                      <a:txBody>
                        <a:bodyPr/>
                        <a:lstStyle/>
                        <a:p>
                          <a:pPr algn="ctr"/>
                          <a:r>
                            <a:rPr lang="es-419" sz="1500" b="0" i="1" dirty="0">
                              <a:solidFill>
                                <a:sysClr val="windowText" lastClr="000000"/>
                              </a:solidFill>
                            </a:rPr>
                            <a:t>RNN</a:t>
                          </a:r>
                          <a:endParaRPr lang="es-US" sz="1500" b="0" i="1"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a:r>
                            <a:rPr lang="es-419" sz="1500" b="0" dirty="0">
                              <a:solidFill>
                                <a:sysClr val="windowText" lastClr="000000"/>
                              </a:solidFill>
                            </a:rPr>
                            <a:t>0.9044</a:t>
                          </a:r>
                          <a:endParaRPr lang="es-US" sz="1500" b="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a:r>
                            <a:rPr lang="es-419" sz="1500" b="0" dirty="0">
                              <a:solidFill>
                                <a:sysClr val="windowText" lastClr="000000"/>
                              </a:solidFill>
                            </a:rPr>
                            <a:t>0.9069</a:t>
                          </a:r>
                          <a:endParaRPr lang="es-US" sz="1500" b="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a:r>
                            <a:rPr lang="es-419" sz="1500" b="0" dirty="0">
                              <a:solidFill>
                                <a:sysClr val="windowText" lastClr="000000"/>
                              </a:solidFill>
                            </a:rPr>
                            <a:t>0.8977</a:t>
                          </a:r>
                          <a:endParaRPr lang="es-US" sz="1500" b="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a:r>
                            <a:rPr lang="es-419" sz="1500" b="0" dirty="0">
                              <a:solidFill>
                                <a:sysClr val="windowText" lastClr="000000"/>
                              </a:solidFill>
                            </a:rPr>
                            <a:t>0.9023</a:t>
                          </a:r>
                          <a:endParaRPr lang="es-US" sz="1500" b="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410051748"/>
                      </a:ext>
                    </a:extLst>
                  </a:tr>
                  <a:tr h="423700">
                    <a:tc>
                      <a:txBody>
                        <a:bodyPr/>
                        <a:lstStyle/>
                        <a:p>
                          <a:pPr algn="ctr"/>
                          <a:r>
                            <a:rPr lang="es-419" sz="1500" i="1" dirty="0">
                              <a:solidFill>
                                <a:sysClr val="windowText" lastClr="000000"/>
                              </a:solidFill>
                            </a:rPr>
                            <a:t>LSTM Básico</a:t>
                          </a:r>
                          <a:endParaRPr lang="es-US" sz="1500" i="1"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0.9751</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0.9732</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0.9711</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0.9721</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extLst>
                      <a:ext uri="{0D108BD9-81ED-4DB2-BD59-A6C34878D82A}">
                        <a16:rowId xmlns:a16="http://schemas.microsoft.com/office/drawing/2014/main" val="344474174"/>
                      </a:ext>
                    </a:extLst>
                  </a:tr>
                  <a:tr h="423700">
                    <a:tc>
                      <a:txBody>
                        <a:bodyPr/>
                        <a:lstStyle/>
                        <a:p>
                          <a:pPr algn="ctr"/>
                          <a:r>
                            <a:rPr lang="es-419" sz="1500" b="1" i="1" dirty="0" err="1">
                              <a:solidFill>
                                <a:sysClr val="windowText" lastClr="000000"/>
                              </a:solidFill>
                            </a:rPr>
                            <a:t>BiLSTM+Att</a:t>
                          </a:r>
                          <a:endParaRPr lang="es-US" sz="1500" b="1" i="1"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A1C8C3"/>
                        </a:solidFill>
                      </a:tcPr>
                    </a:tc>
                    <a:tc>
                      <a:txBody>
                        <a:bodyPr/>
                        <a:lstStyle/>
                        <a:p>
                          <a:pPr algn="ctr"/>
                          <a:r>
                            <a:rPr lang="es-419" sz="1500" b="1" dirty="0">
                              <a:solidFill>
                                <a:sysClr val="windowText" lastClr="000000"/>
                              </a:solidFill>
                            </a:rPr>
                            <a:t>0.9862</a:t>
                          </a:r>
                          <a:endParaRPr lang="es-US" sz="1500" b="1"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A1C8C3"/>
                        </a:solidFill>
                      </a:tcPr>
                    </a:tc>
                    <a:tc>
                      <a:txBody>
                        <a:bodyPr/>
                        <a:lstStyle/>
                        <a:p>
                          <a:pPr algn="ctr"/>
                          <a:r>
                            <a:rPr lang="es-419" sz="1500" b="1" dirty="0">
                              <a:solidFill>
                                <a:sysClr val="windowText" lastClr="000000"/>
                              </a:solidFill>
                            </a:rPr>
                            <a:t>0.9860</a:t>
                          </a:r>
                          <a:endParaRPr lang="es-US" sz="1500" b="1"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A1C8C3"/>
                        </a:solidFill>
                      </a:tcPr>
                    </a:tc>
                    <a:tc>
                      <a:txBody>
                        <a:bodyPr/>
                        <a:lstStyle/>
                        <a:p>
                          <a:pPr algn="ctr"/>
                          <a:r>
                            <a:rPr lang="es-419" sz="1500" b="1" dirty="0">
                              <a:solidFill>
                                <a:sysClr val="windowText" lastClr="000000"/>
                              </a:solidFill>
                            </a:rPr>
                            <a:t>0.9834</a:t>
                          </a:r>
                          <a:endParaRPr lang="es-US" sz="1500" b="1"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A1C8C3"/>
                        </a:solidFill>
                      </a:tcPr>
                    </a:tc>
                    <a:tc>
                      <a:txBody>
                        <a:bodyPr/>
                        <a:lstStyle/>
                        <a:p>
                          <a:pPr algn="ctr"/>
                          <a:r>
                            <a:rPr lang="es-419" sz="1500" b="1" dirty="0">
                              <a:solidFill>
                                <a:sysClr val="windowText" lastClr="000000"/>
                              </a:solidFill>
                            </a:rPr>
                            <a:t>0.9847</a:t>
                          </a:r>
                          <a:endParaRPr lang="es-US" sz="1500" b="1"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A1C8C3"/>
                        </a:solidFill>
                      </a:tcPr>
                    </a:tc>
                    <a:extLst>
                      <a:ext uri="{0D108BD9-81ED-4DB2-BD59-A6C34878D82A}">
                        <a16:rowId xmlns:a16="http://schemas.microsoft.com/office/drawing/2014/main" val="1343550870"/>
                      </a:ext>
                    </a:extLst>
                  </a:tr>
                  <a:tr h="423700">
                    <a:tc>
                      <a:txBody>
                        <a:bodyPr/>
                        <a:lstStyle/>
                        <a:p>
                          <a:pPr algn="ctr"/>
                          <a:r>
                            <a:rPr lang="es-419" sz="1500" i="1" dirty="0">
                              <a:solidFill>
                                <a:sysClr val="windowText" lastClr="000000"/>
                              </a:solidFill>
                            </a:rPr>
                            <a:t>BERT</a:t>
                          </a:r>
                          <a:endParaRPr lang="es-US" sz="1500" i="1"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0.7875</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0.7861</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0.7727</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0.7793</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extLst>
                      <a:ext uri="{0D108BD9-81ED-4DB2-BD59-A6C34878D82A}">
                        <a16:rowId xmlns:a16="http://schemas.microsoft.com/office/drawing/2014/main" val="2119557382"/>
                      </a:ext>
                    </a:extLst>
                  </a:tr>
                </a:tbl>
              </a:graphicData>
            </a:graphic>
          </p:graphicFrame>
        </mc:Choice>
        <mc:Fallback xmlns="">
          <p:graphicFrame>
            <p:nvGraphicFramePr>
              <p:cNvPr id="4" name="Tabla 3">
                <a:extLst>
                  <a:ext uri="{FF2B5EF4-FFF2-40B4-BE49-F238E27FC236}">
                    <a16:creationId xmlns:a16="http://schemas.microsoft.com/office/drawing/2014/main" id="{47216893-3EBF-4035-B691-89FFDB096745}"/>
                  </a:ext>
                </a:extLst>
              </p:cNvPr>
              <p:cNvGraphicFramePr>
                <a:graphicFrameLocks noGrp="1"/>
              </p:cNvGraphicFramePr>
              <p:nvPr>
                <p:extLst>
                  <p:ext uri="{D42A27DB-BD31-4B8C-83A1-F6EECF244321}">
                    <p14:modId xmlns:p14="http://schemas.microsoft.com/office/powerpoint/2010/main" val="4065667534"/>
                  </p:ext>
                </p:extLst>
              </p:nvPr>
            </p:nvGraphicFramePr>
            <p:xfrm>
              <a:off x="1197785" y="1714500"/>
              <a:ext cx="6748429" cy="2667140"/>
            </p:xfrm>
            <a:graphic>
              <a:graphicData uri="http://schemas.openxmlformats.org/drawingml/2006/table">
                <a:tbl>
                  <a:tblPr firstRow="1" bandRow="1">
                    <a:effectLst/>
                    <a:tableStyleId>{3C2FFA5D-87B4-456A-9821-1D502468CF0F}</a:tableStyleId>
                  </a:tblPr>
                  <a:tblGrid>
                    <a:gridCol w="1280508">
                      <a:extLst>
                        <a:ext uri="{9D8B030D-6E8A-4147-A177-3AD203B41FA5}">
                          <a16:colId xmlns:a16="http://schemas.microsoft.com/office/drawing/2014/main" val="2632827165"/>
                        </a:ext>
                      </a:extLst>
                    </a:gridCol>
                    <a:gridCol w="1237192">
                      <a:extLst>
                        <a:ext uri="{9D8B030D-6E8A-4147-A177-3AD203B41FA5}">
                          <a16:colId xmlns:a16="http://schemas.microsoft.com/office/drawing/2014/main" val="3455711721"/>
                        </a:ext>
                      </a:extLst>
                    </a:gridCol>
                    <a:gridCol w="1410243">
                      <a:extLst>
                        <a:ext uri="{9D8B030D-6E8A-4147-A177-3AD203B41FA5}">
                          <a16:colId xmlns:a16="http://schemas.microsoft.com/office/drawing/2014/main" val="2141203620"/>
                        </a:ext>
                      </a:extLst>
                    </a:gridCol>
                    <a:gridCol w="1410243">
                      <a:extLst>
                        <a:ext uri="{9D8B030D-6E8A-4147-A177-3AD203B41FA5}">
                          <a16:colId xmlns:a16="http://schemas.microsoft.com/office/drawing/2014/main" val="846632450"/>
                        </a:ext>
                      </a:extLst>
                    </a:gridCol>
                    <a:gridCol w="1410243">
                      <a:extLst>
                        <a:ext uri="{9D8B030D-6E8A-4147-A177-3AD203B41FA5}">
                          <a16:colId xmlns:a16="http://schemas.microsoft.com/office/drawing/2014/main" val="1350555962"/>
                        </a:ext>
                      </a:extLst>
                    </a:gridCol>
                  </a:tblGrid>
                  <a:tr h="423700">
                    <a:tc>
                      <a:txBody>
                        <a:bodyPr/>
                        <a:lstStyle/>
                        <a:p>
                          <a:pPr algn="ctr"/>
                          <a:r>
                            <a:rPr lang="es-419" sz="1500" dirty="0">
                              <a:solidFill>
                                <a:sysClr val="windowText" lastClr="000000"/>
                              </a:solidFill>
                              <a:latin typeface="Raleway" panose="020B0604020202020204" charset="0"/>
                            </a:rPr>
                            <a:t>Modelo</a:t>
                          </a:r>
                          <a:endParaRPr lang="es-US" sz="1500" dirty="0">
                            <a:solidFill>
                              <a:sysClr val="windowText" lastClr="000000"/>
                            </a:solidFill>
                            <a:latin typeface="Raleway" panose="020B060402020202020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latin typeface="Raleway" panose="020B0604020202020204" charset="0"/>
                            </a:rPr>
                            <a:t>Exactitud</a:t>
                          </a:r>
                          <a:endParaRPr lang="es-US" sz="1500" dirty="0">
                            <a:solidFill>
                              <a:sysClr val="windowText" lastClr="000000"/>
                            </a:solidFill>
                            <a:latin typeface="Raleway" panose="020B0604020202020204"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latin typeface="Raleway" panose="020B0604020202020204" charset="0"/>
                            </a:rPr>
                            <a:t>Precisión</a:t>
                          </a:r>
                          <a:endParaRPr lang="es-US" sz="1500" dirty="0">
                            <a:solidFill>
                              <a:sysClr val="windowText" lastClr="000000"/>
                            </a:solidFill>
                            <a:latin typeface="Raleway" panose="020B0604020202020204"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latin typeface="Raleway" panose="020B0604020202020204" charset="0"/>
                            </a:rPr>
                            <a:t>Recobrado</a:t>
                          </a:r>
                          <a:endParaRPr lang="es-US" sz="1500" dirty="0">
                            <a:solidFill>
                              <a:sysClr val="windowText" lastClr="000000"/>
                            </a:solidFill>
                            <a:latin typeface="Raleway" panose="020B0604020202020204"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endParaRPr lang="es-US"/>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blipFill>
                          <a:blip r:embed="rId3"/>
                          <a:stretch>
                            <a:fillRect l="-377586" t="-2857" r="-431" b="-527143"/>
                          </a:stretch>
                        </a:blipFill>
                      </a:tcPr>
                    </a:tc>
                    <a:extLst>
                      <a:ext uri="{0D108BD9-81ED-4DB2-BD59-A6C34878D82A}">
                        <a16:rowId xmlns:a16="http://schemas.microsoft.com/office/drawing/2014/main" val="4102151158"/>
                      </a:ext>
                    </a:extLst>
                  </a:tr>
                  <a:tr h="423700">
                    <a:tc>
                      <a:txBody>
                        <a:bodyPr/>
                        <a:lstStyle/>
                        <a:p>
                          <a:pPr algn="ctr"/>
                          <a:r>
                            <a:rPr lang="es-419" sz="1500" i="1" dirty="0" err="1">
                              <a:solidFill>
                                <a:sysClr val="windowText" lastClr="000000"/>
                              </a:solidFill>
                            </a:rPr>
                            <a:t>LogRegr</a:t>
                          </a:r>
                          <a:endParaRPr lang="es-US" sz="1500" i="1"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0.2573</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0.3036</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0.2558</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0.2777</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extLst>
                      <a:ext uri="{0D108BD9-81ED-4DB2-BD59-A6C34878D82A}">
                        <a16:rowId xmlns:a16="http://schemas.microsoft.com/office/drawing/2014/main" val="2124283940"/>
                      </a:ext>
                    </a:extLst>
                  </a:tr>
                  <a:tr h="423700">
                    <a:tc>
                      <a:txBody>
                        <a:bodyPr/>
                        <a:lstStyle/>
                        <a:p>
                          <a:pPr algn="ctr"/>
                          <a:r>
                            <a:rPr lang="es-419" sz="1500" b="0" i="1" dirty="0">
                              <a:solidFill>
                                <a:sysClr val="windowText" lastClr="000000"/>
                              </a:solidFill>
                            </a:rPr>
                            <a:t>RNN</a:t>
                          </a:r>
                          <a:endParaRPr lang="es-US" sz="1500" b="0" i="1"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a:r>
                            <a:rPr lang="es-419" sz="1500" b="0" dirty="0">
                              <a:solidFill>
                                <a:sysClr val="windowText" lastClr="000000"/>
                              </a:solidFill>
                            </a:rPr>
                            <a:t>0.9044</a:t>
                          </a:r>
                          <a:endParaRPr lang="es-US" sz="1500" b="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a:r>
                            <a:rPr lang="es-419" sz="1500" b="0" dirty="0">
                              <a:solidFill>
                                <a:sysClr val="windowText" lastClr="000000"/>
                              </a:solidFill>
                            </a:rPr>
                            <a:t>0.9069</a:t>
                          </a:r>
                          <a:endParaRPr lang="es-US" sz="1500" b="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a:r>
                            <a:rPr lang="es-419" sz="1500" b="0" dirty="0">
                              <a:solidFill>
                                <a:sysClr val="windowText" lastClr="000000"/>
                              </a:solidFill>
                            </a:rPr>
                            <a:t>0.8977</a:t>
                          </a:r>
                          <a:endParaRPr lang="es-US" sz="1500" b="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a:r>
                            <a:rPr lang="es-419" sz="1500" b="0" dirty="0">
                              <a:solidFill>
                                <a:sysClr val="windowText" lastClr="000000"/>
                              </a:solidFill>
                            </a:rPr>
                            <a:t>0.9023</a:t>
                          </a:r>
                          <a:endParaRPr lang="es-US" sz="1500" b="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410051748"/>
                      </a:ext>
                    </a:extLst>
                  </a:tr>
                  <a:tr h="548640">
                    <a:tc>
                      <a:txBody>
                        <a:bodyPr/>
                        <a:lstStyle/>
                        <a:p>
                          <a:pPr algn="ctr"/>
                          <a:r>
                            <a:rPr lang="es-419" sz="1500" i="1" dirty="0">
                              <a:solidFill>
                                <a:sysClr val="windowText" lastClr="000000"/>
                              </a:solidFill>
                            </a:rPr>
                            <a:t>LSTM Básico</a:t>
                          </a:r>
                          <a:endParaRPr lang="es-US" sz="1500" i="1"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0.9751</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0.9732</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0.9711</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0.9721</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extLst>
                      <a:ext uri="{0D108BD9-81ED-4DB2-BD59-A6C34878D82A}">
                        <a16:rowId xmlns:a16="http://schemas.microsoft.com/office/drawing/2014/main" val="344474174"/>
                      </a:ext>
                    </a:extLst>
                  </a:tr>
                  <a:tr h="423700">
                    <a:tc>
                      <a:txBody>
                        <a:bodyPr/>
                        <a:lstStyle/>
                        <a:p>
                          <a:pPr algn="ctr"/>
                          <a:r>
                            <a:rPr lang="es-419" sz="1500" b="1" i="1" dirty="0" err="1">
                              <a:solidFill>
                                <a:sysClr val="windowText" lastClr="000000"/>
                              </a:solidFill>
                            </a:rPr>
                            <a:t>BiLSTM+Att</a:t>
                          </a:r>
                          <a:endParaRPr lang="es-US" sz="1500" b="1" i="1"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A1C8C3"/>
                        </a:solidFill>
                      </a:tcPr>
                    </a:tc>
                    <a:tc>
                      <a:txBody>
                        <a:bodyPr/>
                        <a:lstStyle/>
                        <a:p>
                          <a:pPr algn="ctr"/>
                          <a:r>
                            <a:rPr lang="es-419" sz="1500" b="1" dirty="0">
                              <a:solidFill>
                                <a:sysClr val="windowText" lastClr="000000"/>
                              </a:solidFill>
                            </a:rPr>
                            <a:t>0.9862</a:t>
                          </a:r>
                          <a:endParaRPr lang="es-US" sz="1500" b="1"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A1C8C3"/>
                        </a:solidFill>
                      </a:tcPr>
                    </a:tc>
                    <a:tc>
                      <a:txBody>
                        <a:bodyPr/>
                        <a:lstStyle/>
                        <a:p>
                          <a:pPr algn="ctr"/>
                          <a:r>
                            <a:rPr lang="es-419" sz="1500" b="1" dirty="0">
                              <a:solidFill>
                                <a:sysClr val="windowText" lastClr="000000"/>
                              </a:solidFill>
                            </a:rPr>
                            <a:t>0.9860</a:t>
                          </a:r>
                          <a:endParaRPr lang="es-US" sz="1500" b="1"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A1C8C3"/>
                        </a:solidFill>
                      </a:tcPr>
                    </a:tc>
                    <a:tc>
                      <a:txBody>
                        <a:bodyPr/>
                        <a:lstStyle/>
                        <a:p>
                          <a:pPr algn="ctr"/>
                          <a:r>
                            <a:rPr lang="es-419" sz="1500" b="1" dirty="0">
                              <a:solidFill>
                                <a:sysClr val="windowText" lastClr="000000"/>
                              </a:solidFill>
                            </a:rPr>
                            <a:t>0.9834</a:t>
                          </a:r>
                          <a:endParaRPr lang="es-US" sz="1500" b="1"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A1C8C3"/>
                        </a:solidFill>
                      </a:tcPr>
                    </a:tc>
                    <a:tc>
                      <a:txBody>
                        <a:bodyPr/>
                        <a:lstStyle/>
                        <a:p>
                          <a:pPr algn="ctr"/>
                          <a:r>
                            <a:rPr lang="es-419" sz="1500" b="1" dirty="0">
                              <a:solidFill>
                                <a:sysClr val="windowText" lastClr="000000"/>
                              </a:solidFill>
                            </a:rPr>
                            <a:t>0.9847</a:t>
                          </a:r>
                          <a:endParaRPr lang="es-US" sz="1500" b="1"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A1C8C3"/>
                        </a:solidFill>
                      </a:tcPr>
                    </a:tc>
                    <a:extLst>
                      <a:ext uri="{0D108BD9-81ED-4DB2-BD59-A6C34878D82A}">
                        <a16:rowId xmlns:a16="http://schemas.microsoft.com/office/drawing/2014/main" val="1343550870"/>
                      </a:ext>
                    </a:extLst>
                  </a:tr>
                  <a:tr h="423700">
                    <a:tc>
                      <a:txBody>
                        <a:bodyPr/>
                        <a:lstStyle/>
                        <a:p>
                          <a:pPr algn="ctr"/>
                          <a:r>
                            <a:rPr lang="es-419" sz="1500" i="1" dirty="0">
                              <a:solidFill>
                                <a:sysClr val="windowText" lastClr="000000"/>
                              </a:solidFill>
                            </a:rPr>
                            <a:t>BERT</a:t>
                          </a:r>
                          <a:endParaRPr lang="es-US" sz="1500" i="1"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0.7875</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0.7861</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0.7727</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0.7793</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extLst>
                      <a:ext uri="{0D108BD9-81ED-4DB2-BD59-A6C34878D82A}">
                        <a16:rowId xmlns:a16="http://schemas.microsoft.com/office/drawing/2014/main" val="2119557382"/>
                      </a:ext>
                    </a:extLst>
                  </a:tr>
                </a:tbl>
              </a:graphicData>
            </a:graphic>
          </p:graphicFrame>
        </mc:Fallback>
      </mc:AlternateContent>
      <p:sp>
        <p:nvSpPr>
          <p:cNvPr id="2" name="Marcador de número de diapositiva 1">
            <a:extLst>
              <a:ext uri="{FF2B5EF4-FFF2-40B4-BE49-F238E27FC236}">
                <a16:creationId xmlns:a16="http://schemas.microsoft.com/office/drawing/2014/main" id="{20BFDE0E-297B-41A9-9EE3-FF4BB28FB6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US" smtClean="0"/>
              <a:t>27</a:t>
            </a:fld>
            <a:endParaRPr lang="es-US"/>
          </a:p>
        </p:txBody>
      </p:sp>
    </p:spTree>
    <p:extLst>
      <p:ext uri="{BB962C8B-B14F-4D97-AF65-F5344CB8AC3E}">
        <p14:creationId xmlns:p14="http://schemas.microsoft.com/office/powerpoint/2010/main" val="2206826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US" dirty="0"/>
              <a:t>Estadísticas Corpus Manual</a:t>
            </a:r>
            <a:endParaRPr dirty="0"/>
          </a:p>
        </p:txBody>
      </p:sp>
      <p:sp>
        <p:nvSpPr>
          <p:cNvPr id="112" name="Google Shape;112;p17"/>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Anotado</a:t>
            </a:r>
            <a:r>
              <a:rPr lang="en-US" dirty="0"/>
              <a:t> </a:t>
            </a:r>
            <a:r>
              <a:rPr lang="en-US" dirty="0" err="1"/>
              <a:t>manualmente</a:t>
            </a:r>
            <a:endParaRPr lang="en-US" dirty="0"/>
          </a:p>
        </p:txBody>
      </p:sp>
      <p:sp>
        <p:nvSpPr>
          <p:cNvPr id="113" name="Google Shape;113;p17"/>
          <p:cNvSpPr txBox="1">
            <a:spLocks noGrp="1"/>
          </p:cNvSpPr>
          <p:nvPr>
            <p:ph type="subTitle" idx="1"/>
          </p:nvPr>
        </p:nvSpPr>
        <p:spPr>
          <a:xfrm>
            <a:off x="4665518" y="578257"/>
            <a:ext cx="4125105" cy="4191170"/>
          </a:xfrm>
          <a:prstGeom prst="rect">
            <a:avLst/>
          </a:prstGeom>
        </p:spPr>
        <p:txBody>
          <a:bodyPr spcFirstLastPara="1" wrap="square" lIns="91425" tIns="91425" rIns="91425" bIns="91425" anchor="t" anchorCtr="0">
            <a:noAutofit/>
          </a:bodyPr>
          <a:lstStyle/>
          <a:p>
            <a:pPr marL="342900" indent="-342900">
              <a:buFont typeface="Arial" panose="020B0604020202020204" pitchFamily="34" charset="0"/>
              <a:buChar char="•"/>
            </a:pPr>
            <a:r>
              <a:rPr lang="es-US" sz="2200" dirty="0"/>
              <a:t>Entidades y relaciones </a:t>
            </a:r>
          </a:p>
          <a:p>
            <a:pPr marL="342900" indent="-342900">
              <a:buFont typeface="Arial" panose="020B0604020202020204" pitchFamily="34" charset="0"/>
              <a:buChar char="•"/>
            </a:pPr>
            <a:endParaRPr lang="es-US" sz="2200" dirty="0"/>
          </a:p>
          <a:p>
            <a:pPr marL="342900" indent="-342900">
              <a:buFont typeface="Arial" panose="020B0604020202020204" pitchFamily="34" charset="0"/>
              <a:buChar char="•"/>
            </a:pPr>
            <a:r>
              <a:rPr lang="es-419" sz="2200" dirty="0"/>
              <a:t>Oraciones extraídas de BBC</a:t>
            </a:r>
            <a:endParaRPr lang="es" sz="2200" dirty="0"/>
          </a:p>
          <a:p>
            <a:pPr marL="342900" lvl="0" indent="-342900" rtl="0">
              <a:spcBef>
                <a:spcPts val="0"/>
              </a:spcBef>
              <a:spcAft>
                <a:spcPts val="0"/>
              </a:spcAft>
              <a:buFont typeface="Arial" panose="020B0604020202020204" pitchFamily="34" charset="0"/>
              <a:buChar char="•"/>
            </a:pPr>
            <a:endParaRPr lang="es" sz="2200" dirty="0"/>
          </a:p>
          <a:p>
            <a:pPr marL="342900" lvl="0" indent="-342900" rtl="0">
              <a:spcBef>
                <a:spcPts val="0"/>
              </a:spcBef>
              <a:spcAft>
                <a:spcPts val="0"/>
              </a:spcAft>
              <a:buFont typeface="Arial" panose="020B0604020202020204" pitchFamily="34" charset="0"/>
              <a:buChar char="•"/>
            </a:pPr>
            <a:r>
              <a:rPr lang="es" sz="2200" dirty="0"/>
              <a:t>12 </a:t>
            </a:r>
            <a:r>
              <a:rPr lang="es-US" sz="2200" dirty="0"/>
              <a:t>clases</a:t>
            </a:r>
          </a:p>
          <a:p>
            <a:pPr marL="342900" lvl="0" indent="-342900" rtl="0">
              <a:spcBef>
                <a:spcPts val="0"/>
              </a:spcBef>
              <a:spcAft>
                <a:spcPts val="0"/>
              </a:spcAft>
              <a:buFont typeface="Arial" panose="020B0604020202020204" pitchFamily="34" charset="0"/>
              <a:buChar char="•"/>
            </a:pPr>
            <a:endParaRPr lang="es" sz="2200" dirty="0"/>
          </a:p>
          <a:p>
            <a:pPr marL="342900" lvl="0" indent="-342900" rtl="0">
              <a:spcBef>
                <a:spcPts val="0"/>
              </a:spcBef>
              <a:spcAft>
                <a:spcPts val="0"/>
              </a:spcAft>
              <a:buFont typeface="Arial" panose="020B0604020202020204" pitchFamily="34" charset="0"/>
              <a:buChar char="•"/>
            </a:pPr>
            <a:r>
              <a:rPr lang="es" sz="2200" dirty="0"/>
              <a:t>360  </a:t>
            </a:r>
            <a:r>
              <a:rPr lang="es-419" sz="2200" dirty="0"/>
              <a:t>oraciones</a:t>
            </a:r>
            <a:endParaRPr lang="es-US" sz="2200" dirty="0"/>
          </a:p>
          <a:p>
            <a:pPr marL="342900" lvl="0" indent="-342900" rtl="0">
              <a:spcBef>
                <a:spcPts val="0"/>
              </a:spcBef>
              <a:spcAft>
                <a:spcPts val="0"/>
              </a:spcAft>
              <a:buFont typeface="Arial" panose="020B0604020202020204" pitchFamily="34" charset="0"/>
              <a:buChar char="•"/>
            </a:pPr>
            <a:endParaRPr lang="es-US" sz="2200" dirty="0"/>
          </a:p>
          <a:p>
            <a:pPr marL="342900" lvl="0" indent="-342900" rtl="0">
              <a:spcBef>
                <a:spcPts val="0"/>
              </a:spcBef>
              <a:spcAft>
                <a:spcPts val="0"/>
              </a:spcAft>
              <a:buFont typeface="Arial" panose="020B0604020202020204" pitchFamily="34" charset="0"/>
              <a:buChar char="•"/>
            </a:pPr>
            <a:endParaRPr lang="es" sz="2200" i="1" dirty="0"/>
          </a:p>
          <a:p>
            <a:pPr marL="0" lvl="0" indent="0" algn="l" rtl="0">
              <a:spcBef>
                <a:spcPts val="0"/>
              </a:spcBef>
              <a:spcAft>
                <a:spcPts val="0"/>
              </a:spcAft>
              <a:buNone/>
            </a:pPr>
            <a:endParaRPr lang="en-US" sz="2400" i="1" dirty="0"/>
          </a:p>
          <a:p>
            <a:pPr marL="0" lvl="0" indent="0" algn="l" rtl="0">
              <a:spcBef>
                <a:spcPts val="0"/>
              </a:spcBef>
              <a:spcAft>
                <a:spcPts val="0"/>
              </a:spcAft>
              <a:buNone/>
            </a:pPr>
            <a:endParaRPr sz="2400" i="1" dirty="0"/>
          </a:p>
          <a:p>
            <a:pPr marL="0" lvl="0" indent="0" algn="l" rtl="0">
              <a:spcBef>
                <a:spcPts val="0"/>
              </a:spcBef>
              <a:spcAft>
                <a:spcPts val="0"/>
              </a:spcAft>
              <a:buNone/>
            </a:pPr>
            <a:endParaRPr dirty="0"/>
          </a:p>
        </p:txBody>
      </p:sp>
      <p:sp>
        <p:nvSpPr>
          <p:cNvPr id="2" name="Marcador de número de diapositiva 1">
            <a:extLst>
              <a:ext uri="{FF2B5EF4-FFF2-40B4-BE49-F238E27FC236}">
                <a16:creationId xmlns:a16="http://schemas.microsoft.com/office/drawing/2014/main" id="{0DE480F8-3992-48B0-A3A2-698122D4D9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US" smtClean="0"/>
              <a:t>28</a:t>
            </a:fld>
            <a:endParaRPr lang="es-US"/>
          </a:p>
        </p:txBody>
      </p:sp>
    </p:spTree>
    <p:extLst>
      <p:ext uri="{BB962C8B-B14F-4D97-AF65-F5344CB8AC3E}">
        <p14:creationId xmlns:p14="http://schemas.microsoft.com/office/powerpoint/2010/main" val="105242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664017"/>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US" dirty="0"/>
              <a:t>Resultados</a:t>
            </a:r>
            <a:br>
              <a:rPr lang="es-US" dirty="0"/>
            </a:br>
            <a:endParaRPr dirty="0"/>
          </a:p>
        </p:txBody>
      </p:sp>
      <mc:AlternateContent xmlns:mc="http://schemas.openxmlformats.org/markup-compatibility/2006" xmlns:a14="http://schemas.microsoft.com/office/drawing/2010/main">
        <mc:Choice Requires="a14">
          <p:graphicFrame>
            <p:nvGraphicFramePr>
              <p:cNvPr id="4" name="Tabla 3">
                <a:extLst>
                  <a:ext uri="{FF2B5EF4-FFF2-40B4-BE49-F238E27FC236}">
                    <a16:creationId xmlns:a16="http://schemas.microsoft.com/office/drawing/2014/main" id="{47216893-3EBF-4035-B691-89FFDB096745}"/>
                  </a:ext>
                </a:extLst>
              </p:cNvPr>
              <p:cNvGraphicFramePr>
                <a:graphicFrameLocks noGrp="1"/>
              </p:cNvGraphicFramePr>
              <p:nvPr>
                <p:extLst>
                  <p:ext uri="{D42A27DB-BD31-4B8C-83A1-F6EECF244321}">
                    <p14:modId xmlns:p14="http://schemas.microsoft.com/office/powerpoint/2010/main" val="1342949430"/>
                  </p:ext>
                </p:extLst>
              </p:nvPr>
            </p:nvGraphicFramePr>
            <p:xfrm>
              <a:off x="1177003" y="1787236"/>
              <a:ext cx="6789993" cy="2490246"/>
            </p:xfrm>
            <a:graphic>
              <a:graphicData uri="http://schemas.openxmlformats.org/drawingml/2006/table">
                <a:tbl>
                  <a:tblPr firstRow="1" bandRow="1">
                    <a:effectLst/>
                    <a:tableStyleId>{3C2FFA5D-87B4-456A-9821-1D502468CF0F}</a:tableStyleId>
                  </a:tblPr>
                  <a:tblGrid>
                    <a:gridCol w="1351336">
                      <a:extLst>
                        <a:ext uri="{9D8B030D-6E8A-4147-A177-3AD203B41FA5}">
                          <a16:colId xmlns:a16="http://schemas.microsoft.com/office/drawing/2014/main" val="2632827165"/>
                        </a:ext>
                      </a:extLst>
                    </a:gridCol>
                    <a:gridCol w="1181870">
                      <a:extLst>
                        <a:ext uri="{9D8B030D-6E8A-4147-A177-3AD203B41FA5}">
                          <a16:colId xmlns:a16="http://schemas.microsoft.com/office/drawing/2014/main" val="3455711721"/>
                        </a:ext>
                      </a:extLst>
                    </a:gridCol>
                    <a:gridCol w="1418929">
                      <a:extLst>
                        <a:ext uri="{9D8B030D-6E8A-4147-A177-3AD203B41FA5}">
                          <a16:colId xmlns:a16="http://schemas.microsoft.com/office/drawing/2014/main" val="2141203620"/>
                        </a:ext>
                      </a:extLst>
                    </a:gridCol>
                    <a:gridCol w="1418929">
                      <a:extLst>
                        <a:ext uri="{9D8B030D-6E8A-4147-A177-3AD203B41FA5}">
                          <a16:colId xmlns:a16="http://schemas.microsoft.com/office/drawing/2014/main" val="846632450"/>
                        </a:ext>
                      </a:extLst>
                    </a:gridCol>
                    <a:gridCol w="1418929">
                      <a:extLst>
                        <a:ext uri="{9D8B030D-6E8A-4147-A177-3AD203B41FA5}">
                          <a16:colId xmlns:a16="http://schemas.microsoft.com/office/drawing/2014/main" val="1350555962"/>
                        </a:ext>
                      </a:extLst>
                    </a:gridCol>
                  </a:tblGrid>
                  <a:tr h="415041">
                    <a:tc>
                      <a:txBody>
                        <a:bodyPr/>
                        <a:lstStyle/>
                        <a:p>
                          <a:pPr algn="ctr"/>
                          <a:r>
                            <a:rPr lang="es-419" sz="1500" dirty="0">
                              <a:solidFill>
                                <a:sysClr val="windowText" lastClr="000000"/>
                              </a:solidFill>
                              <a:latin typeface="Raleway" panose="020B0604020202020204" charset="0"/>
                            </a:rPr>
                            <a:t>Modelo</a:t>
                          </a:r>
                          <a:endParaRPr lang="es-US" sz="1500" dirty="0">
                            <a:solidFill>
                              <a:sysClr val="windowText" lastClr="000000"/>
                            </a:solidFill>
                            <a:latin typeface="Raleway" panose="020B060402020202020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latin typeface="Raleway" panose="020B0604020202020204" charset="0"/>
                            </a:rPr>
                            <a:t>Exactitud</a:t>
                          </a:r>
                          <a:endParaRPr lang="es-US" sz="1500" dirty="0">
                            <a:solidFill>
                              <a:sysClr val="windowText" lastClr="000000"/>
                            </a:solidFill>
                            <a:latin typeface="Raleway" panose="020B0604020202020204"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latin typeface="Raleway" panose="020B0604020202020204" charset="0"/>
                            </a:rPr>
                            <a:t>Precisión</a:t>
                          </a:r>
                          <a:endParaRPr lang="es-US" sz="1500" dirty="0">
                            <a:solidFill>
                              <a:sysClr val="windowText" lastClr="000000"/>
                            </a:solidFill>
                            <a:latin typeface="Raleway" panose="020B0604020202020204"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latin typeface="Raleway" panose="020B0604020202020204" charset="0"/>
                            </a:rPr>
                            <a:t>Recobrado</a:t>
                          </a:r>
                          <a:endParaRPr lang="es-US" sz="1500" dirty="0">
                            <a:solidFill>
                              <a:sysClr val="windowText" lastClr="000000"/>
                            </a:solidFill>
                            <a:latin typeface="Raleway" panose="020B0604020202020204"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s-US" sz="1500" i="1" smtClean="0">
                                        <a:solidFill>
                                          <a:sysClr val="windowText" lastClr="000000"/>
                                        </a:solidFill>
                                        <a:latin typeface="Cambria Math" panose="02040503050406030204" pitchFamily="18" charset="0"/>
                                      </a:rPr>
                                    </m:ctrlPr>
                                  </m:sSubPr>
                                  <m:e>
                                    <m:r>
                                      <a:rPr lang="es-419" sz="1500" b="1" i="1" smtClean="0">
                                        <a:solidFill>
                                          <a:sysClr val="windowText" lastClr="000000"/>
                                        </a:solidFill>
                                        <a:latin typeface="Cambria Math" panose="02040503050406030204" pitchFamily="18" charset="0"/>
                                      </a:rPr>
                                      <m:t>𝑭</m:t>
                                    </m:r>
                                  </m:e>
                                  <m:sub>
                                    <m:r>
                                      <a:rPr lang="es-419" sz="1500" b="1" i="1" smtClean="0">
                                        <a:solidFill>
                                          <a:sysClr val="windowText" lastClr="000000"/>
                                        </a:solidFill>
                                        <a:latin typeface="Cambria Math" panose="02040503050406030204" pitchFamily="18" charset="0"/>
                                      </a:rPr>
                                      <m:t>𝟏</m:t>
                                    </m:r>
                                  </m:sub>
                                </m:sSub>
                              </m:oMath>
                            </m:oMathPara>
                          </a14:m>
                          <a:endParaRPr lang="es-US" sz="1500" dirty="0">
                            <a:solidFill>
                              <a:sysClr val="windowText" lastClr="000000"/>
                            </a:solidFill>
                            <a:latin typeface="Raleway" panose="020B060402020202020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extLst>
                      <a:ext uri="{0D108BD9-81ED-4DB2-BD59-A6C34878D82A}">
                        <a16:rowId xmlns:a16="http://schemas.microsoft.com/office/drawing/2014/main" val="4102151158"/>
                      </a:ext>
                    </a:extLst>
                  </a:tr>
                  <a:tr h="415041">
                    <a:tc>
                      <a:txBody>
                        <a:bodyPr/>
                        <a:lstStyle/>
                        <a:p>
                          <a:pPr algn="ctr"/>
                          <a:r>
                            <a:rPr lang="es-419" sz="1500" i="1" dirty="0" err="1">
                              <a:solidFill>
                                <a:sysClr val="windowText" lastClr="000000"/>
                              </a:solidFill>
                            </a:rPr>
                            <a:t>LogRegr</a:t>
                          </a:r>
                          <a:endParaRPr lang="es-US" sz="1500" i="1"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0.2013</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0.2316</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0.2007</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0.2150</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extLst>
                      <a:ext uri="{0D108BD9-81ED-4DB2-BD59-A6C34878D82A}">
                        <a16:rowId xmlns:a16="http://schemas.microsoft.com/office/drawing/2014/main" val="2124283940"/>
                      </a:ext>
                    </a:extLst>
                  </a:tr>
                  <a:tr h="415041">
                    <a:tc>
                      <a:txBody>
                        <a:bodyPr/>
                        <a:lstStyle/>
                        <a:p>
                          <a:pPr algn="ctr"/>
                          <a:r>
                            <a:rPr lang="es-419" sz="1500" b="0" i="1" dirty="0">
                              <a:solidFill>
                                <a:sysClr val="windowText" lastClr="000000"/>
                              </a:solidFill>
                            </a:rPr>
                            <a:t>RNN</a:t>
                          </a:r>
                          <a:endParaRPr lang="es-US" sz="1500" b="0" i="1"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ctr"/>
                          <a:r>
                            <a:rPr lang="es-419" sz="1500" b="0" dirty="0">
                              <a:solidFill>
                                <a:sysClr val="windowText" lastClr="000000"/>
                              </a:solidFill>
                            </a:rPr>
                            <a:t>0.8611</a:t>
                          </a:r>
                          <a:endParaRPr lang="es-US" sz="1500" b="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ctr"/>
                          <a:r>
                            <a:rPr lang="es-419" sz="1500" b="0" dirty="0">
                              <a:solidFill>
                                <a:sysClr val="windowText" lastClr="000000"/>
                              </a:solidFill>
                            </a:rPr>
                            <a:t>0.8696</a:t>
                          </a:r>
                          <a:endParaRPr lang="es-US" sz="1500" b="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ctr"/>
                          <a:r>
                            <a:rPr lang="es-419" sz="1500" b="0" dirty="0">
                              <a:solidFill>
                                <a:sysClr val="windowText" lastClr="000000"/>
                              </a:solidFill>
                            </a:rPr>
                            <a:t>0.8584</a:t>
                          </a:r>
                          <a:endParaRPr lang="es-US" sz="1500" b="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ctr"/>
                          <a:r>
                            <a:rPr lang="es-419" sz="1500" b="0" dirty="0">
                              <a:solidFill>
                                <a:sysClr val="windowText" lastClr="000000"/>
                              </a:solidFill>
                            </a:rPr>
                            <a:t>0.8640</a:t>
                          </a:r>
                          <a:endParaRPr lang="es-US" sz="1500" b="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2410051748"/>
                      </a:ext>
                    </a:extLst>
                  </a:tr>
                  <a:tr h="415041">
                    <a:tc>
                      <a:txBody>
                        <a:bodyPr/>
                        <a:lstStyle/>
                        <a:p>
                          <a:pPr algn="ctr"/>
                          <a:r>
                            <a:rPr lang="es-419" sz="1500" i="1" dirty="0">
                              <a:solidFill>
                                <a:sysClr val="windowText" lastClr="000000"/>
                              </a:solidFill>
                            </a:rPr>
                            <a:t>LSTM Básico</a:t>
                          </a:r>
                          <a:endParaRPr lang="es-US" sz="1500" i="1"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0.9062</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0.9127</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0.9078</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0.9102</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extLst>
                      <a:ext uri="{0D108BD9-81ED-4DB2-BD59-A6C34878D82A}">
                        <a16:rowId xmlns:a16="http://schemas.microsoft.com/office/drawing/2014/main" val="344474174"/>
                      </a:ext>
                    </a:extLst>
                  </a:tr>
                  <a:tr h="415041">
                    <a:tc>
                      <a:txBody>
                        <a:bodyPr/>
                        <a:lstStyle/>
                        <a:p>
                          <a:pPr algn="ctr"/>
                          <a:r>
                            <a:rPr lang="es-419" sz="1500" b="1" i="1" dirty="0" err="1">
                              <a:solidFill>
                                <a:sysClr val="windowText" lastClr="000000"/>
                              </a:solidFill>
                            </a:rPr>
                            <a:t>BiLSTM+Att</a:t>
                          </a:r>
                          <a:endParaRPr lang="es-US" sz="1500" b="1" i="1"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A1C8C3"/>
                        </a:solidFill>
                      </a:tcPr>
                    </a:tc>
                    <a:tc>
                      <a:txBody>
                        <a:bodyPr/>
                        <a:lstStyle/>
                        <a:p>
                          <a:pPr algn="ctr"/>
                          <a:r>
                            <a:rPr lang="es-419" sz="1500" b="1" dirty="0">
                              <a:solidFill>
                                <a:sysClr val="windowText" lastClr="000000"/>
                              </a:solidFill>
                            </a:rPr>
                            <a:t>0.9375</a:t>
                          </a:r>
                          <a:endParaRPr lang="es-US" sz="1500" b="1"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A1C8C3"/>
                        </a:solidFill>
                      </a:tcPr>
                    </a:tc>
                    <a:tc>
                      <a:txBody>
                        <a:bodyPr/>
                        <a:lstStyle/>
                        <a:p>
                          <a:pPr algn="ctr"/>
                          <a:r>
                            <a:rPr lang="es-419" sz="1500" b="1" dirty="0">
                              <a:solidFill>
                                <a:sysClr val="windowText" lastClr="000000"/>
                              </a:solidFill>
                            </a:rPr>
                            <a:t>0.9426</a:t>
                          </a:r>
                          <a:endParaRPr lang="es-US" sz="1500" b="1"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A1C8C3"/>
                        </a:solidFill>
                      </a:tcPr>
                    </a:tc>
                    <a:tc>
                      <a:txBody>
                        <a:bodyPr/>
                        <a:lstStyle/>
                        <a:p>
                          <a:pPr algn="ctr"/>
                          <a:r>
                            <a:rPr lang="es-419" sz="1500" b="1" dirty="0">
                              <a:solidFill>
                                <a:sysClr val="windowText" lastClr="000000"/>
                              </a:solidFill>
                            </a:rPr>
                            <a:t>0.9371</a:t>
                          </a:r>
                          <a:endParaRPr lang="es-US" sz="1500" b="1"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A1C8C3"/>
                        </a:solidFill>
                      </a:tcPr>
                    </a:tc>
                    <a:tc>
                      <a:txBody>
                        <a:bodyPr/>
                        <a:lstStyle/>
                        <a:p>
                          <a:pPr algn="ctr"/>
                          <a:r>
                            <a:rPr lang="es-419" sz="1500" b="1" dirty="0">
                              <a:solidFill>
                                <a:sysClr val="windowText" lastClr="000000"/>
                              </a:solidFill>
                            </a:rPr>
                            <a:t>0.9398</a:t>
                          </a:r>
                          <a:endParaRPr lang="es-US" sz="1500" b="1"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A1C8C3"/>
                        </a:solidFill>
                      </a:tcPr>
                    </a:tc>
                    <a:extLst>
                      <a:ext uri="{0D108BD9-81ED-4DB2-BD59-A6C34878D82A}">
                        <a16:rowId xmlns:a16="http://schemas.microsoft.com/office/drawing/2014/main" val="1343550870"/>
                      </a:ext>
                    </a:extLst>
                  </a:tr>
                  <a:tr h="415041">
                    <a:tc>
                      <a:txBody>
                        <a:bodyPr/>
                        <a:lstStyle/>
                        <a:p>
                          <a:pPr algn="ctr"/>
                          <a:r>
                            <a:rPr lang="es-419" sz="1500" i="1" dirty="0">
                              <a:solidFill>
                                <a:sysClr val="windowText" lastClr="000000"/>
                              </a:solidFill>
                            </a:rPr>
                            <a:t>BERT</a:t>
                          </a:r>
                          <a:endParaRPr lang="es-US" sz="1500" i="1"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0.8192</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0.8444</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0.8279</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0.8361</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extLst>
                      <a:ext uri="{0D108BD9-81ED-4DB2-BD59-A6C34878D82A}">
                        <a16:rowId xmlns:a16="http://schemas.microsoft.com/office/drawing/2014/main" val="2119557382"/>
                      </a:ext>
                    </a:extLst>
                  </a:tr>
                </a:tbl>
              </a:graphicData>
            </a:graphic>
          </p:graphicFrame>
        </mc:Choice>
        <mc:Fallback xmlns="">
          <p:graphicFrame>
            <p:nvGraphicFramePr>
              <p:cNvPr id="4" name="Tabla 3">
                <a:extLst>
                  <a:ext uri="{FF2B5EF4-FFF2-40B4-BE49-F238E27FC236}">
                    <a16:creationId xmlns:a16="http://schemas.microsoft.com/office/drawing/2014/main" id="{47216893-3EBF-4035-B691-89FFDB096745}"/>
                  </a:ext>
                </a:extLst>
              </p:cNvPr>
              <p:cNvGraphicFramePr>
                <a:graphicFrameLocks noGrp="1"/>
              </p:cNvGraphicFramePr>
              <p:nvPr>
                <p:extLst>
                  <p:ext uri="{D42A27DB-BD31-4B8C-83A1-F6EECF244321}">
                    <p14:modId xmlns:p14="http://schemas.microsoft.com/office/powerpoint/2010/main" val="1342949430"/>
                  </p:ext>
                </p:extLst>
              </p:nvPr>
            </p:nvGraphicFramePr>
            <p:xfrm>
              <a:off x="1177003" y="1787236"/>
              <a:ext cx="6789993" cy="2490246"/>
            </p:xfrm>
            <a:graphic>
              <a:graphicData uri="http://schemas.openxmlformats.org/drawingml/2006/table">
                <a:tbl>
                  <a:tblPr firstRow="1" bandRow="1">
                    <a:effectLst/>
                    <a:tableStyleId>{3C2FFA5D-87B4-456A-9821-1D502468CF0F}</a:tableStyleId>
                  </a:tblPr>
                  <a:tblGrid>
                    <a:gridCol w="1351336">
                      <a:extLst>
                        <a:ext uri="{9D8B030D-6E8A-4147-A177-3AD203B41FA5}">
                          <a16:colId xmlns:a16="http://schemas.microsoft.com/office/drawing/2014/main" val="2632827165"/>
                        </a:ext>
                      </a:extLst>
                    </a:gridCol>
                    <a:gridCol w="1181870">
                      <a:extLst>
                        <a:ext uri="{9D8B030D-6E8A-4147-A177-3AD203B41FA5}">
                          <a16:colId xmlns:a16="http://schemas.microsoft.com/office/drawing/2014/main" val="3455711721"/>
                        </a:ext>
                      </a:extLst>
                    </a:gridCol>
                    <a:gridCol w="1418929">
                      <a:extLst>
                        <a:ext uri="{9D8B030D-6E8A-4147-A177-3AD203B41FA5}">
                          <a16:colId xmlns:a16="http://schemas.microsoft.com/office/drawing/2014/main" val="2141203620"/>
                        </a:ext>
                      </a:extLst>
                    </a:gridCol>
                    <a:gridCol w="1418929">
                      <a:extLst>
                        <a:ext uri="{9D8B030D-6E8A-4147-A177-3AD203B41FA5}">
                          <a16:colId xmlns:a16="http://schemas.microsoft.com/office/drawing/2014/main" val="846632450"/>
                        </a:ext>
                      </a:extLst>
                    </a:gridCol>
                    <a:gridCol w="1418929">
                      <a:extLst>
                        <a:ext uri="{9D8B030D-6E8A-4147-A177-3AD203B41FA5}">
                          <a16:colId xmlns:a16="http://schemas.microsoft.com/office/drawing/2014/main" val="1350555962"/>
                        </a:ext>
                      </a:extLst>
                    </a:gridCol>
                  </a:tblGrid>
                  <a:tr h="415041">
                    <a:tc>
                      <a:txBody>
                        <a:bodyPr/>
                        <a:lstStyle/>
                        <a:p>
                          <a:pPr algn="ctr"/>
                          <a:r>
                            <a:rPr lang="es-419" sz="1500" dirty="0">
                              <a:solidFill>
                                <a:sysClr val="windowText" lastClr="000000"/>
                              </a:solidFill>
                              <a:latin typeface="Raleway" panose="020B0604020202020204" charset="0"/>
                            </a:rPr>
                            <a:t>Modelo</a:t>
                          </a:r>
                          <a:endParaRPr lang="es-US" sz="1500" dirty="0">
                            <a:solidFill>
                              <a:sysClr val="windowText" lastClr="000000"/>
                            </a:solidFill>
                            <a:latin typeface="Raleway" panose="020B060402020202020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latin typeface="Raleway" panose="020B0604020202020204" charset="0"/>
                            </a:rPr>
                            <a:t>Exactitud</a:t>
                          </a:r>
                          <a:endParaRPr lang="es-US" sz="1500" dirty="0">
                            <a:solidFill>
                              <a:sysClr val="windowText" lastClr="000000"/>
                            </a:solidFill>
                            <a:latin typeface="Raleway" panose="020B0604020202020204"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latin typeface="Raleway" panose="020B0604020202020204" charset="0"/>
                            </a:rPr>
                            <a:t>Precisión</a:t>
                          </a:r>
                          <a:endParaRPr lang="es-US" sz="1500" dirty="0">
                            <a:solidFill>
                              <a:sysClr val="windowText" lastClr="000000"/>
                            </a:solidFill>
                            <a:latin typeface="Raleway" panose="020B0604020202020204"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latin typeface="Raleway" panose="020B0604020202020204" charset="0"/>
                            </a:rPr>
                            <a:t>Recobrado</a:t>
                          </a:r>
                          <a:endParaRPr lang="es-US" sz="1500" dirty="0">
                            <a:solidFill>
                              <a:sysClr val="windowText" lastClr="000000"/>
                            </a:solidFill>
                            <a:latin typeface="Raleway" panose="020B0604020202020204"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endParaRPr lang="es-US"/>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blipFill>
                          <a:blip r:embed="rId3"/>
                          <a:stretch>
                            <a:fillRect l="-378112" t="-2941" r="-429" b="-502941"/>
                          </a:stretch>
                        </a:blipFill>
                      </a:tcPr>
                    </a:tc>
                    <a:extLst>
                      <a:ext uri="{0D108BD9-81ED-4DB2-BD59-A6C34878D82A}">
                        <a16:rowId xmlns:a16="http://schemas.microsoft.com/office/drawing/2014/main" val="4102151158"/>
                      </a:ext>
                    </a:extLst>
                  </a:tr>
                  <a:tr h="415041">
                    <a:tc>
                      <a:txBody>
                        <a:bodyPr/>
                        <a:lstStyle/>
                        <a:p>
                          <a:pPr algn="ctr"/>
                          <a:r>
                            <a:rPr lang="es-419" sz="1500" i="1" dirty="0" err="1">
                              <a:solidFill>
                                <a:sysClr val="windowText" lastClr="000000"/>
                              </a:solidFill>
                            </a:rPr>
                            <a:t>LogRegr</a:t>
                          </a:r>
                          <a:endParaRPr lang="es-US" sz="1500" i="1"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0.2013</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0.2316</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0.2007</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0.2150</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extLst>
                      <a:ext uri="{0D108BD9-81ED-4DB2-BD59-A6C34878D82A}">
                        <a16:rowId xmlns:a16="http://schemas.microsoft.com/office/drawing/2014/main" val="2124283940"/>
                      </a:ext>
                    </a:extLst>
                  </a:tr>
                  <a:tr h="415041">
                    <a:tc>
                      <a:txBody>
                        <a:bodyPr/>
                        <a:lstStyle/>
                        <a:p>
                          <a:pPr algn="ctr"/>
                          <a:r>
                            <a:rPr lang="es-419" sz="1500" b="0" i="1" dirty="0">
                              <a:solidFill>
                                <a:sysClr val="windowText" lastClr="000000"/>
                              </a:solidFill>
                            </a:rPr>
                            <a:t>RNN</a:t>
                          </a:r>
                          <a:endParaRPr lang="es-US" sz="1500" b="0" i="1"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ctr"/>
                          <a:r>
                            <a:rPr lang="es-419" sz="1500" b="0" dirty="0">
                              <a:solidFill>
                                <a:sysClr val="windowText" lastClr="000000"/>
                              </a:solidFill>
                            </a:rPr>
                            <a:t>0.8611</a:t>
                          </a:r>
                          <a:endParaRPr lang="es-US" sz="1500" b="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ctr"/>
                          <a:r>
                            <a:rPr lang="es-419" sz="1500" b="0" dirty="0">
                              <a:solidFill>
                                <a:sysClr val="windowText" lastClr="000000"/>
                              </a:solidFill>
                            </a:rPr>
                            <a:t>0.8696</a:t>
                          </a:r>
                          <a:endParaRPr lang="es-US" sz="1500" b="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ctr"/>
                          <a:r>
                            <a:rPr lang="es-419" sz="1500" b="0" dirty="0">
                              <a:solidFill>
                                <a:sysClr val="windowText" lastClr="000000"/>
                              </a:solidFill>
                            </a:rPr>
                            <a:t>0.8584</a:t>
                          </a:r>
                          <a:endParaRPr lang="es-US" sz="1500" b="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ctr"/>
                          <a:r>
                            <a:rPr lang="es-419" sz="1500" b="0" dirty="0">
                              <a:solidFill>
                                <a:sysClr val="windowText" lastClr="000000"/>
                              </a:solidFill>
                            </a:rPr>
                            <a:t>0.8640</a:t>
                          </a:r>
                          <a:endParaRPr lang="es-US" sz="1500" b="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2410051748"/>
                      </a:ext>
                    </a:extLst>
                  </a:tr>
                  <a:tr h="415041">
                    <a:tc>
                      <a:txBody>
                        <a:bodyPr/>
                        <a:lstStyle/>
                        <a:p>
                          <a:pPr algn="ctr"/>
                          <a:r>
                            <a:rPr lang="es-419" sz="1500" i="1" dirty="0">
                              <a:solidFill>
                                <a:sysClr val="windowText" lastClr="000000"/>
                              </a:solidFill>
                            </a:rPr>
                            <a:t>LSTM Básico</a:t>
                          </a:r>
                          <a:endParaRPr lang="es-US" sz="1500" i="1"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0.9062</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0.9127</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0.9078</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0.9102</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extLst>
                      <a:ext uri="{0D108BD9-81ED-4DB2-BD59-A6C34878D82A}">
                        <a16:rowId xmlns:a16="http://schemas.microsoft.com/office/drawing/2014/main" val="344474174"/>
                      </a:ext>
                    </a:extLst>
                  </a:tr>
                  <a:tr h="415041">
                    <a:tc>
                      <a:txBody>
                        <a:bodyPr/>
                        <a:lstStyle/>
                        <a:p>
                          <a:pPr algn="ctr"/>
                          <a:r>
                            <a:rPr lang="es-419" sz="1500" b="1" i="1" dirty="0" err="1">
                              <a:solidFill>
                                <a:sysClr val="windowText" lastClr="000000"/>
                              </a:solidFill>
                            </a:rPr>
                            <a:t>BiLSTM+Att</a:t>
                          </a:r>
                          <a:endParaRPr lang="es-US" sz="1500" b="1" i="1"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A1C8C3"/>
                        </a:solidFill>
                      </a:tcPr>
                    </a:tc>
                    <a:tc>
                      <a:txBody>
                        <a:bodyPr/>
                        <a:lstStyle/>
                        <a:p>
                          <a:pPr algn="ctr"/>
                          <a:r>
                            <a:rPr lang="es-419" sz="1500" b="1" dirty="0">
                              <a:solidFill>
                                <a:sysClr val="windowText" lastClr="000000"/>
                              </a:solidFill>
                            </a:rPr>
                            <a:t>0.9375</a:t>
                          </a:r>
                          <a:endParaRPr lang="es-US" sz="1500" b="1"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A1C8C3"/>
                        </a:solidFill>
                      </a:tcPr>
                    </a:tc>
                    <a:tc>
                      <a:txBody>
                        <a:bodyPr/>
                        <a:lstStyle/>
                        <a:p>
                          <a:pPr algn="ctr"/>
                          <a:r>
                            <a:rPr lang="es-419" sz="1500" b="1" dirty="0">
                              <a:solidFill>
                                <a:sysClr val="windowText" lastClr="000000"/>
                              </a:solidFill>
                            </a:rPr>
                            <a:t>0.9426</a:t>
                          </a:r>
                          <a:endParaRPr lang="es-US" sz="1500" b="1"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A1C8C3"/>
                        </a:solidFill>
                      </a:tcPr>
                    </a:tc>
                    <a:tc>
                      <a:txBody>
                        <a:bodyPr/>
                        <a:lstStyle/>
                        <a:p>
                          <a:pPr algn="ctr"/>
                          <a:r>
                            <a:rPr lang="es-419" sz="1500" b="1" dirty="0">
                              <a:solidFill>
                                <a:sysClr val="windowText" lastClr="000000"/>
                              </a:solidFill>
                            </a:rPr>
                            <a:t>0.9371</a:t>
                          </a:r>
                          <a:endParaRPr lang="es-US" sz="1500" b="1"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A1C8C3"/>
                        </a:solidFill>
                      </a:tcPr>
                    </a:tc>
                    <a:tc>
                      <a:txBody>
                        <a:bodyPr/>
                        <a:lstStyle/>
                        <a:p>
                          <a:pPr algn="ctr"/>
                          <a:r>
                            <a:rPr lang="es-419" sz="1500" b="1" dirty="0">
                              <a:solidFill>
                                <a:sysClr val="windowText" lastClr="000000"/>
                              </a:solidFill>
                            </a:rPr>
                            <a:t>0.9398</a:t>
                          </a:r>
                          <a:endParaRPr lang="es-US" sz="1500" b="1"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A1C8C3"/>
                        </a:solidFill>
                      </a:tcPr>
                    </a:tc>
                    <a:extLst>
                      <a:ext uri="{0D108BD9-81ED-4DB2-BD59-A6C34878D82A}">
                        <a16:rowId xmlns:a16="http://schemas.microsoft.com/office/drawing/2014/main" val="1343550870"/>
                      </a:ext>
                    </a:extLst>
                  </a:tr>
                  <a:tr h="415041">
                    <a:tc>
                      <a:txBody>
                        <a:bodyPr/>
                        <a:lstStyle/>
                        <a:p>
                          <a:pPr algn="ctr"/>
                          <a:r>
                            <a:rPr lang="es-419" sz="1500" i="1" dirty="0">
                              <a:solidFill>
                                <a:sysClr val="windowText" lastClr="000000"/>
                              </a:solidFill>
                            </a:rPr>
                            <a:t>BERT</a:t>
                          </a:r>
                          <a:endParaRPr lang="es-US" sz="1500" i="1"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0.8192</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0.8444</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0.8279</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0.8361</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extLst>
                      <a:ext uri="{0D108BD9-81ED-4DB2-BD59-A6C34878D82A}">
                        <a16:rowId xmlns:a16="http://schemas.microsoft.com/office/drawing/2014/main" val="2119557382"/>
                      </a:ext>
                    </a:extLst>
                  </a:tr>
                </a:tbl>
              </a:graphicData>
            </a:graphic>
          </p:graphicFrame>
        </mc:Fallback>
      </mc:AlternateContent>
      <p:sp>
        <p:nvSpPr>
          <p:cNvPr id="2" name="Marcador de número de diapositiva 1">
            <a:extLst>
              <a:ext uri="{FF2B5EF4-FFF2-40B4-BE49-F238E27FC236}">
                <a16:creationId xmlns:a16="http://schemas.microsoft.com/office/drawing/2014/main" id="{4D356432-00AC-4E5A-9ADD-51F628A4EC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US" smtClean="0"/>
              <a:t>29</a:t>
            </a:fld>
            <a:endParaRPr lang="es-US"/>
          </a:p>
        </p:txBody>
      </p:sp>
    </p:spTree>
    <p:extLst>
      <p:ext uri="{BB962C8B-B14F-4D97-AF65-F5344CB8AC3E}">
        <p14:creationId xmlns:p14="http://schemas.microsoft.com/office/powerpoint/2010/main" val="4111207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8" name="Imagen 7">
            <a:extLst>
              <a:ext uri="{FF2B5EF4-FFF2-40B4-BE49-F238E27FC236}">
                <a16:creationId xmlns:a16="http://schemas.microsoft.com/office/drawing/2014/main" id="{E979BBBD-D522-4F46-9AA2-565D7D26ABDB}"/>
              </a:ext>
            </a:extLst>
          </p:cNvPr>
          <p:cNvPicPr>
            <a:picLocks noChangeAspect="1"/>
          </p:cNvPicPr>
          <p:nvPr/>
        </p:nvPicPr>
        <p:blipFill>
          <a:blip r:embed="rId3"/>
          <a:stretch>
            <a:fillRect/>
          </a:stretch>
        </p:blipFill>
        <p:spPr>
          <a:xfrm>
            <a:off x="637822" y="809861"/>
            <a:ext cx="7535334" cy="4238625"/>
          </a:xfrm>
          <a:prstGeom prst="rect">
            <a:avLst/>
          </a:prstGeom>
        </p:spPr>
      </p:pic>
      <p:sp>
        <p:nvSpPr>
          <p:cNvPr id="99" name="Google Shape;99;p15"/>
          <p:cNvSpPr txBox="1">
            <a:spLocks noGrp="1"/>
          </p:cNvSpPr>
          <p:nvPr>
            <p:ph type="title"/>
          </p:nvPr>
        </p:nvSpPr>
        <p:spPr>
          <a:xfrm>
            <a:off x="729450" y="643241"/>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Extrac</a:t>
            </a:r>
            <a:r>
              <a:rPr lang="es-US" dirty="0" err="1"/>
              <a:t>ción</a:t>
            </a:r>
            <a:r>
              <a:rPr lang="es" dirty="0"/>
              <a:t> de Información</a:t>
            </a:r>
            <a:endParaRPr dirty="0"/>
          </a:p>
        </p:txBody>
      </p:sp>
      <p:sp>
        <p:nvSpPr>
          <p:cNvPr id="2" name="Marcador de número de diapositiva 1">
            <a:extLst>
              <a:ext uri="{FF2B5EF4-FFF2-40B4-BE49-F238E27FC236}">
                <a16:creationId xmlns:a16="http://schemas.microsoft.com/office/drawing/2014/main" id="{464A43CF-BDF1-4016-82E1-09EAEE451A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US" smtClean="0"/>
              <a:t>3</a:t>
            </a:fld>
            <a:endParaRPr lang="es-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653631"/>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Conclusiones</a:t>
            </a:r>
            <a:endParaRPr lang="en-US" dirty="0"/>
          </a:p>
        </p:txBody>
      </p:sp>
      <p:sp>
        <p:nvSpPr>
          <p:cNvPr id="119" name="Google Shape;119;p18"/>
          <p:cNvSpPr txBox="1">
            <a:spLocks noGrp="1"/>
          </p:cNvSpPr>
          <p:nvPr>
            <p:ph type="body" idx="1"/>
          </p:nvPr>
        </p:nvSpPr>
        <p:spPr>
          <a:xfrm>
            <a:off x="729450" y="1971298"/>
            <a:ext cx="7688700" cy="2261100"/>
          </a:xfrm>
          <a:prstGeom prst="rect">
            <a:avLst/>
          </a:prstGeom>
        </p:spPr>
        <p:txBody>
          <a:bodyPr spcFirstLastPara="1" wrap="square" lIns="91425" tIns="91425" rIns="91425" bIns="91425" anchor="t" anchorCtr="0">
            <a:noAutofit/>
          </a:bodyPr>
          <a:lstStyle/>
          <a:p>
            <a:pPr marL="342900" indent="-342900">
              <a:spcAft>
                <a:spcPts val="1600"/>
              </a:spcAft>
            </a:pPr>
            <a:endParaRPr lang="en-US" sz="2200" dirty="0"/>
          </a:p>
        </p:txBody>
      </p:sp>
      <p:graphicFrame>
        <p:nvGraphicFramePr>
          <p:cNvPr id="2" name="Diagrama 1">
            <a:extLst>
              <a:ext uri="{FF2B5EF4-FFF2-40B4-BE49-F238E27FC236}">
                <a16:creationId xmlns:a16="http://schemas.microsoft.com/office/drawing/2014/main" id="{B56B04B3-9140-4615-8168-C65645A7892B}"/>
              </a:ext>
            </a:extLst>
          </p:cNvPr>
          <p:cNvGraphicFramePr/>
          <p:nvPr>
            <p:extLst>
              <p:ext uri="{D42A27DB-BD31-4B8C-83A1-F6EECF244321}">
                <p14:modId xmlns:p14="http://schemas.microsoft.com/office/powerpoint/2010/main" val="2784991808"/>
              </p:ext>
            </p:extLst>
          </p:nvPr>
        </p:nvGraphicFramePr>
        <p:xfrm>
          <a:off x="725849" y="1589453"/>
          <a:ext cx="7688699" cy="26938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Marcador de número de diapositiva 2">
            <a:extLst>
              <a:ext uri="{FF2B5EF4-FFF2-40B4-BE49-F238E27FC236}">
                <a16:creationId xmlns:a16="http://schemas.microsoft.com/office/drawing/2014/main" id="{F77322E5-0971-40D1-AC89-12E169D4CE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US" smtClean="0"/>
              <a:t>30</a:t>
            </a:fld>
            <a:endParaRPr lang="es-US"/>
          </a:p>
        </p:txBody>
      </p:sp>
    </p:spTree>
    <p:extLst>
      <p:ext uri="{BB962C8B-B14F-4D97-AF65-F5344CB8AC3E}">
        <p14:creationId xmlns:p14="http://schemas.microsoft.com/office/powerpoint/2010/main" val="384036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US" sz="3500" dirty="0"/>
              <a:t>Un Modelo de Extracción de Relaciones para el Idioma Español</a:t>
            </a:r>
            <a:endParaRPr dirty="0"/>
          </a:p>
        </p:txBody>
      </p:sp>
      <p:sp>
        <p:nvSpPr>
          <p:cNvPr id="88" name="Google Shape;88;p13"/>
          <p:cNvSpPr txBox="1">
            <a:spLocks noGrp="1"/>
          </p:cNvSpPr>
          <p:nvPr>
            <p:ph type="subTitle" idx="1"/>
          </p:nvPr>
        </p:nvSpPr>
        <p:spPr>
          <a:xfrm>
            <a:off x="750098" y="3282287"/>
            <a:ext cx="7762457" cy="15285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s-ES" sz="1500" dirty="0"/>
          </a:p>
          <a:p>
            <a:pPr marL="0" lvl="0" indent="0" algn="l" rtl="0">
              <a:spcBef>
                <a:spcPts val="0"/>
              </a:spcBef>
              <a:spcAft>
                <a:spcPts val="0"/>
              </a:spcAft>
              <a:buNone/>
            </a:pPr>
            <a:r>
              <a:rPr lang="es-ES" sz="1500" dirty="0"/>
              <a:t>Lic. Claudia Quintana Wong</a:t>
            </a:r>
          </a:p>
          <a:p>
            <a:pPr marL="0" lvl="0" indent="0" algn="l" rtl="0">
              <a:spcBef>
                <a:spcPts val="0"/>
              </a:spcBef>
              <a:spcAft>
                <a:spcPts val="0"/>
              </a:spcAft>
              <a:buNone/>
            </a:pPr>
            <a:endParaRPr lang="es-ES" sz="1500" dirty="0"/>
          </a:p>
          <a:p>
            <a:pPr marL="0" lvl="0" indent="0" algn="l" rtl="0">
              <a:spcBef>
                <a:spcPts val="0"/>
              </a:spcBef>
              <a:spcAft>
                <a:spcPts val="0"/>
              </a:spcAft>
              <a:buNone/>
            </a:pPr>
            <a:r>
              <a:rPr lang="es-ES" sz="1500" dirty="0"/>
              <a:t>Tutores: </a:t>
            </a:r>
          </a:p>
          <a:p>
            <a:pPr marL="0" indent="0"/>
            <a:r>
              <a:rPr lang="es-ES" sz="1500" dirty="0"/>
              <a:t>Dr. C. Luciano García Garrido 	</a:t>
            </a:r>
          </a:p>
          <a:p>
            <a:pPr marL="0" indent="0"/>
            <a:r>
              <a:rPr lang="es-ES" sz="1500" dirty="0"/>
              <a:t>Dra. C. Lucina García Hernández</a:t>
            </a:r>
          </a:p>
        </p:txBody>
      </p:sp>
      <p:sp>
        <p:nvSpPr>
          <p:cNvPr id="5" name="Google Shape;87;p13">
            <a:extLst>
              <a:ext uri="{FF2B5EF4-FFF2-40B4-BE49-F238E27FC236}">
                <a16:creationId xmlns:a16="http://schemas.microsoft.com/office/drawing/2014/main" id="{483C497D-FF7B-469F-B0AB-EFACE1F52A54}"/>
              </a:ext>
            </a:extLst>
          </p:cNvPr>
          <p:cNvSpPr txBox="1">
            <a:spLocks/>
          </p:cNvSpPr>
          <p:nvPr/>
        </p:nvSpPr>
        <p:spPr>
          <a:xfrm>
            <a:off x="750098" y="2571750"/>
            <a:ext cx="7688100" cy="54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r>
              <a:rPr lang="es-US" sz="1500" dirty="0">
                <a:solidFill>
                  <a:schemeClr val="accent1">
                    <a:lumMod val="75000"/>
                  </a:schemeClr>
                </a:solidFill>
              </a:rPr>
              <a:t>Tesis en opción al Tí</a:t>
            </a:r>
            <a:r>
              <a:rPr lang="es-419" sz="1500" dirty="0">
                <a:solidFill>
                  <a:schemeClr val="accent1">
                    <a:lumMod val="75000"/>
                  </a:schemeClr>
                </a:solidFill>
              </a:rPr>
              <a:t>tulo de Máster en Ciencias de la Computación </a:t>
            </a:r>
            <a:br>
              <a:rPr lang="es-419" sz="1500" dirty="0">
                <a:solidFill>
                  <a:schemeClr val="accent1">
                    <a:lumMod val="75000"/>
                  </a:schemeClr>
                </a:solidFill>
              </a:rPr>
            </a:br>
            <a:r>
              <a:rPr lang="es-419" sz="1500" dirty="0">
                <a:solidFill>
                  <a:schemeClr val="accent1">
                    <a:lumMod val="75000"/>
                  </a:schemeClr>
                </a:solidFill>
              </a:rPr>
              <a:t>Universidad de La Habana. Octubre 2020</a:t>
            </a:r>
            <a:endParaRPr lang="es-US" sz="1500" dirty="0">
              <a:solidFill>
                <a:schemeClr val="accent1">
                  <a:lumMod val="75000"/>
                </a:schemeClr>
              </a:solidFill>
            </a:endParaRPr>
          </a:p>
        </p:txBody>
      </p:sp>
    </p:spTree>
    <p:extLst>
      <p:ext uri="{BB962C8B-B14F-4D97-AF65-F5344CB8AC3E}">
        <p14:creationId xmlns:p14="http://schemas.microsoft.com/office/powerpoint/2010/main" val="3990632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dirty="0"/>
              <a:t>Preguntas de la </a:t>
            </a:r>
            <a:r>
              <a:rPr lang="es-419" dirty="0" err="1"/>
              <a:t>Oponencia</a:t>
            </a:r>
            <a:endParaRPr dirty="0"/>
          </a:p>
        </p:txBody>
      </p:sp>
      <p:sp>
        <p:nvSpPr>
          <p:cNvPr id="2" name="Marcador de número de diapositiva 1">
            <a:extLst>
              <a:ext uri="{FF2B5EF4-FFF2-40B4-BE49-F238E27FC236}">
                <a16:creationId xmlns:a16="http://schemas.microsoft.com/office/drawing/2014/main" id="{DE6FAC5D-2D9E-472F-9643-5E8B12AC29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US" smtClean="0"/>
              <a:t>32</a:t>
            </a:fld>
            <a:endParaRPr lang="es-US"/>
          </a:p>
        </p:txBody>
      </p:sp>
    </p:spTree>
    <p:extLst>
      <p:ext uri="{BB962C8B-B14F-4D97-AF65-F5344CB8AC3E}">
        <p14:creationId xmlns:p14="http://schemas.microsoft.com/office/powerpoint/2010/main" val="25576974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649902"/>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Pregunta</a:t>
            </a:r>
            <a:r>
              <a:rPr lang="en-US" dirty="0"/>
              <a:t> 1</a:t>
            </a:r>
          </a:p>
        </p:txBody>
      </p:sp>
      <p:sp>
        <p:nvSpPr>
          <p:cNvPr id="119" name="Google Shape;119;p18"/>
          <p:cNvSpPr txBox="1">
            <a:spLocks noGrp="1"/>
          </p:cNvSpPr>
          <p:nvPr>
            <p:ph type="body" idx="1"/>
          </p:nvPr>
        </p:nvSpPr>
        <p:spPr>
          <a:xfrm>
            <a:off x="727650" y="1587556"/>
            <a:ext cx="7933950" cy="2261100"/>
          </a:xfrm>
          <a:prstGeom prst="rect">
            <a:avLst/>
          </a:prstGeom>
        </p:spPr>
        <p:txBody>
          <a:bodyPr spcFirstLastPara="1" wrap="square" lIns="91425" tIns="91425" rIns="91425" bIns="91425" anchor="t" anchorCtr="0">
            <a:noAutofit/>
          </a:bodyPr>
          <a:lstStyle/>
          <a:p>
            <a:pPr marL="0" lvl="0" indent="0" algn="just">
              <a:spcAft>
                <a:spcPts val="1600"/>
              </a:spcAft>
              <a:buNone/>
            </a:pPr>
            <a:r>
              <a:rPr lang="es-ES" sz="1500" dirty="0"/>
              <a:t>Sobre la Supervisión a distancia la autora afirma: “Este enfoque asume que, si existe una relación entre un par de entidades, establecida en una base de conocimientos, entonces toda oración que haga mención del par de entidades expresa dicha relación. Esta asunción es muy fuerte por lo que generalmente las soluciones existentes buscan alternativas de relajación dependiendo del dominio donde sean implementadas” sin embargo, en el trabajo no se implementa ningún refinamiento en particular de este enfoque. </a:t>
            </a:r>
          </a:p>
          <a:p>
            <a:pPr marL="0" lvl="0" indent="0">
              <a:spcAft>
                <a:spcPts val="1600"/>
              </a:spcAft>
              <a:buNone/>
            </a:pPr>
            <a:r>
              <a:rPr lang="es-ES" sz="1500" dirty="0"/>
              <a:t>¿Qué mejoras usted propondría realizarle al proceso de creación del corpus utilizando Supervisión a Distancia?</a:t>
            </a:r>
            <a:br>
              <a:rPr lang="es-ES" sz="2400" dirty="0"/>
            </a:br>
            <a:endParaRPr sz="2200" dirty="0"/>
          </a:p>
        </p:txBody>
      </p:sp>
      <p:sp>
        <p:nvSpPr>
          <p:cNvPr id="2" name="Marcador de número de diapositiva 1">
            <a:extLst>
              <a:ext uri="{FF2B5EF4-FFF2-40B4-BE49-F238E27FC236}">
                <a16:creationId xmlns:a16="http://schemas.microsoft.com/office/drawing/2014/main" id="{D8F0A1F7-B4D3-4694-977C-7719719B8F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US" smtClean="0"/>
              <a:t>33</a:t>
            </a:fld>
            <a:endParaRPr lang="es-US"/>
          </a:p>
        </p:txBody>
      </p:sp>
    </p:spTree>
    <p:extLst>
      <p:ext uri="{BB962C8B-B14F-4D97-AF65-F5344CB8AC3E}">
        <p14:creationId xmlns:p14="http://schemas.microsoft.com/office/powerpoint/2010/main" val="18062506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649902"/>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Pregunta</a:t>
            </a:r>
            <a:r>
              <a:rPr lang="en-US" dirty="0"/>
              <a:t> 1</a:t>
            </a:r>
          </a:p>
        </p:txBody>
      </p:sp>
      <p:sp>
        <p:nvSpPr>
          <p:cNvPr id="119" name="Google Shape;119;p18"/>
          <p:cNvSpPr txBox="1">
            <a:spLocks noGrp="1"/>
          </p:cNvSpPr>
          <p:nvPr>
            <p:ph type="body" idx="1"/>
          </p:nvPr>
        </p:nvSpPr>
        <p:spPr>
          <a:xfrm>
            <a:off x="732375" y="1600928"/>
            <a:ext cx="7933950" cy="2824234"/>
          </a:xfrm>
          <a:prstGeom prst="rect">
            <a:avLst/>
          </a:prstGeom>
        </p:spPr>
        <p:txBody>
          <a:bodyPr spcFirstLastPara="1" wrap="square" lIns="91425" tIns="91425" rIns="91425" bIns="91425" anchor="t" anchorCtr="0">
            <a:noAutofit/>
          </a:bodyPr>
          <a:lstStyle/>
          <a:p>
            <a:pPr marL="0" lvl="0" indent="0">
              <a:spcAft>
                <a:spcPts val="1600"/>
              </a:spcAft>
              <a:buNone/>
            </a:pPr>
            <a:r>
              <a:rPr lang="es-ES" sz="1500" dirty="0"/>
              <a:t>Mintz et al. (2009) </a:t>
            </a:r>
            <a:r>
              <a:rPr lang="en-US" sz="1500" dirty="0"/>
              <a:t>Distant supervision for relation extraction without labeled data </a:t>
            </a:r>
            <a:br>
              <a:rPr lang="en-US" sz="2000" dirty="0"/>
            </a:br>
            <a:br>
              <a:rPr lang="es-ES" sz="1500" dirty="0"/>
            </a:br>
            <a:br>
              <a:rPr lang="es-ES" sz="1500" dirty="0"/>
            </a:br>
            <a:endParaRPr lang="es-ES" sz="1500" dirty="0"/>
          </a:p>
          <a:p>
            <a:pPr marL="0" lvl="0" indent="0">
              <a:spcAft>
                <a:spcPts val="1600"/>
              </a:spcAft>
              <a:buNone/>
            </a:pPr>
            <a:endParaRPr lang="es-ES" sz="1500" dirty="0"/>
          </a:p>
          <a:p>
            <a:pPr marL="0" indent="0">
              <a:spcAft>
                <a:spcPts val="1600"/>
              </a:spcAft>
              <a:buNone/>
            </a:pPr>
            <a:r>
              <a:rPr lang="es-ES" sz="1500" dirty="0"/>
              <a:t>Si dos entidades participan en una relación, todas las oraciones que mencionan estas dos entidades expresan esa relación.</a:t>
            </a:r>
          </a:p>
          <a:p>
            <a:pPr marL="0" indent="0">
              <a:spcAft>
                <a:spcPts val="1600"/>
              </a:spcAft>
              <a:buNone/>
            </a:pPr>
            <a:endParaRPr lang="es-ES" sz="1500" dirty="0"/>
          </a:p>
          <a:p>
            <a:pPr marL="0" lvl="0" indent="0">
              <a:spcAft>
                <a:spcPts val="1600"/>
              </a:spcAft>
              <a:buNone/>
            </a:pPr>
            <a:br>
              <a:rPr lang="en-US" sz="800" b="0" i="0" dirty="0">
                <a:solidFill>
                  <a:srgbClr val="222222"/>
                </a:solidFill>
                <a:effectLst/>
                <a:latin typeface="Lato" panose="020F0502020204030203" pitchFamily="34" charset="0"/>
              </a:rPr>
            </a:br>
            <a:br>
              <a:rPr lang="es-ES" sz="1500" dirty="0"/>
            </a:br>
            <a:br>
              <a:rPr lang="es-US" sz="2800" dirty="0"/>
            </a:br>
            <a:br>
              <a:rPr lang="en-US" sz="2000" dirty="0"/>
            </a:br>
            <a:endParaRPr lang="es-ES" sz="1500" dirty="0"/>
          </a:p>
          <a:p>
            <a:pPr marL="0" lvl="0" indent="0">
              <a:spcAft>
                <a:spcPts val="1600"/>
              </a:spcAft>
              <a:buNone/>
            </a:pPr>
            <a:endParaRPr lang="es-ES" sz="1500" dirty="0"/>
          </a:p>
          <a:p>
            <a:pPr marL="0" lvl="0" indent="0">
              <a:spcAft>
                <a:spcPts val="1600"/>
              </a:spcAft>
              <a:buNone/>
            </a:pPr>
            <a:br>
              <a:rPr lang="es-ES" sz="1500" dirty="0"/>
            </a:br>
            <a:endParaRPr lang="es-ES" sz="1500" dirty="0"/>
          </a:p>
        </p:txBody>
      </p:sp>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167C2413-0D39-4F1D-AE63-FB160A0A05A8}"/>
                  </a:ext>
                </a:extLst>
              </p:cNvPr>
              <p:cNvSpPr txBox="1"/>
              <p:nvPr/>
            </p:nvSpPr>
            <p:spPr>
              <a:xfrm>
                <a:off x="4998150" y="2477961"/>
                <a:ext cx="3507300"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419" sz="1200" b="0" i="1" dirty="0" smtClean="0">
                          <a:solidFill>
                            <a:schemeClr val="accent1"/>
                          </a:solidFill>
                          <a:latin typeface="Cambria Math" panose="02040503050406030204" pitchFamily="18" charset="0"/>
                          <a:ea typeface="Lato"/>
                          <a:cs typeface="Lato"/>
                          <a:sym typeface="Lato"/>
                        </a:rPr>
                        <m:t>𝑝𝑎𝑟</m:t>
                      </m:r>
                      <m:r>
                        <a:rPr lang="es-419" sz="1200" i="1" dirty="0" smtClean="0">
                          <a:solidFill>
                            <a:schemeClr val="accent1"/>
                          </a:solidFill>
                          <a:latin typeface="Cambria Math" panose="02040503050406030204" pitchFamily="18" charset="0"/>
                          <a:ea typeface="Lato"/>
                          <a:cs typeface="Lato"/>
                          <a:sym typeface="Lato"/>
                        </a:rPr>
                        <m:t> </m:t>
                      </m:r>
                      <m:r>
                        <a:rPr lang="es-419" sz="1200" i="1" dirty="0">
                          <a:solidFill>
                            <a:schemeClr val="accent1"/>
                          </a:solidFill>
                          <a:latin typeface="Cambria Math" panose="02040503050406030204" pitchFamily="18" charset="0"/>
                          <a:ea typeface="Lato"/>
                          <a:cs typeface="Lato"/>
                          <a:sym typeface="Lato"/>
                        </a:rPr>
                        <m:t>= </m:t>
                      </m:r>
                      <m:r>
                        <a:rPr lang="es-419" sz="1200" dirty="0">
                          <a:solidFill>
                            <a:schemeClr val="accent1"/>
                          </a:solidFill>
                          <a:latin typeface="Cambria Math" panose="02040503050406030204" pitchFamily="18" charset="0"/>
                          <a:ea typeface="Lato"/>
                          <a:cs typeface="Lato"/>
                          <a:sym typeface="Lato"/>
                        </a:rPr>
                        <m:t>&lt;</m:t>
                      </m:r>
                      <m:r>
                        <a:rPr lang="es-419" sz="1200" dirty="0" err="1">
                          <a:solidFill>
                            <a:schemeClr val="accent1"/>
                          </a:solidFill>
                          <a:latin typeface="Cambria Math" panose="02040503050406030204" pitchFamily="18" charset="0"/>
                          <a:ea typeface="Lato"/>
                          <a:cs typeface="Lato"/>
                          <a:sym typeface="Lato"/>
                        </a:rPr>
                        <m:t>𝑠𝑢𝑏𝑗𝑒𝑐𝑡</m:t>
                      </m:r>
                      <m:r>
                        <a:rPr lang="es-419" sz="1200" dirty="0">
                          <a:solidFill>
                            <a:schemeClr val="accent1"/>
                          </a:solidFill>
                          <a:latin typeface="Cambria Math" panose="02040503050406030204" pitchFamily="18" charset="0"/>
                          <a:ea typeface="Lato"/>
                          <a:cs typeface="Lato"/>
                          <a:sym typeface="Lato"/>
                        </a:rPr>
                        <m:t>, </m:t>
                      </m:r>
                      <m:r>
                        <a:rPr lang="es-419" sz="1200" dirty="0" err="1">
                          <a:solidFill>
                            <a:schemeClr val="accent1"/>
                          </a:solidFill>
                          <a:latin typeface="Cambria Math" panose="02040503050406030204" pitchFamily="18" charset="0"/>
                          <a:ea typeface="Lato"/>
                          <a:cs typeface="Lato"/>
                          <a:sym typeface="Lato"/>
                        </a:rPr>
                        <m:t>𝑜𝑏𝑗𝑒𝑐𝑡</m:t>
                      </m:r>
                      <m:r>
                        <a:rPr lang="es-419" sz="1200" dirty="0">
                          <a:solidFill>
                            <a:schemeClr val="accent1"/>
                          </a:solidFill>
                          <a:latin typeface="Cambria Math" panose="02040503050406030204" pitchFamily="18" charset="0"/>
                          <a:ea typeface="Lato"/>
                          <a:cs typeface="Lato"/>
                          <a:sym typeface="Lato"/>
                        </a:rPr>
                        <m:t>&gt; </m:t>
                      </m:r>
                    </m:oMath>
                  </m:oMathPara>
                </a14:m>
                <a:endParaRPr lang="es-US" sz="1200" dirty="0">
                  <a:solidFill>
                    <a:schemeClr val="accent1"/>
                  </a:solidFill>
                  <a:latin typeface="Lato"/>
                  <a:ea typeface="Lato"/>
                  <a:cs typeface="Lato"/>
                  <a:sym typeface="Lato"/>
                </a:endParaRPr>
              </a:p>
            </p:txBody>
          </p:sp>
        </mc:Choice>
        <mc:Fallback xmlns="">
          <p:sp>
            <p:nvSpPr>
              <p:cNvPr id="22" name="CuadroTexto 21">
                <a:extLst>
                  <a:ext uri="{FF2B5EF4-FFF2-40B4-BE49-F238E27FC236}">
                    <a16:creationId xmlns:a16="http://schemas.microsoft.com/office/drawing/2014/main" id="{167C2413-0D39-4F1D-AE63-FB160A0A05A8}"/>
                  </a:ext>
                </a:extLst>
              </p:cNvPr>
              <p:cNvSpPr txBox="1">
                <a:spLocks noRot="1" noChangeAspect="1" noMove="1" noResize="1" noEditPoints="1" noAdjustHandles="1" noChangeArrowheads="1" noChangeShapeType="1" noTextEdit="1"/>
              </p:cNvSpPr>
              <p:nvPr/>
            </p:nvSpPr>
            <p:spPr>
              <a:xfrm>
                <a:off x="4998150" y="2477961"/>
                <a:ext cx="3507300" cy="276999"/>
              </a:xfrm>
              <a:prstGeom prst="rect">
                <a:avLst/>
              </a:prstGeom>
              <a:blipFill>
                <a:blip r:embed="rId3"/>
                <a:stretch>
                  <a:fillRect b="-6522"/>
                </a:stretch>
              </a:blipFill>
            </p:spPr>
            <p:txBody>
              <a:bodyPr/>
              <a:lstStyle/>
              <a:p>
                <a:r>
                  <a:rPr lang="es-US">
                    <a:noFill/>
                  </a:rPr>
                  <a:t> </a:t>
                </a:r>
              </a:p>
            </p:txBody>
          </p:sp>
        </mc:Fallback>
      </mc:AlternateContent>
      <p:grpSp>
        <p:nvGrpSpPr>
          <p:cNvPr id="57" name="Grupo 56">
            <a:extLst>
              <a:ext uri="{FF2B5EF4-FFF2-40B4-BE49-F238E27FC236}">
                <a16:creationId xmlns:a16="http://schemas.microsoft.com/office/drawing/2014/main" id="{32117471-B571-42C7-BEED-C73E10995827}"/>
              </a:ext>
            </a:extLst>
          </p:cNvPr>
          <p:cNvGrpSpPr/>
          <p:nvPr/>
        </p:nvGrpSpPr>
        <p:grpSpPr>
          <a:xfrm>
            <a:off x="1311750" y="2289092"/>
            <a:ext cx="3387600" cy="445554"/>
            <a:chOff x="5092200" y="1985226"/>
            <a:chExt cx="3387600" cy="445554"/>
          </a:xfrm>
        </p:grpSpPr>
        <p:grpSp>
          <p:nvGrpSpPr>
            <p:cNvPr id="13" name="Grupo 12">
              <a:extLst>
                <a:ext uri="{FF2B5EF4-FFF2-40B4-BE49-F238E27FC236}">
                  <a16:creationId xmlns:a16="http://schemas.microsoft.com/office/drawing/2014/main" id="{690EF082-DC4A-4CC0-817F-398FAA6EBA1C}"/>
                </a:ext>
              </a:extLst>
            </p:cNvPr>
            <p:cNvGrpSpPr/>
            <p:nvPr/>
          </p:nvGrpSpPr>
          <p:grpSpPr>
            <a:xfrm>
              <a:off x="5092200" y="2150952"/>
              <a:ext cx="1144800" cy="279828"/>
              <a:chOff x="993600" y="1897794"/>
              <a:chExt cx="1144800" cy="279828"/>
            </a:xfrm>
          </p:grpSpPr>
          <p:sp>
            <p:nvSpPr>
              <p:cNvPr id="6" name="Diagrama de flujo: preparación 5">
                <a:extLst>
                  <a:ext uri="{FF2B5EF4-FFF2-40B4-BE49-F238E27FC236}">
                    <a16:creationId xmlns:a16="http://schemas.microsoft.com/office/drawing/2014/main" id="{ADD24B56-3378-429C-ACBE-CE51A2562603}"/>
                  </a:ext>
                </a:extLst>
              </p:cNvPr>
              <p:cNvSpPr/>
              <p:nvPr/>
            </p:nvSpPr>
            <p:spPr>
              <a:xfrm>
                <a:off x="993600" y="1923766"/>
                <a:ext cx="1144800" cy="253856"/>
              </a:xfrm>
              <a:prstGeom prst="flowChartPreparation">
                <a:avLst/>
              </a:prstGeom>
              <a:noFill/>
              <a:ln w="12700">
                <a:solidFill>
                  <a:srgbClr val="EB5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7" name="CuadroTexto 6">
                <a:extLst>
                  <a:ext uri="{FF2B5EF4-FFF2-40B4-BE49-F238E27FC236}">
                    <a16:creationId xmlns:a16="http://schemas.microsoft.com/office/drawing/2014/main" id="{630088C3-44B8-40D8-B1AB-D9AAA4D4BE29}"/>
                  </a:ext>
                </a:extLst>
              </p:cNvPr>
              <p:cNvSpPr txBox="1"/>
              <p:nvPr/>
            </p:nvSpPr>
            <p:spPr>
              <a:xfrm>
                <a:off x="1170000" y="1897794"/>
                <a:ext cx="799200" cy="276999"/>
              </a:xfrm>
              <a:prstGeom prst="rect">
                <a:avLst/>
              </a:prstGeom>
              <a:noFill/>
            </p:spPr>
            <p:txBody>
              <a:bodyPr wrap="square" rtlCol="0">
                <a:spAutoFit/>
              </a:bodyPr>
              <a:lstStyle/>
              <a:p>
                <a:pPr algn="ctr"/>
                <a:r>
                  <a:rPr lang="es-419" sz="1200" dirty="0">
                    <a:solidFill>
                      <a:schemeClr val="accent1"/>
                    </a:solidFill>
                    <a:latin typeface="Lato"/>
                    <a:sym typeface="Lato"/>
                  </a:rPr>
                  <a:t>instancia</a:t>
                </a:r>
                <a:endParaRPr lang="es-US" sz="1200" dirty="0">
                  <a:solidFill>
                    <a:schemeClr val="accent1"/>
                  </a:solidFill>
                  <a:latin typeface="Lato"/>
                  <a:sym typeface="Lato"/>
                </a:endParaRPr>
              </a:p>
            </p:txBody>
          </p:sp>
        </p:grpSp>
        <p:sp>
          <p:nvSpPr>
            <p:cNvPr id="11" name="Diagrama de flujo: conector 10">
              <a:extLst>
                <a:ext uri="{FF2B5EF4-FFF2-40B4-BE49-F238E27FC236}">
                  <a16:creationId xmlns:a16="http://schemas.microsoft.com/office/drawing/2014/main" id="{C7328B2C-52B0-41CB-95F8-7CC4FE828120}"/>
                </a:ext>
              </a:extLst>
            </p:cNvPr>
            <p:cNvSpPr/>
            <p:nvPr/>
          </p:nvSpPr>
          <p:spPr>
            <a:xfrm>
              <a:off x="6741000" y="2258852"/>
              <a:ext cx="90000" cy="9000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grpSp>
          <p:nvGrpSpPr>
            <p:cNvPr id="23" name="Grupo 22">
              <a:extLst>
                <a:ext uri="{FF2B5EF4-FFF2-40B4-BE49-F238E27FC236}">
                  <a16:creationId xmlns:a16="http://schemas.microsoft.com/office/drawing/2014/main" id="{A134BC79-015C-4ECD-8753-F7FC85754A01}"/>
                </a:ext>
              </a:extLst>
            </p:cNvPr>
            <p:cNvGrpSpPr/>
            <p:nvPr/>
          </p:nvGrpSpPr>
          <p:grpSpPr>
            <a:xfrm>
              <a:off x="7335000" y="2148123"/>
              <a:ext cx="1144800" cy="279828"/>
              <a:chOff x="3785400" y="3703323"/>
              <a:chExt cx="1144800" cy="279828"/>
            </a:xfrm>
          </p:grpSpPr>
          <p:sp>
            <p:nvSpPr>
              <p:cNvPr id="17" name="Diagrama de flujo: preparación 16">
                <a:extLst>
                  <a:ext uri="{FF2B5EF4-FFF2-40B4-BE49-F238E27FC236}">
                    <a16:creationId xmlns:a16="http://schemas.microsoft.com/office/drawing/2014/main" id="{B61334E7-6BCF-413E-9258-C680B180DA53}"/>
                  </a:ext>
                </a:extLst>
              </p:cNvPr>
              <p:cNvSpPr/>
              <p:nvPr/>
            </p:nvSpPr>
            <p:spPr>
              <a:xfrm>
                <a:off x="3785400" y="3729295"/>
                <a:ext cx="1144800" cy="253856"/>
              </a:xfrm>
              <a:prstGeom prst="flowChartPreparation">
                <a:avLst/>
              </a:prstGeom>
              <a:noFill/>
              <a:ln w="12700">
                <a:solidFill>
                  <a:srgbClr val="1A9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18" name="CuadroTexto 17">
                <a:extLst>
                  <a:ext uri="{FF2B5EF4-FFF2-40B4-BE49-F238E27FC236}">
                    <a16:creationId xmlns:a16="http://schemas.microsoft.com/office/drawing/2014/main" id="{7882BBC1-14D9-4528-A9B6-CD1AAB587368}"/>
                  </a:ext>
                </a:extLst>
              </p:cNvPr>
              <p:cNvSpPr txBox="1"/>
              <p:nvPr/>
            </p:nvSpPr>
            <p:spPr>
              <a:xfrm>
                <a:off x="3961800" y="3703323"/>
                <a:ext cx="799200" cy="276999"/>
              </a:xfrm>
              <a:prstGeom prst="rect">
                <a:avLst/>
              </a:prstGeom>
              <a:noFill/>
            </p:spPr>
            <p:txBody>
              <a:bodyPr wrap="square" rtlCol="0">
                <a:spAutoFit/>
              </a:bodyPr>
              <a:lstStyle/>
              <a:p>
                <a:pPr algn="ctr"/>
                <a:r>
                  <a:rPr lang="es-419" sz="1200" dirty="0">
                    <a:solidFill>
                      <a:schemeClr val="accent1"/>
                    </a:solidFill>
                    <a:latin typeface="Lato"/>
                    <a:sym typeface="Lato"/>
                  </a:rPr>
                  <a:t>relación</a:t>
                </a:r>
                <a:endParaRPr lang="es-US" sz="1200" dirty="0">
                  <a:solidFill>
                    <a:schemeClr val="accent1"/>
                  </a:solidFill>
                  <a:latin typeface="Lato"/>
                  <a:sym typeface="Lato"/>
                </a:endParaRPr>
              </a:p>
            </p:txBody>
          </p:sp>
        </p:grpSp>
        <p:cxnSp>
          <p:nvCxnSpPr>
            <p:cNvPr id="15" name="Conector recto 14">
              <a:extLst>
                <a:ext uri="{FF2B5EF4-FFF2-40B4-BE49-F238E27FC236}">
                  <a16:creationId xmlns:a16="http://schemas.microsoft.com/office/drawing/2014/main" id="{758A18E8-D5D9-404D-A328-F311D69BF2B9}"/>
                </a:ext>
              </a:extLst>
            </p:cNvPr>
            <p:cNvCxnSpPr>
              <a:cxnSpLocks/>
              <a:stCxn id="6" idx="3"/>
              <a:endCxn id="11" idx="2"/>
            </p:cNvCxnSpPr>
            <p:nvPr/>
          </p:nvCxnSpPr>
          <p:spPr>
            <a:xfrm>
              <a:off x="6237000" y="2303852"/>
              <a:ext cx="50400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1" name="Conector recto 20">
              <a:extLst>
                <a:ext uri="{FF2B5EF4-FFF2-40B4-BE49-F238E27FC236}">
                  <a16:creationId xmlns:a16="http://schemas.microsoft.com/office/drawing/2014/main" id="{9E3B82A7-8C96-4FDE-9052-F2F72B7CF930}"/>
                </a:ext>
              </a:extLst>
            </p:cNvPr>
            <p:cNvCxnSpPr>
              <a:stCxn id="11" idx="6"/>
              <a:endCxn id="17" idx="1"/>
            </p:cNvCxnSpPr>
            <p:nvPr/>
          </p:nvCxnSpPr>
          <p:spPr>
            <a:xfrm flipV="1">
              <a:off x="6831000" y="2301023"/>
              <a:ext cx="504000" cy="2829"/>
            </a:xfrm>
            <a:prstGeom prst="line">
              <a:avLst/>
            </a:prstGeom>
          </p:spPr>
          <p:style>
            <a:lnRef idx="1">
              <a:schemeClr val="dk1"/>
            </a:lnRef>
            <a:fillRef idx="0">
              <a:schemeClr val="dk1"/>
            </a:fillRef>
            <a:effectRef idx="0">
              <a:schemeClr val="dk1"/>
            </a:effectRef>
            <a:fontRef idx="minor">
              <a:schemeClr val="tx1"/>
            </a:fontRef>
          </p:style>
        </p:cxnSp>
        <p:sp>
          <p:nvSpPr>
            <p:cNvPr id="24" name="CuadroTexto 23">
              <a:extLst>
                <a:ext uri="{FF2B5EF4-FFF2-40B4-BE49-F238E27FC236}">
                  <a16:creationId xmlns:a16="http://schemas.microsoft.com/office/drawing/2014/main" id="{0E38B858-A59F-4204-890D-695CBCEA804E}"/>
                </a:ext>
              </a:extLst>
            </p:cNvPr>
            <p:cNvSpPr txBox="1"/>
            <p:nvPr/>
          </p:nvSpPr>
          <p:spPr>
            <a:xfrm>
              <a:off x="6413400" y="1985226"/>
              <a:ext cx="799200" cy="276999"/>
            </a:xfrm>
            <a:prstGeom prst="rect">
              <a:avLst/>
            </a:prstGeom>
            <a:noFill/>
          </p:spPr>
          <p:txBody>
            <a:bodyPr wrap="square" rtlCol="0">
              <a:spAutoFit/>
            </a:bodyPr>
            <a:lstStyle/>
            <a:p>
              <a:pPr algn="ctr"/>
              <a:r>
                <a:rPr lang="es-419" sz="1200" dirty="0">
                  <a:solidFill>
                    <a:schemeClr val="accent1"/>
                  </a:solidFill>
                  <a:latin typeface="Lato"/>
                  <a:sym typeface="Lato"/>
                </a:rPr>
                <a:t>par</a:t>
              </a:r>
              <a:endParaRPr lang="es-US" sz="1200" dirty="0">
                <a:solidFill>
                  <a:schemeClr val="accent1"/>
                </a:solidFill>
                <a:latin typeface="Lato"/>
                <a:sym typeface="Lato"/>
              </a:endParaRPr>
            </a:p>
          </p:txBody>
        </p:sp>
      </p:grpSp>
      <p:sp>
        <p:nvSpPr>
          <p:cNvPr id="88" name="Marcador de número de diapositiva 87">
            <a:extLst>
              <a:ext uri="{FF2B5EF4-FFF2-40B4-BE49-F238E27FC236}">
                <a16:creationId xmlns:a16="http://schemas.microsoft.com/office/drawing/2014/main" id="{FBBEAAED-AEF6-499A-9C6F-1F5F686018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US" smtClean="0"/>
              <a:t>34</a:t>
            </a:fld>
            <a:endParaRPr lang="es-US"/>
          </a:p>
        </p:txBody>
      </p:sp>
      <p:sp>
        <p:nvSpPr>
          <p:cNvPr id="92" name="CuadroTexto 91">
            <a:extLst>
              <a:ext uri="{FF2B5EF4-FFF2-40B4-BE49-F238E27FC236}">
                <a16:creationId xmlns:a16="http://schemas.microsoft.com/office/drawing/2014/main" id="{29E84E82-66A3-40E3-AC1D-46A57A978613}"/>
              </a:ext>
            </a:extLst>
          </p:cNvPr>
          <p:cNvSpPr txBox="1"/>
          <p:nvPr/>
        </p:nvSpPr>
        <p:spPr>
          <a:xfrm>
            <a:off x="144327" y="4805313"/>
            <a:ext cx="8666325" cy="338554"/>
          </a:xfrm>
          <a:prstGeom prst="rect">
            <a:avLst/>
          </a:prstGeom>
          <a:noFill/>
        </p:spPr>
        <p:txBody>
          <a:bodyPr wrap="square">
            <a:spAutoFit/>
          </a:bodyPr>
          <a:lstStyle/>
          <a:p>
            <a:pPr algn="r"/>
            <a:r>
              <a:rPr lang="en-US" sz="800" b="0" i="0" dirty="0" err="1">
                <a:solidFill>
                  <a:srgbClr val="222222"/>
                </a:solidFill>
                <a:effectLst/>
                <a:latin typeface="Lato" panose="020F0502020204030203" pitchFamily="34" charset="0"/>
              </a:rPr>
              <a:t>Mintz</a:t>
            </a:r>
            <a:r>
              <a:rPr lang="en-US" sz="800" b="0" i="0" dirty="0">
                <a:solidFill>
                  <a:srgbClr val="222222"/>
                </a:solidFill>
                <a:effectLst/>
                <a:latin typeface="Lato" panose="020F0502020204030203" pitchFamily="34" charset="0"/>
              </a:rPr>
              <a:t>, M., Bills, S., Snow, R., &amp; </a:t>
            </a:r>
            <a:r>
              <a:rPr lang="en-US" sz="800" b="0" i="0" dirty="0" err="1">
                <a:solidFill>
                  <a:srgbClr val="222222"/>
                </a:solidFill>
                <a:effectLst/>
                <a:latin typeface="Lato" panose="020F0502020204030203" pitchFamily="34" charset="0"/>
              </a:rPr>
              <a:t>Jurafsky</a:t>
            </a:r>
            <a:r>
              <a:rPr lang="en-US" sz="800" b="0" i="0" dirty="0">
                <a:solidFill>
                  <a:srgbClr val="222222"/>
                </a:solidFill>
                <a:effectLst/>
                <a:latin typeface="Lato" panose="020F0502020204030203" pitchFamily="34" charset="0"/>
              </a:rPr>
              <a:t>, D. (2009). Distant supervision for relation extraction without labeled data. In </a:t>
            </a:r>
            <a:r>
              <a:rPr lang="en-US" sz="800" b="0" i="1" dirty="0">
                <a:solidFill>
                  <a:srgbClr val="222222"/>
                </a:solidFill>
                <a:effectLst/>
                <a:latin typeface="Lato" panose="020F0502020204030203" pitchFamily="34" charset="0"/>
              </a:rPr>
              <a:t>Proceedings of the Joint Conference of the 47th Annual Meeting of the ACL and the 4th International Joint Conference on Natural Language Processing of the AFNLP</a:t>
            </a:r>
            <a:r>
              <a:rPr lang="en-US" sz="800" b="0" i="0" dirty="0">
                <a:solidFill>
                  <a:srgbClr val="222222"/>
                </a:solidFill>
                <a:effectLst/>
                <a:latin typeface="Lato" panose="020F0502020204030203" pitchFamily="34" charset="0"/>
              </a:rPr>
              <a:t> (pp. 1003-1011).</a:t>
            </a:r>
            <a:endParaRPr lang="es-US" sz="800" dirty="0"/>
          </a:p>
        </p:txBody>
      </p:sp>
    </p:spTree>
    <p:extLst>
      <p:ext uri="{BB962C8B-B14F-4D97-AF65-F5344CB8AC3E}">
        <p14:creationId xmlns:p14="http://schemas.microsoft.com/office/powerpoint/2010/main" val="20671288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649902"/>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Pregunta</a:t>
            </a:r>
            <a:r>
              <a:rPr lang="en-US" dirty="0"/>
              <a:t> 1</a:t>
            </a:r>
          </a:p>
        </p:txBody>
      </p:sp>
      <p:sp>
        <p:nvSpPr>
          <p:cNvPr id="119" name="Google Shape;119;p18"/>
          <p:cNvSpPr txBox="1">
            <a:spLocks noGrp="1"/>
          </p:cNvSpPr>
          <p:nvPr>
            <p:ph type="body" idx="1"/>
          </p:nvPr>
        </p:nvSpPr>
        <p:spPr>
          <a:xfrm>
            <a:off x="732375" y="1600928"/>
            <a:ext cx="7933950" cy="3466844"/>
          </a:xfrm>
          <a:prstGeom prst="rect">
            <a:avLst/>
          </a:prstGeom>
        </p:spPr>
        <p:txBody>
          <a:bodyPr spcFirstLastPara="1" wrap="square" lIns="91425" tIns="91425" rIns="91425" bIns="91425" anchor="t" anchorCtr="0">
            <a:noAutofit/>
          </a:bodyPr>
          <a:lstStyle/>
          <a:p>
            <a:pPr marL="0" lvl="0" indent="0">
              <a:spcAft>
                <a:spcPts val="1600"/>
              </a:spcAft>
              <a:buNone/>
            </a:pPr>
            <a:r>
              <a:rPr lang="es-ES" sz="1500" dirty="0" err="1"/>
              <a:t>Riedel</a:t>
            </a:r>
            <a:r>
              <a:rPr lang="es-ES" sz="1500" dirty="0"/>
              <a:t> et al. (2010) </a:t>
            </a:r>
            <a:r>
              <a:rPr lang="en-US" sz="1500" dirty="0"/>
              <a:t>Modeling Relations and Their Mentions without </a:t>
            </a:r>
            <a:r>
              <a:rPr lang="es-US" sz="1500" dirty="0" err="1"/>
              <a:t>Labeled</a:t>
            </a:r>
            <a:r>
              <a:rPr lang="es-US" sz="1500" dirty="0"/>
              <a:t> Text </a:t>
            </a:r>
            <a:br>
              <a:rPr lang="es-US" sz="2800" dirty="0"/>
            </a:br>
            <a:br>
              <a:rPr lang="en-US" sz="2000" dirty="0"/>
            </a:br>
            <a:endParaRPr lang="es-ES" sz="1500" dirty="0"/>
          </a:p>
          <a:p>
            <a:pPr marL="0" lvl="0" indent="0">
              <a:spcAft>
                <a:spcPts val="1600"/>
              </a:spcAft>
              <a:buNone/>
            </a:pPr>
            <a:endParaRPr lang="es-ES" sz="1500" dirty="0"/>
          </a:p>
          <a:p>
            <a:pPr marL="0" lvl="0" indent="0">
              <a:spcAft>
                <a:spcPts val="1600"/>
              </a:spcAft>
              <a:buNone/>
            </a:pPr>
            <a:br>
              <a:rPr lang="es-ES" sz="1500" dirty="0"/>
            </a:br>
            <a:endParaRPr lang="es-ES" sz="1500" dirty="0"/>
          </a:p>
          <a:p>
            <a:pPr marL="0" indent="0">
              <a:spcAft>
                <a:spcPts val="1600"/>
              </a:spcAft>
              <a:buNone/>
            </a:pPr>
            <a:r>
              <a:rPr lang="es-ES" sz="1500" dirty="0"/>
              <a:t>Si dos entidades participan en una relación, </a:t>
            </a:r>
            <a:r>
              <a:rPr lang="es-ES" sz="1500" b="1" dirty="0"/>
              <a:t>al menos una oración </a:t>
            </a:r>
            <a:r>
              <a:rPr lang="es-ES" sz="1500" dirty="0"/>
              <a:t>que mencione a estas dos entidades podría expresar esa relación.</a:t>
            </a:r>
          </a:p>
          <a:p>
            <a:pPr marL="0" lvl="0" indent="0">
              <a:spcAft>
                <a:spcPts val="1600"/>
              </a:spcAft>
              <a:buNone/>
            </a:pPr>
            <a:endParaRPr lang="es-ES" sz="1500" dirty="0"/>
          </a:p>
        </p:txBody>
      </p:sp>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167C2413-0D39-4F1D-AE63-FB160A0A05A8}"/>
                  </a:ext>
                </a:extLst>
              </p:cNvPr>
              <p:cNvSpPr txBox="1"/>
              <p:nvPr/>
            </p:nvSpPr>
            <p:spPr>
              <a:xfrm>
                <a:off x="4979969" y="2681005"/>
                <a:ext cx="3507300"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419" sz="1200" b="0" i="1" dirty="0" smtClean="0">
                          <a:solidFill>
                            <a:schemeClr val="accent1"/>
                          </a:solidFill>
                          <a:latin typeface="Cambria Math" panose="02040503050406030204" pitchFamily="18" charset="0"/>
                          <a:ea typeface="Lato"/>
                          <a:cs typeface="Lato"/>
                          <a:sym typeface="Lato"/>
                        </a:rPr>
                        <m:t>𝑝𝑎𝑟</m:t>
                      </m:r>
                      <m:r>
                        <a:rPr lang="es-419" sz="1200" i="1" dirty="0" smtClean="0">
                          <a:solidFill>
                            <a:schemeClr val="accent1"/>
                          </a:solidFill>
                          <a:latin typeface="Cambria Math" panose="02040503050406030204" pitchFamily="18" charset="0"/>
                          <a:ea typeface="Lato"/>
                          <a:cs typeface="Lato"/>
                          <a:sym typeface="Lato"/>
                        </a:rPr>
                        <m:t> </m:t>
                      </m:r>
                      <m:r>
                        <a:rPr lang="es-419" sz="1200" i="1" dirty="0">
                          <a:solidFill>
                            <a:schemeClr val="accent1"/>
                          </a:solidFill>
                          <a:latin typeface="Cambria Math" panose="02040503050406030204" pitchFamily="18" charset="0"/>
                          <a:ea typeface="Lato"/>
                          <a:cs typeface="Lato"/>
                          <a:sym typeface="Lato"/>
                        </a:rPr>
                        <m:t>= </m:t>
                      </m:r>
                      <m:r>
                        <a:rPr lang="es-419" sz="1200" dirty="0">
                          <a:solidFill>
                            <a:schemeClr val="accent1"/>
                          </a:solidFill>
                          <a:latin typeface="Cambria Math" panose="02040503050406030204" pitchFamily="18" charset="0"/>
                          <a:ea typeface="Lato"/>
                          <a:cs typeface="Lato"/>
                          <a:sym typeface="Lato"/>
                        </a:rPr>
                        <m:t>&lt;</m:t>
                      </m:r>
                      <m:r>
                        <a:rPr lang="es-419" sz="1200" dirty="0" err="1">
                          <a:solidFill>
                            <a:schemeClr val="accent1"/>
                          </a:solidFill>
                          <a:latin typeface="Cambria Math" panose="02040503050406030204" pitchFamily="18" charset="0"/>
                          <a:ea typeface="Lato"/>
                          <a:cs typeface="Lato"/>
                          <a:sym typeface="Lato"/>
                        </a:rPr>
                        <m:t>𝑠𝑢𝑏𝑗𝑒𝑐𝑡</m:t>
                      </m:r>
                      <m:r>
                        <a:rPr lang="es-419" sz="1200" dirty="0">
                          <a:solidFill>
                            <a:schemeClr val="accent1"/>
                          </a:solidFill>
                          <a:latin typeface="Cambria Math" panose="02040503050406030204" pitchFamily="18" charset="0"/>
                          <a:ea typeface="Lato"/>
                          <a:cs typeface="Lato"/>
                          <a:sym typeface="Lato"/>
                        </a:rPr>
                        <m:t>, </m:t>
                      </m:r>
                      <m:r>
                        <a:rPr lang="es-419" sz="1200" dirty="0" err="1">
                          <a:solidFill>
                            <a:schemeClr val="accent1"/>
                          </a:solidFill>
                          <a:latin typeface="Cambria Math" panose="02040503050406030204" pitchFamily="18" charset="0"/>
                          <a:ea typeface="Lato"/>
                          <a:cs typeface="Lato"/>
                          <a:sym typeface="Lato"/>
                        </a:rPr>
                        <m:t>𝑜𝑏𝑗𝑒𝑐𝑡</m:t>
                      </m:r>
                      <m:r>
                        <a:rPr lang="es-419" sz="1200" dirty="0">
                          <a:solidFill>
                            <a:schemeClr val="accent1"/>
                          </a:solidFill>
                          <a:latin typeface="Cambria Math" panose="02040503050406030204" pitchFamily="18" charset="0"/>
                          <a:ea typeface="Lato"/>
                          <a:cs typeface="Lato"/>
                          <a:sym typeface="Lato"/>
                        </a:rPr>
                        <m:t>&gt; </m:t>
                      </m:r>
                    </m:oMath>
                  </m:oMathPara>
                </a14:m>
                <a:endParaRPr lang="es-US" sz="1200" dirty="0">
                  <a:solidFill>
                    <a:schemeClr val="accent1"/>
                  </a:solidFill>
                  <a:latin typeface="Lato"/>
                  <a:ea typeface="Lato"/>
                  <a:cs typeface="Lato"/>
                  <a:sym typeface="Lato"/>
                </a:endParaRPr>
              </a:p>
            </p:txBody>
          </p:sp>
        </mc:Choice>
        <mc:Fallback xmlns="">
          <p:sp>
            <p:nvSpPr>
              <p:cNvPr id="22" name="CuadroTexto 21">
                <a:extLst>
                  <a:ext uri="{FF2B5EF4-FFF2-40B4-BE49-F238E27FC236}">
                    <a16:creationId xmlns:a16="http://schemas.microsoft.com/office/drawing/2014/main" id="{167C2413-0D39-4F1D-AE63-FB160A0A05A8}"/>
                  </a:ext>
                </a:extLst>
              </p:cNvPr>
              <p:cNvSpPr txBox="1">
                <a:spLocks noRot="1" noChangeAspect="1" noMove="1" noResize="1" noEditPoints="1" noAdjustHandles="1" noChangeArrowheads="1" noChangeShapeType="1" noTextEdit="1"/>
              </p:cNvSpPr>
              <p:nvPr/>
            </p:nvSpPr>
            <p:spPr>
              <a:xfrm>
                <a:off x="4979969" y="2681005"/>
                <a:ext cx="3507300" cy="276999"/>
              </a:xfrm>
              <a:prstGeom prst="rect">
                <a:avLst/>
              </a:prstGeom>
              <a:blipFill>
                <a:blip r:embed="rId3"/>
                <a:stretch>
                  <a:fillRect b="-6667"/>
                </a:stretch>
              </a:blipFill>
            </p:spPr>
            <p:txBody>
              <a:bodyPr/>
              <a:lstStyle/>
              <a:p>
                <a:r>
                  <a:rPr lang="es-US">
                    <a:noFill/>
                  </a:rPr>
                  <a:t> </a:t>
                </a:r>
              </a:p>
            </p:txBody>
          </p:sp>
        </mc:Fallback>
      </mc:AlternateContent>
      <p:grpSp>
        <p:nvGrpSpPr>
          <p:cNvPr id="55" name="Grupo 54">
            <a:extLst>
              <a:ext uri="{FF2B5EF4-FFF2-40B4-BE49-F238E27FC236}">
                <a16:creationId xmlns:a16="http://schemas.microsoft.com/office/drawing/2014/main" id="{4091958C-FF5B-4978-B76C-9F983BCB980B}"/>
              </a:ext>
            </a:extLst>
          </p:cNvPr>
          <p:cNvGrpSpPr/>
          <p:nvPr/>
        </p:nvGrpSpPr>
        <p:grpSpPr>
          <a:xfrm>
            <a:off x="1018127" y="2271949"/>
            <a:ext cx="3439800" cy="1078026"/>
            <a:chOff x="3925800" y="3028543"/>
            <a:chExt cx="3439800" cy="1078026"/>
          </a:xfrm>
        </p:grpSpPr>
        <p:grpSp>
          <p:nvGrpSpPr>
            <p:cNvPr id="28" name="Grupo 27">
              <a:extLst>
                <a:ext uri="{FF2B5EF4-FFF2-40B4-BE49-F238E27FC236}">
                  <a16:creationId xmlns:a16="http://schemas.microsoft.com/office/drawing/2014/main" id="{B726928D-1EA1-447B-981F-6CEE08FE0B34}"/>
                </a:ext>
              </a:extLst>
            </p:cNvPr>
            <p:cNvGrpSpPr/>
            <p:nvPr/>
          </p:nvGrpSpPr>
          <p:grpSpPr>
            <a:xfrm>
              <a:off x="3947400" y="3028543"/>
              <a:ext cx="1144800" cy="279828"/>
              <a:chOff x="993600" y="1897794"/>
              <a:chExt cx="1144800" cy="279828"/>
            </a:xfrm>
          </p:grpSpPr>
          <p:sp>
            <p:nvSpPr>
              <p:cNvPr id="29" name="Diagrama de flujo: preparación 28">
                <a:extLst>
                  <a:ext uri="{FF2B5EF4-FFF2-40B4-BE49-F238E27FC236}">
                    <a16:creationId xmlns:a16="http://schemas.microsoft.com/office/drawing/2014/main" id="{04410372-B83D-4D37-B373-F4C7A57B6F3A}"/>
                  </a:ext>
                </a:extLst>
              </p:cNvPr>
              <p:cNvSpPr/>
              <p:nvPr/>
            </p:nvSpPr>
            <p:spPr>
              <a:xfrm>
                <a:off x="993600" y="1923766"/>
                <a:ext cx="1144800" cy="253856"/>
              </a:xfrm>
              <a:prstGeom prst="flowChartPreparation">
                <a:avLst/>
              </a:prstGeom>
              <a:noFill/>
              <a:ln w="12700">
                <a:solidFill>
                  <a:srgbClr val="EB5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30" name="CuadroTexto 29">
                <a:extLst>
                  <a:ext uri="{FF2B5EF4-FFF2-40B4-BE49-F238E27FC236}">
                    <a16:creationId xmlns:a16="http://schemas.microsoft.com/office/drawing/2014/main" id="{B90A9B3A-D269-4901-8BE2-08EAEBE5B21F}"/>
                  </a:ext>
                </a:extLst>
              </p:cNvPr>
              <p:cNvSpPr txBox="1"/>
              <p:nvPr/>
            </p:nvSpPr>
            <p:spPr>
              <a:xfrm>
                <a:off x="1170000" y="1897794"/>
                <a:ext cx="799200" cy="276999"/>
              </a:xfrm>
              <a:prstGeom prst="rect">
                <a:avLst/>
              </a:prstGeom>
              <a:noFill/>
            </p:spPr>
            <p:txBody>
              <a:bodyPr wrap="square" rtlCol="0">
                <a:spAutoFit/>
              </a:bodyPr>
              <a:lstStyle/>
              <a:p>
                <a:pPr algn="ctr"/>
                <a:r>
                  <a:rPr lang="es-419" sz="1200" dirty="0">
                    <a:solidFill>
                      <a:schemeClr val="accent1"/>
                    </a:solidFill>
                    <a:latin typeface="Lato"/>
                    <a:sym typeface="Lato"/>
                  </a:rPr>
                  <a:t>instancia</a:t>
                </a:r>
                <a:endParaRPr lang="es-US" sz="1200" dirty="0">
                  <a:solidFill>
                    <a:schemeClr val="accent1"/>
                  </a:solidFill>
                  <a:latin typeface="Lato"/>
                  <a:sym typeface="Lato"/>
                </a:endParaRPr>
              </a:p>
            </p:txBody>
          </p:sp>
        </p:grpSp>
        <p:sp>
          <p:nvSpPr>
            <p:cNvPr id="31" name="Diagrama de flujo: conector 30">
              <a:extLst>
                <a:ext uri="{FF2B5EF4-FFF2-40B4-BE49-F238E27FC236}">
                  <a16:creationId xmlns:a16="http://schemas.microsoft.com/office/drawing/2014/main" id="{1B97EB3D-FBF6-4E0D-9F12-C2DDB2199D36}"/>
                </a:ext>
              </a:extLst>
            </p:cNvPr>
            <p:cNvSpPr/>
            <p:nvPr/>
          </p:nvSpPr>
          <p:spPr>
            <a:xfrm>
              <a:off x="5626800" y="3539643"/>
              <a:ext cx="90000" cy="9000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grpSp>
          <p:nvGrpSpPr>
            <p:cNvPr id="32" name="Grupo 31">
              <a:extLst>
                <a:ext uri="{FF2B5EF4-FFF2-40B4-BE49-F238E27FC236}">
                  <a16:creationId xmlns:a16="http://schemas.microsoft.com/office/drawing/2014/main" id="{02D812A2-F7F1-43FE-AE7E-87787E4951E8}"/>
                </a:ext>
              </a:extLst>
            </p:cNvPr>
            <p:cNvGrpSpPr/>
            <p:nvPr/>
          </p:nvGrpSpPr>
          <p:grpSpPr>
            <a:xfrm>
              <a:off x="6220800" y="3428914"/>
              <a:ext cx="1144800" cy="279828"/>
              <a:chOff x="3785400" y="3703323"/>
              <a:chExt cx="1144800" cy="279828"/>
            </a:xfrm>
          </p:grpSpPr>
          <p:sp>
            <p:nvSpPr>
              <p:cNvPr id="33" name="Diagrama de flujo: preparación 32">
                <a:extLst>
                  <a:ext uri="{FF2B5EF4-FFF2-40B4-BE49-F238E27FC236}">
                    <a16:creationId xmlns:a16="http://schemas.microsoft.com/office/drawing/2014/main" id="{D644CFF2-9139-4FEE-9D79-BB8A90129F96}"/>
                  </a:ext>
                </a:extLst>
              </p:cNvPr>
              <p:cNvSpPr/>
              <p:nvPr/>
            </p:nvSpPr>
            <p:spPr>
              <a:xfrm>
                <a:off x="3785400" y="3729295"/>
                <a:ext cx="1144800" cy="253856"/>
              </a:xfrm>
              <a:prstGeom prst="flowChartPreparation">
                <a:avLst/>
              </a:prstGeom>
              <a:noFill/>
              <a:ln w="12700">
                <a:solidFill>
                  <a:srgbClr val="1A9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34" name="CuadroTexto 33">
                <a:extLst>
                  <a:ext uri="{FF2B5EF4-FFF2-40B4-BE49-F238E27FC236}">
                    <a16:creationId xmlns:a16="http://schemas.microsoft.com/office/drawing/2014/main" id="{42E26B06-97DB-4602-A214-4B1132920D6D}"/>
                  </a:ext>
                </a:extLst>
              </p:cNvPr>
              <p:cNvSpPr txBox="1"/>
              <p:nvPr/>
            </p:nvSpPr>
            <p:spPr>
              <a:xfrm>
                <a:off x="3961800" y="3703323"/>
                <a:ext cx="799200" cy="276999"/>
              </a:xfrm>
              <a:prstGeom prst="rect">
                <a:avLst/>
              </a:prstGeom>
              <a:noFill/>
            </p:spPr>
            <p:txBody>
              <a:bodyPr wrap="square" rtlCol="0">
                <a:spAutoFit/>
              </a:bodyPr>
              <a:lstStyle/>
              <a:p>
                <a:pPr algn="ctr"/>
                <a:r>
                  <a:rPr lang="es-419" sz="1200" dirty="0">
                    <a:solidFill>
                      <a:schemeClr val="accent1"/>
                    </a:solidFill>
                    <a:latin typeface="Lato"/>
                    <a:sym typeface="Lato"/>
                  </a:rPr>
                  <a:t>relación</a:t>
                </a:r>
                <a:endParaRPr lang="es-US" sz="1200" dirty="0">
                  <a:solidFill>
                    <a:schemeClr val="accent1"/>
                  </a:solidFill>
                  <a:latin typeface="Lato"/>
                  <a:sym typeface="Lato"/>
                </a:endParaRPr>
              </a:p>
            </p:txBody>
          </p:sp>
        </p:grpSp>
        <p:cxnSp>
          <p:nvCxnSpPr>
            <p:cNvPr id="35" name="Conector recto 34">
              <a:extLst>
                <a:ext uri="{FF2B5EF4-FFF2-40B4-BE49-F238E27FC236}">
                  <a16:creationId xmlns:a16="http://schemas.microsoft.com/office/drawing/2014/main" id="{5289B4B9-70D8-4329-BA95-6778176E07B1}"/>
                </a:ext>
              </a:extLst>
            </p:cNvPr>
            <p:cNvCxnSpPr>
              <a:cxnSpLocks/>
              <a:stCxn id="29" idx="3"/>
              <a:endCxn id="31" idx="2"/>
            </p:cNvCxnSpPr>
            <p:nvPr/>
          </p:nvCxnSpPr>
          <p:spPr>
            <a:xfrm>
              <a:off x="5092200" y="3181443"/>
              <a:ext cx="534600" cy="403200"/>
            </a:xfrm>
            <a:prstGeom prst="line">
              <a:avLst/>
            </a:prstGeom>
          </p:spPr>
          <p:style>
            <a:lnRef idx="1">
              <a:schemeClr val="accent3"/>
            </a:lnRef>
            <a:fillRef idx="0">
              <a:schemeClr val="accent3"/>
            </a:fillRef>
            <a:effectRef idx="0">
              <a:schemeClr val="accent3"/>
            </a:effectRef>
            <a:fontRef idx="minor">
              <a:schemeClr val="tx1"/>
            </a:fontRef>
          </p:style>
        </p:cxnSp>
        <p:cxnSp>
          <p:nvCxnSpPr>
            <p:cNvPr id="36" name="Conector recto 35">
              <a:extLst>
                <a:ext uri="{FF2B5EF4-FFF2-40B4-BE49-F238E27FC236}">
                  <a16:creationId xmlns:a16="http://schemas.microsoft.com/office/drawing/2014/main" id="{96DA25E4-8F6F-43C9-8E8C-E757C9C49796}"/>
                </a:ext>
              </a:extLst>
            </p:cNvPr>
            <p:cNvCxnSpPr>
              <a:stCxn id="31" idx="6"/>
              <a:endCxn id="33" idx="1"/>
            </p:cNvCxnSpPr>
            <p:nvPr/>
          </p:nvCxnSpPr>
          <p:spPr>
            <a:xfrm flipV="1">
              <a:off x="5716800" y="3581814"/>
              <a:ext cx="504000" cy="2829"/>
            </a:xfrm>
            <a:prstGeom prst="line">
              <a:avLst/>
            </a:prstGeom>
          </p:spPr>
          <p:style>
            <a:lnRef idx="1">
              <a:schemeClr val="dk1"/>
            </a:lnRef>
            <a:fillRef idx="0">
              <a:schemeClr val="dk1"/>
            </a:fillRef>
            <a:effectRef idx="0">
              <a:schemeClr val="dk1"/>
            </a:effectRef>
            <a:fontRef idx="minor">
              <a:schemeClr val="tx1"/>
            </a:fontRef>
          </p:style>
        </p:cxnSp>
        <p:grpSp>
          <p:nvGrpSpPr>
            <p:cNvPr id="46" name="Grupo 45">
              <a:extLst>
                <a:ext uri="{FF2B5EF4-FFF2-40B4-BE49-F238E27FC236}">
                  <a16:creationId xmlns:a16="http://schemas.microsoft.com/office/drawing/2014/main" id="{F2778C1C-F450-41F4-BAC3-33460A98F3C5}"/>
                </a:ext>
              </a:extLst>
            </p:cNvPr>
            <p:cNvGrpSpPr/>
            <p:nvPr/>
          </p:nvGrpSpPr>
          <p:grpSpPr>
            <a:xfrm>
              <a:off x="3925800" y="3414656"/>
              <a:ext cx="1144800" cy="279828"/>
              <a:chOff x="3549825" y="3666656"/>
              <a:chExt cx="1144800" cy="279828"/>
            </a:xfrm>
          </p:grpSpPr>
          <p:sp>
            <p:nvSpPr>
              <p:cNvPr id="38" name="Diagrama de flujo: preparación 37">
                <a:extLst>
                  <a:ext uri="{FF2B5EF4-FFF2-40B4-BE49-F238E27FC236}">
                    <a16:creationId xmlns:a16="http://schemas.microsoft.com/office/drawing/2014/main" id="{CC2A6E82-CF14-46B4-9ADA-866A48D28D32}"/>
                  </a:ext>
                </a:extLst>
              </p:cNvPr>
              <p:cNvSpPr/>
              <p:nvPr/>
            </p:nvSpPr>
            <p:spPr>
              <a:xfrm>
                <a:off x="3549825" y="3692628"/>
                <a:ext cx="1144800" cy="253856"/>
              </a:xfrm>
              <a:prstGeom prst="flowChartPreparation">
                <a:avLst/>
              </a:prstGeom>
              <a:noFill/>
              <a:ln w="12700">
                <a:solidFill>
                  <a:srgbClr val="EB5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39" name="CuadroTexto 38">
                <a:extLst>
                  <a:ext uri="{FF2B5EF4-FFF2-40B4-BE49-F238E27FC236}">
                    <a16:creationId xmlns:a16="http://schemas.microsoft.com/office/drawing/2014/main" id="{D91D0B17-396E-439D-9802-7C2D412D81A4}"/>
                  </a:ext>
                </a:extLst>
              </p:cNvPr>
              <p:cNvSpPr txBox="1"/>
              <p:nvPr/>
            </p:nvSpPr>
            <p:spPr>
              <a:xfrm>
                <a:off x="3726225" y="3666656"/>
                <a:ext cx="799200" cy="276999"/>
              </a:xfrm>
              <a:prstGeom prst="rect">
                <a:avLst/>
              </a:prstGeom>
              <a:noFill/>
            </p:spPr>
            <p:txBody>
              <a:bodyPr wrap="square" rtlCol="0">
                <a:spAutoFit/>
              </a:bodyPr>
              <a:lstStyle/>
              <a:p>
                <a:pPr algn="ctr"/>
                <a:r>
                  <a:rPr lang="es-419" sz="1200" dirty="0">
                    <a:solidFill>
                      <a:schemeClr val="accent1"/>
                    </a:solidFill>
                    <a:latin typeface="Lato"/>
                    <a:sym typeface="Lato"/>
                  </a:rPr>
                  <a:t>instancia</a:t>
                </a:r>
                <a:endParaRPr lang="es-US" sz="1200" dirty="0">
                  <a:solidFill>
                    <a:schemeClr val="accent1"/>
                  </a:solidFill>
                  <a:latin typeface="Lato"/>
                  <a:sym typeface="Lato"/>
                </a:endParaRPr>
              </a:p>
            </p:txBody>
          </p:sp>
        </p:grpSp>
        <p:cxnSp>
          <p:nvCxnSpPr>
            <p:cNvPr id="40" name="Conector recto 39">
              <a:extLst>
                <a:ext uri="{FF2B5EF4-FFF2-40B4-BE49-F238E27FC236}">
                  <a16:creationId xmlns:a16="http://schemas.microsoft.com/office/drawing/2014/main" id="{F53C2182-579E-45DA-B8F2-65E7C70128A4}"/>
                </a:ext>
              </a:extLst>
            </p:cNvPr>
            <p:cNvCxnSpPr>
              <a:cxnSpLocks/>
              <a:stCxn id="38" idx="3"/>
              <a:endCxn id="31" idx="2"/>
            </p:cNvCxnSpPr>
            <p:nvPr/>
          </p:nvCxnSpPr>
          <p:spPr>
            <a:xfrm>
              <a:off x="5070600" y="3567556"/>
              <a:ext cx="556200" cy="17087"/>
            </a:xfrm>
            <a:prstGeom prst="line">
              <a:avLst/>
            </a:prstGeom>
          </p:spPr>
          <p:style>
            <a:lnRef idx="1">
              <a:schemeClr val="accent3"/>
            </a:lnRef>
            <a:fillRef idx="0">
              <a:schemeClr val="accent3"/>
            </a:fillRef>
            <a:effectRef idx="0">
              <a:schemeClr val="accent3"/>
            </a:effectRef>
            <a:fontRef idx="minor">
              <a:schemeClr val="tx1"/>
            </a:fontRef>
          </p:style>
        </p:cxnSp>
        <p:grpSp>
          <p:nvGrpSpPr>
            <p:cNvPr id="50" name="Grupo 49">
              <a:extLst>
                <a:ext uri="{FF2B5EF4-FFF2-40B4-BE49-F238E27FC236}">
                  <a16:creationId xmlns:a16="http://schemas.microsoft.com/office/drawing/2014/main" id="{BDD7DB36-593C-4584-9F5F-862EF31AD7F9}"/>
                </a:ext>
              </a:extLst>
            </p:cNvPr>
            <p:cNvGrpSpPr/>
            <p:nvPr/>
          </p:nvGrpSpPr>
          <p:grpSpPr>
            <a:xfrm>
              <a:off x="3947400" y="3826741"/>
              <a:ext cx="1144800" cy="279828"/>
              <a:chOff x="3549825" y="3666656"/>
              <a:chExt cx="1144800" cy="279828"/>
            </a:xfrm>
          </p:grpSpPr>
          <p:sp>
            <p:nvSpPr>
              <p:cNvPr id="51" name="Diagrama de flujo: preparación 50">
                <a:extLst>
                  <a:ext uri="{FF2B5EF4-FFF2-40B4-BE49-F238E27FC236}">
                    <a16:creationId xmlns:a16="http://schemas.microsoft.com/office/drawing/2014/main" id="{CDD03907-E480-4F0E-9AF0-D7E7F5273A1B}"/>
                  </a:ext>
                </a:extLst>
              </p:cNvPr>
              <p:cNvSpPr/>
              <p:nvPr/>
            </p:nvSpPr>
            <p:spPr>
              <a:xfrm>
                <a:off x="3549825" y="3692628"/>
                <a:ext cx="1144800" cy="253856"/>
              </a:xfrm>
              <a:prstGeom prst="flowChartPreparation">
                <a:avLst/>
              </a:prstGeom>
              <a:noFill/>
              <a:ln w="12700">
                <a:solidFill>
                  <a:srgbClr val="EB5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52" name="CuadroTexto 51">
                <a:extLst>
                  <a:ext uri="{FF2B5EF4-FFF2-40B4-BE49-F238E27FC236}">
                    <a16:creationId xmlns:a16="http://schemas.microsoft.com/office/drawing/2014/main" id="{1259BC99-133F-4ED4-A97B-61522FC0032C}"/>
                  </a:ext>
                </a:extLst>
              </p:cNvPr>
              <p:cNvSpPr txBox="1"/>
              <p:nvPr/>
            </p:nvSpPr>
            <p:spPr>
              <a:xfrm>
                <a:off x="3726225" y="3666656"/>
                <a:ext cx="799200" cy="276999"/>
              </a:xfrm>
              <a:prstGeom prst="rect">
                <a:avLst/>
              </a:prstGeom>
              <a:noFill/>
            </p:spPr>
            <p:txBody>
              <a:bodyPr wrap="square" rtlCol="0">
                <a:spAutoFit/>
              </a:bodyPr>
              <a:lstStyle/>
              <a:p>
                <a:pPr algn="ctr"/>
                <a:r>
                  <a:rPr lang="es-419" sz="1200" dirty="0">
                    <a:solidFill>
                      <a:schemeClr val="accent1"/>
                    </a:solidFill>
                    <a:latin typeface="Lato"/>
                    <a:sym typeface="Lato"/>
                  </a:rPr>
                  <a:t>instancia</a:t>
                </a:r>
                <a:endParaRPr lang="es-US" sz="1200" dirty="0">
                  <a:solidFill>
                    <a:schemeClr val="accent1"/>
                  </a:solidFill>
                  <a:latin typeface="Lato"/>
                  <a:sym typeface="Lato"/>
                </a:endParaRPr>
              </a:p>
            </p:txBody>
          </p:sp>
        </p:grpSp>
        <p:cxnSp>
          <p:nvCxnSpPr>
            <p:cNvPr id="53" name="Conector recto 52">
              <a:extLst>
                <a:ext uri="{FF2B5EF4-FFF2-40B4-BE49-F238E27FC236}">
                  <a16:creationId xmlns:a16="http://schemas.microsoft.com/office/drawing/2014/main" id="{E588BF59-4697-4341-B650-C96AD010D992}"/>
                </a:ext>
              </a:extLst>
            </p:cNvPr>
            <p:cNvCxnSpPr>
              <a:cxnSpLocks/>
              <a:stCxn id="51" idx="3"/>
              <a:endCxn id="31" idx="3"/>
            </p:cNvCxnSpPr>
            <p:nvPr/>
          </p:nvCxnSpPr>
          <p:spPr>
            <a:xfrm flipV="1">
              <a:off x="5092200" y="3616463"/>
              <a:ext cx="547780" cy="363178"/>
            </a:xfrm>
            <a:prstGeom prst="line">
              <a:avLst/>
            </a:prstGeom>
          </p:spPr>
          <p:style>
            <a:lnRef idx="1">
              <a:schemeClr val="accent3"/>
            </a:lnRef>
            <a:fillRef idx="0">
              <a:schemeClr val="accent3"/>
            </a:fillRef>
            <a:effectRef idx="0">
              <a:schemeClr val="accent3"/>
            </a:effectRef>
            <a:fontRef idx="minor">
              <a:schemeClr val="tx1"/>
            </a:fontRef>
          </p:style>
        </p:cxnSp>
        <p:sp>
          <p:nvSpPr>
            <p:cNvPr id="54" name="CuadroTexto 53">
              <a:extLst>
                <a:ext uri="{FF2B5EF4-FFF2-40B4-BE49-F238E27FC236}">
                  <a16:creationId xmlns:a16="http://schemas.microsoft.com/office/drawing/2014/main" id="{05A162D3-6DAB-4508-A94B-83D38154C39D}"/>
                </a:ext>
              </a:extLst>
            </p:cNvPr>
            <p:cNvSpPr txBox="1"/>
            <p:nvPr/>
          </p:nvSpPr>
          <p:spPr>
            <a:xfrm>
              <a:off x="5272200" y="3268681"/>
              <a:ext cx="799200" cy="276999"/>
            </a:xfrm>
            <a:prstGeom prst="rect">
              <a:avLst/>
            </a:prstGeom>
            <a:noFill/>
          </p:spPr>
          <p:txBody>
            <a:bodyPr wrap="square" rtlCol="0">
              <a:spAutoFit/>
            </a:bodyPr>
            <a:lstStyle/>
            <a:p>
              <a:pPr algn="ctr"/>
              <a:r>
                <a:rPr lang="es-419" sz="1200" dirty="0">
                  <a:solidFill>
                    <a:schemeClr val="accent1"/>
                  </a:solidFill>
                  <a:latin typeface="Lato"/>
                  <a:sym typeface="Lato"/>
                </a:rPr>
                <a:t>par</a:t>
              </a:r>
              <a:endParaRPr lang="es-US" sz="1200" dirty="0">
                <a:solidFill>
                  <a:schemeClr val="accent1"/>
                </a:solidFill>
                <a:latin typeface="Lato"/>
                <a:sym typeface="Lato"/>
              </a:endParaRPr>
            </a:p>
          </p:txBody>
        </p:sp>
      </p:grpSp>
      <p:sp>
        <p:nvSpPr>
          <p:cNvPr id="88" name="Marcador de número de diapositiva 87">
            <a:extLst>
              <a:ext uri="{FF2B5EF4-FFF2-40B4-BE49-F238E27FC236}">
                <a16:creationId xmlns:a16="http://schemas.microsoft.com/office/drawing/2014/main" id="{FBBEAAED-AEF6-499A-9C6F-1F5F686018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US" smtClean="0"/>
              <a:t>35</a:t>
            </a:fld>
            <a:endParaRPr lang="es-US"/>
          </a:p>
        </p:txBody>
      </p:sp>
      <p:sp>
        <p:nvSpPr>
          <p:cNvPr id="37" name="CuadroTexto 36">
            <a:extLst>
              <a:ext uri="{FF2B5EF4-FFF2-40B4-BE49-F238E27FC236}">
                <a16:creationId xmlns:a16="http://schemas.microsoft.com/office/drawing/2014/main" id="{39F5EB8B-4CE2-4C12-B544-17B3C9F9A735}"/>
              </a:ext>
            </a:extLst>
          </p:cNvPr>
          <p:cNvSpPr txBox="1"/>
          <p:nvPr/>
        </p:nvSpPr>
        <p:spPr>
          <a:xfrm>
            <a:off x="776546" y="4823944"/>
            <a:ext cx="8034106" cy="338554"/>
          </a:xfrm>
          <a:prstGeom prst="rect">
            <a:avLst/>
          </a:prstGeom>
          <a:noFill/>
        </p:spPr>
        <p:txBody>
          <a:bodyPr wrap="square">
            <a:spAutoFit/>
          </a:bodyPr>
          <a:lstStyle/>
          <a:p>
            <a:pPr algn="r"/>
            <a:r>
              <a:rPr lang="en-US" sz="800" b="0" i="0" dirty="0">
                <a:solidFill>
                  <a:srgbClr val="222222"/>
                </a:solidFill>
                <a:effectLst/>
                <a:latin typeface="Lato" panose="020F0502020204030203" pitchFamily="34" charset="0"/>
              </a:rPr>
              <a:t>Riedel, S., Yao, L., &amp; McCallum, A. (2010). Modeling relations and their mentions without labeled text. In </a:t>
            </a:r>
            <a:r>
              <a:rPr lang="en-US" sz="800" b="0" i="1" dirty="0">
                <a:solidFill>
                  <a:srgbClr val="222222"/>
                </a:solidFill>
                <a:effectLst/>
                <a:latin typeface="Lato" panose="020F0502020204030203" pitchFamily="34" charset="0"/>
              </a:rPr>
              <a:t>Joint European Conference on Machine Learning and Knowledge Discovery in Databases</a:t>
            </a:r>
            <a:r>
              <a:rPr lang="en-US" sz="800" b="0" i="0" dirty="0">
                <a:solidFill>
                  <a:srgbClr val="222222"/>
                </a:solidFill>
                <a:effectLst/>
                <a:latin typeface="Lato" panose="020F0502020204030203" pitchFamily="34" charset="0"/>
              </a:rPr>
              <a:t> (pp. 148-163). Springer, Berlin, Heidelberg</a:t>
            </a:r>
            <a:r>
              <a:rPr lang="en-US" sz="800" dirty="0">
                <a:solidFill>
                  <a:srgbClr val="222222"/>
                </a:solidFill>
                <a:latin typeface="Lato" panose="020F0502020204030203" pitchFamily="34" charset="0"/>
                <a:sym typeface="Lato"/>
              </a:rPr>
              <a:t>.</a:t>
            </a:r>
            <a:endParaRPr lang="es-US" sz="800" dirty="0">
              <a:solidFill>
                <a:srgbClr val="222222"/>
              </a:solidFill>
              <a:latin typeface="Lato" panose="020F0502020204030203" pitchFamily="34" charset="0"/>
              <a:sym typeface="Lato"/>
            </a:endParaRPr>
          </a:p>
        </p:txBody>
      </p:sp>
    </p:spTree>
    <p:extLst>
      <p:ext uri="{BB962C8B-B14F-4D97-AF65-F5344CB8AC3E}">
        <p14:creationId xmlns:p14="http://schemas.microsoft.com/office/powerpoint/2010/main" val="2565231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649902"/>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Pregunta</a:t>
            </a:r>
            <a:r>
              <a:rPr lang="en-US" dirty="0"/>
              <a:t> 1</a:t>
            </a:r>
          </a:p>
        </p:txBody>
      </p:sp>
      <p:sp>
        <p:nvSpPr>
          <p:cNvPr id="119" name="Google Shape;119;p18"/>
          <p:cNvSpPr txBox="1">
            <a:spLocks noGrp="1"/>
          </p:cNvSpPr>
          <p:nvPr>
            <p:ph type="body" idx="1"/>
          </p:nvPr>
        </p:nvSpPr>
        <p:spPr>
          <a:xfrm>
            <a:off x="732375" y="1600928"/>
            <a:ext cx="7933950" cy="3466844"/>
          </a:xfrm>
          <a:prstGeom prst="rect">
            <a:avLst/>
          </a:prstGeom>
        </p:spPr>
        <p:txBody>
          <a:bodyPr spcFirstLastPara="1" wrap="square" lIns="91425" tIns="91425" rIns="91425" bIns="91425" anchor="t" anchorCtr="0">
            <a:noAutofit/>
          </a:bodyPr>
          <a:lstStyle/>
          <a:p>
            <a:pPr marL="0" lvl="0" indent="0">
              <a:spcAft>
                <a:spcPts val="1600"/>
              </a:spcAft>
              <a:buNone/>
            </a:pPr>
            <a:r>
              <a:rPr lang="es-US" sz="1500" dirty="0" err="1"/>
              <a:t>Surdeanu</a:t>
            </a:r>
            <a:r>
              <a:rPr lang="es-US" sz="1500" dirty="0"/>
              <a:t> </a:t>
            </a:r>
            <a:r>
              <a:rPr lang="es-ES" sz="1500" dirty="0"/>
              <a:t>et al. (2012)</a:t>
            </a:r>
            <a:r>
              <a:rPr lang="en-US" sz="1500" dirty="0"/>
              <a:t> Multi-instance Multi-label Learning for Relation Extraction </a:t>
            </a:r>
            <a:br>
              <a:rPr lang="en-US" sz="1500" dirty="0"/>
            </a:br>
            <a:br>
              <a:rPr lang="en-US" sz="1500" dirty="0"/>
            </a:br>
            <a:br>
              <a:rPr lang="es-ES" sz="1500" dirty="0"/>
            </a:br>
            <a:br>
              <a:rPr lang="es-ES" sz="1500" dirty="0"/>
            </a:br>
            <a:endParaRPr lang="es-ES" sz="1500" dirty="0"/>
          </a:p>
          <a:p>
            <a:pPr marL="0" indent="0">
              <a:spcAft>
                <a:spcPts val="1600"/>
              </a:spcAft>
              <a:buNone/>
            </a:pPr>
            <a:br>
              <a:rPr lang="es-US" sz="2800" dirty="0"/>
            </a:br>
            <a:r>
              <a:rPr lang="es-ES" sz="1500" dirty="0"/>
              <a:t>Si dos entidades participan en una relación, </a:t>
            </a:r>
            <a:r>
              <a:rPr lang="es-ES" sz="1500" b="1" dirty="0"/>
              <a:t>al menos una oración </a:t>
            </a:r>
            <a:r>
              <a:rPr lang="es-ES" sz="1500" dirty="0"/>
              <a:t>que mencione a estas dos entidades podría expresar esa relación. Cada mención de relación tiene exactamente una etiqueta, pero permite que el par exhiba </a:t>
            </a:r>
            <a:r>
              <a:rPr lang="es-ES" sz="1500" b="1" dirty="0"/>
              <a:t>múltiples etiquetas en diferentes menciones</a:t>
            </a:r>
            <a:r>
              <a:rPr lang="es-ES" sz="1500" dirty="0"/>
              <a:t>.</a:t>
            </a:r>
          </a:p>
          <a:p>
            <a:pPr marL="0" indent="0" algn="r">
              <a:spcAft>
                <a:spcPts val="1600"/>
              </a:spcAft>
              <a:buNone/>
            </a:pPr>
            <a:br>
              <a:rPr lang="es-US" sz="800" b="0" i="0" dirty="0">
                <a:solidFill>
                  <a:srgbClr val="222222"/>
                </a:solidFill>
                <a:effectLst/>
                <a:latin typeface="Arial" panose="020B0604020202020204" pitchFamily="34" charset="0"/>
              </a:rPr>
            </a:br>
            <a:endParaRPr lang="es-ES" sz="1000" dirty="0">
              <a:latin typeface="Lato" panose="020F0502020204030203" pitchFamily="34" charset="0"/>
            </a:endParaRPr>
          </a:p>
          <a:p>
            <a:pPr marL="0" lvl="0" indent="0">
              <a:spcAft>
                <a:spcPts val="1600"/>
              </a:spcAft>
              <a:buNone/>
            </a:pPr>
            <a:endParaRPr lang="es-ES" sz="1500" dirty="0"/>
          </a:p>
          <a:p>
            <a:pPr marL="0" lvl="0" indent="0">
              <a:spcAft>
                <a:spcPts val="1600"/>
              </a:spcAft>
              <a:buNone/>
            </a:pPr>
            <a:endParaRPr lang="es-ES" sz="1500" dirty="0"/>
          </a:p>
        </p:txBody>
      </p:sp>
      <mc:AlternateContent xmlns:mc="http://schemas.openxmlformats.org/markup-compatibility/2006">
        <mc:Choice xmlns:a14="http://schemas.microsoft.com/office/drawing/2010/main" Requires="a14">
          <p:sp>
            <p:nvSpPr>
              <p:cNvPr id="22" name="CuadroTexto 21">
                <a:extLst>
                  <a:ext uri="{FF2B5EF4-FFF2-40B4-BE49-F238E27FC236}">
                    <a16:creationId xmlns:a16="http://schemas.microsoft.com/office/drawing/2014/main" id="{167C2413-0D39-4F1D-AE63-FB160A0A05A8}"/>
                  </a:ext>
                </a:extLst>
              </p:cNvPr>
              <p:cNvSpPr txBox="1"/>
              <p:nvPr/>
            </p:nvSpPr>
            <p:spPr>
              <a:xfrm>
                <a:off x="4936704" y="2673924"/>
                <a:ext cx="3507300"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419" sz="1200" b="0" i="1" dirty="0" smtClean="0">
                          <a:solidFill>
                            <a:schemeClr val="accent1"/>
                          </a:solidFill>
                          <a:latin typeface="Cambria Math" panose="02040503050406030204" pitchFamily="18" charset="0"/>
                          <a:ea typeface="Lato"/>
                          <a:cs typeface="Lato"/>
                          <a:sym typeface="Lato"/>
                        </a:rPr>
                        <m:t>𝑝𝑎𝑟</m:t>
                      </m:r>
                      <m:r>
                        <a:rPr lang="es-419" sz="1200" i="1" dirty="0" smtClean="0">
                          <a:solidFill>
                            <a:schemeClr val="accent1"/>
                          </a:solidFill>
                          <a:latin typeface="Cambria Math" panose="02040503050406030204" pitchFamily="18" charset="0"/>
                          <a:ea typeface="Lato"/>
                          <a:cs typeface="Lato"/>
                          <a:sym typeface="Lato"/>
                        </a:rPr>
                        <m:t> </m:t>
                      </m:r>
                      <m:r>
                        <a:rPr lang="es-419" sz="1200" i="1" dirty="0">
                          <a:solidFill>
                            <a:schemeClr val="accent1"/>
                          </a:solidFill>
                          <a:latin typeface="Cambria Math" panose="02040503050406030204" pitchFamily="18" charset="0"/>
                          <a:ea typeface="Lato"/>
                          <a:cs typeface="Lato"/>
                          <a:sym typeface="Lato"/>
                        </a:rPr>
                        <m:t>= </m:t>
                      </m:r>
                      <m:r>
                        <a:rPr lang="es-419" sz="1200" dirty="0">
                          <a:solidFill>
                            <a:schemeClr val="accent1"/>
                          </a:solidFill>
                          <a:latin typeface="Cambria Math" panose="02040503050406030204" pitchFamily="18" charset="0"/>
                          <a:ea typeface="Lato"/>
                          <a:cs typeface="Lato"/>
                          <a:sym typeface="Lato"/>
                        </a:rPr>
                        <m:t>&lt;</m:t>
                      </m:r>
                      <m:r>
                        <a:rPr lang="es-419" sz="1200" dirty="0" err="1">
                          <a:solidFill>
                            <a:schemeClr val="accent1"/>
                          </a:solidFill>
                          <a:latin typeface="Cambria Math" panose="02040503050406030204" pitchFamily="18" charset="0"/>
                          <a:ea typeface="Lato"/>
                          <a:cs typeface="Lato"/>
                          <a:sym typeface="Lato"/>
                        </a:rPr>
                        <m:t>𝑠𝑢𝑏𝑗𝑒𝑐𝑡</m:t>
                      </m:r>
                      <m:r>
                        <a:rPr lang="es-419" sz="1200" dirty="0">
                          <a:solidFill>
                            <a:schemeClr val="accent1"/>
                          </a:solidFill>
                          <a:latin typeface="Cambria Math" panose="02040503050406030204" pitchFamily="18" charset="0"/>
                          <a:ea typeface="Lato"/>
                          <a:cs typeface="Lato"/>
                          <a:sym typeface="Lato"/>
                        </a:rPr>
                        <m:t>, </m:t>
                      </m:r>
                      <m:r>
                        <a:rPr lang="es-419" sz="1200" dirty="0" err="1">
                          <a:solidFill>
                            <a:schemeClr val="accent1"/>
                          </a:solidFill>
                          <a:latin typeface="Cambria Math" panose="02040503050406030204" pitchFamily="18" charset="0"/>
                          <a:ea typeface="Lato"/>
                          <a:cs typeface="Lato"/>
                          <a:sym typeface="Lato"/>
                        </a:rPr>
                        <m:t>𝑜𝑏𝑗𝑒𝑐𝑡</m:t>
                      </m:r>
                      <m:r>
                        <a:rPr lang="es-419" sz="1200" dirty="0">
                          <a:solidFill>
                            <a:schemeClr val="accent1"/>
                          </a:solidFill>
                          <a:latin typeface="Cambria Math" panose="02040503050406030204" pitchFamily="18" charset="0"/>
                          <a:ea typeface="Lato"/>
                          <a:cs typeface="Lato"/>
                          <a:sym typeface="Lato"/>
                        </a:rPr>
                        <m:t>&gt; </m:t>
                      </m:r>
                    </m:oMath>
                  </m:oMathPara>
                </a14:m>
                <a:endParaRPr lang="es-US" sz="1200" dirty="0">
                  <a:solidFill>
                    <a:schemeClr val="accent1"/>
                  </a:solidFill>
                  <a:latin typeface="Lato"/>
                  <a:ea typeface="Lato"/>
                  <a:cs typeface="Lato"/>
                  <a:sym typeface="Lato"/>
                </a:endParaRPr>
              </a:p>
            </p:txBody>
          </p:sp>
        </mc:Choice>
        <mc:Fallback>
          <p:sp>
            <p:nvSpPr>
              <p:cNvPr id="22" name="CuadroTexto 21">
                <a:extLst>
                  <a:ext uri="{FF2B5EF4-FFF2-40B4-BE49-F238E27FC236}">
                    <a16:creationId xmlns:a16="http://schemas.microsoft.com/office/drawing/2014/main" id="{167C2413-0D39-4F1D-AE63-FB160A0A05A8}"/>
                  </a:ext>
                </a:extLst>
              </p:cNvPr>
              <p:cNvSpPr txBox="1">
                <a:spLocks noRot="1" noChangeAspect="1" noMove="1" noResize="1" noEditPoints="1" noAdjustHandles="1" noChangeArrowheads="1" noChangeShapeType="1" noTextEdit="1"/>
              </p:cNvSpPr>
              <p:nvPr/>
            </p:nvSpPr>
            <p:spPr>
              <a:xfrm>
                <a:off x="4936704" y="2673924"/>
                <a:ext cx="3507300" cy="276999"/>
              </a:xfrm>
              <a:prstGeom prst="rect">
                <a:avLst/>
              </a:prstGeom>
              <a:blipFill>
                <a:blip r:embed="rId3"/>
                <a:stretch>
                  <a:fillRect b="-6667"/>
                </a:stretch>
              </a:blipFill>
            </p:spPr>
            <p:txBody>
              <a:bodyPr/>
              <a:lstStyle/>
              <a:p>
                <a:r>
                  <a:rPr lang="es-US">
                    <a:noFill/>
                  </a:rPr>
                  <a:t> </a:t>
                </a:r>
              </a:p>
            </p:txBody>
          </p:sp>
        </mc:Fallback>
      </mc:AlternateContent>
      <p:grpSp>
        <p:nvGrpSpPr>
          <p:cNvPr id="87" name="Grupo 86">
            <a:extLst>
              <a:ext uri="{FF2B5EF4-FFF2-40B4-BE49-F238E27FC236}">
                <a16:creationId xmlns:a16="http://schemas.microsoft.com/office/drawing/2014/main" id="{E86F4E24-EA1C-40F2-80ED-443AE53F8A59}"/>
              </a:ext>
            </a:extLst>
          </p:cNvPr>
          <p:cNvGrpSpPr/>
          <p:nvPr/>
        </p:nvGrpSpPr>
        <p:grpSpPr>
          <a:xfrm>
            <a:off x="1017927" y="2329743"/>
            <a:ext cx="3500100" cy="1078026"/>
            <a:chOff x="4976550" y="3916254"/>
            <a:chExt cx="3500100" cy="1078026"/>
          </a:xfrm>
        </p:grpSpPr>
        <p:grpSp>
          <p:nvGrpSpPr>
            <p:cNvPr id="61" name="Grupo 60">
              <a:extLst>
                <a:ext uri="{FF2B5EF4-FFF2-40B4-BE49-F238E27FC236}">
                  <a16:creationId xmlns:a16="http://schemas.microsoft.com/office/drawing/2014/main" id="{10F100F2-B27E-4AB9-97F2-2DDF2F8DA980}"/>
                </a:ext>
              </a:extLst>
            </p:cNvPr>
            <p:cNvGrpSpPr/>
            <p:nvPr/>
          </p:nvGrpSpPr>
          <p:grpSpPr>
            <a:xfrm>
              <a:off x="4998150" y="3916254"/>
              <a:ext cx="1144800" cy="279828"/>
              <a:chOff x="993600" y="1897794"/>
              <a:chExt cx="1144800" cy="279828"/>
            </a:xfrm>
          </p:grpSpPr>
          <p:sp>
            <p:nvSpPr>
              <p:cNvPr id="77" name="Diagrama de flujo: preparación 76">
                <a:extLst>
                  <a:ext uri="{FF2B5EF4-FFF2-40B4-BE49-F238E27FC236}">
                    <a16:creationId xmlns:a16="http://schemas.microsoft.com/office/drawing/2014/main" id="{0B866D49-6C6A-4568-BD88-12F50B280CFD}"/>
                  </a:ext>
                </a:extLst>
              </p:cNvPr>
              <p:cNvSpPr/>
              <p:nvPr/>
            </p:nvSpPr>
            <p:spPr>
              <a:xfrm>
                <a:off x="993600" y="1923766"/>
                <a:ext cx="1144800" cy="253856"/>
              </a:xfrm>
              <a:prstGeom prst="flowChartPreparation">
                <a:avLst/>
              </a:prstGeom>
              <a:noFill/>
              <a:ln w="12700">
                <a:solidFill>
                  <a:srgbClr val="EB5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78" name="CuadroTexto 77">
                <a:extLst>
                  <a:ext uri="{FF2B5EF4-FFF2-40B4-BE49-F238E27FC236}">
                    <a16:creationId xmlns:a16="http://schemas.microsoft.com/office/drawing/2014/main" id="{EF7E6592-A405-4C6E-B946-B44B2C587BC6}"/>
                  </a:ext>
                </a:extLst>
              </p:cNvPr>
              <p:cNvSpPr txBox="1"/>
              <p:nvPr/>
            </p:nvSpPr>
            <p:spPr>
              <a:xfrm>
                <a:off x="1170000" y="1897794"/>
                <a:ext cx="799200" cy="276999"/>
              </a:xfrm>
              <a:prstGeom prst="rect">
                <a:avLst/>
              </a:prstGeom>
              <a:noFill/>
            </p:spPr>
            <p:txBody>
              <a:bodyPr wrap="square" rtlCol="0">
                <a:spAutoFit/>
              </a:bodyPr>
              <a:lstStyle/>
              <a:p>
                <a:pPr algn="ctr"/>
                <a:r>
                  <a:rPr lang="es-419" sz="1200" dirty="0">
                    <a:solidFill>
                      <a:schemeClr val="accent1"/>
                    </a:solidFill>
                    <a:latin typeface="Lato"/>
                    <a:sym typeface="Lato"/>
                  </a:rPr>
                  <a:t>instancia</a:t>
                </a:r>
                <a:endParaRPr lang="es-US" sz="1200" dirty="0">
                  <a:solidFill>
                    <a:schemeClr val="accent1"/>
                  </a:solidFill>
                  <a:latin typeface="Lato"/>
                  <a:sym typeface="Lato"/>
                </a:endParaRPr>
              </a:p>
            </p:txBody>
          </p:sp>
        </p:grpSp>
        <p:sp>
          <p:nvSpPr>
            <p:cNvPr id="62" name="Diagrama de flujo: conector 61">
              <a:extLst>
                <a:ext uri="{FF2B5EF4-FFF2-40B4-BE49-F238E27FC236}">
                  <a16:creationId xmlns:a16="http://schemas.microsoft.com/office/drawing/2014/main" id="{0D9525C8-97A8-48B7-9AFA-0E234F177372}"/>
                </a:ext>
              </a:extLst>
            </p:cNvPr>
            <p:cNvSpPr/>
            <p:nvPr/>
          </p:nvSpPr>
          <p:spPr>
            <a:xfrm>
              <a:off x="6677550" y="4427354"/>
              <a:ext cx="90000" cy="9000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cxnSp>
          <p:nvCxnSpPr>
            <p:cNvPr id="64" name="Conector recto 63">
              <a:extLst>
                <a:ext uri="{FF2B5EF4-FFF2-40B4-BE49-F238E27FC236}">
                  <a16:creationId xmlns:a16="http://schemas.microsoft.com/office/drawing/2014/main" id="{26CA127E-182C-40E8-9632-96664A9A8C42}"/>
                </a:ext>
              </a:extLst>
            </p:cNvPr>
            <p:cNvCxnSpPr>
              <a:cxnSpLocks/>
              <a:stCxn id="77" idx="3"/>
              <a:endCxn id="62" idx="2"/>
            </p:cNvCxnSpPr>
            <p:nvPr/>
          </p:nvCxnSpPr>
          <p:spPr>
            <a:xfrm>
              <a:off x="6142950" y="4069154"/>
              <a:ext cx="534600" cy="403200"/>
            </a:xfrm>
            <a:prstGeom prst="line">
              <a:avLst/>
            </a:prstGeom>
          </p:spPr>
          <p:style>
            <a:lnRef idx="1">
              <a:schemeClr val="accent3"/>
            </a:lnRef>
            <a:fillRef idx="0">
              <a:schemeClr val="accent3"/>
            </a:fillRef>
            <a:effectRef idx="0">
              <a:schemeClr val="accent3"/>
            </a:effectRef>
            <a:fontRef idx="minor">
              <a:schemeClr val="tx1"/>
            </a:fontRef>
          </p:style>
        </p:cxnSp>
        <p:grpSp>
          <p:nvGrpSpPr>
            <p:cNvPr id="63" name="Grupo 62">
              <a:extLst>
                <a:ext uri="{FF2B5EF4-FFF2-40B4-BE49-F238E27FC236}">
                  <a16:creationId xmlns:a16="http://schemas.microsoft.com/office/drawing/2014/main" id="{74F09E55-AA38-491B-95D1-C0E568D8EC6F}"/>
                </a:ext>
              </a:extLst>
            </p:cNvPr>
            <p:cNvGrpSpPr/>
            <p:nvPr/>
          </p:nvGrpSpPr>
          <p:grpSpPr>
            <a:xfrm>
              <a:off x="7331850" y="4100246"/>
              <a:ext cx="1144800" cy="279828"/>
              <a:chOff x="3785400" y="3703323"/>
              <a:chExt cx="1144800" cy="279828"/>
            </a:xfrm>
          </p:grpSpPr>
          <p:sp>
            <p:nvSpPr>
              <p:cNvPr id="75" name="Diagrama de flujo: preparación 74">
                <a:extLst>
                  <a:ext uri="{FF2B5EF4-FFF2-40B4-BE49-F238E27FC236}">
                    <a16:creationId xmlns:a16="http://schemas.microsoft.com/office/drawing/2014/main" id="{CD7C0D88-D895-4739-8944-4821F8248E98}"/>
                  </a:ext>
                </a:extLst>
              </p:cNvPr>
              <p:cNvSpPr/>
              <p:nvPr/>
            </p:nvSpPr>
            <p:spPr>
              <a:xfrm>
                <a:off x="3785400" y="3729295"/>
                <a:ext cx="1144800" cy="253856"/>
              </a:xfrm>
              <a:prstGeom prst="flowChartPreparation">
                <a:avLst/>
              </a:prstGeom>
              <a:noFill/>
              <a:ln w="12700">
                <a:solidFill>
                  <a:srgbClr val="1A9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76" name="CuadroTexto 75">
                <a:extLst>
                  <a:ext uri="{FF2B5EF4-FFF2-40B4-BE49-F238E27FC236}">
                    <a16:creationId xmlns:a16="http://schemas.microsoft.com/office/drawing/2014/main" id="{78A3C8B8-D4B1-4955-839F-65BE2BA4D161}"/>
                  </a:ext>
                </a:extLst>
              </p:cNvPr>
              <p:cNvSpPr txBox="1"/>
              <p:nvPr/>
            </p:nvSpPr>
            <p:spPr>
              <a:xfrm>
                <a:off x="3961800" y="3703323"/>
                <a:ext cx="799200" cy="276999"/>
              </a:xfrm>
              <a:prstGeom prst="rect">
                <a:avLst/>
              </a:prstGeom>
              <a:noFill/>
            </p:spPr>
            <p:txBody>
              <a:bodyPr wrap="square" rtlCol="0">
                <a:spAutoFit/>
              </a:bodyPr>
              <a:lstStyle/>
              <a:p>
                <a:pPr algn="ctr"/>
                <a:r>
                  <a:rPr lang="es-419" sz="1200" dirty="0">
                    <a:solidFill>
                      <a:schemeClr val="accent1"/>
                    </a:solidFill>
                    <a:latin typeface="Lato"/>
                    <a:sym typeface="Lato"/>
                  </a:rPr>
                  <a:t>relación</a:t>
                </a:r>
                <a:endParaRPr lang="es-US" sz="1200" dirty="0">
                  <a:solidFill>
                    <a:schemeClr val="accent1"/>
                  </a:solidFill>
                  <a:latin typeface="Lato"/>
                  <a:sym typeface="Lato"/>
                </a:endParaRPr>
              </a:p>
            </p:txBody>
          </p:sp>
        </p:grpSp>
        <p:cxnSp>
          <p:nvCxnSpPr>
            <p:cNvPr id="65" name="Conector recto 64">
              <a:extLst>
                <a:ext uri="{FF2B5EF4-FFF2-40B4-BE49-F238E27FC236}">
                  <a16:creationId xmlns:a16="http://schemas.microsoft.com/office/drawing/2014/main" id="{C1342AD3-13DC-4AF5-B9CD-15D006339E32}"/>
                </a:ext>
              </a:extLst>
            </p:cNvPr>
            <p:cNvCxnSpPr>
              <a:cxnSpLocks/>
              <a:stCxn id="62" idx="7"/>
              <a:endCxn id="75" idx="1"/>
            </p:cNvCxnSpPr>
            <p:nvPr/>
          </p:nvCxnSpPr>
          <p:spPr>
            <a:xfrm flipV="1">
              <a:off x="6754370" y="4253146"/>
              <a:ext cx="577480" cy="187388"/>
            </a:xfrm>
            <a:prstGeom prst="line">
              <a:avLst/>
            </a:prstGeom>
          </p:spPr>
          <p:style>
            <a:lnRef idx="1">
              <a:schemeClr val="dk1"/>
            </a:lnRef>
            <a:fillRef idx="0">
              <a:schemeClr val="dk1"/>
            </a:fillRef>
            <a:effectRef idx="0">
              <a:schemeClr val="dk1"/>
            </a:effectRef>
            <a:fontRef idx="minor">
              <a:schemeClr val="tx1"/>
            </a:fontRef>
          </p:style>
        </p:cxnSp>
        <p:grpSp>
          <p:nvGrpSpPr>
            <p:cNvPr id="66" name="Grupo 65">
              <a:extLst>
                <a:ext uri="{FF2B5EF4-FFF2-40B4-BE49-F238E27FC236}">
                  <a16:creationId xmlns:a16="http://schemas.microsoft.com/office/drawing/2014/main" id="{8AF2D281-8BE8-4A11-8BCF-1A59C983D60F}"/>
                </a:ext>
              </a:extLst>
            </p:cNvPr>
            <p:cNvGrpSpPr/>
            <p:nvPr/>
          </p:nvGrpSpPr>
          <p:grpSpPr>
            <a:xfrm>
              <a:off x="4976550" y="4302367"/>
              <a:ext cx="1144800" cy="279828"/>
              <a:chOff x="3549825" y="3666656"/>
              <a:chExt cx="1144800" cy="279828"/>
            </a:xfrm>
          </p:grpSpPr>
          <p:sp>
            <p:nvSpPr>
              <p:cNvPr id="73" name="Diagrama de flujo: preparación 72">
                <a:extLst>
                  <a:ext uri="{FF2B5EF4-FFF2-40B4-BE49-F238E27FC236}">
                    <a16:creationId xmlns:a16="http://schemas.microsoft.com/office/drawing/2014/main" id="{3D27EA00-3927-4DE9-A9FE-720A66238B13}"/>
                  </a:ext>
                </a:extLst>
              </p:cNvPr>
              <p:cNvSpPr/>
              <p:nvPr/>
            </p:nvSpPr>
            <p:spPr>
              <a:xfrm>
                <a:off x="3549825" y="3692628"/>
                <a:ext cx="1144800" cy="253856"/>
              </a:xfrm>
              <a:prstGeom prst="flowChartPreparation">
                <a:avLst/>
              </a:prstGeom>
              <a:noFill/>
              <a:ln w="12700">
                <a:solidFill>
                  <a:srgbClr val="EB5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74" name="CuadroTexto 73">
                <a:extLst>
                  <a:ext uri="{FF2B5EF4-FFF2-40B4-BE49-F238E27FC236}">
                    <a16:creationId xmlns:a16="http://schemas.microsoft.com/office/drawing/2014/main" id="{2F52AE72-70BE-4E51-BEC3-354F6F2B33D9}"/>
                  </a:ext>
                </a:extLst>
              </p:cNvPr>
              <p:cNvSpPr txBox="1"/>
              <p:nvPr/>
            </p:nvSpPr>
            <p:spPr>
              <a:xfrm>
                <a:off x="3726225" y="3666656"/>
                <a:ext cx="799200" cy="276999"/>
              </a:xfrm>
              <a:prstGeom prst="rect">
                <a:avLst/>
              </a:prstGeom>
              <a:noFill/>
            </p:spPr>
            <p:txBody>
              <a:bodyPr wrap="square" rtlCol="0">
                <a:spAutoFit/>
              </a:bodyPr>
              <a:lstStyle/>
              <a:p>
                <a:pPr algn="ctr"/>
                <a:r>
                  <a:rPr lang="es-419" sz="1200" dirty="0">
                    <a:solidFill>
                      <a:schemeClr val="accent1"/>
                    </a:solidFill>
                    <a:latin typeface="Lato"/>
                    <a:sym typeface="Lato"/>
                  </a:rPr>
                  <a:t>instancia</a:t>
                </a:r>
                <a:endParaRPr lang="es-US" sz="1200" dirty="0">
                  <a:solidFill>
                    <a:schemeClr val="accent1"/>
                  </a:solidFill>
                  <a:latin typeface="Lato"/>
                  <a:sym typeface="Lato"/>
                </a:endParaRPr>
              </a:p>
            </p:txBody>
          </p:sp>
        </p:grpSp>
        <p:cxnSp>
          <p:nvCxnSpPr>
            <p:cNvPr id="67" name="Conector recto 66">
              <a:extLst>
                <a:ext uri="{FF2B5EF4-FFF2-40B4-BE49-F238E27FC236}">
                  <a16:creationId xmlns:a16="http://schemas.microsoft.com/office/drawing/2014/main" id="{17C8B3AA-33A6-4FD4-8E54-650DE941092B}"/>
                </a:ext>
              </a:extLst>
            </p:cNvPr>
            <p:cNvCxnSpPr>
              <a:cxnSpLocks/>
              <a:stCxn id="73" idx="3"/>
              <a:endCxn id="62" idx="2"/>
            </p:cNvCxnSpPr>
            <p:nvPr/>
          </p:nvCxnSpPr>
          <p:spPr>
            <a:xfrm>
              <a:off x="6121350" y="4455267"/>
              <a:ext cx="556200" cy="17087"/>
            </a:xfrm>
            <a:prstGeom prst="line">
              <a:avLst/>
            </a:prstGeom>
          </p:spPr>
          <p:style>
            <a:lnRef idx="1">
              <a:schemeClr val="accent3"/>
            </a:lnRef>
            <a:fillRef idx="0">
              <a:schemeClr val="accent3"/>
            </a:fillRef>
            <a:effectRef idx="0">
              <a:schemeClr val="accent3"/>
            </a:effectRef>
            <a:fontRef idx="minor">
              <a:schemeClr val="tx1"/>
            </a:fontRef>
          </p:style>
        </p:cxnSp>
        <p:grpSp>
          <p:nvGrpSpPr>
            <p:cNvPr id="68" name="Grupo 67">
              <a:extLst>
                <a:ext uri="{FF2B5EF4-FFF2-40B4-BE49-F238E27FC236}">
                  <a16:creationId xmlns:a16="http://schemas.microsoft.com/office/drawing/2014/main" id="{E8242A84-EFD0-4E66-865E-2066B0141EF5}"/>
                </a:ext>
              </a:extLst>
            </p:cNvPr>
            <p:cNvGrpSpPr/>
            <p:nvPr/>
          </p:nvGrpSpPr>
          <p:grpSpPr>
            <a:xfrm>
              <a:off x="4998150" y="4714452"/>
              <a:ext cx="1144800" cy="279828"/>
              <a:chOff x="3549825" y="3666656"/>
              <a:chExt cx="1144800" cy="279828"/>
            </a:xfrm>
          </p:grpSpPr>
          <p:sp>
            <p:nvSpPr>
              <p:cNvPr id="71" name="Diagrama de flujo: preparación 70">
                <a:extLst>
                  <a:ext uri="{FF2B5EF4-FFF2-40B4-BE49-F238E27FC236}">
                    <a16:creationId xmlns:a16="http://schemas.microsoft.com/office/drawing/2014/main" id="{22578055-F511-427C-AEDE-58CAA6F9D606}"/>
                  </a:ext>
                </a:extLst>
              </p:cNvPr>
              <p:cNvSpPr/>
              <p:nvPr/>
            </p:nvSpPr>
            <p:spPr>
              <a:xfrm>
                <a:off x="3549825" y="3692628"/>
                <a:ext cx="1144800" cy="253856"/>
              </a:xfrm>
              <a:prstGeom prst="flowChartPreparation">
                <a:avLst/>
              </a:prstGeom>
              <a:noFill/>
              <a:ln w="12700">
                <a:solidFill>
                  <a:srgbClr val="EB5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72" name="CuadroTexto 71">
                <a:extLst>
                  <a:ext uri="{FF2B5EF4-FFF2-40B4-BE49-F238E27FC236}">
                    <a16:creationId xmlns:a16="http://schemas.microsoft.com/office/drawing/2014/main" id="{54E14011-699A-4377-B3E5-19D6B6EAC027}"/>
                  </a:ext>
                </a:extLst>
              </p:cNvPr>
              <p:cNvSpPr txBox="1"/>
              <p:nvPr/>
            </p:nvSpPr>
            <p:spPr>
              <a:xfrm>
                <a:off x="3726225" y="3666656"/>
                <a:ext cx="799200" cy="276999"/>
              </a:xfrm>
              <a:prstGeom prst="rect">
                <a:avLst/>
              </a:prstGeom>
              <a:noFill/>
            </p:spPr>
            <p:txBody>
              <a:bodyPr wrap="square" rtlCol="0">
                <a:spAutoFit/>
              </a:bodyPr>
              <a:lstStyle/>
              <a:p>
                <a:pPr algn="ctr"/>
                <a:r>
                  <a:rPr lang="es-419" sz="1200" dirty="0">
                    <a:solidFill>
                      <a:schemeClr val="accent1"/>
                    </a:solidFill>
                    <a:latin typeface="Lato"/>
                    <a:sym typeface="Lato"/>
                  </a:rPr>
                  <a:t>instancia</a:t>
                </a:r>
                <a:endParaRPr lang="es-US" sz="1200" dirty="0">
                  <a:solidFill>
                    <a:schemeClr val="accent1"/>
                  </a:solidFill>
                  <a:latin typeface="Lato"/>
                  <a:sym typeface="Lato"/>
                </a:endParaRPr>
              </a:p>
            </p:txBody>
          </p:sp>
        </p:grpSp>
        <p:cxnSp>
          <p:nvCxnSpPr>
            <p:cNvPr id="69" name="Conector recto 68">
              <a:extLst>
                <a:ext uri="{FF2B5EF4-FFF2-40B4-BE49-F238E27FC236}">
                  <a16:creationId xmlns:a16="http://schemas.microsoft.com/office/drawing/2014/main" id="{75CCF3BE-5D1E-4FCA-9A0A-4232E0C78F92}"/>
                </a:ext>
              </a:extLst>
            </p:cNvPr>
            <p:cNvCxnSpPr>
              <a:cxnSpLocks/>
              <a:stCxn id="71" idx="3"/>
              <a:endCxn id="62" idx="3"/>
            </p:cNvCxnSpPr>
            <p:nvPr/>
          </p:nvCxnSpPr>
          <p:spPr>
            <a:xfrm flipV="1">
              <a:off x="6142950" y="4504174"/>
              <a:ext cx="547780" cy="363178"/>
            </a:xfrm>
            <a:prstGeom prst="line">
              <a:avLst/>
            </a:prstGeom>
          </p:spPr>
          <p:style>
            <a:lnRef idx="1">
              <a:schemeClr val="accent3"/>
            </a:lnRef>
            <a:fillRef idx="0">
              <a:schemeClr val="accent3"/>
            </a:fillRef>
            <a:effectRef idx="0">
              <a:schemeClr val="accent3"/>
            </a:effectRef>
            <a:fontRef idx="minor">
              <a:schemeClr val="tx1"/>
            </a:fontRef>
          </p:style>
        </p:cxnSp>
        <p:sp>
          <p:nvSpPr>
            <p:cNvPr id="70" name="CuadroTexto 69">
              <a:extLst>
                <a:ext uri="{FF2B5EF4-FFF2-40B4-BE49-F238E27FC236}">
                  <a16:creationId xmlns:a16="http://schemas.microsoft.com/office/drawing/2014/main" id="{6A9040C9-7007-456B-8780-25BBE86CF74A}"/>
                </a:ext>
              </a:extLst>
            </p:cNvPr>
            <p:cNvSpPr txBox="1"/>
            <p:nvPr/>
          </p:nvSpPr>
          <p:spPr>
            <a:xfrm>
              <a:off x="6322950" y="4156392"/>
              <a:ext cx="799200" cy="276999"/>
            </a:xfrm>
            <a:prstGeom prst="rect">
              <a:avLst/>
            </a:prstGeom>
            <a:noFill/>
          </p:spPr>
          <p:txBody>
            <a:bodyPr wrap="square" rtlCol="0">
              <a:spAutoFit/>
            </a:bodyPr>
            <a:lstStyle/>
            <a:p>
              <a:pPr algn="ctr"/>
              <a:r>
                <a:rPr lang="es-419" sz="1200" dirty="0">
                  <a:solidFill>
                    <a:schemeClr val="accent1"/>
                  </a:solidFill>
                  <a:latin typeface="Lato"/>
                  <a:sym typeface="Lato"/>
                </a:rPr>
                <a:t>par</a:t>
              </a:r>
              <a:endParaRPr lang="es-US" sz="1200" dirty="0">
                <a:solidFill>
                  <a:schemeClr val="accent1"/>
                </a:solidFill>
                <a:latin typeface="Lato"/>
                <a:sym typeface="Lato"/>
              </a:endParaRPr>
            </a:p>
          </p:txBody>
        </p:sp>
        <p:grpSp>
          <p:nvGrpSpPr>
            <p:cNvPr id="84" name="Grupo 83">
              <a:extLst>
                <a:ext uri="{FF2B5EF4-FFF2-40B4-BE49-F238E27FC236}">
                  <a16:creationId xmlns:a16="http://schemas.microsoft.com/office/drawing/2014/main" id="{FA4EEEC0-A6A8-4174-A0B1-028353AA8438}"/>
                </a:ext>
              </a:extLst>
            </p:cNvPr>
            <p:cNvGrpSpPr/>
            <p:nvPr/>
          </p:nvGrpSpPr>
          <p:grpSpPr>
            <a:xfrm>
              <a:off x="6767550" y="4489299"/>
              <a:ext cx="1689430" cy="289982"/>
              <a:chOff x="6754370" y="4504174"/>
              <a:chExt cx="1689430" cy="289982"/>
            </a:xfrm>
          </p:grpSpPr>
          <p:grpSp>
            <p:nvGrpSpPr>
              <p:cNvPr id="79" name="Grupo 78">
                <a:extLst>
                  <a:ext uri="{FF2B5EF4-FFF2-40B4-BE49-F238E27FC236}">
                    <a16:creationId xmlns:a16="http://schemas.microsoft.com/office/drawing/2014/main" id="{9C76C6C4-A2F2-4753-A631-E48D0671356E}"/>
                  </a:ext>
                </a:extLst>
              </p:cNvPr>
              <p:cNvGrpSpPr/>
              <p:nvPr/>
            </p:nvGrpSpPr>
            <p:grpSpPr>
              <a:xfrm>
                <a:off x="7299000" y="4514328"/>
                <a:ext cx="1144800" cy="279828"/>
                <a:chOff x="3785400" y="3703323"/>
                <a:chExt cx="1144800" cy="279828"/>
              </a:xfrm>
            </p:grpSpPr>
            <p:sp>
              <p:nvSpPr>
                <p:cNvPr id="80" name="Diagrama de flujo: preparación 79">
                  <a:extLst>
                    <a:ext uri="{FF2B5EF4-FFF2-40B4-BE49-F238E27FC236}">
                      <a16:creationId xmlns:a16="http://schemas.microsoft.com/office/drawing/2014/main" id="{6FD6E98F-2C15-4570-AAE9-E550FB2477F3}"/>
                    </a:ext>
                  </a:extLst>
                </p:cNvPr>
                <p:cNvSpPr/>
                <p:nvPr/>
              </p:nvSpPr>
              <p:spPr>
                <a:xfrm>
                  <a:off x="3785400" y="3729295"/>
                  <a:ext cx="1144800" cy="253856"/>
                </a:xfrm>
                <a:prstGeom prst="flowChartPreparation">
                  <a:avLst/>
                </a:prstGeom>
                <a:noFill/>
                <a:ln w="12700">
                  <a:solidFill>
                    <a:srgbClr val="1A9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81" name="CuadroTexto 80">
                  <a:extLst>
                    <a:ext uri="{FF2B5EF4-FFF2-40B4-BE49-F238E27FC236}">
                      <a16:creationId xmlns:a16="http://schemas.microsoft.com/office/drawing/2014/main" id="{605E9034-CEC4-4413-85E1-42626B7A7E3F}"/>
                    </a:ext>
                  </a:extLst>
                </p:cNvPr>
                <p:cNvSpPr txBox="1"/>
                <p:nvPr/>
              </p:nvSpPr>
              <p:spPr>
                <a:xfrm>
                  <a:off x="3961800" y="3703323"/>
                  <a:ext cx="799200" cy="276999"/>
                </a:xfrm>
                <a:prstGeom prst="rect">
                  <a:avLst/>
                </a:prstGeom>
                <a:noFill/>
              </p:spPr>
              <p:txBody>
                <a:bodyPr wrap="square" rtlCol="0">
                  <a:spAutoFit/>
                </a:bodyPr>
                <a:lstStyle/>
                <a:p>
                  <a:pPr algn="ctr"/>
                  <a:r>
                    <a:rPr lang="es-419" sz="1200" dirty="0">
                      <a:solidFill>
                        <a:schemeClr val="accent1"/>
                      </a:solidFill>
                      <a:latin typeface="Lato"/>
                      <a:sym typeface="Lato"/>
                    </a:rPr>
                    <a:t>relación</a:t>
                  </a:r>
                  <a:endParaRPr lang="es-US" sz="1200" dirty="0">
                    <a:solidFill>
                      <a:schemeClr val="accent1"/>
                    </a:solidFill>
                    <a:latin typeface="Lato"/>
                    <a:sym typeface="Lato"/>
                  </a:endParaRPr>
                </a:p>
              </p:txBody>
            </p:sp>
          </p:grpSp>
          <p:cxnSp>
            <p:nvCxnSpPr>
              <p:cNvPr id="82" name="Conector recto 81">
                <a:extLst>
                  <a:ext uri="{FF2B5EF4-FFF2-40B4-BE49-F238E27FC236}">
                    <a16:creationId xmlns:a16="http://schemas.microsoft.com/office/drawing/2014/main" id="{C503D528-5A73-4479-BC3E-50432AF16369}"/>
                  </a:ext>
                </a:extLst>
              </p:cNvPr>
              <p:cNvCxnSpPr>
                <a:cxnSpLocks/>
                <a:stCxn id="62" idx="5"/>
                <a:endCxn id="80" idx="1"/>
              </p:cNvCxnSpPr>
              <p:nvPr/>
            </p:nvCxnSpPr>
            <p:spPr>
              <a:xfrm>
                <a:off x="6754370" y="4504174"/>
                <a:ext cx="544630" cy="163054"/>
              </a:xfrm>
              <a:prstGeom prst="line">
                <a:avLst/>
              </a:prstGeom>
            </p:spPr>
            <p:style>
              <a:lnRef idx="1">
                <a:schemeClr val="dk1"/>
              </a:lnRef>
              <a:fillRef idx="0">
                <a:schemeClr val="dk1"/>
              </a:fillRef>
              <a:effectRef idx="0">
                <a:schemeClr val="dk1"/>
              </a:effectRef>
              <a:fontRef idx="minor">
                <a:schemeClr val="tx1"/>
              </a:fontRef>
            </p:style>
          </p:cxnSp>
        </p:grpSp>
      </p:grpSp>
      <p:sp>
        <p:nvSpPr>
          <p:cNvPr id="2" name="Marcador de número de diapositiva 1">
            <a:extLst>
              <a:ext uri="{FF2B5EF4-FFF2-40B4-BE49-F238E27FC236}">
                <a16:creationId xmlns:a16="http://schemas.microsoft.com/office/drawing/2014/main" id="{5F706B9E-6487-469F-B29C-D10E260DA2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US" smtClean="0"/>
              <a:t>36</a:t>
            </a:fld>
            <a:endParaRPr lang="es-US" dirty="0"/>
          </a:p>
        </p:txBody>
      </p:sp>
      <p:sp>
        <p:nvSpPr>
          <p:cNvPr id="85" name="CuadroTexto 84">
            <a:extLst>
              <a:ext uri="{FF2B5EF4-FFF2-40B4-BE49-F238E27FC236}">
                <a16:creationId xmlns:a16="http://schemas.microsoft.com/office/drawing/2014/main" id="{056A29F7-0DEB-477F-90E1-81238B5CC21E}"/>
              </a:ext>
            </a:extLst>
          </p:cNvPr>
          <p:cNvSpPr txBox="1"/>
          <p:nvPr/>
        </p:nvSpPr>
        <p:spPr>
          <a:xfrm>
            <a:off x="613581" y="4843233"/>
            <a:ext cx="8210419" cy="338554"/>
          </a:xfrm>
          <a:prstGeom prst="rect">
            <a:avLst/>
          </a:prstGeom>
          <a:noFill/>
        </p:spPr>
        <p:txBody>
          <a:bodyPr wrap="square">
            <a:spAutoFit/>
          </a:bodyPr>
          <a:lstStyle/>
          <a:p>
            <a:pPr algn="r"/>
            <a:r>
              <a:rPr lang="es-US" sz="800" b="0" i="0" dirty="0" err="1">
                <a:solidFill>
                  <a:srgbClr val="222222"/>
                </a:solidFill>
                <a:effectLst/>
                <a:latin typeface="Lato" panose="020F0502020204030203" pitchFamily="34" charset="0"/>
              </a:rPr>
              <a:t>Surdeanu</a:t>
            </a:r>
            <a:r>
              <a:rPr lang="es-US" sz="800" b="0" i="0" dirty="0">
                <a:solidFill>
                  <a:srgbClr val="222222"/>
                </a:solidFill>
                <a:effectLst/>
                <a:latin typeface="Lato" panose="020F0502020204030203" pitchFamily="34" charset="0"/>
              </a:rPr>
              <a:t>, M., </a:t>
            </a:r>
            <a:r>
              <a:rPr lang="es-US" sz="800" b="0" i="0" dirty="0" err="1">
                <a:solidFill>
                  <a:srgbClr val="222222"/>
                </a:solidFill>
                <a:effectLst/>
                <a:latin typeface="Lato" panose="020F0502020204030203" pitchFamily="34" charset="0"/>
              </a:rPr>
              <a:t>Tibshirani</a:t>
            </a:r>
            <a:r>
              <a:rPr lang="es-US" sz="800" b="0" i="0" dirty="0">
                <a:solidFill>
                  <a:srgbClr val="222222"/>
                </a:solidFill>
                <a:effectLst/>
                <a:latin typeface="Lato" panose="020F0502020204030203" pitchFamily="34" charset="0"/>
              </a:rPr>
              <a:t>, J., </a:t>
            </a:r>
            <a:r>
              <a:rPr lang="es-US" sz="800" b="0" i="0" dirty="0" err="1">
                <a:solidFill>
                  <a:srgbClr val="222222"/>
                </a:solidFill>
                <a:effectLst/>
                <a:latin typeface="Lato" panose="020F0502020204030203" pitchFamily="34" charset="0"/>
              </a:rPr>
              <a:t>Nallapati</a:t>
            </a:r>
            <a:r>
              <a:rPr lang="es-US" sz="800" b="0" i="0" dirty="0">
                <a:solidFill>
                  <a:srgbClr val="222222"/>
                </a:solidFill>
                <a:effectLst/>
                <a:latin typeface="Lato" panose="020F0502020204030203" pitchFamily="34" charset="0"/>
              </a:rPr>
              <a:t>, R., &amp; Manning, C. D. (2012). </a:t>
            </a:r>
            <a:r>
              <a:rPr lang="es-US" sz="800" b="0" i="0" dirty="0" err="1">
                <a:solidFill>
                  <a:srgbClr val="222222"/>
                </a:solidFill>
                <a:effectLst/>
                <a:latin typeface="Lato" panose="020F0502020204030203" pitchFamily="34" charset="0"/>
              </a:rPr>
              <a:t>Multi-instance</a:t>
            </a:r>
            <a:r>
              <a:rPr lang="es-US" sz="800" b="0" i="0" dirty="0">
                <a:solidFill>
                  <a:srgbClr val="222222"/>
                </a:solidFill>
                <a:effectLst/>
                <a:latin typeface="Lato" panose="020F0502020204030203" pitchFamily="34" charset="0"/>
              </a:rPr>
              <a:t> </a:t>
            </a:r>
            <a:r>
              <a:rPr lang="es-US" sz="800" b="0" i="0" dirty="0" err="1">
                <a:solidFill>
                  <a:srgbClr val="222222"/>
                </a:solidFill>
                <a:effectLst/>
                <a:latin typeface="Lato" panose="020F0502020204030203" pitchFamily="34" charset="0"/>
              </a:rPr>
              <a:t>multi-label</a:t>
            </a:r>
            <a:r>
              <a:rPr lang="es-US" sz="800" b="0" i="0" dirty="0">
                <a:solidFill>
                  <a:srgbClr val="222222"/>
                </a:solidFill>
                <a:effectLst/>
                <a:latin typeface="Lato" panose="020F0502020204030203" pitchFamily="34" charset="0"/>
              </a:rPr>
              <a:t> </a:t>
            </a:r>
            <a:r>
              <a:rPr lang="es-US" sz="800" b="0" i="0" dirty="0" err="1">
                <a:solidFill>
                  <a:srgbClr val="222222"/>
                </a:solidFill>
                <a:effectLst/>
                <a:latin typeface="Lato" panose="020F0502020204030203" pitchFamily="34" charset="0"/>
              </a:rPr>
              <a:t>learning</a:t>
            </a:r>
            <a:r>
              <a:rPr lang="es-US" sz="800" b="0" i="0" dirty="0">
                <a:solidFill>
                  <a:srgbClr val="222222"/>
                </a:solidFill>
                <a:effectLst/>
                <a:latin typeface="Lato" panose="020F0502020204030203" pitchFamily="34" charset="0"/>
              </a:rPr>
              <a:t> </a:t>
            </a:r>
            <a:r>
              <a:rPr lang="es-US" sz="800" b="0" i="0" dirty="0" err="1">
                <a:solidFill>
                  <a:srgbClr val="222222"/>
                </a:solidFill>
                <a:effectLst/>
                <a:latin typeface="Lato" panose="020F0502020204030203" pitchFamily="34" charset="0"/>
              </a:rPr>
              <a:t>for</a:t>
            </a:r>
            <a:r>
              <a:rPr lang="es-US" sz="800" b="0" i="0" dirty="0">
                <a:solidFill>
                  <a:srgbClr val="222222"/>
                </a:solidFill>
                <a:effectLst/>
                <a:latin typeface="Lato" panose="020F0502020204030203" pitchFamily="34" charset="0"/>
              </a:rPr>
              <a:t> </a:t>
            </a:r>
            <a:r>
              <a:rPr lang="es-US" sz="800" b="0" i="0" dirty="0" err="1">
                <a:solidFill>
                  <a:srgbClr val="222222"/>
                </a:solidFill>
                <a:effectLst/>
                <a:latin typeface="Lato" panose="020F0502020204030203" pitchFamily="34" charset="0"/>
              </a:rPr>
              <a:t>relation</a:t>
            </a:r>
            <a:r>
              <a:rPr lang="es-US" sz="800" b="0" i="0" dirty="0">
                <a:solidFill>
                  <a:srgbClr val="222222"/>
                </a:solidFill>
                <a:effectLst/>
                <a:latin typeface="Lato" panose="020F0502020204030203" pitchFamily="34" charset="0"/>
              </a:rPr>
              <a:t> </a:t>
            </a:r>
            <a:r>
              <a:rPr lang="es-US" sz="800" b="0" i="0" dirty="0" err="1">
                <a:solidFill>
                  <a:srgbClr val="222222"/>
                </a:solidFill>
                <a:effectLst/>
                <a:latin typeface="Lato" panose="020F0502020204030203" pitchFamily="34" charset="0"/>
              </a:rPr>
              <a:t>extraction</a:t>
            </a:r>
            <a:r>
              <a:rPr lang="es-US" sz="800" b="0" i="0" dirty="0">
                <a:solidFill>
                  <a:srgbClr val="222222"/>
                </a:solidFill>
                <a:effectLst/>
                <a:latin typeface="Lato" panose="020F0502020204030203" pitchFamily="34" charset="0"/>
              </a:rPr>
              <a:t>. In </a:t>
            </a:r>
            <a:r>
              <a:rPr lang="es-US" sz="800" b="0" i="1" dirty="0" err="1">
                <a:solidFill>
                  <a:srgbClr val="222222"/>
                </a:solidFill>
                <a:effectLst/>
                <a:latin typeface="Lato" panose="020F0502020204030203" pitchFamily="34" charset="0"/>
              </a:rPr>
              <a:t>Proceedings</a:t>
            </a:r>
            <a:r>
              <a:rPr lang="es-US" sz="800" b="0" i="1" dirty="0">
                <a:solidFill>
                  <a:srgbClr val="222222"/>
                </a:solidFill>
                <a:effectLst/>
                <a:latin typeface="Lato" panose="020F0502020204030203" pitchFamily="34" charset="0"/>
              </a:rPr>
              <a:t> </a:t>
            </a:r>
            <a:r>
              <a:rPr lang="es-US" sz="800" b="0" i="1" dirty="0" err="1">
                <a:solidFill>
                  <a:srgbClr val="222222"/>
                </a:solidFill>
                <a:effectLst/>
                <a:latin typeface="Lato" panose="020F0502020204030203" pitchFamily="34" charset="0"/>
              </a:rPr>
              <a:t>of</a:t>
            </a:r>
            <a:r>
              <a:rPr lang="es-US" sz="800" b="0" i="1" dirty="0">
                <a:solidFill>
                  <a:srgbClr val="222222"/>
                </a:solidFill>
                <a:effectLst/>
                <a:latin typeface="Lato" panose="020F0502020204030203" pitchFamily="34" charset="0"/>
              </a:rPr>
              <a:t> </a:t>
            </a:r>
            <a:r>
              <a:rPr lang="es-US" sz="800" b="0" i="1" dirty="0" err="1">
                <a:solidFill>
                  <a:srgbClr val="222222"/>
                </a:solidFill>
                <a:effectLst/>
                <a:latin typeface="Lato" panose="020F0502020204030203" pitchFamily="34" charset="0"/>
              </a:rPr>
              <a:t>the</a:t>
            </a:r>
            <a:r>
              <a:rPr lang="es-US" sz="800" b="0" i="1" dirty="0">
                <a:solidFill>
                  <a:srgbClr val="222222"/>
                </a:solidFill>
                <a:effectLst/>
                <a:latin typeface="Lato" panose="020F0502020204030203" pitchFamily="34" charset="0"/>
              </a:rPr>
              <a:t> 2012 </a:t>
            </a:r>
            <a:r>
              <a:rPr lang="es-US" sz="800" b="0" i="1" dirty="0" err="1">
                <a:solidFill>
                  <a:srgbClr val="222222"/>
                </a:solidFill>
                <a:effectLst/>
                <a:latin typeface="Lato" panose="020F0502020204030203" pitchFamily="34" charset="0"/>
              </a:rPr>
              <a:t>joint</a:t>
            </a:r>
            <a:r>
              <a:rPr lang="es-US" sz="800" b="0" i="1" dirty="0">
                <a:solidFill>
                  <a:srgbClr val="222222"/>
                </a:solidFill>
                <a:effectLst/>
                <a:latin typeface="Lato" panose="020F0502020204030203" pitchFamily="34" charset="0"/>
              </a:rPr>
              <a:t> </a:t>
            </a:r>
            <a:r>
              <a:rPr lang="es-US" sz="800" b="0" i="1" dirty="0" err="1">
                <a:solidFill>
                  <a:srgbClr val="222222"/>
                </a:solidFill>
                <a:effectLst/>
                <a:latin typeface="Lato" panose="020F0502020204030203" pitchFamily="34" charset="0"/>
              </a:rPr>
              <a:t>conference</a:t>
            </a:r>
            <a:r>
              <a:rPr lang="es-US" sz="800" b="0" i="1" dirty="0">
                <a:solidFill>
                  <a:srgbClr val="222222"/>
                </a:solidFill>
                <a:effectLst/>
                <a:latin typeface="Lato" panose="020F0502020204030203" pitchFamily="34" charset="0"/>
              </a:rPr>
              <a:t> </a:t>
            </a:r>
            <a:r>
              <a:rPr lang="es-US" sz="800" b="0" i="1" dirty="0" err="1">
                <a:solidFill>
                  <a:srgbClr val="222222"/>
                </a:solidFill>
                <a:effectLst/>
                <a:latin typeface="Lato" panose="020F0502020204030203" pitchFamily="34" charset="0"/>
              </a:rPr>
              <a:t>on</a:t>
            </a:r>
            <a:r>
              <a:rPr lang="es-US" sz="800" b="0" i="1" dirty="0">
                <a:solidFill>
                  <a:srgbClr val="222222"/>
                </a:solidFill>
                <a:effectLst/>
                <a:latin typeface="Lato" panose="020F0502020204030203" pitchFamily="34" charset="0"/>
              </a:rPr>
              <a:t> </a:t>
            </a:r>
            <a:r>
              <a:rPr lang="es-US" sz="800" b="0" i="1" dirty="0" err="1">
                <a:solidFill>
                  <a:srgbClr val="222222"/>
                </a:solidFill>
                <a:effectLst/>
                <a:latin typeface="Lato" panose="020F0502020204030203" pitchFamily="34" charset="0"/>
              </a:rPr>
              <a:t>empirical</a:t>
            </a:r>
            <a:r>
              <a:rPr lang="es-US" sz="800" b="0" i="1" dirty="0">
                <a:solidFill>
                  <a:srgbClr val="222222"/>
                </a:solidFill>
                <a:effectLst/>
                <a:latin typeface="Lato" panose="020F0502020204030203" pitchFamily="34" charset="0"/>
              </a:rPr>
              <a:t> </a:t>
            </a:r>
            <a:r>
              <a:rPr lang="es-US" sz="800" b="0" i="1" dirty="0" err="1">
                <a:solidFill>
                  <a:srgbClr val="222222"/>
                </a:solidFill>
                <a:effectLst/>
                <a:latin typeface="Lato" panose="020F0502020204030203" pitchFamily="34" charset="0"/>
              </a:rPr>
              <a:t>methods</a:t>
            </a:r>
            <a:r>
              <a:rPr lang="es-US" sz="800" b="0" i="1" dirty="0">
                <a:solidFill>
                  <a:srgbClr val="222222"/>
                </a:solidFill>
                <a:effectLst/>
                <a:latin typeface="Lato" panose="020F0502020204030203" pitchFamily="34" charset="0"/>
              </a:rPr>
              <a:t> in natural </a:t>
            </a:r>
            <a:r>
              <a:rPr lang="es-US" sz="800" b="0" i="1" dirty="0" err="1">
                <a:solidFill>
                  <a:srgbClr val="222222"/>
                </a:solidFill>
                <a:effectLst/>
                <a:latin typeface="Lato" panose="020F0502020204030203" pitchFamily="34" charset="0"/>
              </a:rPr>
              <a:t>language</a:t>
            </a:r>
            <a:r>
              <a:rPr lang="es-US" sz="800" b="0" i="1" dirty="0">
                <a:solidFill>
                  <a:srgbClr val="222222"/>
                </a:solidFill>
                <a:effectLst/>
                <a:latin typeface="Lato" panose="020F0502020204030203" pitchFamily="34" charset="0"/>
              </a:rPr>
              <a:t> </a:t>
            </a:r>
            <a:r>
              <a:rPr lang="es-US" sz="800" b="0" i="1" dirty="0" err="1">
                <a:solidFill>
                  <a:srgbClr val="222222"/>
                </a:solidFill>
                <a:effectLst/>
                <a:latin typeface="Lato" panose="020F0502020204030203" pitchFamily="34" charset="0"/>
              </a:rPr>
              <a:t>processing</a:t>
            </a:r>
            <a:r>
              <a:rPr lang="es-US" sz="800" b="0" i="1" dirty="0">
                <a:solidFill>
                  <a:srgbClr val="222222"/>
                </a:solidFill>
                <a:effectLst/>
                <a:latin typeface="Lato" panose="020F0502020204030203" pitchFamily="34" charset="0"/>
              </a:rPr>
              <a:t> and </a:t>
            </a:r>
            <a:r>
              <a:rPr lang="es-US" sz="800" b="0" i="1" dirty="0" err="1">
                <a:solidFill>
                  <a:srgbClr val="222222"/>
                </a:solidFill>
                <a:effectLst/>
                <a:latin typeface="Lato" panose="020F0502020204030203" pitchFamily="34" charset="0"/>
              </a:rPr>
              <a:t>computational</a:t>
            </a:r>
            <a:r>
              <a:rPr lang="es-US" sz="800" b="0" i="1" dirty="0">
                <a:solidFill>
                  <a:srgbClr val="222222"/>
                </a:solidFill>
                <a:effectLst/>
                <a:latin typeface="Lato" panose="020F0502020204030203" pitchFamily="34" charset="0"/>
              </a:rPr>
              <a:t> natural </a:t>
            </a:r>
            <a:r>
              <a:rPr lang="es-US" sz="800" b="0" i="1" dirty="0" err="1">
                <a:solidFill>
                  <a:srgbClr val="222222"/>
                </a:solidFill>
                <a:effectLst/>
                <a:latin typeface="Lato" panose="020F0502020204030203" pitchFamily="34" charset="0"/>
              </a:rPr>
              <a:t>language</a:t>
            </a:r>
            <a:r>
              <a:rPr lang="es-US" sz="800" b="0" i="1" dirty="0">
                <a:solidFill>
                  <a:srgbClr val="222222"/>
                </a:solidFill>
                <a:effectLst/>
                <a:latin typeface="Lato" panose="020F0502020204030203" pitchFamily="34" charset="0"/>
              </a:rPr>
              <a:t> </a:t>
            </a:r>
            <a:r>
              <a:rPr lang="es-US" sz="800" b="0" i="1" dirty="0" err="1">
                <a:solidFill>
                  <a:srgbClr val="222222"/>
                </a:solidFill>
                <a:effectLst/>
                <a:latin typeface="Lato" panose="020F0502020204030203" pitchFamily="34" charset="0"/>
              </a:rPr>
              <a:t>learning</a:t>
            </a:r>
            <a:r>
              <a:rPr lang="es-US" sz="800" b="0" i="0" dirty="0">
                <a:solidFill>
                  <a:srgbClr val="222222"/>
                </a:solidFill>
                <a:effectLst/>
                <a:latin typeface="Lato" panose="020F0502020204030203" pitchFamily="34" charset="0"/>
              </a:rPr>
              <a:t> (pp. 455-465).</a:t>
            </a:r>
            <a:endParaRPr lang="es-US" sz="800" dirty="0"/>
          </a:p>
        </p:txBody>
      </p:sp>
    </p:spTree>
    <p:extLst>
      <p:ext uri="{BB962C8B-B14F-4D97-AF65-F5344CB8AC3E}">
        <p14:creationId xmlns:p14="http://schemas.microsoft.com/office/powerpoint/2010/main" val="28844274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649902"/>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Pregunta</a:t>
            </a:r>
            <a:r>
              <a:rPr lang="en-US" dirty="0"/>
              <a:t> 2</a:t>
            </a:r>
          </a:p>
        </p:txBody>
      </p:sp>
      <p:sp>
        <p:nvSpPr>
          <p:cNvPr id="119" name="Google Shape;119;p18"/>
          <p:cNvSpPr txBox="1">
            <a:spLocks noGrp="1"/>
          </p:cNvSpPr>
          <p:nvPr>
            <p:ph type="body" idx="1"/>
          </p:nvPr>
        </p:nvSpPr>
        <p:spPr>
          <a:xfrm>
            <a:off x="727650" y="1587556"/>
            <a:ext cx="8049150" cy="2261100"/>
          </a:xfrm>
          <a:prstGeom prst="rect">
            <a:avLst/>
          </a:prstGeom>
        </p:spPr>
        <p:txBody>
          <a:bodyPr spcFirstLastPara="1" wrap="square" lIns="91425" tIns="91425" rIns="91425" bIns="91425" anchor="t" anchorCtr="0">
            <a:noAutofit/>
          </a:bodyPr>
          <a:lstStyle/>
          <a:p>
            <a:pPr marL="0" lvl="0" indent="0" algn="just">
              <a:spcAft>
                <a:spcPts val="1600"/>
              </a:spcAft>
              <a:buNone/>
            </a:pPr>
            <a:r>
              <a:rPr lang="es-ES" sz="1500" dirty="0"/>
              <a:t>La autora menciona en el estado del arte la propuesta de Zhou et al. (2016) que emplea una</a:t>
            </a:r>
            <a:br>
              <a:rPr lang="es-ES" sz="1500" dirty="0"/>
            </a:br>
            <a:r>
              <a:rPr lang="es-ES" sz="1500" dirty="0"/>
              <a:t>red </a:t>
            </a:r>
            <a:r>
              <a:rPr lang="es-ES" sz="1500" dirty="0" err="1"/>
              <a:t>BiLSTM</a:t>
            </a:r>
            <a:r>
              <a:rPr lang="es-ES" sz="1500" dirty="0"/>
              <a:t> adicionando el mecanismo de Atención y la de Lee et al. (2019), quienes defienden que los mecanismos de atención existentes no aprovechan suficientemente la información acerca de las entidades relacionadas, para lo cual proponen un modelo </a:t>
            </a:r>
            <a:r>
              <a:rPr lang="es-ES" sz="1500" dirty="0" err="1"/>
              <a:t>end-to-end</a:t>
            </a:r>
            <a:r>
              <a:rPr lang="es-ES" sz="1500" dirty="0"/>
              <a:t> basado en redes recurrentes que incorpora un mecanismo de atención centrado en las entidades. Ambas técnicas no utilizan estructuras propias del lenguaje para extraer relaciones:</a:t>
            </a:r>
          </a:p>
          <a:p>
            <a:pPr marL="342900" lvl="0" indent="-342900">
              <a:spcAft>
                <a:spcPts val="1600"/>
              </a:spcAft>
              <a:buFont typeface="+mj-lt"/>
              <a:buAutoNum type="alphaLcPeriod"/>
            </a:pPr>
            <a:r>
              <a:rPr lang="es-ES" sz="1500" dirty="0"/>
              <a:t>¿Cómo se diferencian estas propuestas de la segunda arquitectura (</a:t>
            </a:r>
            <a:r>
              <a:rPr lang="es-ES" sz="1500" dirty="0" err="1"/>
              <a:t>BiLSTM+Attention</a:t>
            </a:r>
            <a:r>
              <a:rPr lang="es-ES" sz="1500" dirty="0"/>
              <a:t>) presentada por la autora? </a:t>
            </a:r>
          </a:p>
          <a:p>
            <a:pPr marL="342900" lvl="0" indent="-342900">
              <a:spcAft>
                <a:spcPts val="1600"/>
              </a:spcAft>
              <a:buFont typeface="+mj-lt"/>
              <a:buAutoNum type="alphaLcPeriod"/>
            </a:pPr>
            <a:r>
              <a:rPr lang="es-ES" sz="1500" dirty="0"/>
              <a:t>¿Por qué no se utilizó la propuesta de Lee et al. (2019)? </a:t>
            </a:r>
            <a:br>
              <a:rPr lang="es-ES" dirty="0"/>
            </a:br>
            <a:br>
              <a:rPr lang="es-ES" dirty="0"/>
            </a:br>
            <a:r>
              <a:rPr lang="es-ES" sz="1300" dirty="0"/>
              <a:t> </a:t>
            </a:r>
            <a:br>
              <a:rPr lang="es-ES" sz="1800" dirty="0"/>
            </a:br>
            <a:endParaRPr sz="2200" dirty="0"/>
          </a:p>
        </p:txBody>
      </p:sp>
      <p:sp>
        <p:nvSpPr>
          <p:cNvPr id="2" name="Marcador de número de diapositiva 1">
            <a:extLst>
              <a:ext uri="{FF2B5EF4-FFF2-40B4-BE49-F238E27FC236}">
                <a16:creationId xmlns:a16="http://schemas.microsoft.com/office/drawing/2014/main" id="{E0B550CB-6226-4AA9-887F-45C078E015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US" smtClean="0"/>
              <a:t>37</a:t>
            </a:fld>
            <a:endParaRPr lang="es-US"/>
          </a:p>
        </p:txBody>
      </p:sp>
    </p:spTree>
    <p:extLst>
      <p:ext uri="{BB962C8B-B14F-4D97-AF65-F5344CB8AC3E}">
        <p14:creationId xmlns:p14="http://schemas.microsoft.com/office/powerpoint/2010/main" val="27333611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Rectángulo 7">
            <a:extLst>
              <a:ext uri="{FF2B5EF4-FFF2-40B4-BE49-F238E27FC236}">
                <a16:creationId xmlns:a16="http://schemas.microsoft.com/office/drawing/2014/main" id="{B21402A1-DA16-4BA1-B3E9-9CEB56A713E2}"/>
              </a:ext>
            </a:extLst>
          </p:cNvPr>
          <p:cNvSpPr/>
          <p:nvPr/>
        </p:nvSpPr>
        <p:spPr>
          <a:xfrm>
            <a:off x="787050" y="1107230"/>
            <a:ext cx="85455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10" name="Google Shape;119;p18">
            <a:extLst>
              <a:ext uri="{FF2B5EF4-FFF2-40B4-BE49-F238E27FC236}">
                <a16:creationId xmlns:a16="http://schemas.microsoft.com/office/drawing/2014/main" id="{B96D600D-2EBC-4B09-BA09-EDB488884B4D}"/>
              </a:ext>
            </a:extLst>
          </p:cNvPr>
          <p:cNvSpPr txBox="1">
            <a:spLocks noGrp="1"/>
          </p:cNvSpPr>
          <p:nvPr>
            <p:ph type="body" idx="1"/>
          </p:nvPr>
        </p:nvSpPr>
        <p:spPr>
          <a:xfrm>
            <a:off x="705601" y="518030"/>
            <a:ext cx="7651350" cy="610800"/>
          </a:xfrm>
          <a:prstGeom prst="rect">
            <a:avLst/>
          </a:prstGeom>
        </p:spPr>
        <p:txBody>
          <a:bodyPr spcFirstLastPara="1" wrap="square" lIns="91425" tIns="91425" rIns="91425" bIns="91425" anchor="t" anchorCtr="0">
            <a:noAutofit/>
          </a:bodyPr>
          <a:lstStyle/>
          <a:p>
            <a:pPr marL="0" lvl="0" indent="0">
              <a:spcAft>
                <a:spcPts val="1600"/>
              </a:spcAft>
              <a:buNone/>
            </a:pPr>
            <a:r>
              <a:rPr lang="es-ES" sz="1500" dirty="0"/>
              <a:t>Zhou et al. (2016): </a:t>
            </a:r>
            <a:r>
              <a:rPr lang="en-US" sz="1500" dirty="0"/>
              <a:t>Attention-Based Bidirectional Long Short-Term Memory Networks for Relation Classification</a:t>
            </a:r>
            <a:r>
              <a:rPr lang="es-ES" sz="1500" dirty="0"/>
              <a:t> </a:t>
            </a:r>
            <a:br>
              <a:rPr lang="es-ES" dirty="0"/>
            </a:br>
            <a:br>
              <a:rPr lang="es-ES" dirty="0"/>
            </a:br>
            <a:r>
              <a:rPr lang="es-ES" sz="1300" dirty="0"/>
              <a:t> </a:t>
            </a:r>
            <a:br>
              <a:rPr lang="es-ES" sz="1800" dirty="0"/>
            </a:br>
            <a:endParaRPr sz="2200" dirty="0"/>
          </a:p>
        </p:txBody>
      </p:sp>
      <p:sp>
        <p:nvSpPr>
          <p:cNvPr id="2" name="Marcador de número de diapositiva 1">
            <a:extLst>
              <a:ext uri="{FF2B5EF4-FFF2-40B4-BE49-F238E27FC236}">
                <a16:creationId xmlns:a16="http://schemas.microsoft.com/office/drawing/2014/main" id="{7F5ACA61-6CD1-4F77-8FAC-41086DCB40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US" smtClean="0"/>
              <a:t>38</a:t>
            </a:fld>
            <a:endParaRPr lang="es-US"/>
          </a:p>
        </p:txBody>
      </p:sp>
      <p:pic>
        <p:nvPicPr>
          <p:cNvPr id="6" name="Imagen 5">
            <a:extLst>
              <a:ext uri="{FF2B5EF4-FFF2-40B4-BE49-F238E27FC236}">
                <a16:creationId xmlns:a16="http://schemas.microsoft.com/office/drawing/2014/main" id="{8E72AB6E-10F7-4180-8985-7418C7087B1F}"/>
              </a:ext>
            </a:extLst>
          </p:cNvPr>
          <p:cNvPicPr>
            <a:picLocks noChangeAspect="1"/>
          </p:cNvPicPr>
          <p:nvPr/>
        </p:nvPicPr>
        <p:blipFill>
          <a:blip r:embed="rId3"/>
          <a:stretch>
            <a:fillRect/>
          </a:stretch>
        </p:blipFill>
        <p:spPr>
          <a:xfrm>
            <a:off x="2222404" y="1475770"/>
            <a:ext cx="5279996" cy="3220423"/>
          </a:xfrm>
          <a:prstGeom prst="rect">
            <a:avLst/>
          </a:prstGeom>
        </p:spPr>
      </p:pic>
      <p:sp>
        <p:nvSpPr>
          <p:cNvPr id="7" name="CuadroTexto 6">
            <a:extLst>
              <a:ext uri="{FF2B5EF4-FFF2-40B4-BE49-F238E27FC236}">
                <a16:creationId xmlns:a16="http://schemas.microsoft.com/office/drawing/2014/main" id="{44EEA942-C77C-4956-B659-DA9CB8255DED}"/>
              </a:ext>
            </a:extLst>
          </p:cNvPr>
          <p:cNvSpPr txBox="1"/>
          <p:nvPr/>
        </p:nvSpPr>
        <p:spPr>
          <a:xfrm>
            <a:off x="927024" y="1700312"/>
            <a:ext cx="1295380" cy="246221"/>
          </a:xfrm>
          <a:prstGeom prst="rect">
            <a:avLst/>
          </a:prstGeom>
          <a:noFill/>
        </p:spPr>
        <p:txBody>
          <a:bodyPr wrap="square" rtlCol="0">
            <a:spAutoFit/>
          </a:bodyPr>
          <a:lstStyle/>
          <a:p>
            <a:r>
              <a:rPr lang="es-419" sz="1000" dirty="0">
                <a:solidFill>
                  <a:schemeClr val="accent1"/>
                </a:solidFill>
                <a:latin typeface="Lato"/>
                <a:sym typeface="Lato"/>
              </a:rPr>
              <a:t>Capa de salida</a:t>
            </a:r>
            <a:endParaRPr lang="es-US" sz="1000" dirty="0">
              <a:solidFill>
                <a:schemeClr val="accent1"/>
              </a:solidFill>
              <a:latin typeface="Lato"/>
              <a:sym typeface="Lato"/>
            </a:endParaRPr>
          </a:p>
        </p:txBody>
      </p:sp>
      <p:sp>
        <p:nvSpPr>
          <p:cNvPr id="9" name="CuadroTexto 8">
            <a:extLst>
              <a:ext uri="{FF2B5EF4-FFF2-40B4-BE49-F238E27FC236}">
                <a16:creationId xmlns:a16="http://schemas.microsoft.com/office/drawing/2014/main" id="{50583762-0160-47D8-95C2-79A698C4A559}"/>
              </a:ext>
            </a:extLst>
          </p:cNvPr>
          <p:cNvSpPr txBox="1"/>
          <p:nvPr/>
        </p:nvSpPr>
        <p:spPr>
          <a:xfrm>
            <a:off x="927024" y="2359971"/>
            <a:ext cx="1295380" cy="246221"/>
          </a:xfrm>
          <a:prstGeom prst="rect">
            <a:avLst/>
          </a:prstGeom>
          <a:noFill/>
        </p:spPr>
        <p:txBody>
          <a:bodyPr wrap="square" rtlCol="0">
            <a:spAutoFit/>
          </a:bodyPr>
          <a:lstStyle/>
          <a:p>
            <a:r>
              <a:rPr lang="es-419" sz="1000" dirty="0">
                <a:solidFill>
                  <a:schemeClr val="accent1"/>
                </a:solidFill>
                <a:latin typeface="Lato"/>
                <a:sym typeface="Lato"/>
              </a:rPr>
              <a:t>Capa de atención</a:t>
            </a:r>
            <a:endParaRPr lang="es-US" sz="1000" dirty="0">
              <a:solidFill>
                <a:schemeClr val="accent1"/>
              </a:solidFill>
              <a:latin typeface="Lato"/>
              <a:sym typeface="Lato"/>
            </a:endParaRPr>
          </a:p>
        </p:txBody>
      </p:sp>
      <p:sp>
        <p:nvSpPr>
          <p:cNvPr id="13" name="CuadroTexto 12">
            <a:extLst>
              <a:ext uri="{FF2B5EF4-FFF2-40B4-BE49-F238E27FC236}">
                <a16:creationId xmlns:a16="http://schemas.microsoft.com/office/drawing/2014/main" id="{0D8006E9-68F9-4359-B811-BC26E23A2FF2}"/>
              </a:ext>
            </a:extLst>
          </p:cNvPr>
          <p:cNvSpPr txBox="1"/>
          <p:nvPr/>
        </p:nvSpPr>
        <p:spPr>
          <a:xfrm>
            <a:off x="927024" y="3019630"/>
            <a:ext cx="1295380" cy="246221"/>
          </a:xfrm>
          <a:prstGeom prst="rect">
            <a:avLst/>
          </a:prstGeom>
          <a:noFill/>
        </p:spPr>
        <p:txBody>
          <a:bodyPr wrap="square" rtlCol="0">
            <a:spAutoFit/>
          </a:bodyPr>
          <a:lstStyle/>
          <a:p>
            <a:r>
              <a:rPr lang="es-419" sz="1000" dirty="0">
                <a:solidFill>
                  <a:schemeClr val="accent1"/>
                </a:solidFill>
                <a:latin typeface="Lato"/>
                <a:sym typeface="Lato"/>
              </a:rPr>
              <a:t>Capa LSTM</a:t>
            </a:r>
            <a:endParaRPr lang="es-US" sz="1000" dirty="0">
              <a:solidFill>
                <a:schemeClr val="accent1"/>
              </a:solidFill>
              <a:latin typeface="Lato"/>
              <a:sym typeface="Lato"/>
            </a:endParaRPr>
          </a:p>
        </p:txBody>
      </p:sp>
      <p:sp>
        <p:nvSpPr>
          <p:cNvPr id="15" name="CuadroTexto 14">
            <a:extLst>
              <a:ext uri="{FF2B5EF4-FFF2-40B4-BE49-F238E27FC236}">
                <a16:creationId xmlns:a16="http://schemas.microsoft.com/office/drawing/2014/main" id="{8305D41F-89EC-46CA-84FA-F195898A71F0}"/>
              </a:ext>
            </a:extLst>
          </p:cNvPr>
          <p:cNvSpPr txBox="1"/>
          <p:nvPr/>
        </p:nvSpPr>
        <p:spPr>
          <a:xfrm>
            <a:off x="927024" y="3659809"/>
            <a:ext cx="1455890" cy="246221"/>
          </a:xfrm>
          <a:prstGeom prst="rect">
            <a:avLst/>
          </a:prstGeom>
          <a:noFill/>
        </p:spPr>
        <p:txBody>
          <a:bodyPr wrap="square" rtlCol="0">
            <a:spAutoFit/>
          </a:bodyPr>
          <a:lstStyle/>
          <a:p>
            <a:r>
              <a:rPr lang="es-419" sz="1000" dirty="0">
                <a:solidFill>
                  <a:schemeClr val="accent1"/>
                </a:solidFill>
                <a:latin typeface="Lato"/>
                <a:sym typeface="Lato"/>
              </a:rPr>
              <a:t>Capa de </a:t>
            </a:r>
            <a:r>
              <a:rPr lang="es-419" sz="1000" i="1" dirty="0" err="1">
                <a:solidFill>
                  <a:schemeClr val="accent1"/>
                </a:solidFill>
                <a:latin typeface="Lato"/>
                <a:sym typeface="Lato"/>
              </a:rPr>
              <a:t>Embeddings</a:t>
            </a:r>
            <a:endParaRPr lang="es-US" sz="1000" i="1" dirty="0">
              <a:solidFill>
                <a:schemeClr val="accent1"/>
              </a:solidFill>
              <a:latin typeface="Lato"/>
              <a:sym typeface="Lato"/>
            </a:endParaRPr>
          </a:p>
        </p:txBody>
      </p:sp>
      <p:sp>
        <p:nvSpPr>
          <p:cNvPr id="17" name="CuadroTexto 16">
            <a:extLst>
              <a:ext uri="{FF2B5EF4-FFF2-40B4-BE49-F238E27FC236}">
                <a16:creationId xmlns:a16="http://schemas.microsoft.com/office/drawing/2014/main" id="{9FA1F38E-146E-45FD-87FD-400C9038A7EF}"/>
              </a:ext>
            </a:extLst>
          </p:cNvPr>
          <p:cNvSpPr txBox="1"/>
          <p:nvPr/>
        </p:nvSpPr>
        <p:spPr>
          <a:xfrm>
            <a:off x="927024" y="4135430"/>
            <a:ext cx="1295380" cy="246221"/>
          </a:xfrm>
          <a:prstGeom prst="rect">
            <a:avLst/>
          </a:prstGeom>
          <a:noFill/>
        </p:spPr>
        <p:txBody>
          <a:bodyPr wrap="square" rtlCol="0">
            <a:spAutoFit/>
          </a:bodyPr>
          <a:lstStyle/>
          <a:p>
            <a:r>
              <a:rPr lang="es-419" sz="1000" dirty="0">
                <a:solidFill>
                  <a:schemeClr val="accent1"/>
                </a:solidFill>
                <a:latin typeface="Lato"/>
                <a:sym typeface="Lato"/>
              </a:rPr>
              <a:t>Capa de entrada</a:t>
            </a:r>
            <a:endParaRPr lang="es-US" sz="1000" i="1" dirty="0">
              <a:solidFill>
                <a:schemeClr val="accent1"/>
              </a:solidFill>
              <a:latin typeface="Lato"/>
              <a:sym typeface="Lato"/>
            </a:endParaRPr>
          </a:p>
        </p:txBody>
      </p:sp>
      <p:sp>
        <p:nvSpPr>
          <p:cNvPr id="19" name="CuadroTexto 18">
            <a:extLst>
              <a:ext uri="{FF2B5EF4-FFF2-40B4-BE49-F238E27FC236}">
                <a16:creationId xmlns:a16="http://schemas.microsoft.com/office/drawing/2014/main" id="{86408A41-BD68-4E65-B427-F3552614CEA0}"/>
              </a:ext>
            </a:extLst>
          </p:cNvPr>
          <p:cNvSpPr txBox="1"/>
          <p:nvPr/>
        </p:nvSpPr>
        <p:spPr>
          <a:xfrm>
            <a:off x="499621" y="4819262"/>
            <a:ext cx="8321535" cy="338554"/>
          </a:xfrm>
          <a:prstGeom prst="rect">
            <a:avLst/>
          </a:prstGeom>
          <a:noFill/>
        </p:spPr>
        <p:txBody>
          <a:bodyPr wrap="square">
            <a:spAutoFit/>
          </a:bodyPr>
          <a:lstStyle/>
          <a:p>
            <a:pPr algn="r"/>
            <a:r>
              <a:rPr lang="en-US" sz="800" b="0" i="0" dirty="0">
                <a:solidFill>
                  <a:srgbClr val="222222"/>
                </a:solidFill>
                <a:effectLst/>
                <a:latin typeface="Lato" panose="020F0502020204030203" pitchFamily="34" charset="0"/>
              </a:rPr>
              <a:t>Zhou, P., Shi, W., Tian, J., Qi, Z., Li, B., Hao, H., &amp; Xu, B. (2016). Attention-based bidirectional long short-term memory networks for relation classification. In </a:t>
            </a:r>
            <a:r>
              <a:rPr lang="en-US" sz="800" b="0" i="1" dirty="0">
                <a:solidFill>
                  <a:srgbClr val="222222"/>
                </a:solidFill>
                <a:effectLst/>
                <a:latin typeface="Lato" panose="020F0502020204030203" pitchFamily="34" charset="0"/>
              </a:rPr>
              <a:t>Proceedings of the 54th Annual Meeting of the Association for Computational Linguistics (Volume 2: Short Papers)</a:t>
            </a:r>
            <a:r>
              <a:rPr lang="en-US" sz="800" b="0" i="0" dirty="0">
                <a:solidFill>
                  <a:srgbClr val="222222"/>
                </a:solidFill>
                <a:effectLst/>
                <a:latin typeface="Lato" panose="020F0502020204030203" pitchFamily="34" charset="0"/>
              </a:rPr>
              <a:t> (pp. 207-212).</a:t>
            </a:r>
            <a:endParaRPr lang="es-US" sz="800" dirty="0">
              <a:solidFill>
                <a:srgbClr val="222222"/>
              </a:solidFill>
              <a:latin typeface="Lato" panose="020F0502020204030203" pitchFamily="34" charset="0"/>
              <a:sym typeface="Lato"/>
            </a:endParaRPr>
          </a:p>
        </p:txBody>
      </p:sp>
      <mc:AlternateContent xmlns:mc="http://schemas.openxmlformats.org/markup-compatibility/2006">
        <mc:Choice xmlns:a14="http://schemas.microsoft.com/office/drawing/2010/main" Requires="a14">
          <p:sp>
            <p:nvSpPr>
              <p:cNvPr id="23" name="CuadroTexto 22">
                <a:extLst>
                  <a:ext uri="{FF2B5EF4-FFF2-40B4-BE49-F238E27FC236}">
                    <a16:creationId xmlns:a16="http://schemas.microsoft.com/office/drawing/2014/main" id="{539C4924-7B40-44AD-A4D8-9F58564A6E56}"/>
                  </a:ext>
                </a:extLst>
              </p:cNvPr>
              <p:cNvSpPr txBox="1"/>
              <p:nvPr/>
            </p:nvSpPr>
            <p:spPr>
              <a:xfrm>
                <a:off x="7111422" y="1153077"/>
                <a:ext cx="1909965" cy="492443"/>
              </a:xfrm>
              <a:prstGeom prst="rect">
                <a:avLst/>
              </a:prstGeom>
              <a:noFill/>
            </p:spPr>
            <p:txBody>
              <a:bodyPr wrap="square" rtlCol="0">
                <a:spAutoFit/>
              </a:bodyPr>
              <a:lstStyle/>
              <a:p>
                <a:r>
                  <a:rPr lang="es-US" sz="1300" b="1" dirty="0" err="1">
                    <a:solidFill>
                      <a:schemeClr val="accent1"/>
                    </a:solidFill>
                    <a:latin typeface="Lato"/>
                  </a:rPr>
                  <a:t>SemEval</a:t>
                </a:r>
                <a:r>
                  <a:rPr lang="es-US" sz="1300" b="1" dirty="0">
                    <a:solidFill>
                      <a:schemeClr val="accent1"/>
                    </a:solidFill>
                    <a:latin typeface="Lato"/>
                  </a:rPr>
                  <a:t> 2010 </a:t>
                </a:r>
                <a:r>
                  <a:rPr lang="es-US" sz="1300" b="1" dirty="0" err="1">
                    <a:solidFill>
                      <a:schemeClr val="accent1"/>
                    </a:solidFill>
                    <a:latin typeface="Lato"/>
                  </a:rPr>
                  <a:t>Task</a:t>
                </a:r>
                <a:r>
                  <a:rPr lang="es-US" sz="1300" b="1" dirty="0">
                    <a:solidFill>
                      <a:schemeClr val="accent1"/>
                    </a:solidFill>
                    <a:latin typeface="Lato"/>
                  </a:rPr>
                  <a:t> 8</a:t>
                </a:r>
                <a:endParaRPr lang="es-419" sz="1300" b="1" i="1" dirty="0">
                  <a:solidFill>
                    <a:schemeClr val="accent1"/>
                  </a:solidFill>
                  <a:latin typeface="Cambria Math" panose="02040503050406030204" pitchFamily="18" charset="0"/>
                </a:endParaRPr>
              </a:p>
              <a:p>
                <a14:m>
                  <m:oMath xmlns:m="http://schemas.openxmlformats.org/officeDocument/2006/math">
                    <m:sSub>
                      <m:sSubPr>
                        <m:ctrlPr>
                          <a:rPr lang="es-US" sz="1300" i="1">
                            <a:solidFill>
                              <a:schemeClr val="accent1"/>
                            </a:solidFill>
                            <a:latin typeface="Cambria Math" panose="02040503050406030204" pitchFamily="18" charset="0"/>
                          </a:rPr>
                        </m:ctrlPr>
                      </m:sSubPr>
                      <m:e>
                        <m:r>
                          <a:rPr lang="es-419" sz="1300">
                            <a:solidFill>
                              <a:schemeClr val="accent1"/>
                            </a:solidFill>
                            <a:latin typeface="Cambria Math" panose="02040503050406030204" pitchFamily="18" charset="0"/>
                          </a:rPr>
                          <m:t>𝑭</m:t>
                        </m:r>
                      </m:e>
                      <m:sub>
                        <m:r>
                          <a:rPr lang="es-419" sz="1300">
                            <a:solidFill>
                              <a:schemeClr val="accent1"/>
                            </a:solidFill>
                            <a:latin typeface="Cambria Math" panose="02040503050406030204" pitchFamily="18" charset="0"/>
                          </a:rPr>
                          <m:t>𝟏</m:t>
                        </m:r>
                      </m:sub>
                    </m:sSub>
                  </m:oMath>
                </a14:m>
                <a:r>
                  <a:rPr lang="es-419" sz="1300" dirty="0">
                    <a:solidFill>
                      <a:schemeClr val="accent1"/>
                    </a:solidFill>
                    <a:latin typeface="Lato"/>
                  </a:rPr>
                  <a:t> </a:t>
                </a:r>
                <a:r>
                  <a:rPr lang="es-419" sz="1300" dirty="0">
                    <a:solidFill>
                      <a:schemeClr val="accent1"/>
                    </a:solidFill>
                    <a:latin typeface="Lato"/>
                    <a:sym typeface="Raleway"/>
                  </a:rPr>
                  <a:t>= </a:t>
                </a:r>
                <a:r>
                  <a:rPr lang="es-US" sz="1300" dirty="0">
                    <a:solidFill>
                      <a:schemeClr val="accent1"/>
                    </a:solidFill>
                    <a:latin typeface="Lato"/>
                    <a:ea typeface="Lato"/>
                    <a:cs typeface="Lato"/>
                    <a:sym typeface="Lato"/>
                  </a:rPr>
                  <a:t>84.0</a:t>
                </a:r>
                <a:endParaRPr lang="es-US" sz="1300" dirty="0">
                  <a:solidFill>
                    <a:schemeClr val="accent1"/>
                  </a:solidFill>
                  <a:latin typeface="Lato"/>
                  <a:ea typeface="Lato"/>
                  <a:cs typeface="Lato"/>
                  <a:sym typeface="Raleway"/>
                </a:endParaRPr>
              </a:p>
            </p:txBody>
          </p:sp>
        </mc:Choice>
        <mc:Fallback>
          <p:sp>
            <p:nvSpPr>
              <p:cNvPr id="23" name="CuadroTexto 22">
                <a:extLst>
                  <a:ext uri="{FF2B5EF4-FFF2-40B4-BE49-F238E27FC236}">
                    <a16:creationId xmlns:a16="http://schemas.microsoft.com/office/drawing/2014/main" id="{539C4924-7B40-44AD-A4D8-9F58564A6E56}"/>
                  </a:ext>
                </a:extLst>
              </p:cNvPr>
              <p:cNvSpPr txBox="1">
                <a:spLocks noRot="1" noChangeAspect="1" noMove="1" noResize="1" noEditPoints="1" noAdjustHandles="1" noChangeArrowheads="1" noChangeShapeType="1" noTextEdit="1"/>
              </p:cNvSpPr>
              <p:nvPr/>
            </p:nvSpPr>
            <p:spPr>
              <a:xfrm>
                <a:off x="7111422" y="1153077"/>
                <a:ext cx="1909965" cy="492443"/>
              </a:xfrm>
              <a:prstGeom prst="rect">
                <a:avLst/>
              </a:prstGeom>
              <a:blipFill>
                <a:blip r:embed="rId4"/>
                <a:stretch>
                  <a:fillRect l="-639" t="-1235" b="-9877"/>
                </a:stretch>
              </a:blipFill>
            </p:spPr>
            <p:txBody>
              <a:bodyPr/>
              <a:lstStyle/>
              <a:p>
                <a:r>
                  <a:rPr lang="es-US">
                    <a:noFill/>
                  </a:rPr>
                  <a:t> </a:t>
                </a:r>
              </a:p>
            </p:txBody>
          </p:sp>
        </mc:Fallback>
      </mc:AlternateContent>
    </p:spTree>
    <p:extLst>
      <p:ext uri="{BB962C8B-B14F-4D97-AF65-F5344CB8AC3E}">
        <p14:creationId xmlns:p14="http://schemas.microsoft.com/office/powerpoint/2010/main" val="24252796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5" name="Imagen 4">
            <a:extLst>
              <a:ext uri="{FF2B5EF4-FFF2-40B4-BE49-F238E27FC236}">
                <a16:creationId xmlns:a16="http://schemas.microsoft.com/office/drawing/2014/main" id="{E595A3AE-D1E0-4839-9CEC-64EAF4FF9FD3}"/>
              </a:ext>
            </a:extLst>
          </p:cNvPr>
          <p:cNvPicPr>
            <a:picLocks noChangeAspect="1"/>
          </p:cNvPicPr>
          <p:nvPr/>
        </p:nvPicPr>
        <p:blipFill>
          <a:blip r:embed="rId3"/>
          <a:stretch>
            <a:fillRect/>
          </a:stretch>
        </p:blipFill>
        <p:spPr>
          <a:xfrm>
            <a:off x="1635240" y="776070"/>
            <a:ext cx="5019190" cy="3962518"/>
          </a:xfrm>
          <a:prstGeom prst="rect">
            <a:avLst/>
          </a:prstGeom>
        </p:spPr>
      </p:pic>
      <p:sp>
        <p:nvSpPr>
          <p:cNvPr id="118" name="Google Shape;118;p18"/>
          <p:cNvSpPr txBox="1">
            <a:spLocks noGrp="1"/>
          </p:cNvSpPr>
          <p:nvPr>
            <p:ph type="title"/>
          </p:nvPr>
        </p:nvSpPr>
        <p:spPr>
          <a:xfrm>
            <a:off x="729450" y="652604"/>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US" sz="1500" b="0" dirty="0" err="1">
                <a:solidFill>
                  <a:schemeClr val="accent1"/>
                </a:solidFill>
                <a:latin typeface="Lato"/>
                <a:sym typeface="Lato"/>
              </a:rPr>
              <a:t>BiLSTM+Att</a:t>
            </a:r>
            <a:endParaRPr sz="1500" b="0" dirty="0">
              <a:solidFill>
                <a:schemeClr val="accent1"/>
              </a:solidFill>
              <a:latin typeface="Lato"/>
              <a:sym typeface="Lato"/>
            </a:endParaRPr>
          </a:p>
        </p:txBody>
      </p:sp>
      <p:sp>
        <p:nvSpPr>
          <p:cNvPr id="4" name="Marcador de número de diapositiva 3">
            <a:extLst>
              <a:ext uri="{FF2B5EF4-FFF2-40B4-BE49-F238E27FC236}">
                <a16:creationId xmlns:a16="http://schemas.microsoft.com/office/drawing/2014/main" id="{1B238B09-D503-4179-8FC6-A30D408404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US" smtClean="0"/>
              <a:t>39</a:t>
            </a:fld>
            <a:endParaRPr lang="es-US"/>
          </a:p>
        </p:txBody>
      </p:sp>
      <p:sp>
        <p:nvSpPr>
          <p:cNvPr id="6" name="Rectángulo 5">
            <a:extLst>
              <a:ext uri="{FF2B5EF4-FFF2-40B4-BE49-F238E27FC236}">
                <a16:creationId xmlns:a16="http://schemas.microsoft.com/office/drawing/2014/main" id="{879240B4-3EBA-46A5-BFE9-DFDEF4F1FDB0}"/>
              </a:ext>
            </a:extLst>
          </p:cNvPr>
          <p:cNvSpPr/>
          <p:nvPr/>
        </p:nvSpPr>
        <p:spPr>
          <a:xfrm>
            <a:off x="729450" y="1094610"/>
            <a:ext cx="905790" cy="216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solidFill>
                <a:schemeClr val="bg1"/>
              </a:solidFill>
            </a:endParaRPr>
          </a:p>
        </p:txBody>
      </p:sp>
      <mc:AlternateContent xmlns:mc="http://schemas.openxmlformats.org/markup-compatibility/2006">
        <mc:Choice xmlns:a14="http://schemas.microsoft.com/office/drawing/2010/main" Requires="a14">
          <p:sp>
            <p:nvSpPr>
              <p:cNvPr id="10" name="CuadroTexto 9">
                <a:extLst>
                  <a:ext uri="{FF2B5EF4-FFF2-40B4-BE49-F238E27FC236}">
                    <a16:creationId xmlns:a16="http://schemas.microsoft.com/office/drawing/2014/main" id="{263C1F16-9BEB-4F9B-B2DF-5799E77BC074}"/>
                  </a:ext>
                </a:extLst>
              </p:cNvPr>
              <p:cNvSpPr txBox="1"/>
              <p:nvPr/>
            </p:nvSpPr>
            <p:spPr>
              <a:xfrm>
                <a:off x="6767896" y="1153077"/>
                <a:ext cx="2253492" cy="1092607"/>
              </a:xfrm>
              <a:prstGeom prst="rect">
                <a:avLst/>
              </a:prstGeom>
              <a:noFill/>
            </p:spPr>
            <p:txBody>
              <a:bodyPr wrap="square" rtlCol="0">
                <a:spAutoFit/>
              </a:bodyPr>
              <a:lstStyle/>
              <a:p>
                <a:r>
                  <a:rPr lang="es-419" sz="1300" b="1" dirty="0">
                    <a:solidFill>
                      <a:schemeClr val="accent1"/>
                    </a:solidFill>
                    <a:latin typeface="Lato"/>
                  </a:rPr>
                  <a:t>Supervisión a distancia</a:t>
                </a:r>
              </a:p>
              <a:p>
                <a:pPr>
                  <a:lnSpc>
                    <a:spcPct val="150000"/>
                  </a:lnSpc>
                </a:pPr>
                <a14:m>
                  <m:oMath xmlns:m="http://schemas.openxmlformats.org/officeDocument/2006/math">
                    <m:sSub>
                      <m:sSubPr>
                        <m:ctrlPr>
                          <a:rPr lang="es-US" sz="1300" i="1" smtClean="0">
                            <a:solidFill>
                              <a:schemeClr val="accent1"/>
                            </a:solidFill>
                            <a:latin typeface="Cambria Math" panose="02040503050406030204" pitchFamily="18" charset="0"/>
                          </a:rPr>
                        </m:ctrlPr>
                      </m:sSubPr>
                      <m:e>
                        <m:r>
                          <a:rPr lang="es-419" sz="1300">
                            <a:solidFill>
                              <a:schemeClr val="accent1"/>
                            </a:solidFill>
                            <a:latin typeface="Cambria Math" panose="02040503050406030204" pitchFamily="18" charset="0"/>
                          </a:rPr>
                          <m:t>𝑭</m:t>
                        </m:r>
                      </m:e>
                      <m:sub>
                        <m:r>
                          <a:rPr lang="es-419" sz="1300">
                            <a:solidFill>
                              <a:schemeClr val="accent1"/>
                            </a:solidFill>
                            <a:latin typeface="Cambria Math" panose="02040503050406030204" pitchFamily="18" charset="0"/>
                          </a:rPr>
                          <m:t>𝟏</m:t>
                        </m:r>
                      </m:sub>
                    </m:sSub>
                  </m:oMath>
                </a14:m>
                <a:r>
                  <a:rPr lang="es-419" sz="1300" dirty="0">
                    <a:solidFill>
                      <a:schemeClr val="accent1"/>
                    </a:solidFill>
                    <a:latin typeface="Lato"/>
                  </a:rPr>
                  <a:t> </a:t>
                </a:r>
                <a:r>
                  <a:rPr lang="es-419" sz="1300" dirty="0">
                    <a:solidFill>
                      <a:schemeClr val="accent1"/>
                    </a:solidFill>
                    <a:latin typeface="Lato"/>
                    <a:sym typeface="Raleway"/>
                  </a:rPr>
                  <a:t>= </a:t>
                </a:r>
                <a:r>
                  <a:rPr lang="es-US" sz="1300" dirty="0">
                    <a:solidFill>
                      <a:schemeClr val="accent1"/>
                    </a:solidFill>
                    <a:latin typeface="Lato"/>
                    <a:ea typeface="Lato"/>
                    <a:cs typeface="Lato"/>
                    <a:sym typeface="Lato"/>
                  </a:rPr>
                  <a:t>98.47</a:t>
                </a:r>
              </a:p>
              <a:p>
                <a:pPr>
                  <a:lnSpc>
                    <a:spcPct val="150000"/>
                  </a:lnSpc>
                </a:pPr>
                <a:r>
                  <a:rPr lang="es-419" sz="1300" b="1" dirty="0">
                    <a:solidFill>
                      <a:schemeClr val="accent1"/>
                    </a:solidFill>
                    <a:latin typeface="Lato"/>
                  </a:rPr>
                  <a:t>Anotación manual</a:t>
                </a:r>
                <a:endParaRPr lang="es-419" sz="1300" b="1" dirty="0">
                  <a:solidFill>
                    <a:schemeClr val="accent1"/>
                  </a:solidFill>
                  <a:latin typeface="Cambria Math" panose="02040503050406030204" pitchFamily="18" charset="0"/>
                </a:endParaRPr>
              </a:p>
              <a:p>
                <a14:m>
                  <m:oMath xmlns:m="http://schemas.openxmlformats.org/officeDocument/2006/math">
                    <m:sSub>
                      <m:sSubPr>
                        <m:ctrlPr>
                          <a:rPr lang="es-US" sz="1300" i="1">
                            <a:solidFill>
                              <a:schemeClr val="accent1"/>
                            </a:solidFill>
                            <a:latin typeface="Cambria Math" panose="02040503050406030204" pitchFamily="18" charset="0"/>
                          </a:rPr>
                        </m:ctrlPr>
                      </m:sSubPr>
                      <m:e>
                        <m:r>
                          <a:rPr lang="es-419" sz="1300">
                            <a:solidFill>
                              <a:schemeClr val="accent1"/>
                            </a:solidFill>
                            <a:latin typeface="Cambria Math" panose="02040503050406030204" pitchFamily="18" charset="0"/>
                          </a:rPr>
                          <m:t>𝑭</m:t>
                        </m:r>
                      </m:e>
                      <m:sub>
                        <m:r>
                          <a:rPr lang="es-419" sz="1300">
                            <a:solidFill>
                              <a:schemeClr val="accent1"/>
                            </a:solidFill>
                            <a:latin typeface="Cambria Math" panose="02040503050406030204" pitchFamily="18" charset="0"/>
                          </a:rPr>
                          <m:t>𝟏</m:t>
                        </m:r>
                      </m:sub>
                    </m:sSub>
                  </m:oMath>
                </a14:m>
                <a:r>
                  <a:rPr lang="es-419" sz="1300" dirty="0">
                    <a:solidFill>
                      <a:schemeClr val="accent1"/>
                    </a:solidFill>
                    <a:latin typeface="Lato"/>
                  </a:rPr>
                  <a:t> </a:t>
                </a:r>
                <a:r>
                  <a:rPr lang="es-419" sz="1300" dirty="0">
                    <a:solidFill>
                      <a:schemeClr val="accent1"/>
                    </a:solidFill>
                    <a:latin typeface="Lato"/>
                    <a:sym typeface="Raleway"/>
                  </a:rPr>
                  <a:t>= </a:t>
                </a:r>
                <a:r>
                  <a:rPr lang="es-US" sz="1300" dirty="0">
                    <a:solidFill>
                      <a:schemeClr val="accent1"/>
                    </a:solidFill>
                    <a:latin typeface="Lato"/>
                    <a:ea typeface="Lato"/>
                    <a:cs typeface="Lato"/>
                    <a:sym typeface="Lato"/>
                  </a:rPr>
                  <a:t>93.98</a:t>
                </a:r>
                <a:endParaRPr lang="es-US" sz="1300" dirty="0">
                  <a:solidFill>
                    <a:schemeClr val="accent1"/>
                  </a:solidFill>
                  <a:latin typeface="Lato"/>
                  <a:ea typeface="Lato"/>
                  <a:cs typeface="Lato"/>
                  <a:sym typeface="Raleway"/>
                </a:endParaRPr>
              </a:p>
            </p:txBody>
          </p:sp>
        </mc:Choice>
        <mc:Fallback>
          <p:sp>
            <p:nvSpPr>
              <p:cNvPr id="10" name="CuadroTexto 9">
                <a:extLst>
                  <a:ext uri="{FF2B5EF4-FFF2-40B4-BE49-F238E27FC236}">
                    <a16:creationId xmlns:a16="http://schemas.microsoft.com/office/drawing/2014/main" id="{263C1F16-9BEB-4F9B-B2DF-5799E77BC074}"/>
                  </a:ext>
                </a:extLst>
              </p:cNvPr>
              <p:cNvSpPr txBox="1">
                <a:spLocks noRot="1" noChangeAspect="1" noMove="1" noResize="1" noEditPoints="1" noAdjustHandles="1" noChangeArrowheads="1" noChangeShapeType="1" noTextEdit="1"/>
              </p:cNvSpPr>
              <p:nvPr/>
            </p:nvSpPr>
            <p:spPr>
              <a:xfrm>
                <a:off x="6767896" y="1153077"/>
                <a:ext cx="2253492" cy="1092607"/>
              </a:xfrm>
              <a:prstGeom prst="rect">
                <a:avLst/>
              </a:prstGeom>
              <a:blipFill>
                <a:blip r:embed="rId4"/>
                <a:stretch>
                  <a:fillRect l="-270" b="-4469"/>
                </a:stretch>
              </a:blipFill>
            </p:spPr>
            <p:txBody>
              <a:bodyPr/>
              <a:lstStyle/>
              <a:p>
                <a:r>
                  <a:rPr lang="es-US">
                    <a:noFill/>
                  </a:rPr>
                  <a:t> </a:t>
                </a:r>
              </a:p>
            </p:txBody>
          </p:sp>
        </mc:Fallback>
      </mc:AlternateContent>
    </p:spTree>
    <p:extLst>
      <p:ext uri="{BB962C8B-B14F-4D97-AF65-F5344CB8AC3E}">
        <p14:creationId xmlns:p14="http://schemas.microsoft.com/office/powerpoint/2010/main" val="3770528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22450"/>
            <a:ext cx="7688400" cy="76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US" dirty="0"/>
              <a:t>Extracción de Relaciones</a:t>
            </a:r>
            <a:endParaRPr dirty="0"/>
          </a:p>
        </p:txBody>
      </p:sp>
      <p:sp>
        <p:nvSpPr>
          <p:cNvPr id="106" name="Google Shape;106;p16"/>
          <p:cNvSpPr txBox="1">
            <a:spLocks noGrp="1"/>
          </p:cNvSpPr>
          <p:nvPr>
            <p:ph type="title"/>
          </p:nvPr>
        </p:nvSpPr>
        <p:spPr>
          <a:xfrm>
            <a:off x="727800" y="2190750"/>
            <a:ext cx="7688400" cy="13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3000" b="0" dirty="0"/>
              <a:t>“</a:t>
            </a:r>
            <a:r>
              <a:rPr lang="es-US" sz="3000" b="0" dirty="0"/>
              <a:t>Descubrir relaciones semánticas entre entidades en un texto</a:t>
            </a:r>
            <a:r>
              <a:rPr lang="es" sz="3000" b="0" dirty="0"/>
              <a:t>”</a:t>
            </a:r>
            <a:endParaRPr sz="3000" b="0" dirty="0"/>
          </a:p>
          <a:p>
            <a:pPr marL="0" lvl="0" indent="0" algn="l" rtl="0">
              <a:spcBef>
                <a:spcPts val="0"/>
              </a:spcBef>
              <a:spcAft>
                <a:spcPts val="0"/>
              </a:spcAft>
              <a:buNone/>
            </a:pPr>
            <a:endParaRPr dirty="0"/>
          </a:p>
        </p:txBody>
      </p:sp>
      <p:sp>
        <p:nvSpPr>
          <p:cNvPr id="2" name="Marcador de número de diapositiva 1">
            <a:extLst>
              <a:ext uri="{FF2B5EF4-FFF2-40B4-BE49-F238E27FC236}">
                <a16:creationId xmlns:a16="http://schemas.microsoft.com/office/drawing/2014/main" id="{81722246-2D45-46FF-A8BC-4A0DC7BD33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US" smtClean="0"/>
              <a:t>4</a:t>
            </a:fld>
            <a:endParaRPr lang="es-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Rectángulo 7">
            <a:extLst>
              <a:ext uri="{FF2B5EF4-FFF2-40B4-BE49-F238E27FC236}">
                <a16:creationId xmlns:a16="http://schemas.microsoft.com/office/drawing/2014/main" id="{B21402A1-DA16-4BA1-B3E9-9CEB56A713E2}"/>
              </a:ext>
            </a:extLst>
          </p:cNvPr>
          <p:cNvSpPr/>
          <p:nvPr/>
        </p:nvSpPr>
        <p:spPr>
          <a:xfrm>
            <a:off x="787050" y="1107230"/>
            <a:ext cx="85455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10" name="Google Shape;119;p18">
            <a:extLst>
              <a:ext uri="{FF2B5EF4-FFF2-40B4-BE49-F238E27FC236}">
                <a16:creationId xmlns:a16="http://schemas.microsoft.com/office/drawing/2014/main" id="{B96D600D-2EBC-4B09-BA09-EDB488884B4D}"/>
              </a:ext>
            </a:extLst>
          </p:cNvPr>
          <p:cNvSpPr txBox="1">
            <a:spLocks noGrp="1"/>
          </p:cNvSpPr>
          <p:nvPr>
            <p:ph type="body" idx="1"/>
          </p:nvPr>
        </p:nvSpPr>
        <p:spPr>
          <a:xfrm>
            <a:off x="705601" y="518030"/>
            <a:ext cx="7651350" cy="610800"/>
          </a:xfrm>
          <a:prstGeom prst="rect">
            <a:avLst/>
          </a:prstGeom>
        </p:spPr>
        <p:txBody>
          <a:bodyPr spcFirstLastPara="1" wrap="square" lIns="91425" tIns="91425" rIns="91425" bIns="91425" anchor="t" anchorCtr="0">
            <a:noAutofit/>
          </a:bodyPr>
          <a:lstStyle/>
          <a:p>
            <a:pPr marL="0" lvl="0" indent="0">
              <a:spcAft>
                <a:spcPts val="1600"/>
              </a:spcAft>
              <a:buNone/>
            </a:pPr>
            <a:r>
              <a:rPr lang="es-ES" sz="1500" dirty="0"/>
              <a:t>Lee et al. (2019): </a:t>
            </a:r>
            <a:r>
              <a:rPr lang="en-US" sz="1500" dirty="0"/>
              <a:t>Semantic Relation Classification via Bidirectional LSTM Networks with Entity-aware Attention using Latent Entity Typing</a:t>
            </a:r>
            <a:br>
              <a:rPr lang="es-ES" dirty="0"/>
            </a:br>
            <a:br>
              <a:rPr lang="es-ES" dirty="0"/>
            </a:br>
            <a:r>
              <a:rPr lang="es-ES" sz="1300" dirty="0"/>
              <a:t> </a:t>
            </a:r>
            <a:br>
              <a:rPr lang="es-ES" sz="1800" dirty="0"/>
            </a:br>
            <a:endParaRPr sz="2200" dirty="0"/>
          </a:p>
        </p:txBody>
      </p:sp>
      <p:sp>
        <p:nvSpPr>
          <p:cNvPr id="3" name="Marcador de número de diapositiva 2">
            <a:extLst>
              <a:ext uri="{FF2B5EF4-FFF2-40B4-BE49-F238E27FC236}">
                <a16:creationId xmlns:a16="http://schemas.microsoft.com/office/drawing/2014/main" id="{746DB39C-21DA-4705-BA37-B46BBD0E0D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US" smtClean="0"/>
              <a:t>40</a:t>
            </a:fld>
            <a:endParaRPr lang="es-US"/>
          </a:p>
        </p:txBody>
      </p:sp>
      <p:pic>
        <p:nvPicPr>
          <p:cNvPr id="5" name="Imagen 4">
            <a:extLst>
              <a:ext uri="{FF2B5EF4-FFF2-40B4-BE49-F238E27FC236}">
                <a16:creationId xmlns:a16="http://schemas.microsoft.com/office/drawing/2014/main" id="{6B84C5B5-2516-4330-BE29-5F121C5121F9}"/>
              </a:ext>
            </a:extLst>
          </p:cNvPr>
          <p:cNvPicPr>
            <a:picLocks noChangeAspect="1"/>
          </p:cNvPicPr>
          <p:nvPr/>
        </p:nvPicPr>
        <p:blipFill>
          <a:blip r:embed="rId3"/>
          <a:stretch>
            <a:fillRect/>
          </a:stretch>
        </p:blipFill>
        <p:spPr>
          <a:xfrm>
            <a:off x="2498235" y="1501790"/>
            <a:ext cx="4831124" cy="3153396"/>
          </a:xfrm>
          <a:prstGeom prst="rect">
            <a:avLst/>
          </a:prstGeom>
        </p:spPr>
      </p:pic>
      <p:sp>
        <p:nvSpPr>
          <p:cNvPr id="6" name="CuadroTexto 5">
            <a:extLst>
              <a:ext uri="{FF2B5EF4-FFF2-40B4-BE49-F238E27FC236}">
                <a16:creationId xmlns:a16="http://schemas.microsoft.com/office/drawing/2014/main" id="{F11E5D8A-F0EC-4B34-A803-4526F618228E}"/>
              </a:ext>
            </a:extLst>
          </p:cNvPr>
          <p:cNvSpPr txBox="1"/>
          <p:nvPr/>
        </p:nvSpPr>
        <p:spPr>
          <a:xfrm>
            <a:off x="748710" y="4289359"/>
            <a:ext cx="1961458" cy="246221"/>
          </a:xfrm>
          <a:prstGeom prst="rect">
            <a:avLst/>
          </a:prstGeom>
          <a:noFill/>
        </p:spPr>
        <p:txBody>
          <a:bodyPr wrap="square" rtlCol="0">
            <a:spAutoFit/>
          </a:bodyPr>
          <a:lstStyle/>
          <a:p>
            <a:r>
              <a:rPr lang="es-419" sz="1000" dirty="0">
                <a:solidFill>
                  <a:schemeClr val="accent1"/>
                </a:solidFill>
                <a:latin typeface="Lato"/>
                <a:sym typeface="Lato"/>
              </a:rPr>
              <a:t>Capa de entrada</a:t>
            </a:r>
            <a:endParaRPr lang="es-US" sz="1000" dirty="0">
              <a:solidFill>
                <a:schemeClr val="accent1"/>
              </a:solidFill>
              <a:latin typeface="Lato"/>
              <a:sym typeface="Lato"/>
            </a:endParaRPr>
          </a:p>
        </p:txBody>
      </p:sp>
      <p:sp>
        <p:nvSpPr>
          <p:cNvPr id="7" name="CuadroTexto 6">
            <a:extLst>
              <a:ext uri="{FF2B5EF4-FFF2-40B4-BE49-F238E27FC236}">
                <a16:creationId xmlns:a16="http://schemas.microsoft.com/office/drawing/2014/main" id="{B39602C2-E01D-494E-A9D0-7682D48AA0F1}"/>
              </a:ext>
            </a:extLst>
          </p:cNvPr>
          <p:cNvSpPr txBox="1"/>
          <p:nvPr/>
        </p:nvSpPr>
        <p:spPr>
          <a:xfrm>
            <a:off x="748710" y="3923532"/>
            <a:ext cx="1764222" cy="246221"/>
          </a:xfrm>
          <a:prstGeom prst="rect">
            <a:avLst/>
          </a:prstGeom>
          <a:noFill/>
        </p:spPr>
        <p:txBody>
          <a:bodyPr wrap="square" rtlCol="0">
            <a:spAutoFit/>
          </a:bodyPr>
          <a:lstStyle/>
          <a:p>
            <a:r>
              <a:rPr lang="es-419" sz="1000" dirty="0">
                <a:solidFill>
                  <a:schemeClr val="accent1"/>
                </a:solidFill>
                <a:latin typeface="Lato"/>
                <a:sym typeface="Lato"/>
              </a:rPr>
              <a:t>Representación de palabra</a:t>
            </a:r>
            <a:endParaRPr lang="es-US" sz="1000" dirty="0">
              <a:solidFill>
                <a:schemeClr val="accent1"/>
              </a:solidFill>
              <a:latin typeface="Lato"/>
              <a:sym typeface="Lato"/>
            </a:endParaRPr>
          </a:p>
        </p:txBody>
      </p:sp>
      <p:sp>
        <p:nvSpPr>
          <p:cNvPr id="13" name="CuadroTexto 12">
            <a:extLst>
              <a:ext uri="{FF2B5EF4-FFF2-40B4-BE49-F238E27FC236}">
                <a16:creationId xmlns:a16="http://schemas.microsoft.com/office/drawing/2014/main" id="{640F4DC2-C9DB-4C97-80CD-515443A2D251}"/>
              </a:ext>
            </a:extLst>
          </p:cNvPr>
          <p:cNvSpPr txBox="1"/>
          <p:nvPr/>
        </p:nvSpPr>
        <p:spPr>
          <a:xfrm>
            <a:off x="748710" y="3532069"/>
            <a:ext cx="1764222" cy="246221"/>
          </a:xfrm>
          <a:prstGeom prst="rect">
            <a:avLst/>
          </a:prstGeom>
          <a:noFill/>
        </p:spPr>
        <p:txBody>
          <a:bodyPr wrap="square" rtlCol="0">
            <a:spAutoFit/>
          </a:bodyPr>
          <a:lstStyle/>
          <a:p>
            <a:r>
              <a:rPr lang="es-419" sz="1000" i="1" dirty="0" err="1">
                <a:solidFill>
                  <a:schemeClr val="accent1"/>
                </a:solidFill>
                <a:latin typeface="Lato"/>
                <a:sym typeface="Lato"/>
              </a:rPr>
              <a:t>Self-attention</a:t>
            </a:r>
            <a:endParaRPr lang="es-US" sz="1000" i="1" dirty="0">
              <a:solidFill>
                <a:schemeClr val="accent1"/>
              </a:solidFill>
              <a:latin typeface="Lato"/>
              <a:sym typeface="Lato"/>
            </a:endParaRPr>
          </a:p>
        </p:txBody>
      </p:sp>
      <p:sp>
        <p:nvSpPr>
          <p:cNvPr id="15" name="CuadroTexto 14">
            <a:extLst>
              <a:ext uri="{FF2B5EF4-FFF2-40B4-BE49-F238E27FC236}">
                <a16:creationId xmlns:a16="http://schemas.microsoft.com/office/drawing/2014/main" id="{3D478F25-C206-4920-B458-B3F8F0637035}"/>
              </a:ext>
            </a:extLst>
          </p:cNvPr>
          <p:cNvSpPr txBox="1"/>
          <p:nvPr/>
        </p:nvSpPr>
        <p:spPr>
          <a:xfrm>
            <a:off x="806207" y="2888609"/>
            <a:ext cx="1764222" cy="246221"/>
          </a:xfrm>
          <a:prstGeom prst="rect">
            <a:avLst/>
          </a:prstGeom>
          <a:noFill/>
        </p:spPr>
        <p:txBody>
          <a:bodyPr wrap="square" rtlCol="0">
            <a:spAutoFit/>
          </a:bodyPr>
          <a:lstStyle/>
          <a:p>
            <a:r>
              <a:rPr lang="es-419" sz="1000" dirty="0">
                <a:solidFill>
                  <a:schemeClr val="accent1"/>
                </a:solidFill>
                <a:latin typeface="Lato"/>
                <a:sym typeface="Lato"/>
              </a:rPr>
              <a:t>Capa  </a:t>
            </a:r>
            <a:r>
              <a:rPr lang="es-419" sz="1000" dirty="0" err="1">
                <a:solidFill>
                  <a:schemeClr val="accent1"/>
                </a:solidFill>
                <a:latin typeface="Lato"/>
                <a:sym typeface="Lato"/>
              </a:rPr>
              <a:t>BiLSTM</a:t>
            </a:r>
            <a:endParaRPr lang="es-US" sz="1000" dirty="0">
              <a:solidFill>
                <a:schemeClr val="accent1"/>
              </a:solidFill>
              <a:latin typeface="Lato"/>
              <a:sym typeface="Lato"/>
            </a:endParaRPr>
          </a:p>
        </p:txBody>
      </p:sp>
      <p:sp>
        <p:nvSpPr>
          <p:cNvPr id="17" name="CuadroTexto 16">
            <a:extLst>
              <a:ext uri="{FF2B5EF4-FFF2-40B4-BE49-F238E27FC236}">
                <a16:creationId xmlns:a16="http://schemas.microsoft.com/office/drawing/2014/main" id="{D5A9B37E-CE96-48D5-8E8D-9F98D2105924}"/>
              </a:ext>
            </a:extLst>
          </p:cNvPr>
          <p:cNvSpPr txBox="1"/>
          <p:nvPr/>
        </p:nvSpPr>
        <p:spPr>
          <a:xfrm>
            <a:off x="741362" y="2146221"/>
            <a:ext cx="1764222" cy="400110"/>
          </a:xfrm>
          <a:prstGeom prst="rect">
            <a:avLst/>
          </a:prstGeom>
          <a:noFill/>
        </p:spPr>
        <p:txBody>
          <a:bodyPr wrap="square" rtlCol="0">
            <a:spAutoFit/>
          </a:bodyPr>
          <a:lstStyle/>
          <a:p>
            <a:r>
              <a:rPr lang="es-419" sz="1000" dirty="0">
                <a:solidFill>
                  <a:schemeClr val="accent1"/>
                </a:solidFill>
                <a:latin typeface="Lato"/>
                <a:sym typeface="Lato"/>
              </a:rPr>
              <a:t>Atención en entidades</a:t>
            </a:r>
          </a:p>
          <a:p>
            <a:r>
              <a:rPr lang="es-419" sz="1000" i="1" dirty="0">
                <a:solidFill>
                  <a:schemeClr val="accent1"/>
                </a:solidFill>
                <a:latin typeface="Lato"/>
                <a:sym typeface="Lato"/>
              </a:rPr>
              <a:t>(</a:t>
            </a:r>
            <a:r>
              <a:rPr lang="es-419" sz="1000" i="1" dirty="0" err="1">
                <a:solidFill>
                  <a:schemeClr val="accent1"/>
                </a:solidFill>
                <a:latin typeface="Lato"/>
                <a:sym typeface="Lato"/>
              </a:rPr>
              <a:t>Entity-aware</a:t>
            </a:r>
            <a:r>
              <a:rPr lang="es-419" sz="1000" i="1" dirty="0">
                <a:solidFill>
                  <a:schemeClr val="accent1"/>
                </a:solidFill>
                <a:latin typeface="Lato"/>
                <a:sym typeface="Lato"/>
              </a:rPr>
              <a:t> </a:t>
            </a:r>
            <a:r>
              <a:rPr lang="es-419" sz="1000" i="1" dirty="0" err="1">
                <a:solidFill>
                  <a:schemeClr val="accent1"/>
                </a:solidFill>
                <a:latin typeface="Lato"/>
                <a:sym typeface="Lato"/>
              </a:rPr>
              <a:t>attention</a:t>
            </a:r>
            <a:r>
              <a:rPr lang="es-419" sz="1000" i="1" dirty="0">
                <a:solidFill>
                  <a:schemeClr val="accent1"/>
                </a:solidFill>
                <a:latin typeface="Lato"/>
                <a:sym typeface="Lato"/>
              </a:rPr>
              <a:t>)</a:t>
            </a:r>
            <a:endParaRPr lang="es-US" sz="1000" i="1" dirty="0">
              <a:solidFill>
                <a:schemeClr val="accent1"/>
              </a:solidFill>
              <a:latin typeface="Lato"/>
              <a:sym typeface="Lato"/>
            </a:endParaRPr>
          </a:p>
        </p:txBody>
      </p:sp>
      <p:sp>
        <p:nvSpPr>
          <p:cNvPr id="19" name="CuadroTexto 18">
            <a:extLst>
              <a:ext uri="{FF2B5EF4-FFF2-40B4-BE49-F238E27FC236}">
                <a16:creationId xmlns:a16="http://schemas.microsoft.com/office/drawing/2014/main" id="{F571C11A-5F33-4690-A1E8-C5173629F83C}"/>
              </a:ext>
            </a:extLst>
          </p:cNvPr>
          <p:cNvSpPr txBox="1"/>
          <p:nvPr/>
        </p:nvSpPr>
        <p:spPr>
          <a:xfrm>
            <a:off x="748710" y="1582854"/>
            <a:ext cx="1764222" cy="246221"/>
          </a:xfrm>
          <a:prstGeom prst="rect">
            <a:avLst/>
          </a:prstGeom>
          <a:noFill/>
        </p:spPr>
        <p:txBody>
          <a:bodyPr wrap="square" rtlCol="0">
            <a:spAutoFit/>
          </a:bodyPr>
          <a:lstStyle/>
          <a:p>
            <a:r>
              <a:rPr lang="es-419" sz="1000" dirty="0">
                <a:solidFill>
                  <a:schemeClr val="accent1"/>
                </a:solidFill>
                <a:latin typeface="Lato"/>
                <a:sym typeface="Lato"/>
              </a:rPr>
              <a:t>Capa de salida</a:t>
            </a:r>
            <a:endParaRPr lang="es-US" sz="1000" dirty="0">
              <a:solidFill>
                <a:schemeClr val="accent1"/>
              </a:solidFill>
              <a:latin typeface="Lato"/>
              <a:sym typeface="Lato"/>
            </a:endParaRPr>
          </a:p>
        </p:txBody>
      </p:sp>
      <p:sp>
        <p:nvSpPr>
          <p:cNvPr id="21" name="CuadroTexto 20">
            <a:extLst>
              <a:ext uri="{FF2B5EF4-FFF2-40B4-BE49-F238E27FC236}">
                <a16:creationId xmlns:a16="http://schemas.microsoft.com/office/drawing/2014/main" id="{8941CFB8-1D33-40BD-A631-597CE10B6EFF}"/>
              </a:ext>
            </a:extLst>
          </p:cNvPr>
          <p:cNvSpPr txBox="1"/>
          <p:nvPr/>
        </p:nvSpPr>
        <p:spPr>
          <a:xfrm>
            <a:off x="776546" y="4924057"/>
            <a:ext cx="8034106" cy="215444"/>
          </a:xfrm>
          <a:prstGeom prst="rect">
            <a:avLst/>
          </a:prstGeom>
          <a:noFill/>
        </p:spPr>
        <p:txBody>
          <a:bodyPr wrap="square">
            <a:spAutoFit/>
          </a:bodyPr>
          <a:lstStyle/>
          <a:p>
            <a:pPr algn="r"/>
            <a:r>
              <a:rPr lang="es-US" sz="800" b="0" i="0" dirty="0">
                <a:solidFill>
                  <a:srgbClr val="222222"/>
                </a:solidFill>
                <a:effectLst/>
                <a:latin typeface="Lato" panose="020F0502020204030203" pitchFamily="34" charset="0"/>
              </a:rPr>
              <a:t>Lee, J., Seo, S., &amp; Choi, Y. S. (2019). </a:t>
            </a:r>
            <a:r>
              <a:rPr lang="es-US" sz="800" b="0" i="0" dirty="0" err="1">
                <a:solidFill>
                  <a:srgbClr val="222222"/>
                </a:solidFill>
                <a:effectLst/>
                <a:latin typeface="Lato" panose="020F0502020204030203" pitchFamily="34" charset="0"/>
              </a:rPr>
              <a:t>Semantic</a:t>
            </a:r>
            <a:r>
              <a:rPr lang="es-US" sz="800" b="0" i="0" dirty="0">
                <a:solidFill>
                  <a:srgbClr val="222222"/>
                </a:solidFill>
                <a:effectLst/>
                <a:latin typeface="Lato" panose="020F0502020204030203" pitchFamily="34" charset="0"/>
              </a:rPr>
              <a:t> </a:t>
            </a:r>
            <a:r>
              <a:rPr lang="es-US" sz="800" b="0" i="0" dirty="0" err="1">
                <a:solidFill>
                  <a:srgbClr val="222222"/>
                </a:solidFill>
                <a:effectLst/>
                <a:latin typeface="Lato" panose="020F0502020204030203" pitchFamily="34" charset="0"/>
              </a:rPr>
              <a:t>relation</a:t>
            </a:r>
            <a:r>
              <a:rPr lang="es-US" sz="800" b="0" i="0" dirty="0">
                <a:solidFill>
                  <a:srgbClr val="222222"/>
                </a:solidFill>
                <a:effectLst/>
                <a:latin typeface="Lato" panose="020F0502020204030203" pitchFamily="34" charset="0"/>
              </a:rPr>
              <a:t> </a:t>
            </a:r>
            <a:r>
              <a:rPr lang="es-US" sz="800" b="0" i="0" dirty="0" err="1">
                <a:solidFill>
                  <a:srgbClr val="222222"/>
                </a:solidFill>
                <a:effectLst/>
                <a:latin typeface="Lato" panose="020F0502020204030203" pitchFamily="34" charset="0"/>
              </a:rPr>
              <a:t>classification</a:t>
            </a:r>
            <a:r>
              <a:rPr lang="es-US" sz="800" b="0" i="0" dirty="0">
                <a:solidFill>
                  <a:srgbClr val="222222"/>
                </a:solidFill>
                <a:effectLst/>
                <a:latin typeface="Lato" panose="020F0502020204030203" pitchFamily="34" charset="0"/>
              </a:rPr>
              <a:t> </a:t>
            </a:r>
            <a:r>
              <a:rPr lang="es-US" sz="800" b="0" i="0" dirty="0" err="1">
                <a:solidFill>
                  <a:srgbClr val="222222"/>
                </a:solidFill>
                <a:effectLst/>
                <a:latin typeface="Lato" panose="020F0502020204030203" pitchFamily="34" charset="0"/>
              </a:rPr>
              <a:t>via</a:t>
            </a:r>
            <a:r>
              <a:rPr lang="es-US" sz="800" b="0" i="0" dirty="0">
                <a:solidFill>
                  <a:srgbClr val="222222"/>
                </a:solidFill>
                <a:effectLst/>
                <a:latin typeface="Lato" panose="020F0502020204030203" pitchFamily="34" charset="0"/>
              </a:rPr>
              <a:t> </a:t>
            </a:r>
            <a:r>
              <a:rPr lang="es-US" sz="800" b="0" i="0" dirty="0" err="1">
                <a:solidFill>
                  <a:srgbClr val="222222"/>
                </a:solidFill>
                <a:effectLst/>
                <a:latin typeface="Lato" panose="020F0502020204030203" pitchFamily="34" charset="0"/>
              </a:rPr>
              <a:t>bidirectional</a:t>
            </a:r>
            <a:r>
              <a:rPr lang="es-US" sz="800" b="0" i="0" dirty="0">
                <a:solidFill>
                  <a:srgbClr val="222222"/>
                </a:solidFill>
                <a:effectLst/>
                <a:latin typeface="Lato" panose="020F0502020204030203" pitchFamily="34" charset="0"/>
              </a:rPr>
              <a:t> </a:t>
            </a:r>
            <a:r>
              <a:rPr lang="es-US" sz="800" b="0" i="0" dirty="0" err="1">
                <a:solidFill>
                  <a:srgbClr val="222222"/>
                </a:solidFill>
                <a:effectLst/>
                <a:latin typeface="Lato" panose="020F0502020204030203" pitchFamily="34" charset="0"/>
              </a:rPr>
              <a:t>lstm</a:t>
            </a:r>
            <a:r>
              <a:rPr lang="es-US" sz="800" b="0" i="0" dirty="0">
                <a:solidFill>
                  <a:srgbClr val="222222"/>
                </a:solidFill>
                <a:effectLst/>
                <a:latin typeface="Lato" panose="020F0502020204030203" pitchFamily="34" charset="0"/>
              </a:rPr>
              <a:t> </a:t>
            </a:r>
            <a:r>
              <a:rPr lang="es-US" sz="800" b="0" i="0" dirty="0" err="1">
                <a:solidFill>
                  <a:srgbClr val="222222"/>
                </a:solidFill>
                <a:effectLst/>
                <a:latin typeface="Lato" panose="020F0502020204030203" pitchFamily="34" charset="0"/>
              </a:rPr>
              <a:t>networks</a:t>
            </a:r>
            <a:r>
              <a:rPr lang="es-US" sz="800" b="0" i="0" dirty="0">
                <a:solidFill>
                  <a:srgbClr val="222222"/>
                </a:solidFill>
                <a:effectLst/>
                <a:latin typeface="Lato" panose="020F0502020204030203" pitchFamily="34" charset="0"/>
              </a:rPr>
              <a:t> </a:t>
            </a:r>
            <a:r>
              <a:rPr lang="es-US" sz="800" b="0" i="0" dirty="0" err="1">
                <a:solidFill>
                  <a:srgbClr val="222222"/>
                </a:solidFill>
                <a:effectLst/>
                <a:latin typeface="Lato" panose="020F0502020204030203" pitchFamily="34" charset="0"/>
              </a:rPr>
              <a:t>with</a:t>
            </a:r>
            <a:r>
              <a:rPr lang="es-US" sz="800" b="0" i="0" dirty="0">
                <a:solidFill>
                  <a:srgbClr val="222222"/>
                </a:solidFill>
                <a:effectLst/>
                <a:latin typeface="Lato" panose="020F0502020204030203" pitchFamily="34" charset="0"/>
              </a:rPr>
              <a:t> </a:t>
            </a:r>
            <a:r>
              <a:rPr lang="es-US" sz="800" b="0" i="0" dirty="0" err="1">
                <a:solidFill>
                  <a:srgbClr val="222222"/>
                </a:solidFill>
                <a:effectLst/>
                <a:latin typeface="Lato" panose="020F0502020204030203" pitchFamily="34" charset="0"/>
              </a:rPr>
              <a:t>entity-aware</a:t>
            </a:r>
            <a:r>
              <a:rPr lang="es-US" sz="800" b="0" i="0" dirty="0">
                <a:solidFill>
                  <a:srgbClr val="222222"/>
                </a:solidFill>
                <a:effectLst/>
                <a:latin typeface="Lato" panose="020F0502020204030203" pitchFamily="34" charset="0"/>
              </a:rPr>
              <a:t> </a:t>
            </a:r>
            <a:r>
              <a:rPr lang="es-US" sz="800" b="0" i="0" dirty="0" err="1">
                <a:solidFill>
                  <a:srgbClr val="222222"/>
                </a:solidFill>
                <a:effectLst/>
                <a:latin typeface="Lato" panose="020F0502020204030203" pitchFamily="34" charset="0"/>
              </a:rPr>
              <a:t>attention</a:t>
            </a:r>
            <a:r>
              <a:rPr lang="es-US" sz="800" b="0" i="0" dirty="0">
                <a:solidFill>
                  <a:srgbClr val="222222"/>
                </a:solidFill>
                <a:effectLst/>
                <a:latin typeface="Lato" panose="020F0502020204030203" pitchFamily="34" charset="0"/>
              </a:rPr>
              <a:t> </a:t>
            </a:r>
            <a:r>
              <a:rPr lang="es-US" sz="800" b="0" i="0" dirty="0" err="1">
                <a:solidFill>
                  <a:srgbClr val="222222"/>
                </a:solidFill>
                <a:effectLst/>
                <a:latin typeface="Lato" panose="020F0502020204030203" pitchFamily="34" charset="0"/>
              </a:rPr>
              <a:t>using</a:t>
            </a:r>
            <a:r>
              <a:rPr lang="es-US" sz="800" b="0" i="0" dirty="0">
                <a:solidFill>
                  <a:srgbClr val="222222"/>
                </a:solidFill>
                <a:effectLst/>
                <a:latin typeface="Lato" panose="020F0502020204030203" pitchFamily="34" charset="0"/>
              </a:rPr>
              <a:t> </a:t>
            </a:r>
            <a:r>
              <a:rPr lang="es-US" sz="800" b="0" i="0" dirty="0" err="1">
                <a:solidFill>
                  <a:srgbClr val="222222"/>
                </a:solidFill>
                <a:effectLst/>
                <a:latin typeface="Lato" panose="020F0502020204030203" pitchFamily="34" charset="0"/>
              </a:rPr>
              <a:t>latent</a:t>
            </a:r>
            <a:r>
              <a:rPr lang="es-US" sz="800" b="0" i="0" dirty="0">
                <a:solidFill>
                  <a:srgbClr val="222222"/>
                </a:solidFill>
                <a:effectLst/>
                <a:latin typeface="Lato" panose="020F0502020204030203" pitchFamily="34" charset="0"/>
              </a:rPr>
              <a:t> </a:t>
            </a:r>
            <a:r>
              <a:rPr lang="es-US" sz="800" b="0" i="0" dirty="0" err="1">
                <a:solidFill>
                  <a:srgbClr val="222222"/>
                </a:solidFill>
                <a:effectLst/>
                <a:latin typeface="Lato" panose="020F0502020204030203" pitchFamily="34" charset="0"/>
              </a:rPr>
              <a:t>entity</a:t>
            </a:r>
            <a:r>
              <a:rPr lang="es-US" sz="800" b="0" i="0" dirty="0">
                <a:solidFill>
                  <a:srgbClr val="222222"/>
                </a:solidFill>
                <a:effectLst/>
                <a:latin typeface="Lato" panose="020F0502020204030203" pitchFamily="34" charset="0"/>
              </a:rPr>
              <a:t> </a:t>
            </a:r>
            <a:r>
              <a:rPr lang="es-US" sz="800" b="0" i="0" dirty="0" err="1">
                <a:solidFill>
                  <a:srgbClr val="222222"/>
                </a:solidFill>
                <a:effectLst/>
                <a:latin typeface="Lato" panose="020F0502020204030203" pitchFamily="34" charset="0"/>
              </a:rPr>
              <a:t>typing</a:t>
            </a:r>
            <a:r>
              <a:rPr lang="es-US" sz="800" b="0" i="0" dirty="0">
                <a:solidFill>
                  <a:srgbClr val="222222"/>
                </a:solidFill>
                <a:effectLst/>
                <a:latin typeface="Lato" panose="020F0502020204030203" pitchFamily="34" charset="0"/>
              </a:rPr>
              <a:t>. </a:t>
            </a:r>
            <a:r>
              <a:rPr lang="es-US" sz="800" b="0" i="1" dirty="0" err="1">
                <a:solidFill>
                  <a:srgbClr val="222222"/>
                </a:solidFill>
                <a:effectLst/>
                <a:latin typeface="Lato" panose="020F0502020204030203" pitchFamily="34" charset="0"/>
              </a:rPr>
              <a:t>Symmetry</a:t>
            </a:r>
            <a:r>
              <a:rPr lang="es-US" sz="800" b="0" i="0" dirty="0">
                <a:solidFill>
                  <a:srgbClr val="222222"/>
                </a:solidFill>
                <a:effectLst/>
                <a:latin typeface="Lato" panose="020F0502020204030203" pitchFamily="34" charset="0"/>
              </a:rPr>
              <a:t>, </a:t>
            </a:r>
            <a:r>
              <a:rPr lang="es-US" sz="800" b="0" i="1" dirty="0">
                <a:solidFill>
                  <a:srgbClr val="222222"/>
                </a:solidFill>
                <a:effectLst/>
                <a:latin typeface="Lato" panose="020F0502020204030203" pitchFamily="34" charset="0"/>
              </a:rPr>
              <a:t>11</a:t>
            </a:r>
            <a:r>
              <a:rPr lang="es-US" sz="800" b="0" i="0" dirty="0">
                <a:solidFill>
                  <a:srgbClr val="222222"/>
                </a:solidFill>
                <a:effectLst/>
                <a:latin typeface="Lato" panose="020F0502020204030203" pitchFamily="34" charset="0"/>
              </a:rPr>
              <a:t>(6), 785.</a:t>
            </a:r>
            <a:endParaRPr lang="es-US" sz="800" dirty="0">
              <a:solidFill>
                <a:srgbClr val="222222"/>
              </a:solidFill>
              <a:latin typeface="Lato" panose="020F0502020204030203" pitchFamily="34" charset="0"/>
              <a:sym typeface="Lato"/>
            </a:endParaRPr>
          </a:p>
        </p:txBody>
      </p:sp>
      <mc:AlternateContent xmlns:mc="http://schemas.openxmlformats.org/markup-compatibility/2006">
        <mc:Choice xmlns:a14="http://schemas.microsoft.com/office/drawing/2010/main" Requires="a14">
          <p:sp>
            <p:nvSpPr>
              <p:cNvPr id="2" name="CuadroTexto 1">
                <a:extLst>
                  <a:ext uri="{FF2B5EF4-FFF2-40B4-BE49-F238E27FC236}">
                    <a16:creationId xmlns:a16="http://schemas.microsoft.com/office/drawing/2014/main" id="{DBE91663-A2F9-4AA8-A43C-F2F9437568CF}"/>
                  </a:ext>
                </a:extLst>
              </p:cNvPr>
              <p:cNvSpPr txBox="1"/>
              <p:nvPr/>
            </p:nvSpPr>
            <p:spPr>
              <a:xfrm>
                <a:off x="7111422" y="1153077"/>
                <a:ext cx="1909965" cy="492443"/>
              </a:xfrm>
              <a:prstGeom prst="rect">
                <a:avLst/>
              </a:prstGeom>
              <a:noFill/>
            </p:spPr>
            <p:txBody>
              <a:bodyPr wrap="square" rtlCol="0">
                <a:spAutoFit/>
              </a:bodyPr>
              <a:lstStyle/>
              <a:p>
                <a:r>
                  <a:rPr lang="es-US" sz="1300" b="1" dirty="0" err="1">
                    <a:solidFill>
                      <a:schemeClr val="accent1"/>
                    </a:solidFill>
                    <a:latin typeface="Lato"/>
                  </a:rPr>
                  <a:t>SemEval</a:t>
                </a:r>
                <a:r>
                  <a:rPr lang="es-US" sz="1300" b="1" dirty="0">
                    <a:solidFill>
                      <a:schemeClr val="accent1"/>
                    </a:solidFill>
                    <a:latin typeface="Lato"/>
                  </a:rPr>
                  <a:t> 2010 </a:t>
                </a:r>
                <a:r>
                  <a:rPr lang="es-US" sz="1300" b="1" dirty="0" err="1">
                    <a:solidFill>
                      <a:schemeClr val="accent1"/>
                    </a:solidFill>
                    <a:latin typeface="Lato"/>
                  </a:rPr>
                  <a:t>Task</a:t>
                </a:r>
                <a:r>
                  <a:rPr lang="es-US" sz="1300" b="1" dirty="0">
                    <a:solidFill>
                      <a:schemeClr val="accent1"/>
                    </a:solidFill>
                    <a:latin typeface="Lato"/>
                  </a:rPr>
                  <a:t> 8</a:t>
                </a:r>
                <a:endParaRPr lang="es-419" sz="1300" b="1" i="1" dirty="0">
                  <a:solidFill>
                    <a:schemeClr val="accent1"/>
                  </a:solidFill>
                  <a:latin typeface="Cambria Math" panose="02040503050406030204" pitchFamily="18" charset="0"/>
                </a:endParaRPr>
              </a:p>
              <a:p>
                <a14:m>
                  <m:oMath xmlns:m="http://schemas.openxmlformats.org/officeDocument/2006/math">
                    <m:sSub>
                      <m:sSubPr>
                        <m:ctrlPr>
                          <a:rPr lang="es-US" sz="1300" i="1">
                            <a:solidFill>
                              <a:schemeClr val="accent1"/>
                            </a:solidFill>
                            <a:latin typeface="Cambria Math" panose="02040503050406030204" pitchFamily="18" charset="0"/>
                          </a:rPr>
                        </m:ctrlPr>
                      </m:sSubPr>
                      <m:e>
                        <m:r>
                          <a:rPr lang="es-419" sz="1300">
                            <a:solidFill>
                              <a:schemeClr val="accent1"/>
                            </a:solidFill>
                            <a:latin typeface="Cambria Math" panose="02040503050406030204" pitchFamily="18" charset="0"/>
                          </a:rPr>
                          <m:t>𝑭</m:t>
                        </m:r>
                      </m:e>
                      <m:sub>
                        <m:r>
                          <a:rPr lang="es-419" sz="1300">
                            <a:solidFill>
                              <a:schemeClr val="accent1"/>
                            </a:solidFill>
                            <a:latin typeface="Cambria Math" panose="02040503050406030204" pitchFamily="18" charset="0"/>
                          </a:rPr>
                          <m:t>𝟏</m:t>
                        </m:r>
                      </m:sub>
                    </m:sSub>
                  </m:oMath>
                </a14:m>
                <a:r>
                  <a:rPr lang="es-419" sz="1300" dirty="0">
                    <a:solidFill>
                      <a:schemeClr val="accent1"/>
                    </a:solidFill>
                    <a:latin typeface="Lato"/>
                  </a:rPr>
                  <a:t> </a:t>
                </a:r>
                <a:r>
                  <a:rPr lang="es-419" sz="1300" dirty="0">
                    <a:solidFill>
                      <a:schemeClr val="accent1"/>
                    </a:solidFill>
                    <a:latin typeface="Lato"/>
                    <a:sym typeface="Raleway"/>
                  </a:rPr>
                  <a:t>= </a:t>
                </a:r>
                <a:r>
                  <a:rPr lang="es-US" sz="1300" dirty="0">
                    <a:solidFill>
                      <a:schemeClr val="accent1"/>
                    </a:solidFill>
                    <a:latin typeface="Lato"/>
                    <a:ea typeface="Lato"/>
                    <a:cs typeface="Lato"/>
                    <a:sym typeface="Lato"/>
                  </a:rPr>
                  <a:t>85.2</a:t>
                </a:r>
                <a:endParaRPr lang="es-US" sz="1300" dirty="0">
                  <a:solidFill>
                    <a:schemeClr val="accent1"/>
                  </a:solidFill>
                  <a:latin typeface="Lato"/>
                  <a:ea typeface="Lato"/>
                  <a:cs typeface="Lato"/>
                  <a:sym typeface="Raleway"/>
                </a:endParaRPr>
              </a:p>
            </p:txBody>
          </p:sp>
        </mc:Choice>
        <mc:Fallback>
          <p:sp>
            <p:nvSpPr>
              <p:cNvPr id="2" name="CuadroTexto 1">
                <a:extLst>
                  <a:ext uri="{FF2B5EF4-FFF2-40B4-BE49-F238E27FC236}">
                    <a16:creationId xmlns:a16="http://schemas.microsoft.com/office/drawing/2014/main" id="{DBE91663-A2F9-4AA8-A43C-F2F9437568CF}"/>
                  </a:ext>
                </a:extLst>
              </p:cNvPr>
              <p:cNvSpPr txBox="1">
                <a:spLocks noRot="1" noChangeAspect="1" noMove="1" noResize="1" noEditPoints="1" noAdjustHandles="1" noChangeArrowheads="1" noChangeShapeType="1" noTextEdit="1"/>
              </p:cNvSpPr>
              <p:nvPr/>
            </p:nvSpPr>
            <p:spPr>
              <a:xfrm>
                <a:off x="7111422" y="1153077"/>
                <a:ext cx="1909965" cy="492443"/>
              </a:xfrm>
              <a:prstGeom prst="rect">
                <a:avLst/>
              </a:prstGeom>
              <a:blipFill>
                <a:blip r:embed="rId4"/>
                <a:stretch>
                  <a:fillRect l="-639" t="-1235" b="-9877"/>
                </a:stretch>
              </a:blipFill>
            </p:spPr>
            <p:txBody>
              <a:bodyPr/>
              <a:lstStyle/>
              <a:p>
                <a:r>
                  <a:rPr lang="es-US">
                    <a:noFill/>
                  </a:rPr>
                  <a:t> </a:t>
                </a:r>
              </a:p>
            </p:txBody>
          </p:sp>
        </mc:Fallback>
      </mc:AlternateContent>
    </p:spTree>
    <p:extLst>
      <p:ext uri="{BB962C8B-B14F-4D97-AF65-F5344CB8AC3E}">
        <p14:creationId xmlns:p14="http://schemas.microsoft.com/office/powerpoint/2010/main" val="2589971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649902"/>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Pregunta</a:t>
            </a:r>
            <a:r>
              <a:rPr lang="en-US" dirty="0"/>
              <a:t> 3</a:t>
            </a:r>
          </a:p>
        </p:txBody>
      </p:sp>
      <p:sp>
        <p:nvSpPr>
          <p:cNvPr id="119" name="Google Shape;119;p18"/>
          <p:cNvSpPr txBox="1">
            <a:spLocks noGrp="1"/>
          </p:cNvSpPr>
          <p:nvPr>
            <p:ph type="body" idx="1"/>
          </p:nvPr>
        </p:nvSpPr>
        <p:spPr>
          <a:xfrm>
            <a:off x="727650" y="1587556"/>
            <a:ext cx="8049150" cy="2261100"/>
          </a:xfrm>
          <a:prstGeom prst="rect">
            <a:avLst/>
          </a:prstGeom>
        </p:spPr>
        <p:txBody>
          <a:bodyPr spcFirstLastPara="1" wrap="square" lIns="91425" tIns="91425" rIns="91425" bIns="91425" anchor="t" anchorCtr="0">
            <a:noAutofit/>
          </a:bodyPr>
          <a:lstStyle/>
          <a:p>
            <a:pPr marL="0" lvl="0" indent="0">
              <a:spcAft>
                <a:spcPts val="1600"/>
              </a:spcAft>
              <a:buNone/>
            </a:pPr>
            <a:r>
              <a:rPr lang="es-ES" sz="1500" dirty="0"/>
              <a:t>La autora plantea como trabajo futuro la incursión en el empleo de las redes convolucionales. Este tipo de redes, aunque han sido aplicadas en texto son más populares por sus aplicaciones en el trabajo con imágenes. Describa qué arquitectura de red convolucional utilizaría para el problema de la extracción de relaciones.  </a:t>
            </a:r>
            <a:br>
              <a:rPr lang="es-ES" dirty="0"/>
            </a:br>
            <a:br>
              <a:rPr lang="es-ES" dirty="0"/>
            </a:br>
            <a:r>
              <a:rPr lang="es-ES" sz="1300" dirty="0"/>
              <a:t> </a:t>
            </a:r>
            <a:br>
              <a:rPr lang="es-ES" sz="1800" dirty="0"/>
            </a:br>
            <a:endParaRPr sz="2200" dirty="0"/>
          </a:p>
        </p:txBody>
      </p:sp>
      <p:sp>
        <p:nvSpPr>
          <p:cNvPr id="2" name="Marcador de número de diapositiva 1">
            <a:extLst>
              <a:ext uri="{FF2B5EF4-FFF2-40B4-BE49-F238E27FC236}">
                <a16:creationId xmlns:a16="http://schemas.microsoft.com/office/drawing/2014/main" id="{77E1B9C8-37BD-4D07-BFC1-648231982B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US" smtClean="0"/>
              <a:t>41</a:t>
            </a:fld>
            <a:endParaRPr lang="es-US"/>
          </a:p>
        </p:txBody>
      </p:sp>
    </p:spTree>
    <p:extLst>
      <p:ext uri="{BB962C8B-B14F-4D97-AF65-F5344CB8AC3E}">
        <p14:creationId xmlns:p14="http://schemas.microsoft.com/office/powerpoint/2010/main" val="165426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649902"/>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Pregunta</a:t>
            </a:r>
            <a:r>
              <a:rPr lang="en-US" dirty="0"/>
              <a:t> 3. </a:t>
            </a:r>
            <a:r>
              <a:rPr lang="en-US" dirty="0" err="1"/>
              <a:t>Arquitectura</a:t>
            </a:r>
            <a:endParaRPr lang="en-US" dirty="0"/>
          </a:p>
        </p:txBody>
      </p:sp>
      <p:grpSp>
        <p:nvGrpSpPr>
          <p:cNvPr id="11" name="Grupo 10">
            <a:extLst>
              <a:ext uri="{FF2B5EF4-FFF2-40B4-BE49-F238E27FC236}">
                <a16:creationId xmlns:a16="http://schemas.microsoft.com/office/drawing/2014/main" id="{EB7ED90C-7FE3-4F8C-82DD-3F2406A17DB9}"/>
              </a:ext>
            </a:extLst>
          </p:cNvPr>
          <p:cNvGrpSpPr/>
          <p:nvPr/>
        </p:nvGrpSpPr>
        <p:grpSpPr>
          <a:xfrm>
            <a:off x="1256512" y="1618678"/>
            <a:ext cx="6630975" cy="3084094"/>
            <a:chOff x="1034622" y="1421619"/>
            <a:chExt cx="6630975" cy="3084094"/>
          </a:xfrm>
        </p:grpSpPr>
        <p:pic>
          <p:nvPicPr>
            <p:cNvPr id="5" name="Imagen 4">
              <a:extLst>
                <a:ext uri="{FF2B5EF4-FFF2-40B4-BE49-F238E27FC236}">
                  <a16:creationId xmlns:a16="http://schemas.microsoft.com/office/drawing/2014/main" id="{33E5E630-0149-46D2-9963-F2C7932E2F59}"/>
                </a:ext>
              </a:extLst>
            </p:cNvPr>
            <p:cNvPicPr>
              <a:picLocks noChangeAspect="1"/>
            </p:cNvPicPr>
            <p:nvPr/>
          </p:nvPicPr>
          <p:blipFill>
            <a:blip r:embed="rId3"/>
            <a:stretch>
              <a:fillRect/>
            </a:stretch>
          </p:blipFill>
          <p:spPr>
            <a:xfrm>
              <a:off x="1071888" y="1421619"/>
              <a:ext cx="6415762" cy="2376208"/>
            </a:xfrm>
            <a:prstGeom prst="rect">
              <a:avLst/>
            </a:prstGeom>
          </p:spPr>
        </p:pic>
        <p:sp>
          <p:nvSpPr>
            <p:cNvPr id="6" name="CuadroTexto 5">
              <a:extLst>
                <a:ext uri="{FF2B5EF4-FFF2-40B4-BE49-F238E27FC236}">
                  <a16:creationId xmlns:a16="http://schemas.microsoft.com/office/drawing/2014/main" id="{DED4BC4A-52C2-4EC0-8AAF-1CCDA2A75981}"/>
                </a:ext>
              </a:extLst>
            </p:cNvPr>
            <p:cNvSpPr txBox="1"/>
            <p:nvPr/>
          </p:nvSpPr>
          <p:spPr>
            <a:xfrm>
              <a:off x="2854169" y="3797827"/>
              <a:ext cx="1555200" cy="400110"/>
            </a:xfrm>
            <a:prstGeom prst="rect">
              <a:avLst/>
            </a:prstGeom>
            <a:noFill/>
          </p:spPr>
          <p:txBody>
            <a:bodyPr wrap="square" rtlCol="0">
              <a:spAutoFit/>
            </a:bodyPr>
            <a:lstStyle/>
            <a:p>
              <a:pPr algn="ctr"/>
              <a:r>
                <a:rPr lang="es-419" sz="1000" dirty="0">
                  <a:solidFill>
                    <a:schemeClr val="accent1"/>
                  </a:solidFill>
                  <a:latin typeface="Lato" panose="020F0502020204030203" pitchFamily="34" charset="0"/>
                  <a:cs typeface="Calibri" panose="020F0502020204030204" pitchFamily="34" charset="0"/>
                </a:rPr>
                <a:t>Capa convolucional con múltiples filtros</a:t>
              </a:r>
              <a:endParaRPr lang="es-US" sz="1000" dirty="0">
                <a:solidFill>
                  <a:schemeClr val="accent1"/>
                </a:solidFill>
                <a:latin typeface="Lato" panose="020F0502020204030203"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D52D4AEF-A31C-4659-B8AD-60897453DC81}"/>
                    </a:ext>
                  </a:extLst>
                </p:cNvPr>
                <p:cNvSpPr txBox="1"/>
                <p:nvPr/>
              </p:nvSpPr>
              <p:spPr>
                <a:xfrm>
                  <a:off x="1034622" y="3797827"/>
                  <a:ext cx="1555200" cy="707886"/>
                </a:xfrm>
                <a:prstGeom prst="rect">
                  <a:avLst/>
                </a:prstGeom>
                <a:noFill/>
              </p:spPr>
              <p:txBody>
                <a:bodyPr wrap="square" rtlCol="0">
                  <a:spAutoFit/>
                </a:bodyPr>
                <a:lstStyle/>
                <a:p>
                  <a:pPr algn="ctr"/>
                  <a:r>
                    <a:rPr lang="es-419" sz="1000" dirty="0">
                      <a:solidFill>
                        <a:schemeClr val="accent1"/>
                      </a:solidFill>
                      <a:latin typeface="Lato" panose="020F0502020204030203" pitchFamily="34" charset="0"/>
                      <a:cs typeface="Calibri" panose="020F0502020204030204" pitchFamily="34" charset="0"/>
                    </a:rPr>
                    <a:t>Representación </a:t>
                  </a:r>
                  <a14:m>
                    <m:oMath xmlns:m="http://schemas.openxmlformats.org/officeDocument/2006/math">
                      <m:r>
                        <a:rPr lang="es-419" sz="1000" i="1" dirty="0" smtClean="0">
                          <a:solidFill>
                            <a:schemeClr val="accent1"/>
                          </a:solidFill>
                          <a:latin typeface="Cambria Math" panose="02040503050406030204" pitchFamily="18" charset="0"/>
                          <a:cs typeface="Calibri" panose="020F0502020204030204" pitchFamily="34" charset="0"/>
                        </a:rPr>
                        <m:t>𝑛𝑥𝑘</m:t>
                      </m:r>
                    </m:oMath>
                  </a14:m>
                  <a:r>
                    <a:rPr lang="es-419" sz="1000" dirty="0">
                      <a:solidFill>
                        <a:schemeClr val="accent1"/>
                      </a:solidFill>
                      <a:latin typeface="Lato" panose="020F0502020204030203" pitchFamily="34" charset="0"/>
                      <a:cs typeface="Calibri" panose="020F0502020204030204" pitchFamily="34" charset="0"/>
                    </a:rPr>
                    <a:t> de la oración. </a:t>
                  </a:r>
                  <a:r>
                    <a:rPr lang="es-419" sz="1000" i="1" dirty="0" err="1">
                      <a:solidFill>
                        <a:schemeClr val="accent1"/>
                      </a:solidFill>
                      <a:latin typeface="Lato" panose="020F0502020204030203" pitchFamily="34" charset="0"/>
                      <a:cs typeface="Calibri" panose="020F0502020204030204" pitchFamily="34" charset="0"/>
                    </a:rPr>
                    <a:t>Embeddings</a:t>
                  </a:r>
                  <a:r>
                    <a:rPr lang="es-419" sz="1000" dirty="0">
                      <a:solidFill>
                        <a:schemeClr val="accent1"/>
                      </a:solidFill>
                      <a:latin typeface="Lato" panose="020F0502020204030203" pitchFamily="34" charset="0"/>
                      <a:cs typeface="Calibri" panose="020F0502020204030204" pitchFamily="34" charset="0"/>
                    </a:rPr>
                    <a:t> obtenidos de </a:t>
                  </a:r>
                  <a:r>
                    <a:rPr lang="es-419" sz="1000" dirty="0" err="1">
                      <a:solidFill>
                        <a:schemeClr val="accent1"/>
                      </a:solidFill>
                      <a:latin typeface="Lato" panose="020F0502020204030203" pitchFamily="34" charset="0"/>
                      <a:cs typeface="Calibri" panose="020F0502020204030204" pitchFamily="34" charset="0"/>
                    </a:rPr>
                    <a:t>GloVe</a:t>
                  </a:r>
                  <a:endParaRPr lang="es-419" sz="1000" dirty="0">
                    <a:solidFill>
                      <a:schemeClr val="accent1"/>
                    </a:solidFill>
                    <a:latin typeface="Lato" panose="020F0502020204030203" pitchFamily="34" charset="0"/>
                    <a:cs typeface="Calibri" panose="020F0502020204030204" pitchFamily="34" charset="0"/>
                  </a:endParaRPr>
                </a:p>
                <a:p>
                  <a:pPr algn="ctr"/>
                  <a:endParaRPr lang="es-US" sz="1000" dirty="0">
                    <a:solidFill>
                      <a:schemeClr val="accent1"/>
                    </a:solidFill>
                    <a:latin typeface="Calibri" panose="020F0502020204030204" pitchFamily="34" charset="0"/>
                    <a:cs typeface="Calibri" panose="020F0502020204030204" pitchFamily="34" charset="0"/>
                  </a:endParaRPr>
                </a:p>
              </p:txBody>
            </p:sp>
          </mc:Choice>
          <mc:Fallback xmlns="">
            <p:sp>
              <p:nvSpPr>
                <p:cNvPr id="7" name="CuadroTexto 6">
                  <a:extLst>
                    <a:ext uri="{FF2B5EF4-FFF2-40B4-BE49-F238E27FC236}">
                      <a16:creationId xmlns:a16="http://schemas.microsoft.com/office/drawing/2014/main" id="{D52D4AEF-A31C-4659-B8AD-60897453DC81}"/>
                    </a:ext>
                  </a:extLst>
                </p:cNvPr>
                <p:cNvSpPr txBox="1">
                  <a:spLocks noRot="1" noChangeAspect="1" noMove="1" noResize="1" noEditPoints="1" noAdjustHandles="1" noChangeArrowheads="1" noChangeShapeType="1" noTextEdit="1"/>
                </p:cNvSpPr>
                <p:nvPr/>
              </p:nvSpPr>
              <p:spPr>
                <a:xfrm>
                  <a:off x="1034622" y="3797827"/>
                  <a:ext cx="1555200" cy="707886"/>
                </a:xfrm>
                <a:prstGeom prst="rect">
                  <a:avLst/>
                </a:prstGeom>
                <a:blipFill>
                  <a:blip r:embed="rId4"/>
                  <a:stretch>
                    <a:fillRect/>
                  </a:stretch>
                </a:blipFill>
              </p:spPr>
              <p:txBody>
                <a:bodyPr/>
                <a:lstStyle/>
                <a:p>
                  <a:r>
                    <a:rPr lang="es-US">
                      <a:noFill/>
                    </a:rPr>
                    <a:t> </a:t>
                  </a:r>
                </a:p>
              </p:txBody>
            </p:sp>
          </mc:Fallback>
        </mc:AlternateContent>
        <p:sp>
          <p:nvSpPr>
            <p:cNvPr id="8" name="CuadroTexto 7">
              <a:extLst>
                <a:ext uri="{FF2B5EF4-FFF2-40B4-BE49-F238E27FC236}">
                  <a16:creationId xmlns:a16="http://schemas.microsoft.com/office/drawing/2014/main" id="{18E76A66-47B9-4836-A23B-A9D782399625}"/>
                </a:ext>
              </a:extLst>
            </p:cNvPr>
            <p:cNvSpPr txBox="1"/>
            <p:nvPr/>
          </p:nvSpPr>
          <p:spPr>
            <a:xfrm>
              <a:off x="4938063" y="3797827"/>
              <a:ext cx="1098507" cy="246221"/>
            </a:xfrm>
            <a:prstGeom prst="rect">
              <a:avLst/>
            </a:prstGeom>
            <a:noFill/>
          </p:spPr>
          <p:txBody>
            <a:bodyPr wrap="square" rtlCol="0">
              <a:spAutoFit/>
            </a:bodyPr>
            <a:lstStyle/>
            <a:p>
              <a:pPr algn="ctr"/>
              <a:r>
                <a:rPr lang="es-419" sz="1000" i="1" dirty="0">
                  <a:solidFill>
                    <a:schemeClr val="accent1"/>
                  </a:solidFill>
                  <a:latin typeface="Lato" panose="020F0502020204030203" pitchFamily="34" charset="0"/>
                  <a:cs typeface="Calibri" panose="020F0502020204030204" pitchFamily="34" charset="0"/>
                </a:rPr>
                <a:t>Max-</a:t>
              </a:r>
              <a:r>
                <a:rPr lang="es-419" sz="1000" i="1" dirty="0" err="1">
                  <a:solidFill>
                    <a:schemeClr val="accent1"/>
                  </a:solidFill>
                  <a:latin typeface="Lato" panose="020F0502020204030203" pitchFamily="34" charset="0"/>
                  <a:cs typeface="Calibri" panose="020F0502020204030204" pitchFamily="34" charset="0"/>
                </a:rPr>
                <a:t>pooling</a:t>
              </a:r>
              <a:endParaRPr lang="es-US" sz="1000" i="1" dirty="0">
                <a:solidFill>
                  <a:schemeClr val="accent1"/>
                </a:solidFill>
                <a:latin typeface="Lato" panose="020F0502020204030203" pitchFamily="34" charset="0"/>
                <a:cs typeface="Calibri" panose="020F0502020204030204" pitchFamily="34" charset="0"/>
              </a:endParaRPr>
            </a:p>
          </p:txBody>
        </p:sp>
        <p:sp>
          <p:nvSpPr>
            <p:cNvPr id="10" name="CuadroTexto 9">
              <a:extLst>
                <a:ext uri="{FF2B5EF4-FFF2-40B4-BE49-F238E27FC236}">
                  <a16:creationId xmlns:a16="http://schemas.microsoft.com/office/drawing/2014/main" id="{D4ACC91D-3401-494B-873B-BA6B92DF056D}"/>
                </a:ext>
              </a:extLst>
            </p:cNvPr>
            <p:cNvSpPr txBox="1"/>
            <p:nvPr/>
          </p:nvSpPr>
          <p:spPr>
            <a:xfrm>
              <a:off x="6302743" y="3767049"/>
              <a:ext cx="1362854" cy="553998"/>
            </a:xfrm>
            <a:prstGeom prst="rect">
              <a:avLst/>
            </a:prstGeom>
            <a:noFill/>
          </p:spPr>
          <p:txBody>
            <a:bodyPr wrap="square" rtlCol="0">
              <a:spAutoFit/>
            </a:bodyPr>
            <a:lstStyle/>
            <a:p>
              <a:pPr algn="ctr"/>
              <a:r>
                <a:rPr lang="es-419" sz="1000" dirty="0">
                  <a:solidFill>
                    <a:schemeClr val="accent1"/>
                  </a:solidFill>
                  <a:latin typeface="Lato" panose="020F0502020204030203" pitchFamily="34" charset="0"/>
                  <a:cs typeface="Calibri" panose="020F0502020204030204" pitchFamily="34" charset="0"/>
                </a:rPr>
                <a:t>Capa </a:t>
              </a:r>
              <a:r>
                <a:rPr lang="es-419" sz="1000" i="1" dirty="0" err="1">
                  <a:solidFill>
                    <a:schemeClr val="accent1"/>
                  </a:solidFill>
                  <a:latin typeface="Lato" panose="020F0502020204030203" pitchFamily="34" charset="0"/>
                  <a:cs typeface="Calibri" panose="020F0502020204030204" pitchFamily="34" charset="0"/>
                </a:rPr>
                <a:t>fully-connected</a:t>
              </a:r>
              <a:r>
                <a:rPr lang="es-419" sz="1000" dirty="0">
                  <a:solidFill>
                    <a:schemeClr val="accent1"/>
                  </a:solidFill>
                  <a:latin typeface="Lato" panose="020F0502020204030203" pitchFamily="34" charset="0"/>
                  <a:cs typeface="Calibri" panose="020F0502020204030204" pitchFamily="34" charset="0"/>
                </a:rPr>
                <a:t> con las funciones </a:t>
              </a:r>
              <a:r>
                <a:rPr lang="es-419" sz="1000" i="1" dirty="0" err="1">
                  <a:solidFill>
                    <a:schemeClr val="accent1"/>
                  </a:solidFill>
                  <a:latin typeface="Lato" panose="020F0502020204030203" pitchFamily="34" charset="0"/>
                  <a:cs typeface="Calibri" panose="020F0502020204030204" pitchFamily="34" charset="0"/>
                </a:rPr>
                <a:t>dropout</a:t>
              </a:r>
              <a:r>
                <a:rPr lang="es-419" sz="1000" dirty="0">
                  <a:solidFill>
                    <a:schemeClr val="accent1"/>
                  </a:solidFill>
                  <a:latin typeface="Lato" panose="020F0502020204030203" pitchFamily="34" charset="0"/>
                  <a:cs typeface="Calibri" panose="020F0502020204030204" pitchFamily="34" charset="0"/>
                </a:rPr>
                <a:t> y </a:t>
              </a:r>
              <a:r>
                <a:rPr lang="es-419" sz="1000" i="1" dirty="0" err="1">
                  <a:solidFill>
                    <a:schemeClr val="accent1"/>
                  </a:solidFill>
                  <a:latin typeface="Lato" panose="020F0502020204030203" pitchFamily="34" charset="0"/>
                  <a:cs typeface="Calibri" panose="020F0502020204030204" pitchFamily="34" charset="0"/>
                </a:rPr>
                <a:t>softmax</a:t>
              </a:r>
              <a:endParaRPr lang="es-US" sz="1000" i="1" dirty="0">
                <a:solidFill>
                  <a:schemeClr val="accent1"/>
                </a:solidFill>
                <a:latin typeface="Lato" panose="020F0502020204030203" pitchFamily="34" charset="0"/>
                <a:cs typeface="Calibri" panose="020F0502020204030204" pitchFamily="34" charset="0"/>
              </a:endParaRPr>
            </a:p>
          </p:txBody>
        </p:sp>
      </p:grpSp>
      <p:sp>
        <p:nvSpPr>
          <p:cNvPr id="2" name="Marcador de número de diapositiva 1">
            <a:extLst>
              <a:ext uri="{FF2B5EF4-FFF2-40B4-BE49-F238E27FC236}">
                <a16:creationId xmlns:a16="http://schemas.microsoft.com/office/drawing/2014/main" id="{505AEDC5-1FC2-4B65-89B0-EE8A528A83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US" smtClean="0"/>
              <a:t>42</a:t>
            </a:fld>
            <a:endParaRPr lang="es-US"/>
          </a:p>
        </p:txBody>
      </p:sp>
      <p:sp>
        <p:nvSpPr>
          <p:cNvPr id="9" name="CuadroTexto 8">
            <a:extLst>
              <a:ext uri="{FF2B5EF4-FFF2-40B4-BE49-F238E27FC236}">
                <a16:creationId xmlns:a16="http://schemas.microsoft.com/office/drawing/2014/main" id="{AE4873FF-D7E0-4C36-A8D2-D23ECB2CD8BA}"/>
              </a:ext>
            </a:extLst>
          </p:cNvPr>
          <p:cNvSpPr txBox="1"/>
          <p:nvPr/>
        </p:nvSpPr>
        <p:spPr>
          <a:xfrm>
            <a:off x="776546" y="4926807"/>
            <a:ext cx="8034106" cy="215444"/>
          </a:xfrm>
          <a:prstGeom prst="rect">
            <a:avLst/>
          </a:prstGeom>
          <a:noFill/>
        </p:spPr>
        <p:txBody>
          <a:bodyPr wrap="square">
            <a:spAutoFit/>
          </a:bodyPr>
          <a:lstStyle/>
          <a:p>
            <a:pPr algn="r"/>
            <a:r>
              <a:rPr lang="es-US" sz="800" b="0" i="0" dirty="0">
                <a:solidFill>
                  <a:srgbClr val="222222"/>
                </a:solidFill>
                <a:effectLst/>
                <a:latin typeface="Lato" panose="020F0502020204030203" pitchFamily="34" charset="0"/>
              </a:rPr>
              <a:t>Kim, Y. (2014). </a:t>
            </a:r>
            <a:r>
              <a:rPr lang="es-US" sz="800" b="0" i="0" dirty="0" err="1">
                <a:solidFill>
                  <a:srgbClr val="222222"/>
                </a:solidFill>
                <a:effectLst/>
                <a:latin typeface="Lato" panose="020F0502020204030203" pitchFamily="34" charset="0"/>
              </a:rPr>
              <a:t>Convolutional</a:t>
            </a:r>
            <a:r>
              <a:rPr lang="es-US" sz="800" b="0" i="0" dirty="0">
                <a:solidFill>
                  <a:srgbClr val="222222"/>
                </a:solidFill>
                <a:effectLst/>
                <a:latin typeface="Lato" panose="020F0502020204030203" pitchFamily="34" charset="0"/>
              </a:rPr>
              <a:t> neural </a:t>
            </a:r>
            <a:r>
              <a:rPr lang="es-US" sz="800" b="0" i="0" dirty="0" err="1">
                <a:solidFill>
                  <a:srgbClr val="222222"/>
                </a:solidFill>
                <a:effectLst/>
                <a:latin typeface="Lato" panose="020F0502020204030203" pitchFamily="34" charset="0"/>
              </a:rPr>
              <a:t>networks</a:t>
            </a:r>
            <a:r>
              <a:rPr lang="es-US" sz="800" b="0" i="0" dirty="0">
                <a:solidFill>
                  <a:srgbClr val="222222"/>
                </a:solidFill>
                <a:effectLst/>
                <a:latin typeface="Lato" panose="020F0502020204030203" pitchFamily="34" charset="0"/>
              </a:rPr>
              <a:t> </a:t>
            </a:r>
            <a:r>
              <a:rPr lang="es-US" sz="800" b="0" i="0" dirty="0" err="1">
                <a:solidFill>
                  <a:srgbClr val="222222"/>
                </a:solidFill>
                <a:effectLst/>
                <a:latin typeface="Lato" panose="020F0502020204030203" pitchFamily="34" charset="0"/>
              </a:rPr>
              <a:t>for</a:t>
            </a:r>
            <a:r>
              <a:rPr lang="es-US" sz="800" b="0" i="0" dirty="0">
                <a:solidFill>
                  <a:srgbClr val="222222"/>
                </a:solidFill>
                <a:effectLst/>
                <a:latin typeface="Lato" panose="020F0502020204030203" pitchFamily="34" charset="0"/>
              </a:rPr>
              <a:t> </a:t>
            </a:r>
            <a:r>
              <a:rPr lang="es-US" sz="800" b="0" i="0" dirty="0" err="1">
                <a:solidFill>
                  <a:srgbClr val="222222"/>
                </a:solidFill>
                <a:effectLst/>
                <a:latin typeface="Lato" panose="020F0502020204030203" pitchFamily="34" charset="0"/>
              </a:rPr>
              <a:t>sentence</a:t>
            </a:r>
            <a:r>
              <a:rPr lang="es-US" sz="800" b="0" i="0" dirty="0">
                <a:solidFill>
                  <a:srgbClr val="222222"/>
                </a:solidFill>
                <a:effectLst/>
                <a:latin typeface="Lato" panose="020F0502020204030203" pitchFamily="34" charset="0"/>
              </a:rPr>
              <a:t> </a:t>
            </a:r>
            <a:r>
              <a:rPr lang="es-US" sz="800" b="0" i="0" dirty="0" err="1">
                <a:solidFill>
                  <a:srgbClr val="222222"/>
                </a:solidFill>
                <a:effectLst/>
                <a:latin typeface="Lato" panose="020F0502020204030203" pitchFamily="34" charset="0"/>
              </a:rPr>
              <a:t>classification</a:t>
            </a:r>
            <a:r>
              <a:rPr lang="es-US" sz="800" b="0" i="0" dirty="0">
                <a:solidFill>
                  <a:srgbClr val="222222"/>
                </a:solidFill>
                <a:effectLst/>
                <a:latin typeface="Lato" panose="020F0502020204030203" pitchFamily="34" charset="0"/>
              </a:rPr>
              <a:t>. </a:t>
            </a:r>
            <a:r>
              <a:rPr lang="es-US" sz="800" b="0" i="1" dirty="0" err="1">
                <a:solidFill>
                  <a:srgbClr val="222222"/>
                </a:solidFill>
                <a:effectLst/>
                <a:latin typeface="Lato" panose="020F0502020204030203" pitchFamily="34" charset="0"/>
              </a:rPr>
              <a:t>arXiv</a:t>
            </a:r>
            <a:r>
              <a:rPr lang="es-US" sz="800" b="0" i="1" dirty="0">
                <a:solidFill>
                  <a:srgbClr val="222222"/>
                </a:solidFill>
                <a:effectLst/>
                <a:latin typeface="Lato" panose="020F0502020204030203" pitchFamily="34" charset="0"/>
              </a:rPr>
              <a:t> </a:t>
            </a:r>
            <a:r>
              <a:rPr lang="es-US" sz="800" b="0" i="1" dirty="0" err="1">
                <a:solidFill>
                  <a:srgbClr val="222222"/>
                </a:solidFill>
                <a:effectLst/>
                <a:latin typeface="Lato" panose="020F0502020204030203" pitchFamily="34" charset="0"/>
              </a:rPr>
              <a:t>preprint</a:t>
            </a:r>
            <a:r>
              <a:rPr lang="es-US" sz="800" b="0" i="1" dirty="0">
                <a:solidFill>
                  <a:srgbClr val="222222"/>
                </a:solidFill>
                <a:effectLst/>
                <a:latin typeface="Lato" panose="020F0502020204030203" pitchFamily="34" charset="0"/>
              </a:rPr>
              <a:t> arXiv:1408.5882</a:t>
            </a:r>
            <a:r>
              <a:rPr lang="es-US" sz="800" b="0" i="0" dirty="0">
                <a:solidFill>
                  <a:srgbClr val="222222"/>
                </a:solidFill>
                <a:effectLst/>
                <a:latin typeface="Lato" panose="020F0502020204030203" pitchFamily="34" charset="0"/>
              </a:rPr>
              <a:t>.</a:t>
            </a:r>
            <a:endParaRPr lang="es-US" sz="800" dirty="0">
              <a:solidFill>
                <a:srgbClr val="222222"/>
              </a:solidFill>
              <a:latin typeface="Lato" panose="020F0502020204030203" pitchFamily="34" charset="0"/>
              <a:sym typeface="Lato"/>
            </a:endParaRPr>
          </a:p>
        </p:txBody>
      </p:sp>
    </p:spTree>
    <p:extLst>
      <p:ext uri="{BB962C8B-B14F-4D97-AF65-F5344CB8AC3E}">
        <p14:creationId xmlns:p14="http://schemas.microsoft.com/office/powerpoint/2010/main" val="14580224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649902"/>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Pregunta</a:t>
            </a:r>
            <a:r>
              <a:rPr lang="en-US" dirty="0"/>
              <a:t> 3. </a:t>
            </a:r>
            <a:r>
              <a:rPr lang="en-US" dirty="0" err="1"/>
              <a:t>Entrenamiento</a:t>
            </a:r>
            <a:r>
              <a:rPr lang="en-US" dirty="0"/>
              <a:t> </a:t>
            </a:r>
            <a:r>
              <a:rPr lang="en-US" i="1" dirty="0" err="1">
                <a:sym typeface="Lato"/>
              </a:rPr>
              <a:t>Emb+Conv</a:t>
            </a:r>
            <a:endParaRPr lang="en-US" dirty="0"/>
          </a:p>
        </p:txBody>
      </p:sp>
      <p:sp>
        <p:nvSpPr>
          <p:cNvPr id="119" name="Google Shape;119;p18"/>
          <p:cNvSpPr txBox="1">
            <a:spLocks noGrp="1"/>
          </p:cNvSpPr>
          <p:nvPr>
            <p:ph type="body" idx="1"/>
          </p:nvPr>
        </p:nvSpPr>
        <p:spPr>
          <a:xfrm>
            <a:off x="727650" y="1587556"/>
            <a:ext cx="8049150" cy="2261100"/>
          </a:xfrm>
          <a:prstGeom prst="rect">
            <a:avLst/>
          </a:prstGeom>
        </p:spPr>
        <p:txBody>
          <a:bodyPr spcFirstLastPara="1" wrap="square" lIns="91425" tIns="91425" rIns="91425" bIns="91425" anchor="t" anchorCtr="0">
            <a:noAutofit/>
          </a:bodyPr>
          <a:lstStyle/>
          <a:p>
            <a:pPr marL="0" lvl="0" indent="0">
              <a:spcAft>
                <a:spcPts val="1600"/>
              </a:spcAft>
              <a:buNone/>
            </a:pPr>
            <a:br>
              <a:rPr lang="es-ES" dirty="0"/>
            </a:br>
            <a:br>
              <a:rPr lang="es-ES" dirty="0"/>
            </a:br>
            <a:r>
              <a:rPr lang="es-ES" sz="1300" dirty="0"/>
              <a:t> </a:t>
            </a:r>
            <a:br>
              <a:rPr lang="es-ES" sz="1800" dirty="0"/>
            </a:br>
            <a:endParaRPr sz="2200" dirty="0"/>
          </a:p>
        </p:txBody>
      </p:sp>
      <p:pic>
        <p:nvPicPr>
          <p:cNvPr id="3" name="Imagen 2">
            <a:extLst>
              <a:ext uri="{FF2B5EF4-FFF2-40B4-BE49-F238E27FC236}">
                <a16:creationId xmlns:a16="http://schemas.microsoft.com/office/drawing/2014/main" id="{49273AFB-5165-458D-B9E6-CA8322835418}"/>
              </a:ext>
            </a:extLst>
          </p:cNvPr>
          <p:cNvPicPr>
            <a:picLocks noChangeAspect="1"/>
          </p:cNvPicPr>
          <p:nvPr/>
        </p:nvPicPr>
        <p:blipFill>
          <a:blip r:embed="rId3"/>
          <a:stretch>
            <a:fillRect/>
          </a:stretch>
        </p:blipFill>
        <p:spPr>
          <a:xfrm>
            <a:off x="236997" y="1849845"/>
            <a:ext cx="4147650" cy="2552400"/>
          </a:xfrm>
          <a:prstGeom prst="rect">
            <a:avLst/>
          </a:prstGeom>
        </p:spPr>
      </p:pic>
      <p:pic>
        <p:nvPicPr>
          <p:cNvPr id="5" name="Imagen 4">
            <a:extLst>
              <a:ext uri="{FF2B5EF4-FFF2-40B4-BE49-F238E27FC236}">
                <a16:creationId xmlns:a16="http://schemas.microsoft.com/office/drawing/2014/main" id="{B1D03529-8A41-4D70-8F3B-9CCEF42A09CD}"/>
              </a:ext>
            </a:extLst>
          </p:cNvPr>
          <p:cNvPicPr>
            <a:picLocks noChangeAspect="1"/>
          </p:cNvPicPr>
          <p:nvPr/>
        </p:nvPicPr>
        <p:blipFill>
          <a:blip r:embed="rId4"/>
          <a:stretch>
            <a:fillRect/>
          </a:stretch>
        </p:blipFill>
        <p:spPr>
          <a:xfrm>
            <a:off x="4472484" y="1849845"/>
            <a:ext cx="4563157" cy="2552400"/>
          </a:xfrm>
          <a:prstGeom prst="rect">
            <a:avLst/>
          </a:prstGeom>
        </p:spPr>
      </p:pic>
      <p:sp>
        <p:nvSpPr>
          <p:cNvPr id="4" name="Marcador de número de diapositiva 3">
            <a:extLst>
              <a:ext uri="{FF2B5EF4-FFF2-40B4-BE49-F238E27FC236}">
                <a16:creationId xmlns:a16="http://schemas.microsoft.com/office/drawing/2014/main" id="{A11D534E-67CA-46D5-AA29-4D623C8CAA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US" smtClean="0"/>
              <a:t>43</a:t>
            </a:fld>
            <a:endParaRPr lang="es-US"/>
          </a:p>
        </p:txBody>
      </p:sp>
    </p:spTree>
    <p:extLst>
      <p:ext uri="{BB962C8B-B14F-4D97-AF65-F5344CB8AC3E}">
        <p14:creationId xmlns:p14="http://schemas.microsoft.com/office/powerpoint/2010/main" val="15142544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649902"/>
            <a:ext cx="7688700" cy="535200"/>
          </a:xfrm>
          <a:prstGeom prst="rect">
            <a:avLst/>
          </a:prstGeom>
        </p:spPr>
        <p:txBody>
          <a:bodyPr spcFirstLastPara="1" wrap="square" lIns="91425" tIns="91425" rIns="91425" bIns="91425" anchor="t" anchorCtr="0">
            <a:noAutofit/>
          </a:bodyPr>
          <a:lstStyle/>
          <a:p>
            <a:r>
              <a:rPr lang="en-US" dirty="0" err="1"/>
              <a:t>Pregunta</a:t>
            </a:r>
            <a:r>
              <a:rPr lang="en-US" dirty="0"/>
              <a:t> 3. </a:t>
            </a:r>
            <a:r>
              <a:rPr lang="en-US" dirty="0" err="1"/>
              <a:t>Evaluación</a:t>
            </a:r>
            <a:r>
              <a:rPr lang="en-US" dirty="0"/>
              <a:t> </a:t>
            </a:r>
            <a:r>
              <a:rPr lang="en-US" i="1" dirty="0" err="1">
                <a:sym typeface="Lato"/>
              </a:rPr>
              <a:t>Emb+Conv</a:t>
            </a:r>
            <a:br>
              <a:rPr lang="en-US" sz="2800" b="0" dirty="0">
                <a:solidFill>
                  <a:schemeClr val="accent1"/>
                </a:solidFill>
                <a:latin typeface="Lato"/>
                <a:sym typeface="Lato"/>
              </a:rPr>
            </a:br>
            <a:endParaRPr lang="en-US" dirty="0"/>
          </a:p>
        </p:txBody>
      </p:sp>
      <p:sp>
        <p:nvSpPr>
          <p:cNvPr id="119" name="Google Shape;119;p18"/>
          <p:cNvSpPr txBox="1">
            <a:spLocks noGrp="1"/>
          </p:cNvSpPr>
          <p:nvPr>
            <p:ph type="body" idx="1"/>
          </p:nvPr>
        </p:nvSpPr>
        <p:spPr>
          <a:xfrm>
            <a:off x="729450" y="1576405"/>
            <a:ext cx="8049150" cy="2261100"/>
          </a:xfrm>
          <a:prstGeom prst="rect">
            <a:avLst/>
          </a:prstGeom>
        </p:spPr>
        <p:txBody>
          <a:bodyPr spcFirstLastPara="1" wrap="square" lIns="91425" tIns="91425" rIns="91425" bIns="91425" anchor="t" anchorCtr="0">
            <a:noAutofit/>
          </a:bodyPr>
          <a:lstStyle/>
          <a:p>
            <a:pPr marL="0" lvl="0" indent="0">
              <a:spcAft>
                <a:spcPts val="1600"/>
              </a:spcAft>
              <a:buNone/>
            </a:pPr>
            <a:br>
              <a:rPr lang="es-ES" dirty="0"/>
            </a:br>
            <a:br>
              <a:rPr lang="es-ES" dirty="0"/>
            </a:br>
            <a:r>
              <a:rPr lang="es-ES" sz="1300" dirty="0"/>
              <a:t> </a:t>
            </a:r>
            <a:br>
              <a:rPr lang="es-ES" sz="1800" dirty="0"/>
            </a:br>
            <a:endParaRPr lang="es-ES" sz="2200" dirty="0"/>
          </a:p>
        </p:txBody>
      </p:sp>
      <mc:AlternateContent xmlns:mc="http://schemas.openxmlformats.org/markup-compatibility/2006" xmlns:a14="http://schemas.microsoft.com/office/drawing/2010/main">
        <mc:Choice Requires="a14">
          <p:graphicFrame>
            <p:nvGraphicFramePr>
              <p:cNvPr id="9" name="Tabla 8">
                <a:extLst>
                  <a:ext uri="{FF2B5EF4-FFF2-40B4-BE49-F238E27FC236}">
                    <a16:creationId xmlns:a16="http://schemas.microsoft.com/office/drawing/2014/main" id="{44B8571C-5A74-4695-BF26-882599C2279D}"/>
                  </a:ext>
                </a:extLst>
              </p:cNvPr>
              <p:cNvGraphicFramePr>
                <a:graphicFrameLocks noGrp="1"/>
              </p:cNvGraphicFramePr>
              <p:nvPr>
                <p:extLst>
                  <p:ext uri="{D42A27DB-BD31-4B8C-83A1-F6EECF244321}">
                    <p14:modId xmlns:p14="http://schemas.microsoft.com/office/powerpoint/2010/main" val="3182329951"/>
                  </p:ext>
                </p:extLst>
              </p:nvPr>
            </p:nvGraphicFramePr>
            <p:xfrm>
              <a:off x="1838039" y="1876834"/>
              <a:ext cx="5467921" cy="2118500"/>
            </p:xfrm>
            <a:graphic>
              <a:graphicData uri="http://schemas.openxmlformats.org/drawingml/2006/table">
                <a:tbl>
                  <a:tblPr firstRow="1" bandRow="1">
                    <a:effectLst/>
                    <a:tableStyleId>{3C2FFA5D-87B4-456A-9821-1D502468CF0F}</a:tableStyleId>
                  </a:tblPr>
                  <a:tblGrid>
                    <a:gridCol w="1237192">
                      <a:extLst>
                        <a:ext uri="{9D8B030D-6E8A-4147-A177-3AD203B41FA5}">
                          <a16:colId xmlns:a16="http://schemas.microsoft.com/office/drawing/2014/main" val="3455711721"/>
                        </a:ext>
                      </a:extLst>
                    </a:gridCol>
                    <a:gridCol w="1410243">
                      <a:extLst>
                        <a:ext uri="{9D8B030D-6E8A-4147-A177-3AD203B41FA5}">
                          <a16:colId xmlns:a16="http://schemas.microsoft.com/office/drawing/2014/main" val="2141203620"/>
                        </a:ext>
                      </a:extLst>
                    </a:gridCol>
                    <a:gridCol w="1239736">
                      <a:extLst>
                        <a:ext uri="{9D8B030D-6E8A-4147-A177-3AD203B41FA5}">
                          <a16:colId xmlns:a16="http://schemas.microsoft.com/office/drawing/2014/main" val="846632450"/>
                        </a:ext>
                      </a:extLst>
                    </a:gridCol>
                    <a:gridCol w="170507">
                      <a:extLst>
                        <a:ext uri="{9D8B030D-6E8A-4147-A177-3AD203B41FA5}">
                          <a16:colId xmlns:a16="http://schemas.microsoft.com/office/drawing/2014/main" val="1923123986"/>
                        </a:ext>
                      </a:extLst>
                    </a:gridCol>
                    <a:gridCol w="1410243">
                      <a:extLst>
                        <a:ext uri="{9D8B030D-6E8A-4147-A177-3AD203B41FA5}">
                          <a16:colId xmlns:a16="http://schemas.microsoft.com/office/drawing/2014/main" val="1350555962"/>
                        </a:ext>
                      </a:extLst>
                    </a:gridCol>
                  </a:tblGrid>
                  <a:tr h="423700">
                    <a:tc>
                      <a:txBody>
                        <a:bodyPr/>
                        <a:lstStyle/>
                        <a:p>
                          <a:pPr algn="ctr"/>
                          <a:r>
                            <a:rPr lang="es-419" sz="1500" dirty="0">
                              <a:solidFill>
                                <a:sysClr val="windowText" lastClr="000000"/>
                              </a:solidFill>
                              <a:latin typeface="Raleway" panose="020B0604020202020204" charset="0"/>
                            </a:rPr>
                            <a:t>Exactitud</a:t>
                          </a:r>
                          <a:endParaRPr lang="es-US" sz="1500" dirty="0">
                            <a:solidFill>
                              <a:sysClr val="windowText" lastClr="000000"/>
                            </a:solidFill>
                            <a:latin typeface="Raleway" panose="020B0604020202020204"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latin typeface="Raleway" panose="020B0604020202020204" charset="0"/>
                            </a:rPr>
                            <a:t>Precisión</a:t>
                          </a:r>
                          <a:endParaRPr lang="es-US" sz="1500" dirty="0">
                            <a:solidFill>
                              <a:sysClr val="windowText" lastClr="000000"/>
                            </a:solidFill>
                            <a:latin typeface="Raleway" panose="020B0604020202020204"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latin typeface="Raleway" panose="020B0604020202020204" charset="0"/>
                            </a:rPr>
                            <a:t>Recobrado</a:t>
                          </a:r>
                          <a:endParaRPr lang="es-US" sz="1500" dirty="0">
                            <a:solidFill>
                              <a:sysClr val="windowText" lastClr="000000"/>
                            </a:solidFill>
                            <a:latin typeface="Raleway" panose="020B0604020202020204"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gridSpan="2">
                      <a:txBody>
                        <a:bodyPr/>
                        <a:lstStyle/>
                        <a:p>
                          <a:pPr algn="ctr"/>
                          <a14:m>
                            <m:oMathPara xmlns:m="http://schemas.openxmlformats.org/officeDocument/2006/math">
                              <m:oMathParaPr>
                                <m:jc m:val="centerGroup"/>
                              </m:oMathParaPr>
                              <m:oMath xmlns:m="http://schemas.openxmlformats.org/officeDocument/2006/math">
                                <m:sSub>
                                  <m:sSubPr>
                                    <m:ctrlPr>
                                      <a:rPr lang="es-US" sz="1500" i="1" smtClean="0">
                                        <a:solidFill>
                                          <a:sysClr val="windowText" lastClr="000000"/>
                                        </a:solidFill>
                                        <a:latin typeface="Cambria Math" panose="02040503050406030204" pitchFamily="18" charset="0"/>
                                      </a:rPr>
                                    </m:ctrlPr>
                                  </m:sSubPr>
                                  <m:e>
                                    <m:r>
                                      <a:rPr lang="es-419" sz="1500" b="1" i="1" smtClean="0">
                                        <a:solidFill>
                                          <a:sysClr val="windowText" lastClr="000000"/>
                                        </a:solidFill>
                                        <a:latin typeface="Cambria Math" panose="02040503050406030204" pitchFamily="18" charset="0"/>
                                      </a:rPr>
                                      <m:t>𝑭</m:t>
                                    </m:r>
                                  </m:e>
                                  <m:sub>
                                    <m:r>
                                      <a:rPr lang="es-419" sz="1500" b="1" i="1" smtClean="0">
                                        <a:solidFill>
                                          <a:sysClr val="windowText" lastClr="000000"/>
                                        </a:solidFill>
                                        <a:latin typeface="Cambria Math" panose="02040503050406030204" pitchFamily="18" charset="0"/>
                                      </a:rPr>
                                      <m:t>𝟏</m:t>
                                    </m:r>
                                  </m:sub>
                                </m:sSub>
                              </m:oMath>
                            </m:oMathPara>
                          </a14:m>
                          <a:endParaRPr lang="es-US" sz="1500" dirty="0">
                            <a:solidFill>
                              <a:sysClr val="windowText" lastClr="000000"/>
                            </a:solidFill>
                            <a:latin typeface="Raleway" panose="020B0604020202020204"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hMerge="1">
                      <a:txBody>
                        <a:bodyPr/>
                        <a:lstStyle/>
                        <a:p>
                          <a:pPr algn="ctr"/>
                          <a14:m>
                            <m:oMathPara xmlns:m="http://schemas.openxmlformats.org/officeDocument/2006/math">
                              <m:oMathParaPr>
                                <m:jc m:val="centerGroup"/>
                              </m:oMathParaPr>
                              <m:oMath xmlns:m="http://schemas.openxmlformats.org/officeDocument/2006/math">
                                <m:sSub>
                                  <m:sSubPr>
                                    <m:ctrlPr>
                                      <a:rPr lang="es-US" sz="1500" i="1" smtClean="0">
                                        <a:solidFill>
                                          <a:sysClr val="windowText" lastClr="000000"/>
                                        </a:solidFill>
                                        <a:latin typeface="Cambria Math" panose="02040503050406030204" pitchFamily="18" charset="0"/>
                                      </a:rPr>
                                    </m:ctrlPr>
                                  </m:sSubPr>
                                  <m:e>
                                    <m:r>
                                      <a:rPr lang="es-419" sz="1500" b="1" i="1" smtClean="0">
                                        <a:solidFill>
                                          <a:sysClr val="windowText" lastClr="000000"/>
                                        </a:solidFill>
                                        <a:latin typeface="Cambria Math" panose="02040503050406030204" pitchFamily="18" charset="0"/>
                                      </a:rPr>
                                      <m:t>𝑭</m:t>
                                    </m:r>
                                  </m:e>
                                  <m:sub>
                                    <m:r>
                                      <a:rPr lang="es-419" sz="1500" b="1" i="1" smtClean="0">
                                        <a:solidFill>
                                          <a:sysClr val="windowText" lastClr="000000"/>
                                        </a:solidFill>
                                        <a:latin typeface="Cambria Math" panose="02040503050406030204" pitchFamily="18" charset="0"/>
                                      </a:rPr>
                                      <m:t>𝟏</m:t>
                                    </m:r>
                                  </m:sub>
                                </m:sSub>
                              </m:oMath>
                            </m:oMathPara>
                          </a14:m>
                          <a:endParaRPr lang="es-US" sz="1500" dirty="0">
                            <a:solidFill>
                              <a:sysClr val="windowText" lastClr="000000"/>
                            </a:solidFill>
                            <a:latin typeface="Raleway" panose="020B0604020202020204"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extLst>
                      <a:ext uri="{0D108BD9-81ED-4DB2-BD59-A6C34878D82A}">
                        <a16:rowId xmlns:a16="http://schemas.microsoft.com/office/drawing/2014/main" val="4102151158"/>
                      </a:ext>
                    </a:extLst>
                  </a:tr>
                  <a:tr h="423700">
                    <a:tc gridSpan="5">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419" sz="1500" b="1" i="0" u="none" strike="noStrike" cap="none" dirty="0">
                              <a:solidFill>
                                <a:sysClr val="windowText" lastClr="000000"/>
                              </a:solidFill>
                              <a:latin typeface="Raleway" panose="020B0604020202020204" charset="0"/>
                              <a:ea typeface="+mn-ea"/>
                              <a:cs typeface="+mn-cs"/>
                              <a:sym typeface="Arial"/>
                            </a:rPr>
                            <a:t>Corpus de evaluación . Supervisión a distancia</a:t>
                          </a:r>
                          <a:endParaRPr lang="es-US" sz="1500" b="1" i="0" u="none" strike="noStrike" cap="none" dirty="0">
                            <a:solidFill>
                              <a:sysClr val="windowText" lastClr="000000"/>
                            </a:solidFill>
                            <a:latin typeface="Raleway" panose="020B0604020202020204" charset="0"/>
                            <a:ea typeface="+mn-ea"/>
                            <a:cs typeface="+mn-cs"/>
                            <a:sym typeface="Aria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lumMod val="20000"/>
                            <a:lumOff val="80000"/>
                          </a:schemeClr>
                        </a:solidFill>
                      </a:tcPr>
                    </a:tc>
                    <a:tc hMerge="1">
                      <a:txBody>
                        <a:bodyPr/>
                        <a:lstStyle/>
                        <a:p>
                          <a:pPr algn="ct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hMerge="1">
                      <a:txBody>
                        <a:bodyPr/>
                        <a:lstStyle/>
                        <a:p>
                          <a:pPr algn="ct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hMerge="1">
                      <a:txBody>
                        <a:bodyPr/>
                        <a:lstStyle/>
                        <a:p>
                          <a:endParaRPr lang="es-US"/>
                        </a:p>
                      </a:txBody>
                      <a:tcPr/>
                    </a:tc>
                    <a:tc hMerge="1">
                      <a:txBody>
                        <a:bodyPr/>
                        <a:lstStyle/>
                        <a:p>
                          <a:pPr algn="ct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extLst>
                      <a:ext uri="{0D108BD9-81ED-4DB2-BD59-A6C34878D82A}">
                        <a16:rowId xmlns:a16="http://schemas.microsoft.com/office/drawing/2014/main" val="2124283940"/>
                      </a:ext>
                    </a:extLst>
                  </a:tr>
                  <a:tr h="423700">
                    <a:tc>
                      <a:txBody>
                        <a:bodyPr/>
                        <a:lstStyle/>
                        <a:p>
                          <a:pPr algn="ctr"/>
                          <a:r>
                            <a:rPr lang="es-419" sz="1500" b="0" dirty="0">
                              <a:solidFill>
                                <a:sysClr val="windowText" lastClr="000000"/>
                              </a:solidFill>
                            </a:rPr>
                            <a:t>0.9659</a:t>
                          </a:r>
                          <a:endParaRPr lang="es-US" sz="1500" b="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a:r>
                            <a:rPr lang="es-419" sz="1500" b="0" dirty="0">
                              <a:solidFill>
                                <a:sysClr val="windowText" lastClr="000000"/>
                              </a:solidFill>
                            </a:rPr>
                            <a:t>0.9659</a:t>
                          </a:r>
                          <a:endParaRPr lang="es-US" sz="1500" b="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gridSpan="2">
                      <a:txBody>
                        <a:bodyPr/>
                        <a:lstStyle/>
                        <a:p>
                          <a:pPr algn="ctr"/>
                          <a:r>
                            <a:rPr lang="es-419" sz="1500" b="0" dirty="0">
                              <a:solidFill>
                                <a:sysClr val="windowText" lastClr="000000"/>
                              </a:solidFill>
                            </a:rPr>
                            <a:t>0.9637</a:t>
                          </a:r>
                          <a:endParaRPr lang="es-US" sz="1500" b="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hMerge="1">
                      <a:txBody>
                        <a:bodyPr/>
                        <a:lstStyle/>
                        <a:p>
                          <a:pPr algn="ctr"/>
                          <a:endParaRPr lang="es-US" sz="1500" b="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a:r>
                            <a:rPr lang="es-419" sz="1500" b="0" dirty="0">
                              <a:solidFill>
                                <a:sysClr val="windowText" lastClr="000000"/>
                              </a:solidFill>
                            </a:rPr>
                            <a:t>0.9648</a:t>
                          </a:r>
                          <a:endParaRPr lang="es-US" sz="1500" b="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410051748"/>
                      </a:ext>
                    </a:extLst>
                  </a:tr>
                  <a:tr h="423700">
                    <a:tc gridSpan="5">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419" sz="1500" b="1" i="0" u="none" strike="noStrike" cap="none" dirty="0">
                              <a:solidFill>
                                <a:sysClr val="windowText" lastClr="000000"/>
                              </a:solidFill>
                              <a:latin typeface="Raleway" panose="020B0604020202020204" charset="0"/>
                              <a:ea typeface="+mn-ea"/>
                              <a:cs typeface="+mn-cs"/>
                              <a:sym typeface="Arial"/>
                            </a:rPr>
                            <a:t>Corpus de evaluación. Anotación manual</a:t>
                          </a:r>
                          <a:endParaRPr lang="es-US" sz="1500" b="1" i="0" u="none" strike="noStrike" cap="none" dirty="0">
                            <a:solidFill>
                              <a:sysClr val="windowText" lastClr="000000"/>
                            </a:solidFill>
                            <a:latin typeface="Raleway" panose="020B0604020202020204" charset="0"/>
                            <a:ea typeface="+mn-ea"/>
                            <a:cs typeface="+mn-cs"/>
                            <a:sym typeface="Aria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lumMod val="20000"/>
                            <a:lumOff val="80000"/>
                          </a:schemeClr>
                        </a:solidFill>
                      </a:tcPr>
                    </a:tc>
                    <a:tc hMerge="1">
                      <a:txBody>
                        <a:bodyPr/>
                        <a:lstStyle/>
                        <a:p>
                          <a:pPr algn="ct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hMerge="1">
                      <a:txBody>
                        <a:bodyPr/>
                        <a:lstStyle/>
                        <a:p>
                          <a:pPr algn="ct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hMerge="1">
                      <a:txBody>
                        <a:bodyPr/>
                        <a:lstStyle/>
                        <a:p>
                          <a:endParaRPr lang="es-US"/>
                        </a:p>
                      </a:txBody>
                      <a:tcPr/>
                    </a:tc>
                    <a:tc hMerge="1">
                      <a:txBody>
                        <a:bodyPr/>
                        <a:lstStyle/>
                        <a:p>
                          <a:pPr algn="ct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extLst>
                      <a:ext uri="{0D108BD9-81ED-4DB2-BD59-A6C34878D82A}">
                        <a16:rowId xmlns:a16="http://schemas.microsoft.com/office/drawing/2014/main" val="344474174"/>
                      </a:ext>
                    </a:extLst>
                  </a:tr>
                  <a:tr h="423700">
                    <a:tc>
                      <a:txBody>
                        <a:bodyPr/>
                        <a:lstStyle/>
                        <a:p>
                          <a:pPr algn="ctr"/>
                          <a:r>
                            <a:rPr lang="es-419" sz="1500" dirty="0">
                              <a:solidFill>
                                <a:sysClr val="windowText" lastClr="000000"/>
                              </a:solidFill>
                            </a:rPr>
                            <a:t>0.9201</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0.9214</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gridSpan="2">
                      <a:txBody>
                        <a:bodyPr/>
                        <a:lstStyle/>
                        <a:p>
                          <a:pPr algn="ctr"/>
                          <a:r>
                            <a:rPr lang="es-419" sz="1500" dirty="0">
                              <a:solidFill>
                                <a:sysClr val="windowText" lastClr="000000"/>
                              </a:solidFill>
                            </a:rPr>
                            <a:t>0.9203</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hMerge="1">
                      <a:txBody>
                        <a:bodyPr/>
                        <a:lstStyle/>
                        <a:p>
                          <a:pPr algn="ct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0.9209</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extLst>
                      <a:ext uri="{0D108BD9-81ED-4DB2-BD59-A6C34878D82A}">
                        <a16:rowId xmlns:a16="http://schemas.microsoft.com/office/drawing/2014/main" val="2119557382"/>
                      </a:ext>
                    </a:extLst>
                  </a:tr>
                </a:tbl>
              </a:graphicData>
            </a:graphic>
          </p:graphicFrame>
        </mc:Choice>
        <mc:Fallback xmlns="">
          <p:graphicFrame>
            <p:nvGraphicFramePr>
              <p:cNvPr id="9" name="Tabla 8">
                <a:extLst>
                  <a:ext uri="{FF2B5EF4-FFF2-40B4-BE49-F238E27FC236}">
                    <a16:creationId xmlns:a16="http://schemas.microsoft.com/office/drawing/2014/main" id="{44B8571C-5A74-4695-BF26-882599C2279D}"/>
                  </a:ext>
                </a:extLst>
              </p:cNvPr>
              <p:cNvGraphicFramePr>
                <a:graphicFrameLocks noGrp="1"/>
              </p:cNvGraphicFramePr>
              <p:nvPr>
                <p:extLst>
                  <p:ext uri="{D42A27DB-BD31-4B8C-83A1-F6EECF244321}">
                    <p14:modId xmlns:p14="http://schemas.microsoft.com/office/powerpoint/2010/main" val="3182329951"/>
                  </p:ext>
                </p:extLst>
              </p:nvPr>
            </p:nvGraphicFramePr>
            <p:xfrm>
              <a:off x="1838039" y="1876834"/>
              <a:ext cx="5467921" cy="2118500"/>
            </p:xfrm>
            <a:graphic>
              <a:graphicData uri="http://schemas.openxmlformats.org/drawingml/2006/table">
                <a:tbl>
                  <a:tblPr firstRow="1" bandRow="1">
                    <a:effectLst/>
                    <a:tableStyleId>{3C2FFA5D-87B4-456A-9821-1D502468CF0F}</a:tableStyleId>
                  </a:tblPr>
                  <a:tblGrid>
                    <a:gridCol w="1237192">
                      <a:extLst>
                        <a:ext uri="{9D8B030D-6E8A-4147-A177-3AD203B41FA5}">
                          <a16:colId xmlns:a16="http://schemas.microsoft.com/office/drawing/2014/main" val="3455711721"/>
                        </a:ext>
                      </a:extLst>
                    </a:gridCol>
                    <a:gridCol w="1410243">
                      <a:extLst>
                        <a:ext uri="{9D8B030D-6E8A-4147-A177-3AD203B41FA5}">
                          <a16:colId xmlns:a16="http://schemas.microsoft.com/office/drawing/2014/main" val="2141203620"/>
                        </a:ext>
                      </a:extLst>
                    </a:gridCol>
                    <a:gridCol w="1239736">
                      <a:extLst>
                        <a:ext uri="{9D8B030D-6E8A-4147-A177-3AD203B41FA5}">
                          <a16:colId xmlns:a16="http://schemas.microsoft.com/office/drawing/2014/main" val="846632450"/>
                        </a:ext>
                      </a:extLst>
                    </a:gridCol>
                    <a:gridCol w="170507">
                      <a:extLst>
                        <a:ext uri="{9D8B030D-6E8A-4147-A177-3AD203B41FA5}">
                          <a16:colId xmlns:a16="http://schemas.microsoft.com/office/drawing/2014/main" val="1923123986"/>
                        </a:ext>
                      </a:extLst>
                    </a:gridCol>
                    <a:gridCol w="1410243">
                      <a:extLst>
                        <a:ext uri="{9D8B030D-6E8A-4147-A177-3AD203B41FA5}">
                          <a16:colId xmlns:a16="http://schemas.microsoft.com/office/drawing/2014/main" val="1350555962"/>
                        </a:ext>
                      </a:extLst>
                    </a:gridCol>
                  </a:tblGrid>
                  <a:tr h="423700">
                    <a:tc>
                      <a:txBody>
                        <a:bodyPr/>
                        <a:lstStyle/>
                        <a:p>
                          <a:pPr algn="ctr"/>
                          <a:r>
                            <a:rPr lang="es-419" sz="1500" dirty="0">
                              <a:solidFill>
                                <a:sysClr val="windowText" lastClr="000000"/>
                              </a:solidFill>
                              <a:latin typeface="Raleway" panose="020B0604020202020204" charset="0"/>
                            </a:rPr>
                            <a:t>Exactitud</a:t>
                          </a:r>
                          <a:endParaRPr lang="es-US" sz="1500" dirty="0">
                            <a:solidFill>
                              <a:sysClr val="windowText" lastClr="000000"/>
                            </a:solidFill>
                            <a:latin typeface="Raleway" panose="020B0604020202020204"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latin typeface="Raleway" panose="020B0604020202020204" charset="0"/>
                            </a:rPr>
                            <a:t>Precisión</a:t>
                          </a:r>
                          <a:endParaRPr lang="es-US" sz="1500" dirty="0">
                            <a:solidFill>
                              <a:sysClr val="windowText" lastClr="000000"/>
                            </a:solidFill>
                            <a:latin typeface="Raleway" panose="020B0604020202020204"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latin typeface="Raleway" panose="020B0604020202020204" charset="0"/>
                            </a:rPr>
                            <a:t>Recobrado</a:t>
                          </a:r>
                          <a:endParaRPr lang="es-US" sz="1500" dirty="0">
                            <a:solidFill>
                              <a:sysClr val="windowText" lastClr="000000"/>
                            </a:solidFill>
                            <a:latin typeface="Raleway" panose="020B0604020202020204"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gridSpan="2">
                      <a:txBody>
                        <a:bodyPr/>
                        <a:lstStyle/>
                        <a:p>
                          <a:endParaRPr lang="es-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blipFill>
                          <a:blip r:embed="rId3"/>
                          <a:stretch>
                            <a:fillRect l="-245769" t="-1429" r="-769" b="-401429"/>
                          </a:stretch>
                        </a:blipFill>
                      </a:tcPr>
                    </a:tc>
                    <a:tc hMerge="1">
                      <a:txBody>
                        <a:bodyPr/>
                        <a:lstStyle/>
                        <a:p>
                          <a:pPr algn="ctr"/>
                          <a14:m xmlns:a14="http://schemas.microsoft.com/office/drawing/2010/main">
                            <m:oMathPara xmlns:m="http://schemas.openxmlformats.org/officeDocument/2006/math">
                              <m:oMathParaPr>
                                <m:jc m:val="centerGroup"/>
                              </m:oMathParaPr>
                              <m:oMath xmlns:m="http://schemas.openxmlformats.org/officeDocument/2006/math">
                                <m:sSub>
                                  <m:sSubPr>
                                    <m:ctrlPr>
                                      <a:rPr lang="es-US" sz="1500" i="1" smtClean="0">
                                        <a:solidFill>
                                          <a:sysClr val="windowText" lastClr="000000"/>
                                        </a:solidFill>
                                        <a:latin typeface="Cambria Math" panose="02040503050406030204" pitchFamily="18" charset="0"/>
                                      </a:rPr>
                                    </m:ctrlPr>
                                  </m:sSubPr>
                                  <m:e>
                                    <m:r>
                                      <a:rPr lang="es-419" sz="1500" b="1" i="1" smtClean="0">
                                        <a:solidFill>
                                          <a:sysClr val="windowText" lastClr="000000"/>
                                        </a:solidFill>
                                        <a:latin typeface="Cambria Math" panose="02040503050406030204" pitchFamily="18" charset="0"/>
                                      </a:rPr>
                                      <m:t>𝑭</m:t>
                                    </m:r>
                                  </m:e>
                                  <m:sub>
                                    <m:r>
                                      <a:rPr lang="es-419" sz="1500" b="1" i="1" smtClean="0">
                                        <a:solidFill>
                                          <a:sysClr val="windowText" lastClr="000000"/>
                                        </a:solidFill>
                                        <a:latin typeface="Cambria Math" panose="02040503050406030204" pitchFamily="18" charset="0"/>
                                      </a:rPr>
                                      <m:t>𝟏</m:t>
                                    </m:r>
                                  </m:sub>
                                </m:sSub>
                              </m:oMath>
                            </m:oMathPara>
                          </a14:m>
                          <a:endParaRPr lang="es-US" sz="1500" dirty="0">
                            <a:solidFill>
                              <a:sysClr val="windowText" lastClr="000000"/>
                            </a:solidFill>
                            <a:latin typeface="Raleway" panose="020B0604020202020204"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extLst>
                      <a:ext uri="{0D108BD9-81ED-4DB2-BD59-A6C34878D82A}">
                        <a16:rowId xmlns:a16="http://schemas.microsoft.com/office/drawing/2014/main" val="4102151158"/>
                      </a:ext>
                    </a:extLst>
                  </a:tr>
                  <a:tr h="423700">
                    <a:tc gridSpan="5">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419" sz="1500" b="1" i="0" u="none" strike="noStrike" cap="none" dirty="0">
                              <a:solidFill>
                                <a:sysClr val="windowText" lastClr="000000"/>
                              </a:solidFill>
                              <a:latin typeface="Raleway" panose="020B0604020202020204" charset="0"/>
                              <a:ea typeface="+mn-ea"/>
                              <a:cs typeface="+mn-cs"/>
                              <a:sym typeface="Arial"/>
                            </a:rPr>
                            <a:t>Corpus de evaluación . Supervisión a distancia</a:t>
                          </a:r>
                          <a:endParaRPr lang="es-US" sz="1500" b="1" i="0" u="none" strike="noStrike" cap="none" dirty="0">
                            <a:solidFill>
                              <a:sysClr val="windowText" lastClr="000000"/>
                            </a:solidFill>
                            <a:latin typeface="Raleway" panose="020B0604020202020204" charset="0"/>
                            <a:ea typeface="+mn-ea"/>
                            <a:cs typeface="+mn-cs"/>
                            <a:sym typeface="Aria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lumMod val="20000"/>
                            <a:lumOff val="80000"/>
                          </a:schemeClr>
                        </a:solidFill>
                      </a:tcPr>
                    </a:tc>
                    <a:tc hMerge="1">
                      <a:txBody>
                        <a:bodyPr/>
                        <a:lstStyle/>
                        <a:p>
                          <a:pPr algn="ct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hMerge="1">
                      <a:txBody>
                        <a:bodyPr/>
                        <a:lstStyle/>
                        <a:p>
                          <a:pPr algn="ct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hMerge="1">
                      <a:txBody>
                        <a:bodyPr/>
                        <a:lstStyle/>
                        <a:p>
                          <a:endParaRPr lang="es-US"/>
                        </a:p>
                      </a:txBody>
                      <a:tcPr/>
                    </a:tc>
                    <a:tc hMerge="1">
                      <a:txBody>
                        <a:bodyPr/>
                        <a:lstStyle/>
                        <a:p>
                          <a:pPr algn="ct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extLst>
                      <a:ext uri="{0D108BD9-81ED-4DB2-BD59-A6C34878D82A}">
                        <a16:rowId xmlns:a16="http://schemas.microsoft.com/office/drawing/2014/main" val="2124283940"/>
                      </a:ext>
                    </a:extLst>
                  </a:tr>
                  <a:tr h="423700">
                    <a:tc>
                      <a:txBody>
                        <a:bodyPr/>
                        <a:lstStyle/>
                        <a:p>
                          <a:pPr algn="ctr"/>
                          <a:r>
                            <a:rPr lang="es-419" sz="1500" b="0" dirty="0">
                              <a:solidFill>
                                <a:sysClr val="windowText" lastClr="000000"/>
                              </a:solidFill>
                            </a:rPr>
                            <a:t>0.9659</a:t>
                          </a:r>
                          <a:endParaRPr lang="es-US" sz="1500" b="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a:r>
                            <a:rPr lang="es-419" sz="1500" b="0" dirty="0">
                              <a:solidFill>
                                <a:sysClr val="windowText" lastClr="000000"/>
                              </a:solidFill>
                            </a:rPr>
                            <a:t>0.9659</a:t>
                          </a:r>
                          <a:endParaRPr lang="es-US" sz="1500" b="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gridSpan="2">
                      <a:txBody>
                        <a:bodyPr/>
                        <a:lstStyle/>
                        <a:p>
                          <a:pPr algn="ctr"/>
                          <a:r>
                            <a:rPr lang="es-419" sz="1500" b="0" dirty="0">
                              <a:solidFill>
                                <a:sysClr val="windowText" lastClr="000000"/>
                              </a:solidFill>
                            </a:rPr>
                            <a:t>0.9637</a:t>
                          </a:r>
                          <a:endParaRPr lang="es-US" sz="1500" b="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hMerge="1">
                      <a:txBody>
                        <a:bodyPr/>
                        <a:lstStyle/>
                        <a:p>
                          <a:pPr algn="ctr"/>
                          <a:endParaRPr lang="es-US" sz="1500" b="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a:r>
                            <a:rPr lang="es-419" sz="1500" b="0" dirty="0">
                              <a:solidFill>
                                <a:sysClr val="windowText" lastClr="000000"/>
                              </a:solidFill>
                            </a:rPr>
                            <a:t>0.9648</a:t>
                          </a:r>
                          <a:endParaRPr lang="es-US" sz="1500" b="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410051748"/>
                      </a:ext>
                    </a:extLst>
                  </a:tr>
                  <a:tr h="423700">
                    <a:tc gridSpan="5">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419" sz="1500" b="1" i="0" u="none" strike="noStrike" cap="none" dirty="0">
                              <a:solidFill>
                                <a:sysClr val="windowText" lastClr="000000"/>
                              </a:solidFill>
                              <a:latin typeface="Raleway" panose="020B0604020202020204" charset="0"/>
                              <a:ea typeface="+mn-ea"/>
                              <a:cs typeface="+mn-cs"/>
                              <a:sym typeface="Arial"/>
                            </a:rPr>
                            <a:t>Corpus de evaluación. Anotación manual</a:t>
                          </a:r>
                          <a:endParaRPr lang="es-US" sz="1500" b="1" i="0" u="none" strike="noStrike" cap="none" dirty="0">
                            <a:solidFill>
                              <a:sysClr val="windowText" lastClr="000000"/>
                            </a:solidFill>
                            <a:latin typeface="Raleway" panose="020B0604020202020204" charset="0"/>
                            <a:ea typeface="+mn-ea"/>
                            <a:cs typeface="+mn-cs"/>
                            <a:sym typeface="Aria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lumMod val="20000"/>
                            <a:lumOff val="80000"/>
                          </a:schemeClr>
                        </a:solidFill>
                      </a:tcPr>
                    </a:tc>
                    <a:tc hMerge="1">
                      <a:txBody>
                        <a:bodyPr/>
                        <a:lstStyle/>
                        <a:p>
                          <a:pPr algn="ct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hMerge="1">
                      <a:txBody>
                        <a:bodyPr/>
                        <a:lstStyle/>
                        <a:p>
                          <a:pPr algn="ct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hMerge="1">
                      <a:txBody>
                        <a:bodyPr/>
                        <a:lstStyle/>
                        <a:p>
                          <a:endParaRPr lang="es-US"/>
                        </a:p>
                      </a:txBody>
                      <a:tcPr/>
                    </a:tc>
                    <a:tc hMerge="1">
                      <a:txBody>
                        <a:bodyPr/>
                        <a:lstStyle/>
                        <a:p>
                          <a:pPr algn="ct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extLst>
                      <a:ext uri="{0D108BD9-81ED-4DB2-BD59-A6C34878D82A}">
                        <a16:rowId xmlns:a16="http://schemas.microsoft.com/office/drawing/2014/main" val="344474174"/>
                      </a:ext>
                    </a:extLst>
                  </a:tr>
                  <a:tr h="423700">
                    <a:tc>
                      <a:txBody>
                        <a:bodyPr/>
                        <a:lstStyle/>
                        <a:p>
                          <a:pPr algn="ctr"/>
                          <a:r>
                            <a:rPr lang="es-419" sz="1500" dirty="0">
                              <a:solidFill>
                                <a:sysClr val="windowText" lastClr="000000"/>
                              </a:solidFill>
                            </a:rPr>
                            <a:t>0.9201</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0.9214</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gridSpan="2">
                      <a:txBody>
                        <a:bodyPr/>
                        <a:lstStyle/>
                        <a:p>
                          <a:pPr algn="ctr"/>
                          <a:r>
                            <a:rPr lang="es-419" sz="1500" dirty="0">
                              <a:solidFill>
                                <a:sysClr val="windowText" lastClr="000000"/>
                              </a:solidFill>
                            </a:rPr>
                            <a:t>0.9203</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hMerge="1">
                      <a:txBody>
                        <a:bodyPr/>
                        <a:lstStyle/>
                        <a:p>
                          <a:pPr algn="ct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tc>
                      <a:txBody>
                        <a:bodyPr/>
                        <a:lstStyle/>
                        <a:p>
                          <a:pPr algn="ctr"/>
                          <a:r>
                            <a:rPr lang="es-419" sz="1500" dirty="0">
                              <a:solidFill>
                                <a:sysClr val="windowText" lastClr="000000"/>
                              </a:solidFill>
                            </a:rPr>
                            <a:t>0.9209</a:t>
                          </a:r>
                          <a:endParaRPr lang="es-US" sz="1500"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lt1"/>
                        </a:solidFill>
                      </a:tcPr>
                    </a:tc>
                    <a:extLst>
                      <a:ext uri="{0D108BD9-81ED-4DB2-BD59-A6C34878D82A}">
                        <a16:rowId xmlns:a16="http://schemas.microsoft.com/office/drawing/2014/main" val="2119557382"/>
                      </a:ext>
                    </a:extLst>
                  </a:tr>
                </a:tbl>
              </a:graphicData>
            </a:graphic>
          </p:graphicFrame>
        </mc:Fallback>
      </mc:AlternateContent>
      <p:sp>
        <p:nvSpPr>
          <p:cNvPr id="11" name="Marcador de número de diapositiva 10">
            <a:extLst>
              <a:ext uri="{FF2B5EF4-FFF2-40B4-BE49-F238E27FC236}">
                <a16:creationId xmlns:a16="http://schemas.microsoft.com/office/drawing/2014/main" id="{26F50839-4DD1-49BB-B17E-A8E776B831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US" smtClean="0"/>
              <a:t>44</a:t>
            </a:fld>
            <a:endParaRPr lang="es-US"/>
          </a:p>
        </p:txBody>
      </p:sp>
    </p:spTree>
    <p:extLst>
      <p:ext uri="{BB962C8B-B14F-4D97-AF65-F5344CB8AC3E}">
        <p14:creationId xmlns:p14="http://schemas.microsoft.com/office/powerpoint/2010/main" val="34355425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US" sz="3500" dirty="0"/>
              <a:t>Un Modelo de Extracción de Relaciones para el Idioma Español</a:t>
            </a:r>
            <a:endParaRPr dirty="0"/>
          </a:p>
        </p:txBody>
      </p:sp>
      <p:sp>
        <p:nvSpPr>
          <p:cNvPr id="88" name="Google Shape;88;p13"/>
          <p:cNvSpPr txBox="1">
            <a:spLocks noGrp="1"/>
          </p:cNvSpPr>
          <p:nvPr>
            <p:ph type="subTitle" idx="1"/>
          </p:nvPr>
        </p:nvSpPr>
        <p:spPr>
          <a:xfrm>
            <a:off x="750098" y="3282287"/>
            <a:ext cx="7762457" cy="15285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s-ES" sz="1500" dirty="0"/>
          </a:p>
          <a:p>
            <a:pPr marL="0" lvl="0" indent="0" algn="l" rtl="0">
              <a:spcBef>
                <a:spcPts val="0"/>
              </a:spcBef>
              <a:spcAft>
                <a:spcPts val="0"/>
              </a:spcAft>
              <a:buNone/>
            </a:pPr>
            <a:r>
              <a:rPr lang="es-ES" sz="1500" dirty="0"/>
              <a:t>Lic. Claudia Quintana Wong</a:t>
            </a:r>
          </a:p>
          <a:p>
            <a:pPr marL="0" lvl="0" indent="0" algn="l" rtl="0">
              <a:spcBef>
                <a:spcPts val="0"/>
              </a:spcBef>
              <a:spcAft>
                <a:spcPts val="0"/>
              </a:spcAft>
              <a:buNone/>
            </a:pPr>
            <a:endParaRPr lang="es-ES" sz="1500" dirty="0"/>
          </a:p>
          <a:p>
            <a:pPr marL="0" lvl="0" indent="0" algn="l" rtl="0">
              <a:spcBef>
                <a:spcPts val="0"/>
              </a:spcBef>
              <a:spcAft>
                <a:spcPts val="0"/>
              </a:spcAft>
              <a:buNone/>
            </a:pPr>
            <a:r>
              <a:rPr lang="es-ES" sz="1500" dirty="0"/>
              <a:t>Tutores: </a:t>
            </a:r>
          </a:p>
          <a:p>
            <a:pPr marL="0" indent="0"/>
            <a:r>
              <a:rPr lang="es-ES" sz="1500" dirty="0"/>
              <a:t>Dr. C. Luciano García Garrido 	</a:t>
            </a:r>
          </a:p>
          <a:p>
            <a:pPr marL="0" indent="0"/>
            <a:r>
              <a:rPr lang="es-ES" sz="1500" dirty="0"/>
              <a:t>Dra. C. Lucina García Hernández</a:t>
            </a:r>
          </a:p>
        </p:txBody>
      </p:sp>
      <p:sp>
        <p:nvSpPr>
          <p:cNvPr id="5" name="Google Shape;87;p13">
            <a:extLst>
              <a:ext uri="{FF2B5EF4-FFF2-40B4-BE49-F238E27FC236}">
                <a16:creationId xmlns:a16="http://schemas.microsoft.com/office/drawing/2014/main" id="{483C497D-FF7B-469F-B0AB-EFACE1F52A54}"/>
              </a:ext>
            </a:extLst>
          </p:cNvPr>
          <p:cNvSpPr txBox="1">
            <a:spLocks/>
          </p:cNvSpPr>
          <p:nvPr/>
        </p:nvSpPr>
        <p:spPr>
          <a:xfrm>
            <a:off x="750098" y="2571750"/>
            <a:ext cx="7688100" cy="54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r>
              <a:rPr lang="es-US" sz="1500" dirty="0">
                <a:solidFill>
                  <a:schemeClr val="accent1">
                    <a:lumMod val="75000"/>
                  </a:schemeClr>
                </a:solidFill>
              </a:rPr>
              <a:t>Tesis en opción al Tí</a:t>
            </a:r>
            <a:r>
              <a:rPr lang="es-419" sz="1500" dirty="0">
                <a:solidFill>
                  <a:schemeClr val="accent1">
                    <a:lumMod val="75000"/>
                  </a:schemeClr>
                </a:solidFill>
              </a:rPr>
              <a:t>tulo de Máster en Ciencias de la Computación </a:t>
            </a:r>
            <a:br>
              <a:rPr lang="es-419" sz="1500" dirty="0">
                <a:solidFill>
                  <a:schemeClr val="accent1">
                    <a:lumMod val="75000"/>
                  </a:schemeClr>
                </a:solidFill>
              </a:rPr>
            </a:br>
            <a:r>
              <a:rPr lang="es-419" sz="1500" dirty="0">
                <a:solidFill>
                  <a:schemeClr val="accent1">
                    <a:lumMod val="75000"/>
                  </a:schemeClr>
                </a:solidFill>
              </a:rPr>
              <a:t>Universidad de La Habana. Octubre 2020</a:t>
            </a:r>
            <a:endParaRPr lang="es-US" sz="1500" dirty="0">
              <a:solidFill>
                <a:schemeClr val="accent1">
                  <a:lumMod val="75000"/>
                </a:schemeClr>
              </a:solidFill>
            </a:endParaRPr>
          </a:p>
        </p:txBody>
      </p:sp>
    </p:spTree>
    <p:extLst>
      <p:ext uri="{BB962C8B-B14F-4D97-AF65-F5344CB8AC3E}">
        <p14:creationId xmlns:p14="http://schemas.microsoft.com/office/powerpoint/2010/main" val="4180805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US" dirty="0"/>
              <a:t>Extracción de Relaciones</a:t>
            </a:r>
            <a:endParaRPr dirty="0"/>
          </a:p>
        </p:txBody>
      </p:sp>
      <p:sp>
        <p:nvSpPr>
          <p:cNvPr id="112" name="Google Shape;112;p17"/>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US" dirty="0"/>
              <a:t>Relaciones entre entidades</a:t>
            </a:r>
            <a:endParaRPr dirty="0"/>
          </a:p>
        </p:txBody>
      </p:sp>
      <p:sp>
        <p:nvSpPr>
          <p:cNvPr id="113" name="Google Shape;113;p17"/>
          <p:cNvSpPr txBox="1">
            <a:spLocks noGrp="1"/>
          </p:cNvSpPr>
          <p:nvPr>
            <p:ph type="subTitle" idx="1"/>
          </p:nvPr>
        </p:nvSpPr>
        <p:spPr>
          <a:xfrm>
            <a:off x="4665518" y="578257"/>
            <a:ext cx="4125105" cy="4191170"/>
          </a:xfrm>
          <a:prstGeom prst="rect">
            <a:avLst/>
          </a:prstGeom>
        </p:spPr>
        <p:txBody>
          <a:bodyPr spcFirstLastPara="1" wrap="square" lIns="91425" tIns="91425" rIns="91425" bIns="91425" anchor="t" anchorCtr="0">
            <a:noAutofit/>
          </a:bodyPr>
          <a:lstStyle/>
          <a:p>
            <a:pPr marL="342900" lvl="0" indent="-342900" rtl="0">
              <a:spcBef>
                <a:spcPts val="0"/>
              </a:spcBef>
              <a:spcAft>
                <a:spcPts val="0"/>
              </a:spcAft>
              <a:buFont typeface="Arial" panose="020B0604020202020204" pitchFamily="34" charset="0"/>
              <a:buChar char="•"/>
            </a:pPr>
            <a:r>
              <a:rPr lang="es" sz="2200" i="1" dirty="0"/>
              <a:t>&lt;subject, relation, object &gt;</a:t>
            </a:r>
          </a:p>
          <a:p>
            <a:pPr marL="342900" lvl="0" indent="-342900" rtl="0">
              <a:spcBef>
                <a:spcPts val="0"/>
              </a:spcBef>
              <a:spcAft>
                <a:spcPts val="0"/>
              </a:spcAft>
              <a:buFont typeface="Arial" panose="020B0604020202020204" pitchFamily="34" charset="0"/>
              <a:buChar char="•"/>
            </a:pPr>
            <a:endParaRPr lang="es" sz="2200" i="1" dirty="0"/>
          </a:p>
          <a:p>
            <a:pPr marL="342900" lvl="0" indent="-342900" rtl="0">
              <a:spcBef>
                <a:spcPts val="0"/>
              </a:spcBef>
              <a:spcAft>
                <a:spcPts val="0"/>
              </a:spcAft>
              <a:buFont typeface="Arial" panose="020B0604020202020204" pitchFamily="34" charset="0"/>
              <a:buChar char="•"/>
            </a:pPr>
            <a:r>
              <a:rPr lang="es-419" sz="2200" dirty="0"/>
              <a:t>Tipos de Entidades</a:t>
            </a:r>
            <a:endParaRPr lang="es-US" sz="2200" dirty="0"/>
          </a:p>
          <a:p>
            <a:pPr marL="800100" lvl="1" indent="-342900">
              <a:buFont typeface="Arial" panose="020B0604020202020204" pitchFamily="34" charset="0"/>
              <a:buChar char="•"/>
            </a:pPr>
            <a:r>
              <a:rPr lang="es-US" sz="2000" i="1" dirty="0" err="1"/>
              <a:t>Person</a:t>
            </a:r>
            <a:endParaRPr lang="es-US" sz="2000" i="1" dirty="0"/>
          </a:p>
          <a:p>
            <a:pPr marL="800100" lvl="1" indent="-342900">
              <a:buFont typeface="Arial" panose="020B0604020202020204" pitchFamily="34" charset="0"/>
              <a:buChar char="•"/>
            </a:pPr>
            <a:r>
              <a:rPr lang="es-US" sz="2000" i="1" dirty="0" err="1"/>
              <a:t>Organization</a:t>
            </a:r>
            <a:r>
              <a:rPr lang="es-US" sz="2000" i="1" dirty="0"/>
              <a:t> </a:t>
            </a:r>
          </a:p>
          <a:p>
            <a:pPr marL="800100" lvl="1" indent="-342900">
              <a:buFont typeface="Arial" panose="020B0604020202020204" pitchFamily="34" charset="0"/>
              <a:buChar char="•"/>
            </a:pPr>
            <a:r>
              <a:rPr lang="es-US" sz="2000" i="1" dirty="0" err="1"/>
              <a:t>Location</a:t>
            </a:r>
            <a:endParaRPr lang="es-US" sz="2000" i="1" dirty="0"/>
          </a:p>
          <a:p>
            <a:pPr marL="457200" lvl="1" indent="0"/>
            <a:endParaRPr lang="es-US" sz="2000" dirty="0"/>
          </a:p>
          <a:p>
            <a:pPr marL="342900" indent="-342900">
              <a:buFont typeface="Arial" panose="020B0604020202020204" pitchFamily="34" charset="0"/>
              <a:buChar char="•"/>
            </a:pPr>
            <a:r>
              <a:rPr lang="es-US" sz="2000" dirty="0"/>
              <a:t>Categorías Semánticas</a:t>
            </a:r>
          </a:p>
          <a:p>
            <a:pPr marL="800100" lvl="1" indent="-342900">
              <a:buFont typeface="Arial" panose="020B0604020202020204" pitchFamily="34" charset="0"/>
              <a:buChar char="•"/>
            </a:pPr>
            <a:r>
              <a:rPr lang="es-US" sz="2000" i="1" dirty="0"/>
              <a:t>Born in</a:t>
            </a:r>
          </a:p>
          <a:p>
            <a:pPr marL="800100" lvl="1" indent="-342900">
              <a:buFont typeface="Arial" panose="020B0604020202020204" pitchFamily="34" charset="0"/>
              <a:buChar char="•"/>
            </a:pPr>
            <a:r>
              <a:rPr lang="es-US" sz="2000" i="1" dirty="0" err="1"/>
              <a:t>Married</a:t>
            </a:r>
            <a:r>
              <a:rPr lang="es-US" sz="2000" i="1" dirty="0"/>
              <a:t> </a:t>
            </a:r>
            <a:r>
              <a:rPr lang="es-US" sz="2000" i="1" dirty="0" err="1"/>
              <a:t>to</a:t>
            </a:r>
            <a:endParaRPr lang="es-US" sz="2000" i="1" dirty="0"/>
          </a:p>
          <a:p>
            <a:pPr marL="800100" lvl="1" indent="-342900">
              <a:buFont typeface="Arial" panose="020B0604020202020204" pitchFamily="34" charset="0"/>
              <a:buChar char="•"/>
            </a:pPr>
            <a:r>
              <a:rPr lang="es-US" sz="2000" i="1" dirty="0" err="1"/>
              <a:t>Located</a:t>
            </a:r>
            <a:r>
              <a:rPr lang="es-US" sz="2000" i="1" dirty="0"/>
              <a:t> in</a:t>
            </a:r>
            <a:endParaRPr lang="es" sz="2000" i="1" dirty="0"/>
          </a:p>
          <a:p>
            <a:pPr marL="342900" lvl="0" indent="-342900" rtl="0">
              <a:spcBef>
                <a:spcPts val="0"/>
              </a:spcBef>
              <a:spcAft>
                <a:spcPts val="0"/>
              </a:spcAft>
              <a:buFont typeface="Arial" panose="020B0604020202020204" pitchFamily="34" charset="0"/>
              <a:buChar char="•"/>
            </a:pPr>
            <a:endParaRPr lang="es" sz="2200" i="1" dirty="0"/>
          </a:p>
          <a:p>
            <a:pPr marL="342900" lvl="0" indent="-342900" rtl="0">
              <a:spcBef>
                <a:spcPts val="0"/>
              </a:spcBef>
              <a:spcAft>
                <a:spcPts val="0"/>
              </a:spcAft>
              <a:buFont typeface="Arial" panose="020B0604020202020204" pitchFamily="34" charset="0"/>
              <a:buChar char="•"/>
            </a:pPr>
            <a:endParaRPr lang="es" sz="2200" i="1" dirty="0"/>
          </a:p>
          <a:p>
            <a:pPr marL="0" lvl="0" indent="0" algn="l" rtl="0">
              <a:spcBef>
                <a:spcPts val="0"/>
              </a:spcBef>
              <a:spcAft>
                <a:spcPts val="0"/>
              </a:spcAft>
              <a:buNone/>
            </a:pPr>
            <a:endParaRPr lang="es" sz="2400" i="1" dirty="0"/>
          </a:p>
          <a:p>
            <a:pPr marL="0" lvl="0" indent="0" algn="l" rtl="0">
              <a:spcBef>
                <a:spcPts val="0"/>
              </a:spcBef>
              <a:spcAft>
                <a:spcPts val="0"/>
              </a:spcAft>
              <a:buNone/>
            </a:pPr>
            <a:endParaRPr sz="2400" i="1" dirty="0"/>
          </a:p>
          <a:p>
            <a:pPr marL="0" lvl="0" indent="0" algn="l" rtl="0">
              <a:spcBef>
                <a:spcPts val="0"/>
              </a:spcBef>
              <a:spcAft>
                <a:spcPts val="0"/>
              </a:spcAft>
              <a:buNone/>
            </a:pPr>
            <a:endParaRPr dirty="0"/>
          </a:p>
        </p:txBody>
      </p:sp>
      <p:sp>
        <p:nvSpPr>
          <p:cNvPr id="2" name="Marcador de número de diapositiva 1">
            <a:extLst>
              <a:ext uri="{FF2B5EF4-FFF2-40B4-BE49-F238E27FC236}">
                <a16:creationId xmlns:a16="http://schemas.microsoft.com/office/drawing/2014/main" id="{44B29BB7-1F51-409E-9984-E29FC647E0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US" smtClean="0"/>
              <a:t>5</a:t>
            </a:fld>
            <a:endParaRPr lang="es-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649902"/>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Problema</a:t>
            </a:r>
            <a:endParaRPr lang="en-US" dirty="0"/>
          </a:p>
        </p:txBody>
      </p:sp>
      <p:sp>
        <p:nvSpPr>
          <p:cNvPr id="119" name="Google Shape;119;p18"/>
          <p:cNvSpPr txBox="1">
            <a:spLocks noGrp="1"/>
          </p:cNvSpPr>
          <p:nvPr>
            <p:ph type="body" idx="1"/>
          </p:nvPr>
        </p:nvSpPr>
        <p:spPr>
          <a:xfrm>
            <a:off x="727650" y="1587556"/>
            <a:ext cx="7688700" cy="2261100"/>
          </a:xfrm>
          <a:prstGeom prst="rect">
            <a:avLst/>
          </a:prstGeom>
        </p:spPr>
        <p:txBody>
          <a:bodyPr spcFirstLastPara="1" wrap="square" lIns="91425" tIns="91425" rIns="91425" bIns="91425" anchor="t" anchorCtr="0">
            <a:noAutofit/>
          </a:bodyPr>
          <a:lstStyle/>
          <a:p>
            <a:pPr marL="0" lvl="0" indent="0">
              <a:spcAft>
                <a:spcPts val="1600"/>
              </a:spcAft>
              <a:buNone/>
            </a:pPr>
            <a:r>
              <a:rPr lang="es-ES" sz="1800" dirty="0"/>
              <a:t>A pesar de los avances en el idioma inglés, en el idioma español no existe ningún método de extracción de relaciones de propósito general por lo que se ha mantenido la imposibilidad de transformar los datos existentes en la Web y otras fuentes de información y aprovechar la información y el conocimiento derivados.</a:t>
            </a:r>
            <a:br>
              <a:rPr lang="es-ES" sz="2400" dirty="0"/>
            </a:br>
            <a:endParaRPr sz="2200" dirty="0"/>
          </a:p>
        </p:txBody>
      </p:sp>
      <p:sp>
        <p:nvSpPr>
          <p:cNvPr id="2" name="Marcador de número de diapositiva 1">
            <a:extLst>
              <a:ext uri="{FF2B5EF4-FFF2-40B4-BE49-F238E27FC236}">
                <a16:creationId xmlns:a16="http://schemas.microsoft.com/office/drawing/2014/main" id="{87FDDCB1-8407-4E7A-BBFB-0AA2C73628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US" smtClean="0"/>
              <a:t>6</a:t>
            </a:fld>
            <a:endParaRPr lang="es-US"/>
          </a:p>
        </p:txBody>
      </p:sp>
    </p:spTree>
    <p:extLst>
      <p:ext uri="{BB962C8B-B14F-4D97-AF65-F5344CB8AC3E}">
        <p14:creationId xmlns:p14="http://schemas.microsoft.com/office/powerpoint/2010/main" val="3049074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649902"/>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Pregunta</a:t>
            </a:r>
            <a:r>
              <a:rPr lang="en-US" dirty="0"/>
              <a:t> </a:t>
            </a:r>
            <a:r>
              <a:rPr lang="en-US" dirty="0" err="1"/>
              <a:t>científica</a:t>
            </a:r>
            <a:endParaRPr lang="en-US" dirty="0"/>
          </a:p>
        </p:txBody>
      </p:sp>
      <p:sp>
        <p:nvSpPr>
          <p:cNvPr id="119" name="Google Shape;119;p18"/>
          <p:cNvSpPr txBox="1">
            <a:spLocks noGrp="1"/>
          </p:cNvSpPr>
          <p:nvPr>
            <p:ph type="body" idx="1"/>
          </p:nvPr>
        </p:nvSpPr>
        <p:spPr>
          <a:xfrm>
            <a:off x="727650" y="1587556"/>
            <a:ext cx="7688700" cy="2261100"/>
          </a:xfrm>
          <a:prstGeom prst="rect">
            <a:avLst/>
          </a:prstGeom>
        </p:spPr>
        <p:txBody>
          <a:bodyPr spcFirstLastPara="1" wrap="square" lIns="91425" tIns="91425" rIns="91425" bIns="91425" anchor="t" anchorCtr="0">
            <a:noAutofit/>
          </a:bodyPr>
          <a:lstStyle/>
          <a:p>
            <a:pPr marL="0" lvl="0" indent="0">
              <a:spcAft>
                <a:spcPts val="1600"/>
              </a:spcAft>
              <a:buNone/>
            </a:pPr>
            <a:r>
              <a:rPr lang="es-ES" sz="1800" dirty="0"/>
              <a:t>¿Será posible crear un modelo matemático computacional de extracción de relaciones binarias en textos en idioma español sobre la base de las</a:t>
            </a:r>
            <a:br>
              <a:rPr lang="es-ES" sz="1800" dirty="0"/>
            </a:br>
            <a:r>
              <a:rPr lang="es-ES" sz="1800" dirty="0"/>
              <a:t>concepciones y tecnologías de la inteligencia artificial y el aprendizaje automático? </a:t>
            </a:r>
            <a:endParaRPr sz="2200" dirty="0"/>
          </a:p>
        </p:txBody>
      </p:sp>
      <p:sp>
        <p:nvSpPr>
          <p:cNvPr id="2" name="Marcador de número de diapositiva 1">
            <a:extLst>
              <a:ext uri="{FF2B5EF4-FFF2-40B4-BE49-F238E27FC236}">
                <a16:creationId xmlns:a16="http://schemas.microsoft.com/office/drawing/2014/main" id="{D101C781-D8C9-41AA-A8A6-27A9264022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US" smtClean="0"/>
              <a:t>7</a:t>
            </a:fld>
            <a:endParaRPr lang="es-US"/>
          </a:p>
        </p:txBody>
      </p:sp>
    </p:spTree>
    <p:extLst>
      <p:ext uri="{BB962C8B-B14F-4D97-AF65-F5344CB8AC3E}">
        <p14:creationId xmlns:p14="http://schemas.microsoft.com/office/powerpoint/2010/main" val="3241108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653631"/>
            <a:ext cx="7688700" cy="535200"/>
          </a:xfrm>
          <a:prstGeom prst="rect">
            <a:avLst/>
          </a:prstGeom>
        </p:spPr>
        <p:txBody>
          <a:bodyPr spcFirstLastPara="1" wrap="square" lIns="91425" tIns="91425" rIns="91425" bIns="91425" anchor="t" anchorCtr="0">
            <a:noAutofit/>
          </a:bodyPr>
          <a:lstStyle/>
          <a:p>
            <a:pPr lvl="0"/>
            <a:r>
              <a:rPr lang="en-US" dirty="0" err="1"/>
              <a:t>Objetivos</a:t>
            </a:r>
            <a:endParaRPr lang="en-US" dirty="0"/>
          </a:p>
        </p:txBody>
      </p:sp>
      <p:sp>
        <p:nvSpPr>
          <p:cNvPr id="119" name="Google Shape;119;p18"/>
          <p:cNvSpPr txBox="1">
            <a:spLocks noGrp="1"/>
          </p:cNvSpPr>
          <p:nvPr>
            <p:ph type="body" idx="1"/>
          </p:nvPr>
        </p:nvSpPr>
        <p:spPr>
          <a:xfrm>
            <a:off x="729450" y="1971298"/>
            <a:ext cx="7688700" cy="2261100"/>
          </a:xfrm>
          <a:prstGeom prst="rect">
            <a:avLst/>
          </a:prstGeom>
        </p:spPr>
        <p:txBody>
          <a:bodyPr spcFirstLastPara="1" wrap="square" lIns="91425" tIns="91425" rIns="91425" bIns="91425" anchor="t" anchorCtr="0">
            <a:noAutofit/>
          </a:bodyPr>
          <a:lstStyle/>
          <a:p>
            <a:pPr marL="342900" indent="-342900">
              <a:spcAft>
                <a:spcPts val="1600"/>
              </a:spcAft>
            </a:pPr>
            <a:endParaRPr lang="en-US" sz="2200" dirty="0"/>
          </a:p>
        </p:txBody>
      </p:sp>
      <p:graphicFrame>
        <p:nvGraphicFramePr>
          <p:cNvPr id="2" name="Diagrama 1">
            <a:extLst>
              <a:ext uri="{FF2B5EF4-FFF2-40B4-BE49-F238E27FC236}">
                <a16:creationId xmlns:a16="http://schemas.microsoft.com/office/drawing/2014/main" id="{B56B04B3-9140-4615-8168-C65645A7892B}"/>
              </a:ext>
            </a:extLst>
          </p:cNvPr>
          <p:cNvGraphicFramePr/>
          <p:nvPr>
            <p:extLst>
              <p:ext uri="{D42A27DB-BD31-4B8C-83A1-F6EECF244321}">
                <p14:modId xmlns:p14="http://schemas.microsoft.com/office/powerpoint/2010/main" val="1252518241"/>
              </p:ext>
            </p:extLst>
          </p:nvPr>
        </p:nvGraphicFramePr>
        <p:xfrm>
          <a:off x="725849" y="1589453"/>
          <a:ext cx="7688699" cy="26938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Marcador de número de diapositiva 2">
            <a:extLst>
              <a:ext uri="{FF2B5EF4-FFF2-40B4-BE49-F238E27FC236}">
                <a16:creationId xmlns:a16="http://schemas.microsoft.com/office/drawing/2014/main" id="{4E3B717F-222D-4DA2-979F-55A8E2C3DB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US" smtClean="0"/>
              <a:t>8</a:t>
            </a:fld>
            <a:endParaRPr lang="es-US"/>
          </a:p>
        </p:txBody>
      </p:sp>
    </p:spTree>
    <p:extLst>
      <p:ext uri="{BB962C8B-B14F-4D97-AF65-F5344CB8AC3E}">
        <p14:creationId xmlns:p14="http://schemas.microsoft.com/office/powerpoint/2010/main" val="1405440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22450"/>
            <a:ext cx="7688400" cy="76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dirty="0"/>
              <a:t>Supervisión a Distancia</a:t>
            </a:r>
            <a:endParaRPr dirty="0"/>
          </a:p>
        </p:txBody>
      </p:sp>
      <p:sp>
        <p:nvSpPr>
          <p:cNvPr id="106" name="Google Shape;106;p16"/>
          <p:cNvSpPr txBox="1">
            <a:spLocks noGrp="1"/>
          </p:cNvSpPr>
          <p:nvPr>
            <p:ph type="title"/>
          </p:nvPr>
        </p:nvSpPr>
        <p:spPr>
          <a:xfrm>
            <a:off x="727800" y="2190750"/>
            <a:ext cx="7688400" cy="1358100"/>
          </a:xfrm>
          <a:prstGeom prst="rect">
            <a:avLst/>
          </a:prstGeom>
        </p:spPr>
        <p:txBody>
          <a:bodyPr spcFirstLastPara="1" wrap="square" lIns="91425" tIns="91425" rIns="91425" bIns="91425" anchor="t" anchorCtr="0">
            <a:noAutofit/>
          </a:bodyPr>
          <a:lstStyle/>
          <a:p>
            <a:pPr lvl="0" algn="ctr"/>
            <a:r>
              <a:rPr lang="es" sz="3000" b="0" dirty="0"/>
              <a:t>“</a:t>
            </a:r>
            <a:r>
              <a:rPr lang="en-US" sz="2500" b="0" dirty="0"/>
              <a:t>Por </a:t>
            </a:r>
            <a:r>
              <a:rPr lang="en-US" sz="2500" b="0" dirty="0" err="1"/>
              <a:t>cada</a:t>
            </a:r>
            <a:r>
              <a:rPr lang="en-US" sz="2500" b="0" dirty="0"/>
              <a:t> par de </a:t>
            </a:r>
            <a:r>
              <a:rPr lang="en-US" sz="2500" b="0" dirty="0" err="1"/>
              <a:t>entidades</a:t>
            </a:r>
            <a:r>
              <a:rPr lang="en-US" sz="2500" b="0" dirty="0"/>
              <a:t> que </a:t>
            </a:r>
            <a:r>
              <a:rPr lang="en-US" sz="2500" b="0" dirty="0" err="1"/>
              <a:t>aparece</a:t>
            </a:r>
            <a:r>
              <a:rPr lang="en-US" sz="2500" b="0" dirty="0"/>
              <a:t> </a:t>
            </a:r>
            <a:r>
              <a:rPr lang="en-US" sz="2500" b="0" dirty="0" err="1"/>
              <a:t>en</a:t>
            </a:r>
            <a:r>
              <a:rPr lang="en-US" sz="2500" b="0" dirty="0"/>
              <a:t> una base de </a:t>
            </a:r>
            <a:r>
              <a:rPr lang="en-US" sz="2500" b="0" dirty="0" err="1"/>
              <a:t>conocimiento</a:t>
            </a:r>
            <a:r>
              <a:rPr lang="en-US" sz="2500" b="0" dirty="0"/>
              <a:t>, </a:t>
            </a:r>
            <a:r>
              <a:rPr lang="en-US" sz="2500" b="0" dirty="0" err="1"/>
              <a:t>encontrar</a:t>
            </a:r>
            <a:r>
              <a:rPr lang="en-US" sz="2500" b="0" dirty="0"/>
              <a:t> </a:t>
            </a:r>
            <a:r>
              <a:rPr lang="en-US" sz="2500" b="0" dirty="0" err="1"/>
              <a:t>todas</a:t>
            </a:r>
            <a:r>
              <a:rPr lang="en-US" sz="2500" b="0" dirty="0"/>
              <a:t> las </a:t>
            </a:r>
            <a:r>
              <a:rPr lang="en-US" sz="2500" b="0" dirty="0" err="1"/>
              <a:t>oraciones</a:t>
            </a:r>
            <a:r>
              <a:rPr lang="en-US" sz="2500" b="0" dirty="0"/>
              <a:t> que </a:t>
            </a:r>
            <a:r>
              <a:rPr lang="en-US" sz="2500" b="0" dirty="0" err="1"/>
              <a:t>hagan</a:t>
            </a:r>
            <a:r>
              <a:rPr lang="en-US" sz="2500" b="0" dirty="0"/>
              <a:t> </a:t>
            </a:r>
            <a:r>
              <a:rPr lang="en-US" sz="2500" b="0" dirty="0" err="1"/>
              <a:t>mención</a:t>
            </a:r>
            <a:r>
              <a:rPr lang="en-US" sz="2500" b="0" dirty="0"/>
              <a:t> de </a:t>
            </a:r>
            <a:r>
              <a:rPr lang="en-US" sz="2500" b="0" dirty="0" err="1"/>
              <a:t>esas</a:t>
            </a:r>
            <a:r>
              <a:rPr lang="en-US" sz="2500" b="0" dirty="0"/>
              <a:t> </a:t>
            </a:r>
            <a:r>
              <a:rPr lang="en-US" sz="2500" b="0" dirty="0" err="1"/>
              <a:t>entidades</a:t>
            </a:r>
            <a:r>
              <a:rPr lang="en-US" sz="2500" b="0" dirty="0"/>
              <a:t> </a:t>
            </a:r>
            <a:r>
              <a:rPr lang="en-US" sz="2500" b="0" dirty="0" err="1"/>
              <a:t>en</a:t>
            </a:r>
            <a:r>
              <a:rPr lang="en-US" sz="2500" b="0" dirty="0"/>
              <a:t> un corpus no </a:t>
            </a:r>
            <a:r>
              <a:rPr lang="en-US" sz="2500" b="0" dirty="0" err="1"/>
              <a:t>anotado</a:t>
            </a:r>
            <a:r>
              <a:rPr lang="es" sz="3000" b="0" dirty="0"/>
              <a:t>”</a:t>
            </a:r>
            <a:endParaRPr sz="3000" b="0" dirty="0"/>
          </a:p>
          <a:p>
            <a:pPr marL="0" lvl="0" indent="0" algn="l" rtl="0">
              <a:spcBef>
                <a:spcPts val="0"/>
              </a:spcBef>
              <a:spcAft>
                <a:spcPts val="0"/>
              </a:spcAft>
              <a:buNone/>
            </a:pPr>
            <a:endParaRPr dirty="0"/>
          </a:p>
        </p:txBody>
      </p:sp>
      <p:sp>
        <p:nvSpPr>
          <p:cNvPr id="2" name="Marcador de número de diapositiva 1">
            <a:extLst>
              <a:ext uri="{FF2B5EF4-FFF2-40B4-BE49-F238E27FC236}">
                <a16:creationId xmlns:a16="http://schemas.microsoft.com/office/drawing/2014/main" id="{4BC3F0FC-FEB5-4EFA-B021-820B19D493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US" smtClean="0"/>
              <a:t>9</a:t>
            </a:fld>
            <a:endParaRPr lang="es-US"/>
          </a:p>
        </p:txBody>
      </p:sp>
    </p:spTree>
    <p:extLst>
      <p:ext uri="{BB962C8B-B14F-4D97-AF65-F5344CB8AC3E}">
        <p14:creationId xmlns:p14="http://schemas.microsoft.com/office/powerpoint/2010/main" val="161397834"/>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2993</TotalTime>
  <Words>1712</Words>
  <Application>Microsoft Office PowerPoint</Application>
  <PresentationFormat>Presentación en pantalla (16:9)</PresentationFormat>
  <Paragraphs>339</Paragraphs>
  <Slides>45</Slides>
  <Notes>45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45</vt:i4>
      </vt:variant>
    </vt:vector>
  </HeadingPairs>
  <TitlesOfParts>
    <vt:vector size="51" baseType="lpstr">
      <vt:lpstr>Calibri</vt:lpstr>
      <vt:lpstr>Raleway</vt:lpstr>
      <vt:lpstr>Arial</vt:lpstr>
      <vt:lpstr>Cambria Math</vt:lpstr>
      <vt:lpstr>Lato</vt:lpstr>
      <vt:lpstr>Streamline</vt:lpstr>
      <vt:lpstr>Un Modelo de Extracción de Relaciones para el Idioma Español</vt:lpstr>
      <vt:lpstr>Introducción</vt:lpstr>
      <vt:lpstr>Extracción de Información</vt:lpstr>
      <vt:lpstr>Extracción de Relaciones</vt:lpstr>
      <vt:lpstr>Extracción de Relaciones</vt:lpstr>
      <vt:lpstr>Problema</vt:lpstr>
      <vt:lpstr>Pregunta científica</vt:lpstr>
      <vt:lpstr>Objetivos</vt:lpstr>
      <vt:lpstr>Supervisión a Distancia</vt:lpstr>
      <vt:lpstr>Presentación de PowerPoint</vt:lpstr>
      <vt:lpstr>Propuesta de Solución</vt:lpstr>
      <vt:lpstr>Presentación de PowerPoint</vt:lpstr>
      <vt:lpstr>Presentación de PowerPoint</vt:lpstr>
      <vt:lpstr>Presentación de PowerPoint</vt:lpstr>
      <vt:lpstr>Supervisión a Distancia</vt:lpstr>
      <vt:lpstr>Estadísticas del Corpus</vt:lpstr>
      <vt:lpstr>LSTM Básico</vt:lpstr>
      <vt:lpstr>BiLSTM+Att</vt:lpstr>
      <vt:lpstr>BERT</vt:lpstr>
      <vt:lpstr>Experimentos</vt:lpstr>
      <vt:lpstr>Corpus de Experimentación</vt:lpstr>
      <vt:lpstr>Entrenamiento</vt:lpstr>
      <vt:lpstr>Entrenamiento</vt:lpstr>
      <vt:lpstr>Entrenamiento</vt:lpstr>
      <vt:lpstr>Entrenamiento</vt:lpstr>
      <vt:lpstr>Entrenamiento</vt:lpstr>
      <vt:lpstr>Resultados </vt:lpstr>
      <vt:lpstr>Estadísticas Corpus Manual</vt:lpstr>
      <vt:lpstr>Resultados </vt:lpstr>
      <vt:lpstr>Conclusiones</vt:lpstr>
      <vt:lpstr>Un Modelo de Extracción de Relaciones para el Idioma Español</vt:lpstr>
      <vt:lpstr>Preguntas de la Oponencia</vt:lpstr>
      <vt:lpstr>Pregunta 1</vt:lpstr>
      <vt:lpstr>Pregunta 1</vt:lpstr>
      <vt:lpstr>Pregunta 1</vt:lpstr>
      <vt:lpstr>Pregunta 1</vt:lpstr>
      <vt:lpstr>Pregunta 2</vt:lpstr>
      <vt:lpstr>Presentación de PowerPoint</vt:lpstr>
      <vt:lpstr>BiLSTM+Att</vt:lpstr>
      <vt:lpstr>Presentación de PowerPoint</vt:lpstr>
      <vt:lpstr>Pregunta 3</vt:lpstr>
      <vt:lpstr>Pregunta 3. Arquitectura</vt:lpstr>
      <vt:lpstr>Pregunta 3. Entrenamiento Emb+Conv</vt:lpstr>
      <vt:lpstr>Pregunta 3. Evaluación Emb+Conv </vt:lpstr>
      <vt:lpstr>Un Modelo de Extracción de Relaciones para el Idioma Español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Model for Semantic Relation Classification in Spanish based on Distant Supervision</dc:title>
  <cp:lastModifiedBy>CLAUDIA</cp:lastModifiedBy>
  <cp:revision>242</cp:revision>
  <dcterms:modified xsi:type="dcterms:W3CDTF">2020-10-06T20:29:52Z</dcterms:modified>
</cp:coreProperties>
</file>