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1EE53A9-12CE-48DF-9BE3-4B656C83A6F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CC4457-8FD1-472A-98F0-25E68F445CE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782BE58-81E3-4E9F-B082-054B8F44BCA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91E25B4-D43F-4FBA-B2E5-5A792F71E14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D26250E-9C75-4BB2-8BFD-751B7C6C48A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7776F8B-4149-4329-AF41-8430E36004E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7B7B8B6-22DD-472B-9B1A-3696F1ACE5E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7667C96-85A2-41F2-A453-14F218E2E5F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B79B2FB-8505-4E3A-B93B-4854ED330F5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B1F97F9-4AF1-4DA9-A663-72AA8872136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97538DA-8571-4325-8EFE-F5DF509DB7F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9714B8E-E5F1-44E3-8E54-65E4348CE65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DBE784D-7285-45EE-9EFC-5E19C3AD552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78721E2-17F9-4783-8ADB-FF5EB8E3BEE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77158EA-1342-475A-A955-FA46CC2E7DA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1A643B9-B716-4CA9-B109-6C689C8F4DE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D3B8504-31D5-4DEF-940B-D1CC97B875C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FBB683B-FD27-4D76-8B3F-8AB36AB8328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7F74255-1BE9-4409-9A43-6165AB2604A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B941AB1-AA7D-40D5-8C64-2595F3A7F0E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C53A718-3022-4770-87D9-BED935535AF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555D175-6876-4125-9DA5-F388A6992BD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BA366C0-F8AB-403D-9D3A-05F8ABA0F2C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5FC8CAF-D990-469F-BB6E-B72E494B6FE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647964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>
              <a:spcBef>
                <a:spcPts val="1417"/>
              </a:spcBef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>
              <a:spcBef>
                <a:spcPts val="1134"/>
              </a:spcBef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>
              <a:spcBef>
                <a:spcPts val="850"/>
              </a:spcBef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>
              <a:spcBef>
                <a:spcPts val="567"/>
              </a:spcBef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>
              <a:spcBef>
                <a:spcPts val="283"/>
              </a:spcBef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>
              <a:spcBef>
                <a:spcPts val="283"/>
              </a:spcBef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>
              <a:spcBef>
                <a:spcPts val="283"/>
              </a:spcBef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"/>
          <p:cNvSpPr txBox="1"/>
          <p:nvPr/>
        </p:nvSpPr>
        <p:spPr>
          <a:xfrm>
            <a:off x="4104000" y="4896000"/>
            <a:ext cx="4392000" cy="34632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 anchor="t">
            <a:noAutofit/>
          </a:bodyPr>
          <a:p>
            <a:fld id="{8A827936-F84A-4021-9407-3D78DCD6184A}" type="author">
              <a:rPr b="0" lang="en-US" sz="1800" spc="-1" strike="noStrike">
                <a:latin typeface="Arial"/>
              </a:rPr>
              <a:t> 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3" name=""/>
          <p:cNvSpPr/>
          <p:nvPr/>
        </p:nvSpPr>
        <p:spPr>
          <a:xfrm>
            <a:off x="25920" y="4628880"/>
            <a:ext cx="6120000" cy="18000"/>
          </a:xfrm>
          <a:custGeom>
            <a:avLst/>
            <a:gdLst/>
            <a:ahLst/>
            <a:rect l="l" t="t" r="r" b="b"/>
            <a:pathLst>
              <a:path w="7200424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7189624" y="21600"/>
                </a:lnTo>
                <a:arcTo wR="7168024" hR="10800" stAng="5400000" swAng="5400000"/>
                <a:lnTo>
                  <a:pt x="21600" y="10800"/>
                </a:lnTo>
                <a:arcTo wR="7168024" hR="10800" stAng="10800000" swAng="5400000"/>
                <a:close/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"/>
          <p:cNvSpPr/>
          <p:nvPr/>
        </p:nvSpPr>
        <p:spPr>
          <a:xfrm>
            <a:off x="3859200" y="5324400"/>
            <a:ext cx="6240240" cy="7200"/>
          </a:xfrm>
          <a:custGeom>
            <a:avLst/>
            <a:gdLst/>
            <a:ahLst/>
            <a:rect l="l" t="t" r="r" b="b"/>
            <a:pathLst>
              <a:path w="17830286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7819486" y="21600"/>
                </a:lnTo>
                <a:arcTo wR="17797886" hR="10800" stAng="5400000" swAng="5400000"/>
                <a:lnTo>
                  <a:pt x="21600" y="10800"/>
                </a:lnTo>
                <a:arcTo wR="17797886" hR="10800" stAng="10800000" swAng="5400000"/>
                <a:close/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"/>
          <p:cNvSpPr/>
          <p:nvPr/>
        </p:nvSpPr>
        <p:spPr>
          <a:xfrm>
            <a:off x="4044960" y="4944960"/>
            <a:ext cx="7200" cy="487440"/>
          </a:xfrm>
          <a:custGeom>
            <a:avLst/>
            <a:gdLst/>
            <a:ahLst/>
            <a:rect l="l" t="t" r="r" b="b"/>
            <a:pathLst>
              <a:path w="21600" h="1393714">
                <a:moveTo>
                  <a:pt x="10800" y="0"/>
                </a:moveTo>
                <a:arcTo wR="10800" hR="10800" stAng="16200000" swAng="-5400000"/>
                <a:lnTo>
                  <a:pt x="0" y="1382914"/>
                </a:lnTo>
                <a:arcTo wR="10800" hR="1361314" stAng="10800000" swAng="5400000"/>
                <a:lnTo>
                  <a:pt x="10800" y="21600"/>
                </a:lnTo>
                <a:arcTo wR="10800" hR="1361314" stAng="16200000" swAng="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</a:t>
            </a:r>
            <a:r>
              <a:rPr b="0" lang="en-US" sz="3200" spc="-1" strike="noStrike">
                <a:latin typeface="Arial"/>
              </a:rPr>
              <a:t>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</a:t>
            </a:r>
            <a:r>
              <a:rPr b="0" lang="en-US" sz="2000" spc="-1" strike="noStrike">
                <a:latin typeface="Arial"/>
              </a:rPr>
              <a:t>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1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Arial"/>
              </a:defRPr>
            </a:lvl1pPr>
          </a:lstStyle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 idx="2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 idx="3"/>
          </p:nvPr>
        </p:nvSpPr>
        <p:spPr>
          <a:xfrm>
            <a:off x="7560000" y="5256000"/>
            <a:ext cx="1620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buNone/>
            </a:pPr>
            <a:fld id="{4FDC81E9-A7DD-49AA-9669-7A47F31A367F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20880" y="607320"/>
            <a:ext cx="6120000" cy="18000"/>
          </a:xfrm>
          <a:custGeom>
            <a:avLst/>
            <a:gdLst/>
            <a:ahLst/>
            <a:rect l="l" t="t" r="r" b="b"/>
            <a:pathLst>
              <a:path w="7200424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7189624" y="21600"/>
                </a:lnTo>
                <a:arcTo wR="7168024" hR="10800" stAng="5400000" swAng="5400000"/>
                <a:lnTo>
                  <a:pt x="21600" y="10800"/>
                </a:lnTo>
                <a:arcTo wR="7168024" hR="10800" stAng="10800000" swAng="5400000"/>
                <a:close/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"/>
          <p:cNvSpPr/>
          <p:nvPr/>
        </p:nvSpPr>
        <p:spPr>
          <a:xfrm>
            <a:off x="4430520" y="840960"/>
            <a:ext cx="5673960" cy="7200"/>
          </a:xfrm>
          <a:custGeom>
            <a:avLst/>
            <a:gdLst/>
            <a:ahLst/>
            <a:rect l="l" t="t" r="r" b="b"/>
            <a:pathLst>
              <a:path w="16212343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6201543" y="21600"/>
                </a:lnTo>
                <a:arcTo wR="16179943" hR="10800" stAng="5400000" swAng="5400000"/>
                <a:lnTo>
                  <a:pt x="21600" y="10800"/>
                </a:lnTo>
                <a:arcTo wR="16179943" hR="10800" stAng="10800000" swAng="5400000"/>
                <a:close/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"/>
          <p:cNvSpPr/>
          <p:nvPr/>
        </p:nvSpPr>
        <p:spPr>
          <a:xfrm>
            <a:off x="9819720" y="474480"/>
            <a:ext cx="7200" cy="493200"/>
          </a:xfrm>
          <a:custGeom>
            <a:avLst/>
            <a:gdLst/>
            <a:ahLst/>
            <a:rect l="l" t="t" r="r" b="b"/>
            <a:pathLst>
              <a:path w="21600" h="1410171">
                <a:moveTo>
                  <a:pt x="10800" y="0"/>
                </a:moveTo>
                <a:arcTo wR="10800" hR="10800" stAng="16200000" swAng="-5400000"/>
                <a:lnTo>
                  <a:pt x="0" y="1399371"/>
                </a:lnTo>
                <a:arcTo wR="10800" hR="1377771" stAng="10800000" swAng="5400000"/>
                <a:lnTo>
                  <a:pt x="10800" y="21600"/>
                </a:lnTo>
                <a:arcTo wR="10800" hR="1377771" stAng="16200000" swAng="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"/>
          <p:cNvSpPr/>
          <p:nvPr/>
        </p:nvSpPr>
        <p:spPr>
          <a:xfrm>
            <a:off x="1900800" y="5204880"/>
            <a:ext cx="7465320" cy="7200"/>
          </a:xfrm>
          <a:custGeom>
            <a:avLst/>
            <a:gdLst/>
            <a:ahLst/>
            <a:rect l="l" t="t" r="r" b="b"/>
            <a:pathLst>
              <a:path w="21330514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21319714" y="21600"/>
                </a:lnTo>
                <a:arcTo wR="21298114" hR="10800" stAng="5400000" swAng="5400000"/>
                <a:lnTo>
                  <a:pt x="21600" y="10800"/>
                </a:lnTo>
                <a:arcTo wR="21298114" hR="10800" stAng="10800000" swAng="5400000"/>
                <a:close/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"/>
          <p:cNvSpPr/>
          <p:nvPr/>
        </p:nvSpPr>
        <p:spPr>
          <a:xfrm>
            <a:off x="9259920" y="4917240"/>
            <a:ext cx="7200" cy="349560"/>
          </a:xfrm>
          <a:custGeom>
            <a:avLst/>
            <a:gdLst/>
            <a:ahLst/>
            <a:rect l="l" t="t" r="r" b="b"/>
            <a:pathLst>
              <a:path w="21600" h="999771">
                <a:moveTo>
                  <a:pt x="10800" y="0"/>
                </a:moveTo>
                <a:arcTo wR="10800" hR="10800" stAng="16200000" swAng="-5400000"/>
                <a:lnTo>
                  <a:pt x="0" y="988971"/>
                </a:lnTo>
                <a:arcTo wR="10800" hR="967371" stAng="10800000" swAng="5400000"/>
                <a:lnTo>
                  <a:pt x="10800" y="21600"/>
                </a:lnTo>
                <a:arcTo wR="10800" hR="967371" stAng="16200000" swAng="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dt" idx="4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Arial"/>
              </a:defRPr>
            </a:lvl1pPr>
          </a:lstStyle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ftr" idx="5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sldNum" idx="6"/>
          </p:nvPr>
        </p:nvSpPr>
        <p:spPr>
          <a:xfrm>
            <a:off x="7560000" y="5256000"/>
            <a:ext cx="1620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buNone/>
            </a:pPr>
            <a:fld id="{58F0B957-9EDA-4B39-8606-9954E91244D5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20880" y="607320"/>
            <a:ext cx="6120000" cy="18000"/>
          </a:xfrm>
          <a:custGeom>
            <a:avLst/>
            <a:gdLst/>
            <a:ahLst/>
            <a:rect l="l" t="t" r="r" b="b"/>
            <a:pathLst>
              <a:path w="7200424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7189624" y="21600"/>
                </a:lnTo>
                <a:arcTo wR="7168024" hR="10800" stAng="5400000" swAng="5400000"/>
                <a:lnTo>
                  <a:pt x="21600" y="10800"/>
                </a:lnTo>
                <a:arcTo wR="7168024" hR="10800" stAng="10800000" swAng="5400000"/>
                <a:close/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"/>
          <p:cNvSpPr/>
          <p:nvPr/>
        </p:nvSpPr>
        <p:spPr>
          <a:xfrm>
            <a:off x="4430520" y="840960"/>
            <a:ext cx="5673960" cy="7200"/>
          </a:xfrm>
          <a:custGeom>
            <a:avLst/>
            <a:gdLst/>
            <a:ahLst/>
            <a:rect l="l" t="t" r="r" b="b"/>
            <a:pathLst>
              <a:path w="16212343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6201543" y="21600"/>
                </a:lnTo>
                <a:arcTo wR="16179943" hR="10800" stAng="5400000" swAng="5400000"/>
                <a:lnTo>
                  <a:pt x="21600" y="10800"/>
                </a:lnTo>
                <a:arcTo wR="16179943" hR="10800" stAng="10800000" swAng="5400000"/>
                <a:close/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"/>
          <p:cNvSpPr/>
          <p:nvPr/>
        </p:nvSpPr>
        <p:spPr>
          <a:xfrm>
            <a:off x="9819720" y="474480"/>
            <a:ext cx="7200" cy="493200"/>
          </a:xfrm>
          <a:custGeom>
            <a:avLst/>
            <a:gdLst/>
            <a:ahLst/>
            <a:rect l="l" t="t" r="r" b="b"/>
            <a:pathLst>
              <a:path w="21600" h="1410171">
                <a:moveTo>
                  <a:pt x="10800" y="0"/>
                </a:moveTo>
                <a:arcTo wR="10800" hR="10800" stAng="16200000" swAng="-5400000"/>
                <a:lnTo>
                  <a:pt x="0" y="1399371"/>
                </a:lnTo>
                <a:arcTo wR="10800" hR="1377771" stAng="10800000" swAng="5400000"/>
                <a:lnTo>
                  <a:pt x="10800" y="21600"/>
                </a:lnTo>
                <a:arcTo wR="10800" hR="1377771" stAng="16200000" swAng="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"/>
          <p:cNvSpPr/>
          <p:nvPr/>
        </p:nvSpPr>
        <p:spPr>
          <a:xfrm>
            <a:off x="5644080" y="5194800"/>
            <a:ext cx="3722040" cy="7200"/>
          </a:xfrm>
          <a:custGeom>
            <a:avLst/>
            <a:gdLst/>
            <a:ahLst/>
            <a:rect l="l" t="t" r="r" b="b"/>
            <a:pathLst>
              <a:path w="10635429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0624629" y="21600"/>
                </a:lnTo>
                <a:arcTo wR="10603029" hR="10800" stAng="5400000" swAng="5400000"/>
                <a:lnTo>
                  <a:pt x="21600" y="10800"/>
                </a:lnTo>
                <a:arcTo wR="10603029" hR="10800" stAng="10800000" swAng="5400000"/>
                <a:close/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"/>
          <p:cNvSpPr/>
          <p:nvPr/>
        </p:nvSpPr>
        <p:spPr>
          <a:xfrm>
            <a:off x="9259920" y="4917240"/>
            <a:ext cx="7200" cy="349560"/>
          </a:xfrm>
          <a:custGeom>
            <a:avLst/>
            <a:gdLst/>
            <a:ahLst/>
            <a:rect l="l" t="t" r="r" b="b"/>
            <a:pathLst>
              <a:path w="21600" h="999771">
                <a:moveTo>
                  <a:pt x="10800" y="0"/>
                </a:moveTo>
                <a:arcTo wR="10800" hR="10800" stAng="16200000" swAng="-5400000"/>
                <a:lnTo>
                  <a:pt x="0" y="988971"/>
                </a:lnTo>
                <a:arcTo wR="10800" hR="967371" stAng="10800000" swAng="5400000"/>
                <a:lnTo>
                  <a:pt x="10800" y="21600"/>
                </a:lnTo>
                <a:arcTo wR="10800" hR="967371" stAng="16200000" swAng="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"/>
          <p:cNvSpPr/>
          <p:nvPr/>
        </p:nvSpPr>
        <p:spPr>
          <a:xfrm>
            <a:off x="974160" y="5194440"/>
            <a:ext cx="3722040" cy="7200"/>
          </a:xfrm>
          <a:custGeom>
            <a:avLst/>
            <a:gdLst/>
            <a:ahLst/>
            <a:rect l="l" t="t" r="r" b="b"/>
            <a:pathLst>
              <a:path w="10635429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0624629" y="21600"/>
                </a:lnTo>
                <a:arcTo wR="10603029" hR="10800" stAng="5400000" swAng="5400000"/>
                <a:lnTo>
                  <a:pt x="21600" y="10800"/>
                </a:lnTo>
                <a:arcTo wR="10603029" hR="10800" stAng="10800000" swAng="5400000"/>
                <a:close/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"/>
          <p:cNvSpPr/>
          <p:nvPr/>
        </p:nvSpPr>
        <p:spPr>
          <a:xfrm>
            <a:off x="4590000" y="4914000"/>
            <a:ext cx="7200" cy="349560"/>
          </a:xfrm>
          <a:custGeom>
            <a:avLst/>
            <a:gdLst/>
            <a:ahLst/>
            <a:rect l="l" t="t" r="r" b="b"/>
            <a:pathLst>
              <a:path w="21600" h="999771">
                <a:moveTo>
                  <a:pt x="10800" y="0"/>
                </a:moveTo>
                <a:arcTo wR="10800" hR="10800" stAng="16200000" swAng="-5400000"/>
                <a:lnTo>
                  <a:pt x="0" y="988971"/>
                </a:lnTo>
                <a:arcTo wR="10800" hR="967371" stAng="10800000" swAng="5400000"/>
                <a:lnTo>
                  <a:pt x="10800" y="21600"/>
                </a:lnTo>
                <a:arcTo wR="10800" hR="967371" stAng="16200000" swAng="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"/>
          <p:cNvSpPr/>
          <p:nvPr/>
        </p:nvSpPr>
        <p:spPr>
          <a:xfrm>
            <a:off x="5055480" y="1037160"/>
            <a:ext cx="10800" cy="3700800"/>
          </a:xfrm>
          <a:custGeom>
            <a:avLst/>
            <a:gdLst/>
            <a:ahLst/>
            <a:rect l="l" t="t" r="r" b="b"/>
            <a:pathLst>
              <a:path w="21600" h="7163535">
                <a:moveTo>
                  <a:pt x="10800" y="0"/>
                </a:moveTo>
                <a:arcTo wR="10800" hR="10800" stAng="16200000" swAng="-5400000"/>
                <a:lnTo>
                  <a:pt x="0" y="7152735"/>
                </a:lnTo>
                <a:arcTo wR="10800" hR="7131135" stAng="10800000" swAng="5400000"/>
                <a:lnTo>
                  <a:pt x="10800" y="21600"/>
                </a:lnTo>
                <a:arcTo wR="10800" hR="7131135" stAng="16200000" swAng="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gradFill rotWithShape="0">
            <a:gsLst>
              <a:gs pos="0">
                <a:srgbClr val="111111"/>
              </a:gs>
              <a:gs pos="50000">
                <a:srgbClr val="cccccc"/>
              </a:gs>
              <a:gs pos="100000">
                <a:srgbClr val="111111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44000" y="3887640"/>
            <a:ext cx="900000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2800" spc="-1" strike="noStrike">
                <a:latin typeface="Arial"/>
              </a:rPr>
              <a:t>Analyse de Performance de Deux Centrales Solaires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Matrice de Correlation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457200" y="1168560"/>
            <a:ext cx="4426920" cy="1574640"/>
          </a:xfrm>
          <a:prstGeom prst="rect">
            <a:avLst/>
          </a:prstGeom>
          <a:ln w="10800">
            <a:noFill/>
          </a:ln>
        </p:spPr>
      </p:pic>
      <p:pic>
        <p:nvPicPr>
          <p:cNvPr id="164" name="" descr=""/>
          <p:cNvPicPr/>
          <p:nvPr/>
        </p:nvPicPr>
        <p:blipFill>
          <a:blip r:embed="rId2"/>
          <a:stretch/>
        </p:blipFill>
        <p:spPr>
          <a:xfrm>
            <a:off x="5257800" y="2993040"/>
            <a:ext cx="4426920" cy="1578960"/>
          </a:xfrm>
          <a:prstGeom prst="rect">
            <a:avLst/>
          </a:prstGeom>
          <a:ln w="108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99C6871-4864-44EC-9DD6-AEC6557C9244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Performance Ratio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Performance Ratio: 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Entre 0 et 1, performance élévée près de 1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Au pas mensuel 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914400" y="1828800"/>
            <a:ext cx="3200400" cy="747360"/>
          </a:xfrm>
          <a:prstGeom prst="rect">
            <a:avLst/>
          </a:prstGeom>
          <a:ln w="10800">
            <a:noFill/>
          </a:ln>
        </p:spPr>
      </p:pic>
      <p:sp>
        <p:nvSpPr>
          <p:cNvPr id="168" name=""/>
          <p:cNvSpPr txBox="1"/>
          <p:nvPr/>
        </p:nvSpPr>
        <p:spPr>
          <a:xfrm>
            <a:off x="5257800" y="128376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Données au pas horaire: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latin typeface="Arial"/>
              </a:rPr>
              <a:t>calcul de la moyenne d’irradiation par heure 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latin typeface="Arial"/>
              </a:rPr>
              <a:t>calcul de la somme de la production par heure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Aggrégation au pas mensuel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Transformation de la puissance crête de kW en W 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5D24507-AE98-4529-A16A-EF8C56BE1989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Performance Ratio (PR)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PR extrêmement bas dans les deux cas autour de 0.01, sûrement liée à la production trop basse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Un quart des valeurs de production diurne de la centrale 1 est égale à 0 et très proche de 0 pour la centrale 2. (faible ensoleillement ou interruptions)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Plage horaire pour la période nocturne choisie est peut-être trop courte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Irradiation solaire mal mésurée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Méthode d'interpolation des données manquantes pas suffisante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endParaRPr b="0" lang="en-US" sz="2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endParaRPr b="0" lang="en-US" sz="26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D19DE9E-E0D5-4810-BF2F-C1FF96298ED4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Contexte de l’Analyse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2 centrales solaires: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latin typeface="Arial"/>
              </a:rPr>
              <a:t>FRS00171 (centrale1), puissance crête 10 377,6 kW,   </a:t>
            </a:r>
            <a:r>
              <a:rPr b="0" lang="en-US" sz="2600" spc="-1" strike="noStrike">
                <a:latin typeface="Arial"/>
              </a:rPr>
              <a:t>3 pyranomètres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latin typeface="Arial"/>
              </a:rPr>
              <a:t>FRS00173 (centrale2), puissance crête 2 207,48 kW,   </a:t>
            </a:r>
            <a:r>
              <a:rPr b="0" lang="en-US" sz="2600" spc="-1" strike="noStrike">
                <a:latin typeface="Arial"/>
              </a:rPr>
              <a:t>2  pyranomètres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Irradiation solaire en watts et production en Wh toutes les </a:t>
            </a:r>
            <a:r>
              <a:rPr b="0" lang="en-US" sz="2600" spc="-1" strike="noStrike">
                <a:latin typeface="Arial"/>
              </a:rPr>
              <a:t>5 min</a:t>
            </a:r>
            <a:r>
              <a:rPr b="0" lang="en-US" sz="2100" spc="-1" strike="noStrike">
                <a:latin typeface="Arial"/>
              </a:rPr>
              <a:t> 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143039A-0D68-4516-9959-7E90266417B9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Jeu de données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296600" cy="187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Centrale 1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latin typeface="Arial"/>
              </a:rPr>
              <a:t>210528 observations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latin typeface="Arial"/>
              </a:rPr>
              <a:t>De 01/01/2020 à </a:t>
            </a:r>
            <a:r>
              <a:rPr b="0" lang="en-US" sz="2600" spc="-1" strike="noStrike">
                <a:latin typeface="Arial"/>
              </a:rPr>
              <a:t>01/01/2022 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48520" cy="187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Centrale 2: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latin typeface="Arial"/>
              </a:rPr>
              <a:t>105120 observations 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latin typeface="Arial"/>
              </a:rPr>
              <a:t>De 01/01/2023 à </a:t>
            </a:r>
            <a:r>
              <a:rPr b="0" lang="en-US" sz="2600" spc="-1" strike="noStrike">
                <a:latin typeface="Arial"/>
              </a:rPr>
              <a:t>01/01/2024 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2143440" y="3362760"/>
            <a:ext cx="5628960" cy="1666440"/>
          </a:xfrm>
          <a:prstGeom prst="rect">
            <a:avLst/>
          </a:prstGeom>
          <a:ln w="1080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31DDBD2-1201-4EBC-BD33-443560329361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Analyse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1. Statistiques </a:t>
            </a:r>
            <a:r>
              <a:rPr b="0" lang="en-US" sz="2600" spc="-1" strike="noStrike">
                <a:latin typeface="Arial"/>
              </a:rPr>
              <a:t>Descriptives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2. Pré-traitement des </a:t>
            </a:r>
            <a:r>
              <a:rPr b="0" lang="en-US" sz="2600" spc="-1" strike="noStrike">
                <a:latin typeface="Arial"/>
              </a:rPr>
              <a:t>données</a:t>
            </a:r>
            <a:endParaRPr b="0" lang="en-US" sz="26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Traitement des </a:t>
            </a:r>
            <a:r>
              <a:rPr b="0" lang="en-US" sz="2600" spc="-1" strike="noStrike">
                <a:latin typeface="Arial"/>
              </a:rPr>
              <a:t>doublons et valeurs </a:t>
            </a:r>
            <a:r>
              <a:rPr b="0" lang="en-US" sz="2600" spc="-1" strike="noStrike">
                <a:latin typeface="Arial"/>
              </a:rPr>
              <a:t>manquantes</a:t>
            </a:r>
            <a:endParaRPr b="0" lang="en-US" sz="26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Traitement des </a:t>
            </a:r>
            <a:r>
              <a:rPr b="0" lang="en-US" sz="2600" spc="-1" strike="noStrike">
                <a:latin typeface="Arial"/>
              </a:rPr>
              <a:t>valeurs abérrantes 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3. Matrice de corrélation 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4. Performance Ratio</a:t>
            </a:r>
            <a:endParaRPr b="0" lang="en-US" sz="26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2F51170-E0F1-4C0A-B183-8C125B576BA7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Statistique Descriptive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435960" y="1828800"/>
            <a:ext cx="4364640" cy="2295360"/>
          </a:xfrm>
          <a:prstGeom prst="rect">
            <a:avLst/>
          </a:prstGeom>
          <a:ln w="10800">
            <a:noFill/>
          </a:ln>
        </p:spPr>
      </p:pic>
      <p:pic>
        <p:nvPicPr>
          <p:cNvPr id="148" name="" descr=""/>
          <p:cNvPicPr/>
          <p:nvPr/>
        </p:nvPicPr>
        <p:blipFill>
          <a:blip r:embed="rId2"/>
          <a:stretch/>
        </p:blipFill>
        <p:spPr>
          <a:xfrm>
            <a:off x="5029200" y="1828800"/>
            <a:ext cx="4400280" cy="2314080"/>
          </a:xfrm>
          <a:prstGeom prst="rect">
            <a:avLst/>
          </a:prstGeom>
          <a:ln w="10800">
            <a:noFill/>
          </a:ln>
        </p:spPr>
      </p:pic>
      <p:sp>
        <p:nvSpPr>
          <p:cNvPr id="149" name=""/>
          <p:cNvSpPr txBox="1"/>
          <p:nvPr/>
        </p:nvSpPr>
        <p:spPr>
          <a:xfrm>
            <a:off x="2286000" y="1371600"/>
            <a:ext cx="1232280" cy="34632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Centrale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"/>
          <p:cNvSpPr txBox="1"/>
          <p:nvPr/>
        </p:nvSpPr>
        <p:spPr>
          <a:xfrm>
            <a:off x="6858000" y="1371600"/>
            <a:ext cx="1232280" cy="60228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Centrale 2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037C2A5-711D-4D8C-B171-2043CE7F1C02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Statistiques Descriptive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228600" y="914400"/>
            <a:ext cx="4680360" cy="2600280"/>
          </a:xfrm>
          <a:prstGeom prst="rect">
            <a:avLst/>
          </a:prstGeom>
          <a:ln w="10800">
            <a:noFill/>
          </a:ln>
        </p:spPr>
      </p:pic>
      <p:pic>
        <p:nvPicPr>
          <p:cNvPr id="153" name="" descr=""/>
          <p:cNvPicPr/>
          <p:nvPr/>
        </p:nvPicPr>
        <p:blipFill>
          <a:blip r:embed="rId2"/>
          <a:stretch/>
        </p:blipFill>
        <p:spPr>
          <a:xfrm>
            <a:off x="5143680" y="2203200"/>
            <a:ext cx="4686120" cy="2597400"/>
          </a:xfrm>
          <a:prstGeom prst="rect">
            <a:avLst/>
          </a:prstGeom>
          <a:ln w="108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80E3B3F-376B-4771-8233-C10CC45CC03B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Traitement des doublons et NaNs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Doublons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Doublons de dates avec les valeurs manquantes éliminés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Valeurs NaN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Autour de 5 % pour les pyranomètres et la production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La nuit (entre 21h et 6h): valeurs manquantes = 0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Reste: Interpolation KNN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AF73C96-E428-46DB-8AB7-C614F4AB7462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Traitement des données abérrantes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1. Valeurs négatives d’irradiation solaire et de production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2. Valeurs postitives la nuit: La nuit il n’y a pas d’irradiation solaire, ni </a:t>
            </a:r>
            <a:r>
              <a:rPr b="0" lang="en-US" sz="2600" spc="-1" strike="noStrike">
                <a:latin typeface="Arial"/>
              </a:rPr>
              <a:t>production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3. Valeurs d’irradiation constante du pyranomètre 2 de la centrale 1 et 2 </a:t>
            </a:r>
            <a:r>
              <a:rPr b="0" lang="en-US" sz="2600" spc="-1" strike="noStrike">
                <a:latin typeface="Arial"/>
              </a:rPr>
              <a:t>sur une période prolongée 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4. Production autour de 0 autour: 17% (centrale 1) et autour de 15% </a:t>
            </a:r>
            <a:r>
              <a:rPr b="0" lang="en-US" sz="2600" spc="-1" strike="noStrike">
                <a:latin typeface="Arial"/>
              </a:rPr>
              <a:t>(centrale 2)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endParaRPr b="0" lang="en-US" sz="2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endParaRPr b="0" lang="en-US" sz="26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188DA5-7E4E-43C2-B934-3CA553A30461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Traitement de valeurs abérrantes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286560" y="1143000"/>
            <a:ext cx="4374000" cy="3886200"/>
          </a:xfrm>
          <a:prstGeom prst="rect">
            <a:avLst/>
          </a:prstGeom>
          <a:ln w="10800">
            <a:noFill/>
          </a:ln>
        </p:spPr>
      </p:pic>
      <p:pic>
        <p:nvPicPr>
          <p:cNvPr id="161" name="" descr=""/>
          <p:cNvPicPr/>
          <p:nvPr/>
        </p:nvPicPr>
        <p:blipFill>
          <a:blip r:embed="rId2"/>
          <a:stretch/>
        </p:blipFill>
        <p:spPr>
          <a:xfrm>
            <a:off x="5029200" y="1144800"/>
            <a:ext cx="4372200" cy="3884400"/>
          </a:xfrm>
          <a:prstGeom prst="rect">
            <a:avLst/>
          </a:prstGeom>
          <a:ln w="108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94D5C6C-2740-49F7-8F23-3241815715FD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2024-10-28T08:57:53Z</dcterms:created>
  <dc:creator/>
  <dc:description/>
  <dc:language>en-US</dc:language>
  <cp:lastModifiedBy/>
  <dcterms:modified xsi:type="dcterms:W3CDTF">2024-10-28T10:34:55Z</dcterms:modified>
  <cp:revision>3</cp:revision>
  <dc:subject/>
  <dc:title>Portfolio</dc:title>
</cp:coreProperties>
</file>