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65" r:id="rId4"/>
    <p:sldId id="263" r:id="rId5"/>
    <p:sldId id="264" r:id="rId6"/>
    <p:sldId id="266" r:id="rId7"/>
    <p:sldId id="267" r:id="rId8"/>
    <p:sldId id="268" r:id="rId9"/>
    <p:sldId id="269" r:id="rId10"/>
    <p:sldId id="258" r:id="rId11"/>
    <p:sldId id="270" r:id="rId12"/>
    <p:sldId id="272" r:id="rId13"/>
    <p:sldId id="259" r:id="rId14"/>
    <p:sldId id="260" r:id="rId15"/>
    <p:sldId id="276" r:id="rId16"/>
    <p:sldId id="273" r:id="rId17"/>
    <p:sldId id="274" r:id="rId18"/>
    <p:sldId id="275" r:id="rId19"/>
    <p:sldId id="26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706091B-B961-41D1-B651-2EF0CEBDFC9C}" type="datetimeFigureOut">
              <a:rPr lang="es-CL" smtClean="0"/>
              <a:t>11-06-2022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3088937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706091B-B961-41D1-B651-2EF0CEBDFC9C}" type="datetimeFigureOut">
              <a:rPr lang="es-CL" smtClean="0"/>
              <a:t>11-06-2022</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1314733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706091B-B961-41D1-B651-2EF0CEBDFC9C}" type="datetimeFigureOut">
              <a:rPr lang="es-CL" smtClean="0"/>
              <a:t>11-06-2022</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1794368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706091B-B961-41D1-B651-2EF0CEBDFC9C}" type="datetimeFigureOut">
              <a:rPr lang="es-CL" smtClean="0"/>
              <a:t>11-06-2022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58545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706091B-B961-41D1-B651-2EF0CEBDFC9C}" type="datetimeFigureOut">
              <a:rPr lang="es-CL" smtClean="0"/>
              <a:t>11-06-2022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2381574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E706091B-B961-41D1-B651-2EF0CEBDFC9C}" type="datetimeFigureOut">
              <a:rPr lang="es-CL" smtClean="0"/>
              <a:t>11-06-2022</a:t>
            </a:fld>
            <a:endParaRPr lang="es-CL"/>
          </a:p>
        </p:txBody>
      </p:sp>
      <p:sp>
        <p:nvSpPr>
          <p:cNvPr id="9" name="Footer Placeholder 8"/>
          <p:cNvSpPr>
            <a:spLocks noGrp="1"/>
          </p:cNvSpPr>
          <p:nvPr>
            <p:ph type="ftr" sz="quarter" idx="11"/>
          </p:nvPr>
        </p:nvSpPr>
        <p:spPr/>
        <p:txBody>
          <a:bodyPr/>
          <a:lstStyle/>
          <a:p>
            <a:endParaRPr lang="es-CL"/>
          </a:p>
        </p:txBody>
      </p:sp>
      <p:sp>
        <p:nvSpPr>
          <p:cNvPr id="10" name="Slide Number Placeholder 9"/>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367925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E706091B-B961-41D1-B651-2EF0CEBDFC9C}" type="datetimeFigureOut">
              <a:rPr lang="es-CL" smtClean="0"/>
              <a:t>11-06-2022</a:t>
            </a:fld>
            <a:endParaRPr lang="es-CL"/>
          </a:p>
        </p:txBody>
      </p:sp>
      <p:sp>
        <p:nvSpPr>
          <p:cNvPr id="11" name="Footer Placeholder 10"/>
          <p:cNvSpPr>
            <a:spLocks noGrp="1"/>
          </p:cNvSpPr>
          <p:nvPr>
            <p:ph type="ftr" sz="quarter" idx="11"/>
          </p:nvPr>
        </p:nvSpPr>
        <p:spPr/>
        <p:txBody>
          <a:bodyPr/>
          <a:lstStyle/>
          <a:p>
            <a:endParaRPr lang="es-CL"/>
          </a:p>
        </p:txBody>
      </p:sp>
      <p:sp>
        <p:nvSpPr>
          <p:cNvPr id="12" name="Slide Number Placeholder 11"/>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2437341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E706091B-B961-41D1-B651-2EF0CEBDFC9C}" type="datetimeFigureOut">
              <a:rPr lang="es-CL" smtClean="0"/>
              <a:t>11-06-2022</a:t>
            </a:fld>
            <a:endParaRPr lang="es-CL"/>
          </a:p>
        </p:txBody>
      </p:sp>
      <p:sp>
        <p:nvSpPr>
          <p:cNvPr id="7" name="Footer Placeholder 6"/>
          <p:cNvSpPr>
            <a:spLocks noGrp="1"/>
          </p:cNvSpPr>
          <p:nvPr>
            <p:ph type="ftr" sz="quarter" idx="11"/>
          </p:nvPr>
        </p:nvSpPr>
        <p:spPr/>
        <p:txBody>
          <a:bodyPr/>
          <a:lstStyle/>
          <a:p>
            <a:endParaRPr lang="es-CL"/>
          </a:p>
        </p:txBody>
      </p:sp>
      <p:sp>
        <p:nvSpPr>
          <p:cNvPr id="8" name="Slide Number Placeholder 7"/>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4201910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706091B-B961-41D1-B651-2EF0CEBDFC9C}" type="datetimeFigureOut">
              <a:rPr lang="es-CL" smtClean="0"/>
              <a:t>11-06-2022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1408633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8" name="Date Placeholder 7"/>
          <p:cNvSpPr>
            <a:spLocks noGrp="1"/>
          </p:cNvSpPr>
          <p:nvPr>
            <p:ph type="dt" sz="half" idx="10"/>
          </p:nvPr>
        </p:nvSpPr>
        <p:spPr/>
        <p:txBody>
          <a:bodyPr/>
          <a:lstStyle/>
          <a:p>
            <a:fld id="{E706091B-B961-41D1-B651-2EF0CEBDFC9C}" type="datetimeFigureOut">
              <a:rPr lang="es-CL" smtClean="0"/>
              <a:t>11-06-2022</a:t>
            </a:fld>
            <a:endParaRPr lang="es-CL"/>
          </a:p>
        </p:txBody>
      </p:sp>
      <p:sp>
        <p:nvSpPr>
          <p:cNvPr id="9" name="Footer Placeholder 8"/>
          <p:cNvSpPr>
            <a:spLocks noGrp="1"/>
          </p:cNvSpPr>
          <p:nvPr>
            <p:ph type="ftr" sz="quarter" idx="11"/>
          </p:nvPr>
        </p:nvSpPr>
        <p:spPr/>
        <p:txBody>
          <a:bodyPr/>
          <a:lstStyle/>
          <a:p>
            <a:endParaRPr lang="es-CL"/>
          </a:p>
        </p:txBody>
      </p:sp>
      <p:sp>
        <p:nvSpPr>
          <p:cNvPr id="10" name="Slide Number Placeholder 9"/>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361180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8" name="Date Placeholder 7"/>
          <p:cNvSpPr>
            <a:spLocks noGrp="1"/>
          </p:cNvSpPr>
          <p:nvPr>
            <p:ph type="dt" sz="half" idx="10"/>
          </p:nvPr>
        </p:nvSpPr>
        <p:spPr/>
        <p:txBody>
          <a:bodyPr/>
          <a:lstStyle/>
          <a:p>
            <a:fld id="{E706091B-B961-41D1-B651-2EF0CEBDFC9C}" type="datetimeFigureOut">
              <a:rPr lang="es-CL" smtClean="0"/>
              <a:t>11-06-2022</a:t>
            </a:fld>
            <a:endParaRPr lang="es-CL"/>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C09A662E-A981-442B-864C-7F7B61013287}" type="slidenum">
              <a:rPr lang="es-CL" smtClean="0"/>
              <a:t>‹Nº›</a:t>
            </a:fld>
            <a:endParaRPr lang="es-CL"/>
          </a:p>
        </p:txBody>
      </p:sp>
    </p:spTree>
    <p:extLst>
      <p:ext uri="{BB962C8B-B14F-4D97-AF65-F5344CB8AC3E}">
        <p14:creationId xmlns:p14="http://schemas.microsoft.com/office/powerpoint/2010/main" val="1343696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E706091B-B961-41D1-B651-2EF0CEBDFC9C}" type="datetimeFigureOut">
              <a:rPr lang="es-CL" smtClean="0"/>
              <a:t>11-06-2022</a:t>
            </a:fld>
            <a:endParaRPr lang="es-CL"/>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CL"/>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09A662E-A981-442B-864C-7F7B61013287}" type="slidenum">
              <a:rPr lang="es-CL" smtClean="0"/>
              <a:t>‹Nº›</a:t>
            </a:fld>
            <a:endParaRPr lang="es-CL"/>
          </a:p>
        </p:txBody>
      </p:sp>
    </p:spTree>
    <p:extLst>
      <p:ext uri="{BB962C8B-B14F-4D97-AF65-F5344CB8AC3E}">
        <p14:creationId xmlns:p14="http://schemas.microsoft.com/office/powerpoint/2010/main" val="63964328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0A41A7-9A3D-47CB-9CCA-800A28200243}"/>
              </a:ext>
            </a:extLst>
          </p:cNvPr>
          <p:cNvSpPr>
            <a:spLocks noGrp="1"/>
          </p:cNvSpPr>
          <p:nvPr>
            <p:ph type="ctrTitle"/>
          </p:nvPr>
        </p:nvSpPr>
        <p:spPr/>
        <p:txBody>
          <a:bodyPr/>
          <a:lstStyle/>
          <a:p>
            <a:r>
              <a:rPr lang="es-ES" dirty="0">
                <a:latin typeface="Arial" panose="020B0604020202020204" pitchFamily="34" charset="0"/>
                <a:cs typeface="Arial" panose="020B0604020202020204" pitchFamily="34" charset="0"/>
              </a:rPr>
              <a:t>DESIGN THINKING</a:t>
            </a:r>
            <a:endParaRPr lang="es-CL" dirty="0">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44914D0E-DAAF-4D12-8A00-F4C2E005B477}"/>
              </a:ext>
            </a:extLst>
          </p:cNvPr>
          <p:cNvSpPr>
            <a:spLocks noGrp="1"/>
          </p:cNvSpPr>
          <p:nvPr>
            <p:ph type="subTitle" idx="1"/>
          </p:nvPr>
        </p:nvSpPr>
        <p:spPr>
          <a:xfrm>
            <a:off x="1114238" y="4442119"/>
            <a:ext cx="9144000" cy="1655762"/>
          </a:xfrm>
        </p:spPr>
        <p:txBody>
          <a:bodyPr/>
          <a:lstStyle/>
          <a:p>
            <a:r>
              <a:rPr lang="es-ES" dirty="0"/>
              <a:t>PROYECTO MONTUN</a:t>
            </a:r>
            <a:endParaRPr lang="es-CL" dirty="0"/>
          </a:p>
        </p:txBody>
      </p:sp>
    </p:spTree>
    <p:extLst>
      <p:ext uri="{BB962C8B-B14F-4D97-AF65-F5344CB8AC3E}">
        <p14:creationId xmlns:p14="http://schemas.microsoft.com/office/powerpoint/2010/main" val="235323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6FE3A5-4040-4AD0-B6A9-385A8F2CFF92}"/>
              </a:ext>
            </a:extLst>
          </p:cNvPr>
          <p:cNvSpPr>
            <a:spLocks noGrp="1"/>
          </p:cNvSpPr>
          <p:nvPr>
            <p:ph type="title"/>
          </p:nvPr>
        </p:nvSpPr>
        <p:spPr/>
        <p:txBody>
          <a:bodyPr/>
          <a:lstStyle/>
          <a:p>
            <a:r>
              <a:rPr lang="es-ES" dirty="0"/>
              <a:t>DEFINICION</a:t>
            </a:r>
            <a:endParaRPr lang="es-CL" dirty="0"/>
          </a:p>
        </p:txBody>
      </p:sp>
      <p:sp>
        <p:nvSpPr>
          <p:cNvPr id="3" name="Marcador de contenido 2">
            <a:extLst>
              <a:ext uri="{FF2B5EF4-FFF2-40B4-BE49-F238E27FC236}">
                <a16:creationId xmlns:a16="http://schemas.microsoft.com/office/drawing/2014/main" id="{88FB0088-C4FD-48BE-9772-F17F2B75748B}"/>
              </a:ext>
            </a:extLst>
          </p:cNvPr>
          <p:cNvSpPr>
            <a:spLocks noGrp="1"/>
          </p:cNvSpPr>
          <p:nvPr>
            <p:ph idx="1"/>
          </p:nvPr>
        </p:nvSpPr>
        <p:spPr/>
        <p:txBody>
          <a:bodyPr>
            <a:normAutofit/>
          </a:bodyPr>
          <a:lstStyle/>
          <a:p>
            <a:pPr algn="just"/>
            <a:r>
              <a:rPr lang="es-ES" sz="1800" dirty="0">
                <a:latin typeface="Arial" panose="020B0604020202020204" pitchFamily="34" charset="0"/>
                <a:cs typeface="Arial" panose="020B0604020202020204" pitchFamily="34" charset="0"/>
              </a:rPr>
              <a:t>Se realizó un </a:t>
            </a:r>
            <a:r>
              <a:rPr lang="es-ES" sz="1800" dirty="0" err="1">
                <a:latin typeface="Arial" panose="020B0604020202020204" pitchFamily="34" charset="0"/>
                <a:cs typeface="Arial" panose="020B0604020202020204" pitchFamily="34" charset="0"/>
              </a:rPr>
              <a:t>focus</a:t>
            </a:r>
            <a:r>
              <a:rPr lang="es-ES" sz="1800" dirty="0">
                <a:latin typeface="Arial" panose="020B0604020202020204" pitchFamily="34" charset="0"/>
                <a:cs typeface="Arial" panose="020B0604020202020204" pitchFamily="34" charset="0"/>
              </a:rPr>
              <a:t> </a:t>
            </a:r>
            <a:r>
              <a:rPr lang="es-ES" sz="1800" dirty="0" err="1">
                <a:latin typeface="Arial" panose="020B0604020202020204" pitchFamily="34" charset="0"/>
                <a:cs typeface="Arial" panose="020B0604020202020204" pitchFamily="34" charset="0"/>
              </a:rPr>
              <a:t>group</a:t>
            </a:r>
            <a:r>
              <a:rPr lang="es-ES" sz="1800" dirty="0">
                <a:latin typeface="Arial" panose="020B0604020202020204" pitchFamily="34" charset="0"/>
                <a:cs typeface="Arial" panose="020B0604020202020204" pitchFamily="34" charset="0"/>
              </a:rPr>
              <a:t> con el fin de identificar opiniones, hábitos y necesidades de nuestro cliente.</a:t>
            </a:r>
          </a:p>
          <a:p>
            <a:pPr algn="just"/>
            <a:r>
              <a:rPr lang="es-ES" sz="1800" dirty="0">
                <a:latin typeface="Arial" panose="020B0604020202020204" pitchFamily="34" charset="0"/>
                <a:cs typeface="Arial" panose="020B0604020202020204" pitchFamily="34" charset="0"/>
              </a:rPr>
              <a:t>Para ello nos reunimos y profundizamos la problemática que se presenta en las encuestas, comparándola con el caso indicado en las bases técnicas de la Hackathon 2022.</a:t>
            </a:r>
          </a:p>
          <a:p>
            <a:pPr algn="just"/>
            <a:endParaRPr lang="es-ES" sz="1800" dirty="0">
              <a:latin typeface="Arial" panose="020B0604020202020204" pitchFamily="34" charset="0"/>
              <a:cs typeface="Arial" panose="020B0604020202020204" pitchFamily="34" charset="0"/>
            </a:endParaRPr>
          </a:p>
          <a:p>
            <a:pPr lvl="1" algn="just"/>
            <a:r>
              <a:rPr lang="es-ES" sz="1600" dirty="0">
                <a:latin typeface="Arial" panose="020B0604020202020204" pitchFamily="34" charset="0"/>
                <a:cs typeface="Arial" panose="020B0604020202020204" pitchFamily="34" charset="0"/>
              </a:rPr>
              <a:t>El objetivo de nuestro proyecto será defender a nuestro cliente ante cualquier tipo de abuso físico y/o psicológico, protegiendo la privacidad e integridad del mismo.</a:t>
            </a:r>
          </a:p>
          <a:p>
            <a:pPr algn="just"/>
            <a:endParaRPr lang="es-CL"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1823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6FE3A5-4040-4AD0-B6A9-385A8F2CFF92}"/>
              </a:ext>
            </a:extLst>
          </p:cNvPr>
          <p:cNvSpPr>
            <a:spLocks noGrp="1"/>
          </p:cNvSpPr>
          <p:nvPr>
            <p:ph type="title"/>
          </p:nvPr>
        </p:nvSpPr>
        <p:spPr/>
        <p:txBody>
          <a:bodyPr/>
          <a:lstStyle/>
          <a:p>
            <a:r>
              <a:rPr lang="es-ES" dirty="0"/>
              <a:t>DEFINICION</a:t>
            </a:r>
            <a:endParaRPr lang="es-CL" dirty="0"/>
          </a:p>
        </p:txBody>
      </p:sp>
      <p:sp>
        <p:nvSpPr>
          <p:cNvPr id="3" name="Marcador de contenido 2">
            <a:extLst>
              <a:ext uri="{FF2B5EF4-FFF2-40B4-BE49-F238E27FC236}">
                <a16:creationId xmlns:a16="http://schemas.microsoft.com/office/drawing/2014/main" id="{88FB0088-C4FD-48BE-9772-F17F2B75748B}"/>
              </a:ext>
            </a:extLst>
          </p:cNvPr>
          <p:cNvSpPr>
            <a:spLocks noGrp="1"/>
          </p:cNvSpPr>
          <p:nvPr>
            <p:ph idx="1"/>
          </p:nvPr>
        </p:nvSpPr>
        <p:spPr>
          <a:xfrm>
            <a:off x="3851553" y="0"/>
            <a:ext cx="7315200" cy="4380741"/>
          </a:xfrm>
        </p:spPr>
        <p:txBody>
          <a:bodyPr/>
          <a:lstStyle/>
          <a:p>
            <a:pPr algn="just"/>
            <a:r>
              <a:rPr lang="es-ES" dirty="0">
                <a:latin typeface="Arial" panose="020B0604020202020204" pitchFamily="34" charset="0"/>
                <a:cs typeface="Arial" panose="020B0604020202020204" pitchFamily="34" charset="0"/>
              </a:rPr>
              <a:t>Análisis Paralelo</a:t>
            </a:r>
          </a:p>
          <a:p>
            <a:pPr algn="just"/>
            <a:endParaRPr lang="es-ES" dirty="0">
              <a:latin typeface="Arial" panose="020B0604020202020204" pitchFamily="34" charset="0"/>
              <a:cs typeface="Arial" panose="020B0604020202020204" pitchFamily="34" charset="0"/>
            </a:endParaRPr>
          </a:p>
          <a:p>
            <a:pPr lvl="1" algn="just"/>
            <a:r>
              <a:rPr lang="es-ES" dirty="0">
                <a:latin typeface="Arial" panose="020B0604020202020204" pitchFamily="34" charset="0"/>
                <a:cs typeface="Arial" panose="020B0604020202020204" pitchFamily="34" charset="0"/>
              </a:rPr>
              <a:t>Hemos realizado un análisis del mercado actual sobre la temática disputada, obteniendo los siguientes resultados:</a:t>
            </a:r>
          </a:p>
          <a:p>
            <a:pPr lvl="2" algn="just"/>
            <a:r>
              <a:rPr lang="es-ES" dirty="0">
                <a:latin typeface="Arial" panose="020B0604020202020204" pitchFamily="34" charset="0"/>
                <a:cs typeface="Arial" panose="020B0604020202020204" pitchFamily="34" charset="0"/>
              </a:rPr>
              <a:t>Mercado Actual: </a:t>
            </a:r>
          </a:p>
          <a:p>
            <a:pPr lvl="3" algn="just">
              <a:buFont typeface="Wingdings" panose="05000000000000000000" pitchFamily="2" charset="2"/>
              <a:buChar char="v"/>
            </a:pPr>
            <a:r>
              <a:rPr lang="es-ES" dirty="0">
                <a:latin typeface="Arial" panose="020B0604020202020204" pitchFamily="34" charset="0"/>
                <a:cs typeface="Arial" panose="020B0604020202020204" pitchFamily="34" charset="0"/>
              </a:rPr>
              <a:t>Alarma de bolsillo: Bajo Costo – Calidad media baja – Accesible</a:t>
            </a:r>
          </a:p>
          <a:p>
            <a:pPr lvl="3" algn="just">
              <a:buFont typeface="Wingdings" panose="05000000000000000000" pitchFamily="2" charset="2"/>
              <a:buChar char="v"/>
            </a:pPr>
            <a:r>
              <a:rPr lang="es-ES" dirty="0">
                <a:latin typeface="Arial" panose="020B0604020202020204" pitchFamily="34" charset="0"/>
                <a:cs typeface="Arial" panose="020B0604020202020204" pitchFamily="34" charset="0"/>
              </a:rPr>
              <a:t>Alarmas Comunitarias: Alto Costo – Calidad media/alta – Baja Accesibilidad</a:t>
            </a:r>
          </a:p>
          <a:p>
            <a:pPr lvl="3" algn="just">
              <a:buFont typeface="Wingdings" panose="05000000000000000000" pitchFamily="2" charset="2"/>
              <a:buChar char="v"/>
            </a:pPr>
            <a:r>
              <a:rPr lang="es-ES" dirty="0">
                <a:latin typeface="Arial" panose="020B0604020202020204" pitchFamily="34" charset="0"/>
                <a:cs typeface="Arial" panose="020B0604020202020204" pitchFamily="34" charset="0"/>
              </a:rPr>
              <a:t>APP ELLES: Nulo Costo – Calidad Alta – Accesible </a:t>
            </a:r>
          </a:p>
        </p:txBody>
      </p:sp>
      <p:pic>
        <p:nvPicPr>
          <p:cNvPr id="5" name="Imagen 4">
            <a:extLst>
              <a:ext uri="{FF2B5EF4-FFF2-40B4-BE49-F238E27FC236}">
                <a16:creationId xmlns:a16="http://schemas.microsoft.com/office/drawing/2014/main" id="{FFA09F35-3C93-44BB-9180-26F81B0AE162}"/>
              </a:ext>
            </a:extLst>
          </p:cNvPr>
          <p:cNvPicPr>
            <a:picLocks noChangeAspect="1"/>
          </p:cNvPicPr>
          <p:nvPr/>
        </p:nvPicPr>
        <p:blipFill>
          <a:blip r:embed="rId2"/>
          <a:stretch>
            <a:fillRect/>
          </a:stretch>
        </p:blipFill>
        <p:spPr>
          <a:xfrm rot="13800018">
            <a:off x="10083016" y="4130388"/>
            <a:ext cx="766094" cy="2015415"/>
          </a:xfrm>
          <a:prstGeom prst="rect">
            <a:avLst/>
          </a:prstGeom>
        </p:spPr>
      </p:pic>
      <p:pic>
        <p:nvPicPr>
          <p:cNvPr id="6" name="Imagen 5">
            <a:extLst>
              <a:ext uri="{FF2B5EF4-FFF2-40B4-BE49-F238E27FC236}">
                <a16:creationId xmlns:a16="http://schemas.microsoft.com/office/drawing/2014/main" id="{127FF62D-57A9-424E-9132-C09A3BA4950C}"/>
              </a:ext>
            </a:extLst>
          </p:cNvPr>
          <p:cNvPicPr>
            <a:picLocks noChangeAspect="1"/>
          </p:cNvPicPr>
          <p:nvPr/>
        </p:nvPicPr>
        <p:blipFill rotWithShape="1">
          <a:blip r:embed="rId3"/>
          <a:srcRect l="22610"/>
          <a:stretch/>
        </p:blipFill>
        <p:spPr>
          <a:xfrm>
            <a:off x="7212232" y="4167006"/>
            <a:ext cx="1602265" cy="1712175"/>
          </a:xfrm>
          <a:prstGeom prst="rect">
            <a:avLst/>
          </a:prstGeom>
        </p:spPr>
      </p:pic>
      <p:pic>
        <p:nvPicPr>
          <p:cNvPr id="7" name="Imagen 6">
            <a:extLst>
              <a:ext uri="{FF2B5EF4-FFF2-40B4-BE49-F238E27FC236}">
                <a16:creationId xmlns:a16="http://schemas.microsoft.com/office/drawing/2014/main" id="{EF0C0BD7-39AB-48C3-8399-1BEA48D2197F}"/>
              </a:ext>
            </a:extLst>
          </p:cNvPr>
          <p:cNvPicPr>
            <a:picLocks noChangeAspect="1"/>
          </p:cNvPicPr>
          <p:nvPr/>
        </p:nvPicPr>
        <p:blipFill rotWithShape="1">
          <a:blip r:embed="rId4"/>
          <a:srcRect b="23109"/>
          <a:stretch/>
        </p:blipFill>
        <p:spPr>
          <a:xfrm>
            <a:off x="4500241" y="4044045"/>
            <a:ext cx="1412151" cy="1871317"/>
          </a:xfrm>
          <a:prstGeom prst="rect">
            <a:avLst/>
          </a:prstGeom>
        </p:spPr>
      </p:pic>
    </p:spTree>
    <p:extLst>
      <p:ext uri="{BB962C8B-B14F-4D97-AF65-F5344CB8AC3E}">
        <p14:creationId xmlns:p14="http://schemas.microsoft.com/office/powerpoint/2010/main" val="1328182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6FE3A5-4040-4AD0-B6A9-385A8F2CFF92}"/>
              </a:ext>
            </a:extLst>
          </p:cNvPr>
          <p:cNvSpPr>
            <a:spLocks noGrp="1"/>
          </p:cNvSpPr>
          <p:nvPr>
            <p:ph type="title"/>
          </p:nvPr>
        </p:nvSpPr>
        <p:spPr/>
        <p:txBody>
          <a:bodyPr/>
          <a:lstStyle/>
          <a:p>
            <a:r>
              <a:rPr lang="es-ES" dirty="0"/>
              <a:t>DEFINICION</a:t>
            </a:r>
            <a:endParaRPr lang="es-CL" dirty="0"/>
          </a:p>
        </p:txBody>
      </p:sp>
      <p:pic>
        <p:nvPicPr>
          <p:cNvPr id="7" name="Imagen 6">
            <a:extLst>
              <a:ext uri="{FF2B5EF4-FFF2-40B4-BE49-F238E27FC236}">
                <a16:creationId xmlns:a16="http://schemas.microsoft.com/office/drawing/2014/main" id="{8F2DC3C5-A2D7-457C-963B-E6DA731C730F}"/>
              </a:ext>
            </a:extLst>
          </p:cNvPr>
          <p:cNvPicPr>
            <a:picLocks noChangeAspect="1"/>
          </p:cNvPicPr>
          <p:nvPr/>
        </p:nvPicPr>
        <p:blipFill>
          <a:blip r:embed="rId2"/>
          <a:stretch>
            <a:fillRect/>
          </a:stretch>
        </p:blipFill>
        <p:spPr>
          <a:xfrm>
            <a:off x="3761500" y="1123837"/>
            <a:ext cx="7682057" cy="4145872"/>
          </a:xfrm>
          <a:prstGeom prst="rect">
            <a:avLst/>
          </a:prstGeom>
        </p:spPr>
      </p:pic>
    </p:spTree>
    <p:extLst>
      <p:ext uri="{BB962C8B-B14F-4D97-AF65-F5344CB8AC3E}">
        <p14:creationId xmlns:p14="http://schemas.microsoft.com/office/powerpoint/2010/main" val="2858818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905A60-ACA9-44CC-9E0F-897DE2114831}"/>
              </a:ext>
            </a:extLst>
          </p:cNvPr>
          <p:cNvSpPr>
            <a:spLocks noGrp="1"/>
          </p:cNvSpPr>
          <p:nvPr>
            <p:ph type="title"/>
          </p:nvPr>
        </p:nvSpPr>
        <p:spPr/>
        <p:txBody>
          <a:bodyPr/>
          <a:lstStyle/>
          <a:p>
            <a:r>
              <a:rPr lang="es-ES" dirty="0">
                <a:latin typeface="Arial" panose="020B0604020202020204" pitchFamily="34" charset="0"/>
                <a:cs typeface="Arial" panose="020B0604020202020204" pitchFamily="34" charset="0"/>
              </a:rPr>
              <a:t>IDEACIÓN   </a:t>
            </a:r>
            <a:endParaRPr lang="es-CL"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BEC4AD68-7FF3-4336-B971-51D1F1820E86}"/>
              </a:ext>
            </a:extLst>
          </p:cNvPr>
          <p:cNvSpPr>
            <a:spLocks noGrp="1"/>
          </p:cNvSpPr>
          <p:nvPr>
            <p:ph idx="1"/>
          </p:nvPr>
        </p:nvSpPr>
        <p:spPr>
          <a:xfrm>
            <a:off x="3471170" y="739821"/>
            <a:ext cx="7075506" cy="2411752"/>
          </a:xfrm>
        </p:spPr>
        <p:txBody>
          <a:bodyPr>
            <a:normAutofit/>
          </a:bodyPr>
          <a:lstStyle/>
          <a:p>
            <a:pPr marL="742950" lvl="1" indent="-285750" algn="just"/>
            <a:r>
              <a:rPr lang="es-ES" dirty="0">
                <a:latin typeface="Arial" panose="020B0604020202020204" pitchFamily="34" charset="0"/>
                <a:cs typeface="Arial" panose="020B0604020202020204" pitchFamily="34" charset="0"/>
              </a:rPr>
              <a:t>Mediante una lluvia de ideas se realizó una elección y composición inicial para el prototipo:  </a:t>
            </a:r>
          </a:p>
          <a:p>
            <a:pPr marL="457200" lvl="1" indent="0" algn="just">
              <a:buNone/>
            </a:pPr>
            <a:endParaRPr lang="es-ES" dirty="0">
              <a:latin typeface="Arial" panose="020B0604020202020204" pitchFamily="34" charset="0"/>
              <a:cs typeface="Arial" panose="020B0604020202020204" pitchFamily="34" charset="0"/>
            </a:endParaRPr>
          </a:p>
          <a:p>
            <a:pPr marL="1200150" lvl="2" indent="-285750" algn="just">
              <a:buFont typeface="Wingdings" panose="05000000000000000000" pitchFamily="2" charset="2"/>
              <a:buChar char="v"/>
            </a:pPr>
            <a:r>
              <a:rPr lang="es-ES" dirty="0">
                <a:latin typeface="Arial" panose="020B0604020202020204" pitchFamily="34" charset="0"/>
                <a:cs typeface="Arial" panose="020B0604020202020204" pitchFamily="34" charset="0"/>
              </a:rPr>
              <a:t>Dispositivo Inalámbrico de ayuda</a:t>
            </a:r>
          </a:p>
          <a:p>
            <a:pPr marL="1200150" lvl="2" indent="-285750" algn="just">
              <a:buFont typeface="Wingdings" panose="05000000000000000000" pitchFamily="2" charset="2"/>
              <a:buChar char="v"/>
            </a:pPr>
            <a:r>
              <a:rPr lang="es-ES" dirty="0">
                <a:latin typeface="Arial" panose="020B0604020202020204" pitchFamily="34" charset="0"/>
                <a:cs typeface="Arial" panose="020B0604020202020204" pitchFamily="34" charset="0"/>
              </a:rPr>
              <a:t>Botón de Alarma / Señal S.O.S.</a:t>
            </a:r>
          </a:p>
          <a:p>
            <a:pPr marL="1200150" lvl="2" indent="-285750" algn="just">
              <a:buFont typeface="Wingdings" panose="05000000000000000000" pitchFamily="2" charset="2"/>
              <a:buChar char="v"/>
            </a:pPr>
            <a:r>
              <a:rPr lang="es-ES" dirty="0">
                <a:latin typeface="Arial" panose="020B0604020202020204" pitchFamily="34" charset="0"/>
                <a:cs typeface="Arial" panose="020B0604020202020204" pitchFamily="34" charset="0"/>
              </a:rPr>
              <a:t>Localización inalámbrica / Posicionamiento</a:t>
            </a:r>
          </a:p>
          <a:p>
            <a:pPr marL="1200150" lvl="2" indent="-285750" algn="just">
              <a:buFont typeface="Wingdings" panose="05000000000000000000" pitchFamily="2" charset="2"/>
              <a:buChar char="v"/>
            </a:pPr>
            <a:r>
              <a:rPr lang="es-ES" dirty="0">
                <a:latin typeface="Arial" panose="020B0604020202020204" pitchFamily="34" charset="0"/>
                <a:cs typeface="Arial" panose="020B0604020202020204" pitchFamily="34" charset="0"/>
              </a:rPr>
              <a:t>App de asistencia</a:t>
            </a:r>
          </a:p>
          <a:p>
            <a:pPr marL="1200150" lvl="2" indent="-285750" algn="just">
              <a:buFont typeface="Wingdings" panose="05000000000000000000" pitchFamily="2" charset="2"/>
              <a:buChar char="v"/>
            </a:pPr>
            <a:r>
              <a:rPr lang="es-ES" dirty="0">
                <a:latin typeface="Arial" panose="020B0604020202020204" pitchFamily="34" charset="0"/>
                <a:cs typeface="Arial" panose="020B0604020202020204" pitchFamily="34" charset="0"/>
              </a:rPr>
              <a:t>Registro de usuario</a:t>
            </a:r>
          </a:p>
        </p:txBody>
      </p:sp>
      <p:pic>
        <p:nvPicPr>
          <p:cNvPr id="4" name="Marcador de contenido 4">
            <a:extLst>
              <a:ext uri="{FF2B5EF4-FFF2-40B4-BE49-F238E27FC236}">
                <a16:creationId xmlns:a16="http://schemas.microsoft.com/office/drawing/2014/main" id="{C5CC5FAB-0DEB-4839-A7F4-595B72826381}"/>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2875" b="82438" l="556" r="86667">
                        <a14:foregroundMark x1="85556" y1="20688" x2="79028" y2="64625"/>
                        <a14:foregroundMark x1="79028" y1="64625" x2="79167" y2="69750"/>
                        <a14:foregroundMark x1="79167" y1="69750" x2="72083" y2="74500"/>
                        <a14:foregroundMark x1="72083" y1="74500" x2="48333" y2="76375"/>
                        <a14:foregroundMark x1="48333" y1="76375" x2="21389" y2="76375"/>
                        <a14:foregroundMark x1="21389" y1="76375" x2="10139" y2="73063"/>
                        <a14:foregroundMark x1="10139" y1="73063" x2="3750" y2="67125"/>
                        <a14:foregroundMark x1="3750" y1="67125" x2="4167" y2="44250"/>
                        <a14:foregroundMark x1="4167" y1="44250" x2="14861" y2="21438"/>
                        <a14:foregroundMark x1="14861" y1="21438" x2="23194" y2="17938"/>
                        <a14:foregroundMark x1="23194" y1="17938" x2="48056" y2="18000"/>
                        <a14:foregroundMark x1="48056" y1="18000" x2="86250" y2="22063"/>
                        <a14:foregroundMark x1="86667" y1="44875" x2="82361" y2="70813"/>
                        <a14:foregroundMark x1="82361" y1="70813" x2="82778" y2="74750"/>
                        <a14:foregroundMark x1="43056" y1="78875" x2="5000" y2="79125"/>
                        <a14:foregroundMark x1="4444" y1="75813" x2="20139" y2="39438"/>
                        <a14:foregroundMark x1="4028" y1="33813" x2="3750" y2="22250"/>
                        <a14:foregroundMark x1="3750" y1="22250" x2="8472" y2="17375"/>
                        <a14:foregroundMark x1="8472" y1="17375" x2="19861" y2="17938"/>
                        <a14:foregroundMark x1="6528" y1="41625" x2="8333" y2="61875"/>
                        <a14:foregroundMark x1="8333" y1="61875" x2="17639" y2="44063"/>
                        <a14:foregroundMark x1="17639" y1="44063" x2="16528" y2="43625"/>
                        <a14:foregroundMark x1="13611" y1="21375" x2="6944" y2="26563"/>
                        <a14:foregroundMark x1="6944" y1="26563" x2="3750" y2="41125"/>
                        <a14:foregroundMark x1="3750" y1="41125" x2="4028" y2="45750"/>
                        <a14:foregroundMark x1="2083" y1="72563" x2="4028" y2="77750"/>
                        <a14:foregroundMark x1="4028" y1="77750" x2="11667" y2="82438"/>
                        <a14:foregroundMark x1="11667" y1="82438" x2="19306" y2="81438"/>
                        <a14:foregroundMark x1="36667" y1="77875" x2="17222" y2="76938"/>
                        <a14:foregroundMark x1="8889" y1="77500" x2="278" y2="66938"/>
                        <a14:foregroundMark x1="278" y1="66938" x2="556" y2="60813"/>
                        <a14:foregroundMark x1="556" y1="60813" x2="9306" y2="60563"/>
                        <a14:foregroundMark x1="48472" y1="77438" x2="36667" y2="76375"/>
                        <a14:foregroundMark x1="36667" y1="76375" x2="36667" y2="76375"/>
                        <a14:foregroundMark x1="78750" y1="74813" x2="75000" y2="69813"/>
                        <a14:foregroundMark x1="75000" y1="69813" x2="75000" y2="69750"/>
                        <a14:foregroundMark x1="40139" y1="78250" x2="33889" y2="76375"/>
                        <a14:foregroundMark x1="21806" y1="79250" x2="18472" y2="75813"/>
                        <a14:foregroundMark x1="18611" y1="78000" x2="28611" y2="78063"/>
                        <a14:foregroundMark x1="10972" y1="78188" x2="3889" y2="73750"/>
                        <a14:foregroundMark x1="3889" y1="73750" x2="5000" y2="57125"/>
                        <a14:foregroundMark x1="6806" y1="42438" x2="8056" y2="38563"/>
                        <a14:foregroundMark x1="5833" y1="39750" x2="14444" y2="41188"/>
                        <a14:foregroundMark x1="4444" y1="40813" x2="11389" y2="41375"/>
                        <a14:foregroundMark x1="4028" y1="41063" x2="9028" y2="42500"/>
                        <a14:foregroundMark x1="3194" y1="57688" x2="8056" y2="59438"/>
                        <a14:foregroundMark x1="2083" y1="62563" x2="8472" y2="66625"/>
                        <a14:foregroundMark x1="2222" y1="69188" x2="8056" y2="71938"/>
                        <a14:foregroundMark x1="2917" y1="62563" x2="7778" y2="62875"/>
                        <a14:foregroundMark x1="3750" y1="61938" x2="8194" y2="62813"/>
                        <a14:foregroundMark x1="2778" y1="67063" x2="6806" y2="67750"/>
                        <a14:foregroundMark x1="4583" y1="65938" x2="6806" y2="67188"/>
                        <a14:foregroundMark x1="4861" y1="70563" x2="4583" y2="70250"/>
                        <a14:foregroundMark x1="3750" y1="69188" x2="5833" y2="69688"/>
                        <a14:foregroundMark x1="2917" y1="68688" x2="7222" y2="72438"/>
                        <a14:foregroundMark x1="4028" y1="73313" x2="6944" y2="74000"/>
                        <a14:foregroundMark x1="38056" y1="77438" x2="44306" y2="78063"/>
                        <a14:foregroundMark x1="3194" y1="72438" x2="10972" y2="74250"/>
                        <a14:foregroundMark x1="77083" y1="72750" x2="80556" y2="74250"/>
                        <a14:foregroundMark x1="7222" y1="20000" x2="18472" y2="22125"/>
                        <a14:foregroundMark x1="9722" y1="19188" x2="24444" y2="20813"/>
                        <a14:foregroundMark x1="15278" y1="18313" x2="29306" y2="20500"/>
                        <a14:foregroundMark x1="5278" y1="20688" x2="16250" y2="22313"/>
                        <a14:foregroundMark x1="35417" y1="18813" x2="50278" y2="20125"/>
                        <a14:foregroundMark x1="62639" y1="27500" x2="83333" y2="30375"/>
                      </a14:backgroundRemoval>
                    </a14:imgEffect>
                  </a14:imgLayer>
                </a14:imgProps>
              </a:ext>
              <a:ext uri="{28A0092B-C50C-407E-A947-70E740481C1C}">
                <a14:useLocalDpi xmlns:a14="http://schemas.microsoft.com/office/drawing/2010/main" val="0"/>
              </a:ext>
            </a:extLst>
          </a:blip>
          <a:srcRect t="13246" r="11206" b="16534"/>
          <a:stretch/>
        </p:blipFill>
        <p:spPr>
          <a:xfrm rot="16200000">
            <a:off x="6288986" y="2452472"/>
            <a:ext cx="2566641" cy="4510553"/>
          </a:xfrm>
          <a:prstGeom prst="rect">
            <a:avLst/>
          </a:prstGeom>
        </p:spPr>
      </p:pic>
    </p:spTree>
    <p:extLst>
      <p:ext uri="{BB962C8B-B14F-4D97-AF65-F5344CB8AC3E}">
        <p14:creationId xmlns:p14="http://schemas.microsoft.com/office/powerpoint/2010/main" val="1010961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2E8DB7-3385-4846-94F1-199DD3DF05DC}"/>
              </a:ext>
            </a:extLst>
          </p:cNvPr>
          <p:cNvSpPr>
            <a:spLocks noGrp="1"/>
          </p:cNvSpPr>
          <p:nvPr>
            <p:ph type="title"/>
          </p:nvPr>
        </p:nvSpPr>
        <p:spPr/>
        <p:txBody>
          <a:bodyPr/>
          <a:lstStyle/>
          <a:p>
            <a:r>
              <a:rPr lang="es-ES" dirty="0"/>
              <a:t>PROTOTIPO</a:t>
            </a:r>
            <a:endParaRPr lang="es-CL" dirty="0"/>
          </a:p>
        </p:txBody>
      </p:sp>
      <p:pic>
        <p:nvPicPr>
          <p:cNvPr id="5" name="Marcador de contenido 4">
            <a:extLst>
              <a:ext uri="{FF2B5EF4-FFF2-40B4-BE49-F238E27FC236}">
                <a16:creationId xmlns:a16="http://schemas.microsoft.com/office/drawing/2014/main" id="{9A862262-C620-4664-9061-7BA5CF1E93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08026" y="1695635"/>
            <a:ext cx="3247845" cy="3247845"/>
          </a:xfrm>
        </p:spPr>
      </p:pic>
      <p:sp>
        <p:nvSpPr>
          <p:cNvPr id="6" name="Marcador de contenido 2">
            <a:extLst>
              <a:ext uri="{FF2B5EF4-FFF2-40B4-BE49-F238E27FC236}">
                <a16:creationId xmlns:a16="http://schemas.microsoft.com/office/drawing/2014/main" id="{0E59518E-A29C-4614-99E5-E3CABB08B84A}"/>
              </a:ext>
            </a:extLst>
          </p:cNvPr>
          <p:cNvSpPr txBox="1">
            <a:spLocks/>
          </p:cNvSpPr>
          <p:nvPr/>
        </p:nvSpPr>
        <p:spPr>
          <a:xfrm>
            <a:off x="3300275" y="1123837"/>
            <a:ext cx="5007877" cy="460118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742950" lvl="1" indent="-285750" algn="just"/>
            <a:r>
              <a:rPr lang="es-ES" dirty="0">
                <a:latin typeface="Arial" panose="020B0604020202020204" pitchFamily="34" charset="0"/>
                <a:cs typeface="Arial" panose="020B0604020202020204" pitchFamily="34" charset="0"/>
              </a:rPr>
              <a:t>En esta fase, interpretamos nuestras ideas seleccionadas en un dispositivo oculto en el interior de un accesorio, protegiendo de esa forma la privacidad e integridad de nuestro cliente.</a:t>
            </a:r>
          </a:p>
        </p:txBody>
      </p:sp>
    </p:spTree>
    <p:extLst>
      <p:ext uri="{BB962C8B-B14F-4D97-AF65-F5344CB8AC3E}">
        <p14:creationId xmlns:p14="http://schemas.microsoft.com/office/powerpoint/2010/main" val="2037940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2E8DB7-3385-4846-94F1-199DD3DF05DC}"/>
              </a:ext>
            </a:extLst>
          </p:cNvPr>
          <p:cNvSpPr>
            <a:spLocks noGrp="1"/>
          </p:cNvSpPr>
          <p:nvPr>
            <p:ph type="title"/>
          </p:nvPr>
        </p:nvSpPr>
        <p:spPr/>
        <p:txBody>
          <a:bodyPr/>
          <a:lstStyle/>
          <a:p>
            <a:r>
              <a:rPr lang="es-ES" dirty="0"/>
              <a:t>PROTOTIPO</a:t>
            </a:r>
            <a:endParaRPr lang="es-CL" dirty="0"/>
          </a:p>
        </p:txBody>
      </p:sp>
      <p:sp>
        <p:nvSpPr>
          <p:cNvPr id="6" name="Marcador de contenido 2">
            <a:extLst>
              <a:ext uri="{FF2B5EF4-FFF2-40B4-BE49-F238E27FC236}">
                <a16:creationId xmlns:a16="http://schemas.microsoft.com/office/drawing/2014/main" id="{0E59518E-A29C-4614-99E5-E3CABB08B84A}"/>
              </a:ext>
            </a:extLst>
          </p:cNvPr>
          <p:cNvSpPr txBox="1">
            <a:spLocks/>
          </p:cNvSpPr>
          <p:nvPr/>
        </p:nvSpPr>
        <p:spPr>
          <a:xfrm>
            <a:off x="6727055" y="1123837"/>
            <a:ext cx="5007877" cy="460118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742950" lvl="1" indent="-285750" algn="just"/>
            <a:r>
              <a:rPr lang="es-ES" dirty="0">
                <a:latin typeface="Arial" panose="020B0604020202020204" pitchFamily="34" charset="0"/>
                <a:cs typeface="Arial" panose="020B0604020202020204" pitchFamily="34" charset="0"/>
              </a:rPr>
              <a:t>La obtención del producto tendrá derecho a una cuenta personal en nuestra web y </a:t>
            </a:r>
            <a:r>
              <a:rPr lang="es-ES">
                <a:latin typeface="Arial" panose="020B0604020202020204" pitchFamily="34" charset="0"/>
                <a:cs typeface="Arial" panose="020B0604020202020204" pitchFamily="34" charset="0"/>
              </a:rPr>
              <a:t>aplicación móvil </a:t>
            </a: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1220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2E8DB7-3385-4846-94F1-199DD3DF05DC}"/>
              </a:ext>
            </a:extLst>
          </p:cNvPr>
          <p:cNvSpPr>
            <a:spLocks noGrp="1"/>
          </p:cNvSpPr>
          <p:nvPr>
            <p:ph type="title"/>
          </p:nvPr>
        </p:nvSpPr>
        <p:spPr/>
        <p:txBody>
          <a:bodyPr/>
          <a:lstStyle/>
          <a:p>
            <a:r>
              <a:rPr lang="es-ES" dirty="0"/>
              <a:t>PROTOTIPO</a:t>
            </a:r>
            <a:endParaRPr lang="es-CL" dirty="0"/>
          </a:p>
        </p:txBody>
      </p:sp>
      <p:sp>
        <p:nvSpPr>
          <p:cNvPr id="6" name="Marcador de contenido 2">
            <a:extLst>
              <a:ext uri="{FF2B5EF4-FFF2-40B4-BE49-F238E27FC236}">
                <a16:creationId xmlns:a16="http://schemas.microsoft.com/office/drawing/2014/main" id="{0E59518E-A29C-4614-99E5-E3CABB08B84A}"/>
              </a:ext>
            </a:extLst>
          </p:cNvPr>
          <p:cNvSpPr txBox="1">
            <a:spLocks/>
          </p:cNvSpPr>
          <p:nvPr/>
        </p:nvSpPr>
        <p:spPr>
          <a:xfrm>
            <a:off x="3131903" y="1123837"/>
            <a:ext cx="5007877" cy="460118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742950" lvl="1" indent="-285750" algn="just"/>
            <a:r>
              <a:rPr lang="es-ES" dirty="0">
                <a:latin typeface="Arial" panose="020B0604020202020204" pitchFamily="34" charset="0"/>
                <a:cs typeface="Arial" panose="020B0604020202020204" pitchFamily="34" charset="0"/>
              </a:rPr>
              <a:t>También contara con un pulsador, el cual al accionarse un numero determinado de veces enviara una señal de alerta al servidor de la empresa y a los dispositivos móviles vinculados a esta.</a:t>
            </a:r>
          </a:p>
        </p:txBody>
      </p:sp>
      <p:pic>
        <p:nvPicPr>
          <p:cNvPr id="8" name="Imagen 7">
            <a:extLst>
              <a:ext uri="{FF2B5EF4-FFF2-40B4-BE49-F238E27FC236}">
                <a16:creationId xmlns:a16="http://schemas.microsoft.com/office/drawing/2014/main" id="{0AE31659-18DD-49F6-B261-75B175925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7258" y="1964292"/>
            <a:ext cx="2920271" cy="2920271"/>
          </a:xfrm>
          <a:prstGeom prst="rect">
            <a:avLst/>
          </a:prstGeom>
        </p:spPr>
      </p:pic>
    </p:spTree>
    <p:extLst>
      <p:ext uri="{BB962C8B-B14F-4D97-AF65-F5344CB8AC3E}">
        <p14:creationId xmlns:p14="http://schemas.microsoft.com/office/powerpoint/2010/main" val="2926045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2E8DB7-3385-4846-94F1-199DD3DF05DC}"/>
              </a:ext>
            </a:extLst>
          </p:cNvPr>
          <p:cNvSpPr>
            <a:spLocks noGrp="1"/>
          </p:cNvSpPr>
          <p:nvPr>
            <p:ph type="title"/>
          </p:nvPr>
        </p:nvSpPr>
        <p:spPr/>
        <p:txBody>
          <a:bodyPr/>
          <a:lstStyle/>
          <a:p>
            <a:r>
              <a:rPr lang="es-ES" dirty="0"/>
              <a:t>PROTOTIPO</a:t>
            </a:r>
            <a:endParaRPr lang="es-CL" dirty="0"/>
          </a:p>
        </p:txBody>
      </p:sp>
      <p:sp>
        <p:nvSpPr>
          <p:cNvPr id="6" name="Marcador de contenido 2">
            <a:extLst>
              <a:ext uri="{FF2B5EF4-FFF2-40B4-BE49-F238E27FC236}">
                <a16:creationId xmlns:a16="http://schemas.microsoft.com/office/drawing/2014/main" id="{0E59518E-A29C-4614-99E5-E3CABB08B84A}"/>
              </a:ext>
            </a:extLst>
          </p:cNvPr>
          <p:cNvSpPr txBox="1">
            <a:spLocks/>
          </p:cNvSpPr>
          <p:nvPr/>
        </p:nvSpPr>
        <p:spPr>
          <a:xfrm>
            <a:off x="6602027" y="1228170"/>
            <a:ext cx="5007877" cy="460118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742950" lvl="1" indent="-285750" algn="just"/>
            <a:r>
              <a:rPr lang="es-ES" dirty="0">
                <a:latin typeface="Arial" panose="020B0604020202020204" pitchFamily="34" charset="0"/>
                <a:cs typeface="Arial" panose="020B0604020202020204" pitchFamily="34" charset="0"/>
              </a:rPr>
              <a:t>El dispositivo dispondrá de varios formatos tales como; pulsera, collar y tobillera. Será personalizable para el cliente en aspectos de color, forma y tamaño</a:t>
            </a:r>
          </a:p>
        </p:txBody>
      </p:sp>
      <p:pic>
        <p:nvPicPr>
          <p:cNvPr id="8" name="Marcador de contenido 7">
            <a:extLst>
              <a:ext uri="{FF2B5EF4-FFF2-40B4-BE49-F238E27FC236}">
                <a16:creationId xmlns:a16="http://schemas.microsoft.com/office/drawing/2014/main" id="{72C61C24-9C47-43C3-B002-5B4AFDE5C2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6925" y="1881877"/>
            <a:ext cx="3085102" cy="3085102"/>
          </a:xfrm>
        </p:spPr>
      </p:pic>
    </p:spTree>
    <p:extLst>
      <p:ext uri="{BB962C8B-B14F-4D97-AF65-F5344CB8AC3E}">
        <p14:creationId xmlns:p14="http://schemas.microsoft.com/office/powerpoint/2010/main" val="3537141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2E8DB7-3385-4846-94F1-199DD3DF05DC}"/>
              </a:ext>
            </a:extLst>
          </p:cNvPr>
          <p:cNvSpPr>
            <a:spLocks noGrp="1"/>
          </p:cNvSpPr>
          <p:nvPr>
            <p:ph type="title"/>
          </p:nvPr>
        </p:nvSpPr>
        <p:spPr/>
        <p:txBody>
          <a:bodyPr/>
          <a:lstStyle/>
          <a:p>
            <a:r>
              <a:rPr lang="es-ES" dirty="0"/>
              <a:t>PROTOTIPO</a:t>
            </a:r>
            <a:endParaRPr lang="es-CL" dirty="0"/>
          </a:p>
        </p:txBody>
      </p:sp>
      <p:pic>
        <p:nvPicPr>
          <p:cNvPr id="7" name="Imagen 6">
            <a:extLst>
              <a:ext uri="{FF2B5EF4-FFF2-40B4-BE49-F238E27FC236}">
                <a16:creationId xmlns:a16="http://schemas.microsoft.com/office/drawing/2014/main" id="{850F41BF-7013-4C70-BE6D-C455BCD2A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906" y="732274"/>
            <a:ext cx="5384307" cy="5384307"/>
          </a:xfrm>
          <a:prstGeom prst="rect">
            <a:avLst/>
          </a:prstGeom>
        </p:spPr>
      </p:pic>
    </p:spTree>
    <p:extLst>
      <p:ext uri="{BB962C8B-B14F-4D97-AF65-F5344CB8AC3E}">
        <p14:creationId xmlns:p14="http://schemas.microsoft.com/office/powerpoint/2010/main" val="2658132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3D9F9E-353D-46B3-9141-E25C13F9F3D9}"/>
              </a:ext>
            </a:extLst>
          </p:cNvPr>
          <p:cNvSpPr>
            <a:spLocks noGrp="1"/>
          </p:cNvSpPr>
          <p:nvPr>
            <p:ph type="title"/>
          </p:nvPr>
        </p:nvSpPr>
        <p:spPr/>
        <p:txBody>
          <a:bodyPr/>
          <a:lstStyle/>
          <a:p>
            <a:r>
              <a:rPr lang="es-ES" dirty="0"/>
              <a:t>EQUIPO</a:t>
            </a:r>
            <a:endParaRPr lang="es-CL" dirty="0"/>
          </a:p>
        </p:txBody>
      </p:sp>
      <p:sp>
        <p:nvSpPr>
          <p:cNvPr id="3" name="Marcador de contenido 2">
            <a:extLst>
              <a:ext uri="{FF2B5EF4-FFF2-40B4-BE49-F238E27FC236}">
                <a16:creationId xmlns:a16="http://schemas.microsoft.com/office/drawing/2014/main" id="{BCF211CF-F64A-4B09-A29C-D8F75A28F788}"/>
              </a:ext>
            </a:extLst>
          </p:cNvPr>
          <p:cNvSpPr>
            <a:spLocks noGrp="1"/>
          </p:cNvSpPr>
          <p:nvPr>
            <p:ph idx="1"/>
          </p:nvPr>
        </p:nvSpPr>
        <p:spPr/>
        <p:txBody>
          <a:bodyPr/>
          <a:lstStyle/>
          <a:p>
            <a:endParaRPr lang="es-CL"/>
          </a:p>
        </p:txBody>
      </p:sp>
    </p:spTree>
    <p:extLst>
      <p:ext uri="{BB962C8B-B14F-4D97-AF65-F5344CB8AC3E}">
        <p14:creationId xmlns:p14="http://schemas.microsoft.com/office/powerpoint/2010/main" val="196252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sp>
        <p:nvSpPr>
          <p:cNvPr id="6" name="Marcador de contenido 5">
            <a:extLst>
              <a:ext uri="{FF2B5EF4-FFF2-40B4-BE49-F238E27FC236}">
                <a16:creationId xmlns:a16="http://schemas.microsoft.com/office/drawing/2014/main" id="{C1516640-BFE8-4FB3-BB21-99A04761F397}"/>
              </a:ext>
            </a:extLst>
          </p:cNvPr>
          <p:cNvSpPr>
            <a:spLocks noGrp="1"/>
          </p:cNvSpPr>
          <p:nvPr>
            <p:ph idx="1"/>
          </p:nvPr>
        </p:nvSpPr>
        <p:spPr>
          <a:xfrm>
            <a:off x="3869268" y="864108"/>
            <a:ext cx="7315200" cy="5217096"/>
          </a:xfrm>
        </p:spPr>
        <p:txBody>
          <a:bodyPr/>
          <a:lstStyle/>
          <a:p>
            <a:r>
              <a:rPr lang="es-ES" dirty="0">
                <a:latin typeface="Arial" panose="020B0604020202020204" pitchFamily="34" charset="0"/>
                <a:cs typeface="Arial" panose="020B0604020202020204" pitchFamily="34" charset="0"/>
              </a:rPr>
              <a:t>Realizamos una encuesta mediante Google </a:t>
            </a:r>
            <a:r>
              <a:rPr lang="es-ES" dirty="0" err="1">
                <a:latin typeface="Arial" panose="020B0604020202020204" pitchFamily="34" charset="0"/>
                <a:cs typeface="Arial" panose="020B0604020202020204" pitchFamily="34" charset="0"/>
              </a:rPr>
              <a:t>forms</a:t>
            </a:r>
            <a:r>
              <a:rPr lang="es-ES" dirty="0">
                <a:latin typeface="Arial" panose="020B0604020202020204" pitchFamily="34" charset="0"/>
                <a:cs typeface="Arial" panose="020B0604020202020204" pitchFamily="34" charset="0"/>
              </a:rPr>
              <a:t>, con el siguiente contexto:</a:t>
            </a:r>
          </a:p>
          <a:p>
            <a:endParaRPr lang="es-ES" dirty="0">
              <a:latin typeface="Arial" panose="020B0604020202020204" pitchFamily="34" charset="0"/>
              <a:cs typeface="Arial" panose="020B0604020202020204" pitchFamily="34" charset="0"/>
            </a:endParaRPr>
          </a:p>
          <a:p>
            <a:pPr lvl="1"/>
            <a:r>
              <a:rPr lang="es-ES" dirty="0">
                <a:latin typeface="Arial" panose="020B0604020202020204" pitchFamily="34" charset="0"/>
                <a:cs typeface="Arial" panose="020B0604020202020204" pitchFamily="34" charset="0"/>
              </a:rPr>
              <a:t>Desde la antigua Roma existe esta problemática: En la desigualdad de género se estima, a nivel global, que alrededor de una de cada tres mujeres en el mundo ha experimentado alguna vez en su vida violencia física o psicológica por parte de una persona, ya sea la pareja íntima o no. El acoso callejero también es un problema, entre otros. En promedio, las mujeres comienzan a sufrir acoso a los 14 años, es decir, cuando inician la etapa de la pubertad. Por eso, con la intención de frenar estas situaciones, hemos creado esta encuesta para desarrollar posibles soluciones tecnológicas dependiendo de la opinión, reacción y conocimiento de los encuestados. </a:t>
            </a:r>
          </a:p>
          <a:p>
            <a:endParaRPr lang="es-ES" dirty="0">
              <a:latin typeface="Arial" panose="020B0604020202020204" pitchFamily="34" charset="0"/>
              <a:cs typeface="Arial" panose="020B0604020202020204" pitchFamily="34" charset="0"/>
            </a:endParaRPr>
          </a:p>
          <a:p>
            <a:pPr lvl="1"/>
            <a:endParaRPr lang="es-C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0189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1026" name="Picture 2" descr="Gráfico de respuestas de formularios. Título de la pregunta: Edad. Número de respuestas: 6 respuestas.">
            <a:extLst>
              <a:ext uri="{FF2B5EF4-FFF2-40B4-BE49-F238E27FC236}">
                <a16:creationId xmlns:a16="http://schemas.microsoft.com/office/drawing/2014/main" id="{EFDA1F5C-9BC1-4D56-8F62-DD9A063993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0681"/>
          <a:stretch/>
        </p:blipFill>
        <p:spPr bwMode="auto">
          <a:xfrm>
            <a:off x="4708208" y="2893054"/>
            <a:ext cx="5637320" cy="2989996"/>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contenido 5">
            <a:extLst>
              <a:ext uri="{FF2B5EF4-FFF2-40B4-BE49-F238E27FC236}">
                <a16:creationId xmlns:a16="http://schemas.microsoft.com/office/drawing/2014/main" id="{82F0E7A3-F24A-4BAE-B84C-5CAB8E30BED6}"/>
              </a:ext>
            </a:extLst>
          </p:cNvPr>
          <p:cNvSpPr>
            <a:spLocks noGrp="1"/>
          </p:cNvSpPr>
          <p:nvPr>
            <p:ph idx="1"/>
          </p:nvPr>
        </p:nvSpPr>
        <p:spPr>
          <a:xfrm>
            <a:off x="3869268" y="864108"/>
            <a:ext cx="7315200" cy="2349609"/>
          </a:xfrm>
        </p:spPr>
        <p:txBody>
          <a:bodyPr/>
          <a:lstStyle/>
          <a:p>
            <a:r>
              <a:rPr lang="es-ES" dirty="0">
                <a:latin typeface="Arial" panose="020B0604020202020204" pitchFamily="34" charset="0"/>
                <a:cs typeface="Arial" panose="020B0604020202020204" pitchFamily="34" charset="0"/>
              </a:rPr>
              <a:t>Los nombres no se entregaran para mantener la privacidad e integridad de las personas encuestadas.</a:t>
            </a:r>
          </a:p>
          <a:p>
            <a:pPr lvl="1"/>
            <a:endParaRPr lang="es-C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687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3076" name="Picture 4" descr="Gráfico de respuestas de formularios. Título de la pregunta: ¿Ha experimentado algunas de estas situaciones?. Número de respuestas: 6 respuestas.">
            <a:extLst>
              <a:ext uri="{FF2B5EF4-FFF2-40B4-BE49-F238E27FC236}">
                <a16:creationId xmlns:a16="http://schemas.microsoft.com/office/drawing/2014/main" id="{B08DF4B5-7971-472B-808A-015B465C71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77" r="26092" b="8950"/>
          <a:stretch/>
        </p:blipFill>
        <p:spPr bwMode="auto">
          <a:xfrm>
            <a:off x="4068703" y="540465"/>
            <a:ext cx="5927549" cy="2883963"/>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a:extLst>
              <a:ext uri="{FF2B5EF4-FFF2-40B4-BE49-F238E27FC236}">
                <a16:creationId xmlns:a16="http://schemas.microsoft.com/office/drawing/2014/main" id="{C417AF65-192F-4805-97DE-C30AF126CE99}"/>
              </a:ext>
            </a:extLst>
          </p:cNvPr>
          <p:cNvPicPr>
            <a:picLocks noChangeAspect="1"/>
          </p:cNvPicPr>
          <p:nvPr/>
        </p:nvPicPr>
        <p:blipFill>
          <a:blip r:embed="rId3"/>
          <a:stretch>
            <a:fillRect/>
          </a:stretch>
        </p:blipFill>
        <p:spPr>
          <a:xfrm>
            <a:off x="4175239" y="3356840"/>
            <a:ext cx="6183201" cy="3116137"/>
          </a:xfrm>
          <a:prstGeom prst="rect">
            <a:avLst/>
          </a:prstGeom>
        </p:spPr>
      </p:pic>
    </p:spTree>
    <p:extLst>
      <p:ext uri="{BB962C8B-B14F-4D97-AF65-F5344CB8AC3E}">
        <p14:creationId xmlns:p14="http://schemas.microsoft.com/office/powerpoint/2010/main" val="1490528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2050" name="Picture 2" descr="Gráfico de respuestas de formularios. Título de la pregunta: ¿Alguien de tu circulo familiar/amigos ha estado en la misma posición?. Número de respuestas: 6 respuestas.">
            <a:extLst>
              <a:ext uri="{FF2B5EF4-FFF2-40B4-BE49-F238E27FC236}">
                <a16:creationId xmlns:a16="http://schemas.microsoft.com/office/drawing/2014/main" id="{8A373319-850D-4561-9B04-763B6F0F05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4" r="27270" b="9700"/>
          <a:stretch/>
        </p:blipFill>
        <p:spPr bwMode="auto">
          <a:xfrm>
            <a:off x="4181383" y="727969"/>
            <a:ext cx="5312983" cy="254789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14F76143-B8E3-409C-A789-2BC042B7522F}"/>
              </a:ext>
            </a:extLst>
          </p:cNvPr>
          <p:cNvPicPr>
            <a:picLocks noChangeAspect="1"/>
          </p:cNvPicPr>
          <p:nvPr/>
        </p:nvPicPr>
        <p:blipFill>
          <a:blip r:embed="rId3"/>
          <a:stretch>
            <a:fillRect/>
          </a:stretch>
        </p:blipFill>
        <p:spPr>
          <a:xfrm>
            <a:off x="4181383" y="3275860"/>
            <a:ext cx="7096125" cy="3057525"/>
          </a:xfrm>
          <a:prstGeom prst="rect">
            <a:avLst/>
          </a:prstGeom>
        </p:spPr>
      </p:pic>
    </p:spTree>
    <p:extLst>
      <p:ext uri="{BB962C8B-B14F-4D97-AF65-F5344CB8AC3E}">
        <p14:creationId xmlns:p14="http://schemas.microsoft.com/office/powerpoint/2010/main" val="3260341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5122" name="Picture 2" descr="Gráfico de respuestas de formularios. Título de la pregunta: ¿Has visto a mas gente pasar por eso?. Número de respuestas: 6 respuestas.">
            <a:extLst>
              <a:ext uri="{FF2B5EF4-FFF2-40B4-BE49-F238E27FC236}">
                <a16:creationId xmlns:a16="http://schemas.microsoft.com/office/drawing/2014/main" id="{04227601-61CA-46A6-B3DE-C7D109F337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94" r="28932" b="10295"/>
          <a:stretch/>
        </p:blipFill>
        <p:spPr bwMode="auto">
          <a:xfrm>
            <a:off x="4208016" y="781234"/>
            <a:ext cx="5288238" cy="257674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F3C9CE8E-6336-4E54-B932-AA9A672576AF}"/>
              </a:ext>
            </a:extLst>
          </p:cNvPr>
          <p:cNvPicPr>
            <a:picLocks noChangeAspect="1"/>
          </p:cNvPicPr>
          <p:nvPr/>
        </p:nvPicPr>
        <p:blipFill>
          <a:blip r:embed="rId3"/>
          <a:stretch>
            <a:fillRect/>
          </a:stretch>
        </p:blipFill>
        <p:spPr>
          <a:xfrm>
            <a:off x="4208016" y="3500022"/>
            <a:ext cx="7067550" cy="2676525"/>
          </a:xfrm>
          <a:prstGeom prst="rect">
            <a:avLst/>
          </a:prstGeom>
        </p:spPr>
      </p:pic>
    </p:spTree>
    <p:extLst>
      <p:ext uri="{BB962C8B-B14F-4D97-AF65-F5344CB8AC3E}">
        <p14:creationId xmlns:p14="http://schemas.microsoft.com/office/powerpoint/2010/main" val="7172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3" name="Imagen 2">
            <a:extLst>
              <a:ext uri="{FF2B5EF4-FFF2-40B4-BE49-F238E27FC236}">
                <a16:creationId xmlns:a16="http://schemas.microsoft.com/office/drawing/2014/main" id="{3DD69575-ACBF-4F03-8ECA-9794B3E1E2BE}"/>
              </a:ext>
            </a:extLst>
          </p:cNvPr>
          <p:cNvPicPr>
            <a:picLocks noChangeAspect="1"/>
          </p:cNvPicPr>
          <p:nvPr/>
        </p:nvPicPr>
        <p:blipFill>
          <a:blip r:embed="rId2"/>
          <a:stretch>
            <a:fillRect/>
          </a:stretch>
        </p:blipFill>
        <p:spPr>
          <a:xfrm>
            <a:off x="4102177" y="1426531"/>
            <a:ext cx="7077075" cy="3543300"/>
          </a:xfrm>
          <a:prstGeom prst="rect">
            <a:avLst/>
          </a:prstGeom>
        </p:spPr>
      </p:pic>
    </p:spTree>
    <p:extLst>
      <p:ext uri="{BB962C8B-B14F-4D97-AF65-F5344CB8AC3E}">
        <p14:creationId xmlns:p14="http://schemas.microsoft.com/office/powerpoint/2010/main" val="946923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5" name="Imagen 4">
            <a:extLst>
              <a:ext uri="{FF2B5EF4-FFF2-40B4-BE49-F238E27FC236}">
                <a16:creationId xmlns:a16="http://schemas.microsoft.com/office/drawing/2014/main" id="{82A46EE9-7742-4F9F-AB98-8E9F63997CA4}"/>
              </a:ext>
            </a:extLst>
          </p:cNvPr>
          <p:cNvPicPr>
            <a:picLocks noChangeAspect="1"/>
          </p:cNvPicPr>
          <p:nvPr/>
        </p:nvPicPr>
        <p:blipFill>
          <a:blip r:embed="rId2"/>
          <a:stretch>
            <a:fillRect/>
          </a:stretch>
        </p:blipFill>
        <p:spPr>
          <a:xfrm>
            <a:off x="4114703" y="1477390"/>
            <a:ext cx="7073063" cy="3512604"/>
          </a:xfrm>
          <a:prstGeom prst="rect">
            <a:avLst/>
          </a:prstGeom>
        </p:spPr>
      </p:pic>
    </p:spTree>
    <p:extLst>
      <p:ext uri="{BB962C8B-B14F-4D97-AF65-F5344CB8AC3E}">
        <p14:creationId xmlns:p14="http://schemas.microsoft.com/office/powerpoint/2010/main" val="1482765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FD71A-06E1-46DA-8899-E085424826B0}"/>
              </a:ext>
            </a:extLst>
          </p:cNvPr>
          <p:cNvSpPr>
            <a:spLocks noGrp="1"/>
          </p:cNvSpPr>
          <p:nvPr>
            <p:ph type="title"/>
          </p:nvPr>
        </p:nvSpPr>
        <p:spPr/>
        <p:txBody>
          <a:bodyPr/>
          <a:lstStyle/>
          <a:p>
            <a:r>
              <a:rPr lang="es-ES" dirty="0"/>
              <a:t>EMPATIA</a:t>
            </a:r>
            <a:endParaRPr lang="es-CL" dirty="0"/>
          </a:p>
        </p:txBody>
      </p:sp>
      <p:pic>
        <p:nvPicPr>
          <p:cNvPr id="6148" name="Picture 4" descr="Gráfico de respuestas de formularios. Título de la pregunta: ¿Qué mejorarías de aquellos productos? selecciona una o mas. Número de respuestas: 3 respuestas.">
            <a:extLst>
              <a:ext uri="{FF2B5EF4-FFF2-40B4-BE49-F238E27FC236}">
                <a16:creationId xmlns:a16="http://schemas.microsoft.com/office/drawing/2014/main" id="{302059CB-A8F8-4D5A-934F-A227060901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74" t="5863" r="7816" b="8975"/>
          <a:stretch/>
        </p:blipFill>
        <p:spPr bwMode="auto">
          <a:xfrm>
            <a:off x="4123582" y="1808887"/>
            <a:ext cx="7152021" cy="321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404076"/>
      </p:ext>
    </p:extLst>
  </p:cSld>
  <p:clrMapOvr>
    <a:masterClrMapping/>
  </p:clrMapOvr>
</p:sld>
</file>

<file path=ppt/theme/theme1.xml><?xml version="1.0" encoding="utf-8"?>
<a:theme xmlns:a="http://schemas.openxmlformats.org/drawingml/2006/main" name="Marco">
  <a:themeElements>
    <a:clrScheme name="Marco">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TM03457475[[fn=Marco]]</Template>
  <TotalTime>392</TotalTime>
  <Words>458</Words>
  <Application>Microsoft Office PowerPoint</Application>
  <PresentationFormat>Panorámica</PresentationFormat>
  <Paragraphs>46</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Corbel</vt:lpstr>
      <vt:lpstr>Wingdings</vt:lpstr>
      <vt:lpstr>Wingdings 2</vt:lpstr>
      <vt:lpstr>Marco</vt:lpstr>
      <vt:lpstr>DESIGN THINKING</vt:lpstr>
      <vt:lpstr>EMPATIA</vt:lpstr>
      <vt:lpstr>EMPATIA</vt:lpstr>
      <vt:lpstr>EMPATIA</vt:lpstr>
      <vt:lpstr>EMPATIA</vt:lpstr>
      <vt:lpstr>EMPATIA</vt:lpstr>
      <vt:lpstr>EMPATIA</vt:lpstr>
      <vt:lpstr>EMPATIA</vt:lpstr>
      <vt:lpstr>EMPATIA</vt:lpstr>
      <vt:lpstr>DEFINICION</vt:lpstr>
      <vt:lpstr>DEFINICION</vt:lpstr>
      <vt:lpstr>DEFINICION</vt:lpstr>
      <vt:lpstr>IDEACIÓN   </vt:lpstr>
      <vt:lpstr>PROTOTIPO</vt:lpstr>
      <vt:lpstr>PROTOTIPO</vt:lpstr>
      <vt:lpstr>PROTOTIPO</vt:lpstr>
      <vt:lpstr>PROTOTIPO</vt:lpstr>
      <vt:lpstr>PROTOTIPO</vt:lpstr>
      <vt:lpstr>EQUIPO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THINKING</dc:title>
  <dc:creator>CETECOM</dc:creator>
  <cp:lastModifiedBy>CETECOM</cp:lastModifiedBy>
  <cp:revision>20</cp:revision>
  <dcterms:created xsi:type="dcterms:W3CDTF">2022-06-10T20:45:31Z</dcterms:created>
  <dcterms:modified xsi:type="dcterms:W3CDTF">2022-06-11T04:31:56Z</dcterms:modified>
</cp:coreProperties>
</file>