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70" r:id="rId12"/>
    <p:sldId id="272" r:id="rId13"/>
    <p:sldId id="259" r:id="rId14"/>
    <p:sldId id="260" r:id="rId15"/>
    <p:sldId id="273" r:id="rId16"/>
    <p:sldId id="274"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10-06-2022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10-06-2022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normAutofit/>
          </a:bodyPr>
          <a:lstStyle/>
          <a:p>
            <a:pPr algn="just"/>
            <a:r>
              <a:rPr lang="es-ES" sz="1800" dirty="0">
                <a:latin typeface="Arial" panose="020B0604020202020204" pitchFamily="34" charset="0"/>
                <a:cs typeface="Arial" panose="020B0604020202020204" pitchFamily="34" charset="0"/>
              </a:rPr>
              <a:t>Se realizó un </a:t>
            </a:r>
            <a:r>
              <a:rPr lang="es-ES" sz="1800" dirty="0" err="1">
                <a:latin typeface="Arial" panose="020B0604020202020204" pitchFamily="34" charset="0"/>
                <a:cs typeface="Arial" panose="020B0604020202020204" pitchFamily="34" charset="0"/>
              </a:rPr>
              <a:t>focus</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group</a:t>
            </a:r>
            <a:r>
              <a:rPr lang="es-ES" sz="1800" dirty="0">
                <a:latin typeface="Arial" panose="020B0604020202020204" pitchFamily="34" charset="0"/>
                <a:cs typeface="Arial" panose="020B0604020202020204" pitchFamily="34" charset="0"/>
              </a:rPr>
              <a:t> con el fin de identificar opiniones, hábitos y necesidades de nuestro cliente.</a:t>
            </a:r>
          </a:p>
          <a:p>
            <a:pPr algn="just"/>
            <a:r>
              <a:rPr lang="es-ES" sz="1800" dirty="0">
                <a:latin typeface="Arial" panose="020B0604020202020204" pitchFamily="34" charset="0"/>
                <a:cs typeface="Arial" panose="020B0604020202020204" pitchFamily="34" charset="0"/>
              </a:rPr>
              <a:t>Para ello nos reunimos y profundizamos la problemática que se presenta en las encuestas, comparándola con el caso indicado en las bases técnicas de la Hackathon 2022.</a:t>
            </a:r>
          </a:p>
          <a:p>
            <a:pPr algn="just"/>
            <a:endParaRPr lang="es-ES" sz="1800" dirty="0">
              <a:latin typeface="Arial" panose="020B0604020202020204" pitchFamily="34" charset="0"/>
              <a:cs typeface="Arial" panose="020B0604020202020204" pitchFamily="34" charset="0"/>
            </a:endParaRPr>
          </a:p>
          <a:p>
            <a:pPr lvl="1" algn="just"/>
            <a:r>
              <a:rPr lang="es-ES" sz="1600" dirty="0">
                <a:latin typeface="Arial" panose="020B0604020202020204" pitchFamily="34" charset="0"/>
                <a:cs typeface="Arial" panose="020B0604020202020204" pitchFamily="34" charset="0"/>
              </a:rPr>
              <a:t>El objetivo de nuestro proyecto será defender a nuestro cliente ante cualquier tipo de abuso físico y/o psicológico, protegiendo la privacidad e integridad del mismo.</a:t>
            </a:r>
          </a:p>
          <a:p>
            <a:pPr algn="just"/>
            <a:endParaRPr lang="es-C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a:xfrm>
            <a:off x="3851553" y="0"/>
            <a:ext cx="7315200" cy="4380741"/>
          </a:xfrm>
        </p:spPr>
        <p:txBody>
          <a:bodyPr/>
          <a:lstStyle/>
          <a:p>
            <a:pPr algn="just"/>
            <a:r>
              <a:rPr lang="es-ES" dirty="0">
                <a:latin typeface="Arial" panose="020B0604020202020204" pitchFamily="34" charset="0"/>
                <a:cs typeface="Arial" panose="020B0604020202020204" pitchFamily="34" charset="0"/>
              </a:rPr>
              <a:t>Análisis Paralelo</a:t>
            </a:r>
          </a:p>
          <a:p>
            <a:pPr algn="just"/>
            <a:endParaRPr lang="es-ES" dirty="0">
              <a:latin typeface="Arial" panose="020B0604020202020204" pitchFamily="34" charset="0"/>
              <a:cs typeface="Arial" panose="020B0604020202020204" pitchFamily="34" charset="0"/>
            </a:endParaRPr>
          </a:p>
          <a:p>
            <a:pPr lvl="1" algn="just"/>
            <a:r>
              <a:rPr lang="es-ES" dirty="0">
                <a:latin typeface="Arial" panose="020B0604020202020204" pitchFamily="34" charset="0"/>
                <a:cs typeface="Arial" panose="020B0604020202020204" pitchFamily="34" charset="0"/>
              </a:rPr>
              <a:t>Hemos realizado un análisis del mercado actual sobre la temática disputada, obteniendo los siguientes resultados:</a:t>
            </a:r>
          </a:p>
          <a:p>
            <a:pPr lvl="2" algn="just"/>
            <a:r>
              <a:rPr lang="es-ES" dirty="0">
                <a:latin typeface="Arial" panose="020B0604020202020204" pitchFamily="34" charset="0"/>
                <a:cs typeface="Arial" panose="020B0604020202020204" pitchFamily="34" charset="0"/>
              </a:rPr>
              <a:t>Mercado Actual: </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 de bolsillo: Bajo Costo – Calidad media baja – Accesible</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Alarmas Comunitarias: Alto Costo – Calidad media/alta – Baja Accesibilidad</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APP ELLES: Nulo Costo – Calidad Alta – Accesible </a:t>
            </a:r>
          </a:p>
        </p:txBody>
      </p:sp>
      <p:pic>
        <p:nvPicPr>
          <p:cNvPr id="5" name="Imagen 4">
            <a:extLst>
              <a:ext uri="{FF2B5EF4-FFF2-40B4-BE49-F238E27FC236}">
                <a16:creationId xmlns:a16="http://schemas.microsoft.com/office/drawing/2014/main" id="{FFA09F35-3C93-44BB-9180-26F81B0AE162}"/>
              </a:ext>
            </a:extLst>
          </p:cNvPr>
          <p:cNvPicPr>
            <a:picLocks noChangeAspect="1"/>
          </p:cNvPicPr>
          <p:nvPr/>
        </p:nvPicPr>
        <p:blipFill>
          <a:blip r:embed="rId2"/>
          <a:stretch>
            <a:fillRect/>
          </a:stretch>
        </p:blipFill>
        <p:spPr>
          <a:xfrm rot="13800018">
            <a:off x="10083016" y="4130388"/>
            <a:ext cx="766094" cy="2015415"/>
          </a:xfrm>
          <a:prstGeom prst="rect">
            <a:avLst/>
          </a:prstGeom>
        </p:spPr>
      </p:pic>
      <p:pic>
        <p:nvPicPr>
          <p:cNvPr id="6" name="Imagen 5">
            <a:extLst>
              <a:ext uri="{FF2B5EF4-FFF2-40B4-BE49-F238E27FC236}">
                <a16:creationId xmlns:a16="http://schemas.microsoft.com/office/drawing/2014/main" id="{127FF62D-57A9-424E-9132-C09A3BA4950C}"/>
              </a:ext>
            </a:extLst>
          </p:cNvPr>
          <p:cNvPicPr>
            <a:picLocks noChangeAspect="1"/>
          </p:cNvPicPr>
          <p:nvPr/>
        </p:nvPicPr>
        <p:blipFill rotWithShape="1">
          <a:blip r:embed="rId3"/>
          <a:srcRect l="22610"/>
          <a:stretch/>
        </p:blipFill>
        <p:spPr>
          <a:xfrm>
            <a:off x="7212232" y="4167006"/>
            <a:ext cx="1602265" cy="1712175"/>
          </a:xfrm>
          <a:prstGeom prst="rect">
            <a:avLst/>
          </a:prstGeom>
        </p:spPr>
      </p:pic>
      <p:pic>
        <p:nvPicPr>
          <p:cNvPr id="7" name="Imagen 6">
            <a:extLst>
              <a:ext uri="{FF2B5EF4-FFF2-40B4-BE49-F238E27FC236}">
                <a16:creationId xmlns:a16="http://schemas.microsoft.com/office/drawing/2014/main" id="{EF0C0BD7-39AB-48C3-8399-1BEA48D2197F}"/>
              </a:ext>
            </a:extLst>
          </p:cNvPr>
          <p:cNvPicPr>
            <a:picLocks noChangeAspect="1"/>
          </p:cNvPicPr>
          <p:nvPr/>
        </p:nvPicPr>
        <p:blipFill rotWithShape="1">
          <a:blip r:embed="rId4"/>
          <a:srcRect b="23109"/>
          <a:stretch/>
        </p:blipFill>
        <p:spPr>
          <a:xfrm>
            <a:off x="4500241" y="4044045"/>
            <a:ext cx="1412151" cy="1871317"/>
          </a:xfrm>
          <a:prstGeom prst="rect">
            <a:avLst/>
          </a:prstGeom>
        </p:spPr>
      </p:pic>
    </p:spTree>
    <p:extLst>
      <p:ext uri="{BB962C8B-B14F-4D97-AF65-F5344CB8AC3E}">
        <p14:creationId xmlns:p14="http://schemas.microsoft.com/office/powerpoint/2010/main" val="132818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pic>
        <p:nvPicPr>
          <p:cNvPr id="7" name="Imagen 6">
            <a:extLst>
              <a:ext uri="{FF2B5EF4-FFF2-40B4-BE49-F238E27FC236}">
                <a16:creationId xmlns:a16="http://schemas.microsoft.com/office/drawing/2014/main" id="{8F2DC3C5-A2D7-457C-963B-E6DA731C730F}"/>
              </a:ext>
            </a:extLst>
          </p:cNvPr>
          <p:cNvPicPr>
            <a:picLocks noChangeAspect="1"/>
          </p:cNvPicPr>
          <p:nvPr/>
        </p:nvPicPr>
        <p:blipFill>
          <a:blip r:embed="rId2"/>
          <a:stretch>
            <a:fillRect/>
          </a:stretch>
        </p:blipFill>
        <p:spPr>
          <a:xfrm>
            <a:off x="3761500" y="1123837"/>
            <a:ext cx="7682057" cy="4145872"/>
          </a:xfrm>
          <a:prstGeom prst="rect">
            <a:avLst/>
          </a:prstGeom>
        </p:spPr>
      </p:pic>
    </p:spTree>
    <p:extLst>
      <p:ext uri="{BB962C8B-B14F-4D97-AF65-F5344CB8AC3E}">
        <p14:creationId xmlns:p14="http://schemas.microsoft.com/office/powerpoint/2010/main" val="2858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IDEACIÓN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471170" y="739821"/>
            <a:ext cx="7075506" cy="2411752"/>
          </a:xfrm>
        </p:spPr>
        <p:txBody>
          <a:bodyPr>
            <a:normAutofit/>
          </a:bodyPr>
          <a:lstStyle/>
          <a:p>
            <a:pPr marL="742950" lvl="1" indent="-285750" algn="just"/>
            <a:r>
              <a:rPr lang="es-ES" dirty="0">
                <a:latin typeface="Arial" panose="020B0604020202020204" pitchFamily="34" charset="0"/>
                <a:cs typeface="Arial" panose="020B0604020202020204" pitchFamily="34" charset="0"/>
              </a:rPr>
              <a:t>Mediante una lluvia de ideas se realizó una elección y composición inicial para el prototipo:  </a:t>
            </a:r>
          </a:p>
          <a:p>
            <a:pPr marL="457200" lvl="1" indent="0" algn="just">
              <a:buNone/>
            </a:pPr>
            <a:endParaRPr lang="es-ES"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6288986" y="2452472"/>
            <a:ext cx="2566641" cy="4510553"/>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5" name="Marcador de contenido 4">
            <a:extLst>
              <a:ext uri="{FF2B5EF4-FFF2-40B4-BE49-F238E27FC236}">
                <a16:creationId xmlns:a16="http://schemas.microsoft.com/office/drawing/2014/main" id="{9A862262-C620-4664-9061-7BA5CF1E9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026" y="1695635"/>
            <a:ext cx="3247845" cy="3247845"/>
          </a:xfrm>
        </p:spPr>
      </p:pic>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30027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En esta fase, interpretamos nuestras ideas seleccionadas en un dispositivo oculto en el interior de un accesorio, protegiendo de esa forma la privacidad e integridad de nuestro cliente.</a:t>
            </a:r>
          </a:p>
        </p:txBody>
      </p:sp>
    </p:spTree>
    <p:extLst>
      <p:ext uri="{BB962C8B-B14F-4D97-AF65-F5344CB8AC3E}">
        <p14:creationId xmlns:p14="http://schemas.microsoft.com/office/powerpoint/2010/main" val="203794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487662"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El dispositivo contara con un pulsador, el cual al accionarse un numero determinado de veces enviara una señal de alerta al servidor de la empresa y a los dispositivos móviles vinculados a esta.</a:t>
            </a:r>
          </a:p>
        </p:txBody>
      </p:sp>
      <p:pic>
        <p:nvPicPr>
          <p:cNvPr id="8" name="Imagen 7">
            <a:extLst>
              <a:ext uri="{FF2B5EF4-FFF2-40B4-BE49-F238E27FC236}">
                <a16:creationId xmlns:a16="http://schemas.microsoft.com/office/drawing/2014/main" id="{0AE31659-18DD-49F6-B261-75B17592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029" y="1964292"/>
            <a:ext cx="2920271" cy="2920271"/>
          </a:xfrm>
          <a:prstGeom prst="rect">
            <a:avLst/>
          </a:prstGeom>
        </p:spPr>
      </p:pic>
    </p:spTree>
    <p:extLst>
      <p:ext uri="{BB962C8B-B14F-4D97-AF65-F5344CB8AC3E}">
        <p14:creationId xmlns:p14="http://schemas.microsoft.com/office/powerpoint/2010/main" val="292604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30027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En esta fase, interpretamos nuestras ideas seleccionadas en un dispositivo oculto en el interior de un accesorio, protegiendo de esa forma la privacidad e integridad de nuestro cliente.</a:t>
            </a:r>
          </a:p>
        </p:txBody>
      </p:sp>
      <p:pic>
        <p:nvPicPr>
          <p:cNvPr id="8" name="Marcador de contenido 7">
            <a:extLst>
              <a:ext uri="{FF2B5EF4-FFF2-40B4-BE49-F238E27FC236}">
                <a16:creationId xmlns:a16="http://schemas.microsoft.com/office/drawing/2014/main" id="{72C61C24-9C47-43C3-B002-5B4AFDE5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1146" y="1691084"/>
            <a:ext cx="3085102" cy="3085102"/>
          </a:xfrm>
        </p:spPr>
      </p:pic>
    </p:spTree>
    <p:extLst>
      <p:ext uri="{BB962C8B-B14F-4D97-AF65-F5344CB8AC3E}">
        <p14:creationId xmlns:p14="http://schemas.microsoft.com/office/powerpoint/2010/main" val="353714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latin typeface="Arial" panose="020B0604020202020204" pitchFamily="34" charset="0"/>
                <a:cs typeface="Arial" panose="020B0604020202020204" pitchFamily="34" charset="0"/>
              </a:rPr>
              <a:t>Realizamos una encuesta mediante Google </a:t>
            </a:r>
            <a:r>
              <a:rPr lang="es-ES" dirty="0" err="1">
                <a:latin typeface="Arial" panose="020B0604020202020204" pitchFamily="34" charset="0"/>
                <a:cs typeface="Arial" panose="020B0604020202020204" pitchFamily="34" charset="0"/>
              </a:rPr>
              <a:t>forms</a:t>
            </a:r>
            <a:r>
              <a:rPr lang="es-ES" dirty="0">
                <a:latin typeface="Arial" panose="020B0604020202020204" pitchFamily="34" charset="0"/>
                <a:cs typeface="Arial" panose="020B0604020202020204" pitchFamily="34" charset="0"/>
              </a:rPr>
              <a:t>, con el siguiente contexto:</a:t>
            </a:r>
          </a:p>
          <a:p>
            <a:endParaRPr lang="es-ES" dirty="0">
              <a:latin typeface="Arial" panose="020B0604020202020204" pitchFamily="34" charset="0"/>
              <a:cs typeface="Arial" panose="020B0604020202020204" pitchFamily="34" charset="0"/>
            </a:endParaRPr>
          </a:p>
          <a:p>
            <a:pPr lvl="1"/>
            <a:r>
              <a:rPr lang="es-ES" dirty="0">
                <a:latin typeface="Arial" panose="020B0604020202020204" pitchFamily="34" charset="0"/>
                <a:cs typeface="Arial" panose="020B0604020202020204" pitchFamily="34" charset="0"/>
              </a:rPr>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latin typeface="Arial" panose="020B0604020202020204" pitchFamily="34" charset="0"/>
              <a:cs typeface="Arial" panose="020B0604020202020204" pitchFamily="34" charset="0"/>
            </a:endParaRP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latin typeface="Arial" panose="020B0604020202020204" pitchFamily="34" charset="0"/>
                <a:cs typeface="Arial" panose="020B0604020202020204" pitchFamily="34" charset="0"/>
              </a:rPr>
              <a:t>Los nombres no se entregaran para mantener la privacidad e integridad de las personas encuestadas.</a:t>
            </a: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384</TotalTime>
  <Words>444</Words>
  <Application>Microsoft Office PowerPoint</Application>
  <PresentationFormat>Panorámica</PresentationFormat>
  <Paragraphs>43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Corbel</vt:lpstr>
      <vt:lpstr>Wingdings</vt:lpstr>
      <vt:lpstr>Wingdings 2</vt:lpstr>
      <vt:lpstr>Marco</vt:lpstr>
      <vt:lpstr>DESIGN THINKING</vt:lpstr>
      <vt:lpstr>EMPATIA</vt:lpstr>
      <vt:lpstr>EMPATIA</vt:lpstr>
      <vt:lpstr>EMPATIA</vt:lpstr>
      <vt:lpstr>EMPATIA</vt:lpstr>
      <vt:lpstr>EMPATIA</vt:lpstr>
      <vt:lpstr>EMPATIA</vt:lpstr>
      <vt:lpstr>EMPATIA</vt:lpstr>
      <vt:lpstr>EMPATIA</vt:lpstr>
      <vt:lpstr>DEFINICION</vt:lpstr>
      <vt:lpstr>DEFINICION</vt:lpstr>
      <vt:lpstr>DEFINICION</vt:lpstr>
      <vt:lpstr>IDEACIÓN   </vt:lpstr>
      <vt:lpstr>PROTOTIPO</vt:lpstr>
      <vt:lpstr>PROTOTIPO</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19</cp:revision>
  <dcterms:created xsi:type="dcterms:W3CDTF">2022-06-10T20:45:31Z</dcterms:created>
  <dcterms:modified xsi:type="dcterms:W3CDTF">2022-06-11T04:21:17Z</dcterms:modified>
</cp:coreProperties>
</file>