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5" r:id="rId4"/>
    <p:sldId id="263" r:id="rId5"/>
    <p:sldId id="264" r:id="rId6"/>
    <p:sldId id="266" r:id="rId7"/>
    <p:sldId id="267" r:id="rId8"/>
    <p:sldId id="268" r:id="rId9"/>
    <p:sldId id="269" r:id="rId10"/>
    <p:sldId id="258" r:id="rId11"/>
    <p:sldId id="262" r:id="rId12"/>
    <p:sldId id="25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088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10-06-2022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1473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10-06-2022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7943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5854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38157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7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10-06-2022</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4373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10-06-2022</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42019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06091B-B961-41D1-B651-2EF0CEBDFC9C}" type="datetimeFigureOut">
              <a:rPr lang="es-CL" smtClean="0"/>
              <a:t>10-06-2022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40863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118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436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06091B-B961-41D1-B651-2EF0CEBDFC9C}" type="datetimeFigureOut">
              <a:rPr lang="es-CL" smtClean="0"/>
              <a:t>10-06-2022</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A662E-A981-442B-864C-7F7B61013287}" type="slidenum">
              <a:rPr lang="es-CL" smtClean="0"/>
              <a:t>‹Nº›</a:t>
            </a:fld>
            <a:endParaRPr lang="es-CL"/>
          </a:p>
        </p:txBody>
      </p:sp>
    </p:spTree>
    <p:extLst>
      <p:ext uri="{BB962C8B-B14F-4D97-AF65-F5344CB8AC3E}">
        <p14:creationId xmlns:p14="http://schemas.microsoft.com/office/powerpoint/2010/main" val="6396432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41A7-9A3D-47CB-9CCA-800A28200243}"/>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DESIGN THINKING</a:t>
            </a:r>
            <a:endParaRPr lang="es-CL"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4914D0E-DAAF-4D12-8A00-F4C2E005B477}"/>
              </a:ext>
            </a:extLst>
          </p:cNvPr>
          <p:cNvSpPr>
            <a:spLocks noGrp="1"/>
          </p:cNvSpPr>
          <p:nvPr>
            <p:ph type="subTitle" idx="1"/>
          </p:nvPr>
        </p:nvSpPr>
        <p:spPr>
          <a:xfrm>
            <a:off x="1114238" y="4442119"/>
            <a:ext cx="9144000" cy="1655762"/>
          </a:xfrm>
        </p:spPr>
        <p:txBody>
          <a:bodyPr/>
          <a:lstStyle/>
          <a:p>
            <a:r>
              <a:rPr lang="es-ES" dirty="0"/>
              <a:t>PROYECTO MONTUN</a:t>
            </a:r>
            <a:endParaRPr lang="es-CL" dirty="0"/>
          </a:p>
        </p:txBody>
      </p:sp>
    </p:spTree>
    <p:extLst>
      <p:ext uri="{BB962C8B-B14F-4D97-AF65-F5344CB8AC3E}">
        <p14:creationId xmlns:p14="http://schemas.microsoft.com/office/powerpoint/2010/main" val="235323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lstStyle/>
          <a:p>
            <a:r>
              <a:rPr lang="es-ES" dirty="0"/>
              <a:t>Se realizo un </a:t>
            </a:r>
            <a:r>
              <a:rPr lang="es-ES" dirty="0" err="1"/>
              <a:t>focus</a:t>
            </a:r>
            <a:r>
              <a:rPr lang="es-ES" dirty="0"/>
              <a:t> </a:t>
            </a:r>
            <a:r>
              <a:rPr lang="es-ES" dirty="0" err="1"/>
              <a:t>group</a:t>
            </a:r>
            <a:r>
              <a:rPr lang="es-ES" dirty="0"/>
              <a:t> con el fin de identificar opiniones, hábitos y necesidades de nuestro cliente.</a:t>
            </a:r>
          </a:p>
          <a:p>
            <a:r>
              <a:rPr lang="es-ES" dirty="0"/>
              <a:t>Para ello nos reunimos y profundizamos la problemática que se presenta en las encuestas, comparándola con el caso indicado en las bases técnicas de la Hackathon 2022.</a:t>
            </a:r>
          </a:p>
          <a:p>
            <a:endParaRPr lang="es-ES" dirty="0"/>
          </a:p>
          <a:p>
            <a:endParaRPr lang="es-CL" dirty="0"/>
          </a:p>
        </p:txBody>
      </p:sp>
    </p:spTree>
    <p:extLst>
      <p:ext uri="{BB962C8B-B14F-4D97-AF65-F5344CB8AC3E}">
        <p14:creationId xmlns:p14="http://schemas.microsoft.com/office/powerpoint/2010/main" val="21118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482B3-4859-42EE-9871-5323D63A0D38}"/>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4655CD11-B2BF-4CE6-8F41-FBDD9F555EA0}"/>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0791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05A60-ACA9-44CC-9E0F-897DE211483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LLUVIA DE IDEAS </a:t>
            </a:r>
            <a:endParaRPr lang="es-CL"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EC4AD68-7FF3-4336-B971-51D1F1820E86}"/>
              </a:ext>
            </a:extLst>
          </p:cNvPr>
          <p:cNvSpPr>
            <a:spLocks noGrp="1"/>
          </p:cNvSpPr>
          <p:nvPr>
            <p:ph idx="1"/>
          </p:nvPr>
        </p:nvSpPr>
        <p:spPr>
          <a:xfrm>
            <a:off x="3869268" y="864108"/>
            <a:ext cx="7050269" cy="2411752"/>
          </a:xfrm>
        </p:spPr>
        <p:txBody>
          <a:bodyPr/>
          <a:lstStyle/>
          <a:p>
            <a:pPr marL="457200" lvl="1" indent="0">
              <a:buNone/>
            </a:pPr>
            <a:r>
              <a:rPr lang="es-ES" dirty="0">
                <a:latin typeface="Arial" panose="020B0604020202020204" pitchFamily="34" charset="0"/>
                <a:cs typeface="Arial" panose="020B0604020202020204" pitchFamily="34" charset="0"/>
              </a:rPr>
              <a:t>Selección y composición inicial:  </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Dispositivo Inalámbrico de ayuda</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Botón de Alarma / Señal S.O.S.</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Localización inalámbrica / Posicionamiento</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App de asistencia</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Registro de usuario</a:t>
            </a:r>
          </a:p>
        </p:txBody>
      </p:sp>
      <p:pic>
        <p:nvPicPr>
          <p:cNvPr id="4" name="Marcador de contenido 4">
            <a:extLst>
              <a:ext uri="{FF2B5EF4-FFF2-40B4-BE49-F238E27FC236}">
                <a16:creationId xmlns:a16="http://schemas.microsoft.com/office/drawing/2014/main" id="{C5CC5FAB-0DEB-4839-A7F4-595B7282638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2875" b="82438" l="556" r="86667">
                        <a14:foregroundMark x1="85556" y1="20688" x2="79028" y2="64625"/>
                        <a14:foregroundMark x1="79028" y1="64625" x2="79167" y2="69750"/>
                        <a14:foregroundMark x1="79167" y1="69750" x2="72083" y2="74500"/>
                        <a14:foregroundMark x1="72083" y1="74500" x2="48333" y2="76375"/>
                        <a14:foregroundMark x1="48333" y1="76375" x2="21389" y2="76375"/>
                        <a14:foregroundMark x1="21389" y1="76375" x2="10139" y2="73063"/>
                        <a14:foregroundMark x1="10139" y1="73063" x2="3750" y2="67125"/>
                        <a14:foregroundMark x1="3750" y1="67125" x2="4167" y2="44250"/>
                        <a14:foregroundMark x1="4167" y1="44250" x2="14861" y2="21438"/>
                        <a14:foregroundMark x1="14861" y1="21438" x2="23194" y2="17938"/>
                        <a14:foregroundMark x1="23194" y1="17938" x2="48056" y2="18000"/>
                        <a14:foregroundMark x1="48056" y1="18000" x2="86250" y2="22063"/>
                        <a14:foregroundMark x1="86667" y1="44875" x2="82361" y2="70813"/>
                        <a14:foregroundMark x1="82361" y1="70813" x2="82778" y2="74750"/>
                        <a14:foregroundMark x1="43056" y1="78875" x2="5000" y2="79125"/>
                        <a14:foregroundMark x1="4444" y1="75813" x2="20139" y2="39438"/>
                        <a14:foregroundMark x1="4028" y1="33813" x2="3750" y2="22250"/>
                        <a14:foregroundMark x1="3750" y1="22250" x2="8472" y2="17375"/>
                        <a14:foregroundMark x1="8472" y1="17375" x2="19861" y2="17938"/>
                        <a14:foregroundMark x1="6528" y1="41625" x2="8333" y2="61875"/>
                        <a14:foregroundMark x1="8333" y1="61875" x2="17639" y2="44063"/>
                        <a14:foregroundMark x1="17639" y1="44063" x2="16528" y2="43625"/>
                        <a14:foregroundMark x1="13611" y1="21375" x2="6944" y2="26563"/>
                        <a14:foregroundMark x1="6944" y1="26563" x2="3750" y2="41125"/>
                        <a14:foregroundMark x1="3750" y1="41125" x2="4028" y2="45750"/>
                        <a14:foregroundMark x1="2083" y1="72563" x2="4028" y2="77750"/>
                        <a14:foregroundMark x1="4028" y1="77750" x2="11667" y2="82438"/>
                        <a14:foregroundMark x1="11667" y1="82438" x2="19306" y2="81438"/>
                        <a14:foregroundMark x1="36667" y1="77875" x2="17222" y2="76938"/>
                        <a14:foregroundMark x1="8889" y1="77500" x2="278" y2="66938"/>
                        <a14:foregroundMark x1="278" y1="66938" x2="556" y2="60813"/>
                        <a14:foregroundMark x1="556" y1="60813" x2="9306" y2="60563"/>
                        <a14:foregroundMark x1="48472" y1="77438" x2="36667" y2="76375"/>
                        <a14:foregroundMark x1="36667" y1="76375" x2="36667" y2="76375"/>
                        <a14:foregroundMark x1="78750" y1="74813" x2="75000" y2="69813"/>
                        <a14:foregroundMark x1="75000" y1="69813" x2="75000" y2="69750"/>
                        <a14:foregroundMark x1="40139" y1="78250" x2="33889" y2="76375"/>
                        <a14:foregroundMark x1="21806" y1="79250" x2="18472" y2="75813"/>
                        <a14:foregroundMark x1="18611" y1="78000" x2="28611" y2="78063"/>
                        <a14:foregroundMark x1="10972" y1="78188" x2="3889" y2="73750"/>
                        <a14:foregroundMark x1="3889" y1="73750" x2="5000" y2="57125"/>
                        <a14:foregroundMark x1="6806" y1="42438" x2="8056" y2="38563"/>
                        <a14:foregroundMark x1="5833" y1="39750" x2="14444" y2="41188"/>
                        <a14:foregroundMark x1="4444" y1="40813" x2="11389" y2="41375"/>
                        <a14:foregroundMark x1="4028" y1="41063" x2="9028" y2="42500"/>
                        <a14:foregroundMark x1="3194" y1="57688" x2="8056" y2="59438"/>
                        <a14:foregroundMark x1="2083" y1="62563" x2="8472" y2="66625"/>
                        <a14:foregroundMark x1="2222" y1="69188" x2="8056" y2="71938"/>
                        <a14:foregroundMark x1="2917" y1="62563" x2="7778" y2="62875"/>
                        <a14:foregroundMark x1="3750" y1="61938" x2="8194" y2="62813"/>
                        <a14:foregroundMark x1="2778" y1="67063" x2="6806" y2="67750"/>
                        <a14:foregroundMark x1="4583" y1="65938" x2="6806" y2="67188"/>
                        <a14:foregroundMark x1="4861" y1="70563" x2="4583" y2="70250"/>
                        <a14:foregroundMark x1="3750" y1="69188" x2="5833" y2="69688"/>
                        <a14:foregroundMark x1="2917" y1="68688" x2="7222" y2="72438"/>
                        <a14:foregroundMark x1="4028" y1="73313" x2="6944" y2="74000"/>
                        <a14:foregroundMark x1="38056" y1="77438" x2="44306" y2="78063"/>
                        <a14:foregroundMark x1="3194" y1="72438" x2="10972" y2="74250"/>
                        <a14:foregroundMark x1="77083" y1="72750" x2="80556" y2="74250"/>
                        <a14:foregroundMark x1="7222" y1="20000" x2="18472" y2="22125"/>
                        <a14:foregroundMark x1="9722" y1="19188" x2="24444" y2="20813"/>
                        <a14:foregroundMark x1="15278" y1="18313" x2="29306" y2="20500"/>
                        <a14:foregroundMark x1="5278" y1="20688" x2="16250" y2="22313"/>
                        <a14:foregroundMark x1="35417" y1="18813" x2="50278" y2="20125"/>
                        <a14:foregroundMark x1="62639" y1="27500" x2="83333" y2="30375"/>
                      </a14:backgroundRemoval>
                    </a14:imgEffect>
                  </a14:imgLayer>
                </a14:imgProps>
              </a:ext>
              <a:ext uri="{28A0092B-C50C-407E-A947-70E740481C1C}">
                <a14:useLocalDpi xmlns:a14="http://schemas.microsoft.com/office/drawing/2010/main" val="0"/>
              </a:ext>
            </a:extLst>
          </a:blip>
          <a:srcRect t="13246" r="11206" b="16534"/>
          <a:stretch/>
        </p:blipFill>
        <p:spPr>
          <a:xfrm rot="16200000">
            <a:off x="5751645" y="2411384"/>
            <a:ext cx="3091616" cy="5433131"/>
          </a:xfrm>
          <a:prstGeom prst="rect">
            <a:avLst/>
          </a:prstGeom>
        </p:spPr>
      </p:pic>
    </p:spTree>
    <p:extLst>
      <p:ext uri="{BB962C8B-B14F-4D97-AF65-F5344CB8AC3E}">
        <p14:creationId xmlns:p14="http://schemas.microsoft.com/office/powerpoint/2010/main" val="101096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3" name="Marcador de contenido 2">
            <a:extLst>
              <a:ext uri="{FF2B5EF4-FFF2-40B4-BE49-F238E27FC236}">
                <a16:creationId xmlns:a16="http://schemas.microsoft.com/office/drawing/2014/main" id="{C65D67EF-FA75-46A6-98E8-0981C1EF4F57}"/>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3794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D9F9E-353D-46B3-9141-E25C13F9F3D9}"/>
              </a:ext>
            </a:extLst>
          </p:cNvPr>
          <p:cNvSpPr>
            <a:spLocks noGrp="1"/>
          </p:cNvSpPr>
          <p:nvPr>
            <p:ph type="title"/>
          </p:nvPr>
        </p:nvSpPr>
        <p:spPr/>
        <p:txBody>
          <a:bodyPr/>
          <a:lstStyle/>
          <a:p>
            <a:r>
              <a:rPr lang="es-ES" dirty="0"/>
              <a:t>EQUIPO</a:t>
            </a:r>
            <a:endParaRPr lang="es-CL" dirty="0"/>
          </a:p>
        </p:txBody>
      </p:sp>
      <p:sp>
        <p:nvSpPr>
          <p:cNvPr id="3" name="Marcador de contenido 2">
            <a:extLst>
              <a:ext uri="{FF2B5EF4-FFF2-40B4-BE49-F238E27FC236}">
                <a16:creationId xmlns:a16="http://schemas.microsoft.com/office/drawing/2014/main" id="{BCF211CF-F64A-4B09-A29C-D8F75A28F788}"/>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962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sp>
        <p:nvSpPr>
          <p:cNvPr id="6" name="Marcador de contenido 5">
            <a:extLst>
              <a:ext uri="{FF2B5EF4-FFF2-40B4-BE49-F238E27FC236}">
                <a16:creationId xmlns:a16="http://schemas.microsoft.com/office/drawing/2014/main" id="{C1516640-BFE8-4FB3-BB21-99A04761F397}"/>
              </a:ext>
            </a:extLst>
          </p:cNvPr>
          <p:cNvSpPr>
            <a:spLocks noGrp="1"/>
          </p:cNvSpPr>
          <p:nvPr>
            <p:ph idx="1"/>
          </p:nvPr>
        </p:nvSpPr>
        <p:spPr>
          <a:xfrm>
            <a:off x="3869268" y="864108"/>
            <a:ext cx="7315200" cy="5217096"/>
          </a:xfrm>
        </p:spPr>
        <p:txBody>
          <a:bodyPr/>
          <a:lstStyle/>
          <a:p>
            <a:r>
              <a:rPr lang="es-ES" dirty="0"/>
              <a:t>Realizamos una encuesta mediante Google </a:t>
            </a:r>
            <a:r>
              <a:rPr lang="es-ES" dirty="0" err="1"/>
              <a:t>forms</a:t>
            </a:r>
            <a:r>
              <a:rPr lang="es-ES" dirty="0"/>
              <a:t>, con el siguiente contexto:</a:t>
            </a:r>
          </a:p>
          <a:p>
            <a:endParaRPr lang="es-ES" dirty="0"/>
          </a:p>
          <a:p>
            <a:pPr lvl="1"/>
            <a:r>
              <a:rPr lang="es-ES" dirty="0"/>
              <a:t>Desde la antigua Roma existe esta problemática: En la desigualdad de género se estima, a nivel global, que alrededor de una de cada tres mujeres en el mundo ha experimentado alguna vez en su vida violencia física o psicológica por parte de una persona, ya sea la pareja íntima o no. El acoso callejero también es un problema, entre otros. En promedio, las mujeres comienzan a sufrir acoso a los 14 años, es decir, cuando inician la etapa de la pubertad. Por eso, con la intención de frenar estas situaciones, hemos creado esta encuesta para desarrollar posibles soluciones tecnológicas dependiendo de la opinión, reacción y conocimiento de los encuestados. </a:t>
            </a:r>
          </a:p>
          <a:p>
            <a:endParaRPr lang="es-ES" dirty="0"/>
          </a:p>
          <a:p>
            <a:pPr lvl="1"/>
            <a:endParaRPr lang="es-CL" dirty="0"/>
          </a:p>
        </p:txBody>
      </p:sp>
    </p:spTree>
    <p:extLst>
      <p:ext uri="{BB962C8B-B14F-4D97-AF65-F5344CB8AC3E}">
        <p14:creationId xmlns:p14="http://schemas.microsoft.com/office/powerpoint/2010/main" val="33301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1026" name="Picture 2" descr="Gráfico de respuestas de formularios. Título de la pregunta: Edad. Número de respuestas: 6 respuestas.">
            <a:extLst>
              <a:ext uri="{FF2B5EF4-FFF2-40B4-BE49-F238E27FC236}">
                <a16:creationId xmlns:a16="http://schemas.microsoft.com/office/drawing/2014/main" id="{EFDA1F5C-9BC1-4D56-8F62-DD9A063993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1"/>
          <a:stretch/>
        </p:blipFill>
        <p:spPr bwMode="auto">
          <a:xfrm>
            <a:off x="4708208" y="2893054"/>
            <a:ext cx="5637320" cy="29899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5">
            <a:extLst>
              <a:ext uri="{FF2B5EF4-FFF2-40B4-BE49-F238E27FC236}">
                <a16:creationId xmlns:a16="http://schemas.microsoft.com/office/drawing/2014/main" id="{82F0E7A3-F24A-4BAE-B84C-5CAB8E30BED6}"/>
              </a:ext>
            </a:extLst>
          </p:cNvPr>
          <p:cNvSpPr>
            <a:spLocks noGrp="1"/>
          </p:cNvSpPr>
          <p:nvPr>
            <p:ph idx="1"/>
          </p:nvPr>
        </p:nvSpPr>
        <p:spPr>
          <a:xfrm>
            <a:off x="3869268" y="864108"/>
            <a:ext cx="7315200" cy="2349609"/>
          </a:xfrm>
        </p:spPr>
        <p:txBody>
          <a:bodyPr/>
          <a:lstStyle/>
          <a:p>
            <a:r>
              <a:rPr lang="es-ES" dirty="0"/>
              <a:t>Los nombres no se entregaran para mantener la privacidad e integridad de las personas encuestadas.</a:t>
            </a:r>
          </a:p>
          <a:p>
            <a:pPr lvl="1"/>
            <a:endParaRPr lang="es-CL" dirty="0"/>
          </a:p>
        </p:txBody>
      </p:sp>
    </p:spTree>
    <p:extLst>
      <p:ext uri="{BB962C8B-B14F-4D97-AF65-F5344CB8AC3E}">
        <p14:creationId xmlns:p14="http://schemas.microsoft.com/office/powerpoint/2010/main" val="4206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076" name="Picture 4" descr="Gráfico de respuestas de formularios. Título de la pregunta: ¿Ha experimentado algunas de estas situaciones?. Número de respuestas: 6 respuestas.">
            <a:extLst>
              <a:ext uri="{FF2B5EF4-FFF2-40B4-BE49-F238E27FC236}">
                <a16:creationId xmlns:a16="http://schemas.microsoft.com/office/drawing/2014/main" id="{B08DF4B5-7971-472B-808A-015B465C7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7" r="26092" b="8950"/>
          <a:stretch/>
        </p:blipFill>
        <p:spPr bwMode="auto">
          <a:xfrm>
            <a:off x="4068703" y="540465"/>
            <a:ext cx="5927549" cy="288396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417AF65-192F-4805-97DE-C30AF126CE99}"/>
              </a:ext>
            </a:extLst>
          </p:cNvPr>
          <p:cNvPicPr>
            <a:picLocks noChangeAspect="1"/>
          </p:cNvPicPr>
          <p:nvPr/>
        </p:nvPicPr>
        <p:blipFill>
          <a:blip r:embed="rId3"/>
          <a:stretch>
            <a:fillRect/>
          </a:stretch>
        </p:blipFill>
        <p:spPr>
          <a:xfrm>
            <a:off x="4175239" y="3356840"/>
            <a:ext cx="6183201" cy="3116137"/>
          </a:xfrm>
          <a:prstGeom prst="rect">
            <a:avLst/>
          </a:prstGeom>
        </p:spPr>
      </p:pic>
    </p:spTree>
    <p:extLst>
      <p:ext uri="{BB962C8B-B14F-4D97-AF65-F5344CB8AC3E}">
        <p14:creationId xmlns:p14="http://schemas.microsoft.com/office/powerpoint/2010/main" val="149052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2050" name="Picture 2" descr="Gráfico de respuestas de formularios. Título de la pregunta: ¿Alguien de tu circulo familiar/amigos ha estado en la misma posición?. Número de respuestas: 6 respuestas.">
            <a:extLst>
              <a:ext uri="{FF2B5EF4-FFF2-40B4-BE49-F238E27FC236}">
                <a16:creationId xmlns:a16="http://schemas.microsoft.com/office/drawing/2014/main" id="{8A373319-850D-4561-9B04-763B6F0F0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7270" b="9700"/>
          <a:stretch/>
        </p:blipFill>
        <p:spPr bwMode="auto">
          <a:xfrm>
            <a:off x="4181383" y="727969"/>
            <a:ext cx="5312983" cy="25478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76143-B8E3-409C-A789-2BC042B7522F}"/>
              </a:ext>
            </a:extLst>
          </p:cNvPr>
          <p:cNvPicPr>
            <a:picLocks noChangeAspect="1"/>
          </p:cNvPicPr>
          <p:nvPr/>
        </p:nvPicPr>
        <p:blipFill>
          <a:blip r:embed="rId3"/>
          <a:stretch>
            <a:fillRect/>
          </a:stretch>
        </p:blipFill>
        <p:spPr>
          <a:xfrm>
            <a:off x="4181383" y="3275860"/>
            <a:ext cx="7096125" cy="3057525"/>
          </a:xfrm>
          <a:prstGeom prst="rect">
            <a:avLst/>
          </a:prstGeom>
        </p:spPr>
      </p:pic>
    </p:spTree>
    <p:extLst>
      <p:ext uri="{BB962C8B-B14F-4D97-AF65-F5344CB8AC3E}">
        <p14:creationId xmlns:p14="http://schemas.microsoft.com/office/powerpoint/2010/main" val="32603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122" name="Picture 2" descr="Gráfico de respuestas de formularios. Título de la pregunta: ¿Has visto a mas gente pasar por eso?. Número de respuestas: 6 respuestas.">
            <a:extLst>
              <a:ext uri="{FF2B5EF4-FFF2-40B4-BE49-F238E27FC236}">
                <a16:creationId xmlns:a16="http://schemas.microsoft.com/office/drawing/2014/main" id="{04227601-61CA-46A6-B3DE-C7D109F33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8932" b="10295"/>
          <a:stretch/>
        </p:blipFill>
        <p:spPr bwMode="auto">
          <a:xfrm>
            <a:off x="4208016" y="781234"/>
            <a:ext cx="5288238" cy="257674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3C9CE8E-6336-4E54-B932-AA9A672576AF}"/>
              </a:ext>
            </a:extLst>
          </p:cNvPr>
          <p:cNvPicPr>
            <a:picLocks noChangeAspect="1"/>
          </p:cNvPicPr>
          <p:nvPr/>
        </p:nvPicPr>
        <p:blipFill>
          <a:blip r:embed="rId3"/>
          <a:stretch>
            <a:fillRect/>
          </a:stretch>
        </p:blipFill>
        <p:spPr>
          <a:xfrm>
            <a:off x="4208016" y="3500022"/>
            <a:ext cx="7067550" cy="2676525"/>
          </a:xfrm>
          <a:prstGeom prst="rect">
            <a:avLst/>
          </a:prstGeom>
        </p:spPr>
      </p:pic>
    </p:spTree>
    <p:extLst>
      <p:ext uri="{BB962C8B-B14F-4D97-AF65-F5344CB8AC3E}">
        <p14:creationId xmlns:p14="http://schemas.microsoft.com/office/powerpoint/2010/main" val="71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 name="Imagen 2">
            <a:extLst>
              <a:ext uri="{FF2B5EF4-FFF2-40B4-BE49-F238E27FC236}">
                <a16:creationId xmlns:a16="http://schemas.microsoft.com/office/drawing/2014/main" id="{3DD69575-ACBF-4F03-8ECA-9794B3E1E2BE}"/>
              </a:ext>
            </a:extLst>
          </p:cNvPr>
          <p:cNvPicPr>
            <a:picLocks noChangeAspect="1"/>
          </p:cNvPicPr>
          <p:nvPr/>
        </p:nvPicPr>
        <p:blipFill>
          <a:blip r:embed="rId2"/>
          <a:stretch>
            <a:fillRect/>
          </a:stretch>
        </p:blipFill>
        <p:spPr>
          <a:xfrm>
            <a:off x="4102177" y="1426531"/>
            <a:ext cx="7077075" cy="3543300"/>
          </a:xfrm>
          <a:prstGeom prst="rect">
            <a:avLst/>
          </a:prstGeom>
        </p:spPr>
      </p:pic>
    </p:spTree>
    <p:extLst>
      <p:ext uri="{BB962C8B-B14F-4D97-AF65-F5344CB8AC3E}">
        <p14:creationId xmlns:p14="http://schemas.microsoft.com/office/powerpoint/2010/main" val="9469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 name="Imagen 4">
            <a:extLst>
              <a:ext uri="{FF2B5EF4-FFF2-40B4-BE49-F238E27FC236}">
                <a16:creationId xmlns:a16="http://schemas.microsoft.com/office/drawing/2014/main" id="{82A46EE9-7742-4F9F-AB98-8E9F63997CA4}"/>
              </a:ext>
            </a:extLst>
          </p:cNvPr>
          <p:cNvPicPr>
            <a:picLocks noChangeAspect="1"/>
          </p:cNvPicPr>
          <p:nvPr/>
        </p:nvPicPr>
        <p:blipFill>
          <a:blip r:embed="rId2"/>
          <a:stretch>
            <a:fillRect/>
          </a:stretch>
        </p:blipFill>
        <p:spPr>
          <a:xfrm>
            <a:off x="4114703" y="1477390"/>
            <a:ext cx="7073063" cy="3512604"/>
          </a:xfrm>
          <a:prstGeom prst="rect">
            <a:avLst/>
          </a:prstGeom>
        </p:spPr>
      </p:pic>
    </p:spTree>
    <p:extLst>
      <p:ext uri="{BB962C8B-B14F-4D97-AF65-F5344CB8AC3E}">
        <p14:creationId xmlns:p14="http://schemas.microsoft.com/office/powerpoint/2010/main" val="14827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6148" name="Picture 4" descr="Gráfico de respuestas de formularios. Título de la pregunta: ¿Qué mejorarías de aquellos productos? selecciona una o mas. Número de respuestas: 3 respuestas.">
            <a:extLst>
              <a:ext uri="{FF2B5EF4-FFF2-40B4-BE49-F238E27FC236}">
                <a16:creationId xmlns:a16="http://schemas.microsoft.com/office/drawing/2014/main" id="{302059CB-A8F8-4D5A-934F-A22706090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5863" r="7816" b="8975"/>
          <a:stretch/>
        </p:blipFill>
        <p:spPr bwMode="auto">
          <a:xfrm>
            <a:off x="4123582" y="1808887"/>
            <a:ext cx="7152021" cy="32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04076"/>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210</TotalTime>
  <Words>248</Words>
  <Application>Microsoft Office PowerPoint</Application>
  <PresentationFormat>Panorámica</PresentationFormat>
  <Paragraphs>26</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Corbel</vt:lpstr>
      <vt:lpstr>Wingdings</vt:lpstr>
      <vt:lpstr>Wingdings 2</vt:lpstr>
      <vt:lpstr>Marco</vt:lpstr>
      <vt:lpstr>DESIGN THINKING</vt:lpstr>
      <vt:lpstr>EMPATIA</vt:lpstr>
      <vt:lpstr>EMPATIA</vt:lpstr>
      <vt:lpstr>EMPATIA</vt:lpstr>
      <vt:lpstr>EMPATIA</vt:lpstr>
      <vt:lpstr>EMPATIA</vt:lpstr>
      <vt:lpstr>EMPATIA</vt:lpstr>
      <vt:lpstr>EMPATIA</vt:lpstr>
      <vt:lpstr>EMPATIA</vt:lpstr>
      <vt:lpstr>DEFINICION</vt:lpstr>
      <vt:lpstr>Presentación de PowerPoint</vt:lpstr>
      <vt:lpstr>LLUVIA DE IDEAS </vt:lpstr>
      <vt:lpstr>PROTOTIPO</vt:lpstr>
      <vt:lpstr>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CETECOM</dc:creator>
  <cp:lastModifiedBy>CETECOM</cp:lastModifiedBy>
  <cp:revision>12</cp:revision>
  <dcterms:created xsi:type="dcterms:W3CDTF">2022-06-10T20:45:31Z</dcterms:created>
  <dcterms:modified xsi:type="dcterms:W3CDTF">2022-06-11T00:15:53Z</dcterms:modified>
</cp:coreProperties>
</file>