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9" r:id="rId2"/>
  </p:sldIdLst>
  <p:sldSz cx="9144000" cy="6858000" type="overhead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-314325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-63023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-946150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-1262063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FFFF"/>
    <a:srgbClr val="FF33AB"/>
    <a:srgbClr val="33CC33"/>
    <a:srgbClr val="FFCC00"/>
    <a:srgbClr val="0DD100"/>
    <a:srgbClr val="FFC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7282" autoAdjust="0"/>
  </p:normalViewPr>
  <p:slideViewPr>
    <p:cSldViewPr snapToGrid="0">
      <p:cViewPr varScale="1">
        <p:scale>
          <a:sx n="72" d="100"/>
          <a:sy n="72" d="100"/>
        </p:scale>
        <p:origin x="-1554" y="-108"/>
      </p:cViewPr>
      <p:guideLst>
        <p:guide orient="horz" pos="102"/>
        <p:guide orient="horz" pos="732"/>
        <p:guide orient="horz" pos="792"/>
        <p:guide orient="horz" pos="1446"/>
        <p:guide orient="horz" pos="1506"/>
        <p:guide orient="horz" pos="2142"/>
        <p:guide orient="horz" pos="2220"/>
        <p:guide orient="horz" pos="2856"/>
        <p:guide pos="72"/>
        <p:guide pos="720"/>
        <p:guide pos="792"/>
        <p:guide pos="1428"/>
        <p:guide pos="1494"/>
        <p:guide pos="2142"/>
        <p:guide pos="2202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375B0B9A-5A20-4B71-8FBB-5879F16B4887}" type="datetimeFigureOut">
              <a:rPr lang="en-US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2952750" eaLnBrk="1" hangingPunct="1">
              <a:defRPr sz="1200">
                <a:latin typeface="Trebuchet MS" pitchFamily="34" charset="0"/>
              </a:defRPr>
            </a:lvl1pPr>
          </a:lstStyle>
          <a:p>
            <a:fld id="{C583DEE7-F4FE-457A-B2B2-075AFBFFC61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432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735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9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6023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299" indent="-182859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87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018" indent="-182859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591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upo 2054"/>
          <p:cNvGrpSpPr>
            <a:grpSpLocks/>
          </p:cNvGrpSpPr>
          <p:nvPr/>
        </p:nvGrpSpPr>
        <p:grpSpPr bwMode="auto">
          <a:xfrm>
            <a:off x="107950" y="247650"/>
            <a:ext cx="8929688" cy="6276975"/>
            <a:chOff x="107504" y="247536"/>
            <a:chExt cx="8930300" cy="6277808"/>
          </a:xfrm>
        </p:grpSpPr>
        <p:grpSp>
          <p:nvGrpSpPr>
            <p:cNvPr id="5" name="Grupo 4"/>
            <p:cNvGrpSpPr/>
            <p:nvPr/>
          </p:nvGrpSpPr>
          <p:grpSpPr>
            <a:xfrm>
              <a:off x="107504" y="298453"/>
              <a:ext cx="1800200" cy="1690387"/>
              <a:chOff x="107504" y="1268760"/>
              <a:chExt cx="1800200" cy="1368152"/>
            </a:xfrm>
            <a:noFill/>
          </p:grpSpPr>
          <p:sp>
            <p:nvSpPr>
              <p:cNvPr id="14" name="Retângulo 13"/>
              <p:cNvSpPr/>
              <p:nvPr/>
            </p:nvSpPr>
            <p:spPr>
              <a:xfrm>
                <a:off x="1075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611560" y="1358413"/>
                <a:ext cx="1296144" cy="287717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JUSTIFICATIVAS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Passado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962" t="19550" r="87801" b="72050"/>
              <a:stretch/>
            </p:blipFill>
            <p:spPr bwMode="auto">
              <a:xfrm>
                <a:off x="107504" y="1290526"/>
                <a:ext cx="483150" cy="297323"/>
              </a:xfrm>
              <a:prstGeom prst="rect">
                <a:avLst/>
              </a:prstGeom>
              <a:grpFill/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107504" y="2060848"/>
              <a:ext cx="1728192" cy="1368152"/>
              <a:chOff x="107504" y="2708920"/>
              <a:chExt cx="1728192" cy="1368152"/>
            </a:xfrm>
            <a:noFill/>
          </p:grpSpPr>
          <p:sp>
            <p:nvSpPr>
              <p:cNvPr id="21" name="Retângulo 20"/>
              <p:cNvSpPr/>
              <p:nvPr/>
            </p:nvSpPr>
            <p:spPr>
              <a:xfrm>
                <a:off x="107504" y="270892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539552" y="2822739"/>
                <a:ext cx="1224136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 OBJ SMART</a:t>
                </a:r>
              </a:p>
            </p:txBody>
          </p:sp>
          <p:pic>
            <p:nvPicPr>
              <p:cNvPr id="53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64953" t="18500" r="26636" b="72050"/>
              <a:stretch/>
            </p:blipFill>
            <p:spPr bwMode="auto">
              <a:xfrm>
                <a:off x="107504" y="2708920"/>
                <a:ext cx="547505" cy="461334"/>
              </a:xfrm>
              <a:prstGeom prst="rect">
                <a:avLst/>
              </a:prstGeom>
              <a:grpFill/>
            </p:spPr>
          </p:pic>
        </p:grpSp>
        <p:grpSp>
          <p:nvGrpSpPr>
            <p:cNvPr id="8" name="Grupo 7"/>
            <p:cNvGrpSpPr/>
            <p:nvPr/>
          </p:nvGrpSpPr>
          <p:grpSpPr>
            <a:xfrm>
              <a:off x="1907704" y="2060847"/>
              <a:ext cx="1728192" cy="4464497"/>
              <a:chOff x="1907704" y="2708919"/>
              <a:chExt cx="1728192" cy="4032449"/>
            </a:xfrm>
            <a:noFill/>
          </p:grpSpPr>
          <p:sp>
            <p:nvSpPr>
              <p:cNvPr id="24" name="Retângulo 23"/>
              <p:cNvSpPr/>
              <p:nvPr/>
            </p:nvSpPr>
            <p:spPr>
              <a:xfrm>
                <a:off x="1907704" y="2708919"/>
                <a:ext cx="1728192" cy="40324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339752" y="2811725"/>
                <a:ext cx="1296144" cy="222393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REQUISITOS </a:t>
                </a:r>
              </a:p>
            </p:txBody>
          </p:sp>
          <p:pic>
            <p:nvPicPr>
              <p:cNvPr id="54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76635" t="18500" r="16356" b="71525"/>
              <a:stretch/>
            </p:blipFill>
            <p:spPr bwMode="auto">
              <a:xfrm>
                <a:off x="1907704" y="2708919"/>
                <a:ext cx="442130" cy="422144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upo 26"/>
            <p:cNvGrpSpPr/>
            <p:nvPr/>
          </p:nvGrpSpPr>
          <p:grpSpPr>
            <a:xfrm>
              <a:off x="7308305" y="5105398"/>
              <a:ext cx="1729499" cy="1419943"/>
              <a:chOff x="6876257" y="5747408"/>
              <a:chExt cx="2160240" cy="993961"/>
            </a:xfrm>
            <a:noFill/>
          </p:grpSpPr>
          <p:sp>
            <p:nvSpPr>
              <p:cNvPr id="26" name="Retângulo 25"/>
              <p:cNvSpPr/>
              <p:nvPr/>
            </p:nvSpPr>
            <p:spPr>
              <a:xfrm>
                <a:off x="6876257" y="5747408"/>
                <a:ext cx="2160240" cy="9939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7509704" y="5812930"/>
                <a:ext cx="1525159" cy="17235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CUSTOS</a:t>
                </a:r>
              </a:p>
            </p:txBody>
          </p:sp>
          <p:pic>
            <p:nvPicPr>
              <p:cNvPr id="5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3365" t="38451" r="87799" b="53150"/>
              <a:stretch/>
            </p:blipFill>
            <p:spPr bwMode="auto">
              <a:xfrm>
                <a:off x="6966197" y="5749863"/>
                <a:ext cx="582683" cy="285828"/>
              </a:xfrm>
              <a:prstGeom prst="rect">
                <a:avLst/>
              </a:prstGeom>
              <a:grpFill/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3707904" y="2809502"/>
              <a:ext cx="1728192" cy="2236630"/>
              <a:chOff x="3707904" y="3456705"/>
              <a:chExt cx="1728192" cy="2168539"/>
            </a:xfrm>
            <a:noFill/>
          </p:grpSpPr>
          <p:sp>
            <p:nvSpPr>
              <p:cNvPr id="28" name="Retângulo 27"/>
              <p:cNvSpPr/>
              <p:nvPr/>
            </p:nvSpPr>
            <p:spPr>
              <a:xfrm>
                <a:off x="3707904" y="3501008"/>
                <a:ext cx="1728192" cy="21242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4283968" y="3545255"/>
                <a:ext cx="1080120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EQUIPE</a:t>
                </a:r>
              </a:p>
            </p:txBody>
          </p:sp>
          <p:pic>
            <p:nvPicPr>
              <p:cNvPr id="5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25888" t="33988" r="63645" b="55763"/>
              <a:stretch/>
            </p:blipFill>
            <p:spPr bwMode="auto">
              <a:xfrm>
                <a:off x="3707904" y="3456705"/>
                <a:ext cx="616414" cy="452670"/>
              </a:xfrm>
              <a:prstGeom prst="rect">
                <a:avLst/>
              </a:prstGeom>
              <a:grpFill/>
            </p:spPr>
          </p:pic>
        </p:grpSp>
        <p:grpSp>
          <p:nvGrpSpPr>
            <p:cNvPr id="9" name="Grupo 8"/>
            <p:cNvGrpSpPr/>
            <p:nvPr/>
          </p:nvGrpSpPr>
          <p:grpSpPr>
            <a:xfrm>
              <a:off x="1907704" y="298454"/>
              <a:ext cx="1728192" cy="1690388"/>
              <a:chOff x="1907704" y="1268760"/>
              <a:chExt cx="1728192" cy="1368152"/>
            </a:xfrm>
            <a:noFill/>
          </p:grpSpPr>
          <p:sp>
            <p:nvSpPr>
              <p:cNvPr id="23" name="Retângulo 22"/>
              <p:cNvSpPr/>
              <p:nvPr/>
            </p:nvSpPr>
            <p:spPr>
              <a:xfrm>
                <a:off x="19077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2339752" y="1354724"/>
                <a:ext cx="1296144" cy="19928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PRODUTO</a:t>
                </a:r>
              </a:p>
            </p:txBody>
          </p:sp>
          <p:pic>
            <p:nvPicPr>
              <p:cNvPr id="5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40550" t="33988" r="51776" b="55763"/>
              <a:stretch/>
            </p:blipFill>
            <p:spPr bwMode="auto">
              <a:xfrm>
                <a:off x="1907704" y="1273804"/>
                <a:ext cx="472723" cy="400136"/>
              </a:xfrm>
              <a:prstGeom prst="rect">
                <a:avLst/>
              </a:prstGeom>
              <a:grpFill/>
            </p:spPr>
          </p:pic>
        </p:grpSp>
        <p:grpSp>
          <p:nvGrpSpPr>
            <p:cNvPr id="12" name="Grupo 11"/>
            <p:cNvGrpSpPr/>
            <p:nvPr/>
          </p:nvGrpSpPr>
          <p:grpSpPr>
            <a:xfrm>
              <a:off x="3707903" y="5039631"/>
              <a:ext cx="3528393" cy="1485711"/>
              <a:chOff x="3707903" y="5685628"/>
              <a:chExt cx="3096345" cy="1055741"/>
            </a:xfrm>
            <a:noFill/>
          </p:grpSpPr>
          <p:sp>
            <p:nvSpPr>
              <p:cNvPr id="25" name="Retângulo 24"/>
              <p:cNvSpPr/>
              <p:nvPr/>
            </p:nvSpPr>
            <p:spPr>
              <a:xfrm>
                <a:off x="3707903" y="5733257"/>
                <a:ext cx="3096345" cy="10081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4087048" y="5812410"/>
                <a:ext cx="2717200" cy="17496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RESTRIÇÕES</a:t>
                </a:r>
              </a:p>
            </p:txBody>
          </p:sp>
          <p:pic>
            <p:nvPicPr>
              <p:cNvPr id="5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 l="51402" t="33988" r="39763" b="51602"/>
              <a:stretch/>
            </p:blipFill>
            <p:spPr bwMode="auto">
              <a:xfrm>
                <a:off x="3741339" y="5685628"/>
                <a:ext cx="395419" cy="409349"/>
              </a:xfrm>
              <a:prstGeom prst="rect">
                <a:avLst/>
              </a:prstGeom>
              <a:grpFill/>
            </p:spPr>
          </p:pic>
        </p:grpSp>
        <p:grpSp>
          <p:nvGrpSpPr>
            <p:cNvPr id="62" name="Grupo 61"/>
            <p:cNvGrpSpPr/>
            <p:nvPr/>
          </p:nvGrpSpPr>
          <p:grpSpPr>
            <a:xfrm>
              <a:off x="107504" y="3501008"/>
              <a:ext cx="1728192" cy="3024335"/>
              <a:chOff x="107504" y="4149081"/>
              <a:chExt cx="1728192" cy="2592288"/>
            </a:xfrm>
            <a:noFill/>
          </p:grpSpPr>
          <p:sp>
            <p:nvSpPr>
              <p:cNvPr id="19" name="Retângulo 18"/>
              <p:cNvSpPr/>
              <p:nvPr/>
            </p:nvSpPr>
            <p:spPr>
              <a:xfrm>
                <a:off x="107504" y="4149081"/>
                <a:ext cx="1728192" cy="2592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83568" y="4214709"/>
                <a:ext cx="1152128" cy="304699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BENEFÍCIOS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Futuro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56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4205" t="35639" r="77103" b="55763"/>
              <a:stretch/>
            </p:blipFill>
            <p:spPr bwMode="auto">
              <a:xfrm>
                <a:off x="107504" y="4217732"/>
                <a:ext cx="582328" cy="342496"/>
              </a:xfrm>
              <a:prstGeom prst="rect">
                <a:avLst/>
              </a:prstGeom>
              <a:grpFill/>
            </p:spPr>
          </p:pic>
          <p:cxnSp>
            <p:nvCxnSpPr>
              <p:cNvPr id="3" name="Conector de seta reta 2"/>
              <p:cNvCxnSpPr/>
              <p:nvPr/>
            </p:nvCxnSpPr>
            <p:spPr>
              <a:xfrm flipV="1">
                <a:off x="223156" y="4196252"/>
                <a:ext cx="235744" cy="147638"/>
              </a:xfrm>
              <a:prstGeom prst="straightConnector1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5508104" y="2852935"/>
              <a:ext cx="1774800" cy="2193197"/>
              <a:chOff x="5508104" y="2852935"/>
              <a:chExt cx="1774800" cy="2193197"/>
            </a:xfrm>
            <a:noFill/>
          </p:grpSpPr>
          <p:grpSp>
            <p:nvGrpSpPr>
              <p:cNvPr id="13" name="Grupo 12"/>
              <p:cNvGrpSpPr/>
              <p:nvPr/>
            </p:nvGrpSpPr>
            <p:grpSpPr>
              <a:xfrm>
                <a:off x="5508104" y="2852935"/>
                <a:ext cx="1774800" cy="2193197"/>
                <a:chOff x="5508104" y="3501007"/>
                <a:chExt cx="1774800" cy="2156644"/>
              </a:xfrm>
              <a:grpFill/>
            </p:grpSpPr>
            <p:sp>
              <p:nvSpPr>
                <p:cNvPr id="29" name="Retângulo 28"/>
                <p:cNvSpPr/>
                <p:nvPr/>
              </p:nvSpPr>
              <p:spPr>
                <a:xfrm>
                  <a:off x="5508104" y="3501007"/>
                  <a:ext cx="1728192" cy="21566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" name="Retângulo 42"/>
                <p:cNvSpPr/>
                <p:nvPr/>
              </p:nvSpPr>
              <p:spPr>
                <a:xfrm>
                  <a:off x="6274792" y="3541539"/>
                  <a:ext cx="1008112" cy="393954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GRUPOS DE </a:t>
                  </a:r>
                </a:p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ENTREGAS</a:t>
                  </a:r>
                </a:p>
              </p:txBody>
            </p:sp>
          </p:grpSp>
          <p:pic>
            <p:nvPicPr>
              <p:cNvPr id="61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l="16507" t="18500" r="77104" b="73458"/>
              <a:stretch/>
            </p:blipFill>
            <p:spPr bwMode="auto">
              <a:xfrm>
                <a:off x="603681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6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77073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7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517257" y="2924944"/>
                <a:ext cx="284584" cy="268635"/>
              </a:xfrm>
              <a:prstGeom prst="rect">
                <a:avLst/>
              </a:prstGeom>
              <a:grpFill/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7302816" y="2564903"/>
              <a:ext cx="1733680" cy="2481229"/>
              <a:chOff x="7302816" y="2564903"/>
              <a:chExt cx="1733680" cy="2481229"/>
            </a:xfrm>
            <a:noFill/>
          </p:grpSpPr>
          <p:grpSp>
            <p:nvGrpSpPr>
              <p:cNvPr id="2048" name="Grupo 2047"/>
              <p:cNvGrpSpPr/>
              <p:nvPr/>
            </p:nvGrpSpPr>
            <p:grpSpPr>
              <a:xfrm>
                <a:off x="7308304" y="2564903"/>
                <a:ext cx="1728192" cy="2481229"/>
                <a:chOff x="7308304" y="3212975"/>
                <a:chExt cx="1728192" cy="2444739"/>
              </a:xfrm>
              <a:grpFill/>
            </p:grpSpPr>
            <p:sp>
              <p:nvSpPr>
                <p:cNvPr id="30" name="Retângulo 29"/>
                <p:cNvSpPr/>
                <p:nvPr/>
              </p:nvSpPr>
              <p:spPr>
                <a:xfrm>
                  <a:off x="7308304" y="3212975"/>
                  <a:ext cx="1728192" cy="24447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63" name="Picture 2" descr="C:\Users\CASULO-\Desktop\S04.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63521" t="51333" r="26189" b="44081"/>
                <a:stretch/>
              </p:blipFill>
              <p:spPr bwMode="auto">
                <a:xfrm>
                  <a:off x="7380312" y="3212976"/>
                  <a:ext cx="980069" cy="327607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67" name="Retângulo 43"/>
              <p:cNvSpPr/>
              <p:nvPr/>
            </p:nvSpPr>
            <p:spPr>
              <a:xfrm>
                <a:off x="7302816" y="2780928"/>
                <a:ext cx="1728192" cy="246221"/>
              </a:xfrm>
              <a:prstGeom prst="rect">
                <a:avLst/>
              </a:prstGeom>
              <a:grp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LINHA DO TEMPO</a:t>
                </a:r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707904" y="296332"/>
              <a:ext cx="1800200" cy="2484595"/>
              <a:chOff x="3707904" y="296332"/>
              <a:chExt cx="1800200" cy="2484595"/>
            </a:xfrm>
            <a:noFill/>
          </p:grpSpPr>
          <p:grpSp>
            <p:nvGrpSpPr>
              <p:cNvPr id="10" name="Grupo 9"/>
              <p:cNvGrpSpPr/>
              <p:nvPr/>
            </p:nvGrpSpPr>
            <p:grpSpPr>
              <a:xfrm>
                <a:off x="3707904" y="296332"/>
                <a:ext cx="1800200" cy="2484595"/>
                <a:chOff x="3707904" y="1298837"/>
                <a:chExt cx="1800200" cy="2094159"/>
              </a:xfrm>
              <a:grpFill/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37079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4211960" y="1358158"/>
                  <a:ext cx="1296144" cy="393008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STAKEHOLDERS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Externos &amp; 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Fatores Externos</a:t>
                  </a:r>
                </a:p>
              </p:txBody>
            </p:sp>
          </p:grpSp>
          <p:pic>
            <p:nvPicPr>
              <p:cNvPr id="6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 l="25972" t="18223" r="64223" b="73432"/>
              <a:stretch/>
            </p:blipFill>
            <p:spPr bwMode="auto">
              <a:xfrm>
                <a:off x="3741043" y="380048"/>
                <a:ext cx="549504" cy="350747"/>
              </a:xfrm>
              <a:prstGeom prst="rect">
                <a:avLst/>
              </a:prstGeom>
              <a:grpFill/>
            </p:spPr>
          </p:pic>
        </p:grpSp>
        <p:grpSp>
          <p:nvGrpSpPr>
            <p:cNvPr id="48" name="Grupo 47"/>
            <p:cNvGrpSpPr/>
            <p:nvPr/>
          </p:nvGrpSpPr>
          <p:grpSpPr>
            <a:xfrm>
              <a:off x="7308304" y="247536"/>
              <a:ext cx="1728192" cy="2245362"/>
              <a:chOff x="7308304" y="247536"/>
              <a:chExt cx="1728192" cy="2245362"/>
            </a:xfrm>
            <a:noFill/>
          </p:grpSpPr>
          <p:grpSp>
            <p:nvGrpSpPr>
              <p:cNvPr id="20" name="Grupo 19"/>
              <p:cNvGrpSpPr/>
              <p:nvPr/>
            </p:nvGrpSpPr>
            <p:grpSpPr>
              <a:xfrm>
                <a:off x="7308304" y="296334"/>
                <a:ext cx="1728192" cy="2196564"/>
                <a:chOff x="7308304" y="1288229"/>
                <a:chExt cx="1728192" cy="1852738"/>
              </a:xfrm>
              <a:grpFill/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7308304" y="1288229"/>
                  <a:ext cx="1728192" cy="18527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7734864" y="1354134"/>
                  <a:ext cx="869584" cy="20768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RISCOS</a:t>
                  </a:r>
                </a:p>
              </p:txBody>
            </p:sp>
          </p:grpSp>
          <p:pic>
            <p:nvPicPr>
              <p:cNvPr id="6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 l="52555" t="16121" r="39815" b="72146"/>
              <a:stretch/>
            </p:blipFill>
            <p:spPr bwMode="auto">
              <a:xfrm>
                <a:off x="7338742" y="247536"/>
                <a:ext cx="424697" cy="489802"/>
              </a:xfrm>
              <a:prstGeom prst="rect">
                <a:avLst/>
              </a:prstGeom>
              <a:grpFill/>
            </p:spPr>
          </p:pic>
        </p:grpSp>
        <p:grpSp>
          <p:nvGrpSpPr>
            <p:cNvPr id="51" name="Grupo 50"/>
            <p:cNvGrpSpPr/>
            <p:nvPr/>
          </p:nvGrpSpPr>
          <p:grpSpPr>
            <a:xfrm>
              <a:off x="5508104" y="296332"/>
              <a:ext cx="1728192" cy="2484595"/>
              <a:chOff x="5508104" y="296332"/>
              <a:chExt cx="1728192" cy="2484595"/>
            </a:xfrm>
            <a:noFill/>
          </p:grpSpPr>
          <p:grpSp>
            <p:nvGrpSpPr>
              <p:cNvPr id="15" name="Grupo 14"/>
              <p:cNvGrpSpPr/>
              <p:nvPr/>
            </p:nvGrpSpPr>
            <p:grpSpPr>
              <a:xfrm>
                <a:off x="5508104" y="296332"/>
                <a:ext cx="1728192" cy="2484595"/>
                <a:chOff x="5508104" y="1298837"/>
                <a:chExt cx="1728192" cy="2094159"/>
              </a:xfrm>
              <a:grpFill/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55081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6084168" y="1364693"/>
                  <a:ext cx="1152128" cy="20752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PREMISSAS</a:t>
                  </a:r>
                </a:p>
              </p:txBody>
            </p:sp>
          </p:grpSp>
          <p:pic>
            <p:nvPicPr>
              <p:cNvPr id="70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 l="75310" t="34774" r="13321" b="57426"/>
              <a:stretch/>
            </p:blipFill>
            <p:spPr bwMode="auto">
              <a:xfrm>
                <a:off x="5565254" y="333261"/>
                <a:ext cx="573693" cy="2951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3" name="Retângulo 32"/>
          <p:cNvSpPr/>
          <p:nvPr/>
        </p:nvSpPr>
        <p:spPr>
          <a:xfrm>
            <a:off x="6350" y="-55563"/>
            <a:ext cx="468313" cy="368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GP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960688" y="-41275"/>
            <a:ext cx="11826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Sistema X</a:t>
            </a:r>
          </a:p>
        </p:txBody>
      </p:sp>
      <p:grpSp>
        <p:nvGrpSpPr>
          <p:cNvPr id="88" name="Grupo 87"/>
          <p:cNvGrpSpPr>
            <a:grpSpLocks/>
          </p:cNvGrpSpPr>
          <p:nvPr/>
        </p:nvGrpSpPr>
        <p:grpSpPr bwMode="auto">
          <a:xfrm>
            <a:off x="247650" y="2249488"/>
            <a:ext cx="1447800" cy="1250950"/>
            <a:chOff x="247878" y="692695"/>
            <a:chExt cx="1447445" cy="1251502"/>
          </a:xfrm>
        </p:grpSpPr>
        <p:pic>
          <p:nvPicPr>
            <p:cNvPr id="318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tângulo 95"/>
            <p:cNvSpPr/>
            <p:nvPr/>
          </p:nvSpPr>
          <p:spPr>
            <a:xfrm>
              <a:off x="338344" y="838809"/>
              <a:ext cx="1356979" cy="1034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Ajudar o estudante a organizar as atividades para entregá-las no prazo correto.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7" name="Grupo 96"/>
          <p:cNvGrpSpPr>
            <a:grpSpLocks/>
          </p:cNvGrpSpPr>
          <p:nvPr/>
        </p:nvGrpSpPr>
        <p:grpSpPr bwMode="auto">
          <a:xfrm>
            <a:off x="149225" y="3980298"/>
            <a:ext cx="1447800" cy="1250950"/>
            <a:chOff x="247878" y="692695"/>
            <a:chExt cx="1447444" cy="1251502"/>
          </a:xfrm>
        </p:grpSpPr>
        <p:pic>
          <p:nvPicPr>
            <p:cNvPr id="317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tângulo 98"/>
            <p:cNvSpPr/>
            <p:nvPr/>
          </p:nvSpPr>
          <p:spPr>
            <a:xfrm>
              <a:off x="279620" y="784811"/>
              <a:ext cx="1379199" cy="5634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Melhora na organização do tempo.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0" name="Grupo 99"/>
          <p:cNvGrpSpPr>
            <a:grpSpLocks/>
          </p:cNvGrpSpPr>
          <p:nvPr/>
        </p:nvGrpSpPr>
        <p:grpSpPr bwMode="auto">
          <a:xfrm>
            <a:off x="2043113" y="692150"/>
            <a:ext cx="1447800" cy="1496562"/>
            <a:chOff x="247878" y="692695"/>
            <a:chExt cx="1447444" cy="1495324"/>
          </a:xfrm>
        </p:grpSpPr>
        <p:pic>
          <p:nvPicPr>
            <p:cNvPr id="317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Retângulo 101"/>
            <p:cNvSpPr/>
            <p:nvPr/>
          </p:nvSpPr>
          <p:spPr>
            <a:xfrm>
              <a:off x="341517" y="841073"/>
              <a:ext cx="1260165" cy="13469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Programa que mostra as atividades que precisam ser feitas e as respectivas datas de entrega. 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103" name="Grupo 102"/>
          <p:cNvGrpSpPr>
            <a:grpSpLocks/>
          </p:cNvGrpSpPr>
          <p:nvPr/>
        </p:nvGrpSpPr>
        <p:grpSpPr bwMode="auto">
          <a:xfrm>
            <a:off x="2043113" y="2562225"/>
            <a:ext cx="1447800" cy="1250950"/>
            <a:chOff x="247878" y="692695"/>
            <a:chExt cx="1447444" cy="1251502"/>
          </a:xfrm>
        </p:grpSpPr>
        <p:pic>
          <p:nvPicPr>
            <p:cNvPr id="3175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Retângulo 104"/>
            <p:cNvSpPr/>
            <p:nvPr/>
          </p:nvSpPr>
          <p:spPr>
            <a:xfrm>
              <a:off x="341517" y="830869"/>
              <a:ext cx="1260165" cy="7205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Permitir que o usuário adicione tarefas na lista.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6" name="Grupo 105"/>
          <p:cNvGrpSpPr>
            <a:grpSpLocks/>
          </p:cNvGrpSpPr>
          <p:nvPr/>
        </p:nvGrpSpPr>
        <p:grpSpPr bwMode="auto">
          <a:xfrm>
            <a:off x="3848100" y="822325"/>
            <a:ext cx="1447800" cy="1252538"/>
            <a:chOff x="247878" y="692695"/>
            <a:chExt cx="1447444" cy="1251502"/>
          </a:xfrm>
        </p:grpSpPr>
        <p:pic>
          <p:nvPicPr>
            <p:cNvPr id="3173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tângulo 107"/>
            <p:cNvSpPr/>
            <p:nvPr/>
          </p:nvSpPr>
          <p:spPr>
            <a:xfrm>
              <a:off x="341518" y="919520"/>
              <a:ext cx="1260165" cy="2490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Desenvolvedor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112" name="Grupo 111"/>
          <p:cNvGrpSpPr>
            <a:grpSpLocks/>
          </p:cNvGrpSpPr>
          <p:nvPr/>
        </p:nvGrpSpPr>
        <p:grpSpPr bwMode="auto">
          <a:xfrm>
            <a:off x="5648325" y="822325"/>
            <a:ext cx="1447800" cy="1252538"/>
            <a:chOff x="247878" y="692695"/>
            <a:chExt cx="1447444" cy="1251502"/>
          </a:xfrm>
        </p:grpSpPr>
        <p:pic>
          <p:nvPicPr>
            <p:cNvPr id="317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Retângulo 113"/>
            <p:cNvSpPr/>
            <p:nvPr/>
          </p:nvSpPr>
          <p:spPr>
            <a:xfrm>
              <a:off x="341518" y="808487"/>
              <a:ext cx="1260165" cy="8110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Os estudantes precisam de algo que os ajudem a organizar as suas atividades.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8" name="Grupo 117"/>
          <p:cNvGrpSpPr>
            <a:grpSpLocks/>
          </p:cNvGrpSpPr>
          <p:nvPr/>
        </p:nvGrpSpPr>
        <p:grpSpPr bwMode="auto">
          <a:xfrm>
            <a:off x="4092989" y="5321551"/>
            <a:ext cx="1446213" cy="1250950"/>
            <a:chOff x="247878" y="692695"/>
            <a:chExt cx="1447444" cy="1251502"/>
          </a:xfrm>
        </p:grpSpPr>
        <p:pic>
          <p:nvPicPr>
            <p:cNvPr id="3169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tângulo 119"/>
            <p:cNvSpPr/>
            <p:nvPr/>
          </p:nvSpPr>
          <p:spPr>
            <a:xfrm>
              <a:off x="341621" y="850611"/>
              <a:ext cx="1259959" cy="7205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Uso de um banco de dados mais simples.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upo 120"/>
          <p:cNvGrpSpPr>
            <a:grpSpLocks/>
          </p:cNvGrpSpPr>
          <p:nvPr/>
        </p:nvGrpSpPr>
        <p:grpSpPr bwMode="auto">
          <a:xfrm>
            <a:off x="7283326" y="587308"/>
            <a:ext cx="1447800" cy="1252537"/>
            <a:chOff x="247878" y="692695"/>
            <a:chExt cx="1447444" cy="1251502"/>
          </a:xfrm>
        </p:grpSpPr>
        <p:pic>
          <p:nvPicPr>
            <p:cNvPr id="316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Retângulo 122"/>
            <p:cNvSpPr/>
            <p:nvPr/>
          </p:nvSpPr>
          <p:spPr>
            <a:xfrm>
              <a:off x="341517" y="919519"/>
              <a:ext cx="1260165" cy="5235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 programa não ser útil para o usuário.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44" name="Retângulo 43"/>
          <p:cNvSpPr>
            <a:spLocks noChangeArrowheads="1"/>
          </p:cNvSpPr>
          <p:nvPr/>
        </p:nvSpPr>
        <p:spPr bwMode="auto">
          <a:xfrm>
            <a:off x="458788" y="-46038"/>
            <a:ext cx="1763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 dirty="0" smtClean="0">
                <a:latin typeface="Trebuchet MS" pitchFamily="34" charset="0"/>
              </a:rPr>
              <a:t>Claudio Lucas</a:t>
            </a:r>
            <a:endParaRPr lang="pt-BR" altLang="pt-BR" sz="2000" i="1" dirty="0">
              <a:latin typeface="Trebuchet MS" pitchFamily="34" charset="0"/>
            </a:endParaRPr>
          </a:p>
        </p:txBody>
      </p:sp>
      <p:sp>
        <p:nvSpPr>
          <p:cNvPr id="130" name="Retângulo 129"/>
          <p:cNvSpPr>
            <a:spLocks noChangeArrowheads="1"/>
          </p:cNvSpPr>
          <p:nvPr/>
        </p:nvSpPr>
        <p:spPr bwMode="auto">
          <a:xfrm>
            <a:off x="4048125" y="-57150"/>
            <a:ext cx="3224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 dirty="0" smtClean="0">
                <a:latin typeface="Trebuchet MS" pitchFamily="34" charset="0"/>
              </a:rPr>
              <a:t>Organizador de Atividades</a:t>
            </a:r>
            <a:endParaRPr lang="pt-BR" altLang="pt-BR" sz="2000" i="1" dirty="0">
              <a:latin typeface="Trebuchet MS" pitchFamily="34" charset="0"/>
            </a:endParaRPr>
          </a:p>
        </p:txBody>
      </p:sp>
      <p:grpSp>
        <p:nvGrpSpPr>
          <p:cNvPr id="132" name="Grupo 131"/>
          <p:cNvGrpSpPr>
            <a:grpSpLocks/>
          </p:cNvGrpSpPr>
          <p:nvPr/>
        </p:nvGrpSpPr>
        <p:grpSpPr bwMode="auto">
          <a:xfrm>
            <a:off x="376256" y="4482825"/>
            <a:ext cx="1446212" cy="1252538"/>
            <a:chOff x="247878" y="692695"/>
            <a:chExt cx="1447444" cy="1251502"/>
          </a:xfrm>
        </p:grpSpPr>
        <p:pic>
          <p:nvPicPr>
            <p:cNvPr id="3163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Retângulo 133"/>
            <p:cNvSpPr/>
            <p:nvPr/>
          </p:nvSpPr>
          <p:spPr>
            <a:xfrm>
              <a:off x="414707" y="919520"/>
              <a:ext cx="1194817" cy="71960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As atividades serão entregues no prazo correto.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8" name="Grupo 137"/>
          <p:cNvGrpSpPr>
            <a:grpSpLocks/>
          </p:cNvGrpSpPr>
          <p:nvPr/>
        </p:nvGrpSpPr>
        <p:grpSpPr bwMode="auto">
          <a:xfrm>
            <a:off x="80502" y="5338742"/>
            <a:ext cx="1447800" cy="1250950"/>
            <a:chOff x="247878" y="692695"/>
            <a:chExt cx="1447444" cy="1251502"/>
          </a:xfrm>
        </p:grpSpPr>
        <p:pic>
          <p:nvPicPr>
            <p:cNvPr id="316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tângulo 139"/>
            <p:cNvSpPr/>
            <p:nvPr/>
          </p:nvSpPr>
          <p:spPr>
            <a:xfrm>
              <a:off x="414524" y="907102"/>
              <a:ext cx="1195094" cy="2494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Boas notas.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1" name="Grupo 140"/>
          <p:cNvGrpSpPr>
            <a:grpSpLocks/>
          </p:cNvGrpSpPr>
          <p:nvPr/>
        </p:nvGrpSpPr>
        <p:grpSpPr bwMode="auto">
          <a:xfrm>
            <a:off x="2144713" y="3275013"/>
            <a:ext cx="1446212" cy="1252537"/>
            <a:chOff x="247878" y="692695"/>
            <a:chExt cx="1447444" cy="1251502"/>
          </a:xfrm>
        </p:grpSpPr>
        <p:pic>
          <p:nvPicPr>
            <p:cNvPr id="3159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Retângulo 142"/>
            <p:cNvSpPr/>
            <p:nvPr/>
          </p:nvSpPr>
          <p:spPr>
            <a:xfrm>
              <a:off x="341620" y="919519"/>
              <a:ext cx="1259960" cy="5627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Permitir que o usuário exclua tarefas na lista.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4" name="Grupo 143"/>
          <p:cNvGrpSpPr>
            <a:grpSpLocks/>
          </p:cNvGrpSpPr>
          <p:nvPr/>
        </p:nvGrpSpPr>
        <p:grpSpPr bwMode="auto">
          <a:xfrm>
            <a:off x="1974850" y="4176711"/>
            <a:ext cx="1447800" cy="1252538"/>
            <a:chOff x="247878" y="614971"/>
            <a:chExt cx="1447444" cy="1251502"/>
          </a:xfrm>
        </p:grpSpPr>
        <p:pic>
          <p:nvPicPr>
            <p:cNvPr id="315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14971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tângulo 145"/>
            <p:cNvSpPr/>
            <p:nvPr/>
          </p:nvSpPr>
          <p:spPr>
            <a:xfrm>
              <a:off x="341518" y="734470"/>
              <a:ext cx="1260165" cy="10332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Permitir que o usuário veja a lista  das tarefas que precisam ser realizadas.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7" name="Grupo 146"/>
          <p:cNvGrpSpPr>
            <a:grpSpLocks/>
          </p:cNvGrpSpPr>
          <p:nvPr/>
        </p:nvGrpSpPr>
        <p:grpSpPr bwMode="auto">
          <a:xfrm>
            <a:off x="3989388" y="1409700"/>
            <a:ext cx="1446212" cy="1252538"/>
            <a:chOff x="247878" y="692695"/>
            <a:chExt cx="1447444" cy="1251502"/>
          </a:xfrm>
        </p:grpSpPr>
        <p:pic>
          <p:nvPicPr>
            <p:cNvPr id="3155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Retângulo 148"/>
            <p:cNvSpPr/>
            <p:nvPr/>
          </p:nvSpPr>
          <p:spPr>
            <a:xfrm>
              <a:off x="341620" y="919520"/>
              <a:ext cx="1259960" cy="4059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Usuários do produto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150" name="Grupo 149"/>
          <p:cNvGrpSpPr>
            <a:grpSpLocks/>
          </p:cNvGrpSpPr>
          <p:nvPr/>
        </p:nvGrpSpPr>
        <p:grpSpPr bwMode="auto">
          <a:xfrm>
            <a:off x="5822123" y="1304495"/>
            <a:ext cx="1446213" cy="1537207"/>
            <a:chOff x="247878" y="692695"/>
            <a:chExt cx="1447444" cy="1535937"/>
          </a:xfrm>
        </p:grpSpPr>
        <p:pic>
          <p:nvPicPr>
            <p:cNvPr id="3153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Retângulo 151"/>
            <p:cNvSpPr/>
            <p:nvPr/>
          </p:nvSpPr>
          <p:spPr>
            <a:xfrm>
              <a:off x="363102" y="842475"/>
              <a:ext cx="1259959" cy="13861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Reunir todas as tarefas em uma  lista que mostrará  a atividade e a data de entrega irá ajudar o estudante a se organizar melhor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3" name="Grupo 152"/>
          <p:cNvGrpSpPr>
            <a:grpSpLocks/>
          </p:cNvGrpSpPr>
          <p:nvPr/>
        </p:nvGrpSpPr>
        <p:grpSpPr bwMode="auto">
          <a:xfrm>
            <a:off x="5626610" y="5327103"/>
            <a:ext cx="1447800" cy="1250950"/>
            <a:chOff x="247878" y="692695"/>
            <a:chExt cx="1447444" cy="1251502"/>
          </a:xfrm>
        </p:grpSpPr>
        <p:pic>
          <p:nvPicPr>
            <p:cNvPr id="315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Retângulo 154"/>
            <p:cNvSpPr/>
            <p:nvPr/>
          </p:nvSpPr>
          <p:spPr>
            <a:xfrm>
              <a:off x="341517" y="854572"/>
              <a:ext cx="1314127" cy="1034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usuário precisará colocar na lista todas as atividades e a data de entrega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o 155"/>
          <p:cNvGrpSpPr>
            <a:grpSpLocks/>
          </p:cNvGrpSpPr>
          <p:nvPr/>
        </p:nvGrpSpPr>
        <p:grpSpPr bwMode="auto">
          <a:xfrm>
            <a:off x="7606766" y="1265163"/>
            <a:ext cx="1447800" cy="1250950"/>
            <a:chOff x="184963" y="651758"/>
            <a:chExt cx="1447444" cy="1251502"/>
          </a:xfrm>
        </p:grpSpPr>
        <p:pic>
          <p:nvPicPr>
            <p:cNvPr id="314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63" y="651758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tângulo 157"/>
            <p:cNvSpPr/>
            <p:nvPr/>
          </p:nvSpPr>
          <p:spPr>
            <a:xfrm>
              <a:off x="341517" y="764164"/>
              <a:ext cx="1260165" cy="812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 usuário não conseguir usar o programa e as funcionalidades dele.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53" name="Grupo 2052"/>
          <p:cNvGrpSpPr>
            <a:grpSpLocks/>
          </p:cNvGrpSpPr>
          <p:nvPr/>
        </p:nvGrpSpPr>
        <p:grpSpPr bwMode="auto">
          <a:xfrm>
            <a:off x="7723188" y="3059113"/>
            <a:ext cx="781050" cy="1835150"/>
            <a:chOff x="7722474" y="3059261"/>
            <a:chExt cx="781735" cy="1835777"/>
          </a:xfrm>
        </p:grpSpPr>
        <p:cxnSp>
          <p:nvCxnSpPr>
            <p:cNvPr id="2052" name="Conector reto 2051"/>
            <p:cNvCxnSpPr/>
            <p:nvPr/>
          </p:nvCxnSpPr>
          <p:spPr>
            <a:xfrm>
              <a:off x="7722474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>
              <a:off x="813081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>
            <a:xfrm>
              <a:off x="850420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>
            <a:grpSpLocks/>
          </p:cNvGrpSpPr>
          <p:nvPr/>
        </p:nvGrpSpPr>
        <p:grpSpPr bwMode="auto">
          <a:xfrm>
            <a:off x="78501" y="492518"/>
            <a:ext cx="1447800" cy="1322858"/>
            <a:chOff x="247878" y="692695"/>
            <a:chExt cx="1447444" cy="1321764"/>
          </a:xfrm>
        </p:grpSpPr>
        <p:pic>
          <p:nvPicPr>
            <p:cNvPr id="314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tângulo 164"/>
            <p:cNvSpPr/>
            <p:nvPr/>
          </p:nvSpPr>
          <p:spPr>
            <a:xfrm>
              <a:off x="343105" y="824349"/>
              <a:ext cx="1256991" cy="119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Muitos estudantes possuem dificuldade em entregar suas atividades no prazo correto.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474663" y="767910"/>
            <a:ext cx="1447800" cy="1442603"/>
            <a:chOff x="292928" y="748832"/>
            <a:chExt cx="1447444" cy="1414518"/>
          </a:xfrm>
        </p:grpSpPr>
        <p:pic>
          <p:nvPicPr>
            <p:cNvPr id="314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28" y="748832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1" name="Retângulo 51"/>
            <p:cNvSpPr>
              <a:spLocks noChangeArrowheads="1"/>
            </p:cNvSpPr>
            <p:nvPr/>
          </p:nvSpPr>
          <p:spPr bwMode="auto">
            <a:xfrm>
              <a:off x="364413" y="841533"/>
              <a:ext cx="1271630" cy="132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pt-BR" altLang="pt-BR" sz="1200" dirty="0" smtClean="0">
                  <a:solidFill>
                    <a:srgbClr val="595959"/>
                  </a:solidFill>
                </a:rPr>
                <a:t>Dificuldade dos estudantes em lidar com uma grande quantidade de atividades que precisam ser entregues.</a:t>
              </a:r>
              <a:endParaRPr lang="pt-BR" altLang="pt-BR" sz="12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049" name="Grupo 2048"/>
          <p:cNvGrpSpPr>
            <a:grpSpLocks/>
          </p:cNvGrpSpPr>
          <p:nvPr/>
        </p:nvGrpSpPr>
        <p:grpSpPr bwMode="auto">
          <a:xfrm>
            <a:off x="3807854" y="3221037"/>
            <a:ext cx="1184453" cy="865188"/>
            <a:chOff x="9735591" y="4425269"/>
            <a:chExt cx="839913" cy="626400"/>
          </a:xfrm>
        </p:grpSpPr>
        <p:pic>
          <p:nvPicPr>
            <p:cNvPr id="3136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591" y="4425269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Retângulo 196"/>
            <p:cNvSpPr/>
            <p:nvPr/>
          </p:nvSpPr>
          <p:spPr>
            <a:xfrm>
              <a:off x="9746706" y="4534968"/>
              <a:ext cx="828798" cy="3675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Desenvolvedor</a:t>
              </a:r>
              <a:endPara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203" name="Grupo 202"/>
          <p:cNvGrpSpPr>
            <a:grpSpLocks/>
          </p:cNvGrpSpPr>
          <p:nvPr/>
        </p:nvGrpSpPr>
        <p:grpSpPr bwMode="auto">
          <a:xfrm>
            <a:off x="5524496" y="3192972"/>
            <a:ext cx="1671637" cy="625475"/>
            <a:chOff x="9403573" y="3765215"/>
            <a:chExt cx="1293368" cy="626400"/>
          </a:xfrm>
        </p:grpSpPr>
        <p:pic>
          <p:nvPicPr>
            <p:cNvPr id="3128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" name="Retângulo 204"/>
            <p:cNvSpPr/>
            <p:nvPr/>
          </p:nvSpPr>
          <p:spPr>
            <a:xfrm>
              <a:off x="9456287" y="3879594"/>
              <a:ext cx="1240654" cy="236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1- Plano do Projeto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206" name="Grupo 205"/>
          <p:cNvGrpSpPr>
            <a:grpSpLocks/>
          </p:cNvGrpSpPr>
          <p:nvPr/>
        </p:nvGrpSpPr>
        <p:grpSpPr bwMode="auto">
          <a:xfrm>
            <a:off x="5543383" y="3816092"/>
            <a:ext cx="1608240" cy="627062"/>
            <a:chOff x="9534014" y="4425269"/>
            <a:chExt cx="974784" cy="626400"/>
          </a:xfrm>
        </p:grpSpPr>
        <p:pic>
          <p:nvPicPr>
            <p:cNvPr id="312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014" y="4425269"/>
              <a:ext cx="926052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Retângulo 207"/>
            <p:cNvSpPr/>
            <p:nvPr/>
          </p:nvSpPr>
          <p:spPr>
            <a:xfrm>
              <a:off x="9558436" y="4534690"/>
              <a:ext cx="950362" cy="37970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2 - Primeira versão  do programa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209" name="Grupo 208"/>
          <p:cNvGrpSpPr>
            <a:grpSpLocks/>
          </p:cNvGrpSpPr>
          <p:nvPr/>
        </p:nvGrpSpPr>
        <p:grpSpPr bwMode="auto">
          <a:xfrm>
            <a:off x="5556014" y="4443154"/>
            <a:ext cx="1675855" cy="625475"/>
            <a:chOff x="9935431" y="2472096"/>
            <a:chExt cx="816807" cy="626400"/>
          </a:xfrm>
        </p:grpSpPr>
        <p:pic>
          <p:nvPicPr>
            <p:cNvPr id="3124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5431" y="2472096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Retângulo 210"/>
            <p:cNvSpPr/>
            <p:nvPr/>
          </p:nvSpPr>
          <p:spPr>
            <a:xfrm>
              <a:off x="9953279" y="2594962"/>
              <a:ext cx="798959" cy="380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3 - Versão final do programa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pic>
        <p:nvPicPr>
          <p:cNvPr id="22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292975" y="3098800"/>
            <a:ext cx="7254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483475" y="3436938"/>
            <a:ext cx="7254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859713" y="3789363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8031163" y="4132263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8212138" y="4486275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tângulo 175"/>
          <p:cNvSpPr/>
          <p:nvPr/>
        </p:nvSpPr>
        <p:spPr>
          <a:xfrm>
            <a:off x="-1588" y="6524625"/>
            <a:ext cx="20367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Project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Model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Canvas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CaixaDeTexto 176"/>
          <p:cNvSpPr txBox="1"/>
          <p:nvPr/>
        </p:nvSpPr>
        <p:spPr>
          <a:xfrm>
            <a:off x="7184968" y="6523038"/>
            <a:ext cx="1941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21/09/2020 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0" name="Grupo 143"/>
          <p:cNvGrpSpPr>
            <a:grpSpLocks/>
          </p:cNvGrpSpPr>
          <p:nvPr/>
        </p:nvGrpSpPr>
        <p:grpSpPr bwMode="auto">
          <a:xfrm>
            <a:off x="2148302" y="5188475"/>
            <a:ext cx="1447800" cy="1252537"/>
            <a:chOff x="247878" y="692695"/>
            <a:chExt cx="1447444" cy="1251502"/>
          </a:xfrm>
        </p:grpSpPr>
        <p:pic>
          <p:nvPicPr>
            <p:cNvPr id="311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Retângulo 171"/>
            <p:cNvSpPr/>
            <p:nvPr/>
          </p:nvSpPr>
          <p:spPr>
            <a:xfrm>
              <a:off x="341518" y="857051"/>
              <a:ext cx="1260165" cy="10332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Permitir que o usuário veja quais são as tarefas para os próximos 7 dias.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173" name="Retângulo 172"/>
          <p:cNvSpPr/>
          <p:nvPr/>
        </p:nvSpPr>
        <p:spPr bwMode="auto">
          <a:xfrm>
            <a:off x="7282858" y="3200400"/>
            <a:ext cx="1168779" cy="22967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Planejamento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8" name="Retângulo 177"/>
          <p:cNvSpPr/>
          <p:nvPr/>
        </p:nvSpPr>
        <p:spPr bwMode="auto">
          <a:xfrm>
            <a:off x="7481888" y="3505710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Desenvolvimento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9" name="Retângulo 178"/>
          <p:cNvSpPr/>
          <p:nvPr/>
        </p:nvSpPr>
        <p:spPr bwMode="auto">
          <a:xfrm>
            <a:off x="7870860" y="3857057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Testes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80" name="Retângulo 179"/>
          <p:cNvSpPr/>
          <p:nvPr/>
        </p:nvSpPr>
        <p:spPr bwMode="auto">
          <a:xfrm>
            <a:off x="8063706" y="4238341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Adaptações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81" name="Retângulo 180"/>
          <p:cNvSpPr/>
          <p:nvPr/>
        </p:nvSpPr>
        <p:spPr bwMode="auto">
          <a:xfrm>
            <a:off x="8222456" y="4551872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Entrega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-MODEL-CANVAS-APRESENTACA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PROJECT-MODEL-CANVAS-APRESENTACAO</Template>
  <TotalTime>253</TotalTime>
  <Words>269</Words>
  <Application>Microsoft Office PowerPoint</Application>
  <PresentationFormat>Transparência</PresentationFormat>
  <Paragraphs>52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PROJECT-MODEL-CANVAS-APRESENTACAO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gerenciamento de projetos</dc:subject>
  <dc:creator>Carlos Y. Shigue</dc:creator>
  <dc:description>Apresenta metodologia pra planejar um projeto em uma única página</dc:description>
  <cp:lastModifiedBy>USUARIO</cp:lastModifiedBy>
  <cp:revision>19</cp:revision>
  <dcterms:created xsi:type="dcterms:W3CDTF">2014-09-09T18:20:14Z</dcterms:created>
  <dcterms:modified xsi:type="dcterms:W3CDTF">2020-09-21T14:56:02Z</dcterms:modified>
</cp:coreProperties>
</file>