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6" r:id="rId3"/>
    <p:sldId id="301" r:id="rId4"/>
    <p:sldId id="273" r:id="rId5"/>
    <p:sldId id="282" r:id="rId6"/>
    <p:sldId id="309" r:id="rId7"/>
    <p:sldId id="304" r:id="rId8"/>
    <p:sldId id="305" r:id="rId9"/>
    <p:sldId id="306" r:id="rId10"/>
    <p:sldId id="307" r:id="rId11"/>
    <p:sldId id="308" r:id="rId12"/>
    <p:sldId id="293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810" autoAdjust="0"/>
  </p:normalViewPr>
  <p:slideViewPr>
    <p:cSldViewPr snapToGrid="0" showGuides="1">
      <p:cViewPr>
        <p:scale>
          <a:sx n="76" d="100"/>
          <a:sy n="76" d="100"/>
        </p:scale>
        <p:origin x="-504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16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4354D8F-BA9C-4428-B203-D39F42A4C773}" type="datetime1">
              <a:rPr lang="pt-BR" smtClean="0"/>
              <a:t>18/01/2023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D2DFAA7-D3C3-4D01-9299-453E25D16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85091EB-BBC7-4426-8F97-66255A624C9A}" type="datetime1">
              <a:rPr lang="pt-BR" noProof="0" smtClean="0"/>
              <a:t>18/01/2023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C51814-3B91-4036-94D2-3977634EE214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745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125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600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223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82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870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007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604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297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476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735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76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xmlns="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" y="4551363"/>
            <a:ext cx="11520488" cy="1176337"/>
          </a:xfrm>
        </p:spPr>
        <p:txBody>
          <a:bodyPr rtlCol="0"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5" y="5830888"/>
            <a:ext cx="11520488" cy="5508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6" y="476250"/>
            <a:ext cx="5165724" cy="2557463"/>
          </a:xfrm>
        </p:spPr>
        <p:txBody>
          <a:bodyPr rtlCol="0" anchor="ctr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476250"/>
            <a:ext cx="5795963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Espaço Reservado para Imagem 6">
            <a:extLst>
              <a:ext uri="{FF2B5EF4-FFF2-40B4-BE49-F238E27FC236}">
                <a16:creationId xmlns:a16="http://schemas.microsoft.com/office/drawing/2014/main" xmlns="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9197" y="1296176"/>
            <a:ext cx="5272764" cy="1551573"/>
          </a:xfrm>
        </p:spPr>
        <p:txBody>
          <a:bodyPr rtlCol="0" anchor="b">
            <a:no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19198" y="3073967"/>
            <a:ext cx="5272764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Espaço Reservado para Imagem 6">
            <a:extLst>
              <a:ext uri="{FF2B5EF4-FFF2-40B4-BE49-F238E27FC236}">
                <a16:creationId xmlns:a16="http://schemas.microsoft.com/office/drawing/2014/main" xmlns="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783831"/>
            <a:ext cx="3111954" cy="3290338"/>
          </a:xfrm>
        </p:spPr>
        <p:txBody>
          <a:bodyPr rtlCol="0" anchor="ctr">
            <a:no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489370" y="1783832"/>
            <a:ext cx="4402592" cy="3290338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Espaço Reservado para Imagem 6">
            <a:extLst>
              <a:ext uri="{FF2B5EF4-FFF2-40B4-BE49-F238E27FC236}">
                <a16:creationId xmlns:a16="http://schemas.microsoft.com/office/drawing/2014/main" xmlns="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331584"/>
            <a:ext cx="1051560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6F2E6F7-3BE5-4484-A73E-3EFDB7348BB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68071"/>
            <a:ext cx="10515600" cy="805542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xmlns="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xmlns="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xmlns="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596928"/>
            <a:ext cx="4810125" cy="3267268"/>
          </a:xfrm>
        </p:spPr>
        <p:txBody>
          <a:bodyPr rtlCol="0"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xmlns="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917949"/>
            <a:ext cx="6915150" cy="2268337"/>
          </a:xfrm>
        </p:spPr>
        <p:txBody>
          <a:bodyPr rtlCol="0"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xmlns="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xmlns="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xmlns="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C2FFEDF-1F62-45E5-8000-9689D9DFC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6300" y="4406207"/>
            <a:ext cx="10439400" cy="1175444"/>
          </a:xfrm>
        </p:spPr>
        <p:txBody>
          <a:bodyPr rtlCol="0"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xmlns="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xmlns="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1026" y="1724025"/>
            <a:ext cx="314325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451282" y="1712119"/>
            <a:ext cx="314280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xmlns="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xmlns="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1357414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xmlns="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xmlns="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xmlns="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48474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xmlns="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05625" y="1512889"/>
            <a:ext cx="4986338" cy="3262311"/>
          </a:xfrm>
        </p:spPr>
        <p:txBody>
          <a:bodyPr rtlCol="0"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5" y="4927600"/>
            <a:ext cx="4986338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xmlns="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xmlns="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3808206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08236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xmlns="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xmlns="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334424"/>
            <a:ext cx="4448175" cy="1520824"/>
          </a:xfrm>
        </p:spPr>
        <p:txBody>
          <a:bodyPr rtlCol="0" anchor="b">
            <a:no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xmlns="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09563" y="3118775"/>
            <a:ext cx="2927311" cy="3081999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71475" y="3118776"/>
            <a:ext cx="2926800" cy="3081922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xmlns="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xmlns="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xmlns="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xmlns="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xmlns="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6">
            <a:extLst>
              <a:ext uri="{FF2B5EF4-FFF2-40B4-BE49-F238E27FC236}">
                <a16:creationId xmlns:a16="http://schemas.microsoft.com/office/drawing/2014/main" xmlns="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E3A6AA5-A315-455E-B5C7-E53E3746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504" y="1233488"/>
            <a:ext cx="9016993" cy="761076"/>
          </a:xfrm>
        </p:spPr>
        <p:txBody>
          <a:bodyPr rtlCol="0" anchor="ctr">
            <a:noAutofit/>
          </a:bodyPr>
          <a:lstStyle>
            <a:lvl1pPr algn="ctr"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xmlns="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28091" y="2424864"/>
            <a:ext cx="4132800" cy="28332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722820" y="2424864"/>
            <a:ext cx="4131850" cy="2832101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xmlns="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Espaço Reservado para Imagem 26">
            <a:extLst>
              <a:ext uri="{FF2B5EF4-FFF2-40B4-BE49-F238E27FC236}">
                <a16:creationId xmlns:a16="http://schemas.microsoft.com/office/drawing/2014/main" xmlns="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xmlns="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5" name="Espaço Reservado para Imagem 6">
            <a:extLst>
              <a:ext uri="{FF2B5EF4-FFF2-40B4-BE49-F238E27FC236}">
                <a16:creationId xmlns:a16="http://schemas.microsoft.com/office/drawing/2014/main" xmlns="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xmlns="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xmlns="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xmlns="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xmlns="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xmlns="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xmlns="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xmlns="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xmlns="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xmlns="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04445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04445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xmlns="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bg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786099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786099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xmlns="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xmlns="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3636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3636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bg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830620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830620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xmlns="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36610" y="1779589"/>
            <a:ext cx="5318781" cy="2182811"/>
          </a:xfrm>
        </p:spPr>
        <p:txBody>
          <a:bodyPr rtlCol="0"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36610" y="4079083"/>
            <a:ext cx="5318781" cy="976311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xmlns="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Espaço Reservado para Imagem 6">
            <a:extLst>
              <a:ext uri="{FF2B5EF4-FFF2-40B4-BE49-F238E27FC236}">
                <a16:creationId xmlns:a16="http://schemas.microsoft.com/office/drawing/2014/main" xmlns="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8" y="2910543"/>
            <a:ext cx="5058000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8" y="3523420"/>
            <a:ext cx="5058000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142" y="2910543"/>
            <a:ext cx="5058397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95142" y="3523420"/>
            <a:ext cx="5058397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B2BA5B3-8B1C-4C1C-B4EB-C9A8AC24A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xmlns="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7" y="3634443"/>
            <a:ext cx="5630165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7" y="4247320"/>
            <a:ext cx="5630165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1476" y="3634443"/>
            <a:ext cx="5582064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71476" y="4247320"/>
            <a:ext cx="5582064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xmlns="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6" name="Espaço Reservado para Imagem 6">
            <a:extLst>
              <a:ext uri="{FF2B5EF4-FFF2-40B4-BE49-F238E27FC236}">
                <a16:creationId xmlns:a16="http://schemas.microsoft.com/office/drawing/2014/main" xmlns="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xmlns="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610169" y="3956706"/>
            <a:ext cx="5109021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610169" y="4569583"/>
            <a:ext cx="5109021" cy="141211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9836" y="1462743"/>
            <a:ext cx="5108400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39836" y="2075621"/>
            <a:ext cx="5108400" cy="13914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7" name="Espaço Reservado para Imagem 6">
            <a:extLst>
              <a:ext uri="{FF2B5EF4-FFF2-40B4-BE49-F238E27FC236}">
                <a16:creationId xmlns:a16="http://schemas.microsoft.com/office/drawing/2014/main" xmlns="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Imagem 6">
            <a:extLst>
              <a:ext uri="{FF2B5EF4-FFF2-40B4-BE49-F238E27FC236}">
                <a16:creationId xmlns:a16="http://schemas.microsoft.com/office/drawing/2014/main" xmlns="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xmlns="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xmlns="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xmlns="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xmlns="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xmlns="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xmlns="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xmlns="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xmlns="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 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xmlns="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xmlns="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xmlns="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xmlns="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xmlns="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xmlns="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xmlns="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xmlns="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xmlns="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xmlns="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xmlns="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xmlns="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xmlns="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xmlns="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Imagem 6">
            <a:extLst>
              <a:ext uri="{FF2B5EF4-FFF2-40B4-BE49-F238E27FC236}">
                <a16:creationId xmlns:a16="http://schemas.microsoft.com/office/drawing/2014/main" xmlns="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xmlns="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Espaço Reservado para Imagem 6">
            <a:extLst>
              <a:ext uri="{FF2B5EF4-FFF2-40B4-BE49-F238E27FC236}">
                <a16:creationId xmlns:a16="http://schemas.microsoft.com/office/drawing/2014/main" xmlns="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xmlns="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xmlns="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xmlns="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xmlns="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xmlns="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xmlns="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xmlns="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xmlns="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xmlns="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xmlns="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ço Reservado para Imagem 33">
            <a:extLst>
              <a:ext uri="{FF2B5EF4-FFF2-40B4-BE49-F238E27FC236}">
                <a16:creationId xmlns:a16="http://schemas.microsoft.com/office/drawing/2014/main" xmlns="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5" name="Espaço Reservado para Imagem 33">
            <a:extLst>
              <a:ext uri="{FF2B5EF4-FFF2-40B4-BE49-F238E27FC236}">
                <a16:creationId xmlns:a16="http://schemas.microsoft.com/office/drawing/2014/main" xmlns="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6" name="Espaço Reservado para Imagem 33">
            <a:extLst>
              <a:ext uri="{FF2B5EF4-FFF2-40B4-BE49-F238E27FC236}">
                <a16:creationId xmlns:a16="http://schemas.microsoft.com/office/drawing/2014/main" xmlns="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8" name="Espaço Reservado para Imagem 33">
            <a:extLst>
              <a:ext uri="{FF2B5EF4-FFF2-40B4-BE49-F238E27FC236}">
                <a16:creationId xmlns:a16="http://schemas.microsoft.com/office/drawing/2014/main" xmlns="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xmlns="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1" name="Espaço Reservado para Texto 39">
            <a:extLst>
              <a:ext uri="{FF2B5EF4-FFF2-40B4-BE49-F238E27FC236}">
                <a16:creationId xmlns:a16="http://schemas.microsoft.com/office/drawing/2014/main" xmlns="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2" name="Espaço Reservado para Texto 39">
            <a:extLst>
              <a:ext uri="{FF2B5EF4-FFF2-40B4-BE49-F238E27FC236}">
                <a16:creationId xmlns:a16="http://schemas.microsoft.com/office/drawing/2014/main" xmlns="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3" name="Espaço Reservado para Texto 39">
            <a:extLst>
              <a:ext uri="{FF2B5EF4-FFF2-40B4-BE49-F238E27FC236}">
                <a16:creationId xmlns:a16="http://schemas.microsoft.com/office/drawing/2014/main" xmlns="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xmlns="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6168473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xmlns="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xmlns="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xmlns="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xmlns="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xmlns="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xmlns="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xmlns="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9" name="Triângulo Isósceles 38">
            <a:extLst>
              <a:ext uri="{FF2B5EF4-FFF2-40B4-BE49-F238E27FC236}">
                <a16:creationId xmlns:a16="http://schemas.microsoft.com/office/drawing/2014/main" xmlns="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4" name="Triângulo Isósceles 43">
            <a:extLst>
              <a:ext uri="{FF2B5EF4-FFF2-40B4-BE49-F238E27FC236}">
                <a16:creationId xmlns:a16="http://schemas.microsoft.com/office/drawing/2014/main" xmlns="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5" name="Espaço Reservado para Imagem 33">
            <a:extLst>
              <a:ext uri="{FF2B5EF4-FFF2-40B4-BE49-F238E27FC236}">
                <a16:creationId xmlns:a16="http://schemas.microsoft.com/office/drawing/2014/main" xmlns="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6" name="Espaço Reservado para Imagem 33">
            <a:extLst>
              <a:ext uri="{FF2B5EF4-FFF2-40B4-BE49-F238E27FC236}">
                <a16:creationId xmlns:a16="http://schemas.microsoft.com/office/drawing/2014/main" xmlns="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7" name="Espaço Reservado para Imagem 33">
            <a:extLst>
              <a:ext uri="{FF2B5EF4-FFF2-40B4-BE49-F238E27FC236}">
                <a16:creationId xmlns:a16="http://schemas.microsoft.com/office/drawing/2014/main" xmlns="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8" name="Espaço Reservado para Imagem 6">
            <a:extLst>
              <a:ext uri="{FF2B5EF4-FFF2-40B4-BE49-F238E27FC236}">
                <a16:creationId xmlns:a16="http://schemas.microsoft.com/office/drawing/2014/main" xmlns="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Texto 39">
            <a:extLst>
              <a:ext uri="{FF2B5EF4-FFF2-40B4-BE49-F238E27FC236}">
                <a16:creationId xmlns:a16="http://schemas.microsoft.com/office/drawing/2014/main" xmlns="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8" name="Espaço Reservado para Texto 39">
            <a:extLst>
              <a:ext uri="{FF2B5EF4-FFF2-40B4-BE49-F238E27FC236}">
                <a16:creationId xmlns:a16="http://schemas.microsoft.com/office/drawing/2014/main" xmlns="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19" name="Espaço Reservado para Texto 39">
            <a:extLst>
              <a:ext uri="{FF2B5EF4-FFF2-40B4-BE49-F238E27FC236}">
                <a16:creationId xmlns:a16="http://schemas.microsoft.com/office/drawing/2014/main" xmlns="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xmlns="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6" y="1779589"/>
            <a:ext cx="4416424" cy="2182811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6" y="4079083"/>
            <a:ext cx="4416424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8" name="Espaço Reservado para Imagem 6">
            <a:extLst>
              <a:ext uri="{FF2B5EF4-FFF2-40B4-BE49-F238E27FC236}">
                <a16:creationId xmlns:a16="http://schemas.microsoft.com/office/drawing/2014/main" xmlns="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xmlns="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0" name="Espaço Reservado para Imagem 33">
            <a:extLst>
              <a:ext uri="{FF2B5EF4-FFF2-40B4-BE49-F238E27FC236}">
                <a16:creationId xmlns:a16="http://schemas.microsoft.com/office/drawing/2014/main" xmlns="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5" name="Espaço Reservado para Imagem 33">
            <a:extLst>
              <a:ext uri="{FF2B5EF4-FFF2-40B4-BE49-F238E27FC236}">
                <a16:creationId xmlns:a16="http://schemas.microsoft.com/office/drawing/2014/main" xmlns="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6" name="Espaço Reservado para Imagem 33">
            <a:extLst>
              <a:ext uri="{FF2B5EF4-FFF2-40B4-BE49-F238E27FC236}">
                <a16:creationId xmlns:a16="http://schemas.microsoft.com/office/drawing/2014/main" xmlns="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Imagem 33">
            <a:extLst>
              <a:ext uri="{FF2B5EF4-FFF2-40B4-BE49-F238E27FC236}">
                <a16:creationId xmlns:a16="http://schemas.microsoft.com/office/drawing/2014/main" xmlns="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xmlns="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xmlns="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xmlns="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xmlns="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8" name="Espaço Reservado para Texto 39">
            <a:extLst>
              <a:ext uri="{FF2B5EF4-FFF2-40B4-BE49-F238E27FC236}">
                <a16:creationId xmlns:a16="http://schemas.microsoft.com/office/drawing/2014/main" xmlns="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xmlns="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1" name="Espaço Reservado para Texto 39">
            <a:extLst>
              <a:ext uri="{FF2B5EF4-FFF2-40B4-BE49-F238E27FC236}">
                <a16:creationId xmlns:a16="http://schemas.microsoft.com/office/drawing/2014/main" xmlns="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2" name="Espaço Reservado para Texto 39">
            <a:extLst>
              <a:ext uri="{FF2B5EF4-FFF2-40B4-BE49-F238E27FC236}">
                <a16:creationId xmlns:a16="http://schemas.microsoft.com/office/drawing/2014/main" xmlns="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xmlns="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xmlns="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xmlns="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xmlns="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8" name="Espaço Reservado para Imagem 6">
            <a:extLst>
              <a:ext uri="{FF2B5EF4-FFF2-40B4-BE49-F238E27FC236}">
                <a16:creationId xmlns:a16="http://schemas.microsoft.com/office/drawing/2014/main" xmlns="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xmlns="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xmlns="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Conector Reto 3">
              <a:extLst>
                <a:ext uri="{FF2B5EF4-FFF2-40B4-BE49-F238E27FC236}">
                  <a16:creationId xmlns:a16="http://schemas.microsoft.com/office/drawing/2014/main" xmlns="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xmlns="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xmlns="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xmlns="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o 27">
            <a:extLst>
              <a:ext uri="{FF2B5EF4-FFF2-40B4-BE49-F238E27FC236}">
                <a16:creationId xmlns:a16="http://schemas.microsoft.com/office/drawing/2014/main" xmlns="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xmlns="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xmlns="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xmlns="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spaço Reservado para Texto 39">
            <a:extLst>
              <a:ext uri="{FF2B5EF4-FFF2-40B4-BE49-F238E27FC236}">
                <a16:creationId xmlns:a16="http://schemas.microsoft.com/office/drawing/2014/main" xmlns="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xmlns="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1" name="Espaço Reservado para Texto 39">
            <a:extLst>
              <a:ext uri="{FF2B5EF4-FFF2-40B4-BE49-F238E27FC236}">
                <a16:creationId xmlns:a16="http://schemas.microsoft.com/office/drawing/2014/main" xmlns="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2" name="Espaço Reservado para Texto 39">
            <a:extLst>
              <a:ext uri="{FF2B5EF4-FFF2-40B4-BE49-F238E27FC236}">
                <a16:creationId xmlns:a16="http://schemas.microsoft.com/office/drawing/2014/main" xmlns="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3" name="Espaço Reservado para Imagem 33">
            <a:extLst>
              <a:ext uri="{FF2B5EF4-FFF2-40B4-BE49-F238E27FC236}">
                <a16:creationId xmlns:a16="http://schemas.microsoft.com/office/drawing/2014/main" xmlns="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4" name="Espaço Reservado para Imagem 33">
            <a:extLst>
              <a:ext uri="{FF2B5EF4-FFF2-40B4-BE49-F238E27FC236}">
                <a16:creationId xmlns:a16="http://schemas.microsoft.com/office/drawing/2014/main" xmlns="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5" name="Espaço Reservado para Imagem 33">
            <a:extLst>
              <a:ext uri="{FF2B5EF4-FFF2-40B4-BE49-F238E27FC236}">
                <a16:creationId xmlns:a16="http://schemas.microsoft.com/office/drawing/2014/main" xmlns="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6" name="Espaço Reservado para Imagem 33">
            <a:extLst>
              <a:ext uri="{FF2B5EF4-FFF2-40B4-BE49-F238E27FC236}">
                <a16:creationId xmlns:a16="http://schemas.microsoft.com/office/drawing/2014/main" xmlns="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xmlns="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xmlns="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xmlns="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xmlns="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xmlns="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3" name="Espaço Reservado para Imagem 33">
            <a:extLst>
              <a:ext uri="{FF2B5EF4-FFF2-40B4-BE49-F238E27FC236}">
                <a16:creationId xmlns:a16="http://schemas.microsoft.com/office/drawing/2014/main" xmlns="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xmlns="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xmlns="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9" name="Espaço Reservado para Texto 39">
            <a:extLst>
              <a:ext uri="{FF2B5EF4-FFF2-40B4-BE49-F238E27FC236}">
                <a16:creationId xmlns:a16="http://schemas.microsoft.com/office/drawing/2014/main" xmlns="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5" name="Espaço Reservado para Texto 39">
            <a:extLst>
              <a:ext uri="{FF2B5EF4-FFF2-40B4-BE49-F238E27FC236}">
                <a16:creationId xmlns:a16="http://schemas.microsoft.com/office/drawing/2014/main" xmlns="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xmlns="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xmlns="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9" name="Espaço Reservado para Texto 39">
            <a:extLst>
              <a:ext uri="{FF2B5EF4-FFF2-40B4-BE49-F238E27FC236}">
                <a16:creationId xmlns:a16="http://schemas.microsoft.com/office/drawing/2014/main" xmlns="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50" name="Espaço Reservado para Texto 39">
            <a:extLst>
              <a:ext uri="{FF2B5EF4-FFF2-40B4-BE49-F238E27FC236}">
                <a16:creationId xmlns:a16="http://schemas.microsoft.com/office/drawing/2014/main" xmlns="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51" name="Espaço Reservado para Imagem 33">
            <a:extLst>
              <a:ext uri="{FF2B5EF4-FFF2-40B4-BE49-F238E27FC236}">
                <a16:creationId xmlns:a16="http://schemas.microsoft.com/office/drawing/2014/main" xmlns="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2" name="Espaço Reservado para Imagem 33">
            <a:extLst>
              <a:ext uri="{FF2B5EF4-FFF2-40B4-BE49-F238E27FC236}">
                <a16:creationId xmlns:a16="http://schemas.microsoft.com/office/drawing/2014/main" xmlns="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3" name="Espaço Reservado para Imagem 33">
            <a:extLst>
              <a:ext uri="{FF2B5EF4-FFF2-40B4-BE49-F238E27FC236}">
                <a16:creationId xmlns:a16="http://schemas.microsoft.com/office/drawing/2014/main" xmlns="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xmlns="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xmlns="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xmlns="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xmlns="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xmlns="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ço Reservado para Imagem 33">
            <a:extLst>
              <a:ext uri="{FF2B5EF4-FFF2-40B4-BE49-F238E27FC236}">
                <a16:creationId xmlns:a16="http://schemas.microsoft.com/office/drawing/2014/main" xmlns="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8" name="Espaço Reservado para Imagem 33">
            <a:extLst>
              <a:ext uri="{FF2B5EF4-FFF2-40B4-BE49-F238E27FC236}">
                <a16:creationId xmlns:a16="http://schemas.microsoft.com/office/drawing/2014/main" xmlns="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9" name="Espaço Reservado para Imagem 33">
            <a:extLst>
              <a:ext uri="{FF2B5EF4-FFF2-40B4-BE49-F238E27FC236}">
                <a16:creationId xmlns:a16="http://schemas.microsoft.com/office/drawing/2014/main" xmlns="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Imagem 33">
            <a:extLst>
              <a:ext uri="{FF2B5EF4-FFF2-40B4-BE49-F238E27FC236}">
                <a16:creationId xmlns:a16="http://schemas.microsoft.com/office/drawing/2014/main" xmlns="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Texto 39">
            <a:extLst>
              <a:ext uri="{FF2B5EF4-FFF2-40B4-BE49-F238E27FC236}">
                <a16:creationId xmlns:a16="http://schemas.microsoft.com/office/drawing/2014/main" xmlns="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3" name="Espaço Reservado para Texto 39">
            <a:extLst>
              <a:ext uri="{FF2B5EF4-FFF2-40B4-BE49-F238E27FC236}">
                <a16:creationId xmlns:a16="http://schemas.microsoft.com/office/drawing/2014/main" xmlns="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7" name="Espaço Reservado para Texto 39">
            <a:extLst>
              <a:ext uri="{FF2B5EF4-FFF2-40B4-BE49-F238E27FC236}">
                <a16:creationId xmlns:a16="http://schemas.microsoft.com/office/drawing/2014/main" xmlns="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8" name="Espaço Reservado para Texto 39">
            <a:extLst>
              <a:ext uri="{FF2B5EF4-FFF2-40B4-BE49-F238E27FC236}">
                <a16:creationId xmlns:a16="http://schemas.microsoft.com/office/drawing/2014/main" xmlns="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xmlns="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1" name="Espaço Reservado para Texto 39">
            <a:extLst>
              <a:ext uri="{FF2B5EF4-FFF2-40B4-BE49-F238E27FC236}">
                <a16:creationId xmlns:a16="http://schemas.microsoft.com/office/drawing/2014/main" xmlns="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2" name="Espaço Reservado para Texto 39">
            <a:extLst>
              <a:ext uri="{FF2B5EF4-FFF2-40B4-BE49-F238E27FC236}">
                <a16:creationId xmlns:a16="http://schemas.microsoft.com/office/drawing/2014/main" xmlns="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4" name="Espaço Reservado para Texto 39">
            <a:extLst>
              <a:ext uri="{FF2B5EF4-FFF2-40B4-BE49-F238E27FC236}">
                <a16:creationId xmlns:a16="http://schemas.microsoft.com/office/drawing/2014/main" xmlns="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xmlns="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xmlns="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xmlns="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xmlns="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xmlns="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xmlns="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spaço Reservado para Imagem 33">
            <a:extLst>
              <a:ext uri="{FF2B5EF4-FFF2-40B4-BE49-F238E27FC236}">
                <a16:creationId xmlns:a16="http://schemas.microsoft.com/office/drawing/2014/main" xmlns="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8" name="Espaço Reservado para Imagem 33">
            <a:extLst>
              <a:ext uri="{FF2B5EF4-FFF2-40B4-BE49-F238E27FC236}">
                <a16:creationId xmlns:a16="http://schemas.microsoft.com/office/drawing/2014/main" xmlns="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9" name="Espaço Reservado para Imagem 33">
            <a:extLst>
              <a:ext uri="{FF2B5EF4-FFF2-40B4-BE49-F238E27FC236}">
                <a16:creationId xmlns:a16="http://schemas.microsoft.com/office/drawing/2014/main" xmlns="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Imagem 33">
            <a:extLst>
              <a:ext uri="{FF2B5EF4-FFF2-40B4-BE49-F238E27FC236}">
                <a16:creationId xmlns:a16="http://schemas.microsoft.com/office/drawing/2014/main" xmlns="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Texto 39">
            <a:extLst>
              <a:ext uri="{FF2B5EF4-FFF2-40B4-BE49-F238E27FC236}">
                <a16:creationId xmlns:a16="http://schemas.microsoft.com/office/drawing/2014/main" xmlns="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3" name="Espaço Reservado para Texto 39">
            <a:extLst>
              <a:ext uri="{FF2B5EF4-FFF2-40B4-BE49-F238E27FC236}">
                <a16:creationId xmlns:a16="http://schemas.microsoft.com/office/drawing/2014/main" xmlns="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7" name="Espaço Reservado para Texto 39">
            <a:extLst>
              <a:ext uri="{FF2B5EF4-FFF2-40B4-BE49-F238E27FC236}">
                <a16:creationId xmlns:a16="http://schemas.microsoft.com/office/drawing/2014/main" xmlns="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38" name="Espaço Reservado para Texto 39">
            <a:extLst>
              <a:ext uri="{FF2B5EF4-FFF2-40B4-BE49-F238E27FC236}">
                <a16:creationId xmlns:a16="http://schemas.microsoft.com/office/drawing/2014/main" xmlns="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xmlns="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1" name="Espaço Reservado para Texto 39">
            <a:extLst>
              <a:ext uri="{FF2B5EF4-FFF2-40B4-BE49-F238E27FC236}">
                <a16:creationId xmlns:a16="http://schemas.microsoft.com/office/drawing/2014/main" xmlns="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2" name="Espaço Reservado para Texto 39">
            <a:extLst>
              <a:ext uri="{FF2B5EF4-FFF2-40B4-BE49-F238E27FC236}">
                <a16:creationId xmlns:a16="http://schemas.microsoft.com/office/drawing/2014/main" xmlns="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  <p:sp>
        <p:nvSpPr>
          <p:cNvPr id="44" name="Espaço Reservado para Texto 39">
            <a:extLst>
              <a:ext uri="{FF2B5EF4-FFF2-40B4-BE49-F238E27FC236}">
                <a16:creationId xmlns:a16="http://schemas.microsoft.com/office/drawing/2014/main" xmlns="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Adicione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xmlns="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xmlns="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xmlns="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xmlns="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xmlns="" id="{9867FAC3-5109-4D5D-8105-FC48313396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6100" y="1450975"/>
            <a:ext cx="4065588" cy="45529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xmlns="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xmlns="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xmlns="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xmlns="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xmlns="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xmlns="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xmlns="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xmlns="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xmlns="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xmlns="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7" name="Espaço Reservado para Gráfico 3">
            <a:extLst>
              <a:ext uri="{FF2B5EF4-FFF2-40B4-BE49-F238E27FC236}">
                <a16:creationId xmlns:a16="http://schemas.microsoft.com/office/drawing/2014/main" xmlns="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xmlns="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7" name="Espaço Reservado para o Número do Slide 4">
            <a:extLst>
              <a:ext uri="{FF2B5EF4-FFF2-40B4-BE49-F238E27FC236}">
                <a16:creationId xmlns:a16="http://schemas.microsoft.com/office/drawing/2014/main" xmlns="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xmlns="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xmlns="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9" name="Espaço Reservado para Gráfico 3">
            <a:extLst>
              <a:ext uri="{FF2B5EF4-FFF2-40B4-BE49-F238E27FC236}">
                <a16:creationId xmlns:a16="http://schemas.microsoft.com/office/drawing/2014/main" xmlns="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10" name="Espaço Reservado para Gráfico 3">
            <a:extLst>
              <a:ext uri="{FF2B5EF4-FFF2-40B4-BE49-F238E27FC236}">
                <a16:creationId xmlns:a16="http://schemas.microsoft.com/office/drawing/2014/main" xmlns="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11" name="Espaço Reservado para Gráfico 3">
            <a:extLst>
              <a:ext uri="{FF2B5EF4-FFF2-40B4-BE49-F238E27FC236}">
                <a16:creationId xmlns:a16="http://schemas.microsoft.com/office/drawing/2014/main" xmlns="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xmlns="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rtlCol="0"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951C9A4-8764-4CB3-AC26-C957C0E84B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1510507" y="5130801"/>
            <a:ext cx="9242424" cy="53340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xmlns="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rtlCol="0"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79C3DD3-9184-4434-93FC-DDB3E5B53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4302458-F7EC-4A75-A897-E73CF8028E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FD31584-D229-4F6C-BA8E-36782FDA8D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xmlns="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74EC8C27-FA57-408C-8D6B-844D81BC831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xmlns="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ln>
                <a:noFill/>
              </a:ln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4600" y="260351"/>
            <a:ext cx="9702800" cy="973137"/>
          </a:xfrm>
        </p:spPr>
        <p:txBody>
          <a:bodyPr rtlCol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6100" y="1638299"/>
            <a:ext cx="5346700" cy="438150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xmlns="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94FD2F3-3119-48E2-B464-A93E23C5A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6" y="260351"/>
            <a:ext cx="5495926" cy="2138362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2603500"/>
            <a:ext cx="5495926" cy="3573463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5" name="Espaço Reservado para Imagem 1">
            <a:extLst>
              <a:ext uri="{FF2B5EF4-FFF2-40B4-BE49-F238E27FC236}">
                <a16:creationId xmlns:a16="http://schemas.microsoft.com/office/drawing/2014/main" xmlns="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pt-BR" noProof="0"/>
              <a:t>Adicione imagem aqui</a:t>
            </a:r>
          </a:p>
        </p:txBody>
      </p:sp>
      <p:sp>
        <p:nvSpPr>
          <p:cNvPr id="7" name="Espaço Reservado para Imagem 2">
            <a:extLst>
              <a:ext uri="{FF2B5EF4-FFF2-40B4-BE49-F238E27FC236}">
                <a16:creationId xmlns:a16="http://schemas.microsoft.com/office/drawing/2014/main" xmlns="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pt-BR" noProof="0"/>
              <a:t>Adicione imagem aqui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3619500"/>
            <a:ext cx="3997325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Espaço Reservado para Imagem 6">
            <a:extLst>
              <a:ext uri="{FF2B5EF4-FFF2-40B4-BE49-F238E27FC236}">
                <a16:creationId xmlns:a16="http://schemas.microsoft.com/office/drawing/2014/main" xmlns="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4" name="Espaço Reservado para Imagem 6">
            <a:extLst>
              <a:ext uri="{FF2B5EF4-FFF2-40B4-BE49-F238E27FC236}">
                <a16:creationId xmlns:a16="http://schemas.microsoft.com/office/drawing/2014/main" xmlns="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xmlns="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03DC2DEF-D2FE-4B45-ABA4-9F153FD1C98A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3.svg"/><Relationship Id="rId5" Type="http://schemas.openxmlformats.org/officeDocument/2006/relationships/image" Target="../media/image11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xmlns="" id="{251CEBEB-5088-4E63-81A4-0DCEB5B452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rtlCol="0">
            <a:normAutofit/>
          </a:bodyPr>
          <a:lstStyle/>
          <a:p>
            <a:pPr rtl="0"/>
            <a:r>
              <a:rPr lang="pt-BR" dirty="0" smtClean="0"/>
              <a:t>Prática </a:t>
            </a:r>
            <a:r>
              <a:rPr lang="pt-BR" dirty="0"/>
              <a:t>Integrada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xmlns="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163222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pt-BR" dirty="0"/>
              <a:t>Marcos Oliveira</a:t>
            </a:r>
          </a:p>
          <a:p>
            <a:pPr rtl="0"/>
            <a:r>
              <a:rPr lang="pt-BR" dirty="0"/>
              <a:t>Claudio Lucas</a:t>
            </a:r>
          </a:p>
          <a:p>
            <a:pPr rtl="0"/>
            <a:r>
              <a:rPr lang="pt-BR" dirty="0"/>
              <a:t>Jean Pereira</a:t>
            </a:r>
          </a:p>
          <a:p>
            <a:pPr rtl="0"/>
            <a:r>
              <a:rPr lang="pt-BR" dirty="0" smtClean="0"/>
              <a:t>Rafael </a:t>
            </a:r>
            <a:r>
              <a:rPr lang="pt-BR" dirty="0"/>
              <a:t>Souza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xmlns="" id="{C60B770E-507E-4361-9D91-5007702BFC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55535" y="6263985"/>
            <a:ext cx="4829717" cy="42097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400" dirty="0">
                <a:ea typeface="+mn-ea"/>
                <a:cs typeface="+mn-cs"/>
              </a:rPr>
              <a:t>Coleta 4: Caixa fechada com desumidificador e lanternas</a:t>
            </a:r>
            <a:endParaRPr lang="pt-BR" sz="2400" b="1" i="0" u="none" strike="noStrike" kern="120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3" name="Espaço Reservado para Imagem 12">
            <a:extLst>
              <a:ext uri="{FF2B5EF4-FFF2-40B4-BE49-F238E27FC236}">
                <a16:creationId xmlns:a16="http://schemas.microsoft.com/office/drawing/2014/main" xmlns="" id="{C56F6876-F532-4396-8FC3-BEB43E6265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723536" y="318416"/>
            <a:ext cx="8025365" cy="5736341"/>
          </a:xfrm>
        </p:spPr>
      </p:pic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xmlns="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 rtlCol="0"/>
          <a:lstStyle/>
          <a:p>
            <a:pPr rtl="0"/>
            <a:fld id="{03DC2DEF-D2FE-4B45-ABA4-9F153FD1C98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803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xmlns="" id="{C60B770E-507E-4361-9D91-5007702BFC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55535" y="6263985"/>
            <a:ext cx="4829717" cy="42097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400" dirty="0">
                <a:ea typeface="+mn-ea"/>
                <a:cs typeface="+mn-cs"/>
              </a:rPr>
              <a:t>Coleta 5: Caixa fechada utilizando um secador a cada 5 minutos</a:t>
            </a:r>
            <a:endParaRPr lang="pt-BR" sz="2400" b="1" i="0" u="none" strike="noStrike" kern="120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3" name="Espaço Reservado para Imagem 12">
            <a:extLst>
              <a:ext uri="{FF2B5EF4-FFF2-40B4-BE49-F238E27FC236}">
                <a16:creationId xmlns:a16="http://schemas.microsoft.com/office/drawing/2014/main" xmlns="" id="{C56F6876-F532-4396-8FC3-BEB43E6265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723536" y="318416"/>
            <a:ext cx="8025365" cy="5736341"/>
          </a:xfrm>
        </p:spPr>
      </p:pic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xmlns="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 rtlCol="0"/>
          <a:lstStyle/>
          <a:p>
            <a:pPr rtl="0"/>
            <a:fld id="{03DC2DEF-D2FE-4B45-ABA4-9F153FD1C98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152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xmlns="" id="{E1768246-2496-4F97-8FCA-02252116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Considerações finais</a:t>
            </a:r>
          </a:p>
        </p:txBody>
      </p:sp>
      <p:pic>
        <p:nvPicPr>
          <p:cNvPr id="22" name="Espaço Reservado para Imagem 21">
            <a:extLst>
              <a:ext uri="{FF2B5EF4-FFF2-40B4-BE49-F238E27FC236}">
                <a16:creationId xmlns:a16="http://schemas.microsoft.com/office/drawing/2014/main" xmlns="" id="{0F5C8F58-81B2-4162-9563-70C679CF85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-17857" t="-6122" r="-17857" b="-6122"/>
          <a:stretch/>
        </p:blipFill>
        <p:spPr>
          <a:xfrm>
            <a:off x="876300" y="1739900"/>
            <a:ext cx="1689100" cy="1397000"/>
          </a:xfrm>
        </p:spPr>
      </p:pic>
      <p:pic>
        <p:nvPicPr>
          <p:cNvPr id="26" name="Espaço Reservado para Imagem 25">
            <a:extLst>
              <a:ext uri="{FF2B5EF4-FFF2-40B4-BE49-F238E27FC236}">
                <a16:creationId xmlns:a16="http://schemas.microsoft.com/office/drawing/2014/main" xmlns="" id="{2AD0E03E-80ED-4CBF-B567-3E1EAB01FD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-18293" t="-6483" r="-18293" b="-6483"/>
          <a:stretch/>
        </p:blipFill>
        <p:spPr>
          <a:xfrm>
            <a:off x="3829813" y="4263232"/>
            <a:ext cx="1689100" cy="1397000"/>
          </a:xfrm>
        </p:spPr>
      </p:pic>
      <p:pic>
        <p:nvPicPr>
          <p:cNvPr id="24" name="Espaço Reservado para Imagem 23">
            <a:extLst>
              <a:ext uri="{FF2B5EF4-FFF2-40B4-BE49-F238E27FC236}">
                <a16:creationId xmlns:a16="http://schemas.microsoft.com/office/drawing/2014/main" xmlns="" id="{F1E0AF3E-867C-4F0D-8325-9DC9A985B4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-16501" t="-5000" r="-16501" b="-5000"/>
          <a:stretch/>
        </p:blipFill>
        <p:spPr>
          <a:xfrm>
            <a:off x="6744524" y="1739900"/>
            <a:ext cx="1689100" cy="1397000"/>
          </a:xfrm>
        </p:spPr>
      </p:pic>
      <p:pic>
        <p:nvPicPr>
          <p:cNvPr id="28" name="Espaço Reservado para Imagem 27">
            <a:extLst>
              <a:ext uri="{FF2B5EF4-FFF2-40B4-BE49-F238E27FC236}">
                <a16:creationId xmlns:a16="http://schemas.microsoft.com/office/drawing/2014/main" xmlns="" id="{43BC7054-E269-4210-98F5-65D4850667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l="-18293" t="-6483" r="-18293" b="-6483"/>
          <a:stretch/>
        </p:blipFill>
        <p:spPr>
          <a:xfrm>
            <a:off x="9659235" y="4263232"/>
            <a:ext cx="1689100" cy="1397000"/>
          </a:xfrm>
        </p:spPr>
      </p:pic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xmlns="" id="{901B6E4D-6942-45C5-99A9-6B769E890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pt-BR" dirty="0"/>
              <a:t>Há varias maneiras para resolver esse </a:t>
            </a:r>
            <a:r>
              <a:rPr lang="pt-BR" dirty="0" smtClean="0"/>
              <a:t>problema, porém </a:t>
            </a:r>
            <a:r>
              <a:rPr lang="pt-BR" dirty="0"/>
              <a:t>o armazenamento adequado é o mais simples.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xmlns="" id="{7D269992-EA9D-41F6-85C3-B789218471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 anchor="b"/>
          <a:lstStyle/>
          <a:p>
            <a:pPr rtl="0"/>
            <a:r>
              <a:rPr lang="pt-BR" dirty="0"/>
              <a:t>O ideal é utilizar fontes de calor que aquecem gradativamente.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xmlns="" id="{6DFAA7E0-5467-48C2-A0A1-08FFCDD0AB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pt-BR" dirty="0"/>
              <a:t>A curto prazo aumentar a temperatura fez mais efeito que utilizar o desumidificador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xmlns="" id="{26CD0F95-69FE-4CD4-B47D-11711D3942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 anchor="b"/>
          <a:lstStyle/>
          <a:p>
            <a:pPr rtl="0"/>
            <a:r>
              <a:rPr lang="pt-BR" dirty="0"/>
              <a:t>Uma porcentagem ideal para umidade relativa do ambiente sem que prejudique a saúde do material seria 40% 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xmlns="" id="{7EAB17F8-59B5-4C93-9884-D304462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06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xmlns="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Objetivo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xmlns="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 rtl="0"/>
            <a:r>
              <a:rPr lang="pt-BR" dirty="0"/>
              <a:t>Caixa para controle de umidade de filamento para impressora </a:t>
            </a:r>
            <a:r>
              <a:rPr lang="pt-BR" dirty="0" smtClean="0"/>
              <a:t>3D.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xmlns="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smtClean="0"/>
              <a:t>2</a:t>
            </a:fld>
            <a:endParaRPr lang="pt-BR"/>
          </a:p>
        </p:txBody>
      </p:sp>
      <p:pic>
        <p:nvPicPr>
          <p:cNvPr id="10" name="Espaço Reservado para Imagem 9">
            <a:extLst>
              <a:ext uri="{FF2B5EF4-FFF2-40B4-BE49-F238E27FC236}">
                <a16:creationId xmlns:a16="http://schemas.microsoft.com/office/drawing/2014/main" xmlns="" id="{618DD966-19F0-4350-AC58-AE86C210BD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661182" y="1016000"/>
            <a:ext cx="5594477" cy="497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xmlns="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Problema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xmlns="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rtl="0"/>
            <a:r>
              <a:rPr lang="pt-BR" dirty="0">
                <a:ea typeface="Arial" panose="020B0604020202020204" pitchFamily="34" charset="0"/>
              </a:rPr>
              <a:t>À</a:t>
            </a:r>
            <a:r>
              <a:rPr lang="pt-BR" dirty="0" smtClean="0">
                <a:effectLst/>
                <a:ea typeface="Arial" panose="020B0604020202020204" pitchFamily="34" charset="0"/>
              </a:rPr>
              <a:t> esquerda, </a:t>
            </a:r>
            <a:r>
              <a:rPr lang="pt-BR" dirty="0">
                <a:effectLst/>
                <a:ea typeface="Arial" panose="020B0604020202020204" pitchFamily="34" charset="0"/>
              </a:rPr>
              <a:t>um vaso impresso em PLA com umidade e à direita com o mesmo material em perfeito estado.</a:t>
            </a:r>
            <a:endParaRPr lang="pt-BR" sz="240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xmlns="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smtClean="0"/>
              <a:t>3</a:t>
            </a:fld>
            <a:endParaRPr lang="pt-BR"/>
          </a:p>
        </p:txBody>
      </p:sp>
      <p:pic>
        <p:nvPicPr>
          <p:cNvPr id="10" name="Espaço Reservado para Imagem 9">
            <a:extLst>
              <a:ext uri="{FF2B5EF4-FFF2-40B4-BE49-F238E27FC236}">
                <a16:creationId xmlns:a16="http://schemas.microsoft.com/office/drawing/2014/main" xmlns="" id="{618DD966-19F0-4350-AC58-AE86C210BD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982895" y="1016000"/>
            <a:ext cx="5272764" cy="4978400"/>
          </a:xfrm>
        </p:spPr>
      </p:pic>
    </p:spTree>
    <p:extLst>
      <p:ext uri="{BB962C8B-B14F-4D97-AF65-F5344CB8AC3E}">
        <p14:creationId xmlns:p14="http://schemas.microsoft.com/office/powerpoint/2010/main" val="203161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xmlns="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Introdução ao contexto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algn="just" rtl="0"/>
            <a:r>
              <a:rPr lang="pt-BR" sz="2000" dirty="0"/>
              <a:t>Utilizando um pequeno circuito com sensor de umidade e Temperatura DHT11 realizamos o estudo a fim de orientar o leitor a realizar boas práticas visando eludir problemas ao iniciar uma impressão.</a:t>
            </a:r>
          </a:p>
          <a:p>
            <a:pPr rtl="0"/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xmlns="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algn="just"/>
            <a:r>
              <a:rPr lang="pt-BR" sz="2000" dirty="0">
                <a:effectLst/>
                <a:ea typeface="Arial" panose="020B0604020202020204" pitchFamily="34" charset="0"/>
              </a:rPr>
              <a:t>Ao entender o problema que teríamos que resolver (evitar a umidade no filamento), decidimos coletar os dados de umidade e temperatura em 5 situações diferentes.</a:t>
            </a:r>
          </a:p>
          <a:p>
            <a:endParaRPr lang="pt-BR" sz="2000" dirty="0">
              <a:effectLst/>
              <a:ea typeface="Arial" panose="020B0604020202020204" pitchFamily="34" charset="0"/>
            </a:endParaRPr>
          </a:p>
          <a:p>
            <a:pPr rtl="0"/>
            <a:endParaRPr lang="pt-BR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xmlns="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pt-BR" smtClean="0"/>
              <a:t>4</a:t>
            </a:fld>
            <a:endParaRPr lang="pt-BR" dirty="0"/>
          </a:p>
        </p:txBody>
      </p:sp>
      <p:pic>
        <p:nvPicPr>
          <p:cNvPr id="11" name="Espaço Reservado para Imagem 12">
            <a:extLst>
              <a:ext uri="{FF2B5EF4-FFF2-40B4-BE49-F238E27FC236}">
                <a16:creationId xmlns:a16="http://schemas.microsoft.com/office/drawing/2014/main" xmlns="" id="{D38CA64A-11C5-4BD7-8A2D-E6D58794D6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9015" r="19015"/>
          <a:stretch/>
        </p:blipFill>
        <p:spPr>
          <a:xfrm>
            <a:off x="3967163" y="1233488"/>
            <a:ext cx="4275689" cy="5170044"/>
          </a:xfrm>
        </p:spPr>
      </p:pic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F49546C7-1428-7C4E-1C8C-B53D92D897FE}"/>
              </a:ext>
            </a:extLst>
          </p:cNvPr>
          <p:cNvSpPr txBox="1"/>
          <p:nvPr/>
        </p:nvSpPr>
        <p:spPr>
          <a:xfrm>
            <a:off x="777801" y="1396576"/>
            <a:ext cx="780553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effectLst/>
                <a:ea typeface="Arial" panose="020B0604020202020204" pitchFamily="34" charset="0"/>
              </a:rPr>
              <a:t>Na coleta 1, os dados coletados vieram de uma sala normal, simulando a situação do filamento ser deixado desprotegido em um cômodo.</a:t>
            </a:r>
          </a:p>
          <a:p>
            <a:pPr algn="just"/>
            <a:endParaRPr lang="pt-BR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effectLst/>
                <a:ea typeface="Arial" panose="020B0604020202020204" pitchFamily="34" charset="0"/>
              </a:rPr>
              <a:t>Na coleta 2, os dados coletados vieram de dentro de uma caixa de plástico fechada contendo um desumidificador e uma fonte de calor (notebook), simulando a situação do filamento ser guardado em um ambiente projetado para a diminuição da umidade.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000" dirty="0">
              <a:ea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effectLst/>
                <a:ea typeface="Arial" panose="020B0604020202020204" pitchFamily="34" charset="0"/>
              </a:rPr>
              <a:t>Na coleta 3, os dados foram coletados de dentro de uma caixa de plástico fechada contendo livros e uma caixa de papelão, que serviram de apoio ao sensor, e um desumidificador. O objetivo era testar se a umidade reduziria apenas com o desumidificador, sem o uso de fontes de calor.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CCC026BC-10E4-CD5B-0F44-E3380AC5E58B}"/>
              </a:ext>
            </a:extLst>
          </p:cNvPr>
          <p:cNvSpPr txBox="1"/>
          <p:nvPr/>
        </p:nvSpPr>
        <p:spPr>
          <a:xfrm>
            <a:off x="777801" y="365760"/>
            <a:ext cx="3597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+mj-lt"/>
              </a:rPr>
              <a:t>Coleta de dados</a:t>
            </a:r>
          </a:p>
        </p:txBody>
      </p:sp>
      <p:sp>
        <p:nvSpPr>
          <p:cNvPr id="7" name="Espaço Reservado para o Número do Slide 2">
            <a:extLst>
              <a:ext uri="{FF2B5EF4-FFF2-40B4-BE49-F238E27FC236}">
                <a16:creationId xmlns:a16="http://schemas.microsoft.com/office/drawing/2014/main" xmlns="" id="{774AF259-0EA0-486A-A345-68549DF558C8}"/>
              </a:ext>
            </a:extLst>
          </p:cNvPr>
          <p:cNvSpPr txBox="1">
            <a:spLocks/>
          </p:cNvSpPr>
          <p:nvPr/>
        </p:nvSpPr>
        <p:spPr>
          <a:xfrm>
            <a:off x="11635037" y="6519474"/>
            <a:ext cx="373062" cy="206104"/>
          </a:xfrm>
          <a:prstGeom prst="rect">
            <a:avLst/>
          </a:prstGeom>
        </p:spPr>
        <p:txBody>
          <a:bodyPr rtlCol="0"/>
          <a:lstStyle>
            <a:defPPr rtl="0"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DC2DEF-D2FE-4B45-ABA4-9F153FD1C98A}" type="slidenum">
              <a:rPr lang="pt-BR" sz="1200" smtClean="0">
                <a:solidFill>
                  <a:schemeClr val="bg1"/>
                </a:solidFill>
              </a:rPr>
              <a:pPr/>
              <a:t>5</a:t>
            </a:fld>
            <a:endParaRPr lang="pt-B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F49546C7-1428-7C4E-1C8C-B53D92D897FE}"/>
              </a:ext>
            </a:extLst>
          </p:cNvPr>
          <p:cNvSpPr txBox="1"/>
          <p:nvPr/>
        </p:nvSpPr>
        <p:spPr>
          <a:xfrm>
            <a:off x="777801" y="1396576"/>
            <a:ext cx="78055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effectLst/>
                <a:ea typeface="Arial" panose="020B0604020202020204" pitchFamily="34" charset="0"/>
              </a:rPr>
              <a:t>Na coleta 4, os dados foram coletados de dentro de uma caixa de plástico fechada contendo livros e uma caixa de papelão, que serviram de apoio ao sensor, um desumidificador e 3 lanternas de celulares, que tinham como objetivo aumentar a temperatura dentro da caixa.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/>
              <a:t>Na coleta 5, os dados coletados vieram de dentro de uma caixa de plástico fechada contendo apenas livros e uma caixa de papelão, que serviram de apoio ao sensor. Nessa coleta, a cada aproximadamente 5 minutos foi ligado um secador de cabelo com ar quente por 1 minuto. O objetivo era aumentar a temperatura e verificar se haveria diminuição na umidade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CCC026BC-10E4-CD5B-0F44-E3380AC5E58B}"/>
              </a:ext>
            </a:extLst>
          </p:cNvPr>
          <p:cNvSpPr txBox="1"/>
          <p:nvPr/>
        </p:nvSpPr>
        <p:spPr>
          <a:xfrm>
            <a:off x="777801" y="365760"/>
            <a:ext cx="3597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+mj-lt"/>
              </a:rPr>
              <a:t>Coleta de dados</a:t>
            </a:r>
          </a:p>
        </p:txBody>
      </p:sp>
      <p:sp>
        <p:nvSpPr>
          <p:cNvPr id="4" name="Espaço Reservado para o Número do Slide 2">
            <a:extLst>
              <a:ext uri="{FF2B5EF4-FFF2-40B4-BE49-F238E27FC236}">
                <a16:creationId xmlns:a16="http://schemas.microsoft.com/office/drawing/2014/main" xmlns="" id="{774AF259-0EA0-486A-A345-68549DF558C8}"/>
              </a:ext>
            </a:extLst>
          </p:cNvPr>
          <p:cNvSpPr txBox="1">
            <a:spLocks/>
          </p:cNvSpPr>
          <p:nvPr/>
        </p:nvSpPr>
        <p:spPr>
          <a:xfrm>
            <a:off x="11635037" y="6519474"/>
            <a:ext cx="373062" cy="206104"/>
          </a:xfrm>
          <a:prstGeom prst="rect">
            <a:avLst/>
          </a:prstGeom>
        </p:spPr>
        <p:txBody>
          <a:bodyPr rtlCol="0"/>
          <a:lstStyle>
            <a:defPPr rtl="0"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DC2DEF-D2FE-4B45-ABA4-9F153FD1C98A}" type="slidenum">
              <a:rPr lang="pt-BR" sz="1200" smtClean="0">
                <a:solidFill>
                  <a:schemeClr val="bg1"/>
                </a:solidFill>
              </a:rPr>
              <a:pPr/>
              <a:t>6</a:t>
            </a:fld>
            <a:endParaRPr lang="pt-B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22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xmlns="" id="{C60B770E-507E-4361-9D91-5007702BFC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638747" y="6160798"/>
            <a:ext cx="3637367" cy="55049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400" dirty="0">
                <a:ea typeface="+mn-ea"/>
                <a:cs typeface="+mn-cs"/>
              </a:rPr>
              <a:t>Coleta 1: Ambiente</a:t>
            </a:r>
            <a:endParaRPr lang="pt-BR" sz="2400" b="1" i="0" u="none" strike="noStrike" kern="120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3" name="Espaço Reservado para Imagem 12">
            <a:extLst>
              <a:ext uri="{FF2B5EF4-FFF2-40B4-BE49-F238E27FC236}">
                <a16:creationId xmlns:a16="http://schemas.microsoft.com/office/drawing/2014/main" xmlns="" id="{C56F6876-F532-4396-8FC3-BEB43E6265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723536" y="318416"/>
            <a:ext cx="8173721" cy="5842382"/>
          </a:xfrm>
        </p:spPr>
      </p:pic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xmlns="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 rtlCol="0"/>
          <a:lstStyle/>
          <a:p>
            <a:pPr rtl="0"/>
            <a:fld id="{03DC2DEF-D2FE-4B45-ABA4-9F153FD1C98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90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xmlns="" id="{C60B770E-507E-4361-9D91-5007702BFC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55535" y="6263985"/>
            <a:ext cx="4829717" cy="42097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400" dirty="0">
                <a:ea typeface="+mn-ea"/>
                <a:cs typeface="+mn-cs"/>
              </a:rPr>
              <a:t>Coleta 2: Caixa fechada com notebook e desumidificador</a:t>
            </a:r>
            <a:endParaRPr lang="pt-BR" sz="2400" b="1" i="0" u="none" strike="noStrike" kern="120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3" name="Espaço Reservado para Imagem 12">
            <a:extLst>
              <a:ext uri="{FF2B5EF4-FFF2-40B4-BE49-F238E27FC236}">
                <a16:creationId xmlns:a16="http://schemas.microsoft.com/office/drawing/2014/main" xmlns="" id="{C56F6876-F532-4396-8FC3-BEB43E6265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723536" y="318416"/>
            <a:ext cx="8025365" cy="5736341"/>
          </a:xfrm>
        </p:spPr>
      </p:pic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xmlns="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 rtlCol="0"/>
          <a:lstStyle/>
          <a:p>
            <a:pPr rtl="0"/>
            <a:fld id="{03DC2DEF-D2FE-4B45-ABA4-9F153FD1C98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142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xmlns="" id="{C60B770E-507E-4361-9D91-5007702BFC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55535" y="6263985"/>
            <a:ext cx="4829717" cy="42097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400" dirty="0">
                <a:ea typeface="+mn-ea"/>
                <a:cs typeface="+mn-cs"/>
              </a:rPr>
              <a:t>Coleta 3: Caixa fechada com desumidificador</a:t>
            </a:r>
            <a:endParaRPr lang="pt-BR" sz="2400" b="1" i="0" u="none" strike="noStrike" kern="120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3" name="Espaço Reservado para Imagem 12">
            <a:extLst>
              <a:ext uri="{FF2B5EF4-FFF2-40B4-BE49-F238E27FC236}">
                <a16:creationId xmlns:a16="http://schemas.microsoft.com/office/drawing/2014/main" xmlns="" id="{C56F6876-F532-4396-8FC3-BEB43E6265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723536" y="318416"/>
            <a:ext cx="8025365" cy="5736341"/>
          </a:xfrm>
        </p:spPr>
      </p:pic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xmlns="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 rtlCol="0"/>
          <a:lstStyle/>
          <a:p>
            <a:pPr rtl="0"/>
            <a:fld id="{03DC2DEF-D2FE-4B45-ABA4-9F153FD1C98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0753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42569743_TF34126823.potx" id="{3AC83EE7-A9E2-495C-96AE-2A1AB7530972}" vid="{064D7A1E-16EB-4292-AE16-30C55E8A9D7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em blocos, clássica e arrojada</Template>
  <TotalTime>2645</TotalTime>
  <Words>480</Words>
  <Application>Microsoft Office PowerPoint</Application>
  <PresentationFormat>Personalizar</PresentationFormat>
  <Paragraphs>55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Prática Integrada</vt:lpstr>
      <vt:lpstr>Objetivo</vt:lpstr>
      <vt:lpstr>Problema</vt:lpstr>
      <vt:lpstr>Introdução ao contexto</vt:lpstr>
      <vt:lpstr>Apresentação do PowerPoint</vt:lpstr>
      <vt:lpstr>Apresentação do PowerPoint</vt:lpstr>
      <vt:lpstr>Coleta 1: Ambiente</vt:lpstr>
      <vt:lpstr>Coleta 2: Caixa fechada com notebook e desumidificador</vt:lpstr>
      <vt:lpstr>Coleta 3: Caixa fechada com desumidificador</vt:lpstr>
      <vt:lpstr>Coleta 4: Caixa fechada com desumidificador e lanternas</vt:lpstr>
      <vt:lpstr>Coleta 5: Caixa fechada utilizando um secador a cada 5 minutos</vt:lpstr>
      <vt:lpstr>Considerações finais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Pratica Integrada</dc:title>
  <dc:creator>marcos vinicius</dc:creator>
  <cp:lastModifiedBy>USUARIO</cp:lastModifiedBy>
  <cp:revision>6</cp:revision>
  <dcterms:created xsi:type="dcterms:W3CDTF">2023-01-16T02:26:49Z</dcterms:created>
  <dcterms:modified xsi:type="dcterms:W3CDTF">2023-01-18T18:30:05Z</dcterms:modified>
</cp:coreProperties>
</file>