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324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00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22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487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2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186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05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77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67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1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13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878F-4287-45E2-BDA0-F67B2B402890}" type="datetimeFigureOut">
              <a:rPr lang="it-IT" smtClean="0"/>
              <a:t>18/06/2021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27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</a:t>
            </a:r>
            <a:r>
              <a:rPr lang="it-IT" sz="1600" dirty="0" err="1">
                <a:latin typeface="Berlin Sans FB" panose="020E0602020502020306" pitchFamily="34" charset="0"/>
              </a:rPr>
              <a:t>Unsupervised</a:t>
            </a:r>
            <a:r>
              <a:rPr lang="it-IT" sz="1600" dirty="0">
                <a:latin typeface="Berlin Sans FB" panose="020E0602020502020306" pitchFamily="34" charset="0"/>
              </a:rPr>
              <a:t> Learning </a:t>
            </a:r>
            <a:r>
              <a:rPr lang="it-IT" sz="1600" dirty="0" err="1">
                <a:latin typeface="Berlin Sans FB" panose="020E0602020502020306" pitchFamily="34" charset="0"/>
              </a:rPr>
              <a:t>applied</a:t>
            </a:r>
            <a:r>
              <a:rPr lang="it-IT" sz="1600" dirty="0">
                <a:latin typeface="Berlin Sans FB" panose="020E0602020502020306" pitchFamily="34" charset="0"/>
              </a:rPr>
              <a:t> to the Customer </a:t>
            </a:r>
            <a:r>
              <a:rPr lang="it-IT" sz="1600" dirty="0" err="1">
                <a:latin typeface="Berlin Sans FB" panose="020E0602020502020306" pitchFamily="34" charset="0"/>
              </a:rPr>
              <a:t>Lifetime</a:t>
            </a:r>
            <a:r>
              <a:rPr lang="it-IT" sz="1600" dirty="0">
                <a:latin typeface="Berlin Sans FB" panose="020E0602020502020306" pitchFamily="34" charset="0"/>
              </a:rPr>
              <a:t> Value (CLV)»</a:t>
            </a:r>
          </a:p>
        </p:txBody>
      </p:sp>
      <p:pic>
        <p:nvPicPr>
          <p:cNvPr id="1026" name="Picture 2" descr="Insurance Data Science Conference">
            <a:extLst>
              <a:ext uri="{FF2B5EF4-FFF2-40B4-BE49-F238E27FC236}">
                <a16:creationId xmlns:a16="http://schemas.microsoft.com/office/drawing/2014/main" id="{5733B5A6-3942-4CAE-94FC-8DF9BC69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9305" cy="105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58;p13">
            <a:extLst>
              <a:ext uri="{FF2B5EF4-FFF2-40B4-BE49-F238E27FC236}">
                <a16:creationId xmlns:a16="http://schemas.microsoft.com/office/drawing/2014/main" id="{86D66095-B2FD-4273-8D9B-F63D27900776}"/>
              </a:ext>
            </a:extLst>
          </p:cNvPr>
          <p:cNvSpPr txBox="1">
            <a:spLocks/>
          </p:cNvSpPr>
          <p:nvPr/>
        </p:nvSpPr>
        <p:spPr>
          <a:xfrm>
            <a:off x="1899821" y="0"/>
            <a:ext cx="10292179" cy="16870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400" b="1" dirty="0">
                <a:solidFill>
                  <a:srgbClr val="00B050"/>
                </a:solidFill>
                <a:latin typeface="Berlin Sans FB Demi" panose="020E0802020502020306" pitchFamily="34" charset="0"/>
              </a:rPr>
              <a:t>Unsupervised Learning applied to the Customer Lifetime Value (CLV)</a:t>
            </a:r>
            <a:br>
              <a:rPr lang="en-US" sz="2400" b="1" dirty="0">
                <a:solidFill>
                  <a:srgbClr val="00B050"/>
                </a:solidFill>
                <a:latin typeface="Berlin Sans FB Demi" panose="020E0802020502020306" pitchFamily="34" charset="0"/>
              </a:rPr>
            </a:br>
            <a:endParaRPr lang="en-US" sz="2400" dirty="0">
              <a:solidFill>
                <a:srgbClr val="00B05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2A3027A-A3C8-4E06-85F5-6577150E7A77}"/>
              </a:ext>
            </a:extLst>
          </p:cNvPr>
          <p:cNvSpPr txBox="1"/>
          <p:nvPr/>
        </p:nvSpPr>
        <p:spPr>
          <a:xfrm>
            <a:off x="437615" y="1568157"/>
            <a:ext cx="389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70C0"/>
                </a:solidFill>
                <a:latin typeface="Bernard MT Condensed" panose="02050806060905020404" pitchFamily="18" charset="0"/>
              </a:rPr>
              <a:t>SPREAD PREDICTIVE ANALYTICS TOWARDS INSURANCE MARKETING FIELD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0930D16-A1B1-4B45-B1E2-7D8683404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7" y="3475456"/>
            <a:ext cx="3116027" cy="233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54E8C28-CB8E-4DF6-BA13-FAF475F5CF47}"/>
              </a:ext>
            </a:extLst>
          </p:cNvPr>
          <p:cNvSpPr txBox="1"/>
          <p:nvPr/>
        </p:nvSpPr>
        <p:spPr>
          <a:xfrm>
            <a:off x="6849505" y="1587668"/>
            <a:ext cx="4126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  <a:latin typeface="Berlin Sans FB Demi" panose="020E0802020502020306" pitchFamily="34" charset="0"/>
              </a:rPr>
              <a:t>A key tool: Customer </a:t>
            </a:r>
            <a:r>
              <a:rPr lang="it-IT" dirty="0" err="1">
                <a:solidFill>
                  <a:srgbClr val="00B050"/>
                </a:solidFill>
                <a:latin typeface="Berlin Sans FB Demi" panose="020E0802020502020306" pitchFamily="34" charset="0"/>
              </a:rPr>
              <a:t>Lifetime</a:t>
            </a:r>
            <a:r>
              <a:rPr lang="it-IT" dirty="0">
                <a:solidFill>
                  <a:srgbClr val="00B050"/>
                </a:solidFill>
                <a:latin typeface="Berlin Sans FB Demi" panose="020E0802020502020306" pitchFamily="34" charset="0"/>
              </a:rPr>
              <a:t> Value.</a:t>
            </a:r>
          </a:p>
          <a:p>
            <a:r>
              <a:rPr lang="en-US" dirty="0">
                <a:solidFill>
                  <a:srgbClr val="00B050"/>
                </a:solidFill>
                <a:latin typeface="Berlin Sans FB Demi" panose="020E0802020502020306" pitchFamily="34" charset="0"/>
              </a:rPr>
              <a:t>It’s the value of a </a:t>
            </a:r>
            <a:r>
              <a:rPr lang="en-US" sz="1800" b="0" i="0" u="none" strike="noStrike" baseline="0" dirty="0">
                <a:solidFill>
                  <a:srgbClr val="00B050"/>
                </a:solidFill>
                <a:latin typeface="Berlin Sans FB Demi" panose="020E0802020502020306" pitchFamily="34" charset="0"/>
              </a:rPr>
              <a:t>customer for a Company over the span of their lifetime relationship</a:t>
            </a:r>
            <a:endParaRPr lang="en-US" b="0" i="0" dirty="0">
              <a:solidFill>
                <a:srgbClr val="00B050"/>
              </a:solidFill>
              <a:effectLst/>
              <a:latin typeface="Berlin Sans FB Demi" panose="020E0802020502020306" pitchFamily="34" charset="0"/>
            </a:endParaRPr>
          </a:p>
          <a:p>
            <a:endParaRPr lang="it-IT" dirty="0">
              <a:solidFill>
                <a:srgbClr val="00B0F0"/>
              </a:solidFill>
            </a:endParaRP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B7D65CE8-B10E-4BCE-A44D-F0A39A984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505" y="3429000"/>
            <a:ext cx="2359238" cy="2359238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E5134EB-79A1-4246-82B4-EC8BBD4028D7}"/>
              </a:ext>
            </a:extLst>
          </p:cNvPr>
          <p:cNvSpPr txBox="1"/>
          <p:nvPr/>
        </p:nvSpPr>
        <p:spPr>
          <a:xfrm>
            <a:off x="6849505" y="5812476"/>
            <a:ext cx="459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>
                <a:latin typeface="Berlin Sans FB Demi" panose="020E0802020502020306" pitchFamily="34" charset="0"/>
              </a:rPr>
              <a:t>Github</a:t>
            </a:r>
            <a:r>
              <a:rPr lang="it-IT" sz="1000" dirty="0">
                <a:latin typeface="Berlin Sans FB Demi" panose="020E0802020502020306" pitchFamily="34" charset="0"/>
              </a:rPr>
              <a:t> repository: https://github.com/claudio1975/Customer_Lifetime_Value</a:t>
            </a:r>
          </a:p>
        </p:txBody>
      </p:sp>
    </p:spTree>
    <p:extLst>
      <p:ext uri="{BB962C8B-B14F-4D97-AF65-F5344CB8AC3E}">
        <p14:creationId xmlns:p14="http://schemas.microsoft.com/office/powerpoint/2010/main" val="79703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</a:t>
            </a:r>
            <a:r>
              <a:rPr lang="it-IT" sz="1600" dirty="0" err="1">
                <a:latin typeface="Berlin Sans FB" panose="020E0602020502020306" pitchFamily="34" charset="0"/>
              </a:rPr>
              <a:t>Unsupervised</a:t>
            </a:r>
            <a:r>
              <a:rPr lang="it-IT" sz="1600" dirty="0">
                <a:latin typeface="Berlin Sans FB" panose="020E0602020502020306" pitchFamily="34" charset="0"/>
              </a:rPr>
              <a:t> Learning </a:t>
            </a:r>
            <a:r>
              <a:rPr lang="it-IT" sz="1600" dirty="0" err="1">
                <a:latin typeface="Berlin Sans FB" panose="020E0602020502020306" pitchFamily="34" charset="0"/>
              </a:rPr>
              <a:t>applied</a:t>
            </a:r>
            <a:r>
              <a:rPr lang="it-IT" sz="1600" dirty="0">
                <a:latin typeface="Berlin Sans FB" panose="020E0602020502020306" pitchFamily="34" charset="0"/>
              </a:rPr>
              <a:t> to the Customer </a:t>
            </a:r>
            <a:r>
              <a:rPr lang="it-IT" sz="1600" dirty="0" err="1">
                <a:latin typeface="Berlin Sans FB" panose="020E0602020502020306" pitchFamily="34" charset="0"/>
              </a:rPr>
              <a:t>Lifetime</a:t>
            </a:r>
            <a:r>
              <a:rPr lang="it-IT" sz="1600" dirty="0">
                <a:latin typeface="Berlin Sans FB" panose="020E0602020502020306" pitchFamily="34" charset="0"/>
              </a:rPr>
              <a:t> Value (CLV)»</a:t>
            </a:r>
          </a:p>
        </p:txBody>
      </p:sp>
      <p:pic>
        <p:nvPicPr>
          <p:cNvPr id="1026" name="Picture 2" descr="Insurance Data Science Conference">
            <a:extLst>
              <a:ext uri="{FF2B5EF4-FFF2-40B4-BE49-F238E27FC236}">
                <a16:creationId xmlns:a16="http://schemas.microsoft.com/office/drawing/2014/main" id="{5733B5A6-3942-4CAE-94FC-8DF9BC69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9305" cy="105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A099A6-5BEA-4B4A-8889-129477957C6F}"/>
              </a:ext>
            </a:extLst>
          </p:cNvPr>
          <p:cNvSpPr txBox="1"/>
          <p:nvPr/>
        </p:nvSpPr>
        <p:spPr>
          <a:xfrm>
            <a:off x="2311400" y="150851"/>
            <a:ext cx="756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solidFill>
                  <a:srgbClr val="00B050"/>
                </a:solidFill>
                <a:latin typeface="Bernard MT Condensed" panose="02050806060905020404" pitchFamily="18" charset="0"/>
              </a:rPr>
              <a:t>Which</a:t>
            </a:r>
            <a:r>
              <a:rPr lang="it-IT" sz="2400" dirty="0">
                <a:solidFill>
                  <a:srgbClr val="00B050"/>
                </a:solidFill>
                <a:latin typeface="Bernard MT Condensed" panose="02050806060905020404" pitchFamily="18" charset="0"/>
              </a:rPr>
              <a:t> model can I use to </a:t>
            </a:r>
            <a:r>
              <a:rPr lang="it-IT" sz="2400" dirty="0" err="1">
                <a:solidFill>
                  <a:srgbClr val="00B050"/>
                </a:solidFill>
                <a:latin typeface="Bernard MT Condensed" panose="02050806060905020404" pitchFamily="18" charset="0"/>
              </a:rPr>
              <a:t>predict</a:t>
            </a:r>
            <a:r>
              <a:rPr lang="it-IT" sz="2400" dirty="0">
                <a:solidFill>
                  <a:srgbClr val="00B050"/>
                </a:solidFill>
                <a:latin typeface="Bernard MT Condensed" panose="02050806060905020404" pitchFamily="18" charset="0"/>
              </a:rPr>
              <a:t> CLV?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98B350-12FF-4698-A74B-CC53B5FFB27E}"/>
              </a:ext>
            </a:extLst>
          </p:cNvPr>
          <p:cNvSpPr txBox="1"/>
          <p:nvPr/>
        </p:nvSpPr>
        <p:spPr>
          <a:xfrm>
            <a:off x="4971938" y="772468"/>
            <a:ext cx="747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erlin Sans FB Demi" panose="020E0802020502020306" pitchFamily="34" charset="0"/>
              </a:rPr>
              <a:t>-</a:t>
            </a:r>
            <a:r>
              <a:rPr lang="it-IT" dirty="0" err="1">
                <a:latin typeface="Berlin Sans FB Demi" panose="020E0802020502020306" pitchFamily="34" charset="0"/>
              </a:rPr>
              <a:t>Generalized</a:t>
            </a:r>
            <a:r>
              <a:rPr lang="it-IT" dirty="0">
                <a:latin typeface="Berlin Sans FB Demi" panose="020E0802020502020306" pitchFamily="34" charset="0"/>
              </a:rPr>
              <a:t> Linear Model (GLM); -Random </a:t>
            </a:r>
            <a:r>
              <a:rPr lang="it-IT" dirty="0" err="1">
                <a:latin typeface="Berlin Sans FB Demi" panose="020E0802020502020306" pitchFamily="34" charset="0"/>
              </a:rPr>
              <a:t>Forest</a:t>
            </a:r>
            <a:r>
              <a:rPr lang="it-IT" dirty="0">
                <a:latin typeface="Berlin Sans FB Demi" panose="020E0802020502020306" pitchFamily="34" charset="0"/>
              </a:rPr>
              <a:t> (RF); </a:t>
            </a:r>
          </a:p>
          <a:p>
            <a:r>
              <a:rPr lang="it-IT" dirty="0">
                <a:latin typeface="Berlin Sans FB Demi" panose="020E0802020502020306" pitchFamily="34" charset="0"/>
              </a:rPr>
              <a:t>-</a:t>
            </a:r>
            <a:r>
              <a:rPr lang="it-IT" dirty="0" err="1">
                <a:latin typeface="Berlin Sans FB Demi" panose="020E0802020502020306" pitchFamily="34" charset="0"/>
              </a:rPr>
              <a:t>Gradient</a:t>
            </a:r>
            <a:r>
              <a:rPr lang="it-IT" dirty="0">
                <a:latin typeface="Berlin Sans FB Demi" panose="020E0802020502020306" pitchFamily="34" charset="0"/>
              </a:rPr>
              <a:t> </a:t>
            </a:r>
            <a:r>
              <a:rPr lang="it-IT" dirty="0" err="1">
                <a:latin typeface="Berlin Sans FB Demi" panose="020E0802020502020306" pitchFamily="34" charset="0"/>
              </a:rPr>
              <a:t>Boosting</a:t>
            </a:r>
            <a:r>
              <a:rPr lang="it-IT" dirty="0">
                <a:latin typeface="Berlin Sans FB Demi" panose="020E0802020502020306" pitchFamily="34" charset="0"/>
              </a:rPr>
              <a:t> Machine (GBM); -</a:t>
            </a:r>
            <a:r>
              <a:rPr lang="it-IT" dirty="0" err="1">
                <a:latin typeface="Berlin Sans FB Demi" panose="020E0802020502020306" pitchFamily="34" charset="0"/>
              </a:rPr>
              <a:t>Neural</a:t>
            </a:r>
            <a:r>
              <a:rPr lang="it-IT" dirty="0">
                <a:latin typeface="Berlin Sans FB Demi" panose="020E0802020502020306" pitchFamily="34" charset="0"/>
              </a:rPr>
              <a:t> Networks (NN)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45BFB85-3856-4633-93AD-A60914C1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7" y="1378176"/>
            <a:ext cx="1767993" cy="108213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6C1D22-34A0-43AB-AA16-32A962D7E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0" y="2592227"/>
            <a:ext cx="4816560" cy="243253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96F87D1-0B42-43E1-AF9C-403DA5697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186" y="2104146"/>
            <a:ext cx="3483265" cy="177346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C6127B1-2BFC-4C75-8174-58D293A7F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8734" y="2033124"/>
            <a:ext cx="3483266" cy="176755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4E869D2-C10D-4170-9211-EC748849C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184" y="4302490"/>
            <a:ext cx="3483265" cy="17920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EDB8939-9894-49C7-B463-ED1602E75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8733" y="4286243"/>
            <a:ext cx="3483267" cy="182457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A88E9E-EF04-4363-BB3E-ABC97A15CCDA}"/>
              </a:ext>
            </a:extLst>
          </p:cNvPr>
          <p:cNvSpPr txBox="1"/>
          <p:nvPr/>
        </p:nvSpPr>
        <p:spPr>
          <a:xfrm>
            <a:off x="5393702" y="1764987"/>
            <a:ext cx="25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50"/>
                </a:solidFill>
                <a:latin typeface="Bernard MT Condensed" panose="02050806060905020404" pitchFamily="18" charset="0"/>
              </a:rPr>
              <a:t>GLM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A54EA9B-8F89-4849-89C4-7461F8BE8910}"/>
              </a:ext>
            </a:extLst>
          </p:cNvPr>
          <p:cNvSpPr txBox="1"/>
          <p:nvPr/>
        </p:nvSpPr>
        <p:spPr>
          <a:xfrm>
            <a:off x="9239462" y="1749970"/>
            <a:ext cx="25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50"/>
                </a:solidFill>
                <a:latin typeface="Bernard MT Condensed" panose="02050806060905020404" pitchFamily="18" charset="0"/>
              </a:rPr>
              <a:t>GBM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A60656E-37A1-4EE6-9385-35C999ED4422}"/>
              </a:ext>
            </a:extLst>
          </p:cNvPr>
          <p:cNvSpPr txBox="1"/>
          <p:nvPr/>
        </p:nvSpPr>
        <p:spPr>
          <a:xfrm>
            <a:off x="5393702" y="3892325"/>
            <a:ext cx="25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50"/>
                </a:solidFill>
                <a:latin typeface="Bernard MT Condensed" panose="02050806060905020404" pitchFamily="18" charset="0"/>
              </a:rPr>
              <a:t>RF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E86E081-9B70-4413-A50F-B21541BFE210}"/>
              </a:ext>
            </a:extLst>
          </p:cNvPr>
          <p:cNvSpPr txBox="1"/>
          <p:nvPr/>
        </p:nvSpPr>
        <p:spPr>
          <a:xfrm>
            <a:off x="9239462" y="3846727"/>
            <a:ext cx="25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50"/>
                </a:solidFill>
                <a:latin typeface="Bernard MT Condensed" panose="02050806060905020404" pitchFamily="18" charset="0"/>
              </a:rPr>
              <a:t>NN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B071EB0-E23A-479E-9F26-9A3A8FB8CA96}"/>
              </a:ext>
            </a:extLst>
          </p:cNvPr>
          <p:cNvSpPr txBox="1"/>
          <p:nvPr/>
        </p:nvSpPr>
        <p:spPr>
          <a:xfrm>
            <a:off x="21771" y="5227197"/>
            <a:ext cx="4088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  <a:r>
              <a:rPr lang="it-IT" dirty="0">
                <a:latin typeface="Berlin Sans FB Demi" panose="020E0802020502020306" pitchFamily="34" charset="0"/>
              </a:rPr>
              <a:t>...and the winner </a:t>
            </a:r>
            <a:r>
              <a:rPr lang="it-IT" dirty="0" err="1">
                <a:latin typeface="Berlin Sans FB Demi" panose="020E0802020502020306" pitchFamily="34" charset="0"/>
              </a:rPr>
              <a:t>is</a:t>
            </a:r>
            <a:r>
              <a:rPr lang="it-IT" dirty="0">
                <a:latin typeface="Berlin Sans FB Demi" panose="020E0802020502020306" pitchFamily="34" charset="0"/>
              </a:rPr>
              <a:t>…..GBM!!!...</a:t>
            </a:r>
            <a:r>
              <a:rPr lang="it-IT" dirty="0" err="1">
                <a:latin typeface="Berlin Sans FB Demi" panose="020E0802020502020306" pitchFamily="34" charset="0"/>
              </a:rPr>
              <a:t>Used</a:t>
            </a:r>
            <a:r>
              <a:rPr lang="it-IT" dirty="0">
                <a:latin typeface="Berlin Sans FB Demi" panose="020E0802020502020306" pitchFamily="34" charset="0"/>
              </a:rPr>
              <a:t> </a:t>
            </a:r>
            <a:r>
              <a:rPr lang="it-IT" dirty="0" err="1">
                <a:latin typeface="Berlin Sans FB Demi" panose="020E0802020502020306" pitchFamily="34" charset="0"/>
              </a:rPr>
              <a:t>as</a:t>
            </a:r>
            <a:r>
              <a:rPr lang="it-IT" dirty="0">
                <a:latin typeface="Berlin Sans FB Demi" panose="020E0802020502020306" pitchFamily="34" charset="0"/>
              </a:rPr>
              <a:t> </a:t>
            </a:r>
            <a:r>
              <a:rPr lang="it-IT" dirty="0" err="1">
                <a:latin typeface="Berlin Sans FB Demi" panose="020E0802020502020306" pitchFamily="34" charset="0"/>
              </a:rPr>
              <a:t>flat</a:t>
            </a:r>
            <a:r>
              <a:rPr lang="it-IT" dirty="0">
                <a:latin typeface="Berlin Sans FB Demi" panose="020E0802020502020306" pitchFamily="34" charset="0"/>
              </a:rPr>
              <a:t> (baseline) model for </a:t>
            </a:r>
          </a:p>
          <a:p>
            <a:r>
              <a:rPr lang="it-IT" dirty="0" err="1">
                <a:latin typeface="Berlin Sans FB Demi" panose="020E0802020502020306" pitchFamily="34" charset="0"/>
              </a:rPr>
              <a:t>next</a:t>
            </a:r>
            <a:r>
              <a:rPr lang="it-IT" dirty="0">
                <a:latin typeface="Berlin Sans FB Demi" panose="020E0802020502020306" pitchFamily="34" charset="0"/>
              </a:rPr>
              <a:t> </a:t>
            </a:r>
            <a:r>
              <a:rPr lang="it-IT" dirty="0" err="1">
                <a:latin typeface="Berlin Sans FB Demi" panose="020E0802020502020306" pitchFamily="34" charset="0"/>
              </a:rPr>
              <a:t>experiments</a:t>
            </a:r>
            <a:r>
              <a:rPr lang="it-IT" dirty="0">
                <a:latin typeface="Berlin Sans FB Demi" panose="020E0802020502020306" pitchFamily="34" charset="0"/>
              </a:rPr>
              <a:t>!!!</a:t>
            </a:r>
            <a:r>
              <a:rPr lang="it-IT" dirty="0"/>
              <a:t> 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8FFDA4E1-D638-473F-B839-A910FF68DE7E}"/>
              </a:ext>
            </a:extLst>
          </p:cNvPr>
          <p:cNvSpPr/>
          <p:nvPr/>
        </p:nvSpPr>
        <p:spPr>
          <a:xfrm>
            <a:off x="2717403" y="4013357"/>
            <a:ext cx="416413" cy="2891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215A8C9A-EADC-4157-A5BE-4BEBBCD87C5F}"/>
              </a:ext>
            </a:extLst>
          </p:cNvPr>
          <p:cNvSpPr/>
          <p:nvPr/>
        </p:nvSpPr>
        <p:spPr>
          <a:xfrm>
            <a:off x="347067" y="4013357"/>
            <a:ext cx="416413" cy="2891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9B446EC-FBF4-49FA-984C-BDBB8519BD6F}"/>
              </a:ext>
            </a:extLst>
          </p:cNvPr>
          <p:cNvSpPr txBox="1"/>
          <p:nvPr/>
        </p:nvSpPr>
        <p:spPr>
          <a:xfrm>
            <a:off x="8586529" y="198820"/>
            <a:ext cx="31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ernard MT Condensed" panose="02050806060905020404" pitchFamily="18" charset="0"/>
              </a:rPr>
              <a:t>USE CASE: AUTOINSURANCE DATA SET</a:t>
            </a:r>
          </a:p>
        </p:txBody>
      </p:sp>
    </p:spTree>
    <p:extLst>
      <p:ext uri="{BB962C8B-B14F-4D97-AF65-F5344CB8AC3E}">
        <p14:creationId xmlns:p14="http://schemas.microsoft.com/office/powerpoint/2010/main" val="16998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</a:t>
            </a:r>
            <a:r>
              <a:rPr lang="it-IT" sz="1600" dirty="0" err="1">
                <a:latin typeface="Berlin Sans FB" panose="020E0602020502020306" pitchFamily="34" charset="0"/>
              </a:rPr>
              <a:t>Unsupervised</a:t>
            </a:r>
            <a:r>
              <a:rPr lang="it-IT" sz="1600" dirty="0">
                <a:latin typeface="Berlin Sans FB" panose="020E0602020502020306" pitchFamily="34" charset="0"/>
              </a:rPr>
              <a:t> Learning </a:t>
            </a:r>
            <a:r>
              <a:rPr lang="it-IT" sz="1600" dirty="0" err="1">
                <a:latin typeface="Berlin Sans FB" panose="020E0602020502020306" pitchFamily="34" charset="0"/>
              </a:rPr>
              <a:t>applied</a:t>
            </a:r>
            <a:r>
              <a:rPr lang="it-IT" sz="1600" dirty="0">
                <a:latin typeface="Berlin Sans FB" panose="020E0602020502020306" pitchFamily="34" charset="0"/>
              </a:rPr>
              <a:t> to the Customer </a:t>
            </a:r>
            <a:r>
              <a:rPr lang="it-IT" sz="1600" dirty="0" err="1">
                <a:latin typeface="Berlin Sans FB" panose="020E0602020502020306" pitchFamily="34" charset="0"/>
              </a:rPr>
              <a:t>Lifetime</a:t>
            </a:r>
            <a:r>
              <a:rPr lang="it-IT" sz="1600" dirty="0">
                <a:latin typeface="Berlin Sans FB" panose="020E0602020502020306" pitchFamily="34" charset="0"/>
              </a:rPr>
              <a:t> Value (CLV)»</a:t>
            </a:r>
          </a:p>
        </p:txBody>
      </p:sp>
      <p:pic>
        <p:nvPicPr>
          <p:cNvPr id="1026" name="Picture 2" descr="Insurance Data Science Conference">
            <a:extLst>
              <a:ext uri="{FF2B5EF4-FFF2-40B4-BE49-F238E27FC236}">
                <a16:creationId xmlns:a16="http://schemas.microsoft.com/office/drawing/2014/main" id="{5733B5A6-3942-4CAE-94FC-8DF9BC69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9305" cy="105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5074AE-BC70-4C8A-B49E-7F9E632B20C0}"/>
              </a:ext>
            </a:extLst>
          </p:cNvPr>
          <p:cNvSpPr txBox="1"/>
          <p:nvPr/>
        </p:nvSpPr>
        <p:spPr>
          <a:xfrm>
            <a:off x="2616200" y="227747"/>
            <a:ext cx="756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solidFill>
                  <a:srgbClr val="00B050"/>
                </a:solidFill>
                <a:latin typeface="Bernard MT Condensed" panose="02050806060905020404" pitchFamily="18" charset="0"/>
              </a:rPr>
              <a:t>Dimensionality</a:t>
            </a:r>
            <a:r>
              <a:rPr lang="it-IT" sz="2400" dirty="0">
                <a:solidFill>
                  <a:srgbClr val="00B050"/>
                </a:solidFill>
                <a:latin typeface="Bernard MT Condensed" panose="02050806060905020404" pitchFamily="18" charset="0"/>
              </a:rPr>
              <a:t> </a:t>
            </a:r>
            <a:r>
              <a:rPr lang="it-IT" sz="2400" dirty="0" err="1">
                <a:solidFill>
                  <a:srgbClr val="00B050"/>
                </a:solidFill>
                <a:latin typeface="Bernard MT Condensed" panose="02050806060905020404" pitchFamily="18" charset="0"/>
              </a:rPr>
              <a:t>reduction</a:t>
            </a:r>
            <a:r>
              <a:rPr lang="it-IT" sz="2400" dirty="0">
                <a:solidFill>
                  <a:srgbClr val="00B050"/>
                </a:solidFill>
                <a:latin typeface="Bernard MT Condensed" panose="02050806060905020404" pitchFamily="18" charset="0"/>
              </a:rPr>
              <a:t> </a:t>
            </a:r>
            <a:r>
              <a:rPr lang="it-IT" sz="2400" dirty="0" err="1">
                <a:solidFill>
                  <a:srgbClr val="00B050"/>
                </a:solidFill>
                <a:latin typeface="Bernard MT Condensed" panose="02050806060905020404" pitchFamily="18" charset="0"/>
              </a:rPr>
              <a:t>as</a:t>
            </a:r>
            <a:r>
              <a:rPr lang="it-IT" sz="2400" dirty="0">
                <a:solidFill>
                  <a:srgbClr val="00B050"/>
                </a:solidFill>
                <a:latin typeface="Bernard MT Condensed" panose="02050806060905020404" pitchFamily="18" charset="0"/>
              </a:rPr>
              <a:t> feature engineering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14139F7-CD10-4E78-9984-629072C45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419" y="589525"/>
            <a:ext cx="2156647" cy="105927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F1D7D8C-DE22-403A-AACE-F5EC78DF0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738" y="2110462"/>
            <a:ext cx="4071328" cy="204127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D91323E-87F4-4627-B97E-CE9B9E822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184" y="4379148"/>
            <a:ext cx="4005882" cy="197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7B4E2FD-3656-44AD-9032-D91482545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27" y="2381470"/>
            <a:ext cx="2525416" cy="14261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8BDBC3A-BBBD-430B-8558-A3E7F8C09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1047" y="2397812"/>
            <a:ext cx="2624262" cy="140722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7830658-68C6-4E8B-BCA2-B511E27552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647" y="4472225"/>
            <a:ext cx="2676597" cy="180167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8C1BDBA-F490-494D-A688-5984F2F459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1047" y="4472225"/>
            <a:ext cx="2802056" cy="175702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D9CC7B-5AAB-4F94-A5DC-5F890456D104}"/>
              </a:ext>
            </a:extLst>
          </p:cNvPr>
          <p:cNvSpPr txBox="1"/>
          <p:nvPr/>
        </p:nvSpPr>
        <p:spPr>
          <a:xfrm>
            <a:off x="3577772" y="3957793"/>
            <a:ext cx="25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00B050"/>
                </a:solidFill>
                <a:latin typeface="Bernard MT Condensed" panose="02050806060905020404" pitchFamily="18" charset="0"/>
              </a:rPr>
              <a:t>Isomap</a:t>
            </a:r>
            <a:endParaRPr lang="it-IT" dirty="0">
              <a:solidFill>
                <a:srgbClr val="00B05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10555FB-9E9F-4771-B3F2-BF78C1BA7946}"/>
              </a:ext>
            </a:extLst>
          </p:cNvPr>
          <p:cNvSpPr txBox="1"/>
          <p:nvPr/>
        </p:nvSpPr>
        <p:spPr>
          <a:xfrm>
            <a:off x="310020" y="4042008"/>
            <a:ext cx="25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00B050"/>
                </a:solidFill>
                <a:latin typeface="Bernard MT Condensed" panose="02050806060905020404" pitchFamily="18" charset="0"/>
              </a:rPr>
              <a:t>Autoencoder</a:t>
            </a:r>
            <a:endParaRPr lang="it-IT" dirty="0">
              <a:solidFill>
                <a:srgbClr val="00B05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B518E2F-FEAC-4BBF-A86F-8F4037C53100}"/>
              </a:ext>
            </a:extLst>
          </p:cNvPr>
          <p:cNvSpPr txBox="1"/>
          <p:nvPr/>
        </p:nvSpPr>
        <p:spPr>
          <a:xfrm>
            <a:off x="3538434" y="1946477"/>
            <a:ext cx="25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50"/>
                </a:solidFill>
                <a:latin typeface="Bernard MT Condensed" panose="02050806060905020404" pitchFamily="18" charset="0"/>
              </a:rPr>
              <a:t>PCA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E5AA8B9-6E85-429D-B250-FCC0BD73EB2C}"/>
              </a:ext>
            </a:extLst>
          </p:cNvPr>
          <p:cNvSpPr txBox="1"/>
          <p:nvPr/>
        </p:nvSpPr>
        <p:spPr>
          <a:xfrm>
            <a:off x="402348" y="1920301"/>
            <a:ext cx="25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00B050"/>
                </a:solidFill>
                <a:latin typeface="Bernard MT Condensed" panose="02050806060905020404" pitchFamily="18" charset="0"/>
              </a:rPr>
              <a:t>Flat</a:t>
            </a:r>
            <a:r>
              <a:rPr lang="it-IT" dirty="0">
                <a:solidFill>
                  <a:srgbClr val="00B050"/>
                </a:solidFill>
                <a:latin typeface="Bernard MT Condensed" panose="02050806060905020404" pitchFamily="18" charset="0"/>
              </a:rPr>
              <a:t> (Baseline)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1EAA05D-D4B0-42F0-88ED-F5F410F91D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7262" y="750297"/>
            <a:ext cx="2034716" cy="112023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6BDA9D6-C0B1-4EA1-B134-20E030CB85A0}"/>
              </a:ext>
            </a:extLst>
          </p:cNvPr>
          <p:cNvSpPr txBox="1"/>
          <p:nvPr/>
        </p:nvSpPr>
        <p:spPr>
          <a:xfrm>
            <a:off x="3481047" y="701228"/>
            <a:ext cx="2343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erlin Sans FB Demi" panose="020E0802020502020306" pitchFamily="34" charset="0"/>
              </a:rPr>
              <a:t>CLV </a:t>
            </a:r>
            <a:r>
              <a:rPr lang="it-IT" sz="1400" dirty="0" err="1">
                <a:latin typeface="Berlin Sans FB Demi" panose="020E0802020502020306" pitchFamily="34" charset="0"/>
              </a:rPr>
              <a:t>prediction</a:t>
            </a:r>
            <a:r>
              <a:rPr lang="it-IT" sz="1400" dirty="0">
                <a:latin typeface="Berlin Sans FB Demi" panose="020E0802020502020306" pitchFamily="34" charset="0"/>
              </a:rPr>
              <a:t> </a:t>
            </a:r>
            <a:r>
              <a:rPr lang="it-IT" sz="1400" dirty="0" err="1">
                <a:latin typeface="Berlin Sans FB Demi" panose="020E0802020502020306" pitchFamily="34" charset="0"/>
              </a:rPr>
              <a:t>using</a:t>
            </a:r>
            <a:r>
              <a:rPr lang="it-IT" sz="1400" dirty="0">
                <a:latin typeface="Berlin Sans FB Demi" panose="020E0802020502020306" pitchFamily="34" charset="0"/>
              </a:rPr>
              <a:t> features from </a:t>
            </a:r>
            <a:r>
              <a:rPr lang="it-IT" sz="1400" dirty="0" err="1">
                <a:latin typeface="Berlin Sans FB Demi" panose="020E0802020502020306" pitchFamily="34" charset="0"/>
              </a:rPr>
              <a:t>dimensionality</a:t>
            </a:r>
            <a:r>
              <a:rPr lang="it-IT" sz="1400" dirty="0">
                <a:latin typeface="Berlin Sans FB Demi" panose="020E0802020502020306" pitchFamily="34" charset="0"/>
              </a:rPr>
              <a:t> </a:t>
            </a:r>
            <a:r>
              <a:rPr lang="it-IT" sz="1400" dirty="0" err="1">
                <a:latin typeface="Berlin Sans FB Demi" panose="020E0802020502020306" pitchFamily="34" charset="0"/>
              </a:rPr>
              <a:t>reduction</a:t>
            </a:r>
            <a:r>
              <a:rPr lang="it-IT" sz="1400" dirty="0">
                <a:latin typeface="Berlin Sans FB Demi" panose="020E0802020502020306" pitchFamily="34" charset="0"/>
              </a:rPr>
              <a:t> tools: </a:t>
            </a:r>
            <a:r>
              <a:rPr lang="it-IT" sz="1400" dirty="0" err="1">
                <a:latin typeface="Berlin Sans FB Demi" panose="020E0802020502020306" pitchFamily="34" charset="0"/>
              </a:rPr>
              <a:t>worst</a:t>
            </a:r>
            <a:r>
              <a:rPr lang="it-IT" sz="1400" dirty="0">
                <a:latin typeface="Berlin Sans FB Demi" panose="020E0802020502020306" pitchFamily="34" charset="0"/>
              </a:rPr>
              <a:t> </a:t>
            </a:r>
            <a:r>
              <a:rPr lang="it-IT" sz="1400" dirty="0" err="1">
                <a:latin typeface="Berlin Sans FB Demi" panose="020E0802020502020306" pitchFamily="34" charset="0"/>
              </a:rPr>
              <a:t>performences</a:t>
            </a:r>
            <a:r>
              <a:rPr lang="it-IT" sz="1400" dirty="0">
                <a:latin typeface="Berlin Sans FB Demi" panose="020E0802020502020306" pitchFamily="34" charset="0"/>
              </a:rPr>
              <a:t> </a:t>
            </a:r>
            <a:r>
              <a:rPr lang="it-IT" sz="1400" dirty="0" err="1">
                <a:latin typeface="Berlin Sans FB Demi" panose="020E0802020502020306" pitchFamily="34" charset="0"/>
              </a:rPr>
              <a:t>compared</a:t>
            </a:r>
            <a:r>
              <a:rPr lang="it-IT" sz="1400" dirty="0">
                <a:latin typeface="Berlin Sans FB Demi" panose="020E0802020502020306" pitchFamily="34" charset="0"/>
              </a:rPr>
              <a:t> with </a:t>
            </a:r>
            <a:r>
              <a:rPr lang="it-IT" sz="1400" dirty="0" err="1">
                <a:latin typeface="Berlin Sans FB Demi" panose="020E0802020502020306" pitchFamily="34" charset="0"/>
              </a:rPr>
              <a:t>flat</a:t>
            </a:r>
            <a:r>
              <a:rPr lang="it-IT" sz="1400" dirty="0">
                <a:latin typeface="Berlin Sans FB Demi" panose="020E0802020502020306" pitchFamily="34" charset="0"/>
              </a:rPr>
              <a:t> (baseline) model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7D5F6AD-FD05-43B9-A28C-5D79E4333F35}"/>
              </a:ext>
            </a:extLst>
          </p:cNvPr>
          <p:cNvSpPr txBox="1"/>
          <p:nvPr/>
        </p:nvSpPr>
        <p:spPr>
          <a:xfrm>
            <a:off x="6804795" y="689412"/>
            <a:ext cx="25182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erlin Sans FB Demi" panose="020E0802020502020306" pitchFamily="34" charset="0"/>
              </a:rPr>
              <a:t>Data </a:t>
            </a:r>
            <a:r>
              <a:rPr lang="it-IT" sz="1400" dirty="0" err="1">
                <a:latin typeface="Berlin Sans FB Demi" panose="020E0802020502020306" pitchFamily="34" charset="0"/>
              </a:rPr>
              <a:t>augmentation</a:t>
            </a:r>
            <a:r>
              <a:rPr lang="it-IT" sz="1400" dirty="0">
                <a:latin typeface="Berlin Sans FB Demi" panose="020E0802020502020306" pitchFamily="34" charset="0"/>
              </a:rPr>
              <a:t> of </a:t>
            </a:r>
            <a:r>
              <a:rPr lang="it-IT" sz="1400" dirty="0" err="1">
                <a:latin typeface="Berlin Sans FB Demi" panose="020E0802020502020306" pitchFamily="34" charset="0"/>
              </a:rPr>
              <a:t>flat</a:t>
            </a:r>
            <a:r>
              <a:rPr lang="it-IT" sz="1400" dirty="0">
                <a:latin typeface="Berlin Sans FB Demi" panose="020E0802020502020306" pitchFamily="34" charset="0"/>
              </a:rPr>
              <a:t> (baseline) model with features </a:t>
            </a:r>
            <a:r>
              <a:rPr lang="it-IT" sz="1400" dirty="0" err="1">
                <a:latin typeface="Berlin Sans FB Demi" panose="020E0802020502020306" pitchFamily="34" charset="0"/>
              </a:rPr>
              <a:t>extracted</a:t>
            </a:r>
            <a:r>
              <a:rPr lang="it-IT" sz="1400" dirty="0">
                <a:latin typeface="Berlin Sans FB Demi" panose="020E0802020502020306" pitchFamily="34" charset="0"/>
              </a:rPr>
              <a:t> by </a:t>
            </a:r>
            <a:r>
              <a:rPr lang="it-IT" sz="1400" dirty="0" err="1">
                <a:latin typeface="Berlin Sans FB Demi" panose="020E0802020502020306" pitchFamily="34" charset="0"/>
              </a:rPr>
              <a:t>dimensionality</a:t>
            </a:r>
            <a:r>
              <a:rPr lang="it-IT" sz="1400" dirty="0">
                <a:latin typeface="Berlin Sans FB Demi" panose="020E0802020502020306" pitchFamily="34" charset="0"/>
              </a:rPr>
              <a:t> </a:t>
            </a:r>
            <a:r>
              <a:rPr lang="it-IT" sz="1400" dirty="0" err="1">
                <a:latin typeface="Berlin Sans FB Demi" panose="020E0802020502020306" pitchFamily="34" charset="0"/>
              </a:rPr>
              <a:t>reduction</a:t>
            </a:r>
            <a:r>
              <a:rPr lang="it-IT" sz="1400" dirty="0">
                <a:latin typeface="Berlin Sans FB Demi" panose="020E0802020502020306" pitchFamily="34" charset="0"/>
              </a:rPr>
              <a:t> tools: </a:t>
            </a:r>
            <a:r>
              <a:rPr lang="it-IT" sz="1400" dirty="0" err="1">
                <a:latin typeface="Berlin Sans FB Demi" panose="020E0802020502020306" pitchFamily="34" charset="0"/>
              </a:rPr>
              <a:t>improved</a:t>
            </a:r>
            <a:r>
              <a:rPr lang="it-IT" sz="1400" dirty="0">
                <a:latin typeface="Berlin Sans FB Demi" panose="020E0802020502020306" pitchFamily="34" charset="0"/>
              </a:rPr>
              <a:t> </a:t>
            </a:r>
            <a:r>
              <a:rPr lang="it-IT" sz="1400" dirty="0" err="1">
                <a:latin typeface="Berlin Sans FB Demi" panose="020E0802020502020306" pitchFamily="34" charset="0"/>
              </a:rPr>
              <a:t>performences</a:t>
            </a:r>
            <a:r>
              <a:rPr lang="it-IT" sz="1400" dirty="0">
                <a:latin typeface="Berlin Sans FB Demi" panose="020E0802020502020306" pitchFamily="34" charset="0"/>
              </a:rPr>
              <a:t> with PCA and </a:t>
            </a:r>
            <a:r>
              <a:rPr lang="it-IT" sz="1400" dirty="0" err="1">
                <a:latin typeface="Berlin Sans FB Demi" panose="020E0802020502020306" pitchFamily="34" charset="0"/>
              </a:rPr>
              <a:t>Autoencoder</a:t>
            </a:r>
            <a:r>
              <a:rPr lang="it-IT" sz="1400" dirty="0">
                <a:latin typeface="Berlin Sans FB Demi" panose="020E0802020502020306" pitchFamily="34" charset="0"/>
              </a:rPr>
              <a:t> features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52EE7756-99A7-4A5B-B59C-443F1B239EA0}"/>
              </a:ext>
            </a:extLst>
          </p:cNvPr>
          <p:cNvSpPr/>
          <p:nvPr/>
        </p:nvSpPr>
        <p:spPr>
          <a:xfrm>
            <a:off x="6096000" y="1177400"/>
            <a:ext cx="612070" cy="362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0BA3567E-305B-47B1-991F-009B646D5F07}"/>
              </a:ext>
            </a:extLst>
          </p:cNvPr>
          <p:cNvSpPr/>
          <p:nvPr/>
        </p:nvSpPr>
        <p:spPr>
          <a:xfrm>
            <a:off x="6730273" y="3805034"/>
            <a:ext cx="612070" cy="362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F617064-5559-4D6E-89DF-FD4D01377D51}"/>
              </a:ext>
            </a:extLst>
          </p:cNvPr>
          <p:cNvSpPr/>
          <p:nvPr/>
        </p:nvSpPr>
        <p:spPr>
          <a:xfrm>
            <a:off x="8497249" y="3218250"/>
            <a:ext cx="569640" cy="335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19D65A19-69A1-46FC-B212-C70B1F01033A}"/>
              </a:ext>
            </a:extLst>
          </p:cNvPr>
          <p:cNvSpPr/>
          <p:nvPr/>
        </p:nvSpPr>
        <p:spPr>
          <a:xfrm>
            <a:off x="10431263" y="3131097"/>
            <a:ext cx="674414" cy="335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356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</a:t>
            </a:r>
            <a:r>
              <a:rPr lang="it-IT" sz="1600" dirty="0" err="1">
                <a:latin typeface="Berlin Sans FB" panose="020E0602020502020306" pitchFamily="34" charset="0"/>
              </a:rPr>
              <a:t>Unsupervised</a:t>
            </a:r>
            <a:r>
              <a:rPr lang="it-IT" sz="1600" dirty="0">
                <a:latin typeface="Berlin Sans FB" panose="020E0602020502020306" pitchFamily="34" charset="0"/>
              </a:rPr>
              <a:t> Learning </a:t>
            </a:r>
            <a:r>
              <a:rPr lang="it-IT" sz="1600" dirty="0" err="1">
                <a:latin typeface="Berlin Sans FB" panose="020E0602020502020306" pitchFamily="34" charset="0"/>
              </a:rPr>
              <a:t>applied</a:t>
            </a:r>
            <a:r>
              <a:rPr lang="it-IT" sz="1600" dirty="0">
                <a:latin typeface="Berlin Sans FB" panose="020E0602020502020306" pitchFamily="34" charset="0"/>
              </a:rPr>
              <a:t> to the Customer </a:t>
            </a:r>
            <a:r>
              <a:rPr lang="it-IT" sz="1600" dirty="0" err="1">
                <a:latin typeface="Berlin Sans FB" panose="020E0602020502020306" pitchFamily="34" charset="0"/>
              </a:rPr>
              <a:t>Lifetime</a:t>
            </a:r>
            <a:r>
              <a:rPr lang="it-IT" sz="1600" dirty="0">
                <a:latin typeface="Berlin Sans FB" panose="020E0602020502020306" pitchFamily="34" charset="0"/>
              </a:rPr>
              <a:t> Value (CLV)»</a:t>
            </a:r>
          </a:p>
        </p:txBody>
      </p:sp>
      <p:pic>
        <p:nvPicPr>
          <p:cNvPr id="1026" name="Picture 2" descr="Insurance Data Science Conference">
            <a:extLst>
              <a:ext uri="{FF2B5EF4-FFF2-40B4-BE49-F238E27FC236}">
                <a16:creationId xmlns:a16="http://schemas.microsoft.com/office/drawing/2014/main" id="{5733B5A6-3942-4CAE-94FC-8DF9BC69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9305" cy="105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749D6C-C550-4B70-B6AF-728CFE37ED67}"/>
              </a:ext>
            </a:extLst>
          </p:cNvPr>
          <p:cNvSpPr txBox="1"/>
          <p:nvPr/>
        </p:nvSpPr>
        <p:spPr>
          <a:xfrm>
            <a:off x="2616199" y="216774"/>
            <a:ext cx="756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00B050"/>
                </a:solidFill>
                <a:latin typeface="Bernard MT Condensed" panose="02050806060905020404" pitchFamily="18" charset="0"/>
              </a:rPr>
              <a:t>Clustering </a:t>
            </a:r>
            <a:r>
              <a:rPr lang="it-IT" sz="2400" dirty="0" err="1">
                <a:solidFill>
                  <a:srgbClr val="00B050"/>
                </a:solidFill>
                <a:latin typeface="Bernard MT Condensed" panose="02050806060905020404" pitchFamily="18" charset="0"/>
              </a:rPr>
              <a:t>as</a:t>
            </a:r>
            <a:r>
              <a:rPr lang="it-IT" sz="2400" dirty="0">
                <a:solidFill>
                  <a:srgbClr val="00B050"/>
                </a:solidFill>
                <a:latin typeface="Bernard MT Condensed" panose="02050806060905020404" pitchFamily="18" charset="0"/>
              </a:rPr>
              <a:t> portfolio </a:t>
            </a:r>
            <a:r>
              <a:rPr lang="it-IT" sz="2400" dirty="0" err="1">
                <a:solidFill>
                  <a:srgbClr val="00B050"/>
                </a:solidFill>
                <a:latin typeface="Bernard MT Condensed" panose="02050806060905020404" pitchFamily="18" charset="0"/>
              </a:rPr>
              <a:t>analysis</a:t>
            </a:r>
            <a:endParaRPr lang="it-IT" sz="2400" dirty="0">
              <a:solidFill>
                <a:srgbClr val="00B050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FBEF2E-B538-4D05-A4E4-FB96BF796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903" y="4474346"/>
            <a:ext cx="2503503" cy="133418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98A957D-9E90-4C1C-84FA-7C6692ECD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170" y="1586390"/>
            <a:ext cx="2297386" cy="21273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7FFC8B9-3750-41B6-8031-29B25A9AE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331" y="1466802"/>
            <a:ext cx="2602209" cy="115834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62206F-4A5A-492F-BBDC-9620C7A19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2857" y="2826653"/>
            <a:ext cx="2547155" cy="115834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6E1A3D8-DFB5-48D2-8277-F8C592E727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4181" y="4177980"/>
            <a:ext cx="2395363" cy="223690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03564B2-5222-457B-BD9E-BE6E9985F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798" y="1638819"/>
            <a:ext cx="2088362" cy="207491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01FCD3B-136C-468E-9BFE-EAC38935AD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798" y="4177980"/>
            <a:ext cx="2373916" cy="220920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1824B64-01C6-47D0-9390-AFD055BB8EB7}"/>
              </a:ext>
            </a:extLst>
          </p:cNvPr>
          <p:cNvSpPr txBox="1"/>
          <p:nvPr/>
        </p:nvSpPr>
        <p:spPr>
          <a:xfrm>
            <a:off x="-55135" y="1239481"/>
            <a:ext cx="25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50"/>
                </a:solidFill>
                <a:latin typeface="Bernard MT Condensed" panose="02050806060905020404" pitchFamily="18" charset="0"/>
              </a:rPr>
              <a:t>t-SNE with GMM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7B547C6-E7B6-49D3-B48F-DFDA1B34C8E7}"/>
              </a:ext>
            </a:extLst>
          </p:cNvPr>
          <p:cNvSpPr txBox="1"/>
          <p:nvPr/>
        </p:nvSpPr>
        <p:spPr>
          <a:xfrm>
            <a:off x="2822749" y="1209475"/>
            <a:ext cx="25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50"/>
                </a:solidFill>
                <a:latin typeface="Bernard MT Condensed" panose="02050806060905020404" pitchFamily="18" charset="0"/>
              </a:rPr>
              <a:t>t-SNE with K-</a:t>
            </a:r>
            <a:r>
              <a:rPr lang="it-IT" dirty="0" err="1">
                <a:solidFill>
                  <a:srgbClr val="00B050"/>
                </a:solidFill>
                <a:latin typeface="Bernard MT Condensed" panose="02050806060905020404" pitchFamily="18" charset="0"/>
              </a:rPr>
              <a:t>Means</a:t>
            </a:r>
            <a:endParaRPr lang="it-IT" dirty="0">
              <a:solidFill>
                <a:srgbClr val="00B05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B8E0E24-80A1-4510-A74F-B609B593CD14}"/>
              </a:ext>
            </a:extLst>
          </p:cNvPr>
          <p:cNvSpPr txBox="1"/>
          <p:nvPr/>
        </p:nvSpPr>
        <p:spPr>
          <a:xfrm>
            <a:off x="15486" y="3661828"/>
            <a:ext cx="2518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50"/>
                </a:solidFill>
                <a:latin typeface="Bernard MT Condensed" panose="02050806060905020404" pitchFamily="18" charset="0"/>
              </a:rPr>
              <a:t>t-SNE with </a:t>
            </a:r>
            <a:r>
              <a:rPr lang="it-IT" dirty="0" err="1">
                <a:solidFill>
                  <a:srgbClr val="00B050"/>
                </a:solidFill>
                <a:latin typeface="Bernard MT Condensed" panose="02050806060905020404" pitchFamily="18" charset="0"/>
              </a:rPr>
              <a:t>Hierarchical</a:t>
            </a:r>
            <a:r>
              <a:rPr lang="it-IT" dirty="0">
                <a:solidFill>
                  <a:srgbClr val="00B050"/>
                </a:solidFill>
                <a:latin typeface="Bernard MT Condensed" panose="02050806060905020404" pitchFamily="18" charset="0"/>
              </a:rPr>
              <a:t> Clustering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5034A5-90B5-43DE-9725-7BB1DB86E543}"/>
              </a:ext>
            </a:extLst>
          </p:cNvPr>
          <p:cNvSpPr txBox="1"/>
          <p:nvPr/>
        </p:nvSpPr>
        <p:spPr>
          <a:xfrm>
            <a:off x="2863789" y="3785444"/>
            <a:ext cx="24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50"/>
                </a:solidFill>
                <a:latin typeface="Bernard MT Condensed" panose="02050806060905020404" pitchFamily="18" charset="0"/>
              </a:rPr>
              <a:t>t-SNE with DBSCAN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B2693A1-80FC-4364-8DFB-2D16638B404B}"/>
              </a:ext>
            </a:extLst>
          </p:cNvPr>
          <p:cNvSpPr txBox="1"/>
          <p:nvPr/>
        </p:nvSpPr>
        <p:spPr>
          <a:xfrm>
            <a:off x="1340528" y="470811"/>
            <a:ext cx="3623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Berlin Sans FB Demi" panose="020E0802020502020306" pitchFamily="34" charset="0"/>
              </a:rPr>
              <a:t>Improve</a:t>
            </a:r>
            <a:r>
              <a:rPr lang="it-IT" sz="1400" dirty="0">
                <a:latin typeface="Berlin Sans FB Demi" panose="020E0802020502020306" pitchFamily="34" charset="0"/>
              </a:rPr>
              <a:t> portfolio </a:t>
            </a:r>
            <a:r>
              <a:rPr lang="it-IT" sz="1400" dirty="0" err="1">
                <a:latin typeface="Berlin Sans FB Demi" panose="020E0802020502020306" pitchFamily="34" charset="0"/>
              </a:rPr>
              <a:t>analysis</a:t>
            </a:r>
            <a:r>
              <a:rPr lang="it-IT" sz="1400" dirty="0">
                <a:latin typeface="Berlin Sans FB Demi" panose="020E0802020502020306" pitchFamily="34" charset="0"/>
              </a:rPr>
              <a:t> by the </a:t>
            </a:r>
            <a:r>
              <a:rPr lang="it-IT" sz="1400" dirty="0" err="1">
                <a:latin typeface="Berlin Sans FB Demi" panose="020E0802020502020306" pitchFamily="34" charset="0"/>
              </a:rPr>
              <a:t>combination</a:t>
            </a:r>
            <a:r>
              <a:rPr lang="it-IT" sz="1400" dirty="0">
                <a:latin typeface="Berlin Sans FB Demi" panose="020E0802020502020306" pitchFamily="34" charset="0"/>
              </a:rPr>
              <a:t> of t-SNE and Clustering tools on </a:t>
            </a:r>
            <a:r>
              <a:rPr lang="it-IT" sz="1400" dirty="0" err="1">
                <a:latin typeface="Berlin Sans FB Demi" panose="020E0802020502020306" pitchFamily="34" charset="0"/>
              </a:rPr>
              <a:t>numerical</a:t>
            </a:r>
            <a:r>
              <a:rPr lang="it-IT" sz="1400" dirty="0">
                <a:latin typeface="Berlin Sans FB Demi" panose="020E0802020502020306" pitchFamily="34" charset="0"/>
              </a:rPr>
              <a:t> features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88DFF452-B32A-4EE8-9A85-B18DD1C24415}"/>
              </a:ext>
            </a:extLst>
          </p:cNvPr>
          <p:cNvSpPr/>
          <p:nvPr/>
        </p:nvSpPr>
        <p:spPr>
          <a:xfrm rot="20012926">
            <a:off x="7227846" y="1914702"/>
            <a:ext cx="646901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0665067-CB29-43F5-95FF-DD5D46CC8F9B}"/>
              </a:ext>
            </a:extLst>
          </p:cNvPr>
          <p:cNvSpPr/>
          <p:nvPr/>
        </p:nvSpPr>
        <p:spPr>
          <a:xfrm rot="969251">
            <a:off x="7200629" y="3089199"/>
            <a:ext cx="70133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DE58DE5-402F-4E8B-ACA6-3781DEBA4F41}"/>
              </a:ext>
            </a:extLst>
          </p:cNvPr>
          <p:cNvSpPr txBox="1"/>
          <p:nvPr/>
        </p:nvSpPr>
        <p:spPr>
          <a:xfrm>
            <a:off x="5230556" y="2179284"/>
            <a:ext cx="1574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Berlin Sans FB Demi" panose="020E0802020502020306" pitchFamily="34" charset="0"/>
              </a:rPr>
              <a:t>Visualization</a:t>
            </a:r>
            <a:r>
              <a:rPr lang="it-IT" sz="1400" dirty="0">
                <a:latin typeface="Berlin Sans FB Demi" panose="020E0802020502020306" pitchFamily="34" charset="0"/>
              </a:rPr>
              <a:t> </a:t>
            </a:r>
            <a:r>
              <a:rPr lang="it-IT" sz="1400" dirty="0" err="1">
                <a:latin typeface="Berlin Sans FB Demi" panose="020E0802020502020306" pitchFamily="34" charset="0"/>
              </a:rPr>
              <a:t>as</a:t>
            </a:r>
            <a:r>
              <a:rPr lang="it-IT" sz="1400" dirty="0">
                <a:latin typeface="Berlin Sans FB Demi" panose="020E0802020502020306" pitchFamily="34" charset="0"/>
              </a:rPr>
              <a:t> </a:t>
            </a:r>
            <a:r>
              <a:rPr lang="it-IT" sz="1400" dirty="0" err="1">
                <a:latin typeface="Berlin Sans FB Demi" panose="020E0802020502020306" pitchFamily="34" charset="0"/>
              </a:rPr>
              <a:t>helpful</a:t>
            </a:r>
            <a:r>
              <a:rPr lang="it-IT" sz="1400" dirty="0">
                <a:latin typeface="Berlin Sans FB Demi" panose="020E0802020502020306" pitchFamily="34" charset="0"/>
              </a:rPr>
              <a:t> tool </a:t>
            </a:r>
            <a:r>
              <a:rPr lang="it-IT" sz="1400" dirty="0" err="1">
                <a:latin typeface="Berlin Sans FB Demi" panose="020E0802020502020306" pitchFamily="34" charset="0"/>
              </a:rPr>
              <a:t>driving</a:t>
            </a:r>
            <a:r>
              <a:rPr lang="it-IT" sz="1400" dirty="0">
                <a:latin typeface="Berlin Sans FB Demi" panose="020E0802020502020306" pitchFamily="34" charset="0"/>
              </a:rPr>
              <a:t> </a:t>
            </a:r>
            <a:r>
              <a:rPr lang="it-IT" sz="1400" dirty="0" err="1">
                <a:latin typeface="Berlin Sans FB Demi" panose="020E0802020502020306" pitchFamily="34" charset="0"/>
              </a:rPr>
              <a:t>porftolio</a:t>
            </a:r>
            <a:r>
              <a:rPr lang="it-IT" sz="1400" dirty="0">
                <a:latin typeface="Berlin Sans FB Demi" panose="020E0802020502020306" pitchFamily="34" charset="0"/>
              </a:rPr>
              <a:t> queries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0418DB9-159E-454A-8D60-CC40EC2E2EEB}"/>
              </a:ext>
            </a:extLst>
          </p:cNvPr>
          <p:cNvSpPr txBox="1"/>
          <p:nvPr/>
        </p:nvSpPr>
        <p:spPr>
          <a:xfrm>
            <a:off x="8471543" y="491327"/>
            <a:ext cx="3623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erlin Sans FB Demi" panose="020E0802020502020306" pitchFamily="34" charset="0"/>
              </a:rPr>
              <a:t>K-</a:t>
            </a:r>
            <a:r>
              <a:rPr lang="it-IT" sz="1400" dirty="0" err="1">
                <a:latin typeface="Berlin Sans FB Demi" panose="020E0802020502020306" pitchFamily="34" charset="0"/>
              </a:rPr>
              <a:t>Means</a:t>
            </a:r>
            <a:r>
              <a:rPr lang="it-IT" sz="1400" dirty="0">
                <a:latin typeface="Berlin Sans FB Demi" panose="020E0802020502020306" pitchFamily="34" charset="0"/>
              </a:rPr>
              <a:t> cluster </a:t>
            </a:r>
            <a:r>
              <a:rPr lang="it-IT" sz="1400" dirty="0" err="1">
                <a:latin typeface="Berlin Sans FB Demi" panose="020E0802020502020306" pitchFamily="34" charset="0"/>
              </a:rPr>
              <a:t>analysis</a:t>
            </a:r>
            <a:r>
              <a:rPr lang="it-IT" sz="1400" dirty="0">
                <a:latin typeface="Berlin Sans FB Demi" panose="020E0802020502020306" pitchFamily="34" charset="0"/>
              </a:rPr>
              <a:t> shows «0» cluster </a:t>
            </a:r>
            <a:r>
              <a:rPr lang="it-IT" sz="1400" dirty="0" err="1">
                <a:latin typeface="Berlin Sans FB Demi" panose="020E0802020502020306" pitchFamily="34" charset="0"/>
              </a:rPr>
              <a:t>as</a:t>
            </a:r>
            <a:r>
              <a:rPr lang="it-IT" sz="1400" dirty="0">
                <a:latin typeface="Berlin Sans FB Demi" panose="020E0802020502020306" pitchFamily="34" charset="0"/>
              </a:rPr>
              <a:t> </a:t>
            </a:r>
            <a:r>
              <a:rPr lang="it-IT" sz="1400" dirty="0" err="1">
                <a:latin typeface="Berlin Sans FB Demi" panose="020E0802020502020306" pitchFamily="34" charset="0"/>
              </a:rPr>
              <a:t>region</a:t>
            </a:r>
            <a:r>
              <a:rPr lang="it-IT" sz="1400" dirty="0">
                <a:latin typeface="Berlin Sans FB Demi" panose="020E0802020502020306" pitchFamily="34" charset="0"/>
              </a:rPr>
              <a:t> with </a:t>
            </a:r>
            <a:r>
              <a:rPr lang="it-IT" sz="1400" dirty="0" err="1">
                <a:latin typeface="Berlin Sans FB Demi" panose="020E0802020502020306" pitchFamily="34" charset="0"/>
              </a:rPr>
              <a:t>greater</a:t>
            </a:r>
            <a:r>
              <a:rPr lang="it-IT" sz="1400" dirty="0">
                <a:latin typeface="Berlin Sans FB Demi" panose="020E0802020502020306" pitchFamily="34" charset="0"/>
              </a:rPr>
              <a:t> </a:t>
            </a:r>
            <a:r>
              <a:rPr lang="it-IT" sz="1400" dirty="0" err="1">
                <a:latin typeface="Berlin Sans FB Demi" panose="020E0802020502020306" pitchFamily="34" charset="0"/>
              </a:rPr>
              <a:t>density</a:t>
            </a:r>
            <a:r>
              <a:rPr lang="it-IT" sz="1400" dirty="0">
                <a:latin typeface="Berlin Sans FB Demi" panose="020E0802020502020306" pitchFamily="34" charset="0"/>
              </a:rPr>
              <a:t> and with </a:t>
            </a:r>
            <a:r>
              <a:rPr lang="it-IT" sz="1400" dirty="0" err="1">
                <a:latin typeface="Berlin Sans FB Demi" panose="020E0802020502020306" pitchFamily="34" charset="0"/>
              </a:rPr>
              <a:t>greater</a:t>
            </a:r>
            <a:r>
              <a:rPr lang="it-IT" sz="1400" dirty="0">
                <a:latin typeface="Berlin Sans FB Demi" panose="020E0802020502020306" pitchFamily="34" charset="0"/>
              </a:rPr>
              <a:t> </a:t>
            </a:r>
            <a:r>
              <a:rPr lang="it-IT" sz="1400" dirty="0" err="1">
                <a:latin typeface="Berlin Sans FB Demi" panose="020E0802020502020306" pitchFamily="34" charset="0"/>
              </a:rPr>
              <a:t>percentage</a:t>
            </a:r>
            <a:r>
              <a:rPr lang="it-IT" sz="1400" dirty="0">
                <a:latin typeface="Berlin Sans FB Demi" panose="020E0802020502020306" pitchFamily="34" charset="0"/>
              </a:rPr>
              <a:t> </a:t>
            </a:r>
            <a:r>
              <a:rPr lang="it-IT" sz="1400" dirty="0" err="1">
                <a:latin typeface="Berlin Sans FB Demi" panose="020E0802020502020306" pitchFamily="34" charset="0"/>
              </a:rPr>
              <a:t>both</a:t>
            </a:r>
            <a:r>
              <a:rPr lang="it-IT" sz="1400" dirty="0">
                <a:latin typeface="Berlin Sans FB Demi" panose="020E0802020502020306" pitchFamily="34" charset="0"/>
              </a:rPr>
              <a:t> of </a:t>
            </a:r>
            <a:r>
              <a:rPr lang="it-IT" sz="1400" dirty="0" err="1">
                <a:latin typeface="Berlin Sans FB Demi" panose="020E0802020502020306" pitchFamily="34" charset="0"/>
              </a:rPr>
              <a:t>Claim</a:t>
            </a:r>
            <a:r>
              <a:rPr lang="it-IT" sz="1400" dirty="0">
                <a:latin typeface="Berlin Sans FB Demi" panose="020E0802020502020306" pitchFamily="34" charset="0"/>
              </a:rPr>
              <a:t> </a:t>
            </a:r>
            <a:r>
              <a:rPr lang="it-IT" sz="1400" dirty="0" err="1">
                <a:latin typeface="Berlin Sans FB Demi" panose="020E0802020502020306" pitchFamily="34" charset="0"/>
              </a:rPr>
              <a:t>Amount</a:t>
            </a:r>
            <a:r>
              <a:rPr lang="it-IT" sz="1400" dirty="0">
                <a:latin typeface="Berlin Sans FB Demi" panose="020E0802020502020306" pitchFamily="34" charset="0"/>
              </a:rPr>
              <a:t> and </a:t>
            </a:r>
            <a:r>
              <a:rPr lang="it-IT" sz="1400" dirty="0" err="1">
                <a:latin typeface="Berlin Sans FB Demi" panose="020E0802020502020306" pitchFamily="34" charset="0"/>
              </a:rPr>
              <a:t>Monthly</a:t>
            </a:r>
            <a:r>
              <a:rPr lang="it-IT" sz="1400" dirty="0">
                <a:latin typeface="Berlin Sans FB Demi" panose="020E0802020502020306" pitchFamily="34" charset="0"/>
              </a:rPr>
              <a:t> Car Premium (</a:t>
            </a:r>
            <a:r>
              <a:rPr lang="it-IT" sz="1400" dirty="0" err="1">
                <a:latin typeface="Berlin Sans FB Demi" panose="020E0802020502020306" pitchFamily="34" charset="0"/>
              </a:rPr>
              <a:t>around</a:t>
            </a:r>
            <a:r>
              <a:rPr lang="it-IT" sz="1400" dirty="0">
                <a:latin typeface="Berlin Sans FB Demi" panose="020E0802020502020306" pitchFamily="34" charset="0"/>
              </a:rPr>
              <a:t> 50%)  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E80C63A-41A9-4199-A43E-7DFDAB93535E}"/>
              </a:ext>
            </a:extLst>
          </p:cNvPr>
          <p:cNvSpPr txBox="1"/>
          <p:nvPr/>
        </p:nvSpPr>
        <p:spPr>
          <a:xfrm>
            <a:off x="5630011" y="4876843"/>
            <a:ext cx="2503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erlin Sans FB Demi" panose="020E0802020502020306" pitchFamily="34" charset="0"/>
              </a:rPr>
              <a:t>From silhouette score </a:t>
            </a:r>
            <a:r>
              <a:rPr lang="it-IT" sz="1400" dirty="0" err="1">
                <a:latin typeface="Berlin Sans FB Demi" panose="020E0802020502020306" pitchFamily="34" charset="0"/>
              </a:rPr>
              <a:t>comparison</a:t>
            </a:r>
            <a:r>
              <a:rPr lang="it-IT" sz="1400" dirty="0">
                <a:latin typeface="Berlin Sans FB Demi" panose="020E0802020502020306" pitchFamily="34" charset="0"/>
              </a:rPr>
              <a:t> of clustering tools, K-</a:t>
            </a:r>
            <a:r>
              <a:rPr lang="it-IT" sz="1400" dirty="0" err="1">
                <a:latin typeface="Berlin Sans FB Demi" panose="020E0802020502020306" pitchFamily="34" charset="0"/>
              </a:rPr>
              <a:t>Means</a:t>
            </a:r>
            <a:r>
              <a:rPr lang="it-IT" sz="1400" dirty="0">
                <a:latin typeface="Berlin Sans FB Demi" panose="020E0802020502020306" pitchFamily="34" charset="0"/>
              </a:rPr>
              <a:t> </a:t>
            </a:r>
            <a:r>
              <a:rPr lang="it-IT" sz="1400" dirty="0" err="1">
                <a:latin typeface="Berlin Sans FB Demi" panose="020E0802020502020306" pitchFamily="34" charset="0"/>
              </a:rPr>
              <a:t>seems</a:t>
            </a:r>
            <a:r>
              <a:rPr lang="it-IT" sz="1400" dirty="0">
                <a:latin typeface="Berlin Sans FB Demi" panose="020E0802020502020306" pitchFamily="34" charset="0"/>
              </a:rPr>
              <a:t> to be more </a:t>
            </a:r>
            <a:r>
              <a:rPr lang="it-IT" sz="1400" dirty="0" err="1">
                <a:latin typeface="Berlin Sans FB Demi" panose="020E0802020502020306" pitchFamily="34" charset="0"/>
              </a:rPr>
              <a:t>suitable</a:t>
            </a:r>
            <a:r>
              <a:rPr lang="it-IT" sz="1400" dirty="0">
                <a:latin typeface="Berlin Sans FB Demi" panose="020E0802020502020306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785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325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Arial</vt:lpstr>
      <vt:lpstr>Berlin Sans FB</vt:lpstr>
      <vt:lpstr>Berlin Sans FB Demi</vt:lpstr>
      <vt:lpstr>Bernard MT Condensed</vt:lpstr>
      <vt:lpstr>Calibri</vt:lpstr>
      <vt:lpstr>Calibri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claudio giancaterino</dc:creator>
  <cp:lastModifiedBy>claudio giancaterino</cp:lastModifiedBy>
  <cp:revision>20</cp:revision>
  <cp:lastPrinted>2021-06-09T21:33:13Z</cp:lastPrinted>
  <dcterms:created xsi:type="dcterms:W3CDTF">2021-06-02T08:45:36Z</dcterms:created>
  <dcterms:modified xsi:type="dcterms:W3CDTF">2021-06-18T12:28:27Z</dcterms:modified>
</cp:coreProperties>
</file>