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media/image16.jpg" ContentType="image/jpeg"/>
  <Override PartName="/ppt/media/image17.jpg" ContentType="image/jpeg"/>
  <Override PartName="/ppt/media/image18.jpg" ContentType="image/jpeg"/>
  <Override PartName="/ppt/media/image19.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0" r:id="rId3"/>
    <p:sldId id="263" r:id="rId4"/>
    <p:sldId id="303" r:id="rId5"/>
    <p:sldId id="257" r:id="rId6"/>
    <p:sldId id="265" r:id="rId7"/>
    <p:sldId id="260" r:id="rId8"/>
    <p:sldId id="261" r:id="rId9"/>
    <p:sldId id="266" r:id="rId10"/>
    <p:sldId id="268" r:id="rId11"/>
    <p:sldId id="269" r:id="rId12"/>
    <p:sldId id="270" r:id="rId13"/>
    <p:sldId id="271" r:id="rId14"/>
    <p:sldId id="272" r:id="rId15"/>
    <p:sldId id="280" r:id="rId16"/>
    <p:sldId id="274" r:id="rId17"/>
    <p:sldId id="275" r:id="rId18"/>
    <p:sldId id="276" r:id="rId19"/>
    <p:sldId id="277" r:id="rId20"/>
    <p:sldId id="278" r:id="rId21"/>
    <p:sldId id="279" r:id="rId22"/>
    <p:sldId id="281" r:id="rId23"/>
    <p:sldId id="287" r:id="rId24"/>
    <p:sldId id="285" r:id="rId25"/>
    <p:sldId id="282" r:id="rId26"/>
    <p:sldId id="283" r:id="rId27"/>
    <p:sldId id="284" r:id="rId28"/>
    <p:sldId id="288" r:id="rId29"/>
    <p:sldId id="289" r:id="rId30"/>
    <p:sldId id="290" r:id="rId31"/>
    <p:sldId id="291" r:id="rId32"/>
    <p:sldId id="292" r:id="rId33"/>
    <p:sldId id="293" r:id="rId34"/>
    <p:sldId id="294" r:id="rId35"/>
    <p:sldId id="305" r:id="rId36"/>
    <p:sldId id="306" r:id="rId37"/>
    <p:sldId id="307" r:id="rId38"/>
    <p:sldId id="308" r:id="rId39"/>
    <p:sldId id="309" r:id="rId40"/>
    <p:sldId id="296" r:id="rId41"/>
    <p:sldId id="300" r:id="rId42"/>
    <p:sldId id="301" r:id="rId43"/>
    <p:sldId id="295" r:id="rId44"/>
    <p:sldId id="297" r:id="rId45"/>
    <p:sldId id="298" r:id="rId46"/>
    <p:sldId id="299" r:id="rId47"/>
    <p:sldId id="311" r:id="rId48"/>
    <p:sldId id="312" r:id="rId49"/>
    <p:sldId id="313" r:id="rId50"/>
    <p:sldId id="314" r:id="rId51"/>
    <p:sldId id="267" r:id="rId52"/>
    <p:sldId id="264" r:id="rId53"/>
    <p:sldId id="304" r:id="rId54"/>
    <p:sldId id="315" r:id="rId55"/>
    <p:sldId id="302" r:id="rId5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8A4618-633E-4DAD-91F5-F559F1F4495A}"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it-IT"/>
        </a:p>
      </dgm:t>
    </dgm:pt>
    <dgm:pt modelId="{520B9F3D-201F-47FE-BF69-CCDDF65FDB1C}">
      <dgm:prSet phldrT="[Testo]" custT="1"/>
      <dgm:spPr>
        <a:solidFill>
          <a:srgbClr val="0070C0"/>
        </a:solidFill>
      </dgm:spPr>
      <dgm:t>
        <a:bodyPr/>
        <a:lstStyle/>
        <a:p>
          <a:r>
            <a:rPr lang="it-IT" sz="6000" dirty="0">
              <a:latin typeface="Berlin Sans FB" panose="020E0602020502020306" pitchFamily="34" charset="0"/>
            </a:rPr>
            <a:t>IA</a:t>
          </a:r>
        </a:p>
      </dgm:t>
    </dgm:pt>
    <dgm:pt modelId="{0F0E3ACD-E9DB-4F9C-9AD5-FB607E1E5F4A}" type="parTrans" cxnId="{2561508F-C924-4156-BD63-F0B07067CF6C}">
      <dgm:prSet/>
      <dgm:spPr/>
      <dgm:t>
        <a:bodyPr/>
        <a:lstStyle/>
        <a:p>
          <a:endParaRPr lang="it-IT"/>
        </a:p>
      </dgm:t>
    </dgm:pt>
    <dgm:pt modelId="{035C75D1-EEBE-4904-ABA5-83E6EC20A772}" type="sibTrans" cxnId="{2561508F-C924-4156-BD63-F0B07067CF6C}">
      <dgm:prSet/>
      <dgm:spPr/>
      <dgm:t>
        <a:bodyPr/>
        <a:lstStyle/>
        <a:p>
          <a:endParaRPr lang="it-IT"/>
        </a:p>
      </dgm:t>
    </dgm:pt>
    <dgm:pt modelId="{0F874E1E-845A-4B49-9D93-EE5FC5739549}">
      <dgm:prSet phldrT="[Testo]" custT="1"/>
      <dgm:spPr>
        <a:solidFill>
          <a:srgbClr val="0070C0"/>
        </a:solidFill>
      </dgm:spPr>
      <dgm:t>
        <a:bodyPr/>
        <a:lstStyle/>
        <a:p>
          <a:r>
            <a:rPr lang="it-IT" sz="1400" dirty="0">
              <a:latin typeface="Berlin Sans FB" panose="020E0602020502020306" pitchFamily="34" charset="0"/>
              <a:ea typeface="Verdana" panose="020B0604030504040204" pitchFamily="34" charset="0"/>
            </a:rPr>
            <a:t>Data Scientist</a:t>
          </a:r>
        </a:p>
      </dgm:t>
    </dgm:pt>
    <dgm:pt modelId="{9931D34D-54BA-4B17-A27A-F59D020DF261}" type="parTrans" cxnId="{7D954FD9-C312-4B43-9D42-0B92ACE1203E}">
      <dgm:prSet/>
      <dgm:spPr/>
      <dgm:t>
        <a:bodyPr/>
        <a:lstStyle/>
        <a:p>
          <a:endParaRPr lang="it-IT"/>
        </a:p>
      </dgm:t>
    </dgm:pt>
    <dgm:pt modelId="{8876030B-6A36-405F-B86B-0F8E3C1CDD59}" type="sibTrans" cxnId="{7D954FD9-C312-4B43-9D42-0B92ACE1203E}">
      <dgm:prSet/>
      <dgm:spPr/>
      <dgm:t>
        <a:bodyPr/>
        <a:lstStyle/>
        <a:p>
          <a:endParaRPr lang="it-IT"/>
        </a:p>
      </dgm:t>
    </dgm:pt>
    <dgm:pt modelId="{B0D9BA13-4AC0-4753-AB1A-65527059AF03}">
      <dgm:prSet phldrT="[Testo]" custT="1"/>
      <dgm:spPr>
        <a:solidFill>
          <a:srgbClr val="0070C0"/>
        </a:solidFill>
      </dgm:spPr>
      <dgm:t>
        <a:bodyPr/>
        <a:lstStyle/>
        <a:p>
          <a:r>
            <a:rPr lang="it-IT" sz="1400" dirty="0">
              <a:latin typeface="Berlin Sans FB" panose="020E0602020502020306" pitchFamily="34" charset="0"/>
            </a:rPr>
            <a:t>Machine Learning </a:t>
          </a:r>
          <a:r>
            <a:rPr lang="it-IT" sz="1400" dirty="0" err="1">
              <a:latin typeface="Berlin Sans FB" panose="020E0602020502020306" pitchFamily="34" charset="0"/>
            </a:rPr>
            <a:t>Engineer</a:t>
          </a:r>
          <a:endParaRPr lang="it-IT" sz="1400" dirty="0">
            <a:latin typeface="Berlin Sans FB" panose="020E0602020502020306" pitchFamily="34" charset="0"/>
          </a:endParaRPr>
        </a:p>
      </dgm:t>
    </dgm:pt>
    <dgm:pt modelId="{0417E81C-6940-400F-9A87-97B0361F1D69}" type="parTrans" cxnId="{3E5AC0BB-0E48-4583-95F6-C9050AE75B0C}">
      <dgm:prSet/>
      <dgm:spPr/>
      <dgm:t>
        <a:bodyPr/>
        <a:lstStyle/>
        <a:p>
          <a:endParaRPr lang="it-IT"/>
        </a:p>
      </dgm:t>
    </dgm:pt>
    <dgm:pt modelId="{CD92F7AB-64EA-4EA4-9ACC-A643C312F1D4}" type="sibTrans" cxnId="{3E5AC0BB-0E48-4583-95F6-C9050AE75B0C}">
      <dgm:prSet/>
      <dgm:spPr/>
      <dgm:t>
        <a:bodyPr/>
        <a:lstStyle/>
        <a:p>
          <a:endParaRPr lang="it-IT"/>
        </a:p>
      </dgm:t>
    </dgm:pt>
    <dgm:pt modelId="{E6A60240-E0A4-4DB1-8D1A-61AC18964F27}">
      <dgm:prSet phldrT="[Testo]" custT="1"/>
      <dgm:spPr>
        <a:solidFill>
          <a:srgbClr val="0070C0"/>
        </a:solidFill>
      </dgm:spPr>
      <dgm:t>
        <a:bodyPr/>
        <a:lstStyle/>
        <a:p>
          <a:r>
            <a:rPr lang="it-IT" sz="1400" dirty="0">
              <a:latin typeface="Berlin Sans FB" panose="020E0602020502020306" pitchFamily="34" charset="0"/>
            </a:rPr>
            <a:t>Deep Learning </a:t>
          </a:r>
          <a:r>
            <a:rPr lang="it-IT" sz="1400" dirty="0" err="1">
              <a:latin typeface="Berlin Sans FB" panose="020E0602020502020306" pitchFamily="34" charset="0"/>
            </a:rPr>
            <a:t>Specialist</a:t>
          </a:r>
          <a:endParaRPr lang="it-IT" sz="1400" dirty="0">
            <a:latin typeface="Berlin Sans FB" panose="020E0602020502020306" pitchFamily="34" charset="0"/>
          </a:endParaRPr>
        </a:p>
      </dgm:t>
    </dgm:pt>
    <dgm:pt modelId="{551E49BE-0DFE-4BAD-BBD7-76A011196DD0}" type="parTrans" cxnId="{6815BF67-8E89-4E41-8B14-4D4CF7CC1C94}">
      <dgm:prSet/>
      <dgm:spPr/>
      <dgm:t>
        <a:bodyPr/>
        <a:lstStyle/>
        <a:p>
          <a:endParaRPr lang="it-IT"/>
        </a:p>
      </dgm:t>
    </dgm:pt>
    <dgm:pt modelId="{0FD96DB2-7E2C-421E-B44C-3B57297A24F8}" type="sibTrans" cxnId="{6815BF67-8E89-4E41-8B14-4D4CF7CC1C94}">
      <dgm:prSet/>
      <dgm:spPr/>
      <dgm:t>
        <a:bodyPr/>
        <a:lstStyle/>
        <a:p>
          <a:endParaRPr lang="it-IT"/>
        </a:p>
      </dgm:t>
    </dgm:pt>
    <dgm:pt modelId="{2E34D04D-2604-46A1-A6AC-E7A1D729ED81}">
      <dgm:prSet phldrT="[Testo]" custT="1"/>
      <dgm:spPr>
        <a:solidFill>
          <a:srgbClr val="0070C0"/>
        </a:solidFill>
      </dgm:spPr>
      <dgm:t>
        <a:bodyPr/>
        <a:lstStyle/>
        <a:p>
          <a:r>
            <a:rPr lang="it-IT" sz="1400" dirty="0">
              <a:latin typeface="Berlin Sans FB" panose="020E0602020502020306" pitchFamily="34" charset="0"/>
            </a:rPr>
            <a:t>Data </a:t>
          </a:r>
          <a:r>
            <a:rPr lang="it-IT" sz="1400" dirty="0" err="1">
              <a:latin typeface="Berlin Sans FB" panose="020E0602020502020306" pitchFamily="34" charset="0"/>
            </a:rPr>
            <a:t>Engineer</a:t>
          </a:r>
          <a:endParaRPr lang="it-IT" sz="1400" dirty="0">
            <a:latin typeface="Berlin Sans FB" panose="020E0602020502020306" pitchFamily="34" charset="0"/>
          </a:endParaRPr>
        </a:p>
      </dgm:t>
    </dgm:pt>
    <dgm:pt modelId="{65419D97-84D5-4D00-AE77-493B37A69CB5}" type="parTrans" cxnId="{0CED332B-D4F2-4FB7-B5AB-03A6644081D2}">
      <dgm:prSet/>
      <dgm:spPr/>
      <dgm:t>
        <a:bodyPr/>
        <a:lstStyle/>
        <a:p>
          <a:endParaRPr lang="it-IT"/>
        </a:p>
      </dgm:t>
    </dgm:pt>
    <dgm:pt modelId="{13995F32-6D5D-4A5C-8326-98E0B72471B1}" type="sibTrans" cxnId="{0CED332B-D4F2-4FB7-B5AB-03A6644081D2}">
      <dgm:prSet/>
      <dgm:spPr/>
      <dgm:t>
        <a:bodyPr/>
        <a:lstStyle/>
        <a:p>
          <a:endParaRPr lang="it-IT"/>
        </a:p>
      </dgm:t>
    </dgm:pt>
    <dgm:pt modelId="{12E7F9D3-8445-4ABD-BCBC-2FB510EEAC10}">
      <dgm:prSet phldrT="[Testo]" custT="1"/>
      <dgm:spPr>
        <a:solidFill>
          <a:srgbClr val="0070C0"/>
        </a:solidFill>
      </dgm:spPr>
      <dgm:t>
        <a:bodyPr/>
        <a:lstStyle/>
        <a:p>
          <a:r>
            <a:rPr lang="it-IT" sz="1400" dirty="0">
              <a:latin typeface="Berlin Sans FB" panose="020E0602020502020306" pitchFamily="34" charset="0"/>
            </a:rPr>
            <a:t>AI </a:t>
          </a:r>
          <a:r>
            <a:rPr lang="it-IT" sz="1400" dirty="0" err="1">
              <a:latin typeface="Berlin Sans FB" panose="020E0602020502020306" pitchFamily="34" charset="0"/>
            </a:rPr>
            <a:t>Engineer</a:t>
          </a:r>
          <a:endParaRPr lang="it-IT" sz="1400" dirty="0">
            <a:latin typeface="Berlin Sans FB" panose="020E0602020502020306" pitchFamily="34" charset="0"/>
          </a:endParaRPr>
        </a:p>
      </dgm:t>
    </dgm:pt>
    <dgm:pt modelId="{7B5F3CD8-8454-463B-B9C5-0F4F45663B47}" type="parTrans" cxnId="{5D9A3958-51D0-46DF-932E-CFF9DCA48EB0}">
      <dgm:prSet/>
      <dgm:spPr/>
      <dgm:t>
        <a:bodyPr/>
        <a:lstStyle/>
        <a:p>
          <a:endParaRPr lang="it-IT"/>
        </a:p>
      </dgm:t>
    </dgm:pt>
    <dgm:pt modelId="{0CE11571-2EB7-4082-9239-ACB7BEB247E2}" type="sibTrans" cxnId="{5D9A3958-51D0-46DF-932E-CFF9DCA48EB0}">
      <dgm:prSet/>
      <dgm:spPr/>
      <dgm:t>
        <a:bodyPr/>
        <a:lstStyle/>
        <a:p>
          <a:endParaRPr lang="it-IT"/>
        </a:p>
      </dgm:t>
    </dgm:pt>
    <dgm:pt modelId="{53EE6EF3-7BEF-409F-8378-7217AF8E5B2E}">
      <dgm:prSet phldrT="[Testo]" custT="1"/>
      <dgm:spPr>
        <a:solidFill>
          <a:srgbClr val="0070C0"/>
        </a:solidFill>
      </dgm:spPr>
      <dgm:t>
        <a:bodyPr/>
        <a:lstStyle/>
        <a:p>
          <a:r>
            <a:rPr lang="it-IT" sz="1400" dirty="0">
              <a:latin typeface="Berlin Sans FB" panose="020E0602020502020306" pitchFamily="34" charset="0"/>
            </a:rPr>
            <a:t>AI Scientist</a:t>
          </a:r>
        </a:p>
      </dgm:t>
    </dgm:pt>
    <dgm:pt modelId="{5C35B4F1-203D-49B7-BDF6-9B4234911582}" type="parTrans" cxnId="{97CBE289-B0C5-43C7-875A-4648E1B4ACAA}">
      <dgm:prSet/>
      <dgm:spPr/>
      <dgm:t>
        <a:bodyPr/>
        <a:lstStyle/>
        <a:p>
          <a:endParaRPr lang="it-IT"/>
        </a:p>
      </dgm:t>
    </dgm:pt>
    <dgm:pt modelId="{E9408326-BDAE-46ED-8535-9D58AB8F6E3E}" type="sibTrans" cxnId="{97CBE289-B0C5-43C7-875A-4648E1B4ACAA}">
      <dgm:prSet/>
      <dgm:spPr/>
      <dgm:t>
        <a:bodyPr/>
        <a:lstStyle/>
        <a:p>
          <a:endParaRPr lang="it-IT"/>
        </a:p>
      </dgm:t>
    </dgm:pt>
    <dgm:pt modelId="{259444E5-12D3-4275-AEF6-870D0A4A4DAD}">
      <dgm:prSet phldrT="[Testo]" custT="1"/>
      <dgm:spPr>
        <a:solidFill>
          <a:srgbClr val="0070C0"/>
        </a:solidFill>
      </dgm:spPr>
      <dgm:t>
        <a:bodyPr/>
        <a:lstStyle/>
        <a:p>
          <a:r>
            <a:rPr lang="it-IT" sz="1400" dirty="0">
              <a:latin typeface="Berlin Sans FB" panose="020E0602020502020306" pitchFamily="34" charset="0"/>
            </a:rPr>
            <a:t>Prompt </a:t>
          </a:r>
          <a:r>
            <a:rPr lang="it-IT" sz="1400" dirty="0" err="1">
              <a:latin typeface="Berlin Sans FB" panose="020E0602020502020306" pitchFamily="34" charset="0"/>
            </a:rPr>
            <a:t>Engineer</a:t>
          </a:r>
          <a:endParaRPr lang="it-IT" sz="1400" dirty="0">
            <a:latin typeface="Berlin Sans FB" panose="020E0602020502020306" pitchFamily="34" charset="0"/>
          </a:endParaRPr>
        </a:p>
      </dgm:t>
    </dgm:pt>
    <dgm:pt modelId="{61EA69C7-15CF-4514-90C3-B3C75C89EF1C}" type="parTrans" cxnId="{041845A3-73FC-4948-9A55-5F71DC665667}">
      <dgm:prSet/>
      <dgm:spPr/>
      <dgm:t>
        <a:bodyPr/>
        <a:lstStyle/>
        <a:p>
          <a:endParaRPr lang="it-IT"/>
        </a:p>
      </dgm:t>
    </dgm:pt>
    <dgm:pt modelId="{239D4FE6-38C0-43A3-83B5-6E21F2CE756E}" type="sibTrans" cxnId="{041845A3-73FC-4948-9A55-5F71DC665667}">
      <dgm:prSet/>
      <dgm:spPr/>
      <dgm:t>
        <a:bodyPr/>
        <a:lstStyle/>
        <a:p>
          <a:endParaRPr lang="it-IT"/>
        </a:p>
      </dgm:t>
    </dgm:pt>
    <dgm:pt modelId="{7DC88ABB-73A8-4BFF-937E-5DF6F91CDB76}" type="pres">
      <dgm:prSet presAssocID="{5C8A4618-633E-4DAD-91F5-F559F1F4495A}" presName="Name0" presStyleCnt="0">
        <dgm:presLayoutVars>
          <dgm:chMax val="1"/>
          <dgm:dir/>
          <dgm:animLvl val="ctr"/>
          <dgm:resizeHandles val="exact"/>
        </dgm:presLayoutVars>
      </dgm:prSet>
      <dgm:spPr/>
    </dgm:pt>
    <dgm:pt modelId="{537DFF2A-A623-414D-934D-D9883BD2C3A4}" type="pres">
      <dgm:prSet presAssocID="{520B9F3D-201F-47FE-BF69-CCDDF65FDB1C}" presName="centerShape" presStyleLbl="node0" presStyleIdx="0" presStyleCnt="1"/>
      <dgm:spPr/>
    </dgm:pt>
    <dgm:pt modelId="{B3EC2327-BC93-4C5B-9A01-6A2687F56DD9}" type="pres">
      <dgm:prSet presAssocID="{0F874E1E-845A-4B49-9D93-EE5FC5739549}" presName="node" presStyleLbl="node1" presStyleIdx="0" presStyleCnt="7">
        <dgm:presLayoutVars>
          <dgm:bulletEnabled val="1"/>
        </dgm:presLayoutVars>
      </dgm:prSet>
      <dgm:spPr/>
    </dgm:pt>
    <dgm:pt modelId="{BF2646C3-ED4F-4813-92B2-F5E453C501F0}" type="pres">
      <dgm:prSet presAssocID="{0F874E1E-845A-4B49-9D93-EE5FC5739549}" presName="dummy" presStyleCnt="0"/>
      <dgm:spPr/>
    </dgm:pt>
    <dgm:pt modelId="{8C222498-1041-4AAC-AAD5-0A756E02BA47}" type="pres">
      <dgm:prSet presAssocID="{8876030B-6A36-405F-B86B-0F8E3C1CDD59}" presName="sibTrans" presStyleLbl="sibTrans2D1" presStyleIdx="0" presStyleCnt="7"/>
      <dgm:spPr/>
    </dgm:pt>
    <dgm:pt modelId="{19F12F28-7233-4B79-B2CC-322CF4E6934E}" type="pres">
      <dgm:prSet presAssocID="{B0D9BA13-4AC0-4753-AB1A-65527059AF03}" presName="node" presStyleLbl="node1" presStyleIdx="1" presStyleCnt="7">
        <dgm:presLayoutVars>
          <dgm:bulletEnabled val="1"/>
        </dgm:presLayoutVars>
      </dgm:prSet>
      <dgm:spPr/>
    </dgm:pt>
    <dgm:pt modelId="{BF341AE6-5DD3-4539-A5BB-9538B02BF19F}" type="pres">
      <dgm:prSet presAssocID="{B0D9BA13-4AC0-4753-AB1A-65527059AF03}" presName="dummy" presStyleCnt="0"/>
      <dgm:spPr/>
    </dgm:pt>
    <dgm:pt modelId="{6C845B3A-0B93-4308-8345-4D907DAFCAA3}" type="pres">
      <dgm:prSet presAssocID="{CD92F7AB-64EA-4EA4-9ACC-A643C312F1D4}" presName="sibTrans" presStyleLbl="sibTrans2D1" presStyleIdx="1" presStyleCnt="7"/>
      <dgm:spPr/>
    </dgm:pt>
    <dgm:pt modelId="{D44CFC06-AEC2-4681-9F92-F7234EAC61DC}" type="pres">
      <dgm:prSet presAssocID="{E6A60240-E0A4-4DB1-8D1A-61AC18964F27}" presName="node" presStyleLbl="node1" presStyleIdx="2" presStyleCnt="7">
        <dgm:presLayoutVars>
          <dgm:bulletEnabled val="1"/>
        </dgm:presLayoutVars>
      </dgm:prSet>
      <dgm:spPr/>
    </dgm:pt>
    <dgm:pt modelId="{88B8041F-161A-4715-983A-90983C224B2B}" type="pres">
      <dgm:prSet presAssocID="{E6A60240-E0A4-4DB1-8D1A-61AC18964F27}" presName="dummy" presStyleCnt="0"/>
      <dgm:spPr/>
    </dgm:pt>
    <dgm:pt modelId="{DBBF5CB7-C021-4126-ACD5-B3895EA82CD2}" type="pres">
      <dgm:prSet presAssocID="{0FD96DB2-7E2C-421E-B44C-3B57297A24F8}" presName="sibTrans" presStyleLbl="sibTrans2D1" presStyleIdx="2" presStyleCnt="7"/>
      <dgm:spPr/>
    </dgm:pt>
    <dgm:pt modelId="{383D0FA0-0D95-4685-80E1-1FE23FA09BF3}" type="pres">
      <dgm:prSet presAssocID="{2E34D04D-2604-46A1-A6AC-E7A1D729ED81}" presName="node" presStyleLbl="node1" presStyleIdx="3" presStyleCnt="7">
        <dgm:presLayoutVars>
          <dgm:bulletEnabled val="1"/>
        </dgm:presLayoutVars>
      </dgm:prSet>
      <dgm:spPr/>
    </dgm:pt>
    <dgm:pt modelId="{0D16265A-035C-4BC0-9294-9619993DB077}" type="pres">
      <dgm:prSet presAssocID="{2E34D04D-2604-46A1-A6AC-E7A1D729ED81}" presName="dummy" presStyleCnt="0"/>
      <dgm:spPr/>
    </dgm:pt>
    <dgm:pt modelId="{FC3B0633-861D-4720-903B-3351D94084D6}" type="pres">
      <dgm:prSet presAssocID="{13995F32-6D5D-4A5C-8326-98E0B72471B1}" presName="sibTrans" presStyleLbl="sibTrans2D1" presStyleIdx="3" presStyleCnt="7"/>
      <dgm:spPr/>
    </dgm:pt>
    <dgm:pt modelId="{5A9AB613-1815-4C17-9CC0-2981000635E4}" type="pres">
      <dgm:prSet presAssocID="{12E7F9D3-8445-4ABD-BCBC-2FB510EEAC10}" presName="node" presStyleLbl="node1" presStyleIdx="4" presStyleCnt="7">
        <dgm:presLayoutVars>
          <dgm:bulletEnabled val="1"/>
        </dgm:presLayoutVars>
      </dgm:prSet>
      <dgm:spPr/>
    </dgm:pt>
    <dgm:pt modelId="{ADDFE39E-DEE8-42B2-9816-F51AAEE68DEB}" type="pres">
      <dgm:prSet presAssocID="{12E7F9D3-8445-4ABD-BCBC-2FB510EEAC10}" presName="dummy" presStyleCnt="0"/>
      <dgm:spPr/>
    </dgm:pt>
    <dgm:pt modelId="{511EFD0B-E240-4BD2-8743-06109CC269A4}" type="pres">
      <dgm:prSet presAssocID="{0CE11571-2EB7-4082-9239-ACB7BEB247E2}" presName="sibTrans" presStyleLbl="sibTrans2D1" presStyleIdx="4" presStyleCnt="7"/>
      <dgm:spPr/>
    </dgm:pt>
    <dgm:pt modelId="{72E82A11-EC95-4FF9-9493-5F51F04E60E2}" type="pres">
      <dgm:prSet presAssocID="{53EE6EF3-7BEF-409F-8378-7217AF8E5B2E}" presName="node" presStyleLbl="node1" presStyleIdx="5" presStyleCnt="7">
        <dgm:presLayoutVars>
          <dgm:bulletEnabled val="1"/>
        </dgm:presLayoutVars>
      </dgm:prSet>
      <dgm:spPr/>
    </dgm:pt>
    <dgm:pt modelId="{63072FFC-4FEE-4639-A6A3-5E4930E41F23}" type="pres">
      <dgm:prSet presAssocID="{53EE6EF3-7BEF-409F-8378-7217AF8E5B2E}" presName="dummy" presStyleCnt="0"/>
      <dgm:spPr/>
    </dgm:pt>
    <dgm:pt modelId="{FEFC0648-84E2-45E2-B894-6831EDC8E10A}" type="pres">
      <dgm:prSet presAssocID="{E9408326-BDAE-46ED-8535-9D58AB8F6E3E}" presName="sibTrans" presStyleLbl="sibTrans2D1" presStyleIdx="5" presStyleCnt="7"/>
      <dgm:spPr/>
    </dgm:pt>
    <dgm:pt modelId="{9136F166-AB32-4592-94DA-68F391207408}" type="pres">
      <dgm:prSet presAssocID="{259444E5-12D3-4275-AEF6-870D0A4A4DAD}" presName="node" presStyleLbl="node1" presStyleIdx="6" presStyleCnt="7">
        <dgm:presLayoutVars>
          <dgm:bulletEnabled val="1"/>
        </dgm:presLayoutVars>
      </dgm:prSet>
      <dgm:spPr/>
    </dgm:pt>
    <dgm:pt modelId="{33F5E2F7-C837-426B-B87B-5C6C018AE688}" type="pres">
      <dgm:prSet presAssocID="{259444E5-12D3-4275-AEF6-870D0A4A4DAD}" presName="dummy" presStyleCnt="0"/>
      <dgm:spPr/>
    </dgm:pt>
    <dgm:pt modelId="{A98B3370-A826-457C-A2C6-6B7FDD332ED6}" type="pres">
      <dgm:prSet presAssocID="{239D4FE6-38C0-43A3-83B5-6E21F2CE756E}" presName="sibTrans" presStyleLbl="sibTrans2D1" presStyleIdx="6" presStyleCnt="7"/>
      <dgm:spPr/>
    </dgm:pt>
  </dgm:ptLst>
  <dgm:cxnLst>
    <dgm:cxn modelId="{77A20216-16CC-4E3F-BB90-5566E2C55C2E}" type="presOf" srcId="{520B9F3D-201F-47FE-BF69-CCDDF65FDB1C}" destId="{537DFF2A-A623-414D-934D-D9883BD2C3A4}" srcOrd="0" destOrd="0" presId="urn:microsoft.com/office/officeart/2005/8/layout/radial6"/>
    <dgm:cxn modelId="{12B54619-8AB1-4D73-A287-E31F2C600AA2}" type="presOf" srcId="{8876030B-6A36-405F-B86B-0F8E3C1CDD59}" destId="{8C222498-1041-4AAC-AAD5-0A756E02BA47}" srcOrd="0" destOrd="0" presId="urn:microsoft.com/office/officeart/2005/8/layout/radial6"/>
    <dgm:cxn modelId="{A423D026-23B8-46EC-A997-349357FEE943}" type="presOf" srcId="{259444E5-12D3-4275-AEF6-870D0A4A4DAD}" destId="{9136F166-AB32-4592-94DA-68F391207408}" srcOrd="0" destOrd="0" presId="urn:microsoft.com/office/officeart/2005/8/layout/radial6"/>
    <dgm:cxn modelId="{0CED332B-D4F2-4FB7-B5AB-03A6644081D2}" srcId="{520B9F3D-201F-47FE-BF69-CCDDF65FDB1C}" destId="{2E34D04D-2604-46A1-A6AC-E7A1D729ED81}" srcOrd="3" destOrd="0" parTransId="{65419D97-84D5-4D00-AE77-493B37A69CB5}" sibTransId="{13995F32-6D5D-4A5C-8326-98E0B72471B1}"/>
    <dgm:cxn modelId="{6815BF67-8E89-4E41-8B14-4D4CF7CC1C94}" srcId="{520B9F3D-201F-47FE-BF69-CCDDF65FDB1C}" destId="{E6A60240-E0A4-4DB1-8D1A-61AC18964F27}" srcOrd="2" destOrd="0" parTransId="{551E49BE-0DFE-4BAD-BBD7-76A011196DD0}" sibTransId="{0FD96DB2-7E2C-421E-B44C-3B57297A24F8}"/>
    <dgm:cxn modelId="{4F58BD56-E42D-4B36-8BB1-A6CEE29A2C27}" type="presOf" srcId="{B0D9BA13-4AC0-4753-AB1A-65527059AF03}" destId="{19F12F28-7233-4B79-B2CC-322CF4E6934E}" srcOrd="0" destOrd="0" presId="urn:microsoft.com/office/officeart/2005/8/layout/radial6"/>
    <dgm:cxn modelId="{5D9A3958-51D0-46DF-932E-CFF9DCA48EB0}" srcId="{520B9F3D-201F-47FE-BF69-CCDDF65FDB1C}" destId="{12E7F9D3-8445-4ABD-BCBC-2FB510EEAC10}" srcOrd="4" destOrd="0" parTransId="{7B5F3CD8-8454-463B-B9C5-0F4F45663B47}" sibTransId="{0CE11571-2EB7-4082-9239-ACB7BEB247E2}"/>
    <dgm:cxn modelId="{97CBE289-B0C5-43C7-875A-4648E1B4ACAA}" srcId="{520B9F3D-201F-47FE-BF69-CCDDF65FDB1C}" destId="{53EE6EF3-7BEF-409F-8378-7217AF8E5B2E}" srcOrd="5" destOrd="0" parTransId="{5C35B4F1-203D-49B7-BDF6-9B4234911582}" sibTransId="{E9408326-BDAE-46ED-8535-9D58AB8F6E3E}"/>
    <dgm:cxn modelId="{74DA088D-9393-4438-AAA8-D425ABEB79E3}" type="presOf" srcId="{2E34D04D-2604-46A1-A6AC-E7A1D729ED81}" destId="{383D0FA0-0D95-4685-80E1-1FE23FA09BF3}" srcOrd="0" destOrd="0" presId="urn:microsoft.com/office/officeart/2005/8/layout/radial6"/>
    <dgm:cxn modelId="{2561508F-C924-4156-BD63-F0B07067CF6C}" srcId="{5C8A4618-633E-4DAD-91F5-F559F1F4495A}" destId="{520B9F3D-201F-47FE-BF69-CCDDF65FDB1C}" srcOrd="0" destOrd="0" parTransId="{0F0E3ACD-E9DB-4F9C-9AD5-FB607E1E5F4A}" sibTransId="{035C75D1-EEBE-4904-ABA5-83E6EC20A772}"/>
    <dgm:cxn modelId="{58C56097-7BE8-4630-9A20-B1E887A0720F}" type="presOf" srcId="{13995F32-6D5D-4A5C-8326-98E0B72471B1}" destId="{FC3B0633-861D-4720-903B-3351D94084D6}" srcOrd="0" destOrd="0" presId="urn:microsoft.com/office/officeart/2005/8/layout/radial6"/>
    <dgm:cxn modelId="{1300039F-0791-4C3A-B978-5627F0136A09}" type="presOf" srcId="{12E7F9D3-8445-4ABD-BCBC-2FB510EEAC10}" destId="{5A9AB613-1815-4C17-9CC0-2981000635E4}" srcOrd="0" destOrd="0" presId="urn:microsoft.com/office/officeart/2005/8/layout/radial6"/>
    <dgm:cxn modelId="{041845A3-73FC-4948-9A55-5F71DC665667}" srcId="{520B9F3D-201F-47FE-BF69-CCDDF65FDB1C}" destId="{259444E5-12D3-4275-AEF6-870D0A4A4DAD}" srcOrd="6" destOrd="0" parTransId="{61EA69C7-15CF-4514-90C3-B3C75C89EF1C}" sibTransId="{239D4FE6-38C0-43A3-83B5-6E21F2CE756E}"/>
    <dgm:cxn modelId="{11BE86AF-21CA-444F-B621-31E007C40BC7}" type="presOf" srcId="{5C8A4618-633E-4DAD-91F5-F559F1F4495A}" destId="{7DC88ABB-73A8-4BFF-937E-5DF6F91CDB76}" srcOrd="0" destOrd="0" presId="urn:microsoft.com/office/officeart/2005/8/layout/radial6"/>
    <dgm:cxn modelId="{93656CB8-777E-4B65-9478-67E37A6D120C}" type="presOf" srcId="{E6A60240-E0A4-4DB1-8D1A-61AC18964F27}" destId="{D44CFC06-AEC2-4681-9F92-F7234EAC61DC}" srcOrd="0" destOrd="0" presId="urn:microsoft.com/office/officeart/2005/8/layout/radial6"/>
    <dgm:cxn modelId="{3E5AC0BB-0E48-4583-95F6-C9050AE75B0C}" srcId="{520B9F3D-201F-47FE-BF69-CCDDF65FDB1C}" destId="{B0D9BA13-4AC0-4753-AB1A-65527059AF03}" srcOrd="1" destOrd="0" parTransId="{0417E81C-6940-400F-9A87-97B0361F1D69}" sibTransId="{CD92F7AB-64EA-4EA4-9ACC-A643C312F1D4}"/>
    <dgm:cxn modelId="{B8E3FCC2-AF03-4F00-AF9F-F680A6372E8D}" type="presOf" srcId="{53EE6EF3-7BEF-409F-8378-7217AF8E5B2E}" destId="{72E82A11-EC95-4FF9-9493-5F51F04E60E2}" srcOrd="0" destOrd="0" presId="urn:microsoft.com/office/officeart/2005/8/layout/radial6"/>
    <dgm:cxn modelId="{7D954FD9-C312-4B43-9D42-0B92ACE1203E}" srcId="{520B9F3D-201F-47FE-BF69-CCDDF65FDB1C}" destId="{0F874E1E-845A-4B49-9D93-EE5FC5739549}" srcOrd="0" destOrd="0" parTransId="{9931D34D-54BA-4B17-A27A-F59D020DF261}" sibTransId="{8876030B-6A36-405F-B86B-0F8E3C1CDD59}"/>
    <dgm:cxn modelId="{174BB4E2-4DB1-41DB-9B77-C2E547EB1B4E}" type="presOf" srcId="{0F874E1E-845A-4B49-9D93-EE5FC5739549}" destId="{B3EC2327-BC93-4C5B-9A01-6A2687F56DD9}" srcOrd="0" destOrd="0" presId="urn:microsoft.com/office/officeart/2005/8/layout/radial6"/>
    <dgm:cxn modelId="{FD4C9DE8-52EF-4C1E-A552-36EB942A2A82}" type="presOf" srcId="{0FD96DB2-7E2C-421E-B44C-3B57297A24F8}" destId="{DBBF5CB7-C021-4126-ACD5-B3895EA82CD2}" srcOrd="0" destOrd="0" presId="urn:microsoft.com/office/officeart/2005/8/layout/radial6"/>
    <dgm:cxn modelId="{7D1D2DE9-99D3-4527-B512-FEF4DA26B94B}" type="presOf" srcId="{239D4FE6-38C0-43A3-83B5-6E21F2CE756E}" destId="{A98B3370-A826-457C-A2C6-6B7FDD332ED6}" srcOrd="0" destOrd="0" presId="urn:microsoft.com/office/officeart/2005/8/layout/radial6"/>
    <dgm:cxn modelId="{888F2EEA-70F3-41E4-ACCA-E74FED75C406}" type="presOf" srcId="{0CE11571-2EB7-4082-9239-ACB7BEB247E2}" destId="{511EFD0B-E240-4BD2-8743-06109CC269A4}" srcOrd="0" destOrd="0" presId="urn:microsoft.com/office/officeart/2005/8/layout/radial6"/>
    <dgm:cxn modelId="{65BD3AF8-ACC3-487D-82E2-020041812D31}" type="presOf" srcId="{CD92F7AB-64EA-4EA4-9ACC-A643C312F1D4}" destId="{6C845B3A-0B93-4308-8345-4D907DAFCAA3}" srcOrd="0" destOrd="0" presId="urn:microsoft.com/office/officeart/2005/8/layout/radial6"/>
    <dgm:cxn modelId="{70362FFA-62B7-43FB-BB40-181E331B73F8}" type="presOf" srcId="{E9408326-BDAE-46ED-8535-9D58AB8F6E3E}" destId="{FEFC0648-84E2-45E2-B894-6831EDC8E10A}" srcOrd="0" destOrd="0" presId="urn:microsoft.com/office/officeart/2005/8/layout/radial6"/>
    <dgm:cxn modelId="{4BBC68EB-2C3D-407B-9EEF-10BE38212103}" type="presParOf" srcId="{7DC88ABB-73A8-4BFF-937E-5DF6F91CDB76}" destId="{537DFF2A-A623-414D-934D-D9883BD2C3A4}" srcOrd="0" destOrd="0" presId="urn:microsoft.com/office/officeart/2005/8/layout/radial6"/>
    <dgm:cxn modelId="{00463EC7-A0BC-49C7-B463-ADAA98A44967}" type="presParOf" srcId="{7DC88ABB-73A8-4BFF-937E-5DF6F91CDB76}" destId="{B3EC2327-BC93-4C5B-9A01-6A2687F56DD9}" srcOrd="1" destOrd="0" presId="urn:microsoft.com/office/officeart/2005/8/layout/radial6"/>
    <dgm:cxn modelId="{33EA158C-59D6-4D07-B487-4239B015F66A}" type="presParOf" srcId="{7DC88ABB-73A8-4BFF-937E-5DF6F91CDB76}" destId="{BF2646C3-ED4F-4813-92B2-F5E453C501F0}" srcOrd="2" destOrd="0" presId="urn:microsoft.com/office/officeart/2005/8/layout/radial6"/>
    <dgm:cxn modelId="{96098ADA-5CF8-4E60-B600-CBDB86785985}" type="presParOf" srcId="{7DC88ABB-73A8-4BFF-937E-5DF6F91CDB76}" destId="{8C222498-1041-4AAC-AAD5-0A756E02BA47}" srcOrd="3" destOrd="0" presId="urn:microsoft.com/office/officeart/2005/8/layout/radial6"/>
    <dgm:cxn modelId="{5E5E2201-46A2-44BC-8ECE-574A697ACD6A}" type="presParOf" srcId="{7DC88ABB-73A8-4BFF-937E-5DF6F91CDB76}" destId="{19F12F28-7233-4B79-B2CC-322CF4E6934E}" srcOrd="4" destOrd="0" presId="urn:microsoft.com/office/officeart/2005/8/layout/radial6"/>
    <dgm:cxn modelId="{857C6C93-F5B2-4C24-91BE-8D40586D2442}" type="presParOf" srcId="{7DC88ABB-73A8-4BFF-937E-5DF6F91CDB76}" destId="{BF341AE6-5DD3-4539-A5BB-9538B02BF19F}" srcOrd="5" destOrd="0" presId="urn:microsoft.com/office/officeart/2005/8/layout/radial6"/>
    <dgm:cxn modelId="{8197C3D3-6650-46F5-B705-C51A288A4393}" type="presParOf" srcId="{7DC88ABB-73A8-4BFF-937E-5DF6F91CDB76}" destId="{6C845B3A-0B93-4308-8345-4D907DAFCAA3}" srcOrd="6" destOrd="0" presId="urn:microsoft.com/office/officeart/2005/8/layout/radial6"/>
    <dgm:cxn modelId="{7F914F94-37BA-4F7C-BB70-DA0542572B8A}" type="presParOf" srcId="{7DC88ABB-73A8-4BFF-937E-5DF6F91CDB76}" destId="{D44CFC06-AEC2-4681-9F92-F7234EAC61DC}" srcOrd="7" destOrd="0" presId="urn:microsoft.com/office/officeart/2005/8/layout/radial6"/>
    <dgm:cxn modelId="{7E96C392-2EBB-4FCE-8E2D-6E675DA96629}" type="presParOf" srcId="{7DC88ABB-73A8-4BFF-937E-5DF6F91CDB76}" destId="{88B8041F-161A-4715-983A-90983C224B2B}" srcOrd="8" destOrd="0" presId="urn:microsoft.com/office/officeart/2005/8/layout/radial6"/>
    <dgm:cxn modelId="{9EB4338C-3EC8-4BFC-BF2C-7FDFC7D1DBF8}" type="presParOf" srcId="{7DC88ABB-73A8-4BFF-937E-5DF6F91CDB76}" destId="{DBBF5CB7-C021-4126-ACD5-B3895EA82CD2}" srcOrd="9" destOrd="0" presId="urn:microsoft.com/office/officeart/2005/8/layout/radial6"/>
    <dgm:cxn modelId="{08302AF5-4321-4C84-8814-1C355E78FB77}" type="presParOf" srcId="{7DC88ABB-73A8-4BFF-937E-5DF6F91CDB76}" destId="{383D0FA0-0D95-4685-80E1-1FE23FA09BF3}" srcOrd="10" destOrd="0" presId="urn:microsoft.com/office/officeart/2005/8/layout/radial6"/>
    <dgm:cxn modelId="{E1E1142F-7040-4F25-B4C8-2F3DE1A357E0}" type="presParOf" srcId="{7DC88ABB-73A8-4BFF-937E-5DF6F91CDB76}" destId="{0D16265A-035C-4BC0-9294-9619993DB077}" srcOrd="11" destOrd="0" presId="urn:microsoft.com/office/officeart/2005/8/layout/radial6"/>
    <dgm:cxn modelId="{3F6FB08C-0D7B-4785-97C5-1DE0C76B3792}" type="presParOf" srcId="{7DC88ABB-73A8-4BFF-937E-5DF6F91CDB76}" destId="{FC3B0633-861D-4720-903B-3351D94084D6}" srcOrd="12" destOrd="0" presId="urn:microsoft.com/office/officeart/2005/8/layout/radial6"/>
    <dgm:cxn modelId="{58CDC149-AA50-4EEF-9FF0-0C1CD85B3F02}" type="presParOf" srcId="{7DC88ABB-73A8-4BFF-937E-5DF6F91CDB76}" destId="{5A9AB613-1815-4C17-9CC0-2981000635E4}" srcOrd="13" destOrd="0" presId="urn:microsoft.com/office/officeart/2005/8/layout/radial6"/>
    <dgm:cxn modelId="{E6D04C62-B764-4DEE-B380-6DCEB329BD10}" type="presParOf" srcId="{7DC88ABB-73A8-4BFF-937E-5DF6F91CDB76}" destId="{ADDFE39E-DEE8-42B2-9816-F51AAEE68DEB}" srcOrd="14" destOrd="0" presId="urn:microsoft.com/office/officeart/2005/8/layout/radial6"/>
    <dgm:cxn modelId="{482E7087-B8AC-4AC5-97CC-129723B30629}" type="presParOf" srcId="{7DC88ABB-73A8-4BFF-937E-5DF6F91CDB76}" destId="{511EFD0B-E240-4BD2-8743-06109CC269A4}" srcOrd="15" destOrd="0" presId="urn:microsoft.com/office/officeart/2005/8/layout/radial6"/>
    <dgm:cxn modelId="{783293B6-6CD0-45FC-9EEB-2AD269BE70E1}" type="presParOf" srcId="{7DC88ABB-73A8-4BFF-937E-5DF6F91CDB76}" destId="{72E82A11-EC95-4FF9-9493-5F51F04E60E2}" srcOrd="16" destOrd="0" presId="urn:microsoft.com/office/officeart/2005/8/layout/radial6"/>
    <dgm:cxn modelId="{F708328E-22AE-44D6-A457-446A5695A35A}" type="presParOf" srcId="{7DC88ABB-73A8-4BFF-937E-5DF6F91CDB76}" destId="{63072FFC-4FEE-4639-A6A3-5E4930E41F23}" srcOrd="17" destOrd="0" presId="urn:microsoft.com/office/officeart/2005/8/layout/radial6"/>
    <dgm:cxn modelId="{AA0AB20D-1812-44C4-8F75-BAFEA93781C7}" type="presParOf" srcId="{7DC88ABB-73A8-4BFF-937E-5DF6F91CDB76}" destId="{FEFC0648-84E2-45E2-B894-6831EDC8E10A}" srcOrd="18" destOrd="0" presId="urn:microsoft.com/office/officeart/2005/8/layout/radial6"/>
    <dgm:cxn modelId="{6A3E24F6-12D2-4561-95B0-65F6D0C10352}" type="presParOf" srcId="{7DC88ABB-73A8-4BFF-937E-5DF6F91CDB76}" destId="{9136F166-AB32-4592-94DA-68F391207408}" srcOrd="19" destOrd="0" presId="urn:microsoft.com/office/officeart/2005/8/layout/radial6"/>
    <dgm:cxn modelId="{EBACF5A8-C306-42C1-8969-5F6EA0BBAB6A}" type="presParOf" srcId="{7DC88ABB-73A8-4BFF-937E-5DF6F91CDB76}" destId="{33F5E2F7-C837-426B-B87B-5C6C018AE688}" srcOrd="20" destOrd="0" presId="urn:microsoft.com/office/officeart/2005/8/layout/radial6"/>
    <dgm:cxn modelId="{AC1289CE-FA28-4FCA-B318-F1A80189953A}" type="presParOf" srcId="{7DC88ABB-73A8-4BFF-937E-5DF6F91CDB76}" destId="{A98B3370-A826-457C-A2C6-6B7FDD332ED6}" srcOrd="21"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E4A83B-13C4-449B-BC80-7DE08B84ADE7}" type="doc">
      <dgm:prSet loTypeId="urn:microsoft.com/office/officeart/2005/8/layout/venn2" loCatId="relationship" qsTypeId="urn:microsoft.com/office/officeart/2005/8/quickstyle/simple1" qsCatId="simple" csTypeId="urn:microsoft.com/office/officeart/2005/8/colors/colorful3" csCatId="colorful" phldr="1"/>
      <dgm:spPr/>
      <dgm:t>
        <a:bodyPr/>
        <a:lstStyle/>
        <a:p>
          <a:endParaRPr lang="it-IT"/>
        </a:p>
      </dgm:t>
    </dgm:pt>
    <dgm:pt modelId="{2EA82E4A-CEBF-4A44-B37B-AB6789F5F99C}">
      <dgm:prSet phldrT="[Testo]" custT="1"/>
      <dgm:spPr/>
      <dgm:t>
        <a:bodyPr/>
        <a:lstStyle/>
        <a:p>
          <a:r>
            <a:rPr lang="it-IT" sz="2000" dirty="0">
              <a:latin typeface="Berlin Sans FB Demi" panose="020E0802020502020306" pitchFamily="34" charset="0"/>
            </a:rPr>
            <a:t>Machine Learning (ML)</a:t>
          </a:r>
        </a:p>
      </dgm:t>
    </dgm:pt>
    <dgm:pt modelId="{74CD48D8-C8FC-4F3C-AD6D-CF5546D68A49}" type="parTrans" cxnId="{121F034D-01C8-4F71-B791-60CEAC56B85C}">
      <dgm:prSet/>
      <dgm:spPr/>
      <dgm:t>
        <a:bodyPr/>
        <a:lstStyle/>
        <a:p>
          <a:endParaRPr lang="it-IT"/>
        </a:p>
      </dgm:t>
    </dgm:pt>
    <dgm:pt modelId="{D2E004C2-7CF2-47E3-93C9-156E99E057D3}" type="sibTrans" cxnId="{121F034D-01C8-4F71-B791-60CEAC56B85C}">
      <dgm:prSet/>
      <dgm:spPr/>
      <dgm:t>
        <a:bodyPr/>
        <a:lstStyle/>
        <a:p>
          <a:endParaRPr lang="it-IT"/>
        </a:p>
      </dgm:t>
    </dgm:pt>
    <dgm:pt modelId="{0F309211-E032-4BDF-8AFB-1EC8FC6919AD}">
      <dgm:prSet phldrT="[Testo]" custT="1"/>
      <dgm:spPr/>
      <dgm:t>
        <a:bodyPr/>
        <a:lstStyle/>
        <a:p>
          <a:r>
            <a:rPr lang="it-IT" sz="2000" dirty="0">
              <a:latin typeface="Berlin Sans FB Demi" panose="020E0802020502020306" pitchFamily="34" charset="0"/>
            </a:rPr>
            <a:t>Deep Learning (DL)</a:t>
          </a:r>
        </a:p>
      </dgm:t>
    </dgm:pt>
    <dgm:pt modelId="{425F53CC-90EE-4E53-A2E7-F506AC4C5E28}" type="parTrans" cxnId="{4288278C-7002-42F0-AC32-01F3159F9F15}">
      <dgm:prSet/>
      <dgm:spPr/>
      <dgm:t>
        <a:bodyPr/>
        <a:lstStyle/>
        <a:p>
          <a:endParaRPr lang="it-IT"/>
        </a:p>
      </dgm:t>
    </dgm:pt>
    <dgm:pt modelId="{CA995D8C-D364-46C9-9E8C-C7A70BEE196C}" type="sibTrans" cxnId="{4288278C-7002-42F0-AC32-01F3159F9F15}">
      <dgm:prSet/>
      <dgm:spPr/>
      <dgm:t>
        <a:bodyPr/>
        <a:lstStyle/>
        <a:p>
          <a:endParaRPr lang="it-IT"/>
        </a:p>
      </dgm:t>
    </dgm:pt>
    <dgm:pt modelId="{E539DDCE-402E-404E-AA03-26D76BB44B62}">
      <dgm:prSet phldrT="[Testo]" custT="1"/>
      <dgm:spPr/>
      <dgm:t>
        <a:bodyPr/>
        <a:lstStyle/>
        <a:p>
          <a:r>
            <a:rPr lang="it-IT" sz="2000" dirty="0" err="1">
              <a:latin typeface="Berlin Sans FB Demi" panose="020E0802020502020306" pitchFamily="34" charset="0"/>
            </a:rPr>
            <a:t>Artificial</a:t>
          </a:r>
          <a:r>
            <a:rPr lang="it-IT" sz="2000" dirty="0">
              <a:latin typeface="Berlin Sans FB Demi" panose="020E0802020502020306" pitchFamily="34" charset="0"/>
            </a:rPr>
            <a:t> Intelligence (AI)</a:t>
          </a:r>
        </a:p>
      </dgm:t>
    </dgm:pt>
    <dgm:pt modelId="{E447C27A-3F0F-49E5-9BC0-9758B5949054}" type="sibTrans" cxnId="{5B350018-0AB2-4501-B946-23834A71E0AC}">
      <dgm:prSet/>
      <dgm:spPr/>
      <dgm:t>
        <a:bodyPr/>
        <a:lstStyle/>
        <a:p>
          <a:endParaRPr lang="it-IT"/>
        </a:p>
      </dgm:t>
    </dgm:pt>
    <dgm:pt modelId="{DB1B3641-008B-4018-A446-5088D64F7544}" type="parTrans" cxnId="{5B350018-0AB2-4501-B946-23834A71E0AC}">
      <dgm:prSet/>
      <dgm:spPr/>
      <dgm:t>
        <a:bodyPr/>
        <a:lstStyle/>
        <a:p>
          <a:endParaRPr lang="it-IT"/>
        </a:p>
      </dgm:t>
    </dgm:pt>
    <dgm:pt modelId="{4C5771BF-D5DC-4BC5-84C0-4D992CE9F993}" type="pres">
      <dgm:prSet presAssocID="{30E4A83B-13C4-449B-BC80-7DE08B84ADE7}" presName="Name0" presStyleCnt="0">
        <dgm:presLayoutVars>
          <dgm:chMax val="7"/>
          <dgm:resizeHandles val="exact"/>
        </dgm:presLayoutVars>
      </dgm:prSet>
      <dgm:spPr/>
    </dgm:pt>
    <dgm:pt modelId="{589BC406-C540-4094-8D1A-D6595B593043}" type="pres">
      <dgm:prSet presAssocID="{30E4A83B-13C4-449B-BC80-7DE08B84ADE7}" presName="comp1" presStyleCnt="0"/>
      <dgm:spPr/>
    </dgm:pt>
    <dgm:pt modelId="{C3A74D55-7B48-4F69-B7EF-0B8BD485C13B}" type="pres">
      <dgm:prSet presAssocID="{30E4A83B-13C4-449B-BC80-7DE08B84ADE7}" presName="circle1" presStyleLbl="node1" presStyleIdx="0" presStyleCnt="3" custScaleX="97125"/>
      <dgm:spPr/>
    </dgm:pt>
    <dgm:pt modelId="{4F204FE3-764F-489D-AE00-177AF4DC84A8}" type="pres">
      <dgm:prSet presAssocID="{30E4A83B-13C4-449B-BC80-7DE08B84ADE7}" presName="c1text" presStyleLbl="node1" presStyleIdx="0" presStyleCnt="3">
        <dgm:presLayoutVars>
          <dgm:bulletEnabled val="1"/>
        </dgm:presLayoutVars>
      </dgm:prSet>
      <dgm:spPr/>
    </dgm:pt>
    <dgm:pt modelId="{10BD1C70-A55E-415B-A42B-4C4C8B6CFC2E}" type="pres">
      <dgm:prSet presAssocID="{30E4A83B-13C4-449B-BC80-7DE08B84ADE7}" presName="comp2" presStyleCnt="0"/>
      <dgm:spPr/>
    </dgm:pt>
    <dgm:pt modelId="{6FF0781F-2E3C-4E12-9D01-2758E7AD88CE}" type="pres">
      <dgm:prSet presAssocID="{30E4A83B-13C4-449B-BC80-7DE08B84ADE7}" presName="circle2" presStyleLbl="node1" presStyleIdx="1" presStyleCnt="3"/>
      <dgm:spPr/>
    </dgm:pt>
    <dgm:pt modelId="{843E42D5-33CD-4F68-806E-6FF60BD27685}" type="pres">
      <dgm:prSet presAssocID="{30E4A83B-13C4-449B-BC80-7DE08B84ADE7}" presName="c2text" presStyleLbl="node1" presStyleIdx="1" presStyleCnt="3">
        <dgm:presLayoutVars>
          <dgm:bulletEnabled val="1"/>
        </dgm:presLayoutVars>
      </dgm:prSet>
      <dgm:spPr/>
    </dgm:pt>
    <dgm:pt modelId="{999DD5DC-9E3A-4CF7-8C3B-EFFF387DC8CE}" type="pres">
      <dgm:prSet presAssocID="{30E4A83B-13C4-449B-BC80-7DE08B84ADE7}" presName="comp3" presStyleCnt="0"/>
      <dgm:spPr/>
    </dgm:pt>
    <dgm:pt modelId="{B254CE0D-24B0-47E6-A43A-4769369D54F2}" type="pres">
      <dgm:prSet presAssocID="{30E4A83B-13C4-449B-BC80-7DE08B84ADE7}" presName="circle3" presStyleLbl="node1" presStyleIdx="2" presStyleCnt="3"/>
      <dgm:spPr/>
    </dgm:pt>
    <dgm:pt modelId="{F3821C81-2FD2-4284-80C8-8D75147C2496}" type="pres">
      <dgm:prSet presAssocID="{30E4A83B-13C4-449B-BC80-7DE08B84ADE7}" presName="c3text" presStyleLbl="node1" presStyleIdx="2" presStyleCnt="3">
        <dgm:presLayoutVars>
          <dgm:bulletEnabled val="1"/>
        </dgm:presLayoutVars>
      </dgm:prSet>
      <dgm:spPr/>
    </dgm:pt>
  </dgm:ptLst>
  <dgm:cxnLst>
    <dgm:cxn modelId="{D8BAAD0F-289B-4A0F-8664-76AC3CA33949}" type="presOf" srcId="{2EA82E4A-CEBF-4A44-B37B-AB6789F5F99C}" destId="{6FF0781F-2E3C-4E12-9D01-2758E7AD88CE}" srcOrd="0" destOrd="0" presId="urn:microsoft.com/office/officeart/2005/8/layout/venn2"/>
    <dgm:cxn modelId="{5B350018-0AB2-4501-B946-23834A71E0AC}" srcId="{30E4A83B-13C4-449B-BC80-7DE08B84ADE7}" destId="{E539DDCE-402E-404E-AA03-26D76BB44B62}" srcOrd="0" destOrd="0" parTransId="{DB1B3641-008B-4018-A446-5088D64F7544}" sibTransId="{E447C27A-3F0F-49E5-9BC0-9758B5949054}"/>
    <dgm:cxn modelId="{C3765835-1771-47E1-B46F-F15FFDF25657}" type="presOf" srcId="{30E4A83B-13C4-449B-BC80-7DE08B84ADE7}" destId="{4C5771BF-D5DC-4BC5-84C0-4D992CE9F993}" srcOrd="0" destOrd="0" presId="urn:microsoft.com/office/officeart/2005/8/layout/venn2"/>
    <dgm:cxn modelId="{96099D39-2C8B-4064-B7D1-6B73EA65B074}" type="presOf" srcId="{2EA82E4A-CEBF-4A44-B37B-AB6789F5F99C}" destId="{843E42D5-33CD-4F68-806E-6FF60BD27685}" srcOrd="1" destOrd="0" presId="urn:microsoft.com/office/officeart/2005/8/layout/venn2"/>
    <dgm:cxn modelId="{40FB3868-3017-40DA-BD3D-2DBDF634B518}" type="presOf" srcId="{0F309211-E032-4BDF-8AFB-1EC8FC6919AD}" destId="{F3821C81-2FD2-4284-80C8-8D75147C2496}" srcOrd="1" destOrd="0" presId="urn:microsoft.com/office/officeart/2005/8/layout/venn2"/>
    <dgm:cxn modelId="{121F034D-01C8-4F71-B791-60CEAC56B85C}" srcId="{30E4A83B-13C4-449B-BC80-7DE08B84ADE7}" destId="{2EA82E4A-CEBF-4A44-B37B-AB6789F5F99C}" srcOrd="1" destOrd="0" parTransId="{74CD48D8-C8FC-4F3C-AD6D-CF5546D68A49}" sibTransId="{D2E004C2-7CF2-47E3-93C9-156E99E057D3}"/>
    <dgm:cxn modelId="{32B59179-0335-40EE-8556-870D3A97D69D}" type="presOf" srcId="{E539DDCE-402E-404E-AA03-26D76BB44B62}" destId="{4F204FE3-764F-489D-AE00-177AF4DC84A8}" srcOrd="1" destOrd="0" presId="urn:microsoft.com/office/officeart/2005/8/layout/venn2"/>
    <dgm:cxn modelId="{6AD21B7B-AE42-417A-A8FE-D38050466A9E}" type="presOf" srcId="{0F309211-E032-4BDF-8AFB-1EC8FC6919AD}" destId="{B254CE0D-24B0-47E6-A43A-4769369D54F2}" srcOrd="0" destOrd="0" presId="urn:microsoft.com/office/officeart/2005/8/layout/venn2"/>
    <dgm:cxn modelId="{4288278C-7002-42F0-AC32-01F3159F9F15}" srcId="{30E4A83B-13C4-449B-BC80-7DE08B84ADE7}" destId="{0F309211-E032-4BDF-8AFB-1EC8FC6919AD}" srcOrd="2" destOrd="0" parTransId="{425F53CC-90EE-4E53-A2E7-F506AC4C5E28}" sibTransId="{CA995D8C-D364-46C9-9E8C-C7A70BEE196C}"/>
    <dgm:cxn modelId="{6F9048E0-A8D7-4555-9CF4-22D949BCA146}" type="presOf" srcId="{E539DDCE-402E-404E-AA03-26D76BB44B62}" destId="{C3A74D55-7B48-4F69-B7EF-0B8BD485C13B}" srcOrd="0" destOrd="0" presId="urn:microsoft.com/office/officeart/2005/8/layout/venn2"/>
    <dgm:cxn modelId="{F0E09B08-5F4D-44B3-9B1A-CB669441CFBA}" type="presParOf" srcId="{4C5771BF-D5DC-4BC5-84C0-4D992CE9F993}" destId="{589BC406-C540-4094-8D1A-D6595B593043}" srcOrd="0" destOrd="0" presId="urn:microsoft.com/office/officeart/2005/8/layout/venn2"/>
    <dgm:cxn modelId="{BF24F775-5C99-4672-BF8D-AE3B402BBE82}" type="presParOf" srcId="{589BC406-C540-4094-8D1A-D6595B593043}" destId="{C3A74D55-7B48-4F69-B7EF-0B8BD485C13B}" srcOrd="0" destOrd="0" presId="urn:microsoft.com/office/officeart/2005/8/layout/venn2"/>
    <dgm:cxn modelId="{0CB0E9D8-B8C1-488E-8636-65E9D0FF040F}" type="presParOf" srcId="{589BC406-C540-4094-8D1A-D6595B593043}" destId="{4F204FE3-764F-489D-AE00-177AF4DC84A8}" srcOrd="1" destOrd="0" presId="urn:microsoft.com/office/officeart/2005/8/layout/venn2"/>
    <dgm:cxn modelId="{202147D2-4A2A-472C-86C2-E6B54D94CC1E}" type="presParOf" srcId="{4C5771BF-D5DC-4BC5-84C0-4D992CE9F993}" destId="{10BD1C70-A55E-415B-A42B-4C4C8B6CFC2E}" srcOrd="1" destOrd="0" presId="urn:microsoft.com/office/officeart/2005/8/layout/venn2"/>
    <dgm:cxn modelId="{3F91249C-666A-4A51-BD0D-8530DCE461D3}" type="presParOf" srcId="{10BD1C70-A55E-415B-A42B-4C4C8B6CFC2E}" destId="{6FF0781F-2E3C-4E12-9D01-2758E7AD88CE}" srcOrd="0" destOrd="0" presId="urn:microsoft.com/office/officeart/2005/8/layout/venn2"/>
    <dgm:cxn modelId="{A5A4C5FD-C3FA-4561-85DC-4FDB85512C74}" type="presParOf" srcId="{10BD1C70-A55E-415B-A42B-4C4C8B6CFC2E}" destId="{843E42D5-33CD-4F68-806E-6FF60BD27685}" srcOrd="1" destOrd="0" presId="urn:microsoft.com/office/officeart/2005/8/layout/venn2"/>
    <dgm:cxn modelId="{736A7A13-725B-4EDB-8698-C3C8746CDBDE}" type="presParOf" srcId="{4C5771BF-D5DC-4BC5-84C0-4D992CE9F993}" destId="{999DD5DC-9E3A-4CF7-8C3B-EFFF387DC8CE}" srcOrd="2" destOrd="0" presId="urn:microsoft.com/office/officeart/2005/8/layout/venn2"/>
    <dgm:cxn modelId="{03092155-0EB7-4AE2-A464-B617DF0CC55F}" type="presParOf" srcId="{999DD5DC-9E3A-4CF7-8C3B-EFFF387DC8CE}" destId="{B254CE0D-24B0-47E6-A43A-4769369D54F2}" srcOrd="0" destOrd="0" presId="urn:microsoft.com/office/officeart/2005/8/layout/venn2"/>
    <dgm:cxn modelId="{275B02A5-EF07-4FFB-91BD-8E11B32DF0BF}" type="presParOf" srcId="{999DD5DC-9E3A-4CF7-8C3B-EFFF387DC8CE}" destId="{F3821C81-2FD2-4284-80C8-8D75147C2496}"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3C2EFC-2D56-4B3E-A703-D61D010930A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it-IT"/>
        </a:p>
      </dgm:t>
    </dgm:pt>
    <dgm:pt modelId="{3AAE2F1B-B102-4AB4-8192-433128DB3572}">
      <dgm:prSet phldrT="[Testo]" custT="1"/>
      <dgm:spPr/>
      <dgm:t>
        <a:bodyPr/>
        <a:lstStyle/>
        <a:p>
          <a:r>
            <a:rPr lang="it-IT" sz="1600" dirty="0">
              <a:latin typeface="Berlin Sans FB Demi" panose="020E0802020502020306" pitchFamily="34" charset="0"/>
            </a:rPr>
            <a:t>Intelligenza Artificiale</a:t>
          </a:r>
        </a:p>
      </dgm:t>
    </dgm:pt>
    <dgm:pt modelId="{15C1C91F-BE52-4AB0-96AF-93F3B41499D9}" type="parTrans" cxnId="{E6B58B03-DDCD-4207-9B1B-663D86C6969C}">
      <dgm:prSet/>
      <dgm:spPr/>
      <dgm:t>
        <a:bodyPr/>
        <a:lstStyle/>
        <a:p>
          <a:endParaRPr lang="it-IT"/>
        </a:p>
      </dgm:t>
    </dgm:pt>
    <dgm:pt modelId="{6803F1AB-412A-469C-B706-FACF72340C23}" type="sibTrans" cxnId="{E6B58B03-DDCD-4207-9B1B-663D86C6969C}">
      <dgm:prSet/>
      <dgm:spPr/>
      <dgm:t>
        <a:bodyPr/>
        <a:lstStyle/>
        <a:p>
          <a:endParaRPr lang="it-IT"/>
        </a:p>
      </dgm:t>
    </dgm:pt>
    <dgm:pt modelId="{7FFF55ED-AE17-4971-B667-F7CEE44D3027}">
      <dgm:prSet phldrT="[Testo]" custT="1"/>
      <dgm:spPr/>
      <dgm:t>
        <a:bodyPr/>
        <a:lstStyle/>
        <a:p>
          <a:r>
            <a:rPr lang="it-IT" sz="1600" b="0" i="0" dirty="0">
              <a:latin typeface="Berlin Sans FB Demi" panose="020E0802020502020306" pitchFamily="34" charset="0"/>
            </a:rPr>
            <a:t>Si concentra sulla creazione di sistemi intelligenti</a:t>
          </a:r>
          <a:endParaRPr lang="it-IT" sz="1600" dirty="0">
            <a:latin typeface="Berlin Sans FB Demi" panose="020E0802020502020306" pitchFamily="34" charset="0"/>
          </a:endParaRPr>
        </a:p>
      </dgm:t>
    </dgm:pt>
    <dgm:pt modelId="{FF2EA524-7184-46FC-97BF-FAB737073FFD}" type="parTrans" cxnId="{096C4E37-D8A1-4C74-84C6-EDEE8C37035C}">
      <dgm:prSet/>
      <dgm:spPr/>
      <dgm:t>
        <a:bodyPr/>
        <a:lstStyle/>
        <a:p>
          <a:endParaRPr lang="it-IT"/>
        </a:p>
      </dgm:t>
    </dgm:pt>
    <dgm:pt modelId="{AA57DFD5-3DB4-4502-983F-41FEE0A35B42}" type="sibTrans" cxnId="{096C4E37-D8A1-4C74-84C6-EDEE8C37035C}">
      <dgm:prSet/>
      <dgm:spPr/>
      <dgm:t>
        <a:bodyPr/>
        <a:lstStyle/>
        <a:p>
          <a:endParaRPr lang="it-IT"/>
        </a:p>
      </dgm:t>
    </dgm:pt>
    <dgm:pt modelId="{38E2E2F5-871D-4AA9-A267-11B59AA32EB8}">
      <dgm:prSet phldrT="[Testo]" custT="1"/>
      <dgm:spPr/>
      <dgm:t>
        <a:bodyPr/>
        <a:lstStyle/>
        <a:p>
          <a:r>
            <a:rPr lang="it-IT" sz="1600" dirty="0">
              <a:latin typeface="Berlin Sans FB Demi" panose="020E0802020502020306" pitchFamily="34" charset="0"/>
            </a:rPr>
            <a:t>Apprendimento Automatico</a:t>
          </a:r>
        </a:p>
      </dgm:t>
    </dgm:pt>
    <dgm:pt modelId="{B2B33AE9-C62D-4A9C-A6B2-F898EF28CDC3}" type="parTrans" cxnId="{3B3B5490-C3D4-4A19-8511-098DC8B5D86A}">
      <dgm:prSet/>
      <dgm:spPr/>
      <dgm:t>
        <a:bodyPr/>
        <a:lstStyle/>
        <a:p>
          <a:endParaRPr lang="it-IT"/>
        </a:p>
      </dgm:t>
    </dgm:pt>
    <dgm:pt modelId="{7F345EC1-5BE2-4085-A2F5-023950340C63}" type="sibTrans" cxnId="{3B3B5490-C3D4-4A19-8511-098DC8B5D86A}">
      <dgm:prSet/>
      <dgm:spPr/>
      <dgm:t>
        <a:bodyPr/>
        <a:lstStyle/>
        <a:p>
          <a:endParaRPr lang="it-IT"/>
        </a:p>
      </dgm:t>
    </dgm:pt>
    <dgm:pt modelId="{E3012E98-847D-4D24-A333-BD8BEB33DB08}">
      <dgm:prSet phldrT="[Testo]" custT="1"/>
      <dgm:spPr/>
      <dgm:t>
        <a:bodyPr/>
        <a:lstStyle/>
        <a:p>
          <a:r>
            <a:rPr lang="it-IT" sz="1600" b="0" i="0" dirty="0">
              <a:latin typeface="Berlin Sans FB Demi" panose="020E0802020502020306" pitchFamily="34" charset="0"/>
            </a:rPr>
            <a:t>Consente ai computer di apprendere dai dati e fare previsioni</a:t>
          </a:r>
          <a:endParaRPr lang="it-IT" sz="1600" dirty="0">
            <a:latin typeface="Berlin Sans FB Demi" panose="020E0802020502020306" pitchFamily="34" charset="0"/>
          </a:endParaRPr>
        </a:p>
      </dgm:t>
    </dgm:pt>
    <dgm:pt modelId="{27DC2CB6-B1F1-41F9-B52F-077F359C73AA}" type="parTrans" cxnId="{165B6228-6D6C-44DE-80D4-FE74057D2673}">
      <dgm:prSet/>
      <dgm:spPr/>
      <dgm:t>
        <a:bodyPr/>
        <a:lstStyle/>
        <a:p>
          <a:endParaRPr lang="it-IT"/>
        </a:p>
      </dgm:t>
    </dgm:pt>
    <dgm:pt modelId="{E47E5AC7-E55C-4423-909B-08EBBB0E5B0F}" type="sibTrans" cxnId="{165B6228-6D6C-44DE-80D4-FE74057D2673}">
      <dgm:prSet/>
      <dgm:spPr/>
      <dgm:t>
        <a:bodyPr/>
        <a:lstStyle/>
        <a:p>
          <a:endParaRPr lang="it-IT"/>
        </a:p>
      </dgm:t>
    </dgm:pt>
    <dgm:pt modelId="{0580DE43-8A44-4200-9B5D-3B56BF489192}">
      <dgm:prSet phldrT="[Testo]" custT="1"/>
      <dgm:spPr/>
      <dgm:t>
        <a:bodyPr/>
        <a:lstStyle/>
        <a:p>
          <a:r>
            <a:rPr lang="it-IT" sz="1600" dirty="0">
              <a:latin typeface="Berlin Sans FB Demi" panose="020E0802020502020306" pitchFamily="34" charset="0"/>
            </a:rPr>
            <a:t>Apprendimento Profondo</a:t>
          </a:r>
        </a:p>
      </dgm:t>
    </dgm:pt>
    <dgm:pt modelId="{CD65193A-839B-43AD-9C61-A64589C0A8F6}" type="parTrans" cxnId="{68E996B3-BAA1-4BFC-B693-5DB4A353575E}">
      <dgm:prSet/>
      <dgm:spPr/>
      <dgm:t>
        <a:bodyPr/>
        <a:lstStyle/>
        <a:p>
          <a:endParaRPr lang="it-IT"/>
        </a:p>
      </dgm:t>
    </dgm:pt>
    <dgm:pt modelId="{DC5991E8-18D0-43B0-A1F3-4713190D9AFE}" type="sibTrans" cxnId="{68E996B3-BAA1-4BFC-B693-5DB4A353575E}">
      <dgm:prSet/>
      <dgm:spPr/>
      <dgm:t>
        <a:bodyPr/>
        <a:lstStyle/>
        <a:p>
          <a:endParaRPr lang="it-IT"/>
        </a:p>
      </dgm:t>
    </dgm:pt>
    <dgm:pt modelId="{C7ADBCAB-1C13-44FC-92B5-8DC8A6B07067}">
      <dgm:prSet phldrT="[Testo]" custT="1"/>
      <dgm:spPr/>
      <dgm:t>
        <a:bodyPr/>
        <a:lstStyle/>
        <a:p>
          <a:r>
            <a:rPr lang="it-IT" sz="1600" dirty="0">
              <a:latin typeface="Berlin Sans FB Demi" panose="020E0802020502020306" pitchFamily="34" charset="0"/>
            </a:rPr>
            <a:t>Scienza dei Dati</a:t>
          </a:r>
        </a:p>
      </dgm:t>
    </dgm:pt>
    <dgm:pt modelId="{C5A98DFD-44AB-4B77-A06D-5C95145C1CC3}" type="parTrans" cxnId="{A3873455-D589-4162-A652-28D623C7A488}">
      <dgm:prSet/>
      <dgm:spPr/>
      <dgm:t>
        <a:bodyPr/>
        <a:lstStyle/>
        <a:p>
          <a:endParaRPr lang="it-IT"/>
        </a:p>
      </dgm:t>
    </dgm:pt>
    <dgm:pt modelId="{1486E2B6-90A5-4181-B40C-A813B5A309C1}" type="sibTrans" cxnId="{A3873455-D589-4162-A652-28D623C7A488}">
      <dgm:prSet/>
      <dgm:spPr/>
      <dgm:t>
        <a:bodyPr/>
        <a:lstStyle/>
        <a:p>
          <a:endParaRPr lang="it-IT"/>
        </a:p>
      </dgm:t>
    </dgm:pt>
    <dgm:pt modelId="{1CF8569D-8A9F-425A-891D-E9EF96631458}">
      <dgm:prSet phldrT="[Testo]" custT="1"/>
      <dgm:spPr/>
      <dgm:t>
        <a:bodyPr/>
        <a:lstStyle/>
        <a:p>
          <a:r>
            <a:rPr lang="it-IT" sz="1600" b="0" i="0" dirty="0">
              <a:latin typeface="Berlin Sans FB Demi" panose="020E0802020502020306" pitchFamily="34" charset="0"/>
            </a:rPr>
            <a:t>Combina strumenti statistici e computazionali per elaborare grandi quantità di dati</a:t>
          </a:r>
          <a:endParaRPr lang="it-IT" sz="1600" dirty="0">
            <a:latin typeface="Berlin Sans FB Demi" panose="020E0802020502020306" pitchFamily="34" charset="0"/>
          </a:endParaRPr>
        </a:p>
      </dgm:t>
    </dgm:pt>
    <dgm:pt modelId="{64ABE6DC-F55A-4093-B08B-9596B84CBDF2}" type="parTrans" cxnId="{4A17053A-EFB3-4025-B751-BC3835BE0777}">
      <dgm:prSet/>
      <dgm:spPr/>
      <dgm:t>
        <a:bodyPr/>
        <a:lstStyle/>
        <a:p>
          <a:endParaRPr lang="it-IT"/>
        </a:p>
      </dgm:t>
    </dgm:pt>
    <dgm:pt modelId="{98C38A74-AFD6-4651-B1AE-7DFF4CAC6269}" type="sibTrans" cxnId="{4A17053A-EFB3-4025-B751-BC3835BE0777}">
      <dgm:prSet/>
      <dgm:spPr/>
      <dgm:t>
        <a:bodyPr/>
        <a:lstStyle/>
        <a:p>
          <a:endParaRPr lang="it-IT"/>
        </a:p>
      </dgm:t>
    </dgm:pt>
    <dgm:pt modelId="{EB0C650A-354B-4331-9C8B-83827BD787EE}">
      <dgm:prSet phldrT="[Testo]" custT="1"/>
      <dgm:spPr/>
      <dgm:t>
        <a:bodyPr/>
        <a:lstStyle/>
        <a:p>
          <a:r>
            <a:rPr lang="it-IT" sz="1600" b="0" i="0" dirty="0">
              <a:latin typeface="Berlin Sans FB Demi" panose="020E0802020502020306" pitchFamily="34" charset="0"/>
            </a:rPr>
            <a:t>Utilizza reti neurali multilivello per apprendere rappresentazioni complesse dai dati</a:t>
          </a:r>
          <a:endParaRPr lang="it-IT" sz="1600" dirty="0">
            <a:latin typeface="Berlin Sans FB Demi" panose="020E0802020502020306" pitchFamily="34" charset="0"/>
          </a:endParaRPr>
        </a:p>
      </dgm:t>
    </dgm:pt>
    <dgm:pt modelId="{C8C8F289-821B-49CD-8E3C-B398D83743A1}" type="parTrans" cxnId="{C7F59B1D-2FCE-419A-80A6-104A3B2FD166}">
      <dgm:prSet/>
      <dgm:spPr/>
      <dgm:t>
        <a:bodyPr/>
        <a:lstStyle/>
        <a:p>
          <a:endParaRPr lang="it-IT"/>
        </a:p>
      </dgm:t>
    </dgm:pt>
    <dgm:pt modelId="{4D25FE42-9708-4B30-80F3-C8ECEFABC6AB}" type="sibTrans" cxnId="{C7F59B1D-2FCE-419A-80A6-104A3B2FD166}">
      <dgm:prSet/>
      <dgm:spPr/>
      <dgm:t>
        <a:bodyPr/>
        <a:lstStyle/>
        <a:p>
          <a:endParaRPr lang="it-IT"/>
        </a:p>
      </dgm:t>
    </dgm:pt>
    <dgm:pt modelId="{13452F89-1ADE-4936-81B6-983954A221FF}" type="pres">
      <dgm:prSet presAssocID="{753C2EFC-2D56-4B3E-A703-D61D010930A0}" presName="Name0" presStyleCnt="0">
        <dgm:presLayoutVars>
          <dgm:dir/>
          <dgm:animLvl val="lvl"/>
          <dgm:resizeHandles val="exact"/>
        </dgm:presLayoutVars>
      </dgm:prSet>
      <dgm:spPr/>
    </dgm:pt>
    <dgm:pt modelId="{ABA39FC1-E700-4A60-BEC8-61F1FFC288CA}" type="pres">
      <dgm:prSet presAssocID="{3AAE2F1B-B102-4AB4-8192-433128DB3572}" presName="composite" presStyleCnt="0"/>
      <dgm:spPr/>
    </dgm:pt>
    <dgm:pt modelId="{115DFB08-907D-4312-AE11-2E079F3DB79A}" type="pres">
      <dgm:prSet presAssocID="{3AAE2F1B-B102-4AB4-8192-433128DB3572}" presName="parTx" presStyleLbl="alignNode1" presStyleIdx="0" presStyleCnt="4">
        <dgm:presLayoutVars>
          <dgm:chMax val="0"/>
          <dgm:chPref val="0"/>
          <dgm:bulletEnabled val="1"/>
        </dgm:presLayoutVars>
      </dgm:prSet>
      <dgm:spPr/>
    </dgm:pt>
    <dgm:pt modelId="{61C9B657-645E-4BF8-96CD-A11EED0EBF13}" type="pres">
      <dgm:prSet presAssocID="{3AAE2F1B-B102-4AB4-8192-433128DB3572}" presName="desTx" presStyleLbl="alignAccFollowNode1" presStyleIdx="0" presStyleCnt="4">
        <dgm:presLayoutVars>
          <dgm:bulletEnabled val="1"/>
        </dgm:presLayoutVars>
      </dgm:prSet>
      <dgm:spPr/>
    </dgm:pt>
    <dgm:pt modelId="{F6EE9226-9E56-4BED-96DD-1FF3AEF4012A}" type="pres">
      <dgm:prSet presAssocID="{6803F1AB-412A-469C-B706-FACF72340C23}" presName="space" presStyleCnt="0"/>
      <dgm:spPr/>
    </dgm:pt>
    <dgm:pt modelId="{1096F479-482A-43DF-AD8D-9228CF75DFB1}" type="pres">
      <dgm:prSet presAssocID="{38E2E2F5-871D-4AA9-A267-11B59AA32EB8}" presName="composite" presStyleCnt="0"/>
      <dgm:spPr/>
    </dgm:pt>
    <dgm:pt modelId="{8DC34982-5A28-4E89-B4D2-D128F13FAEB6}" type="pres">
      <dgm:prSet presAssocID="{38E2E2F5-871D-4AA9-A267-11B59AA32EB8}" presName="parTx" presStyleLbl="alignNode1" presStyleIdx="1" presStyleCnt="4">
        <dgm:presLayoutVars>
          <dgm:chMax val="0"/>
          <dgm:chPref val="0"/>
          <dgm:bulletEnabled val="1"/>
        </dgm:presLayoutVars>
      </dgm:prSet>
      <dgm:spPr/>
    </dgm:pt>
    <dgm:pt modelId="{12F6B48B-9014-4154-85E0-3D13A5D2DCFB}" type="pres">
      <dgm:prSet presAssocID="{38E2E2F5-871D-4AA9-A267-11B59AA32EB8}" presName="desTx" presStyleLbl="alignAccFollowNode1" presStyleIdx="1" presStyleCnt="4">
        <dgm:presLayoutVars>
          <dgm:bulletEnabled val="1"/>
        </dgm:presLayoutVars>
      </dgm:prSet>
      <dgm:spPr/>
    </dgm:pt>
    <dgm:pt modelId="{4C027C39-3C19-4267-8182-AE3901788C4C}" type="pres">
      <dgm:prSet presAssocID="{7F345EC1-5BE2-4085-A2F5-023950340C63}" presName="space" presStyleCnt="0"/>
      <dgm:spPr/>
    </dgm:pt>
    <dgm:pt modelId="{EC06453B-22E3-4EED-8D5E-0A384AFF15DB}" type="pres">
      <dgm:prSet presAssocID="{0580DE43-8A44-4200-9B5D-3B56BF489192}" presName="composite" presStyleCnt="0"/>
      <dgm:spPr/>
    </dgm:pt>
    <dgm:pt modelId="{672B4B19-3496-4FF8-A4B4-9275B12AC90C}" type="pres">
      <dgm:prSet presAssocID="{0580DE43-8A44-4200-9B5D-3B56BF489192}" presName="parTx" presStyleLbl="alignNode1" presStyleIdx="2" presStyleCnt="4">
        <dgm:presLayoutVars>
          <dgm:chMax val="0"/>
          <dgm:chPref val="0"/>
          <dgm:bulletEnabled val="1"/>
        </dgm:presLayoutVars>
      </dgm:prSet>
      <dgm:spPr/>
    </dgm:pt>
    <dgm:pt modelId="{3DB16556-0723-497B-887E-50679628655A}" type="pres">
      <dgm:prSet presAssocID="{0580DE43-8A44-4200-9B5D-3B56BF489192}" presName="desTx" presStyleLbl="alignAccFollowNode1" presStyleIdx="2" presStyleCnt="4">
        <dgm:presLayoutVars>
          <dgm:bulletEnabled val="1"/>
        </dgm:presLayoutVars>
      </dgm:prSet>
      <dgm:spPr/>
    </dgm:pt>
    <dgm:pt modelId="{6F14CD59-9D4F-4294-8A23-4E1916B1D7A3}" type="pres">
      <dgm:prSet presAssocID="{DC5991E8-18D0-43B0-A1F3-4713190D9AFE}" presName="space" presStyleCnt="0"/>
      <dgm:spPr/>
    </dgm:pt>
    <dgm:pt modelId="{231FDD57-A984-4EE7-8558-41AF56FD742E}" type="pres">
      <dgm:prSet presAssocID="{C7ADBCAB-1C13-44FC-92B5-8DC8A6B07067}" presName="composite" presStyleCnt="0"/>
      <dgm:spPr/>
    </dgm:pt>
    <dgm:pt modelId="{8F5E1999-7D81-42E4-9585-C003DF8ADC75}" type="pres">
      <dgm:prSet presAssocID="{C7ADBCAB-1C13-44FC-92B5-8DC8A6B07067}" presName="parTx" presStyleLbl="alignNode1" presStyleIdx="3" presStyleCnt="4">
        <dgm:presLayoutVars>
          <dgm:chMax val="0"/>
          <dgm:chPref val="0"/>
          <dgm:bulletEnabled val="1"/>
        </dgm:presLayoutVars>
      </dgm:prSet>
      <dgm:spPr/>
    </dgm:pt>
    <dgm:pt modelId="{948BD501-2C02-4280-A9E4-3988BD580EF8}" type="pres">
      <dgm:prSet presAssocID="{C7ADBCAB-1C13-44FC-92B5-8DC8A6B07067}" presName="desTx" presStyleLbl="alignAccFollowNode1" presStyleIdx="3" presStyleCnt="4">
        <dgm:presLayoutVars>
          <dgm:bulletEnabled val="1"/>
        </dgm:presLayoutVars>
      </dgm:prSet>
      <dgm:spPr/>
    </dgm:pt>
  </dgm:ptLst>
  <dgm:cxnLst>
    <dgm:cxn modelId="{E6B58B03-DDCD-4207-9B1B-663D86C6969C}" srcId="{753C2EFC-2D56-4B3E-A703-D61D010930A0}" destId="{3AAE2F1B-B102-4AB4-8192-433128DB3572}" srcOrd="0" destOrd="0" parTransId="{15C1C91F-BE52-4AB0-96AF-93F3B41499D9}" sibTransId="{6803F1AB-412A-469C-B706-FACF72340C23}"/>
    <dgm:cxn modelId="{3EF9850C-B73B-433B-9F83-F3F27B37C226}" type="presOf" srcId="{1CF8569D-8A9F-425A-891D-E9EF96631458}" destId="{948BD501-2C02-4280-A9E4-3988BD580EF8}" srcOrd="0" destOrd="0" presId="urn:microsoft.com/office/officeart/2005/8/layout/hList1"/>
    <dgm:cxn modelId="{C7F59B1D-2FCE-419A-80A6-104A3B2FD166}" srcId="{0580DE43-8A44-4200-9B5D-3B56BF489192}" destId="{EB0C650A-354B-4331-9C8B-83827BD787EE}" srcOrd="0" destOrd="0" parTransId="{C8C8F289-821B-49CD-8E3C-B398D83743A1}" sibTransId="{4D25FE42-9708-4B30-80F3-C8ECEFABC6AB}"/>
    <dgm:cxn modelId="{43522B25-57AE-4C18-A4CD-C42CFAF10415}" type="presOf" srcId="{753C2EFC-2D56-4B3E-A703-D61D010930A0}" destId="{13452F89-1ADE-4936-81B6-983954A221FF}" srcOrd="0" destOrd="0" presId="urn:microsoft.com/office/officeart/2005/8/layout/hList1"/>
    <dgm:cxn modelId="{165B6228-6D6C-44DE-80D4-FE74057D2673}" srcId="{38E2E2F5-871D-4AA9-A267-11B59AA32EB8}" destId="{E3012E98-847D-4D24-A333-BD8BEB33DB08}" srcOrd="0" destOrd="0" parTransId="{27DC2CB6-B1F1-41F9-B52F-077F359C73AA}" sibTransId="{E47E5AC7-E55C-4423-909B-08EBBB0E5B0F}"/>
    <dgm:cxn modelId="{096C4E37-D8A1-4C74-84C6-EDEE8C37035C}" srcId="{3AAE2F1B-B102-4AB4-8192-433128DB3572}" destId="{7FFF55ED-AE17-4971-B667-F7CEE44D3027}" srcOrd="0" destOrd="0" parTransId="{FF2EA524-7184-46FC-97BF-FAB737073FFD}" sibTransId="{AA57DFD5-3DB4-4502-983F-41FEE0A35B42}"/>
    <dgm:cxn modelId="{4A17053A-EFB3-4025-B751-BC3835BE0777}" srcId="{C7ADBCAB-1C13-44FC-92B5-8DC8A6B07067}" destId="{1CF8569D-8A9F-425A-891D-E9EF96631458}" srcOrd="0" destOrd="0" parTransId="{64ABE6DC-F55A-4093-B08B-9596B84CBDF2}" sibTransId="{98C38A74-AFD6-4651-B1AE-7DFF4CAC6269}"/>
    <dgm:cxn modelId="{ADD6A762-C7E9-4134-AE58-F72C7A167CD3}" type="presOf" srcId="{C7ADBCAB-1C13-44FC-92B5-8DC8A6B07067}" destId="{8F5E1999-7D81-42E4-9585-C003DF8ADC75}" srcOrd="0" destOrd="0" presId="urn:microsoft.com/office/officeart/2005/8/layout/hList1"/>
    <dgm:cxn modelId="{A3873455-D589-4162-A652-28D623C7A488}" srcId="{753C2EFC-2D56-4B3E-A703-D61D010930A0}" destId="{C7ADBCAB-1C13-44FC-92B5-8DC8A6B07067}" srcOrd="3" destOrd="0" parTransId="{C5A98DFD-44AB-4B77-A06D-5C95145C1CC3}" sibTransId="{1486E2B6-90A5-4181-B40C-A813B5A309C1}"/>
    <dgm:cxn modelId="{3B3B5490-C3D4-4A19-8511-098DC8B5D86A}" srcId="{753C2EFC-2D56-4B3E-A703-D61D010930A0}" destId="{38E2E2F5-871D-4AA9-A267-11B59AA32EB8}" srcOrd="1" destOrd="0" parTransId="{B2B33AE9-C62D-4A9C-A6B2-F898EF28CDC3}" sibTransId="{7F345EC1-5BE2-4085-A2F5-023950340C63}"/>
    <dgm:cxn modelId="{1172C995-4F27-4651-86CA-3A6967884781}" type="presOf" srcId="{3AAE2F1B-B102-4AB4-8192-433128DB3572}" destId="{115DFB08-907D-4312-AE11-2E079F3DB79A}" srcOrd="0" destOrd="0" presId="urn:microsoft.com/office/officeart/2005/8/layout/hList1"/>
    <dgm:cxn modelId="{C372D79A-239B-4DEC-9EAB-78A29005177D}" type="presOf" srcId="{0580DE43-8A44-4200-9B5D-3B56BF489192}" destId="{672B4B19-3496-4FF8-A4B4-9275B12AC90C}" srcOrd="0" destOrd="0" presId="urn:microsoft.com/office/officeart/2005/8/layout/hList1"/>
    <dgm:cxn modelId="{D1AB6DAD-26DD-4110-92EF-99F667F6EE30}" type="presOf" srcId="{EB0C650A-354B-4331-9C8B-83827BD787EE}" destId="{3DB16556-0723-497B-887E-50679628655A}" srcOrd="0" destOrd="0" presId="urn:microsoft.com/office/officeart/2005/8/layout/hList1"/>
    <dgm:cxn modelId="{68E996B3-BAA1-4BFC-B693-5DB4A353575E}" srcId="{753C2EFC-2D56-4B3E-A703-D61D010930A0}" destId="{0580DE43-8A44-4200-9B5D-3B56BF489192}" srcOrd="2" destOrd="0" parTransId="{CD65193A-839B-43AD-9C61-A64589C0A8F6}" sibTransId="{DC5991E8-18D0-43B0-A1F3-4713190D9AFE}"/>
    <dgm:cxn modelId="{C29A59D3-FB2D-460B-99CE-B1C5F5FBBD29}" type="presOf" srcId="{38E2E2F5-871D-4AA9-A267-11B59AA32EB8}" destId="{8DC34982-5A28-4E89-B4D2-D128F13FAEB6}" srcOrd="0" destOrd="0" presId="urn:microsoft.com/office/officeart/2005/8/layout/hList1"/>
    <dgm:cxn modelId="{365AA9D5-EEDC-47DE-9DA0-CA714B4B462D}" type="presOf" srcId="{7FFF55ED-AE17-4971-B667-F7CEE44D3027}" destId="{61C9B657-645E-4BF8-96CD-A11EED0EBF13}" srcOrd="0" destOrd="0" presId="urn:microsoft.com/office/officeart/2005/8/layout/hList1"/>
    <dgm:cxn modelId="{B3E050E0-0382-4603-B3D1-21C173F8D1F7}" type="presOf" srcId="{E3012E98-847D-4D24-A333-BD8BEB33DB08}" destId="{12F6B48B-9014-4154-85E0-3D13A5D2DCFB}" srcOrd="0" destOrd="0" presId="urn:microsoft.com/office/officeart/2005/8/layout/hList1"/>
    <dgm:cxn modelId="{95797F14-5A26-4913-9989-3079E449DDBD}" type="presParOf" srcId="{13452F89-1ADE-4936-81B6-983954A221FF}" destId="{ABA39FC1-E700-4A60-BEC8-61F1FFC288CA}" srcOrd="0" destOrd="0" presId="urn:microsoft.com/office/officeart/2005/8/layout/hList1"/>
    <dgm:cxn modelId="{73692D1C-0322-4EDD-9A39-6945CE73846F}" type="presParOf" srcId="{ABA39FC1-E700-4A60-BEC8-61F1FFC288CA}" destId="{115DFB08-907D-4312-AE11-2E079F3DB79A}" srcOrd="0" destOrd="0" presId="urn:microsoft.com/office/officeart/2005/8/layout/hList1"/>
    <dgm:cxn modelId="{F294D6CC-2D6D-4E9B-8BCE-DFBF39266EB1}" type="presParOf" srcId="{ABA39FC1-E700-4A60-BEC8-61F1FFC288CA}" destId="{61C9B657-645E-4BF8-96CD-A11EED0EBF13}" srcOrd="1" destOrd="0" presId="urn:microsoft.com/office/officeart/2005/8/layout/hList1"/>
    <dgm:cxn modelId="{CB08E364-E57A-4782-883F-A194F0A31058}" type="presParOf" srcId="{13452F89-1ADE-4936-81B6-983954A221FF}" destId="{F6EE9226-9E56-4BED-96DD-1FF3AEF4012A}" srcOrd="1" destOrd="0" presId="urn:microsoft.com/office/officeart/2005/8/layout/hList1"/>
    <dgm:cxn modelId="{72AAB063-D406-41F9-AD7F-C1EAC9F83470}" type="presParOf" srcId="{13452F89-1ADE-4936-81B6-983954A221FF}" destId="{1096F479-482A-43DF-AD8D-9228CF75DFB1}" srcOrd="2" destOrd="0" presId="urn:microsoft.com/office/officeart/2005/8/layout/hList1"/>
    <dgm:cxn modelId="{39A6E6D4-DB8E-44FC-9512-0B276323F3A0}" type="presParOf" srcId="{1096F479-482A-43DF-AD8D-9228CF75DFB1}" destId="{8DC34982-5A28-4E89-B4D2-D128F13FAEB6}" srcOrd="0" destOrd="0" presId="urn:microsoft.com/office/officeart/2005/8/layout/hList1"/>
    <dgm:cxn modelId="{E2B16E31-DBE5-4C0E-8874-113F8E823D96}" type="presParOf" srcId="{1096F479-482A-43DF-AD8D-9228CF75DFB1}" destId="{12F6B48B-9014-4154-85E0-3D13A5D2DCFB}" srcOrd="1" destOrd="0" presId="urn:microsoft.com/office/officeart/2005/8/layout/hList1"/>
    <dgm:cxn modelId="{9A93A3C5-88A1-48E7-B182-C0B8FC03A576}" type="presParOf" srcId="{13452F89-1ADE-4936-81B6-983954A221FF}" destId="{4C027C39-3C19-4267-8182-AE3901788C4C}" srcOrd="3" destOrd="0" presId="urn:microsoft.com/office/officeart/2005/8/layout/hList1"/>
    <dgm:cxn modelId="{32B9D68B-77F7-42FF-8931-11D16F612635}" type="presParOf" srcId="{13452F89-1ADE-4936-81B6-983954A221FF}" destId="{EC06453B-22E3-4EED-8D5E-0A384AFF15DB}" srcOrd="4" destOrd="0" presId="urn:microsoft.com/office/officeart/2005/8/layout/hList1"/>
    <dgm:cxn modelId="{F32F3FAB-A20D-4940-B57E-2FCE9C2BD01A}" type="presParOf" srcId="{EC06453B-22E3-4EED-8D5E-0A384AFF15DB}" destId="{672B4B19-3496-4FF8-A4B4-9275B12AC90C}" srcOrd="0" destOrd="0" presId="urn:microsoft.com/office/officeart/2005/8/layout/hList1"/>
    <dgm:cxn modelId="{1CCADAFC-1DF5-47C6-BD8B-6BBD522AD1DA}" type="presParOf" srcId="{EC06453B-22E3-4EED-8D5E-0A384AFF15DB}" destId="{3DB16556-0723-497B-887E-50679628655A}" srcOrd="1" destOrd="0" presId="urn:microsoft.com/office/officeart/2005/8/layout/hList1"/>
    <dgm:cxn modelId="{7E996BA5-58E3-46FD-A3CB-403B3C74B0AD}" type="presParOf" srcId="{13452F89-1ADE-4936-81B6-983954A221FF}" destId="{6F14CD59-9D4F-4294-8A23-4E1916B1D7A3}" srcOrd="5" destOrd="0" presId="urn:microsoft.com/office/officeart/2005/8/layout/hList1"/>
    <dgm:cxn modelId="{FD1051D0-110D-4049-88AC-C778D4797755}" type="presParOf" srcId="{13452F89-1ADE-4936-81B6-983954A221FF}" destId="{231FDD57-A984-4EE7-8558-41AF56FD742E}" srcOrd="6" destOrd="0" presId="urn:microsoft.com/office/officeart/2005/8/layout/hList1"/>
    <dgm:cxn modelId="{CBFB9932-4518-45BD-9530-EA6651827857}" type="presParOf" srcId="{231FDD57-A984-4EE7-8558-41AF56FD742E}" destId="{8F5E1999-7D81-42E4-9585-C003DF8ADC75}" srcOrd="0" destOrd="0" presId="urn:microsoft.com/office/officeart/2005/8/layout/hList1"/>
    <dgm:cxn modelId="{E6D5D228-0743-462D-A9EC-FB6721A7FB1B}" type="presParOf" srcId="{231FDD57-A984-4EE7-8558-41AF56FD742E}" destId="{948BD501-2C02-4280-A9E4-3988BD580EF8}"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678B15-07EA-44A2-989B-C797B441BCFE}"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en-GB"/>
        </a:p>
      </dgm:t>
    </dgm:pt>
    <dgm:pt modelId="{A877300F-D8A0-49B0-B82C-E6D3FFCA3F76}">
      <dgm:prSet phldrT="[Testo]" custT="1"/>
      <dgm:spPr/>
      <dgm:t>
        <a:bodyPr/>
        <a:lstStyle/>
        <a:p>
          <a:r>
            <a:rPr lang="it-IT" sz="1400" dirty="0">
              <a:solidFill>
                <a:schemeClr val="tx1"/>
              </a:solidFill>
              <a:latin typeface="Verdana" panose="020B0604030504040204" pitchFamily="34" charset="0"/>
              <a:ea typeface="Verdana" panose="020B0604030504040204" pitchFamily="34" charset="0"/>
            </a:rPr>
            <a:t>Input: Richiesta</a:t>
          </a:r>
          <a:endParaRPr lang="en-GB" sz="1400" dirty="0">
            <a:solidFill>
              <a:schemeClr val="tx1"/>
            </a:solidFill>
            <a:latin typeface="Verdana" panose="020B0604030504040204" pitchFamily="34" charset="0"/>
            <a:ea typeface="Verdana" panose="020B0604030504040204" pitchFamily="34" charset="0"/>
          </a:endParaRPr>
        </a:p>
      </dgm:t>
    </dgm:pt>
    <dgm:pt modelId="{7A44949A-0F60-49BD-BCFE-6FB3A64644AE}" type="parTrans" cxnId="{8C01470B-5448-4F24-95B0-082B4B225C31}">
      <dgm:prSet/>
      <dgm:spPr/>
      <dgm:t>
        <a:bodyPr/>
        <a:lstStyle/>
        <a:p>
          <a:endParaRPr lang="en-GB" sz="1600"/>
        </a:p>
      </dgm:t>
    </dgm:pt>
    <dgm:pt modelId="{1975D2CA-40E8-4ECD-B660-85F83EE048DF}" type="sibTrans" cxnId="{8C01470B-5448-4F24-95B0-082B4B225C31}">
      <dgm:prSet/>
      <dgm:spPr/>
      <dgm:t>
        <a:bodyPr/>
        <a:lstStyle/>
        <a:p>
          <a:endParaRPr lang="en-GB" sz="1600"/>
        </a:p>
      </dgm:t>
    </dgm:pt>
    <dgm:pt modelId="{20448212-9AD6-47E4-8AE8-ADBD1CC097F7}">
      <dgm:prSet phldrT="[Testo]" custT="1"/>
      <dgm:spPr/>
      <dgm:t>
        <a:bodyPr/>
        <a:lstStyle/>
        <a:p>
          <a:r>
            <a:rPr lang="it-IT" sz="1400" dirty="0">
              <a:solidFill>
                <a:schemeClr val="tx1"/>
              </a:solidFill>
              <a:latin typeface="Verdana" panose="020B0604030504040204" pitchFamily="34" charset="0"/>
              <a:ea typeface="Verdana" panose="020B0604030504040204" pitchFamily="34" charset="0"/>
            </a:rPr>
            <a:t>Elaborazione: </a:t>
          </a:r>
        </a:p>
        <a:p>
          <a:r>
            <a:rPr lang="it-IT" sz="1400" dirty="0">
              <a:solidFill>
                <a:schemeClr val="tx1"/>
              </a:solidFill>
              <a:latin typeface="Verdana" panose="020B0604030504040204" pitchFamily="34" charset="0"/>
              <a:ea typeface="Verdana" panose="020B0604030504040204" pitchFamily="34" charset="0"/>
            </a:rPr>
            <a:t>Modello linguistico di grandi dimensioni</a:t>
          </a:r>
          <a:endParaRPr lang="en-GB" sz="1400" dirty="0">
            <a:solidFill>
              <a:schemeClr val="tx1"/>
            </a:solidFill>
            <a:latin typeface="Verdana" panose="020B0604030504040204" pitchFamily="34" charset="0"/>
            <a:ea typeface="Verdana" panose="020B0604030504040204" pitchFamily="34" charset="0"/>
          </a:endParaRPr>
        </a:p>
      </dgm:t>
    </dgm:pt>
    <dgm:pt modelId="{24515D90-7FA0-41A1-84CF-DF1803551165}" type="parTrans" cxnId="{D914E779-0740-4609-A298-F872A93E39D7}">
      <dgm:prSet/>
      <dgm:spPr/>
      <dgm:t>
        <a:bodyPr/>
        <a:lstStyle/>
        <a:p>
          <a:endParaRPr lang="en-GB" sz="1600"/>
        </a:p>
      </dgm:t>
    </dgm:pt>
    <dgm:pt modelId="{BDE77357-E828-4857-B394-6D7C34A53666}" type="sibTrans" cxnId="{D914E779-0740-4609-A298-F872A93E39D7}">
      <dgm:prSet/>
      <dgm:spPr/>
      <dgm:t>
        <a:bodyPr/>
        <a:lstStyle/>
        <a:p>
          <a:endParaRPr lang="en-GB" sz="1600"/>
        </a:p>
      </dgm:t>
    </dgm:pt>
    <dgm:pt modelId="{12E5859A-2AE6-4852-8036-41EED120ED3A}">
      <dgm:prSet phldrT="[Testo]" custT="1"/>
      <dgm:spPr/>
      <dgm:t>
        <a:bodyPr/>
        <a:lstStyle/>
        <a:p>
          <a:r>
            <a:rPr lang="it-IT" sz="1400" dirty="0">
              <a:solidFill>
                <a:schemeClr val="tx1"/>
              </a:solidFill>
              <a:latin typeface="Verdana" panose="020B0604030504040204" pitchFamily="34" charset="0"/>
              <a:ea typeface="Verdana" panose="020B0604030504040204" pitchFamily="34" charset="0"/>
            </a:rPr>
            <a:t>Output: Risposta</a:t>
          </a:r>
          <a:endParaRPr lang="en-GB" sz="1400" dirty="0">
            <a:solidFill>
              <a:schemeClr val="tx1"/>
            </a:solidFill>
            <a:latin typeface="Verdana" panose="020B0604030504040204" pitchFamily="34" charset="0"/>
            <a:ea typeface="Verdana" panose="020B0604030504040204" pitchFamily="34" charset="0"/>
          </a:endParaRPr>
        </a:p>
      </dgm:t>
    </dgm:pt>
    <dgm:pt modelId="{68A6CDAD-FB56-4C0C-AB66-0A35C3F768BF}" type="parTrans" cxnId="{9E17EEF7-B808-4BA1-85DD-771950BB05D3}">
      <dgm:prSet/>
      <dgm:spPr/>
      <dgm:t>
        <a:bodyPr/>
        <a:lstStyle/>
        <a:p>
          <a:endParaRPr lang="en-GB" sz="1600"/>
        </a:p>
      </dgm:t>
    </dgm:pt>
    <dgm:pt modelId="{23972590-1D50-4B02-85F2-22212A0D8E2C}" type="sibTrans" cxnId="{9E17EEF7-B808-4BA1-85DD-771950BB05D3}">
      <dgm:prSet/>
      <dgm:spPr/>
      <dgm:t>
        <a:bodyPr/>
        <a:lstStyle/>
        <a:p>
          <a:endParaRPr lang="en-GB" sz="1600"/>
        </a:p>
      </dgm:t>
    </dgm:pt>
    <dgm:pt modelId="{5E530B7A-1A51-4238-8964-AE2572D18BBE}" type="pres">
      <dgm:prSet presAssocID="{01678B15-07EA-44A2-989B-C797B441BCFE}" presName="Name0" presStyleCnt="0">
        <dgm:presLayoutVars>
          <dgm:chMax val="7"/>
          <dgm:chPref val="7"/>
          <dgm:dir/>
          <dgm:animLvl val="lvl"/>
        </dgm:presLayoutVars>
      </dgm:prSet>
      <dgm:spPr/>
    </dgm:pt>
    <dgm:pt modelId="{8CBE9ECC-11C6-4275-91AD-0D3A9F3761B1}" type="pres">
      <dgm:prSet presAssocID="{A877300F-D8A0-49B0-B82C-E6D3FFCA3F76}" presName="Accent1" presStyleCnt="0"/>
      <dgm:spPr/>
    </dgm:pt>
    <dgm:pt modelId="{766A28A0-3C5D-4368-AF7E-503FBFBABC78}" type="pres">
      <dgm:prSet presAssocID="{A877300F-D8A0-49B0-B82C-E6D3FFCA3F76}" presName="Accent" presStyleLbl="node1" presStyleIdx="0" presStyleCnt="3"/>
      <dgm:spPr/>
    </dgm:pt>
    <dgm:pt modelId="{4A987268-E0BA-4E3C-8A27-C305B64F458F}" type="pres">
      <dgm:prSet presAssocID="{A877300F-D8A0-49B0-B82C-E6D3FFCA3F76}" presName="Parent1" presStyleLbl="revTx" presStyleIdx="0" presStyleCnt="3" custLinFactNeighborX="-850" custLinFactNeighborY="-18699">
        <dgm:presLayoutVars>
          <dgm:chMax val="1"/>
          <dgm:chPref val="1"/>
          <dgm:bulletEnabled val="1"/>
        </dgm:presLayoutVars>
      </dgm:prSet>
      <dgm:spPr/>
    </dgm:pt>
    <dgm:pt modelId="{E2315625-0170-4294-9489-65570A0187AC}" type="pres">
      <dgm:prSet presAssocID="{20448212-9AD6-47E4-8AE8-ADBD1CC097F7}" presName="Accent2" presStyleCnt="0"/>
      <dgm:spPr/>
    </dgm:pt>
    <dgm:pt modelId="{7CFD6CD8-BF51-44D5-83FA-170AA3B7CF8A}" type="pres">
      <dgm:prSet presAssocID="{20448212-9AD6-47E4-8AE8-ADBD1CC097F7}" presName="Accent" presStyleLbl="node1" presStyleIdx="1" presStyleCnt="3"/>
      <dgm:spPr/>
    </dgm:pt>
    <dgm:pt modelId="{37142948-C6E2-4500-90EF-AE837F1F0578}" type="pres">
      <dgm:prSet presAssocID="{20448212-9AD6-47E4-8AE8-ADBD1CC097F7}" presName="Parent2" presStyleLbl="revTx" presStyleIdx="1" presStyleCnt="3" custScaleX="162881" custLinFactNeighborX="14445" custLinFactNeighborY="-1700">
        <dgm:presLayoutVars>
          <dgm:chMax val="1"/>
          <dgm:chPref val="1"/>
          <dgm:bulletEnabled val="1"/>
        </dgm:presLayoutVars>
      </dgm:prSet>
      <dgm:spPr/>
    </dgm:pt>
    <dgm:pt modelId="{67CA613F-EA90-44C2-9A1D-E6375D997428}" type="pres">
      <dgm:prSet presAssocID="{12E5859A-2AE6-4852-8036-41EED120ED3A}" presName="Accent3" presStyleCnt="0"/>
      <dgm:spPr/>
    </dgm:pt>
    <dgm:pt modelId="{FD9FBBF2-3B47-4AFC-AE43-192D5C2976DD}" type="pres">
      <dgm:prSet presAssocID="{12E5859A-2AE6-4852-8036-41EED120ED3A}" presName="Accent" presStyleLbl="node1" presStyleIdx="2" presStyleCnt="3"/>
      <dgm:spPr/>
    </dgm:pt>
    <dgm:pt modelId="{A4F06F9A-5432-45C9-B60F-2205D5293245}" type="pres">
      <dgm:prSet presAssocID="{12E5859A-2AE6-4852-8036-41EED120ED3A}" presName="Parent3" presStyleLbl="revTx" presStyleIdx="2" presStyleCnt="3" custLinFactNeighborX="850" custLinFactNeighborY="6800">
        <dgm:presLayoutVars>
          <dgm:chMax val="1"/>
          <dgm:chPref val="1"/>
          <dgm:bulletEnabled val="1"/>
        </dgm:presLayoutVars>
      </dgm:prSet>
      <dgm:spPr/>
    </dgm:pt>
  </dgm:ptLst>
  <dgm:cxnLst>
    <dgm:cxn modelId="{8C01470B-5448-4F24-95B0-082B4B225C31}" srcId="{01678B15-07EA-44A2-989B-C797B441BCFE}" destId="{A877300F-D8A0-49B0-B82C-E6D3FFCA3F76}" srcOrd="0" destOrd="0" parTransId="{7A44949A-0F60-49BD-BCFE-6FB3A64644AE}" sibTransId="{1975D2CA-40E8-4ECD-B660-85F83EE048DF}"/>
    <dgm:cxn modelId="{53336716-BE39-47AA-A7C0-773CE4D4B761}" type="presOf" srcId="{01678B15-07EA-44A2-989B-C797B441BCFE}" destId="{5E530B7A-1A51-4238-8964-AE2572D18BBE}" srcOrd="0" destOrd="0" presId="urn:microsoft.com/office/officeart/2009/layout/CircleArrowProcess"/>
    <dgm:cxn modelId="{D914E779-0740-4609-A298-F872A93E39D7}" srcId="{01678B15-07EA-44A2-989B-C797B441BCFE}" destId="{20448212-9AD6-47E4-8AE8-ADBD1CC097F7}" srcOrd="1" destOrd="0" parTransId="{24515D90-7FA0-41A1-84CF-DF1803551165}" sibTransId="{BDE77357-E828-4857-B394-6D7C34A53666}"/>
    <dgm:cxn modelId="{FCCAFE7C-196E-4021-B476-180CA903CB67}" type="presOf" srcId="{12E5859A-2AE6-4852-8036-41EED120ED3A}" destId="{A4F06F9A-5432-45C9-B60F-2205D5293245}" srcOrd="0" destOrd="0" presId="urn:microsoft.com/office/officeart/2009/layout/CircleArrowProcess"/>
    <dgm:cxn modelId="{335AA9A2-F7D4-4912-96B0-860AE7052B29}" type="presOf" srcId="{A877300F-D8A0-49B0-B82C-E6D3FFCA3F76}" destId="{4A987268-E0BA-4E3C-8A27-C305B64F458F}" srcOrd="0" destOrd="0" presId="urn:microsoft.com/office/officeart/2009/layout/CircleArrowProcess"/>
    <dgm:cxn modelId="{D26A39AD-4E0B-41AC-89E0-BFF2418FBCA9}" type="presOf" srcId="{20448212-9AD6-47E4-8AE8-ADBD1CC097F7}" destId="{37142948-C6E2-4500-90EF-AE837F1F0578}" srcOrd="0" destOrd="0" presId="urn:microsoft.com/office/officeart/2009/layout/CircleArrowProcess"/>
    <dgm:cxn modelId="{9E17EEF7-B808-4BA1-85DD-771950BB05D3}" srcId="{01678B15-07EA-44A2-989B-C797B441BCFE}" destId="{12E5859A-2AE6-4852-8036-41EED120ED3A}" srcOrd="2" destOrd="0" parTransId="{68A6CDAD-FB56-4C0C-AB66-0A35C3F768BF}" sibTransId="{23972590-1D50-4B02-85F2-22212A0D8E2C}"/>
    <dgm:cxn modelId="{287195BF-910C-456E-AB6C-8C395158A00D}" type="presParOf" srcId="{5E530B7A-1A51-4238-8964-AE2572D18BBE}" destId="{8CBE9ECC-11C6-4275-91AD-0D3A9F3761B1}" srcOrd="0" destOrd="0" presId="urn:microsoft.com/office/officeart/2009/layout/CircleArrowProcess"/>
    <dgm:cxn modelId="{9863118E-FFEB-48E8-9AD5-C7117420D654}" type="presParOf" srcId="{8CBE9ECC-11C6-4275-91AD-0D3A9F3761B1}" destId="{766A28A0-3C5D-4368-AF7E-503FBFBABC78}" srcOrd="0" destOrd="0" presId="urn:microsoft.com/office/officeart/2009/layout/CircleArrowProcess"/>
    <dgm:cxn modelId="{625CAB91-DFF1-44D9-A6ED-1FFA94C8EA01}" type="presParOf" srcId="{5E530B7A-1A51-4238-8964-AE2572D18BBE}" destId="{4A987268-E0BA-4E3C-8A27-C305B64F458F}" srcOrd="1" destOrd="0" presId="urn:microsoft.com/office/officeart/2009/layout/CircleArrowProcess"/>
    <dgm:cxn modelId="{8D72AC07-5112-4EA3-AB38-600EA4C8423B}" type="presParOf" srcId="{5E530B7A-1A51-4238-8964-AE2572D18BBE}" destId="{E2315625-0170-4294-9489-65570A0187AC}" srcOrd="2" destOrd="0" presId="urn:microsoft.com/office/officeart/2009/layout/CircleArrowProcess"/>
    <dgm:cxn modelId="{BF5BCF20-6E4D-47E1-AC08-10DA010BC59A}" type="presParOf" srcId="{E2315625-0170-4294-9489-65570A0187AC}" destId="{7CFD6CD8-BF51-44D5-83FA-170AA3B7CF8A}" srcOrd="0" destOrd="0" presId="urn:microsoft.com/office/officeart/2009/layout/CircleArrowProcess"/>
    <dgm:cxn modelId="{A3821932-C6B2-48BF-8D7C-23A59C3995E3}" type="presParOf" srcId="{5E530B7A-1A51-4238-8964-AE2572D18BBE}" destId="{37142948-C6E2-4500-90EF-AE837F1F0578}" srcOrd="3" destOrd="0" presId="urn:microsoft.com/office/officeart/2009/layout/CircleArrowProcess"/>
    <dgm:cxn modelId="{1E55E5B6-44F5-43DC-B95A-DB9DA5B440A7}" type="presParOf" srcId="{5E530B7A-1A51-4238-8964-AE2572D18BBE}" destId="{67CA613F-EA90-44C2-9A1D-E6375D997428}" srcOrd="4" destOrd="0" presId="urn:microsoft.com/office/officeart/2009/layout/CircleArrowProcess"/>
    <dgm:cxn modelId="{51E63DC4-5E81-409A-8489-59710CFE3006}" type="presParOf" srcId="{67CA613F-EA90-44C2-9A1D-E6375D997428}" destId="{FD9FBBF2-3B47-4AFC-AE43-192D5C2976DD}" srcOrd="0" destOrd="0" presId="urn:microsoft.com/office/officeart/2009/layout/CircleArrowProcess"/>
    <dgm:cxn modelId="{F328676D-8553-4875-A470-1BC382ED34B4}" type="presParOf" srcId="{5E530B7A-1A51-4238-8964-AE2572D18BBE}" destId="{A4F06F9A-5432-45C9-B60F-2205D5293245}"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F9663FB-CA01-4A98-9670-B2507CAB4A5D}" type="doc">
      <dgm:prSet loTypeId="urn:microsoft.com/office/officeart/2005/8/layout/hProcess9" loCatId="process" qsTypeId="urn:microsoft.com/office/officeart/2005/8/quickstyle/simple1" qsCatId="simple" csTypeId="urn:microsoft.com/office/officeart/2005/8/colors/colorful3" csCatId="colorful" phldr="1"/>
      <dgm:spPr/>
    </dgm:pt>
    <dgm:pt modelId="{16140F97-BB84-4A37-BA49-0B31D61A259A}">
      <dgm:prSet phldrT="[Testo]" custT="1"/>
      <dgm:spPr/>
      <dgm:t>
        <a:bodyPr/>
        <a:lstStyle/>
        <a:p>
          <a:r>
            <a:rPr lang="it-IT" sz="2400" dirty="0">
              <a:latin typeface="Berlin Sans FB Demi" panose="020E0802020502020306" pitchFamily="34" charset="0"/>
            </a:rPr>
            <a:t>Contesto</a:t>
          </a:r>
          <a:endParaRPr lang="en-GB" sz="2400" dirty="0">
            <a:latin typeface="Berlin Sans FB Demi" panose="020E0802020502020306" pitchFamily="34" charset="0"/>
          </a:endParaRPr>
        </a:p>
      </dgm:t>
    </dgm:pt>
    <dgm:pt modelId="{312A6F14-B0DE-42AE-B736-19716B7AFFAA}" type="parTrans" cxnId="{E74C685D-41C9-4721-9DE2-7001CC38296A}">
      <dgm:prSet/>
      <dgm:spPr/>
      <dgm:t>
        <a:bodyPr/>
        <a:lstStyle/>
        <a:p>
          <a:endParaRPr lang="en-GB"/>
        </a:p>
      </dgm:t>
    </dgm:pt>
    <dgm:pt modelId="{23DE621E-6B1B-47AC-9FF2-763E4C344019}" type="sibTrans" cxnId="{E74C685D-41C9-4721-9DE2-7001CC38296A}">
      <dgm:prSet/>
      <dgm:spPr/>
      <dgm:t>
        <a:bodyPr/>
        <a:lstStyle/>
        <a:p>
          <a:endParaRPr lang="en-GB"/>
        </a:p>
      </dgm:t>
    </dgm:pt>
    <dgm:pt modelId="{4FEBEC27-A643-4F1B-8093-B6AFB217ACB2}">
      <dgm:prSet phldrT="[Testo]" custT="1"/>
      <dgm:spPr/>
      <dgm:t>
        <a:bodyPr/>
        <a:lstStyle/>
        <a:p>
          <a:r>
            <a:rPr lang="it-IT" sz="2400" dirty="0">
              <a:latin typeface="Berlin Sans FB Demi" panose="020E0802020502020306" pitchFamily="34" charset="0"/>
            </a:rPr>
            <a:t>Compito</a:t>
          </a:r>
          <a:endParaRPr lang="en-GB" sz="2400" dirty="0">
            <a:latin typeface="Berlin Sans FB Demi" panose="020E0802020502020306" pitchFamily="34" charset="0"/>
          </a:endParaRPr>
        </a:p>
      </dgm:t>
    </dgm:pt>
    <dgm:pt modelId="{43FB78D8-4D33-46FC-A701-CCD0D2F5A865}" type="parTrans" cxnId="{B40C2D8B-DD05-4A3A-9CC6-0C53F3C1F3DA}">
      <dgm:prSet/>
      <dgm:spPr/>
      <dgm:t>
        <a:bodyPr/>
        <a:lstStyle/>
        <a:p>
          <a:endParaRPr lang="en-GB"/>
        </a:p>
      </dgm:t>
    </dgm:pt>
    <dgm:pt modelId="{6EBFEED8-7588-4279-8998-5ABAB40737AA}" type="sibTrans" cxnId="{B40C2D8B-DD05-4A3A-9CC6-0C53F3C1F3DA}">
      <dgm:prSet/>
      <dgm:spPr/>
      <dgm:t>
        <a:bodyPr/>
        <a:lstStyle/>
        <a:p>
          <a:endParaRPr lang="en-GB"/>
        </a:p>
      </dgm:t>
    </dgm:pt>
    <dgm:pt modelId="{5B43804C-7FC6-4E97-B8A7-1C6CCEF67ED9}">
      <dgm:prSet phldrT="[Testo]" custT="1"/>
      <dgm:spPr/>
      <dgm:t>
        <a:bodyPr/>
        <a:lstStyle/>
        <a:p>
          <a:r>
            <a:rPr lang="en-GB" sz="2400" dirty="0" err="1">
              <a:latin typeface="Berlin Sans FB Demi" panose="020E0802020502020306" pitchFamily="34" charset="0"/>
            </a:rPr>
            <a:t>Richiesta</a:t>
          </a:r>
          <a:endParaRPr lang="en-GB" sz="2400" dirty="0">
            <a:latin typeface="Berlin Sans FB Demi" panose="020E0802020502020306" pitchFamily="34" charset="0"/>
          </a:endParaRPr>
        </a:p>
      </dgm:t>
    </dgm:pt>
    <dgm:pt modelId="{D9949773-8E38-41CA-B3E1-A37EF9F4B613}" type="parTrans" cxnId="{5385C7A7-B5AC-42D6-8238-33222649C6A3}">
      <dgm:prSet/>
      <dgm:spPr/>
      <dgm:t>
        <a:bodyPr/>
        <a:lstStyle/>
        <a:p>
          <a:endParaRPr lang="en-GB"/>
        </a:p>
      </dgm:t>
    </dgm:pt>
    <dgm:pt modelId="{87C05D56-9E2D-48FB-9CC8-1BD8B1DD78B9}" type="sibTrans" cxnId="{5385C7A7-B5AC-42D6-8238-33222649C6A3}">
      <dgm:prSet/>
      <dgm:spPr/>
      <dgm:t>
        <a:bodyPr/>
        <a:lstStyle/>
        <a:p>
          <a:endParaRPr lang="en-GB"/>
        </a:p>
      </dgm:t>
    </dgm:pt>
    <dgm:pt modelId="{05CEE76D-AF89-4DB3-985F-1E44AF2C781B}">
      <dgm:prSet phldrT="[Testo]" custT="1"/>
      <dgm:spPr/>
      <dgm:t>
        <a:bodyPr/>
        <a:lstStyle/>
        <a:p>
          <a:r>
            <a:rPr lang="it-IT" sz="2400" dirty="0">
              <a:latin typeface="Berlin Sans FB Demi" panose="020E0802020502020306" pitchFamily="34" charset="0"/>
            </a:rPr>
            <a:t>Regole</a:t>
          </a:r>
          <a:endParaRPr lang="en-GB" sz="2400" dirty="0">
            <a:latin typeface="Berlin Sans FB Demi" panose="020E0802020502020306" pitchFamily="34" charset="0"/>
          </a:endParaRPr>
        </a:p>
      </dgm:t>
    </dgm:pt>
    <dgm:pt modelId="{53D4D2A6-CED7-487D-90D3-233F0AB1CAB5}" type="parTrans" cxnId="{A3B222F7-A3AF-47A3-8462-4A0FF4C92919}">
      <dgm:prSet/>
      <dgm:spPr/>
      <dgm:t>
        <a:bodyPr/>
        <a:lstStyle/>
        <a:p>
          <a:endParaRPr lang="en-GB"/>
        </a:p>
      </dgm:t>
    </dgm:pt>
    <dgm:pt modelId="{ACED662C-714E-40FD-92AE-BA1469675B97}" type="sibTrans" cxnId="{A3B222F7-A3AF-47A3-8462-4A0FF4C92919}">
      <dgm:prSet/>
      <dgm:spPr/>
      <dgm:t>
        <a:bodyPr/>
        <a:lstStyle/>
        <a:p>
          <a:endParaRPr lang="en-GB"/>
        </a:p>
      </dgm:t>
    </dgm:pt>
    <dgm:pt modelId="{E0267C18-2693-4C4D-9210-BC642788638E}" type="pres">
      <dgm:prSet presAssocID="{BF9663FB-CA01-4A98-9670-B2507CAB4A5D}" presName="CompostProcess" presStyleCnt="0">
        <dgm:presLayoutVars>
          <dgm:dir/>
          <dgm:resizeHandles val="exact"/>
        </dgm:presLayoutVars>
      </dgm:prSet>
      <dgm:spPr/>
    </dgm:pt>
    <dgm:pt modelId="{B8AA529B-7CBC-4AEA-8602-7DFFEAC8ED69}" type="pres">
      <dgm:prSet presAssocID="{BF9663FB-CA01-4A98-9670-B2507CAB4A5D}" presName="arrow" presStyleLbl="bgShp" presStyleIdx="0" presStyleCnt="1"/>
      <dgm:spPr/>
    </dgm:pt>
    <dgm:pt modelId="{A4B67D77-9BD7-4A9C-B2FB-9154FC8D6520}" type="pres">
      <dgm:prSet presAssocID="{BF9663FB-CA01-4A98-9670-B2507CAB4A5D}" presName="linearProcess" presStyleCnt="0"/>
      <dgm:spPr/>
    </dgm:pt>
    <dgm:pt modelId="{32D63132-FFD7-46ED-BFF5-4F081A03CA23}" type="pres">
      <dgm:prSet presAssocID="{16140F97-BB84-4A37-BA49-0B31D61A259A}" presName="textNode" presStyleLbl="node1" presStyleIdx="0" presStyleCnt="4">
        <dgm:presLayoutVars>
          <dgm:bulletEnabled val="1"/>
        </dgm:presLayoutVars>
      </dgm:prSet>
      <dgm:spPr/>
    </dgm:pt>
    <dgm:pt modelId="{1960F575-AB6F-438C-AE78-01B24DF790D1}" type="pres">
      <dgm:prSet presAssocID="{23DE621E-6B1B-47AC-9FF2-763E4C344019}" presName="sibTrans" presStyleCnt="0"/>
      <dgm:spPr/>
    </dgm:pt>
    <dgm:pt modelId="{CB242B88-9DC0-49D4-A2BC-F5853A5C6530}" type="pres">
      <dgm:prSet presAssocID="{4FEBEC27-A643-4F1B-8093-B6AFB217ACB2}" presName="textNode" presStyleLbl="node1" presStyleIdx="1" presStyleCnt="4">
        <dgm:presLayoutVars>
          <dgm:bulletEnabled val="1"/>
        </dgm:presLayoutVars>
      </dgm:prSet>
      <dgm:spPr/>
    </dgm:pt>
    <dgm:pt modelId="{A18F3B3E-4446-4883-B2F5-4240F4A38AB3}" type="pres">
      <dgm:prSet presAssocID="{6EBFEED8-7588-4279-8998-5ABAB40737AA}" presName="sibTrans" presStyleCnt="0"/>
      <dgm:spPr/>
    </dgm:pt>
    <dgm:pt modelId="{2B51734B-004A-41C5-9A07-A0F9D88566FA}" type="pres">
      <dgm:prSet presAssocID="{5B43804C-7FC6-4E97-B8A7-1C6CCEF67ED9}" presName="textNode" presStyleLbl="node1" presStyleIdx="2" presStyleCnt="4">
        <dgm:presLayoutVars>
          <dgm:bulletEnabled val="1"/>
        </dgm:presLayoutVars>
      </dgm:prSet>
      <dgm:spPr/>
    </dgm:pt>
    <dgm:pt modelId="{E946A035-7D6F-4C84-A2E2-13AA8E40321D}" type="pres">
      <dgm:prSet presAssocID="{87C05D56-9E2D-48FB-9CC8-1BD8B1DD78B9}" presName="sibTrans" presStyleCnt="0"/>
      <dgm:spPr/>
    </dgm:pt>
    <dgm:pt modelId="{EF0F9E8C-454E-4D01-8393-D56F42118F0E}" type="pres">
      <dgm:prSet presAssocID="{05CEE76D-AF89-4DB3-985F-1E44AF2C781B}" presName="textNode" presStyleLbl="node1" presStyleIdx="3" presStyleCnt="4" custScaleX="126676">
        <dgm:presLayoutVars>
          <dgm:bulletEnabled val="1"/>
        </dgm:presLayoutVars>
      </dgm:prSet>
      <dgm:spPr/>
    </dgm:pt>
  </dgm:ptLst>
  <dgm:cxnLst>
    <dgm:cxn modelId="{BF273015-D658-4DE8-9FD4-079007E04EBF}" type="presOf" srcId="{05CEE76D-AF89-4DB3-985F-1E44AF2C781B}" destId="{EF0F9E8C-454E-4D01-8393-D56F42118F0E}" srcOrd="0" destOrd="0" presId="urn:microsoft.com/office/officeart/2005/8/layout/hProcess9"/>
    <dgm:cxn modelId="{E74C685D-41C9-4721-9DE2-7001CC38296A}" srcId="{BF9663FB-CA01-4A98-9670-B2507CAB4A5D}" destId="{16140F97-BB84-4A37-BA49-0B31D61A259A}" srcOrd="0" destOrd="0" parTransId="{312A6F14-B0DE-42AE-B736-19716B7AFFAA}" sibTransId="{23DE621E-6B1B-47AC-9FF2-763E4C344019}"/>
    <dgm:cxn modelId="{55419F5E-272B-42F7-9366-39C2C148B19F}" type="presOf" srcId="{16140F97-BB84-4A37-BA49-0B31D61A259A}" destId="{32D63132-FFD7-46ED-BFF5-4F081A03CA23}" srcOrd="0" destOrd="0" presId="urn:microsoft.com/office/officeart/2005/8/layout/hProcess9"/>
    <dgm:cxn modelId="{30167E84-5804-4D6F-861B-976ED16F88C6}" type="presOf" srcId="{BF9663FB-CA01-4A98-9670-B2507CAB4A5D}" destId="{E0267C18-2693-4C4D-9210-BC642788638E}" srcOrd="0" destOrd="0" presId="urn:microsoft.com/office/officeart/2005/8/layout/hProcess9"/>
    <dgm:cxn modelId="{B40C2D8B-DD05-4A3A-9CC6-0C53F3C1F3DA}" srcId="{BF9663FB-CA01-4A98-9670-B2507CAB4A5D}" destId="{4FEBEC27-A643-4F1B-8093-B6AFB217ACB2}" srcOrd="1" destOrd="0" parTransId="{43FB78D8-4D33-46FC-A701-CCD0D2F5A865}" sibTransId="{6EBFEED8-7588-4279-8998-5ABAB40737AA}"/>
    <dgm:cxn modelId="{A405579C-4D4F-4F77-A449-85AE5F645667}" type="presOf" srcId="{4FEBEC27-A643-4F1B-8093-B6AFB217ACB2}" destId="{CB242B88-9DC0-49D4-A2BC-F5853A5C6530}" srcOrd="0" destOrd="0" presId="urn:microsoft.com/office/officeart/2005/8/layout/hProcess9"/>
    <dgm:cxn modelId="{5385C7A7-B5AC-42D6-8238-33222649C6A3}" srcId="{BF9663FB-CA01-4A98-9670-B2507CAB4A5D}" destId="{5B43804C-7FC6-4E97-B8A7-1C6CCEF67ED9}" srcOrd="2" destOrd="0" parTransId="{D9949773-8E38-41CA-B3E1-A37EF9F4B613}" sibTransId="{87C05D56-9E2D-48FB-9CC8-1BD8B1DD78B9}"/>
    <dgm:cxn modelId="{ECC959F3-6EF1-4203-830B-9BB52E90F9EA}" type="presOf" srcId="{5B43804C-7FC6-4E97-B8A7-1C6CCEF67ED9}" destId="{2B51734B-004A-41C5-9A07-A0F9D88566FA}" srcOrd="0" destOrd="0" presId="urn:microsoft.com/office/officeart/2005/8/layout/hProcess9"/>
    <dgm:cxn modelId="{A3B222F7-A3AF-47A3-8462-4A0FF4C92919}" srcId="{BF9663FB-CA01-4A98-9670-B2507CAB4A5D}" destId="{05CEE76D-AF89-4DB3-985F-1E44AF2C781B}" srcOrd="3" destOrd="0" parTransId="{53D4D2A6-CED7-487D-90D3-233F0AB1CAB5}" sibTransId="{ACED662C-714E-40FD-92AE-BA1469675B97}"/>
    <dgm:cxn modelId="{17BC90E6-3A10-412D-8714-A7460A63267B}" type="presParOf" srcId="{E0267C18-2693-4C4D-9210-BC642788638E}" destId="{B8AA529B-7CBC-4AEA-8602-7DFFEAC8ED69}" srcOrd="0" destOrd="0" presId="urn:microsoft.com/office/officeart/2005/8/layout/hProcess9"/>
    <dgm:cxn modelId="{4E8F482B-5C83-4A9A-8808-E2C0BF03F2BF}" type="presParOf" srcId="{E0267C18-2693-4C4D-9210-BC642788638E}" destId="{A4B67D77-9BD7-4A9C-B2FB-9154FC8D6520}" srcOrd="1" destOrd="0" presId="urn:microsoft.com/office/officeart/2005/8/layout/hProcess9"/>
    <dgm:cxn modelId="{EF4BB385-0FCB-4176-A41A-F45524174E24}" type="presParOf" srcId="{A4B67D77-9BD7-4A9C-B2FB-9154FC8D6520}" destId="{32D63132-FFD7-46ED-BFF5-4F081A03CA23}" srcOrd="0" destOrd="0" presId="urn:microsoft.com/office/officeart/2005/8/layout/hProcess9"/>
    <dgm:cxn modelId="{37F6F840-72A4-454C-810A-1B43FC7F7192}" type="presParOf" srcId="{A4B67D77-9BD7-4A9C-B2FB-9154FC8D6520}" destId="{1960F575-AB6F-438C-AE78-01B24DF790D1}" srcOrd="1" destOrd="0" presId="urn:microsoft.com/office/officeart/2005/8/layout/hProcess9"/>
    <dgm:cxn modelId="{8EED0D81-56CD-478B-9067-A42246700264}" type="presParOf" srcId="{A4B67D77-9BD7-4A9C-B2FB-9154FC8D6520}" destId="{CB242B88-9DC0-49D4-A2BC-F5853A5C6530}" srcOrd="2" destOrd="0" presId="urn:microsoft.com/office/officeart/2005/8/layout/hProcess9"/>
    <dgm:cxn modelId="{2221053B-B27B-4BDF-BA84-F2906F28FE85}" type="presParOf" srcId="{A4B67D77-9BD7-4A9C-B2FB-9154FC8D6520}" destId="{A18F3B3E-4446-4883-B2F5-4240F4A38AB3}" srcOrd="3" destOrd="0" presId="urn:microsoft.com/office/officeart/2005/8/layout/hProcess9"/>
    <dgm:cxn modelId="{36CF108B-EACE-41B9-9125-9084C0728EF5}" type="presParOf" srcId="{A4B67D77-9BD7-4A9C-B2FB-9154FC8D6520}" destId="{2B51734B-004A-41C5-9A07-A0F9D88566FA}" srcOrd="4" destOrd="0" presId="urn:microsoft.com/office/officeart/2005/8/layout/hProcess9"/>
    <dgm:cxn modelId="{6B1C6B3B-5F1D-49F0-910B-D45A26322CDB}" type="presParOf" srcId="{A4B67D77-9BD7-4A9C-B2FB-9154FC8D6520}" destId="{E946A035-7D6F-4C84-A2E2-13AA8E40321D}" srcOrd="5" destOrd="0" presId="urn:microsoft.com/office/officeart/2005/8/layout/hProcess9"/>
    <dgm:cxn modelId="{99E66E72-A3FE-45D6-B2AA-37F96BC94986}" type="presParOf" srcId="{A4B67D77-9BD7-4A9C-B2FB-9154FC8D6520}" destId="{EF0F9E8C-454E-4D01-8393-D56F42118F0E}"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8B3370-A826-457C-A2C6-6B7FDD332ED6}">
      <dsp:nvSpPr>
        <dsp:cNvPr id="0" name=""/>
        <dsp:cNvSpPr/>
      </dsp:nvSpPr>
      <dsp:spPr>
        <a:xfrm>
          <a:off x="1812494" y="567138"/>
          <a:ext cx="4503011" cy="4503011"/>
        </a:xfrm>
        <a:prstGeom prst="blockArc">
          <a:avLst>
            <a:gd name="adj1" fmla="val 13114286"/>
            <a:gd name="adj2" fmla="val 16200000"/>
            <a:gd name="adj3" fmla="val 39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EFC0648-84E2-45E2-B894-6831EDC8E10A}">
      <dsp:nvSpPr>
        <dsp:cNvPr id="0" name=""/>
        <dsp:cNvSpPr/>
      </dsp:nvSpPr>
      <dsp:spPr>
        <a:xfrm>
          <a:off x="1812494" y="567138"/>
          <a:ext cx="4503011" cy="4503011"/>
        </a:xfrm>
        <a:prstGeom prst="blockArc">
          <a:avLst>
            <a:gd name="adj1" fmla="val 10028571"/>
            <a:gd name="adj2" fmla="val 13114286"/>
            <a:gd name="adj3" fmla="val 39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11EFD0B-E240-4BD2-8743-06109CC269A4}">
      <dsp:nvSpPr>
        <dsp:cNvPr id="0" name=""/>
        <dsp:cNvSpPr/>
      </dsp:nvSpPr>
      <dsp:spPr>
        <a:xfrm>
          <a:off x="1812494" y="567138"/>
          <a:ext cx="4503011" cy="4503011"/>
        </a:xfrm>
        <a:prstGeom prst="blockArc">
          <a:avLst>
            <a:gd name="adj1" fmla="val 6942857"/>
            <a:gd name="adj2" fmla="val 10028571"/>
            <a:gd name="adj3" fmla="val 39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3B0633-861D-4720-903B-3351D94084D6}">
      <dsp:nvSpPr>
        <dsp:cNvPr id="0" name=""/>
        <dsp:cNvSpPr/>
      </dsp:nvSpPr>
      <dsp:spPr>
        <a:xfrm>
          <a:off x="1812494" y="567138"/>
          <a:ext cx="4503011" cy="4503011"/>
        </a:xfrm>
        <a:prstGeom prst="blockArc">
          <a:avLst>
            <a:gd name="adj1" fmla="val 3857143"/>
            <a:gd name="adj2" fmla="val 6942857"/>
            <a:gd name="adj3" fmla="val 39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BBF5CB7-C021-4126-ACD5-B3895EA82CD2}">
      <dsp:nvSpPr>
        <dsp:cNvPr id="0" name=""/>
        <dsp:cNvSpPr/>
      </dsp:nvSpPr>
      <dsp:spPr>
        <a:xfrm>
          <a:off x="1812494" y="567138"/>
          <a:ext cx="4503011" cy="4503011"/>
        </a:xfrm>
        <a:prstGeom prst="blockArc">
          <a:avLst>
            <a:gd name="adj1" fmla="val 771429"/>
            <a:gd name="adj2" fmla="val 3857143"/>
            <a:gd name="adj3" fmla="val 39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C845B3A-0B93-4308-8345-4D907DAFCAA3}">
      <dsp:nvSpPr>
        <dsp:cNvPr id="0" name=""/>
        <dsp:cNvSpPr/>
      </dsp:nvSpPr>
      <dsp:spPr>
        <a:xfrm>
          <a:off x="1812494" y="567138"/>
          <a:ext cx="4503011" cy="4503011"/>
        </a:xfrm>
        <a:prstGeom prst="blockArc">
          <a:avLst>
            <a:gd name="adj1" fmla="val 19285714"/>
            <a:gd name="adj2" fmla="val 771429"/>
            <a:gd name="adj3" fmla="val 39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C222498-1041-4AAC-AAD5-0A756E02BA47}">
      <dsp:nvSpPr>
        <dsp:cNvPr id="0" name=""/>
        <dsp:cNvSpPr/>
      </dsp:nvSpPr>
      <dsp:spPr>
        <a:xfrm>
          <a:off x="1812494" y="567138"/>
          <a:ext cx="4503011" cy="4503011"/>
        </a:xfrm>
        <a:prstGeom prst="blockArc">
          <a:avLst>
            <a:gd name="adj1" fmla="val 16200000"/>
            <a:gd name="adj2" fmla="val 19285714"/>
            <a:gd name="adj3" fmla="val 39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37DFF2A-A623-414D-934D-D9883BD2C3A4}">
      <dsp:nvSpPr>
        <dsp:cNvPr id="0" name=""/>
        <dsp:cNvSpPr/>
      </dsp:nvSpPr>
      <dsp:spPr>
        <a:xfrm>
          <a:off x="3192859" y="1947503"/>
          <a:ext cx="1742281" cy="1742281"/>
        </a:xfrm>
        <a:prstGeom prst="ellipse">
          <a:avLst/>
        </a:prstGeom>
        <a:solidFill>
          <a:srgbClr val="0070C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2667000">
            <a:lnSpc>
              <a:spcPct val="90000"/>
            </a:lnSpc>
            <a:spcBef>
              <a:spcPct val="0"/>
            </a:spcBef>
            <a:spcAft>
              <a:spcPct val="35000"/>
            </a:spcAft>
            <a:buNone/>
          </a:pPr>
          <a:r>
            <a:rPr lang="it-IT" sz="6000" kern="1200" dirty="0">
              <a:latin typeface="Berlin Sans FB" panose="020E0602020502020306" pitchFamily="34" charset="0"/>
            </a:rPr>
            <a:t>IA</a:t>
          </a:r>
        </a:p>
      </dsp:txBody>
      <dsp:txXfrm>
        <a:off x="3448010" y="2202654"/>
        <a:ext cx="1231979" cy="1231979"/>
      </dsp:txXfrm>
    </dsp:sp>
    <dsp:sp modelId="{B3EC2327-BC93-4C5B-9A01-6A2687F56DD9}">
      <dsp:nvSpPr>
        <dsp:cNvPr id="0" name=""/>
        <dsp:cNvSpPr/>
      </dsp:nvSpPr>
      <dsp:spPr>
        <a:xfrm>
          <a:off x="3454201" y="1245"/>
          <a:ext cx="1219596" cy="1219596"/>
        </a:xfrm>
        <a:prstGeom prst="ellipse">
          <a:avLst/>
        </a:prstGeom>
        <a:solidFill>
          <a:srgbClr val="0070C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it-IT" sz="1400" kern="1200" dirty="0">
              <a:latin typeface="Berlin Sans FB" panose="020E0602020502020306" pitchFamily="34" charset="0"/>
              <a:ea typeface="Verdana" panose="020B0604030504040204" pitchFamily="34" charset="0"/>
            </a:rPr>
            <a:t>Data Scientist</a:t>
          </a:r>
        </a:p>
      </dsp:txBody>
      <dsp:txXfrm>
        <a:off x="3632807" y="179851"/>
        <a:ext cx="862384" cy="862384"/>
      </dsp:txXfrm>
    </dsp:sp>
    <dsp:sp modelId="{19F12F28-7233-4B79-B2CC-322CF4E6934E}">
      <dsp:nvSpPr>
        <dsp:cNvPr id="0" name=""/>
        <dsp:cNvSpPr/>
      </dsp:nvSpPr>
      <dsp:spPr>
        <a:xfrm>
          <a:off x="5180172" y="832429"/>
          <a:ext cx="1219596" cy="1219596"/>
        </a:xfrm>
        <a:prstGeom prst="ellipse">
          <a:avLst/>
        </a:prstGeom>
        <a:solidFill>
          <a:srgbClr val="0070C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it-IT" sz="1400" kern="1200" dirty="0">
              <a:latin typeface="Berlin Sans FB" panose="020E0602020502020306" pitchFamily="34" charset="0"/>
            </a:rPr>
            <a:t>Machine Learning </a:t>
          </a:r>
          <a:r>
            <a:rPr lang="it-IT" sz="1400" kern="1200" dirty="0" err="1">
              <a:latin typeface="Berlin Sans FB" panose="020E0602020502020306" pitchFamily="34" charset="0"/>
            </a:rPr>
            <a:t>Engineer</a:t>
          </a:r>
          <a:endParaRPr lang="it-IT" sz="1400" kern="1200" dirty="0">
            <a:latin typeface="Berlin Sans FB" panose="020E0602020502020306" pitchFamily="34" charset="0"/>
          </a:endParaRPr>
        </a:p>
      </dsp:txBody>
      <dsp:txXfrm>
        <a:off x="5358778" y="1011035"/>
        <a:ext cx="862384" cy="862384"/>
      </dsp:txXfrm>
    </dsp:sp>
    <dsp:sp modelId="{D44CFC06-AEC2-4681-9F92-F7234EAC61DC}">
      <dsp:nvSpPr>
        <dsp:cNvPr id="0" name=""/>
        <dsp:cNvSpPr/>
      </dsp:nvSpPr>
      <dsp:spPr>
        <a:xfrm>
          <a:off x="5606452" y="2700082"/>
          <a:ext cx="1219596" cy="1219596"/>
        </a:xfrm>
        <a:prstGeom prst="ellipse">
          <a:avLst/>
        </a:prstGeom>
        <a:solidFill>
          <a:srgbClr val="0070C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it-IT" sz="1400" kern="1200" dirty="0">
              <a:latin typeface="Berlin Sans FB" panose="020E0602020502020306" pitchFamily="34" charset="0"/>
            </a:rPr>
            <a:t>Deep Learning </a:t>
          </a:r>
          <a:r>
            <a:rPr lang="it-IT" sz="1400" kern="1200" dirty="0" err="1">
              <a:latin typeface="Berlin Sans FB" panose="020E0602020502020306" pitchFamily="34" charset="0"/>
            </a:rPr>
            <a:t>Specialist</a:t>
          </a:r>
          <a:endParaRPr lang="it-IT" sz="1400" kern="1200" dirty="0">
            <a:latin typeface="Berlin Sans FB" panose="020E0602020502020306" pitchFamily="34" charset="0"/>
          </a:endParaRPr>
        </a:p>
      </dsp:txBody>
      <dsp:txXfrm>
        <a:off x="5785058" y="2878688"/>
        <a:ext cx="862384" cy="862384"/>
      </dsp:txXfrm>
    </dsp:sp>
    <dsp:sp modelId="{383D0FA0-0D95-4685-80E1-1FE23FA09BF3}">
      <dsp:nvSpPr>
        <dsp:cNvPr id="0" name=""/>
        <dsp:cNvSpPr/>
      </dsp:nvSpPr>
      <dsp:spPr>
        <a:xfrm>
          <a:off x="4412043" y="4197824"/>
          <a:ext cx="1219596" cy="1219596"/>
        </a:xfrm>
        <a:prstGeom prst="ellipse">
          <a:avLst/>
        </a:prstGeom>
        <a:solidFill>
          <a:srgbClr val="0070C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it-IT" sz="1400" kern="1200" dirty="0">
              <a:latin typeface="Berlin Sans FB" panose="020E0602020502020306" pitchFamily="34" charset="0"/>
            </a:rPr>
            <a:t>Data </a:t>
          </a:r>
          <a:r>
            <a:rPr lang="it-IT" sz="1400" kern="1200" dirty="0" err="1">
              <a:latin typeface="Berlin Sans FB" panose="020E0602020502020306" pitchFamily="34" charset="0"/>
            </a:rPr>
            <a:t>Engineer</a:t>
          </a:r>
          <a:endParaRPr lang="it-IT" sz="1400" kern="1200" dirty="0">
            <a:latin typeface="Berlin Sans FB" panose="020E0602020502020306" pitchFamily="34" charset="0"/>
          </a:endParaRPr>
        </a:p>
      </dsp:txBody>
      <dsp:txXfrm>
        <a:off x="4590649" y="4376430"/>
        <a:ext cx="862384" cy="862384"/>
      </dsp:txXfrm>
    </dsp:sp>
    <dsp:sp modelId="{5A9AB613-1815-4C17-9CC0-2981000635E4}">
      <dsp:nvSpPr>
        <dsp:cNvPr id="0" name=""/>
        <dsp:cNvSpPr/>
      </dsp:nvSpPr>
      <dsp:spPr>
        <a:xfrm>
          <a:off x="2496359" y="4197824"/>
          <a:ext cx="1219596" cy="1219596"/>
        </a:xfrm>
        <a:prstGeom prst="ellipse">
          <a:avLst/>
        </a:prstGeom>
        <a:solidFill>
          <a:srgbClr val="0070C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it-IT" sz="1400" kern="1200" dirty="0">
              <a:latin typeface="Berlin Sans FB" panose="020E0602020502020306" pitchFamily="34" charset="0"/>
            </a:rPr>
            <a:t>AI </a:t>
          </a:r>
          <a:r>
            <a:rPr lang="it-IT" sz="1400" kern="1200" dirty="0" err="1">
              <a:latin typeface="Berlin Sans FB" panose="020E0602020502020306" pitchFamily="34" charset="0"/>
            </a:rPr>
            <a:t>Engineer</a:t>
          </a:r>
          <a:endParaRPr lang="it-IT" sz="1400" kern="1200" dirty="0">
            <a:latin typeface="Berlin Sans FB" panose="020E0602020502020306" pitchFamily="34" charset="0"/>
          </a:endParaRPr>
        </a:p>
      </dsp:txBody>
      <dsp:txXfrm>
        <a:off x="2674965" y="4376430"/>
        <a:ext cx="862384" cy="862384"/>
      </dsp:txXfrm>
    </dsp:sp>
    <dsp:sp modelId="{72E82A11-EC95-4FF9-9493-5F51F04E60E2}">
      <dsp:nvSpPr>
        <dsp:cNvPr id="0" name=""/>
        <dsp:cNvSpPr/>
      </dsp:nvSpPr>
      <dsp:spPr>
        <a:xfrm>
          <a:off x="1301950" y="2700082"/>
          <a:ext cx="1219596" cy="1219596"/>
        </a:xfrm>
        <a:prstGeom prst="ellipse">
          <a:avLst/>
        </a:prstGeom>
        <a:solidFill>
          <a:srgbClr val="0070C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it-IT" sz="1400" kern="1200" dirty="0">
              <a:latin typeface="Berlin Sans FB" panose="020E0602020502020306" pitchFamily="34" charset="0"/>
            </a:rPr>
            <a:t>AI Scientist</a:t>
          </a:r>
        </a:p>
      </dsp:txBody>
      <dsp:txXfrm>
        <a:off x="1480556" y="2878688"/>
        <a:ext cx="862384" cy="862384"/>
      </dsp:txXfrm>
    </dsp:sp>
    <dsp:sp modelId="{9136F166-AB32-4592-94DA-68F391207408}">
      <dsp:nvSpPr>
        <dsp:cNvPr id="0" name=""/>
        <dsp:cNvSpPr/>
      </dsp:nvSpPr>
      <dsp:spPr>
        <a:xfrm>
          <a:off x="1728230" y="832429"/>
          <a:ext cx="1219596" cy="1219596"/>
        </a:xfrm>
        <a:prstGeom prst="ellipse">
          <a:avLst/>
        </a:prstGeom>
        <a:solidFill>
          <a:srgbClr val="0070C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it-IT" sz="1400" kern="1200" dirty="0">
              <a:latin typeface="Berlin Sans FB" panose="020E0602020502020306" pitchFamily="34" charset="0"/>
            </a:rPr>
            <a:t>Prompt </a:t>
          </a:r>
          <a:r>
            <a:rPr lang="it-IT" sz="1400" kern="1200" dirty="0" err="1">
              <a:latin typeface="Berlin Sans FB" panose="020E0602020502020306" pitchFamily="34" charset="0"/>
            </a:rPr>
            <a:t>Engineer</a:t>
          </a:r>
          <a:endParaRPr lang="it-IT" sz="1400" kern="1200" dirty="0">
            <a:latin typeface="Berlin Sans FB" panose="020E0602020502020306" pitchFamily="34" charset="0"/>
          </a:endParaRPr>
        </a:p>
      </dsp:txBody>
      <dsp:txXfrm>
        <a:off x="1906836" y="1011035"/>
        <a:ext cx="862384" cy="8623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A74D55-7B48-4F69-B7EF-0B8BD485C13B}">
      <dsp:nvSpPr>
        <dsp:cNvPr id="0" name=""/>
        <dsp:cNvSpPr/>
      </dsp:nvSpPr>
      <dsp:spPr>
        <a:xfrm>
          <a:off x="938458" y="0"/>
          <a:ext cx="4567427" cy="4702628"/>
        </a:xfrm>
        <a:prstGeom prst="ellipse">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it-IT" sz="2000" kern="1200" dirty="0" err="1">
              <a:latin typeface="Berlin Sans FB Demi" panose="020E0802020502020306" pitchFamily="34" charset="0"/>
            </a:rPr>
            <a:t>Artificial</a:t>
          </a:r>
          <a:r>
            <a:rPr lang="it-IT" sz="2000" kern="1200" dirty="0">
              <a:latin typeface="Berlin Sans FB Demi" panose="020E0802020502020306" pitchFamily="34" charset="0"/>
            </a:rPr>
            <a:t> Intelligence (AI)</a:t>
          </a:r>
        </a:p>
      </dsp:txBody>
      <dsp:txXfrm>
        <a:off x="2424014" y="235131"/>
        <a:ext cx="1596315" cy="705394"/>
      </dsp:txXfrm>
    </dsp:sp>
    <dsp:sp modelId="{6FF0781F-2E3C-4E12-9D01-2758E7AD88CE}">
      <dsp:nvSpPr>
        <dsp:cNvPr id="0" name=""/>
        <dsp:cNvSpPr/>
      </dsp:nvSpPr>
      <dsp:spPr>
        <a:xfrm>
          <a:off x="1458686" y="1175656"/>
          <a:ext cx="3526971" cy="3526971"/>
        </a:xfrm>
        <a:prstGeom prst="ellipse">
          <a:avLst/>
        </a:prstGeom>
        <a:solidFill>
          <a:schemeClr val="accent3">
            <a:hueOff val="2058582"/>
            <a:satOff val="12356"/>
            <a:lumOff val="941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it-IT" sz="2000" kern="1200" dirty="0">
              <a:latin typeface="Berlin Sans FB Demi" panose="020E0802020502020306" pitchFamily="34" charset="0"/>
            </a:rPr>
            <a:t>Machine Learning (ML)</a:t>
          </a:r>
        </a:p>
      </dsp:txBody>
      <dsp:txXfrm>
        <a:off x="2400388" y="1396092"/>
        <a:ext cx="1643568" cy="661307"/>
      </dsp:txXfrm>
    </dsp:sp>
    <dsp:sp modelId="{B254CE0D-24B0-47E6-A43A-4769369D54F2}">
      <dsp:nvSpPr>
        <dsp:cNvPr id="0" name=""/>
        <dsp:cNvSpPr/>
      </dsp:nvSpPr>
      <dsp:spPr>
        <a:xfrm>
          <a:off x="2046515" y="2351314"/>
          <a:ext cx="2351314" cy="2351314"/>
        </a:xfrm>
        <a:prstGeom prst="ellipse">
          <a:avLst/>
        </a:prstGeom>
        <a:solidFill>
          <a:schemeClr val="accent3">
            <a:hueOff val="4117163"/>
            <a:satOff val="24712"/>
            <a:lumOff val="1882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it-IT" sz="2000" kern="1200" dirty="0">
              <a:latin typeface="Berlin Sans FB Demi" panose="020E0802020502020306" pitchFamily="34" charset="0"/>
            </a:rPr>
            <a:t>Deep Learning (DL)</a:t>
          </a:r>
        </a:p>
      </dsp:txBody>
      <dsp:txXfrm>
        <a:off x="2390857" y="2939142"/>
        <a:ext cx="1662630" cy="11756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DFB08-907D-4312-AE11-2E079F3DB79A}">
      <dsp:nvSpPr>
        <dsp:cNvPr id="0" name=""/>
        <dsp:cNvSpPr/>
      </dsp:nvSpPr>
      <dsp:spPr>
        <a:xfrm>
          <a:off x="3055" y="1943"/>
          <a:ext cx="1837531" cy="73501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it-IT" sz="1600" kern="1200" dirty="0">
              <a:latin typeface="Berlin Sans FB Demi" panose="020E0802020502020306" pitchFamily="34" charset="0"/>
            </a:rPr>
            <a:t>Intelligenza Artificiale</a:t>
          </a:r>
        </a:p>
      </dsp:txBody>
      <dsp:txXfrm>
        <a:off x="3055" y="1943"/>
        <a:ext cx="1837531" cy="735012"/>
      </dsp:txXfrm>
    </dsp:sp>
    <dsp:sp modelId="{61C9B657-645E-4BF8-96CD-A11EED0EBF13}">
      <dsp:nvSpPr>
        <dsp:cNvPr id="0" name=""/>
        <dsp:cNvSpPr/>
      </dsp:nvSpPr>
      <dsp:spPr>
        <a:xfrm>
          <a:off x="3055" y="736956"/>
          <a:ext cx="1837531" cy="1668960"/>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it-IT" sz="1600" b="0" i="0" kern="1200" dirty="0">
              <a:latin typeface="Berlin Sans FB Demi" panose="020E0802020502020306" pitchFamily="34" charset="0"/>
            </a:rPr>
            <a:t>Si concentra sulla creazione di sistemi intelligenti</a:t>
          </a:r>
          <a:endParaRPr lang="it-IT" sz="1600" kern="1200" dirty="0">
            <a:latin typeface="Berlin Sans FB Demi" panose="020E0802020502020306" pitchFamily="34" charset="0"/>
          </a:endParaRPr>
        </a:p>
      </dsp:txBody>
      <dsp:txXfrm>
        <a:off x="3055" y="736956"/>
        <a:ext cx="1837531" cy="1668960"/>
      </dsp:txXfrm>
    </dsp:sp>
    <dsp:sp modelId="{8DC34982-5A28-4E89-B4D2-D128F13FAEB6}">
      <dsp:nvSpPr>
        <dsp:cNvPr id="0" name=""/>
        <dsp:cNvSpPr/>
      </dsp:nvSpPr>
      <dsp:spPr>
        <a:xfrm>
          <a:off x="2097841" y="1943"/>
          <a:ext cx="1837531" cy="73501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it-IT" sz="1600" kern="1200" dirty="0">
              <a:latin typeface="Berlin Sans FB Demi" panose="020E0802020502020306" pitchFamily="34" charset="0"/>
            </a:rPr>
            <a:t>Apprendimento Automatico</a:t>
          </a:r>
        </a:p>
      </dsp:txBody>
      <dsp:txXfrm>
        <a:off x="2097841" y="1943"/>
        <a:ext cx="1837531" cy="735012"/>
      </dsp:txXfrm>
    </dsp:sp>
    <dsp:sp modelId="{12F6B48B-9014-4154-85E0-3D13A5D2DCFB}">
      <dsp:nvSpPr>
        <dsp:cNvPr id="0" name=""/>
        <dsp:cNvSpPr/>
      </dsp:nvSpPr>
      <dsp:spPr>
        <a:xfrm>
          <a:off x="2097841" y="736956"/>
          <a:ext cx="1837531" cy="1668960"/>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it-IT" sz="1600" b="0" i="0" kern="1200" dirty="0">
              <a:latin typeface="Berlin Sans FB Demi" panose="020E0802020502020306" pitchFamily="34" charset="0"/>
            </a:rPr>
            <a:t>Consente ai computer di apprendere dai dati e fare previsioni</a:t>
          </a:r>
          <a:endParaRPr lang="it-IT" sz="1600" kern="1200" dirty="0">
            <a:latin typeface="Berlin Sans FB Demi" panose="020E0802020502020306" pitchFamily="34" charset="0"/>
          </a:endParaRPr>
        </a:p>
      </dsp:txBody>
      <dsp:txXfrm>
        <a:off x="2097841" y="736956"/>
        <a:ext cx="1837531" cy="1668960"/>
      </dsp:txXfrm>
    </dsp:sp>
    <dsp:sp modelId="{672B4B19-3496-4FF8-A4B4-9275B12AC90C}">
      <dsp:nvSpPr>
        <dsp:cNvPr id="0" name=""/>
        <dsp:cNvSpPr/>
      </dsp:nvSpPr>
      <dsp:spPr>
        <a:xfrm>
          <a:off x="4192627" y="1943"/>
          <a:ext cx="1837531" cy="73501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it-IT" sz="1600" kern="1200" dirty="0">
              <a:latin typeface="Berlin Sans FB Demi" panose="020E0802020502020306" pitchFamily="34" charset="0"/>
            </a:rPr>
            <a:t>Apprendimento Profondo</a:t>
          </a:r>
        </a:p>
      </dsp:txBody>
      <dsp:txXfrm>
        <a:off x="4192627" y="1943"/>
        <a:ext cx="1837531" cy="735012"/>
      </dsp:txXfrm>
    </dsp:sp>
    <dsp:sp modelId="{3DB16556-0723-497B-887E-50679628655A}">
      <dsp:nvSpPr>
        <dsp:cNvPr id="0" name=""/>
        <dsp:cNvSpPr/>
      </dsp:nvSpPr>
      <dsp:spPr>
        <a:xfrm>
          <a:off x="4192627" y="736956"/>
          <a:ext cx="1837531" cy="1668960"/>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it-IT" sz="1600" b="0" i="0" kern="1200" dirty="0">
              <a:latin typeface="Berlin Sans FB Demi" panose="020E0802020502020306" pitchFamily="34" charset="0"/>
            </a:rPr>
            <a:t>Utilizza reti neurali multilivello per apprendere rappresentazioni complesse dai dati</a:t>
          </a:r>
          <a:endParaRPr lang="it-IT" sz="1600" kern="1200" dirty="0">
            <a:latin typeface="Berlin Sans FB Demi" panose="020E0802020502020306" pitchFamily="34" charset="0"/>
          </a:endParaRPr>
        </a:p>
      </dsp:txBody>
      <dsp:txXfrm>
        <a:off x="4192627" y="736956"/>
        <a:ext cx="1837531" cy="1668960"/>
      </dsp:txXfrm>
    </dsp:sp>
    <dsp:sp modelId="{8F5E1999-7D81-42E4-9585-C003DF8ADC75}">
      <dsp:nvSpPr>
        <dsp:cNvPr id="0" name=""/>
        <dsp:cNvSpPr/>
      </dsp:nvSpPr>
      <dsp:spPr>
        <a:xfrm>
          <a:off x="6287412" y="1943"/>
          <a:ext cx="1837531" cy="73501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it-IT" sz="1600" kern="1200" dirty="0">
              <a:latin typeface="Berlin Sans FB Demi" panose="020E0802020502020306" pitchFamily="34" charset="0"/>
            </a:rPr>
            <a:t>Scienza dei Dati</a:t>
          </a:r>
        </a:p>
      </dsp:txBody>
      <dsp:txXfrm>
        <a:off x="6287412" y="1943"/>
        <a:ext cx="1837531" cy="735012"/>
      </dsp:txXfrm>
    </dsp:sp>
    <dsp:sp modelId="{948BD501-2C02-4280-A9E4-3988BD580EF8}">
      <dsp:nvSpPr>
        <dsp:cNvPr id="0" name=""/>
        <dsp:cNvSpPr/>
      </dsp:nvSpPr>
      <dsp:spPr>
        <a:xfrm>
          <a:off x="6287412" y="736956"/>
          <a:ext cx="1837531" cy="1668960"/>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it-IT" sz="1600" b="0" i="0" kern="1200" dirty="0">
              <a:latin typeface="Berlin Sans FB Demi" panose="020E0802020502020306" pitchFamily="34" charset="0"/>
            </a:rPr>
            <a:t>Combina strumenti statistici e computazionali per elaborare grandi quantità di dati</a:t>
          </a:r>
          <a:endParaRPr lang="it-IT" sz="1600" kern="1200" dirty="0">
            <a:latin typeface="Berlin Sans FB Demi" panose="020E0802020502020306" pitchFamily="34" charset="0"/>
          </a:endParaRPr>
        </a:p>
      </dsp:txBody>
      <dsp:txXfrm>
        <a:off x="6287412" y="736956"/>
        <a:ext cx="1837531" cy="16689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A28A0-3C5D-4368-AF7E-503FBFBABC78}">
      <dsp:nvSpPr>
        <dsp:cNvPr id="0" name=""/>
        <dsp:cNvSpPr/>
      </dsp:nvSpPr>
      <dsp:spPr>
        <a:xfrm>
          <a:off x="3915437" y="0"/>
          <a:ext cx="2305417" cy="2305768"/>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987268-E0BA-4E3C-8A27-C305B64F458F}">
      <dsp:nvSpPr>
        <dsp:cNvPr id="0" name=""/>
        <dsp:cNvSpPr/>
      </dsp:nvSpPr>
      <dsp:spPr>
        <a:xfrm>
          <a:off x="4414121" y="712706"/>
          <a:ext cx="1281076" cy="640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it-IT" sz="1400" kern="1200" dirty="0">
              <a:solidFill>
                <a:schemeClr val="tx1"/>
              </a:solidFill>
              <a:latin typeface="Verdana" panose="020B0604030504040204" pitchFamily="34" charset="0"/>
              <a:ea typeface="Verdana" panose="020B0604030504040204" pitchFamily="34" charset="0"/>
            </a:rPr>
            <a:t>Input: Richiesta</a:t>
          </a:r>
          <a:endParaRPr lang="en-GB" sz="1400" kern="1200" dirty="0">
            <a:solidFill>
              <a:schemeClr val="tx1"/>
            </a:solidFill>
            <a:latin typeface="Verdana" panose="020B0604030504040204" pitchFamily="34" charset="0"/>
            <a:ea typeface="Verdana" panose="020B0604030504040204" pitchFamily="34" charset="0"/>
          </a:endParaRPr>
        </a:p>
      </dsp:txBody>
      <dsp:txXfrm>
        <a:off x="4414121" y="712706"/>
        <a:ext cx="1281076" cy="640384"/>
      </dsp:txXfrm>
    </dsp:sp>
    <dsp:sp modelId="{7CFD6CD8-BF51-44D5-83FA-170AA3B7CF8A}">
      <dsp:nvSpPr>
        <dsp:cNvPr id="0" name=""/>
        <dsp:cNvSpPr/>
      </dsp:nvSpPr>
      <dsp:spPr>
        <a:xfrm>
          <a:off x="3275116" y="1324835"/>
          <a:ext cx="2305417" cy="2305768"/>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142948-C6E2-4500-90EF-AE837F1F0578}">
      <dsp:nvSpPr>
        <dsp:cNvPr id="0" name=""/>
        <dsp:cNvSpPr/>
      </dsp:nvSpPr>
      <dsp:spPr>
        <a:xfrm>
          <a:off x="3569561" y="2154064"/>
          <a:ext cx="2086630" cy="640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it-IT" sz="1400" kern="1200" dirty="0">
              <a:solidFill>
                <a:schemeClr val="tx1"/>
              </a:solidFill>
              <a:latin typeface="Verdana" panose="020B0604030504040204" pitchFamily="34" charset="0"/>
              <a:ea typeface="Verdana" panose="020B0604030504040204" pitchFamily="34" charset="0"/>
            </a:rPr>
            <a:t>Elaborazione: </a:t>
          </a:r>
        </a:p>
        <a:p>
          <a:pPr marL="0" lvl="0" indent="0" algn="ctr" defTabSz="622300">
            <a:lnSpc>
              <a:spcPct val="90000"/>
            </a:lnSpc>
            <a:spcBef>
              <a:spcPct val="0"/>
            </a:spcBef>
            <a:spcAft>
              <a:spcPct val="35000"/>
            </a:spcAft>
            <a:buNone/>
          </a:pPr>
          <a:r>
            <a:rPr lang="it-IT" sz="1400" kern="1200" dirty="0">
              <a:solidFill>
                <a:schemeClr val="tx1"/>
              </a:solidFill>
              <a:latin typeface="Verdana" panose="020B0604030504040204" pitchFamily="34" charset="0"/>
              <a:ea typeface="Verdana" panose="020B0604030504040204" pitchFamily="34" charset="0"/>
            </a:rPr>
            <a:t>Modello linguistico di grandi dimensioni</a:t>
          </a:r>
          <a:endParaRPr lang="en-GB" sz="1400" kern="1200" dirty="0">
            <a:solidFill>
              <a:schemeClr val="tx1"/>
            </a:solidFill>
            <a:latin typeface="Verdana" panose="020B0604030504040204" pitchFamily="34" charset="0"/>
            <a:ea typeface="Verdana" panose="020B0604030504040204" pitchFamily="34" charset="0"/>
          </a:endParaRPr>
        </a:p>
      </dsp:txBody>
      <dsp:txXfrm>
        <a:off x="3569561" y="2154064"/>
        <a:ext cx="2086630" cy="640384"/>
      </dsp:txXfrm>
    </dsp:sp>
    <dsp:sp modelId="{FD9FBBF2-3B47-4AFC-AE43-192D5C2976DD}">
      <dsp:nvSpPr>
        <dsp:cNvPr id="0" name=""/>
        <dsp:cNvSpPr/>
      </dsp:nvSpPr>
      <dsp:spPr>
        <a:xfrm>
          <a:off x="4079523" y="2808209"/>
          <a:ext cx="1980711" cy="1981505"/>
        </a:xfrm>
        <a:prstGeom prst="blockArc">
          <a:avLst>
            <a:gd name="adj1" fmla="val 13500000"/>
            <a:gd name="adj2" fmla="val 10800000"/>
            <a:gd name="adj3" fmla="val 1274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F06F9A-5432-45C9-B60F-2205D5293245}">
      <dsp:nvSpPr>
        <dsp:cNvPr id="0" name=""/>
        <dsp:cNvSpPr/>
      </dsp:nvSpPr>
      <dsp:spPr>
        <a:xfrm>
          <a:off x="4438930" y="3542911"/>
          <a:ext cx="1281076" cy="640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it-IT" sz="1400" kern="1200" dirty="0">
              <a:solidFill>
                <a:schemeClr val="tx1"/>
              </a:solidFill>
              <a:latin typeface="Verdana" panose="020B0604030504040204" pitchFamily="34" charset="0"/>
              <a:ea typeface="Verdana" panose="020B0604030504040204" pitchFamily="34" charset="0"/>
            </a:rPr>
            <a:t>Output: Risposta</a:t>
          </a:r>
          <a:endParaRPr lang="en-GB" sz="1400" kern="1200" dirty="0">
            <a:solidFill>
              <a:schemeClr val="tx1"/>
            </a:solidFill>
            <a:latin typeface="Verdana" panose="020B0604030504040204" pitchFamily="34" charset="0"/>
            <a:ea typeface="Verdana" panose="020B0604030504040204" pitchFamily="34" charset="0"/>
          </a:endParaRPr>
        </a:p>
      </dsp:txBody>
      <dsp:txXfrm>
        <a:off x="4438930" y="3542911"/>
        <a:ext cx="1281076" cy="6403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AA529B-7CBC-4AEA-8602-7DFFEAC8ED69}">
      <dsp:nvSpPr>
        <dsp:cNvPr id="0" name=""/>
        <dsp:cNvSpPr/>
      </dsp:nvSpPr>
      <dsp:spPr>
        <a:xfrm>
          <a:off x="609599" y="0"/>
          <a:ext cx="6908800" cy="5418667"/>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D63132-FFD7-46ED-BFF5-4F081A03CA23}">
      <dsp:nvSpPr>
        <dsp:cNvPr id="0" name=""/>
        <dsp:cNvSpPr/>
      </dsp:nvSpPr>
      <dsp:spPr>
        <a:xfrm>
          <a:off x="396" y="1625600"/>
          <a:ext cx="1704975" cy="2167466"/>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it-IT" sz="2400" kern="1200" dirty="0">
              <a:latin typeface="Berlin Sans FB Demi" panose="020E0802020502020306" pitchFamily="34" charset="0"/>
            </a:rPr>
            <a:t>Contesto</a:t>
          </a:r>
          <a:endParaRPr lang="en-GB" sz="2400" kern="1200" dirty="0">
            <a:latin typeface="Berlin Sans FB Demi" panose="020E0802020502020306" pitchFamily="34" charset="0"/>
          </a:endParaRPr>
        </a:p>
      </dsp:txBody>
      <dsp:txXfrm>
        <a:off x="83626" y="1708830"/>
        <a:ext cx="1538515" cy="2001006"/>
      </dsp:txXfrm>
    </dsp:sp>
    <dsp:sp modelId="{CB242B88-9DC0-49D4-A2BC-F5853A5C6530}">
      <dsp:nvSpPr>
        <dsp:cNvPr id="0" name=""/>
        <dsp:cNvSpPr/>
      </dsp:nvSpPr>
      <dsp:spPr>
        <a:xfrm>
          <a:off x="1989534" y="1625600"/>
          <a:ext cx="1704975" cy="2167466"/>
        </a:xfrm>
        <a:prstGeom prst="roundRect">
          <a:avLst/>
        </a:prstGeom>
        <a:solidFill>
          <a:schemeClr val="accent3">
            <a:hueOff val="1372388"/>
            <a:satOff val="8237"/>
            <a:lumOff val="627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it-IT" sz="2400" kern="1200" dirty="0">
              <a:latin typeface="Berlin Sans FB Demi" panose="020E0802020502020306" pitchFamily="34" charset="0"/>
            </a:rPr>
            <a:t>Compito</a:t>
          </a:r>
          <a:endParaRPr lang="en-GB" sz="2400" kern="1200" dirty="0">
            <a:latin typeface="Berlin Sans FB Demi" panose="020E0802020502020306" pitchFamily="34" charset="0"/>
          </a:endParaRPr>
        </a:p>
      </dsp:txBody>
      <dsp:txXfrm>
        <a:off x="2072764" y="1708830"/>
        <a:ext cx="1538515" cy="2001006"/>
      </dsp:txXfrm>
    </dsp:sp>
    <dsp:sp modelId="{2B51734B-004A-41C5-9A07-A0F9D88566FA}">
      <dsp:nvSpPr>
        <dsp:cNvPr id="0" name=""/>
        <dsp:cNvSpPr/>
      </dsp:nvSpPr>
      <dsp:spPr>
        <a:xfrm>
          <a:off x="3978671" y="1625600"/>
          <a:ext cx="1704975" cy="2167466"/>
        </a:xfrm>
        <a:prstGeom prst="roundRect">
          <a:avLst/>
        </a:prstGeom>
        <a:solidFill>
          <a:schemeClr val="accent3">
            <a:hueOff val="2744775"/>
            <a:satOff val="16475"/>
            <a:lumOff val="1255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err="1">
              <a:latin typeface="Berlin Sans FB Demi" panose="020E0802020502020306" pitchFamily="34" charset="0"/>
            </a:rPr>
            <a:t>Richiesta</a:t>
          </a:r>
          <a:endParaRPr lang="en-GB" sz="2400" kern="1200" dirty="0">
            <a:latin typeface="Berlin Sans FB Demi" panose="020E0802020502020306" pitchFamily="34" charset="0"/>
          </a:endParaRPr>
        </a:p>
      </dsp:txBody>
      <dsp:txXfrm>
        <a:off x="4061901" y="1708830"/>
        <a:ext cx="1538515" cy="2001006"/>
      </dsp:txXfrm>
    </dsp:sp>
    <dsp:sp modelId="{EF0F9E8C-454E-4D01-8393-D56F42118F0E}">
      <dsp:nvSpPr>
        <dsp:cNvPr id="0" name=""/>
        <dsp:cNvSpPr/>
      </dsp:nvSpPr>
      <dsp:spPr>
        <a:xfrm>
          <a:off x="5967809" y="1625600"/>
          <a:ext cx="2159794" cy="2167466"/>
        </a:xfrm>
        <a:prstGeom prst="roundRect">
          <a:avLst/>
        </a:prstGeom>
        <a:solidFill>
          <a:schemeClr val="accent3">
            <a:hueOff val="4117163"/>
            <a:satOff val="24712"/>
            <a:lumOff val="1882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it-IT" sz="2400" kern="1200" dirty="0">
              <a:latin typeface="Berlin Sans FB Demi" panose="020E0802020502020306" pitchFamily="34" charset="0"/>
            </a:rPr>
            <a:t>Regole</a:t>
          </a:r>
          <a:endParaRPr lang="en-GB" sz="2400" kern="1200" dirty="0">
            <a:latin typeface="Berlin Sans FB Demi" panose="020E0802020502020306" pitchFamily="34" charset="0"/>
          </a:endParaRPr>
        </a:p>
      </dsp:txBody>
      <dsp:txXfrm>
        <a:off x="6073241" y="1731032"/>
        <a:ext cx="1948930" cy="1956602"/>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C25F4B-649E-81A7-FD76-33BF17F2609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86EB0D88-A14E-AB95-9134-43354C7DAF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7E3B59BC-07B4-91E2-8EF5-BD76E89A295F}"/>
              </a:ext>
            </a:extLst>
          </p:cNvPr>
          <p:cNvSpPr>
            <a:spLocks noGrp="1"/>
          </p:cNvSpPr>
          <p:nvPr>
            <p:ph type="dt" sz="half" idx="10"/>
          </p:nvPr>
        </p:nvSpPr>
        <p:spPr/>
        <p:txBody>
          <a:bodyPr/>
          <a:lstStyle/>
          <a:p>
            <a:fld id="{3A1589BE-167F-4F72-B48A-A3A3403B3E2D}" type="datetimeFigureOut">
              <a:rPr lang="it-IT" smtClean="0"/>
              <a:t>28/03/2025</a:t>
            </a:fld>
            <a:endParaRPr lang="it-IT"/>
          </a:p>
        </p:txBody>
      </p:sp>
      <p:sp>
        <p:nvSpPr>
          <p:cNvPr id="5" name="Segnaposto piè di pagina 4">
            <a:extLst>
              <a:ext uri="{FF2B5EF4-FFF2-40B4-BE49-F238E27FC236}">
                <a16:creationId xmlns:a16="http://schemas.microsoft.com/office/drawing/2014/main" id="{C622B901-3F35-497E-BA60-B2D92F2E62D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F8B83B2-5F90-F299-B5E2-C9656897E855}"/>
              </a:ext>
            </a:extLst>
          </p:cNvPr>
          <p:cNvSpPr>
            <a:spLocks noGrp="1"/>
          </p:cNvSpPr>
          <p:nvPr>
            <p:ph type="sldNum" sz="quarter" idx="12"/>
          </p:nvPr>
        </p:nvSpPr>
        <p:spPr/>
        <p:txBody>
          <a:bodyPr/>
          <a:lstStyle/>
          <a:p>
            <a:fld id="{CEE39E96-069D-4E03-BAC7-E4DED91DB443}" type="slidenum">
              <a:rPr lang="it-IT" smtClean="0"/>
              <a:t>‹N›</a:t>
            </a:fld>
            <a:endParaRPr lang="it-IT"/>
          </a:p>
        </p:txBody>
      </p:sp>
    </p:spTree>
    <p:extLst>
      <p:ext uri="{BB962C8B-B14F-4D97-AF65-F5344CB8AC3E}">
        <p14:creationId xmlns:p14="http://schemas.microsoft.com/office/powerpoint/2010/main" val="1518376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7C7946-68CE-2864-D7D7-2DFE95AA92B0}"/>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DBEAE04-7359-4BE2-16CC-499C6181DC92}"/>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AE6569C-3516-4D79-08FE-66E048DA4D6D}"/>
              </a:ext>
            </a:extLst>
          </p:cNvPr>
          <p:cNvSpPr>
            <a:spLocks noGrp="1"/>
          </p:cNvSpPr>
          <p:nvPr>
            <p:ph type="dt" sz="half" idx="10"/>
          </p:nvPr>
        </p:nvSpPr>
        <p:spPr/>
        <p:txBody>
          <a:bodyPr/>
          <a:lstStyle/>
          <a:p>
            <a:fld id="{3A1589BE-167F-4F72-B48A-A3A3403B3E2D}" type="datetimeFigureOut">
              <a:rPr lang="it-IT" smtClean="0"/>
              <a:t>28/03/2025</a:t>
            </a:fld>
            <a:endParaRPr lang="it-IT"/>
          </a:p>
        </p:txBody>
      </p:sp>
      <p:sp>
        <p:nvSpPr>
          <p:cNvPr id="5" name="Segnaposto piè di pagina 4">
            <a:extLst>
              <a:ext uri="{FF2B5EF4-FFF2-40B4-BE49-F238E27FC236}">
                <a16:creationId xmlns:a16="http://schemas.microsoft.com/office/drawing/2014/main" id="{DC180119-14B0-D835-28CA-35123847C68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A1E06FF-899D-9D49-6B0B-FE38F9EC047B}"/>
              </a:ext>
            </a:extLst>
          </p:cNvPr>
          <p:cNvSpPr>
            <a:spLocks noGrp="1"/>
          </p:cNvSpPr>
          <p:nvPr>
            <p:ph type="sldNum" sz="quarter" idx="12"/>
          </p:nvPr>
        </p:nvSpPr>
        <p:spPr/>
        <p:txBody>
          <a:bodyPr/>
          <a:lstStyle/>
          <a:p>
            <a:fld id="{CEE39E96-069D-4E03-BAC7-E4DED91DB443}" type="slidenum">
              <a:rPr lang="it-IT" smtClean="0"/>
              <a:t>‹N›</a:t>
            </a:fld>
            <a:endParaRPr lang="it-IT"/>
          </a:p>
        </p:txBody>
      </p:sp>
    </p:spTree>
    <p:extLst>
      <p:ext uri="{BB962C8B-B14F-4D97-AF65-F5344CB8AC3E}">
        <p14:creationId xmlns:p14="http://schemas.microsoft.com/office/powerpoint/2010/main" val="3858992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F0F5B9BA-F32E-A35B-01B0-1F26D61F8A78}"/>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B6A18ED-889E-66BB-140C-94B2C15F838D}"/>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31ED168-678C-756F-0728-82CE2FF27122}"/>
              </a:ext>
            </a:extLst>
          </p:cNvPr>
          <p:cNvSpPr>
            <a:spLocks noGrp="1"/>
          </p:cNvSpPr>
          <p:nvPr>
            <p:ph type="dt" sz="half" idx="10"/>
          </p:nvPr>
        </p:nvSpPr>
        <p:spPr/>
        <p:txBody>
          <a:bodyPr/>
          <a:lstStyle/>
          <a:p>
            <a:fld id="{3A1589BE-167F-4F72-B48A-A3A3403B3E2D}" type="datetimeFigureOut">
              <a:rPr lang="it-IT" smtClean="0"/>
              <a:t>28/03/2025</a:t>
            </a:fld>
            <a:endParaRPr lang="it-IT"/>
          </a:p>
        </p:txBody>
      </p:sp>
      <p:sp>
        <p:nvSpPr>
          <p:cNvPr id="5" name="Segnaposto piè di pagina 4">
            <a:extLst>
              <a:ext uri="{FF2B5EF4-FFF2-40B4-BE49-F238E27FC236}">
                <a16:creationId xmlns:a16="http://schemas.microsoft.com/office/drawing/2014/main" id="{DC49622D-CF90-94BB-8DBD-8893A5A3F79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907683C-1659-9A1C-BCE7-56136241E8AC}"/>
              </a:ext>
            </a:extLst>
          </p:cNvPr>
          <p:cNvSpPr>
            <a:spLocks noGrp="1"/>
          </p:cNvSpPr>
          <p:nvPr>
            <p:ph type="sldNum" sz="quarter" idx="12"/>
          </p:nvPr>
        </p:nvSpPr>
        <p:spPr/>
        <p:txBody>
          <a:bodyPr/>
          <a:lstStyle/>
          <a:p>
            <a:fld id="{CEE39E96-069D-4E03-BAC7-E4DED91DB443}" type="slidenum">
              <a:rPr lang="it-IT" smtClean="0"/>
              <a:t>‹N›</a:t>
            </a:fld>
            <a:endParaRPr lang="it-IT"/>
          </a:p>
        </p:txBody>
      </p:sp>
    </p:spTree>
    <p:extLst>
      <p:ext uri="{BB962C8B-B14F-4D97-AF65-F5344CB8AC3E}">
        <p14:creationId xmlns:p14="http://schemas.microsoft.com/office/powerpoint/2010/main" val="3322214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598939-066D-B717-1AC5-5319B488C8B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DEEEC59-C45C-C8A0-BF6A-5142FEDE273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1A58CA4-E63F-EBDB-49FB-7C4652C2D372}"/>
              </a:ext>
            </a:extLst>
          </p:cNvPr>
          <p:cNvSpPr>
            <a:spLocks noGrp="1"/>
          </p:cNvSpPr>
          <p:nvPr>
            <p:ph type="dt" sz="half" idx="10"/>
          </p:nvPr>
        </p:nvSpPr>
        <p:spPr/>
        <p:txBody>
          <a:bodyPr/>
          <a:lstStyle/>
          <a:p>
            <a:fld id="{3A1589BE-167F-4F72-B48A-A3A3403B3E2D}" type="datetimeFigureOut">
              <a:rPr lang="it-IT" smtClean="0"/>
              <a:t>28/03/2025</a:t>
            </a:fld>
            <a:endParaRPr lang="it-IT"/>
          </a:p>
        </p:txBody>
      </p:sp>
      <p:sp>
        <p:nvSpPr>
          <p:cNvPr id="5" name="Segnaposto piè di pagina 4">
            <a:extLst>
              <a:ext uri="{FF2B5EF4-FFF2-40B4-BE49-F238E27FC236}">
                <a16:creationId xmlns:a16="http://schemas.microsoft.com/office/drawing/2014/main" id="{A6932356-9E15-946C-7497-D51AB5EA4A7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361CCD3-A9C1-63E9-D726-3296CE7C20A2}"/>
              </a:ext>
            </a:extLst>
          </p:cNvPr>
          <p:cNvSpPr>
            <a:spLocks noGrp="1"/>
          </p:cNvSpPr>
          <p:nvPr>
            <p:ph type="sldNum" sz="quarter" idx="12"/>
          </p:nvPr>
        </p:nvSpPr>
        <p:spPr/>
        <p:txBody>
          <a:bodyPr/>
          <a:lstStyle/>
          <a:p>
            <a:fld id="{CEE39E96-069D-4E03-BAC7-E4DED91DB443}" type="slidenum">
              <a:rPr lang="it-IT" smtClean="0"/>
              <a:t>‹N›</a:t>
            </a:fld>
            <a:endParaRPr lang="it-IT"/>
          </a:p>
        </p:txBody>
      </p:sp>
    </p:spTree>
    <p:extLst>
      <p:ext uri="{BB962C8B-B14F-4D97-AF65-F5344CB8AC3E}">
        <p14:creationId xmlns:p14="http://schemas.microsoft.com/office/powerpoint/2010/main" val="2841852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7A09D7-AB7A-7A00-6212-162FB1725237}"/>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F32F4DB-03AF-7F34-FCF0-B383527D397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3D6608AF-A4E8-3B00-1AC9-1EE3A150D7FF}"/>
              </a:ext>
            </a:extLst>
          </p:cNvPr>
          <p:cNvSpPr>
            <a:spLocks noGrp="1"/>
          </p:cNvSpPr>
          <p:nvPr>
            <p:ph type="dt" sz="half" idx="10"/>
          </p:nvPr>
        </p:nvSpPr>
        <p:spPr/>
        <p:txBody>
          <a:bodyPr/>
          <a:lstStyle/>
          <a:p>
            <a:fld id="{3A1589BE-167F-4F72-B48A-A3A3403B3E2D}" type="datetimeFigureOut">
              <a:rPr lang="it-IT" smtClean="0"/>
              <a:t>28/03/2025</a:t>
            </a:fld>
            <a:endParaRPr lang="it-IT"/>
          </a:p>
        </p:txBody>
      </p:sp>
      <p:sp>
        <p:nvSpPr>
          <p:cNvPr id="5" name="Segnaposto piè di pagina 4">
            <a:extLst>
              <a:ext uri="{FF2B5EF4-FFF2-40B4-BE49-F238E27FC236}">
                <a16:creationId xmlns:a16="http://schemas.microsoft.com/office/drawing/2014/main" id="{43B92673-347B-DC82-CA37-BF5711A07FC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14D5AEB-6ED8-ECDF-2750-CD7CC0C3A7B7}"/>
              </a:ext>
            </a:extLst>
          </p:cNvPr>
          <p:cNvSpPr>
            <a:spLocks noGrp="1"/>
          </p:cNvSpPr>
          <p:nvPr>
            <p:ph type="sldNum" sz="quarter" idx="12"/>
          </p:nvPr>
        </p:nvSpPr>
        <p:spPr/>
        <p:txBody>
          <a:bodyPr/>
          <a:lstStyle/>
          <a:p>
            <a:fld id="{CEE39E96-069D-4E03-BAC7-E4DED91DB443}" type="slidenum">
              <a:rPr lang="it-IT" smtClean="0"/>
              <a:t>‹N›</a:t>
            </a:fld>
            <a:endParaRPr lang="it-IT"/>
          </a:p>
        </p:txBody>
      </p:sp>
    </p:spTree>
    <p:extLst>
      <p:ext uri="{BB962C8B-B14F-4D97-AF65-F5344CB8AC3E}">
        <p14:creationId xmlns:p14="http://schemas.microsoft.com/office/powerpoint/2010/main" val="1746705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39CEB1-D8DE-933B-D785-AEE00003FD78}"/>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6B5CB04-06A6-F3DA-5BFA-6BEE0B47615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EE80AA81-5357-7F2F-8E5C-609F95C81170}"/>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2E68C8F7-D6DE-31D2-E0FC-777E73BB0202}"/>
              </a:ext>
            </a:extLst>
          </p:cNvPr>
          <p:cNvSpPr>
            <a:spLocks noGrp="1"/>
          </p:cNvSpPr>
          <p:nvPr>
            <p:ph type="dt" sz="half" idx="10"/>
          </p:nvPr>
        </p:nvSpPr>
        <p:spPr/>
        <p:txBody>
          <a:bodyPr/>
          <a:lstStyle/>
          <a:p>
            <a:fld id="{3A1589BE-167F-4F72-B48A-A3A3403B3E2D}" type="datetimeFigureOut">
              <a:rPr lang="it-IT" smtClean="0"/>
              <a:t>28/03/2025</a:t>
            </a:fld>
            <a:endParaRPr lang="it-IT"/>
          </a:p>
        </p:txBody>
      </p:sp>
      <p:sp>
        <p:nvSpPr>
          <p:cNvPr id="6" name="Segnaposto piè di pagina 5">
            <a:extLst>
              <a:ext uri="{FF2B5EF4-FFF2-40B4-BE49-F238E27FC236}">
                <a16:creationId xmlns:a16="http://schemas.microsoft.com/office/drawing/2014/main" id="{8920B64D-9D02-62D4-6B56-1AF845C628F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E3A31FE-9DDF-2349-6CC9-B726AABB96D2}"/>
              </a:ext>
            </a:extLst>
          </p:cNvPr>
          <p:cNvSpPr>
            <a:spLocks noGrp="1"/>
          </p:cNvSpPr>
          <p:nvPr>
            <p:ph type="sldNum" sz="quarter" idx="12"/>
          </p:nvPr>
        </p:nvSpPr>
        <p:spPr/>
        <p:txBody>
          <a:bodyPr/>
          <a:lstStyle/>
          <a:p>
            <a:fld id="{CEE39E96-069D-4E03-BAC7-E4DED91DB443}" type="slidenum">
              <a:rPr lang="it-IT" smtClean="0"/>
              <a:t>‹N›</a:t>
            </a:fld>
            <a:endParaRPr lang="it-IT"/>
          </a:p>
        </p:txBody>
      </p:sp>
    </p:spTree>
    <p:extLst>
      <p:ext uri="{BB962C8B-B14F-4D97-AF65-F5344CB8AC3E}">
        <p14:creationId xmlns:p14="http://schemas.microsoft.com/office/powerpoint/2010/main" val="1616342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C825EB-847A-4CD7-D0DF-91CF3F12C22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66340C9-C183-ACAE-43DA-95061B2D7E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438BE06D-C738-D355-3739-4BC538D061FB}"/>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9670F23E-B3CD-BE53-30ED-2A3CF3CC5E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3E3AB565-9B05-225A-78F6-4D70E3FBEB2E}"/>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DDAAC06A-B365-075B-B184-DD78C4C2DC4E}"/>
              </a:ext>
            </a:extLst>
          </p:cNvPr>
          <p:cNvSpPr>
            <a:spLocks noGrp="1"/>
          </p:cNvSpPr>
          <p:nvPr>
            <p:ph type="dt" sz="half" idx="10"/>
          </p:nvPr>
        </p:nvSpPr>
        <p:spPr/>
        <p:txBody>
          <a:bodyPr/>
          <a:lstStyle/>
          <a:p>
            <a:fld id="{3A1589BE-167F-4F72-B48A-A3A3403B3E2D}" type="datetimeFigureOut">
              <a:rPr lang="it-IT" smtClean="0"/>
              <a:t>28/03/2025</a:t>
            </a:fld>
            <a:endParaRPr lang="it-IT"/>
          </a:p>
        </p:txBody>
      </p:sp>
      <p:sp>
        <p:nvSpPr>
          <p:cNvPr id="8" name="Segnaposto piè di pagina 7">
            <a:extLst>
              <a:ext uri="{FF2B5EF4-FFF2-40B4-BE49-F238E27FC236}">
                <a16:creationId xmlns:a16="http://schemas.microsoft.com/office/drawing/2014/main" id="{1C612C76-BBF4-E553-F022-4DCA92E712EC}"/>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5CA8D7C7-A395-4C71-A6CA-10B92E1816B6}"/>
              </a:ext>
            </a:extLst>
          </p:cNvPr>
          <p:cNvSpPr>
            <a:spLocks noGrp="1"/>
          </p:cNvSpPr>
          <p:nvPr>
            <p:ph type="sldNum" sz="quarter" idx="12"/>
          </p:nvPr>
        </p:nvSpPr>
        <p:spPr/>
        <p:txBody>
          <a:bodyPr/>
          <a:lstStyle/>
          <a:p>
            <a:fld id="{CEE39E96-069D-4E03-BAC7-E4DED91DB443}" type="slidenum">
              <a:rPr lang="it-IT" smtClean="0"/>
              <a:t>‹N›</a:t>
            </a:fld>
            <a:endParaRPr lang="it-IT"/>
          </a:p>
        </p:txBody>
      </p:sp>
    </p:spTree>
    <p:extLst>
      <p:ext uri="{BB962C8B-B14F-4D97-AF65-F5344CB8AC3E}">
        <p14:creationId xmlns:p14="http://schemas.microsoft.com/office/powerpoint/2010/main" val="2518166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DF36DB-566E-F6F7-4B40-2CC9A4B89FD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F2D3660C-E412-DBE7-ACED-24F4CB35C2A2}"/>
              </a:ext>
            </a:extLst>
          </p:cNvPr>
          <p:cNvSpPr>
            <a:spLocks noGrp="1"/>
          </p:cNvSpPr>
          <p:nvPr>
            <p:ph type="dt" sz="half" idx="10"/>
          </p:nvPr>
        </p:nvSpPr>
        <p:spPr/>
        <p:txBody>
          <a:bodyPr/>
          <a:lstStyle/>
          <a:p>
            <a:fld id="{3A1589BE-167F-4F72-B48A-A3A3403B3E2D}" type="datetimeFigureOut">
              <a:rPr lang="it-IT" smtClean="0"/>
              <a:t>28/03/2025</a:t>
            </a:fld>
            <a:endParaRPr lang="it-IT"/>
          </a:p>
        </p:txBody>
      </p:sp>
      <p:sp>
        <p:nvSpPr>
          <p:cNvPr id="4" name="Segnaposto piè di pagina 3">
            <a:extLst>
              <a:ext uri="{FF2B5EF4-FFF2-40B4-BE49-F238E27FC236}">
                <a16:creationId xmlns:a16="http://schemas.microsoft.com/office/drawing/2014/main" id="{7F53694E-19F5-483F-D36D-EE1D4CEF9FEA}"/>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F1B6EA3B-E2D1-253C-84B5-EF32DEB0ADFF}"/>
              </a:ext>
            </a:extLst>
          </p:cNvPr>
          <p:cNvSpPr>
            <a:spLocks noGrp="1"/>
          </p:cNvSpPr>
          <p:nvPr>
            <p:ph type="sldNum" sz="quarter" idx="12"/>
          </p:nvPr>
        </p:nvSpPr>
        <p:spPr/>
        <p:txBody>
          <a:bodyPr/>
          <a:lstStyle/>
          <a:p>
            <a:fld id="{CEE39E96-069D-4E03-BAC7-E4DED91DB443}" type="slidenum">
              <a:rPr lang="it-IT" smtClean="0"/>
              <a:t>‹N›</a:t>
            </a:fld>
            <a:endParaRPr lang="it-IT"/>
          </a:p>
        </p:txBody>
      </p:sp>
    </p:spTree>
    <p:extLst>
      <p:ext uri="{BB962C8B-B14F-4D97-AF65-F5344CB8AC3E}">
        <p14:creationId xmlns:p14="http://schemas.microsoft.com/office/powerpoint/2010/main" val="1117548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930280B-6737-A204-52A0-C970BE0DE8AF}"/>
              </a:ext>
            </a:extLst>
          </p:cNvPr>
          <p:cNvSpPr>
            <a:spLocks noGrp="1"/>
          </p:cNvSpPr>
          <p:nvPr>
            <p:ph type="dt" sz="half" idx="10"/>
          </p:nvPr>
        </p:nvSpPr>
        <p:spPr/>
        <p:txBody>
          <a:bodyPr/>
          <a:lstStyle/>
          <a:p>
            <a:fld id="{3A1589BE-167F-4F72-B48A-A3A3403B3E2D}" type="datetimeFigureOut">
              <a:rPr lang="it-IT" smtClean="0"/>
              <a:t>28/03/2025</a:t>
            </a:fld>
            <a:endParaRPr lang="it-IT"/>
          </a:p>
        </p:txBody>
      </p:sp>
      <p:sp>
        <p:nvSpPr>
          <p:cNvPr id="3" name="Segnaposto piè di pagina 2">
            <a:extLst>
              <a:ext uri="{FF2B5EF4-FFF2-40B4-BE49-F238E27FC236}">
                <a16:creationId xmlns:a16="http://schemas.microsoft.com/office/drawing/2014/main" id="{46650C7B-EE27-3320-D163-A3039B67E7D8}"/>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B61B4A0-48D2-AFC8-FBB1-90FE4E106931}"/>
              </a:ext>
            </a:extLst>
          </p:cNvPr>
          <p:cNvSpPr>
            <a:spLocks noGrp="1"/>
          </p:cNvSpPr>
          <p:nvPr>
            <p:ph type="sldNum" sz="quarter" idx="12"/>
          </p:nvPr>
        </p:nvSpPr>
        <p:spPr/>
        <p:txBody>
          <a:bodyPr/>
          <a:lstStyle/>
          <a:p>
            <a:fld id="{CEE39E96-069D-4E03-BAC7-E4DED91DB443}" type="slidenum">
              <a:rPr lang="it-IT" smtClean="0"/>
              <a:t>‹N›</a:t>
            </a:fld>
            <a:endParaRPr lang="it-IT"/>
          </a:p>
        </p:txBody>
      </p:sp>
    </p:spTree>
    <p:extLst>
      <p:ext uri="{BB962C8B-B14F-4D97-AF65-F5344CB8AC3E}">
        <p14:creationId xmlns:p14="http://schemas.microsoft.com/office/powerpoint/2010/main" val="2522142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A28096-323C-CD68-DD0A-A4C671B3BC0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3C46188-2912-7607-D3F0-87816E601C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79C49767-7B99-378E-3E1D-AFA51D54F1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06D31AF-8802-C7F6-69E1-C2894321CDCF}"/>
              </a:ext>
            </a:extLst>
          </p:cNvPr>
          <p:cNvSpPr>
            <a:spLocks noGrp="1"/>
          </p:cNvSpPr>
          <p:nvPr>
            <p:ph type="dt" sz="half" idx="10"/>
          </p:nvPr>
        </p:nvSpPr>
        <p:spPr/>
        <p:txBody>
          <a:bodyPr/>
          <a:lstStyle/>
          <a:p>
            <a:fld id="{3A1589BE-167F-4F72-B48A-A3A3403B3E2D}" type="datetimeFigureOut">
              <a:rPr lang="it-IT" smtClean="0"/>
              <a:t>28/03/2025</a:t>
            </a:fld>
            <a:endParaRPr lang="it-IT"/>
          </a:p>
        </p:txBody>
      </p:sp>
      <p:sp>
        <p:nvSpPr>
          <p:cNvPr id="6" name="Segnaposto piè di pagina 5">
            <a:extLst>
              <a:ext uri="{FF2B5EF4-FFF2-40B4-BE49-F238E27FC236}">
                <a16:creationId xmlns:a16="http://schemas.microsoft.com/office/drawing/2014/main" id="{56217661-F9F3-06FB-4EF3-45A3B5C5941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80EAE86-7278-FCBC-26F4-AE1B35DC5454}"/>
              </a:ext>
            </a:extLst>
          </p:cNvPr>
          <p:cNvSpPr>
            <a:spLocks noGrp="1"/>
          </p:cNvSpPr>
          <p:nvPr>
            <p:ph type="sldNum" sz="quarter" idx="12"/>
          </p:nvPr>
        </p:nvSpPr>
        <p:spPr/>
        <p:txBody>
          <a:bodyPr/>
          <a:lstStyle/>
          <a:p>
            <a:fld id="{CEE39E96-069D-4E03-BAC7-E4DED91DB443}" type="slidenum">
              <a:rPr lang="it-IT" smtClean="0"/>
              <a:t>‹N›</a:t>
            </a:fld>
            <a:endParaRPr lang="it-IT"/>
          </a:p>
        </p:txBody>
      </p:sp>
    </p:spTree>
    <p:extLst>
      <p:ext uri="{BB962C8B-B14F-4D97-AF65-F5344CB8AC3E}">
        <p14:creationId xmlns:p14="http://schemas.microsoft.com/office/powerpoint/2010/main" val="299290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0ADE18-A5CD-C06D-CA75-4E67D0A751A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9D9CC12E-41CA-8504-988E-F67BC3130E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172CDCCE-98E2-1653-5745-E6F275111D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0082B4D-F5B2-BC33-D955-10338449BD35}"/>
              </a:ext>
            </a:extLst>
          </p:cNvPr>
          <p:cNvSpPr>
            <a:spLocks noGrp="1"/>
          </p:cNvSpPr>
          <p:nvPr>
            <p:ph type="dt" sz="half" idx="10"/>
          </p:nvPr>
        </p:nvSpPr>
        <p:spPr/>
        <p:txBody>
          <a:bodyPr/>
          <a:lstStyle/>
          <a:p>
            <a:fld id="{3A1589BE-167F-4F72-B48A-A3A3403B3E2D}" type="datetimeFigureOut">
              <a:rPr lang="it-IT" smtClean="0"/>
              <a:t>28/03/2025</a:t>
            </a:fld>
            <a:endParaRPr lang="it-IT"/>
          </a:p>
        </p:txBody>
      </p:sp>
      <p:sp>
        <p:nvSpPr>
          <p:cNvPr id="6" name="Segnaposto piè di pagina 5">
            <a:extLst>
              <a:ext uri="{FF2B5EF4-FFF2-40B4-BE49-F238E27FC236}">
                <a16:creationId xmlns:a16="http://schemas.microsoft.com/office/drawing/2014/main" id="{F983F951-7740-8A8E-F50F-76052A39382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EFC14CD-A38D-6059-56BC-58FEA15BFAA1}"/>
              </a:ext>
            </a:extLst>
          </p:cNvPr>
          <p:cNvSpPr>
            <a:spLocks noGrp="1"/>
          </p:cNvSpPr>
          <p:nvPr>
            <p:ph type="sldNum" sz="quarter" idx="12"/>
          </p:nvPr>
        </p:nvSpPr>
        <p:spPr/>
        <p:txBody>
          <a:bodyPr/>
          <a:lstStyle/>
          <a:p>
            <a:fld id="{CEE39E96-069D-4E03-BAC7-E4DED91DB443}" type="slidenum">
              <a:rPr lang="it-IT" smtClean="0"/>
              <a:t>‹N›</a:t>
            </a:fld>
            <a:endParaRPr lang="it-IT"/>
          </a:p>
        </p:txBody>
      </p:sp>
    </p:spTree>
    <p:extLst>
      <p:ext uri="{BB962C8B-B14F-4D97-AF65-F5344CB8AC3E}">
        <p14:creationId xmlns:p14="http://schemas.microsoft.com/office/powerpoint/2010/main" val="1733861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200438B-AC45-5EE7-0536-80112EF33C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B75F382-7426-576F-178F-8C48E1DC46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9AF6057-3A24-1396-73DD-A1A465FF68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A1589BE-167F-4F72-B48A-A3A3403B3E2D}" type="datetimeFigureOut">
              <a:rPr lang="it-IT" smtClean="0"/>
              <a:t>28/03/2025</a:t>
            </a:fld>
            <a:endParaRPr lang="it-IT"/>
          </a:p>
        </p:txBody>
      </p:sp>
      <p:sp>
        <p:nvSpPr>
          <p:cNvPr id="5" name="Segnaposto piè di pagina 4">
            <a:extLst>
              <a:ext uri="{FF2B5EF4-FFF2-40B4-BE49-F238E27FC236}">
                <a16:creationId xmlns:a16="http://schemas.microsoft.com/office/drawing/2014/main" id="{8A15A6F6-61D3-28C4-1011-667A56A510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E3B92825-B7B8-6453-4E61-69A6880AF8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EE39E96-069D-4E03-BAC7-E4DED91DB443}" type="slidenum">
              <a:rPr lang="it-IT" smtClean="0"/>
              <a:t>‹N›</a:t>
            </a:fld>
            <a:endParaRPr lang="it-IT"/>
          </a:p>
        </p:txBody>
      </p:sp>
    </p:spTree>
    <p:extLst>
      <p:ext uri="{BB962C8B-B14F-4D97-AF65-F5344CB8AC3E}">
        <p14:creationId xmlns:p14="http://schemas.microsoft.com/office/powerpoint/2010/main" val="3757246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stats.stackexchange.com/questions/512242/why-does-transformer-has-such-a-complex-architecture" TargetMode="External"/><Relationship Id="rId2" Type="http://schemas.openxmlformats.org/officeDocument/2006/relationships/image" Target="../media/image7.jpg"/><Relationship Id="rId1" Type="http://schemas.openxmlformats.org/officeDocument/2006/relationships/slideLayout" Target="../slideLayouts/slideLayout7.xml"/><Relationship Id="rId6" Type="http://schemas.openxmlformats.org/officeDocument/2006/relationships/hyperlink" Target="https://jalammar.github.io/illustrated-transformer/" TargetMode="External"/><Relationship Id="rId5" Type="http://schemas.openxmlformats.org/officeDocument/2006/relationships/image" Target="../media/image9.png"/><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huggingface.co/spaces/lmarena-ai/chatbot-arena-leaderboard"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hyperlink" Target="https://www.kaggle.com/competitions/nlp-getting-started/data"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hyperlink" Target="https://www.kaggle.com/competitions/nlp-getting-started/data"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8" Type="http://schemas.openxmlformats.org/officeDocument/2006/relationships/hyperlink" Target="https://arxiv.org/abs/1706.03762" TargetMode="External"/><Relationship Id="rId13" Type="http://schemas.openxmlformats.org/officeDocument/2006/relationships/hyperlink" Target="https://help.openai.com/en/articles/6654000-best-practices-for-prompt-engineering-with-the-openai-api" TargetMode="External"/><Relationship Id="rId3" Type="http://schemas.openxmlformats.org/officeDocument/2006/relationships/hyperlink" Target="https://papers.ssrn.com/sol3/papers.cfm?abstract_id=5162304" TargetMode="External"/><Relationship Id="rId7" Type="http://schemas.openxmlformats.org/officeDocument/2006/relationships/hyperlink" Target="https://www2.math.uu.se/~thulin/mm/breiman.pdf" TargetMode="External"/><Relationship Id="rId12" Type="http://schemas.openxmlformats.org/officeDocument/2006/relationships/hyperlink" Target="https://cloud.google.com/discover/what-is-prompt-engineering?hl=it" TargetMode="External"/><Relationship Id="rId2" Type="http://schemas.openxmlformats.org/officeDocument/2006/relationships/hyperlink" Target="https://cloud.google.com/learn/what-is-artificial-intelligence?hl=it" TargetMode="External"/><Relationship Id="rId1" Type="http://schemas.openxmlformats.org/officeDocument/2006/relationships/slideLayout" Target="../slideLayouts/slideLayout7.xml"/><Relationship Id="rId6" Type="http://schemas.openxmlformats.org/officeDocument/2006/relationships/hyperlink" Target="https://www.intuit.com/blog/innovative-thinking/jobs-in-artificial-intelligence-ai/" TargetMode="External"/><Relationship Id="rId11" Type="http://schemas.openxmlformats.org/officeDocument/2006/relationships/hyperlink" Target="https://cdn.openai.com/research-covers/language-unsupervised/language_understanding_paper.pdf" TargetMode="External"/><Relationship Id="rId5" Type="http://schemas.openxmlformats.org/officeDocument/2006/relationships/hyperlink" Target="https://www.soa.org/resources/research-reports/2024/generative-ai-for-actuaries/" TargetMode="External"/><Relationship Id="rId10" Type="http://schemas.openxmlformats.org/officeDocument/2006/relationships/hyperlink" Target="https://www.geeksforgeeks.org/the-evolution-of-language-models-from-gpt-1-to-gpt-4-and-beyond/" TargetMode="External"/><Relationship Id="rId4" Type="http://schemas.openxmlformats.org/officeDocument/2006/relationships/hyperlink" Target="https://www.sciencedirect.com/science/article/abs/pii/S1574013720303853" TargetMode="External"/><Relationship Id="rId9" Type="http://schemas.openxmlformats.org/officeDocument/2006/relationships/hyperlink" Target="https://arxiv.org/abs/1810.04805" TargetMode="External"/><Relationship Id="rId14" Type="http://schemas.openxmlformats.org/officeDocument/2006/relationships/hyperlink" Target="https://platform.openai.com/docs/guides/prompt-engineering" TargetMode="External"/></Relationships>
</file>

<file path=ppt/slides/_rels/slide53.xml.rels><?xml version="1.0" encoding="UTF-8" standalone="yes"?>
<Relationships xmlns="http://schemas.openxmlformats.org/package/2006/relationships"><Relationship Id="rId8" Type="http://schemas.openxmlformats.org/officeDocument/2006/relationships/hyperlink" Target="https://www.xceedance.com/wp-content/uploads/2023/08/Generative-AI-in-Insurance-A-Game-Changer.pdf" TargetMode="External"/><Relationship Id="rId3" Type="http://schemas.openxmlformats.org/officeDocument/2006/relationships/hyperlink" Target="https://arxiv.org/abs/2402.07927" TargetMode="External"/><Relationship Id="rId7" Type="http://schemas.openxmlformats.org/officeDocument/2006/relationships/hyperlink" Target="https://www.soa.org/resources/research-reports/2024/generative-ai-for-actuaries/" TargetMode="External"/><Relationship Id="rId2" Type="http://schemas.openxmlformats.org/officeDocument/2006/relationships/hyperlink" Target="https://arxiv.org/abs/2311.05661" TargetMode="External"/><Relationship Id="rId1" Type="http://schemas.openxmlformats.org/officeDocument/2006/relationships/slideLayout" Target="../slideLayouts/slideLayout7.xml"/><Relationship Id="rId6" Type="http://schemas.openxmlformats.org/officeDocument/2006/relationships/hyperlink" Target="https://medium.com/towards-artificial-intelligence/prompt-engineering-the-emerging-art-of-coding-or-the-future-of-human-machine-communication-e968a6c0f347" TargetMode="External"/><Relationship Id="rId5" Type="http://schemas.openxmlformats.org/officeDocument/2006/relationships/hyperlink" Target="https://www.kaggle.com/whitepaper-prompt-engineering" TargetMode="External"/><Relationship Id="rId4" Type="http://schemas.openxmlformats.org/officeDocument/2006/relationships/hyperlink" Target="https://arxiv.org/abs/2401.14423" TargetMode="External"/><Relationship Id="rId9" Type="http://schemas.openxmlformats.org/officeDocument/2006/relationships/hyperlink" Target="https://github.com/claudio1975/FAC_IA_Attuari"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medium.com/%40parthdasawant/how-to-use-secrets-in-google-colab-450c38e3ec75" TargetMode="External"/><Relationship Id="rId2" Type="http://schemas.openxmlformats.org/officeDocument/2006/relationships/hyperlink" Target="https://platform.openai.com/settings/organization/api-keys" TargetMode="External"/><Relationship Id="rId1" Type="http://schemas.openxmlformats.org/officeDocument/2006/relationships/slideLayout" Target="../slideLayouts/slideLayout7.xml"/><Relationship Id="rId4" Type="http://schemas.openxmlformats.org/officeDocument/2006/relationships/hyperlink" Target="https://colab.research.google.com/drive/16pBJQePbqkz3QFV54L4NIkOn1kwpuRrj"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medium.com/@c.giancaterino" TargetMode="External"/><Relationship Id="rId2" Type="http://schemas.openxmlformats.org/officeDocument/2006/relationships/hyperlink" Target="https://www.linkedin.com/in/claudiod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theaisummer.com/latent-variable-models/"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C6164E-1C6F-48CB-06ED-CA3973FA0C9D}"/>
              </a:ext>
            </a:extLst>
          </p:cNvPr>
          <p:cNvSpPr>
            <a:spLocks noGrp="1"/>
          </p:cNvSpPr>
          <p:nvPr>
            <p:ph type="ctrTitle"/>
          </p:nvPr>
        </p:nvSpPr>
        <p:spPr>
          <a:xfrm>
            <a:off x="1300843" y="1593055"/>
            <a:ext cx="9590314" cy="3052763"/>
          </a:xfrm>
        </p:spPr>
        <p:txBody>
          <a:bodyPr>
            <a:noAutofit/>
          </a:bodyPr>
          <a:lstStyle/>
          <a:p>
            <a:r>
              <a:rPr lang="it-IT" sz="5000" b="1" i="0" spc="-10" dirty="0">
                <a:solidFill>
                  <a:srgbClr val="222222"/>
                </a:solidFill>
                <a:effectLst/>
                <a:latin typeface="Berlin Sans FB Demi" panose="020E0802020502020306" pitchFamily="34" charset="0"/>
              </a:rPr>
              <a:t>L’innovazione attuariale attraverso l’intelligenza artificiale generativa e l’ingegneria dei prompt</a:t>
            </a:r>
            <a:endParaRPr lang="it-IT" sz="5000" dirty="0">
              <a:latin typeface="Berlin Sans FB Demi" panose="020E0802020502020306" pitchFamily="34" charset="0"/>
            </a:endParaRPr>
          </a:p>
        </p:txBody>
      </p:sp>
      <p:sp>
        <p:nvSpPr>
          <p:cNvPr id="3" name="Sottotitolo 2">
            <a:extLst>
              <a:ext uri="{FF2B5EF4-FFF2-40B4-BE49-F238E27FC236}">
                <a16:creationId xmlns:a16="http://schemas.microsoft.com/office/drawing/2014/main" id="{3338A8F3-360B-4B03-2F18-84565451E36B}"/>
              </a:ext>
            </a:extLst>
          </p:cNvPr>
          <p:cNvSpPr>
            <a:spLocks noGrp="1"/>
          </p:cNvSpPr>
          <p:nvPr>
            <p:ph type="subTitle" idx="1"/>
          </p:nvPr>
        </p:nvSpPr>
        <p:spPr>
          <a:xfrm>
            <a:off x="1524000" y="4544106"/>
            <a:ext cx="9144000" cy="1655762"/>
          </a:xfrm>
        </p:spPr>
        <p:txBody>
          <a:bodyPr/>
          <a:lstStyle/>
          <a:p>
            <a:endParaRPr lang="it-IT" dirty="0">
              <a:latin typeface="Berlin Sans FB Demi" panose="020E0802020502020306" pitchFamily="34" charset="0"/>
            </a:endParaRPr>
          </a:p>
          <a:p>
            <a:r>
              <a:rPr lang="it-IT" dirty="0">
                <a:latin typeface="Berlin Sans FB Demi" panose="020E0802020502020306" pitchFamily="34" charset="0"/>
              </a:rPr>
              <a:t>28 Marzo 2025</a:t>
            </a:r>
          </a:p>
          <a:p>
            <a:r>
              <a:rPr lang="it-IT" dirty="0">
                <a:latin typeface="Berlin Sans FB Demi" panose="020E0802020502020306" pitchFamily="34" charset="0"/>
              </a:rPr>
              <a:t>Claudio G. Giancaterino</a:t>
            </a:r>
          </a:p>
        </p:txBody>
      </p:sp>
      <p:pic>
        <p:nvPicPr>
          <p:cNvPr id="5" name="Immagine 4">
            <a:extLst>
              <a:ext uri="{FF2B5EF4-FFF2-40B4-BE49-F238E27FC236}">
                <a16:creationId xmlns:a16="http://schemas.microsoft.com/office/drawing/2014/main" id="{7C1EC5B7-8CF4-8D97-29AB-3F771BFAB48B}"/>
              </a:ext>
            </a:extLst>
          </p:cNvPr>
          <p:cNvPicPr>
            <a:picLocks noChangeAspect="1"/>
          </p:cNvPicPr>
          <p:nvPr/>
        </p:nvPicPr>
        <p:blipFill>
          <a:blip r:embed="rId2"/>
          <a:stretch>
            <a:fillRect/>
          </a:stretch>
        </p:blipFill>
        <p:spPr>
          <a:xfrm>
            <a:off x="4756597" y="39005"/>
            <a:ext cx="2678806" cy="1284051"/>
          </a:xfrm>
          <a:prstGeom prst="rect">
            <a:avLst/>
          </a:prstGeom>
        </p:spPr>
      </p:pic>
    </p:spTree>
    <p:extLst>
      <p:ext uri="{BB962C8B-B14F-4D97-AF65-F5344CB8AC3E}">
        <p14:creationId xmlns:p14="http://schemas.microsoft.com/office/powerpoint/2010/main" val="279108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a:extLst>
            <a:ext uri="{FF2B5EF4-FFF2-40B4-BE49-F238E27FC236}">
              <a16:creationId xmlns:a16="http://schemas.microsoft.com/office/drawing/2014/main" id="{DE1E41CB-B9D0-8AAB-9C59-8ED3BD9C156C}"/>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4B62E3D8-A7B1-004A-4969-02E2C2D0E38F}"/>
              </a:ext>
            </a:extLst>
          </p:cNvPr>
          <p:cNvSpPr txBox="1"/>
          <p:nvPr/>
        </p:nvSpPr>
        <p:spPr>
          <a:xfrm>
            <a:off x="4376057" y="772886"/>
            <a:ext cx="6694714" cy="2954655"/>
          </a:xfrm>
          <a:prstGeom prst="rect">
            <a:avLst/>
          </a:prstGeom>
          <a:noFill/>
        </p:spPr>
        <p:txBody>
          <a:bodyPr wrap="square" rtlCol="0">
            <a:spAutoFit/>
          </a:bodyPr>
          <a:lstStyle/>
          <a:p>
            <a:pPr algn="r"/>
            <a:r>
              <a:rPr lang="it-IT" sz="5000" b="1" spc="-10" dirty="0">
                <a:solidFill>
                  <a:schemeClr val="bg1"/>
                </a:solidFill>
                <a:latin typeface="Berlin Sans FB Demi" panose="020E0802020502020306" pitchFamily="34" charset="0"/>
              </a:rPr>
              <a:t>I modelli linguistici e l'ingegneria dei prompt</a:t>
            </a:r>
            <a:endParaRPr lang="en-US" b="1" spc="-10" dirty="0">
              <a:latin typeface="Berlin Sans FB Demi" panose="020E0802020502020306" pitchFamily="34" charset="0"/>
            </a:endParaRPr>
          </a:p>
          <a:p>
            <a:pPr algn="r"/>
            <a:endParaRPr lang="en-US" b="1" spc="-10" dirty="0">
              <a:latin typeface="Berlin Sans FB Demi" panose="020E0802020502020306" pitchFamily="34" charset="0"/>
            </a:endParaRPr>
          </a:p>
          <a:p>
            <a:pPr algn="r"/>
            <a:endParaRPr lang="it-IT" dirty="0"/>
          </a:p>
        </p:txBody>
      </p:sp>
    </p:spTree>
    <p:extLst>
      <p:ext uri="{BB962C8B-B14F-4D97-AF65-F5344CB8AC3E}">
        <p14:creationId xmlns:p14="http://schemas.microsoft.com/office/powerpoint/2010/main" val="1422199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6">
            <a:extLst>
              <a:ext uri="{FF2B5EF4-FFF2-40B4-BE49-F238E27FC236}">
                <a16:creationId xmlns:a16="http://schemas.microsoft.com/office/drawing/2014/main" id="{A5526390-E077-2D89-2BB9-CF47DEB7FDC5}"/>
              </a:ext>
            </a:extLst>
          </p:cNvPr>
          <p:cNvGrpSpPr/>
          <p:nvPr/>
        </p:nvGrpSpPr>
        <p:grpSpPr>
          <a:xfrm>
            <a:off x="8152401" y="1578397"/>
            <a:ext cx="3887199" cy="3922769"/>
            <a:chOff x="7208137" y="1687255"/>
            <a:chExt cx="3887199" cy="3922769"/>
          </a:xfrm>
        </p:grpSpPr>
        <p:pic>
          <p:nvPicPr>
            <p:cNvPr id="3" name="object 7">
              <a:extLst>
                <a:ext uri="{FF2B5EF4-FFF2-40B4-BE49-F238E27FC236}">
                  <a16:creationId xmlns:a16="http://schemas.microsoft.com/office/drawing/2014/main" id="{2EAA62C4-C1B6-4955-5BEB-092C6A1C9252}"/>
                </a:ext>
              </a:extLst>
            </p:cNvPr>
            <p:cNvPicPr/>
            <p:nvPr/>
          </p:nvPicPr>
          <p:blipFill>
            <a:blip r:embed="rId2" cstate="print"/>
            <a:stretch>
              <a:fillRect/>
            </a:stretch>
          </p:blipFill>
          <p:spPr>
            <a:xfrm>
              <a:off x="7208137" y="1687255"/>
              <a:ext cx="3887199" cy="1917320"/>
            </a:xfrm>
            <a:prstGeom prst="rect">
              <a:avLst/>
            </a:prstGeom>
          </p:spPr>
        </p:pic>
        <p:pic>
          <p:nvPicPr>
            <p:cNvPr id="4" name="object 8">
              <a:extLst>
                <a:ext uri="{FF2B5EF4-FFF2-40B4-BE49-F238E27FC236}">
                  <a16:creationId xmlns:a16="http://schemas.microsoft.com/office/drawing/2014/main" id="{C1ECE27D-3A8F-AFA9-2C35-4BD0419F296D}"/>
                </a:ext>
              </a:extLst>
            </p:cNvPr>
            <p:cNvPicPr/>
            <p:nvPr/>
          </p:nvPicPr>
          <p:blipFill>
            <a:blip r:embed="rId3" cstate="print"/>
            <a:stretch>
              <a:fillRect/>
            </a:stretch>
          </p:blipFill>
          <p:spPr>
            <a:xfrm>
              <a:off x="7397374" y="3604575"/>
              <a:ext cx="3508724" cy="2005449"/>
            </a:xfrm>
            <a:prstGeom prst="rect">
              <a:avLst/>
            </a:prstGeom>
          </p:spPr>
        </p:pic>
      </p:grpSp>
      <p:sp>
        <p:nvSpPr>
          <p:cNvPr id="5" name="object 3">
            <a:extLst>
              <a:ext uri="{FF2B5EF4-FFF2-40B4-BE49-F238E27FC236}">
                <a16:creationId xmlns:a16="http://schemas.microsoft.com/office/drawing/2014/main" id="{6E74F8A4-623D-9B6E-1D8D-C398B1AF18A5}"/>
              </a:ext>
            </a:extLst>
          </p:cNvPr>
          <p:cNvSpPr txBox="1"/>
          <p:nvPr/>
        </p:nvSpPr>
        <p:spPr>
          <a:xfrm>
            <a:off x="10153195" y="5925753"/>
            <a:ext cx="1210310" cy="197490"/>
          </a:xfrm>
          <a:prstGeom prst="rect">
            <a:avLst/>
          </a:prstGeom>
        </p:spPr>
        <p:txBody>
          <a:bodyPr vert="horz" wrap="square" lIns="0" tIns="12700" rIns="0" bIns="0" rtlCol="0">
            <a:spAutoFit/>
          </a:bodyPr>
          <a:lstStyle/>
          <a:p>
            <a:pPr marL="12700">
              <a:lnSpc>
                <a:spcPct val="100000"/>
              </a:lnSpc>
              <a:spcBef>
                <a:spcPts val="100"/>
              </a:spcBef>
            </a:pPr>
            <a:r>
              <a:rPr lang="it-IT" sz="1200" u="heavy" dirty="0">
                <a:solidFill>
                  <a:srgbClr val="009999"/>
                </a:solidFill>
                <a:uFill>
                  <a:solidFill>
                    <a:srgbClr val="009999"/>
                  </a:solidFill>
                </a:uFill>
                <a:latin typeface="Verdana"/>
                <a:cs typeface="Verdana"/>
              </a:rPr>
              <a:t>fonte</a:t>
            </a:r>
            <a:endParaRPr sz="1200" dirty="0">
              <a:latin typeface="Verdana"/>
              <a:cs typeface="Verdana"/>
            </a:endParaRPr>
          </a:p>
        </p:txBody>
      </p:sp>
      <mc:AlternateContent xmlns:mc="http://schemas.openxmlformats.org/markup-compatibility/2006">
        <mc:Choice xmlns:a14="http://schemas.microsoft.com/office/drawing/2010/main" Requires="a14">
          <p:sp>
            <p:nvSpPr>
              <p:cNvPr id="6" name="CasellaDiTesto 5">
                <a:extLst>
                  <a:ext uri="{FF2B5EF4-FFF2-40B4-BE49-F238E27FC236}">
                    <a16:creationId xmlns:a16="http://schemas.microsoft.com/office/drawing/2014/main" id="{E9EE1606-7993-3AF1-C415-9DDBD7004ACF}"/>
                  </a:ext>
                </a:extLst>
              </p:cNvPr>
              <p:cNvSpPr txBox="1"/>
              <p:nvPr/>
            </p:nvSpPr>
            <p:spPr>
              <a:xfrm>
                <a:off x="119743" y="925286"/>
                <a:ext cx="7654452" cy="4395049"/>
              </a:xfrm>
              <a:prstGeom prst="rect">
                <a:avLst/>
              </a:prstGeom>
              <a:noFill/>
            </p:spPr>
            <p:txBody>
              <a:bodyPr wrap="square" rtlCol="0">
                <a:spAutoFit/>
              </a:bodyPr>
              <a:lstStyle/>
              <a:p>
                <a:pPr algn="just"/>
                <a:r>
                  <a:rPr lang="it-IT" b="0" i="0" dirty="0">
                    <a:solidFill>
                      <a:srgbClr val="31333F"/>
                    </a:solidFill>
                    <a:effectLst/>
                    <a:latin typeface="Berlin Sans FB" panose="020E0602020502020306" pitchFamily="34" charset="0"/>
                  </a:rPr>
                  <a:t>Le reti neurali artificiali, ispirate alle neuroscienze, sono costituite da unità di calcolo, chiamate neuroni, collegate tra loro in maniera articolata. Ogni neurone riceve un segnale di input da tutti i neuroni dello strato precedente e invia il proprio segnale di output a quelli dello strato successivo. Queste reti combinano funzioni diverse; infatti, ampliano i modelli lineari applicando una trasformazione non lineare, la funzione di attivazione, alla combinazione lineare degli input provenienti dagli strati precedenti. Costruire una rete neurale è simile a realizzare una struttura con i mattoncini Lego: si assemblano singoli pezzi (neuroni) per realizzare sistemi sempre più complessi.</a:t>
                </a:r>
              </a:p>
              <a:p>
                <a:pPr algn="just"/>
                <a:endParaRPr lang="it-IT" dirty="0">
                  <a:solidFill>
                    <a:srgbClr val="31333F"/>
                  </a:solidFill>
                  <a:latin typeface="Berlin Sans FB Demi" panose="020E0802020502020306" pitchFamily="34" charset="0"/>
                </a:endParaRPr>
              </a:p>
              <a:p>
                <a:pPr algn="just"/>
                <a:r>
                  <a:rPr lang="it-IT" dirty="0">
                    <a:solidFill>
                      <a:srgbClr val="31333F"/>
                    </a:solidFill>
                    <a:latin typeface="Berlin Sans FB Demi" panose="020E0802020502020306" pitchFamily="34" charset="0"/>
                  </a:rPr>
                  <a:t>Neurone Artificiale	</a:t>
                </a:r>
              </a:p>
              <a:p>
                <a:pPr algn="just"/>
                <a14:m>
                  <m:oMath xmlns:m="http://schemas.openxmlformats.org/officeDocument/2006/math">
                    <m:sSubSup>
                      <m:sSubSupPr>
                        <m:ctrlPr>
                          <a:rPr lang="it-IT" sz="1800" i="1" kern="100" smtClean="0">
                            <a:effectLst/>
                            <a:latin typeface="Cambria Math" panose="02040503050406030204" pitchFamily="18" charset="0"/>
                            <a:ea typeface="Aptos" panose="020B0004020202020204" pitchFamily="34" charset="0"/>
                            <a:cs typeface="Times New Roman" panose="02020603050405020304" pitchFamily="18" charset="0"/>
                          </a:rPr>
                        </m:ctrlPr>
                      </m:sSubSupPr>
                      <m:e>
                        <m:r>
                          <a:rPr lang="it-IT" sz="1800" i="1" kern="100">
                            <a:effectLst/>
                            <a:latin typeface="Cambria Math" panose="02040503050406030204" pitchFamily="18" charset="0"/>
                            <a:ea typeface="Aptos" panose="020B0004020202020204" pitchFamily="34" charset="0"/>
                            <a:cs typeface="Times New Roman" panose="02020603050405020304" pitchFamily="18" charset="0"/>
                          </a:rPr>
                          <m:t>𝑎</m:t>
                        </m:r>
                      </m:e>
                      <m:sub>
                        <m:r>
                          <a:rPr lang="it-IT" sz="1800" i="1" kern="100">
                            <a:effectLst/>
                            <a:latin typeface="Cambria Math" panose="02040503050406030204" pitchFamily="18" charset="0"/>
                            <a:ea typeface="Aptos" panose="020B0004020202020204" pitchFamily="34" charset="0"/>
                            <a:cs typeface="Times New Roman" panose="02020603050405020304" pitchFamily="18" charset="0"/>
                          </a:rPr>
                          <m:t>𝑗</m:t>
                        </m:r>
                      </m:sub>
                      <m:sup>
                        <m:r>
                          <a:rPr lang="it-IT" sz="1800" i="1" kern="100">
                            <a:effectLst/>
                            <a:latin typeface="Cambria Math" panose="02040503050406030204" pitchFamily="18" charset="0"/>
                            <a:ea typeface="Aptos" panose="020B0004020202020204" pitchFamily="34" charset="0"/>
                            <a:cs typeface="Times New Roman" panose="02020603050405020304" pitchFamily="18" charset="0"/>
                          </a:rPr>
                          <m:t>(</m:t>
                        </m:r>
                        <m:r>
                          <a:rPr lang="it-IT" sz="1800" i="1" kern="100">
                            <a:effectLst/>
                            <a:latin typeface="Cambria Math" panose="02040503050406030204" pitchFamily="18" charset="0"/>
                            <a:ea typeface="Aptos" panose="020B0004020202020204" pitchFamily="34" charset="0"/>
                            <a:cs typeface="Times New Roman" panose="02020603050405020304" pitchFamily="18" charset="0"/>
                          </a:rPr>
                          <m:t>𝑙</m:t>
                        </m:r>
                        <m:r>
                          <a:rPr lang="it-IT" sz="1800" i="1" kern="100">
                            <a:effectLst/>
                            <a:latin typeface="Cambria Math" panose="02040503050406030204" pitchFamily="18" charset="0"/>
                            <a:ea typeface="Aptos" panose="020B0004020202020204" pitchFamily="34" charset="0"/>
                            <a:cs typeface="Times New Roman" panose="02020603050405020304" pitchFamily="18" charset="0"/>
                          </a:rPr>
                          <m:t>)</m:t>
                        </m:r>
                      </m:sup>
                    </m:sSubSup>
                    <m:r>
                      <a:rPr lang="it-IT" sz="1800" i="1" kern="100">
                        <a:effectLst/>
                        <a:latin typeface="Cambria Math" panose="02040503050406030204" pitchFamily="18" charset="0"/>
                        <a:ea typeface="Aptos" panose="020B0004020202020204" pitchFamily="34" charset="0"/>
                        <a:cs typeface="Times New Roman" panose="02020603050405020304" pitchFamily="18" charset="0"/>
                      </a:rPr>
                      <m:t>=</m:t>
                    </m:r>
                    <m:r>
                      <a:rPr lang="it-IT" sz="1800" i="1" kern="100">
                        <a:effectLst/>
                        <a:latin typeface="Cambria Math" panose="02040503050406030204" pitchFamily="18" charset="0"/>
                        <a:ea typeface="Aptos" panose="020B0004020202020204" pitchFamily="34" charset="0"/>
                        <a:cs typeface="Times New Roman" panose="02020603050405020304" pitchFamily="18" charset="0"/>
                      </a:rPr>
                      <m:t>𝜎</m:t>
                    </m:r>
                    <m:r>
                      <a:rPr lang="it-IT" sz="1800" i="1" kern="100">
                        <a:effectLst/>
                        <a:latin typeface="Cambria Math" panose="02040503050406030204" pitchFamily="18" charset="0"/>
                        <a:ea typeface="Aptos" panose="020B0004020202020204" pitchFamily="34" charset="0"/>
                        <a:cs typeface="Times New Roman" panose="02020603050405020304" pitchFamily="18" charset="0"/>
                      </a:rPr>
                      <m:t>(</m:t>
                    </m:r>
                    <m:nary>
                      <m:naryPr>
                        <m:chr m:val="∑"/>
                        <m:limLoc m:val="undOvr"/>
                        <m:supHide m:val="on"/>
                        <m:ctrlPr>
                          <a:rPr lang="it-IT" sz="1800" i="1" kern="100">
                            <a:effectLst/>
                            <a:latin typeface="Cambria Math" panose="02040503050406030204" pitchFamily="18" charset="0"/>
                            <a:ea typeface="Aptos" panose="020B0004020202020204" pitchFamily="34" charset="0"/>
                            <a:cs typeface="Times New Roman" panose="02020603050405020304" pitchFamily="18" charset="0"/>
                          </a:rPr>
                        </m:ctrlPr>
                      </m:naryPr>
                      <m:sub>
                        <m:r>
                          <a:rPr lang="it-IT" sz="1800" i="1" kern="100">
                            <a:effectLst/>
                            <a:latin typeface="Cambria Math" panose="02040503050406030204" pitchFamily="18" charset="0"/>
                            <a:ea typeface="Aptos" panose="020B0004020202020204" pitchFamily="34" charset="0"/>
                            <a:cs typeface="Times New Roman" panose="02020603050405020304" pitchFamily="18" charset="0"/>
                          </a:rPr>
                          <m:t>𝑖</m:t>
                        </m:r>
                      </m:sub>
                      <m:sup/>
                      <m:e>
                        <m:sSubSup>
                          <m:sSubSupPr>
                            <m:ctrlPr>
                              <a:rPr lang="it-IT" sz="1800" i="1" kern="100">
                                <a:effectLst/>
                                <a:latin typeface="Cambria Math" panose="02040503050406030204" pitchFamily="18" charset="0"/>
                                <a:ea typeface="Aptos" panose="020B0004020202020204" pitchFamily="34" charset="0"/>
                                <a:cs typeface="Times New Roman" panose="02020603050405020304" pitchFamily="18" charset="0"/>
                              </a:rPr>
                            </m:ctrlPr>
                          </m:sSubSupPr>
                          <m:e>
                            <m:r>
                              <a:rPr lang="it-IT" sz="1800" i="1" kern="100">
                                <a:effectLst/>
                                <a:latin typeface="Cambria Math" panose="02040503050406030204" pitchFamily="18" charset="0"/>
                                <a:ea typeface="Aptos" panose="020B0004020202020204" pitchFamily="34" charset="0"/>
                                <a:cs typeface="Times New Roman" panose="02020603050405020304" pitchFamily="18" charset="0"/>
                              </a:rPr>
                              <m:t>𝑤</m:t>
                            </m:r>
                          </m:e>
                          <m:sub>
                            <m:r>
                              <a:rPr lang="it-IT" sz="1800" i="1" kern="100">
                                <a:effectLst/>
                                <a:latin typeface="Cambria Math" panose="02040503050406030204" pitchFamily="18" charset="0"/>
                                <a:ea typeface="Aptos" panose="020B0004020202020204" pitchFamily="34" charset="0"/>
                                <a:cs typeface="Times New Roman" panose="02020603050405020304" pitchFamily="18" charset="0"/>
                              </a:rPr>
                              <m:t>𝑗𝑖</m:t>
                            </m:r>
                          </m:sub>
                          <m:sup>
                            <m:d>
                              <m:dPr>
                                <m:ctrlPr>
                                  <a:rPr lang="it-IT" sz="1800" i="1" kern="100">
                                    <a:effectLst/>
                                    <a:latin typeface="Cambria Math" panose="02040503050406030204" pitchFamily="18" charset="0"/>
                                    <a:ea typeface="Aptos" panose="020B0004020202020204" pitchFamily="34" charset="0"/>
                                    <a:cs typeface="Times New Roman" panose="02020603050405020304" pitchFamily="18" charset="0"/>
                                  </a:rPr>
                                </m:ctrlPr>
                              </m:dPr>
                              <m:e>
                                <m:r>
                                  <a:rPr lang="it-IT" sz="1800" i="1" kern="100">
                                    <a:effectLst/>
                                    <a:latin typeface="Cambria Math" panose="02040503050406030204" pitchFamily="18" charset="0"/>
                                    <a:ea typeface="Aptos" panose="020B0004020202020204" pitchFamily="34" charset="0"/>
                                    <a:cs typeface="Times New Roman" panose="02020603050405020304" pitchFamily="18" charset="0"/>
                                  </a:rPr>
                                  <m:t>𝑙</m:t>
                                </m:r>
                              </m:e>
                            </m:d>
                          </m:sup>
                        </m:sSubSup>
                      </m:e>
                    </m:nary>
                    <m:sSubSup>
                      <m:sSubSupPr>
                        <m:ctrlPr>
                          <a:rPr lang="it-IT" sz="1800" i="1" kern="100">
                            <a:effectLst/>
                            <a:latin typeface="Cambria Math" panose="02040503050406030204" pitchFamily="18" charset="0"/>
                            <a:ea typeface="Aptos" panose="020B0004020202020204" pitchFamily="34" charset="0"/>
                            <a:cs typeface="Times New Roman" panose="02020603050405020304" pitchFamily="18" charset="0"/>
                          </a:rPr>
                        </m:ctrlPr>
                      </m:sSubSupPr>
                      <m:e>
                        <m:r>
                          <a:rPr lang="it-IT" sz="1800" i="1" kern="100">
                            <a:effectLst/>
                            <a:latin typeface="Cambria Math" panose="02040503050406030204" pitchFamily="18" charset="0"/>
                            <a:ea typeface="Aptos" panose="020B0004020202020204" pitchFamily="34" charset="0"/>
                            <a:cs typeface="Times New Roman" panose="02020603050405020304" pitchFamily="18" charset="0"/>
                          </a:rPr>
                          <m:t>𝑎</m:t>
                        </m:r>
                      </m:e>
                      <m:sub>
                        <m:r>
                          <a:rPr lang="it-IT" sz="1800" i="1" kern="100">
                            <a:effectLst/>
                            <a:latin typeface="Cambria Math" panose="02040503050406030204" pitchFamily="18" charset="0"/>
                            <a:ea typeface="Aptos" panose="020B0004020202020204" pitchFamily="34" charset="0"/>
                            <a:cs typeface="Times New Roman" panose="02020603050405020304" pitchFamily="18" charset="0"/>
                          </a:rPr>
                          <m:t>𝑖</m:t>
                        </m:r>
                      </m:sub>
                      <m:sup>
                        <m:d>
                          <m:dPr>
                            <m:ctrlPr>
                              <a:rPr lang="it-IT" sz="1800" i="1" kern="100">
                                <a:effectLst/>
                                <a:latin typeface="Cambria Math" panose="02040503050406030204" pitchFamily="18" charset="0"/>
                                <a:ea typeface="Aptos" panose="020B0004020202020204" pitchFamily="34" charset="0"/>
                                <a:cs typeface="Times New Roman" panose="02020603050405020304" pitchFamily="18" charset="0"/>
                              </a:rPr>
                            </m:ctrlPr>
                          </m:dPr>
                          <m:e>
                            <m:r>
                              <a:rPr lang="it-IT" sz="1800" i="1" kern="100">
                                <a:effectLst/>
                                <a:latin typeface="Cambria Math" panose="02040503050406030204" pitchFamily="18" charset="0"/>
                                <a:ea typeface="Aptos" panose="020B0004020202020204" pitchFamily="34" charset="0"/>
                                <a:cs typeface="Times New Roman" panose="02020603050405020304" pitchFamily="18" charset="0"/>
                              </a:rPr>
                              <m:t>𝑙</m:t>
                            </m:r>
                            <m:r>
                              <a:rPr lang="it-IT" sz="1800" i="1" kern="100">
                                <a:effectLst/>
                                <a:latin typeface="Cambria Math" panose="02040503050406030204" pitchFamily="18" charset="0"/>
                                <a:ea typeface="Aptos" panose="020B0004020202020204" pitchFamily="34" charset="0"/>
                                <a:cs typeface="Times New Roman" panose="02020603050405020304" pitchFamily="18" charset="0"/>
                              </a:rPr>
                              <m:t>−1</m:t>
                            </m:r>
                          </m:e>
                        </m:d>
                      </m:sup>
                    </m:sSubSup>
                    <m:r>
                      <a:rPr lang="it-IT" sz="1800" i="1" kern="100">
                        <a:effectLst/>
                        <a:latin typeface="Cambria Math" panose="02040503050406030204" pitchFamily="18" charset="0"/>
                        <a:ea typeface="Aptos" panose="020B0004020202020204" pitchFamily="34" charset="0"/>
                        <a:cs typeface="Times New Roman" panose="02020603050405020304" pitchFamily="18" charset="0"/>
                      </a:rPr>
                      <m:t>+</m:t>
                    </m:r>
                    <m:sSubSup>
                      <m:sSubSupPr>
                        <m:ctrlPr>
                          <a:rPr lang="it-IT" sz="1800" i="1" kern="100">
                            <a:effectLst/>
                            <a:latin typeface="Cambria Math" panose="02040503050406030204" pitchFamily="18" charset="0"/>
                            <a:ea typeface="Aptos" panose="020B0004020202020204" pitchFamily="34" charset="0"/>
                            <a:cs typeface="Times New Roman" panose="02020603050405020304" pitchFamily="18" charset="0"/>
                          </a:rPr>
                        </m:ctrlPr>
                      </m:sSubSupPr>
                      <m:e>
                        <m:r>
                          <a:rPr lang="it-IT" sz="1800" i="1" kern="100">
                            <a:effectLst/>
                            <a:latin typeface="Cambria Math" panose="02040503050406030204" pitchFamily="18" charset="0"/>
                            <a:ea typeface="Aptos" panose="020B0004020202020204" pitchFamily="34" charset="0"/>
                            <a:cs typeface="Times New Roman" panose="02020603050405020304" pitchFamily="18" charset="0"/>
                          </a:rPr>
                          <m:t>𝑏</m:t>
                        </m:r>
                      </m:e>
                      <m:sub>
                        <m:r>
                          <a:rPr lang="it-IT" sz="1800" i="1" kern="100">
                            <a:effectLst/>
                            <a:latin typeface="Cambria Math" panose="02040503050406030204" pitchFamily="18" charset="0"/>
                            <a:ea typeface="Aptos" panose="020B0004020202020204" pitchFamily="34" charset="0"/>
                            <a:cs typeface="Times New Roman" panose="02020603050405020304" pitchFamily="18" charset="0"/>
                          </a:rPr>
                          <m:t>𝑗</m:t>
                        </m:r>
                      </m:sub>
                      <m:sup>
                        <m:r>
                          <a:rPr lang="it-IT" sz="1800" i="1" kern="100">
                            <a:effectLst/>
                            <a:latin typeface="Cambria Math" panose="02040503050406030204" pitchFamily="18" charset="0"/>
                            <a:ea typeface="Aptos" panose="020B0004020202020204" pitchFamily="34" charset="0"/>
                            <a:cs typeface="Times New Roman" panose="02020603050405020304" pitchFamily="18" charset="0"/>
                          </a:rPr>
                          <m:t>𝑖</m:t>
                        </m:r>
                      </m:sup>
                    </m:sSubSup>
                    <m:r>
                      <a:rPr lang="it-IT" sz="1800" i="1" kern="100">
                        <a:effectLst/>
                        <a:latin typeface="Cambria Math" panose="02040503050406030204" pitchFamily="18" charset="0"/>
                        <a:ea typeface="Aptos" panose="020B0004020202020204" pitchFamily="34" charset="0"/>
                        <a:cs typeface="Times New Roman" panose="02020603050405020304" pitchFamily="18" charset="0"/>
                      </a:rPr>
                      <m:t>)</m:t>
                    </m:r>
                  </m:oMath>
                </a14:m>
                <a:r>
                  <a:rPr lang="it-IT"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endParaRPr lang="it-IT" dirty="0">
                  <a:solidFill>
                    <a:srgbClr val="31333F"/>
                  </a:solidFill>
                  <a:latin typeface="Berlin Sans FB Demi" panose="020E0802020502020306" pitchFamily="34" charset="0"/>
                </a:endParaRPr>
              </a:p>
              <a:p>
                <a:pPr algn="just"/>
                <a:r>
                  <a:rPr lang="it-IT" dirty="0">
                    <a:solidFill>
                      <a:srgbClr val="31333F"/>
                    </a:solidFill>
                    <a:latin typeface="Berlin Sans FB Demi" panose="020E0802020502020306" pitchFamily="34" charset="0"/>
                  </a:rPr>
                  <a:t>Rete Neurale a strati (</a:t>
                </a:r>
                <a:r>
                  <a:rPr lang="it-IT" dirty="0" err="1">
                    <a:solidFill>
                      <a:srgbClr val="31333F"/>
                    </a:solidFill>
                    <a:latin typeface="Berlin Sans FB Demi" panose="020E0802020502020306" pitchFamily="34" charset="0"/>
                  </a:rPr>
                  <a:t>feedforward</a:t>
                </a:r>
                <a:r>
                  <a:rPr lang="it-IT" dirty="0">
                    <a:solidFill>
                      <a:srgbClr val="31333F"/>
                    </a:solidFill>
                    <a:latin typeface="Berlin Sans FB Demi" panose="020E0802020502020306" pitchFamily="34" charset="0"/>
                  </a:rPr>
                  <a:t>)</a:t>
                </a:r>
                <a:endParaRPr lang="it-IT" kern="100" dirty="0">
                  <a:latin typeface="Aptos" panose="020B0004020202020204" pitchFamily="34" charset="0"/>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it-IT" i="1">
                          <a:latin typeface="Cambria Math" panose="02040503050406030204" pitchFamily="18" charset="0"/>
                        </a:rPr>
                        <m:t>𝑦</m:t>
                      </m:r>
                      <m:r>
                        <a:rPr lang="it-IT" i="1">
                          <a:latin typeface="Cambria Math" panose="02040503050406030204" pitchFamily="18" charset="0"/>
                        </a:rPr>
                        <m:t>=</m:t>
                      </m:r>
                      <m:sSup>
                        <m:sSupPr>
                          <m:ctrlPr>
                            <a:rPr lang="it-IT" i="1">
                              <a:latin typeface="Cambria Math" panose="02040503050406030204" pitchFamily="18" charset="0"/>
                            </a:rPr>
                          </m:ctrlPr>
                        </m:sSupPr>
                        <m:e>
                          <m:r>
                            <a:rPr lang="it-IT" i="1">
                              <a:latin typeface="Cambria Math" panose="02040503050406030204" pitchFamily="18" charset="0"/>
                            </a:rPr>
                            <m:t>𝜎</m:t>
                          </m:r>
                        </m:e>
                        <m:sup>
                          <m:d>
                            <m:dPr>
                              <m:ctrlPr>
                                <a:rPr lang="it-IT" i="1">
                                  <a:latin typeface="Cambria Math" panose="02040503050406030204" pitchFamily="18" charset="0"/>
                                </a:rPr>
                              </m:ctrlPr>
                            </m:dPr>
                            <m:e>
                              <m:r>
                                <a:rPr lang="it-IT" i="1">
                                  <a:latin typeface="Cambria Math" panose="02040503050406030204" pitchFamily="18" charset="0"/>
                                </a:rPr>
                                <m:t>𝐿</m:t>
                              </m:r>
                            </m:e>
                          </m:d>
                        </m:sup>
                      </m:sSup>
                      <m:r>
                        <a:rPr lang="it-IT" i="1">
                          <a:latin typeface="Cambria Math" panose="02040503050406030204" pitchFamily="18" charset="0"/>
                        </a:rPr>
                        <m:t>(</m:t>
                      </m:r>
                      <m:sSup>
                        <m:sSupPr>
                          <m:ctrlPr>
                            <a:rPr lang="it-IT" i="1">
                              <a:latin typeface="Cambria Math" panose="02040503050406030204" pitchFamily="18" charset="0"/>
                            </a:rPr>
                          </m:ctrlPr>
                        </m:sSupPr>
                        <m:e>
                          <m:r>
                            <a:rPr lang="it-IT" i="1">
                              <a:latin typeface="Cambria Math" panose="02040503050406030204" pitchFamily="18" charset="0"/>
                            </a:rPr>
                            <m:t>𝑊</m:t>
                          </m:r>
                        </m:e>
                        <m:sup>
                          <m:d>
                            <m:dPr>
                              <m:ctrlPr>
                                <a:rPr lang="it-IT" i="1">
                                  <a:latin typeface="Cambria Math" panose="02040503050406030204" pitchFamily="18" charset="0"/>
                                </a:rPr>
                              </m:ctrlPr>
                            </m:dPr>
                            <m:e>
                              <m:r>
                                <a:rPr lang="it-IT" i="1">
                                  <a:latin typeface="Cambria Math" panose="02040503050406030204" pitchFamily="18" charset="0"/>
                                </a:rPr>
                                <m:t>𝐿</m:t>
                              </m:r>
                            </m:e>
                          </m:d>
                        </m:sup>
                      </m:sSup>
                      <m:sSup>
                        <m:sSupPr>
                          <m:ctrlPr>
                            <a:rPr lang="it-IT" i="1">
                              <a:latin typeface="Cambria Math" panose="02040503050406030204" pitchFamily="18" charset="0"/>
                            </a:rPr>
                          </m:ctrlPr>
                        </m:sSupPr>
                        <m:e>
                          <m:r>
                            <a:rPr lang="it-IT" i="1">
                              <a:latin typeface="Cambria Math" panose="02040503050406030204" pitchFamily="18" charset="0"/>
                            </a:rPr>
                            <m:t>𝜎</m:t>
                          </m:r>
                        </m:e>
                        <m:sup>
                          <m:d>
                            <m:dPr>
                              <m:ctrlPr>
                                <a:rPr lang="it-IT" i="1">
                                  <a:latin typeface="Cambria Math" panose="02040503050406030204" pitchFamily="18" charset="0"/>
                                </a:rPr>
                              </m:ctrlPr>
                            </m:dPr>
                            <m:e>
                              <m:r>
                                <a:rPr lang="it-IT" i="1">
                                  <a:latin typeface="Cambria Math" panose="02040503050406030204" pitchFamily="18" charset="0"/>
                                </a:rPr>
                                <m:t>𝐿</m:t>
                              </m:r>
                              <m:r>
                                <a:rPr lang="it-IT" i="1">
                                  <a:latin typeface="Cambria Math" panose="02040503050406030204" pitchFamily="18" charset="0"/>
                                </a:rPr>
                                <m:t>−1</m:t>
                              </m:r>
                            </m:e>
                          </m:d>
                        </m:sup>
                      </m:sSup>
                      <m:d>
                        <m:dPr>
                          <m:ctrlPr>
                            <a:rPr lang="it-IT" i="1">
                              <a:latin typeface="Cambria Math" panose="02040503050406030204" pitchFamily="18" charset="0"/>
                            </a:rPr>
                          </m:ctrlPr>
                        </m:dPr>
                        <m:e>
                          <m:r>
                            <a:rPr lang="it-IT" i="1">
                              <a:latin typeface="Cambria Math" panose="02040503050406030204" pitchFamily="18" charset="0"/>
                            </a:rPr>
                            <m:t>…</m:t>
                          </m:r>
                          <m:sSup>
                            <m:sSupPr>
                              <m:ctrlPr>
                                <a:rPr lang="it-IT" i="1">
                                  <a:latin typeface="Cambria Math" panose="02040503050406030204" pitchFamily="18" charset="0"/>
                                </a:rPr>
                              </m:ctrlPr>
                            </m:sSupPr>
                            <m:e>
                              <m:r>
                                <a:rPr lang="it-IT" i="1">
                                  <a:latin typeface="Cambria Math" panose="02040503050406030204" pitchFamily="18" charset="0"/>
                                </a:rPr>
                                <m:t>𝜎</m:t>
                              </m:r>
                            </m:e>
                            <m:sup>
                              <m:d>
                                <m:dPr>
                                  <m:ctrlPr>
                                    <a:rPr lang="it-IT" i="1">
                                      <a:latin typeface="Cambria Math" panose="02040503050406030204" pitchFamily="18" charset="0"/>
                                    </a:rPr>
                                  </m:ctrlPr>
                                </m:dPr>
                                <m:e>
                                  <m:r>
                                    <a:rPr lang="it-IT" i="1">
                                      <a:latin typeface="Cambria Math" panose="02040503050406030204" pitchFamily="18" charset="0"/>
                                    </a:rPr>
                                    <m:t>1</m:t>
                                  </m:r>
                                </m:e>
                              </m:d>
                            </m:sup>
                          </m:sSup>
                          <m:d>
                            <m:dPr>
                              <m:ctrlPr>
                                <a:rPr lang="it-IT" i="1">
                                  <a:latin typeface="Cambria Math" panose="02040503050406030204" pitchFamily="18" charset="0"/>
                                </a:rPr>
                              </m:ctrlPr>
                            </m:dPr>
                            <m:e>
                              <m:sSup>
                                <m:sSupPr>
                                  <m:ctrlPr>
                                    <a:rPr lang="it-IT" i="1">
                                      <a:latin typeface="Cambria Math" panose="02040503050406030204" pitchFamily="18" charset="0"/>
                                    </a:rPr>
                                  </m:ctrlPr>
                                </m:sSupPr>
                                <m:e>
                                  <m:r>
                                    <a:rPr lang="it-IT" i="1">
                                      <a:latin typeface="Cambria Math" panose="02040503050406030204" pitchFamily="18" charset="0"/>
                                    </a:rPr>
                                    <m:t>𝑊</m:t>
                                  </m:r>
                                </m:e>
                                <m:sup>
                                  <m:d>
                                    <m:dPr>
                                      <m:ctrlPr>
                                        <a:rPr lang="it-IT" i="1">
                                          <a:latin typeface="Cambria Math" panose="02040503050406030204" pitchFamily="18" charset="0"/>
                                        </a:rPr>
                                      </m:ctrlPr>
                                    </m:dPr>
                                    <m:e>
                                      <m:r>
                                        <a:rPr lang="it-IT" i="1">
                                          <a:latin typeface="Cambria Math" panose="02040503050406030204" pitchFamily="18" charset="0"/>
                                        </a:rPr>
                                        <m:t>1</m:t>
                                      </m:r>
                                    </m:e>
                                  </m:d>
                                </m:sup>
                              </m:sSup>
                              <m:r>
                                <a:rPr lang="it-IT" i="1">
                                  <a:latin typeface="Cambria Math" panose="02040503050406030204" pitchFamily="18" charset="0"/>
                                </a:rPr>
                                <m:t>𝑥</m:t>
                              </m:r>
                              <m:r>
                                <a:rPr lang="it-IT" i="1">
                                  <a:latin typeface="Cambria Math" panose="02040503050406030204" pitchFamily="18" charset="0"/>
                                </a:rPr>
                                <m:t>+</m:t>
                              </m:r>
                              <m:sSup>
                                <m:sSupPr>
                                  <m:ctrlPr>
                                    <a:rPr lang="it-IT" i="1">
                                      <a:latin typeface="Cambria Math" panose="02040503050406030204" pitchFamily="18" charset="0"/>
                                    </a:rPr>
                                  </m:ctrlPr>
                                </m:sSupPr>
                                <m:e>
                                  <m:r>
                                    <a:rPr lang="it-IT" i="1">
                                      <a:latin typeface="Cambria Math" panose="02040503050406030204" pitchFamily="18" charset="0"/>
                                    </a:rPr>
                                    <m:t>𝑏</m:t>
                                  </m:r>
                                </m:e>
                                <m:sup>
                                  <m:d>
                                    <m:dPr>
                                      <m:ctrlPr>
                                        <a:rPr lang="it-IT" i="1">
                                          <a:latin typeface="Cambria Math" panose="02040503050406030204" pitchFamily="18" charset="0"/>
                                        </a:rPr>
                                      </m:ctrlPr>
                                    </m:dPr>
                                    <m:e>
                                      <m:r>
                                        <a:rPr lang="it-IT" i="1">
                                          <a:latin typeface="Cambria Math" panose="02040503050406030204" pitchFamily="18" charset="0"/>
                                        </a:rPr>
                                        <m:t>1</m:t>
                                      </m:r>
                                    </m:e>
                                  </m:d>
                                </m:sup>
                              </m:sSup>
                            </m:e>
                          </m:d>
                          <m:r>
                            <a:rPr lang="it-IT" i="1">
                              <a:latin typeface="Cambria Math" panose="02040503050406030204" pitchFamily="18" charset="0"/>
                            </a:rPr>
                            <m:t>…</m:t>
                          </m:r>
                        </m:e>
                      </m:d>
                      <m:r>
                        <a:rPr lang="it-IT" i="1">
                          <a:latin typeface="Cambria Math" panose="02040503050406030204" pitchFamily="18" charset="0"/>
                        </a:rPr>
                        <m:t>+</m:t>
                      </m:r>
                      <m:sSup>
                        <m:sSupPr>
                          <m:ctrlPr>
                            <a:rPr lang="it-IT" i="1">
                              <a:latin typeface="Cambria Math" panose="02040503050406030204" pitchFamily="18" charset="0"/>
                            </a:rPr>
                          </m:ctrlPr>
                        </m:sSupPr>
                        <m:e>
                          <m:r>
                            <a:rPr lang="it-IT" i="1">
                              <a:latin typeface="Cambria Math" panose="02040503050406030204" pitchFamily="18" charset="0"/>
                            </a:rPr>
                            <m:t>𝑏</m:t>
                          </m:r>
                        </m:e>
                        <m:sup>
                          <m:d>
                            <m:dPr>
                              <m:ctrlPr>
                                <a:rPr lang="it-IT" i="1">
                                  <a:latin typeface="Cambria Math" panose="02040503050406030204" pitchFamily="18" charset="0"/>
                                </a:rPr>
                              </m:ctrlPr>
                            </m:dPr>
                            <m:e>
                              <m:r>
                                <a:rPr lang="it-IT" i="1">
                                  <a:latin typeface="Cambria Math" panose="02040503050406030204" pitchFamily="18" charset="0"/>
                                </a:rPr>
                                <m:t>𝐿</m:t>
                              </m:r>
                            </m:e>
                          </m:d>
                        </m:sup>
                      </m:sSup>
                      <m:r>
                        <a:rPr lang="it-IT" i="1">
                          <a:latin typeface="Cambria Math" panose="02040503050406030204" pitchFamily="18" charset="0"/>
                        </a:rPr>
                        <m:t>)</m:t>
                      </m:r>
                    </m:oMath>
                  </m:oMathPara>
                </a14:m>
                <a:endParaRPr lang="it-IT" sz="1800" kern="100" dirty="0">
                  <a:effectLst/>
                  <a:latin typeface="Aptos" panose="020B0004020202020204" pitchFamily="34" charset="0"/>
                  <a:ea typeface="Aptos" panose="020B0004020202020204" pitchFamily="34" charset="0"/>
                  <a:cs typeface="Times New Roman" panose="02020603050405020304" pitchFamily="18" charset="0"/>
                </a:endParaRPr>
              </a:p>
            </p:txBody>
          </p:sp>
        </mc:Choice>
        <mc:Fallback>
          <p:sp>
            <p:nvSpPr>
              <p:cNvPr id="6" name="CasellaDiTesto 5">
                <a:extLst>
                  <a:ext uri="{FF2B5EF4-FFF2-40B4-BE49-F238E27FC236}">
                    <a16:creationId xmlns:a16="http://schemas.microsoft.com/office/drawing/2014/main" id="{E9EE1606-7993-3AF1-C415-9DDBD7004ACF}"/>
                  </a:ext>
                </a:extLst>
              </p:cNvPr>
              <p:cNvSpPr txBox="1">
                <a:spLocks noRot="1" noChangeAspect="1" noMove="1" noResize="1" noEditPoints="1" noAdjustHandles="1" noChangeArrowheads="1" noChangeShapeType="1" noTextEdit="1"/>
              </p:cNvSpPr>
              <p:nvPr/>
            </p:nvSpPr>
            <p:spPr>
              <a:xfrm>
                <a:off x="119743" y="925286"/>
                <a:ext cx="7654452" cy="4395049"/>
              </a:xfrm>
              <a:prstGeom prst="rect">
                <a:avLst/>
              </a:prstGeom>
              <a:blipFill>
                <a:blip r:embed="rId4"/>
                <a:stretch>
                  <a:fillRect l="-717" t="-693" r="-717"/>
                </a:stretch>
              </a:blipFill>
            </p:spPr>
            <p:txBody>
              <a:bodyPr/>
              <a:lstStyle/>
              <a:p>
                <a:r>
                  <a:rPr lang="en-GB">
                    <a:noFill/>
                  </a:rPr>
                  <a:t> </a:t>
                </a:r>
              </a:p>
            </p:txBody>
          </p:sp>
        </mc:Fallback>
      </mc:AlternateContent>
      <p:sp>
        <p:nvSpPr>
          <p:cNvPr id="7" name="CasellaDiTesto 6">
            <a:extLst>
              <a:ext uri="{FF2B5EF4-FFF2-40B4-BE49-F238E27FC236}">
                <a16:creationId xmlns:a16="http://schemas.microsoft.com/office/drawing/2014/main" id="{465C6290-7E62-36C2-7A3C-2B46EC61C5AE}"/>
              </a:ext>
            </a:extLst>
          </p:cNvPr>
          <p:cNvSpPr txBox="1"/>
          <p:nvPr/>
        </p:nvSpPr>
        <p:spPr>
          <a:xfrm>
            <a:off x="119743" y="242891"/>
            <a:ext cx="11919857" cy="369332"/>
          </a:xfrm>
          <a:prstGeom prst="rect">
            <a:avLst/>
          </a:prstGeom>
          <a:noFill/>
        </p:spPr>
        <p:txBody>
          <a:bodyPr wrap="square">
            <a:spAutoFit/>
          </a:bodyPr>
          <a:lstStyle/>
          <a:p>
            <a:pPr algn="ctr"/>
            <a:r>
              <a:rPr lang="it-IT" b="0" i="0" dirty="0">
                <a:solidFill>
                  <a:srgbClr val="31333F"/>
                </a:solidFill>
                <a:effectLst/>
                <a:latin typeface="Berlin Sans FB Demi" panose="020E0802020502020306" pitchFamily="34" charset="0"/>
              </a:rPr>
              <a:t>Il mattoncino fondamentale dei modelli generativi di apprendimento profondo: il ruolo delle reti neurali artificiali</a:t>
            </a:r>
            <a:endParaRPr lang="it-IT" sz="1800" dirty="0">
              <a:latin typeface="Berlin Sans FB Demi" panose="020E0802020502020306" pitchFamily="34" charset="0"/>
            </a:endParaRPr>
          </a:p>
        </p:txBody>
      </p:sp>
    </p:spTree>
    <p:extLst>
      <p:ext uri="{BB962C8B-B14F-4D97-AF65-F5344CB8AC3E}">
        <p14:creationId xmlns:p14="http://schemas.microsoft.com/office/powerpoint/2010/main" val="219814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2519E611-9535-5E1E-0E2E-9DA543857FA9}"/>
              </a:ext>
            </a:extLst>
          </p:cNvPr>
          <p:cNvSpPr txBox="1"/>
          <p:nvPr/>
        </p:nvSpPr>
        <p:spPr>
          <a:xfrm>
            <a:off x="119743" y="242891"/>
            <a:ext cx="11919857" cy="369332"/>
          </a:xfrm>
          <a:prstGeom prst="rect">
            <a:avLst/>
          </a:prstGeom>
          <a:noFill/>
        </p:spPr>
        <p:txBody>
          <a:bodyPr wrap="square">
            <a:spAutoFit/>
          </a:bodyPr>
          <a:lstStyle/>
          <a:p>
            <a:pPr algn="ctr"/>
            <a:r>
              <a:rPr lang="it-IT" b="0" i="0" dirty="0">
                <a:solidFill>
                  <a:srgbClr val="31333F"/>
                </a:solidFill>
                <a:effectLst/>
                <a:latin typeface="Berlin Sans FB Demi" panose="020E0802020502020306" pitchFamily="34" charset="0"/>
              </a:rPr>
              <a:t>I modelli linguistici e l’elaborazione del linguaggio naturale (NLP)</a:t>
            </a:r>
            <a:endParaRPr lang="it-IT" sz="1800" dirty="0">
              <a:latin typeface="Berlin Sans FB Demi" panose="020E0802020502020306" pitchFamily="34" charset="0"/>
            </a:endParaRPr>
          </a:p>
        </p:txBody>
      </p:sp>
      <mc:AlternateContent xmlns:mc="http://schemas.openxmlformats.org/markup-compatibility/2006">
        <mc:Choice xmlns:a14="http://schemas.microsoft.com/office/drawing/2010/main" Requires="a14">
          <p:sp>
            <p:nvSpPr>
              <p:cNvPr id="3" name="CasellaDiTesto 2">
                <a:extLst>
                  <a:ext uri="{FF2B5EF4-FFF2-40B4-BE49-F238E27FC236}">
                    <a16:creationId xmlns:a16="http://schemas.microsoft.com/office/drawing/2014/main" id="{BE24D0ED-AB8C-9613-7095-198274627E9F}"/>
                  </a:ext>
                </a:extLst>
              </p:cNvPr>
              <p:cNvSpPr txBox="1"/>
              <p:nvPr/>
            </p:nvSpPr>
            <p:spPr>
              <a:xfrm>
                <a:off x="1436915" y="1132113"/>
                <a:ext cx="9829800" cy="4749249"/>
              </a:xfrm>
              <a:prstGeom prst="rect">
                <a:avLst/>
              </a:prstGeom>
              <a:noFill/>
            </p:spPr>
            <p:txBody>
              <a:bodyPr wrap="square" rtlCol="0">
                <a:spAutoFit/>
              </a:bodyPr>
              <a:lstStyle/>
              <a:p>
                <a:pPr algn="just"/>
                <a:r>
                  <a:rPr lang="it-IT" b="0" i="0" dirty="0">
                    <a:solidFill>
                      <a:srgbClr val="31333F"/>
                    </a:solidFill>
                    <a:effectLst/>
                    <a:latin typeface="Berlin Sans FB" panose="020E0602020502020306" pitchFamily="34" charset="0"/>
                  </a:rPr>
                  <a:t>L'NLP è un'area che combina le lingue, l’informatica e l’intelligenza artificiale per studiare le interazioni tra computer e linguaggio umano. L'obiettivo dell'NLP è progettare modelli che permettano ai computer di comprendere il linguaggio naturale al fine di eseguire determinate attività.</a:t>
                </a:r>
              </a:p>
              <a:p>
                <a:pPr algn="just"/>
                <a:endParaRPr lang="it-IT" dirty="0">
                  <a:solidFill>
                    <a:srgbClr val="31333F"/>
                  </a:solidFill>
                  <a:latin typeface="Berlin Sans FB" panose="020E0602020502020306" pitchFamily="34" charset="0"/>
                </a:endParaRPr>
              </a:p>
              <a:p>
                <a:pPr algn="just"/>
                <a:endParaRPr lang="it-IT" b="0" i="0" dirty="0">
                  <a:solidFill>
                    <a:srgbClr val="31333F"/>
                  </a:solidFill>
                  <a:effectLst/>
                  <a:latin typeface="Berlin Sans FB" panose="020E0602020502020306" pitchFamily="34" charset="0"/>
                </a:endParaRPr>
              </a:p>
              <a:p>
                <a:pPr algn="just"/>
                <a:r>
                  <a:rPr lang="it-IT" b="0" i="0" dirty="0">
                    <a:solidFill>
                      <a:srgbClr val="31333F"/>
                    </a:solidFill>
                    <a:effectLst/>
                    <a:latin typeface="Berlin Sans FB" panose="020E0602020502020306" pitchFamily="34" charset="0"/>
                  </a:rPr>
                  <a:t>I modelli linguistici possono essere definiti come una distribuzione di probabilità su sequenz</a:t>
                </a:r>
                <a:r>
                  <a:rPr lang="it-IT" dirty="0">
                    <a:solidFill>
                      <a:srgbClr val="31333F"/>
                    </a:solidFill>
                    <a:latin typeface="Berlin Sans FB" panose="020E0602020502020306" pitchFamily="34" charset="0"/>
                  </a:rPr>
                  <a:t>e</a:t>
                </a:r>
                <a:r>
                  <a:rPr lang="it-IT" b="0" i="0" dirty="0">
                    <a:solidFill>
                      <a:srgbClr val="31333F"/>
                    </a:solidFill>
                    <a:effectLst/>
                    <a:latin typeface="Berlin Sans FB" panose="020E0602020502020306" pitchFamily="34" charset="0"/>
                  </a:rPr>
                  <a:t> di parole. </a:t>
                </a:r>
              </a:p>
              <a:p>
                <a:pPr algn="just"/>
                <a14:m>
                  <m:oMathPara xmlns:m="http://schemas.openxmlformats.org/officeDocument/2006/math">
                    <m:oMathParaPr>
                      <m:jc m:val="centerGroup"/>
                    </m:oMathParaPr>
                    <m:oMath xmlns:m="http://schemas.openxmlformats.org/officeDocument/2006/math">
                      <m:r>
                        <a:rPr lang="it-IT" sz="1800" i="1" kern="100" smtClean="0">
                          <a:effectLst/>
                          <a:latin typeface="Cambria Math" panose="02040503050406030204" pitchFamily="18" charset="0"/>
                          <a:ea typeface="Aptos" panose="020B0004020202020204" pitchFamily="34" charset="0"/>
                          <a:cs typeface="Times New Roman" panose="02020603050405020304" pitchFamily="18" charset="0"/>
                        </a:rPr>
                        <m:t>𝑝</m:t>
                      </m:r>
                      <m:r>
                        <a:rPr lang="it-IT" sz="1800" i="1" kern="100" smtClean="0">
                          <a:effectLst/>
                          <a:latin typeface="Cambria Math" panose="02040503050406030204" pitchFamily="18" charset="0"/>
                          <a:ea typeface="Aptos" panose="020B0004020202020204" pitchFamily="34" charset="0"/>
                          <a:cs typeface="Times New Roman" panose="02020603050405020304" pitchFamily="18" charset="0"/>
                        </a:rPr>
                        <m:t>(</m:t>
                      </m:r>
                      <m:sSub>
                        <m:sSubPr>
                          <m:ctrlPr>
                            <a:rPr lang="it-IT" sz="1800"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it-IT" sz="1800" i="1" kern="100">
                              <a:effectLst/>
                              <a:latin typeface="Cambria Math" panose="02040503050406030204" pitchFamily="18" charset="0"/>
                              <a:ea typeface="Aptos" panose="020B0004020202020204" pitchFamily="34" charset="0"/>
                              <a:cs typeface="Times New Roman" panose="02020603050405020304" pitchFamily="18" charset="0"/>
                            </a:rPr>
                            <m:t>𝑥</m:t>
                          </m:r>
                        </m:e>
                        <m:sub>
                          <m:r>
                            <a:rPr lang="it-IT" sz="1800" i="1" kern="100">
                              <a:effectLst/>
                              <a:latin typeface="Cambria Math" panose="02040503050406030204" pitchFamily="18" charset="0"/>
                              <a:ea typeface="Aptos" panose="020B0004020202020204" pitchFamily="34" charset="0"/>
                              <a:cs typeface="Times New Roman" panose="02020603050405020304" pitchFamily="18" charset="0"/>
                            </a:rPr>
                            <m:t>1</m:t>
                          </m:r>
                        </m:sub>
                      </m:sSub>
                      <m:r>
                        <a:rPr lang="it-IT" sz="1800" i="1" kern="100">
                          <a:effectLst/>
                          <a:latin typeface="Cambria Math" panose="02040503050406030204" pitchFamily="18" charset="0"/>
                          <a:ea typeface="Aptos" panose="020B0004020202020204" pitchFamily="34" charset="0"/>
                          <a:cs typeface="Times New Roman" panose="02020603050405020304" pitchFamily="18" charset="0"/>
                        </a:rPr>
                        <m:t>,….,</m:t>
                      </m:r>
                      <m:sSub>
                        <m:sSubPr>
                          <m:ctrlPr>
                            <a:rPr lang="it-IT" sz="1800"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it-IT" sz="1800" i="1" kern="100">
                              <a:effectLst/>
                              <a:latin typeface="Cambria Math" panose="02040503050406030204" pitchFamily="18" charset="0"/>
                              <a:ea typeface="Aptos" panose="020B0004020202020204" pitchFamily="34" charset="0"/>
                              <a:cs typeface="Times New Roman" panose="02020603050405020304" pitchFamily="18" charset="0"/>
                            </a:rPr>
                            <m:t>𝑥</m:t>
                          </m:r>
                        </m:e>
                        <m:sub>
                          <m:r>
                            <a:rPr lang="it-IT" sz="1800" i="1" kern="100">
                              <a:effectLst/>
                              <a:latin typeface="Cambria Math" panose="02040503050406030204" pitchFamily="18" charset="0"/>
                              <a:ea typeface="Aptos" panose="020B0004020202020204" pitchFamily="34" charset="0"/>
                              <a:cs typeface="Times New Roman" panose="02020603050405020304" pitchFamily="18" charset="0"/>
                            </a:rPr>
                            <m:t>𝐿</m:t>
                          </m:r>
                        </m:sub>
                      </m:sSub>
                      <m:r>
                        <a:rPr lang="it-IT" sz="1800" i="1" kern="100">
                          <a:effectLst/>
                          <a:latin typeface="Cambria Math" panose="02040503050406030204" pitchFamily="18" charset="0"/>
                          <a:ea typeface="Aptos" panose="020B0004020202020204" pitchFamily="34" charset="0"/>
                          <a:cs typeface="Times New Roman" panose="02020603050405020304" pitchFamily="18" charset="0"/>
                        </a:rPr>
                        <m:t>)</m:t>
                      </m:r>
                    </m:oMath>
                  </m:oMathPara>
                </a14:m>
                <a:endParaRPr lang="it-IT"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endParaRPr lang="it-IT" dirty="0">
                  <a:solidFill>
                    <a:srgbClr val="31333F"/>
                  </a:solidFill>
                  <a:latin typeface="Berlin Sans FB" panose="020E0602020502020306" pitchFamily="34" charset="0"/>
                </a:endParaRPr>
              </a:p>
              <a:p>
                <a:pPr algn="just"/>
                <a:r>
                  <a:rPr lang="it-IT" b="0" i="0" dirty="0">
                    <a:solidFill>
                      <a:srgbClr val="31333F"/>
                    </a:solidFill>
                    <a:effectLst/>
                    <a:latin typeface="Berlin Sans FB" panose="020E0602020502020306" pitchFamily="34" charset="0"/>
                  </a:rPr>
                  <a:t>Dato un vocabolario di parole, un modello linguistico assegna una probabilità ad ogni sequenza, con l'obiettivo di prevedere la parola successiva. Un semplice esempio di modello può essere tratto dai processi di Markov. Dall'introduzione del Transformer da parte di Google nel 2017, di BERT da Google nel 2018 e di GPT da OpenAI nel 2018, si parla sempre più dei modelli linguistici di grandi dimensioni (Large Language Models - LLMs).</a:t>
                </a:r>
                <a:endParaRPr lang="it-IT" dirty="0">
                  <a:solidFill>
                    <a:srgbClr val="31333F"/>
                  </a:solidFill>
                  <a:highlight>
                    <a:srgbClr val="FF0000"/>
                  </a:highlight>
                  <a:latin typeface="Berlin Sans FB Demi" panose="020E0802020502020306" pitchFamily="34" charset="0"/>
                </a:endParaRPr>
              </a:p>
              <a:p>
                <a:pPr algn="l"/>
                <a14:m>
                  <m:oMathPara xmlns:m="http://schemas.openxmlformats.org/officeDocument/2006/math">
                    <m:oMathParaPr>
                      <m:jc m:val="centerGroup"/>
                    </m:oMathParaPr>
                    <m:oMath xmlns:m="http://schemas.openxmlformats.org/officeDocument/2006/math">
                      <m:sSub>
                        <m:sSubPr>
                          <m:ctrlPr>
                            <a:rPr lang="it-IT" i="1" smtClean="0">
                              <a:effectLst/>
                              <a:latin typeface="Cambria Math" panose="02040503050406030204" pitchFamily="18" charset="0"/>
                            </a:rPr>
                          </m:ctrlPr>
                        </m:sSubPr>
                        <m:e>
                          <m:r>
                            <a:rPr lang="it-IT" sz="1800" i="1">
                              <a:effectLst/>
                              <a:latin typeface="Cambria Math" panose="02040503050406030204" pitchFamily="18" charset="0"/>
                              <a:ea typeface="Aptos" panose="020B0004020202020204" pitchFamily="34" charset="0"/>
                              <a:cs typeface="Times New Roman" panose="02020603050405020304" pitchFamily="18" charset="0"/>
                            </a:rPr>
                            <m:t>𝑝</m:t>
                          </m:r>
                          <m:r>
                            <a:rPr lang="it-IT" sz="1800" i="1">
                              <a:effectLst/>
                              <a:latin typeface="Cambria Math" panose="02040503050406030204" pitchFamily="18" charset="0"/>
                              <a:ea typeface="Aptos" panose="020B0004020202020204" pitchFamily="34" charset="0"/>
                              <a:cs typeface="Times New Roman" panose="02020603050405020304" pitchFamily="18" charset="0"/>
                            </a:rPr>
                            <m:t>(</m:t>
                          </m:r>
                          <m:r>
                            <a:rPr lang="it-IT" sz="1800" i="1">
                              <a:effectLst/>
                              <a:latin typeface="Cambria Math" panose="02040503050406030204" pitchFamily="18" charset="0"/>
                              <a:ea typeface="Aptos" panose="020B0004020202020204" pitchFamily="34" charset="0"/>
                              <a:cs typeface="Times New Roman" panose="02020603050405020304" pitchFamily="18" charset="0"/>
                            </a:rPr>
                            <m:t>𝑥</m:t>
                          </m:r>
                        </m:e>
                        <m:sub>
                          <m:r>
                            <a:rPr lang="it-IT" sz="1800" i="1">
                              <a:effectLst/>
                              <a:latin typeface="Cambria Math" panose="02040503050406030204" pitchFamily="18" charset="0"/>
                              <a:ea typeface="Aptos" panose="020B0004020202020204" pitchFamily="34" charset="0"/>
                              <a:cs typeface="Times New Roman" panose="02020603050405020304" pitchFamily="18" charset="0"/>
                            </a:rPr>
                            <m:t>1:</m:t>
                          </m:r>
                          <m:r>
                            <a:rPr lang="it-IT" sz="1800" i="1">
                              <a:effectLst/>
                              <a:latin typeface="Cambria Math" panose="02040503050406030204" pitchFamily="18" charset="0"/>
                              <a:ea typeface="Aptos" panose="020B0004020202020204" pitchFamily="34" charset="0"/>
                              <a:cs typeface="Times New Roman" panose="02020603050405020304" pitchFamily="18" charset="0"/>
                            </a:rPr>
                            <m:t>𝐿</m:t>
                          </m:r>
                        </m:sub>
                      </m:sSub>
                      <m:r>
                        <a:rPr lang="it-IT" sz="1800" i="1">
                          <a:effectLst/>
                          <a:latin typeface="Cambria Math" panose="02040503050406030204" pitchFamily="18" charset="0"/>
                          <a:ea typeface="Aptos" panose="020B0004020202020204" pitchFamily="34" charset="0"/>
                          <a:cs typeface="Times New Roman" panose="02020603050405020304" pitchFamily="18" charset="0"/>
                        </a:rPr>
                        <m:t>)= </m:t>
                      </m:r>
                      <m:sSub>
                        <m:sSubPr>
                          <m:ctrlPr>
                            <a:rPr lang="it-IT" i="1">
                              <a:effectLst/>
                              <a:latin typeface="Cambria Math" panose="02040503050406030204" pitchFamily="18" charset="0"/>
                            </a:rPr>
                          </m:ctrlPr>
                        </m:sSubPr>
                        <m:e>
                          <m:r>
                            <a:rPr lang="it-IT" sz="1800" i="1">
                              <a:effectLst/>
                              <a:latin typeface="Cambria Math" panose="02040503050406030204" pitchFamily="18" charset="0"/>
                              <a:ea typeface="Aptos" panose="020B0004020202020204" pitchFamily="34" charset="0"/>
                              <a:cs typeface="Times New Roman" panose="02020603050405020304" pitchFamily="18" charset="0"/>
                            </a:rPr>
                            <m:t>𝑝</m:t>
                          </m:r>
                          <m:r>
                            <a:rPr lang="it-IT" sz="1800" i="1">
                              <a:effectLst/>
                              <a:latin typeface="Cambria Math" panose="02040503050406030204" pitchFamily="18" charset="0"/>
                              <a:ea typeface="Aptos" panose="020B0004020202020204" pitchFamily="34" charset="0"/>
                              <a:cs typeface="Times New Roman" panose="02020603050405020304" pitchFamily="18" charset="0"/>
                            </a:rPr>
                            <m:t>(</m:t>
                          </m:r>
                          <m:r>
                            <a:rPr lang="it-IT" sz="1800" i="1">
                              <a:effectLst/>
                              <a:latin typeface="Cambria Math" panose="02040503050406030204" pitchFamily="18" charset="0"/>
                              <a:ea typeface="Aptos" panose="020B0004020202020204" pitchFamily="34" charset="0"/>
                              <a:cs typeface="Times New Roman" panose="02020603050405020304" pitchFamily="18" charset="0"/>
                            </a:rPr>
                            <m:t>𝑥</m:t>
                          </m:r>
                        </m:e>
                        <m:sub>
                          <m:r>
                            <a:rPr lang="it-IT" sz="1800" i="1">
                              <a:effectLst/>
                              <a:latin typeface="Cambria Math" panose="02040503050406030204" pitchFamily="18" charset="0"/>
                              <a:ea typeface="Aptos" panose="020B0004020202020204" pitchFamily="34" charset="0"/>
                              <a:cs typeface="Times New Roman" panose="02020603050405020304" pitchFamily="18" charset="0"/>
                            </a:rPr>
                            <m:t>1</m:t>
                          </m:r>
                        </m:sub>
                      </m:sSub>
                      <m:r>
                        <a:rPr lang="it-IT" sz="1800" i="1">
                          <a:effectLst/>
                          <a:latin typeface="Cambria Math" panose="02040503050406030204" pitchFamily="18" charset="0"/>
                          <a:ea typeface="Aptos" panose="020B0004020202020204" pitchFamily="34" charset="0"/>
                          <a:cs typeface="Times New Roman" panose="02020603050405020304" pitchFamily="18" charset="0"/>
                        </a:rPr>
                        <m:t>)</m:t>
                      </m:r>
                      <m:sSub>
                        <m:sSubPr>
                          <m:ctrlPr>
                            <a:rPr lang="it-IT" i="1">
                              <a:effectLst/>
                              <a:latin typeface="Cambria Math" panose="02040503050406030204" pitchFamily="18" charset="0"/>
                            </a:rPr>
                          </m:ctrlPr>
                        </m:sSubPr>
                        <m:e>
                          <m:r>
                            <a:rPr lang="it-IT" sz="1800" i="1">
                              <a:effectLst/>
                              <a:latin typeface="Cambria Math" panose="02040503050406030204" pitchFamily="18" charset="0"/>
                              <a:ea typeface="Aptos" panose="020B0004020202020204" pitchFamily="34" charset="0"/>
                              <a:cs typeface="Times New Roman" panose="02020603050405020304" pitchFamily="18" charset="0"/>
                            </a:rPr>
                            <m:t>𝑝</m:t>
                          </m:r>
                          <m:r>
                            <a:rPr lang="it-IT" sz="1800" i="1">
                              <a:effectLst/>
                              <a:latin typeface="Cambria Math" panose="02040503050406030204" pitchFamily="18" charset="0"/>
                              <a:ea typeface="Aptos" panose="020B0004020202020204" pitchFamily="34" charset="0"/>
                              <a:cs typeface="Times New Roman" panose="02020603050405020304" pitchFamily="18" charset="0"/>
                            </a:rPr>
                            <m:t>(</m:t>
                          </m:r>
                          <m:r>
                            <a:rPr lang="it-IT" sz="1800" i="1">
                              <a:effectLst/>
                              <a:latin typeface="Cambria Math" panose="02040503050406030204" pitchFamily="18" charset="0"/>
                              <a:ea typeface="Aptos" panose="020B0004020202020204" pitchFamily="34" charset="0"/>
                              <a:cs typeface="Times New Roman" panose="02020603050405020304" pitchFamily="18" charset="0"/>
                            </a:rPr>
                            <m:t>𝑥</m:t>
                          </m:r>
                        </m:e>
                        <m:sub>
                          <m:r>
                            <a:rPr lang="it-IT" sz="1800" i="1">
                              <a:effectLst/>
                              <a:latin typeface="Cambria Math" panose="02040503050406030204" pitchFamily="18" charset="0"/>
                              <a:ea typeface="Aptos" panose="020B0004020202020204" pitchFamily="34" charset="0"/>
                              <a:cs typeface="Times New Roman" panose="02020603050405020304" pitchFamily="18" charset="0"/>
                            </a:rPr>
                            <m:t>1</m:t>
                          </m:r>
                        </m:sub>
                      </m:sSub>
                      <m:d>
                        <m:dPr>
                          <m:begChr m:val="|"/>
                          <m:ctrlPr>
                            <a:rPr lang="it-IT" i="1">
                              <a:effectLst/>
                              <a:latin typeface="Cambria Math" panose="02040503050406030204" pitchFamily="18" charset="0"/>
                            </a:rPr>
                          </m:ctrlPr>
                        </m:dPr>
                        <m:e>
                          <m:sSub>
                            <m:sSubPr>
                              <m:ctrlPr>
                                <a:rPr lang="it-IT" i="1">
                                  <a:effectLst/>
                                  <a:latin typeface="Cambria Math" panose="02040503050406030204" pitchFamily="18" charset="0"/>
                                </a:rPr>
                              </m:ctrlPr>
                            </m:sSubPr>
                            <m:e>
                              <m:r>
                                <a:rPr lang="it-IT" sz="1800" i="1">
                                  <a:effectLst/>
                                  <a:latin typeface="Cambria Math" panose="02040503050406030204" pitchFamily="18" charset="0"/>
                                  <a:ea typeface="Aptos" panose="020B0004020202020204" pitchFamily="34" charset="0"/>
                                  <a:cs typeface="Times New Roman" panose="02020603050405020304" pitchFamily="18" charset="0"/>
                                </a:rPr>
                                <m:t>𝑥</m:t>
                              </m:r>
                            </m:e>
                            <m:sub>
                              <m:r>
                                <a:rPr lang="it-IT" sz="1800" i="1">
                                  <a:effectLst/>
                                  <a:latin typeface="Cambria Math" panose="02040503050406030204" pitchFamily="18" charset="0"/>
                                  <a:ea typeface="Aptos" panose="020B0004020202020204" pitchFamily="34" charset="0"/>
                                  <a:cs typeface="Times New Roman" panose="02020603050405020304" pitchFamily="18" charset="0"/>
                                </a:rPr>
                                <m:t>2</m:t>
                              </m:r>
                            </m:sub>
                          </m:sSub>
                        </m:e>
                      </m:d>
                      <m:sSub>
                        <m:sSubPr>
                          <m:ctrlPr>
                            <a:rPr lang="it-IT" i="1">
                              <a:effectLst/>
                              <a:latin typeface="Cambria Math" panose="02040503050406030204" pitchFamily="18" charset="0"/>
                            </a:rPr>
                          </m:ctrlPr>
                        </m:sSubPr>
                        <m:e>
                          <m:r>
                            <a:rPr lang="it-IT" sz="1800" i="1">
                              <a:effectLst/>
                              <a:latin typeface="Cambria Math" panose="02040503050406030204" pitchFamily="18" charset="0"/>
                              <a:ea typeface="Aptos" panose="020B0004020202020204" pitchFamily="34" charset="0"/>
                              <a:cs typeface="Times New Roman" panose="02020603050405020304" pitchFamily="18" charset="0"/>
                            </a:rPr>
                            <m:t>𝑝</m:t>
                          </m:r>
                          <m:r>
                            <a:rPr lang="it-IT" sz="1800" i="1">
                              <a:effectLst/>
                              <a:latin typeface="Cambria Math" panose="02040503050406030204" pitchFamily="18" charset="0"/>
                              <a:ea typeface="Aptos" panose="020B0004020202020204" pitchFamily="34" charset="0"/>
                              <a:cs typeface="Times New Roman" panose="02020603050405020304" pitchFamily="18" charset="0"/>
                            </a:rPr>
                            <m:t>(</m:t>
                          </m:r>
                          <m:r>
                            <a:rPr lang="it-IT" sz="1800" i="1">
                              <a:effectLst/>
                              <a:latin typeface="Cambria Math" panose="02040503050406030204" pitchFamily="18" charset="0"/>
                              <a:ea typeface="Aptos" panose="020B0004020202020204" pitchFamily="34" charset="0"/>
                              <a:cs typeface="Times New Roman" panose="02020603050405020304" pitchFamily="18" charset="0"/>
                            </a:rPr>
                            <m:t>𝑥</m:t>
                          </m:r>
                        </m:e>
                        <m:sub>
                          <m:r>
                            <a:rPr lang="it-IT" sz="1800" i="1">
                              <a:effectLst/>
                              <a:latin typeface="Cambria Math" panose="02040503050406030204" pitchFamily="18" charset="0"/>
                              <a:ea typeface="Aptos" panose="020B0004020202020204" pitchFamily="34" charset="0"/>
                              <a:cs typeface="Times New Roman" panose="02020603050405020304" pitchFamily="18" charset="0"/>
                            </a:rPr>
                            <m:t>3</m:t>
                          </m:r>
                        </m:sub>
                      </m:sSub>
                      <m:d>
                        <m:dPr>
                          <m:begChr m:val="|"/>
                          <m:ctrlPr>
                            <a:rPr lang="it-IT" i="1">
                              <a:effectLst/>
                              <a:latin typeface="Cambria Math" panose="02040503050406030204" pitchFamily="18" charset="0"/>
                            </a:rPr>
                          </m:ctrlPr>
                        </m:dPr>
                        <m:e>
                          <m:sSub>
                            <m:sSubPr>
                              <m:ctrlPr>
                                <a:rPr lang="it-IT" i="1">
                                  <a:effectLst/>
                                  <a:latin typeface="Cambria Math" panose="02040503050406030204" pitchFamily="18" charset="0"/>
                                </a:rPr>
                              </m:ctrlPr>
                            </m:sSubPr>
                            <m:e>
                              <m:r>
                                <a:rPr lang="it-IT" sz="1800" i="1">
                                  <a:effectLst/>
                                  <a:latin typeface="Cambria Math" panose="02040503050406030204" pitchFamily="18" charset="0"/>
                                  <a:ea typeface="Aptos" panose="020B0004020202020204" pitchFamily="34" charset="0"/>
                                  <a:cs typeface="Times New Roman" panose="02020603050405020304" pitchFamily="18" charset="0"/>
                                </a:rPr>
                                <m:t>𝑥</m:t>
                              </m:r>
                            </m:e>
                            <m:sub>
                              <m:r>
                                <a:rPr lang="it-IT" sz="1800" i="1">
                                  <a:effectLst/>
                                  <a:latin typeface="Cambria Math" panose="02040503050406030204" pitchFamily="18" charset="0"/>
                                  <a:ea typeface="Aptos" panose="020B0004020202020204" pitchFamily="34" charset="0"/>
                                  <a:cs typeface="Times New Roman" panose="02020603050405020304" pitchFamily="18" charset="0"/>
                                </a:rPr>
                                <m:t>2</m:t>
                              </m:r>
                            </m:sub>
                          </m:sSub>
                          <m:r>
                            <a:rPr lang="it-IT" sz="1800" i="1">
                              <a:effectLst/>
                              <a:latin typeface="Cambria Math" panose="02040503050406030204" pitchFamily="18" charset="0"/>
                              <a:ea typeface="Aptos" panose="020B0004020202020204" pitchFamily="34" charset="0"/>
                              <a:cs typeface="Times New Roman" panose="02020603050405020304" pitchFamily="18" charset="0"/>
                            </a:rPr>
                            <m:t>,</m:t>
                          </m:r>
                          <m:sSub>
                            <m:sSubPr>
                              <m:ctrlPr>
                                <a:rPr lang="it-IT" i="1">
                                  <a:effectLst/>
                                  <a:latin typeface="Cambria Math" panose="02040503050406030204" pitchFamily="18" charset="0"/>
                                </a:rPr>
                              </m:ctrlPr>
                            </m:sSubPr>
                            <m:e>
                              <m:r>
                                <a:rPr lang="it-IT" sz="1800" i="1">
                                  <a:effectLst/>
                                  <a:latin typeface="Cambria Math" panose="02040503050406030204" pitchFamily="18" charset="0"/>
                                  <a:ea typeface="Aptos" panose="020B0004020202020204" pitchFamily="34" charset="0"/>
                                  <a:cs typeface="Times New Roman" panose="02020603050405020304" pitchFamily="18" charset="0"/>
                                </a:rPr>
                                <m:t>𝑥</m:t>
                              </m:r>
                            </m:e>
                            <m:sub>
                              <m:r>
                                <a:rPr lang="it-IT" sz="1800" i="1">
                                  <a:effectLst/>
                                  <a:latin typeface="Cambria Math" panose="02040503050406030204" pitchFamily="18" charset="0"/>
                                  <a:ea typeface="Aptos" panose="020B0004020202020204" pitchFamily="34" charset="0"/>
                                  <a:cs typeface="Times New Roman" panose="02020603050405020304" pitchFamily="18" charset="0"/>
                                </a:rPr>
                                <m:t>1</m:t>
                              </m:r>
                            </m:sub>
                          </m:sSub>
                        </m:e>
                      </m:d>
                      <m:r>
                        <a:rPr lang="it-IT" sz="1800" i="1">
                          <a:effectLst/>
                          <a:latin typeface="Cambria Math" panose="02040503050406030204" pitchFamily="18" charset="0"/>
                          <a:ea typeface="Aptos" panose="020B0004020202020204" pitchFamily="34" charset="0"/>
                          <a:cs typeface="Times New Roman" panose="02020603050405020304" pitchFamily="18" charset="0"/>
                        </a:rPr>
                        <m:t>….</m:t>
                      </m:r>
                      <m:r>
                        <a:rPr lang="it-IT" sz="1800" i="1">
                          <a:effectLst/>
                          <a:latin typeface="Cambria Math" panose="02040503050406030204" pitchFamily="18" charset="0"/>
                          <a:ea typeface="Aptos" panose="020B0004020202020204" pitchFamily="34" charset="0"/>
                          <a:cs typeface="Times New Roman" panose="02020603050405020304" pitchFamily="18" charset="0"/>
                        </a:rPr>
                        <m:t>𝑝</m:t>
                      </m:r>
                      <m:d>
                        <m:dPr>
                          <m:ctrlPr>
                            <a:rPr lang="it-IT" i="1">
                              <a:effectLst/>
                              <a:latin typeface="Cambria Math" panose="02040503050406030204" pitchFamily="18" charset="0"/>
                            </a:rPr>
                          </m:ctrlPr>
                        </m:dPr>
                        <m:e>
                          <m:sSub>
                            <m:sSubPr>
                              <m:ctrlPr>
                                <a:rPr lang="it-IT" i="1">
                                  <a:effectLst/>
                                  <a:latin typeface="Cambria Math" panose="02040503050406030204" pitchFamily="18" charset="0"/>
                                </a:rPr>
                              </m:ctrlPr>
                            </m:sSubPr>
                            <m:e>
                              <m:r>
                                <a:rPr lang="it-IT" sz="1800" i="1">
                                  <a:effectLst/>
                                  <a:latin typeface="Cambria Math" panose="02040503050406030204" pitchFamily="18" charset="0"/>
                                  <a:ea typeface="Aptos" panose="020B0004020202020204" pitchFamily="34" charset="0"/>
                                  <a:cs typeface="Times New Roman" panose="02020603050405020304" pitchFamily="18" charset="0"/>
                                </a:rPr>
                                <m:t>𝑥</m:t>
                              </m:r>
                            </m:e>
                            <m:sub>
                              <m:r>
                                <a:rPr lang="it-IT" sz="1800" i="1">
                                  <a:effectLst/>
                                  <a:latin typeface="Cambria Math" panose="02040503050406030204" pitchFamily="18" charset="0"/>
                                  <a:ea typeface="Aptos" panose="020B0004020202020204" pitchFamily="34" charset="0"/>
                                  <a:cs typeface="Times New Roman" panose="02020603050405020304" pitchFamily="18" charset="0"/>
                                </a:rPr>
                                <m:t>𝐿</m:t>
                              </m:r>
                            </m:sub>
                          </m:sSub>
                        </m:e>
                        <m:e>
                          <m:sSub>
                            <m:sSubPr>
                              <m:ctrlPr>
                                <a:rPr lang="it-IT" i="1">
                                  <a:effectLst/>
                                  <a:latin typeface="Cambria Math" panose="02040503050406030204" pitchFamily="18" charset="0"/>
                                </a:rPr>
                              </m:ctrlPr>
                            </m:sSubPr>
                            <m:e>
                              <m:r>
                                <a:rPr lang="it-IT" sz="1800" i="1">
                                  <a:effectLst/>
                                  <a:latin typeface="Cambria Math" panose="02040503050406030204" pitchFamily="18" charset="0"/>
                                  <a:ea typeface="Aptos" panose="020B0004020202020204" pitchFamily="34" charset="0"/>
                                  <a:cs typeface="Times New Roman" panose="02020603050405020304" pitchFamily="18" charset="0"/>
                                </a:rPr>
                                <m:t>𝑋</m:t>
                              </m:r>
                            </m:e>
                            <m:sub>
                              <m:r>
                                <a:rPr lang="it-IT" sz="1800" i="1">
                                  <a:effectLst/>
                                  <a:latin typeface="Cambria Math" panose="02040503050406030204" pitchFamily="18" charset="0"/>
                                  <a:ea typeface="Aptos" panose="020B0004020202020204" pitchFamily="34" charset="0"/>
                                  <a:cs typeface="Times New Roman" panose="02020603050405020304" pitchFamily="18" charset="0"/>
                                </a:rPr>
                                <m:t>1:</m:t>
                              </m:r>
                              <m:r>
                                <a:rPr lang="it-IT" sz="1800" i="1">
                                  <a:effectLst/>
                                  <a:latin typeface="Cambria Math" panose="02040503050406030204" pitchFamily="18" charset="0"/>
                                  <a:ea typeface="Aptos" panose="020B0004020202020204" pitchFamily="34" charset="0"/>
                                  <a:cs typeface="Times New Roman" panose="02020603050405020304" pitchFamily="18" charset="0"/>
                                </a:rPr>
                                <m:t>𝐿</m:t>
                              </m:r>
                              <m:r>
                                <a:rPr lang="it-IT" sz="1800" i="1">
                                  <a:effectLst/>
                                  <a:latin typeface="Cambria Math" panose="02040503050406030204" pitchFamily="18" charset="0"/>
                                  <a:ea typeface="Aptos" panose="020B0004020202020204" pitchFamily="34" charset="0"/>
                                  <a:cs typeface="Times New Roman" panose="02020603050405020304" pitchFamily="18" charset="0"/>
                                </a:rPr>
                                <m:t>−1</m:t>
                              </m:r>
                            </m:sub>
                          </m:sSub>
                        </m:e>
                      </m:d>
                      <m:r>
                        <a:rPr lang="it-IT" sz="1800" i="1">
                          <a:effectLst/>
                          <a:latin typeface="Cambria Math" panose="02040503050406030204" pitchFamily="18" charset="0"/>
                          <a:ea typeface="Aptos" panose="020B0004020202020204" pitchFamily="34" charset="0"/>
                          <a:cs typeface="Times New Roman" panose="02020603050405020304" pitchFamily="18" charset="0"/>
                        </a:rPr>
                        <m:t>=</m:t>
                      </m:r>
                      <m:nary>
                        <m:naryPr>
                          <m:chr m:val="∏"/>
                          <m:limLoc m:val="undOvr"/>
                          <m:ctrlPr>
                            <a:rPr lang="it-IT" i="1">
                              <a:effectLst/>
                              <a:latin typeface="Cambria Math" panose="02040503050406030204" pitchFamily="18" charset="0"/>
                            </a:rPr>
                          </m:ctrlPr>
                        </m:naryPr>
                        <m:sub>
                          <m:r>
                            <a:rPr lang="it-IT" sz="1800" i="1">
                              <a:effectLst/>
                              <a:latin typeface="Cambria Math" panose="02040503050406030204" pitchFamily="18" charset="0"/>
                              <a:ea typeface="Aptos" panose="020B0004020202020204" pitchFamily="34" charset="0"/>
                              <a:cs typeface="Times New Roman" panose="02020603050405020304" pitchFamily="18" charset="0"/>
                            </a:rPr>
                            <m:t>𝑖</m:t>
                          </m:r>
                          <m:r>
                            <a:rPr lang="it-IT" sz="1800" i="1">
                              <a:effectLst/>
                              <a:latin typeface="Cambria Math" panose="02040503050406030204" pitchFamily="18" charset="0"/>
                              <a:ea typeface="Aptos" panose="020B0004020202020204" pitchFamily="34" charset="0"/>
                              <a:cs typeface="Times New Roman" panose="02020603050405020304" pitchFamily="18" charset="0"/>
                            </a:rPr>
                            <m:t>=1</m:t>
                          </m:r>
                        </m:sub>
                        <m:sup>
                          <m:r>
                            <a:rPr lang="it-IT" sz="1800" i="1">
                              <a:effectLst/>
                              <a:latin typeface="Cambria Math" panose="02040503050406030204" pitchFamily="18" charset="0"/>
                              <a:ea typeface="Aptos" panose="020B0004020202020204" pitchFamily="34" charset="0"/>
                              <a:cs typeface="Times New Roman" panose="02020603050405020304" pitchFamily="18" charset="0"/>
                            </a:rPr>
                            <m:t>𝐿</m:t>
                          </m:r>
                        </m:sup>
                        <m:e>
                          <m:r>
                            <a:rPr lang="it-IT" sz="1800" i="1">
                              <a:effectLst/>
                              <a:latin typeface="Cambria Math" panose="02040503050406030204" pitchFamily="18" charset="0"/>
                              <a:ea typeface="Aptos" panose="020B0004020202020204" pitchFamily="34" charset="0"/>
                              <a:cs typeface="Times New Roman" panose="02020603050405020304" pitchFamily="18" charset="0"/>
                            </a:rPr>
                            <m:t>𝑝</m:t>
                          </m:r>
                          <m:r>
                            <a:rPr lang="it-IT" sz="1800" i="1">
                              <a:effectLst/>
                              <a:latin typeface="Cambria Math" panose="02040503050406030204" pitchFamily="18" charset="0"/>
                              <a:ea typeface="Aptos" panose="020B0004020202020204" pitchFamily="34" charset="0"/>
                              <a:cs typeface="Times New Roman" panose="02020603050405020304" pitchFamily="18" charset="0"/>
                            </a:rPr>
                            <m:t>(</m:t>
                          </m:r>
                          <m:sSub>
                            <m:sSubPr>
                              <m:ctrlPr>
                                <a:rPr lang="it-IT" i="1">
                                  <a:effectLst/>
                                  <a:latin typeface="Cambria Math" panose="02040503050406030204" pitchFamily="18" charset="0"/>
                                </a:rPr>
                              </m:ctrlPr>
                            </m:sSubPr>
                            <m:e>
                              <m:r>
                                <a:rPr lang="it-IT" sz="1800" i="1">
                                  <a:effectLst/>
                                  <a:latin typeface="Cambria Math" panose="02040503050406030204" pitchFamily="18" charset="0"/>
                                  <a:ea typeface="Aptos" panose="020B0004020202020204" pitchFamily="34" charset="0"/>
                                  <a:cs typeface="Times New Roman" panose="02020603050405020304" pitchFamily="18" charset="0"/>
                                </a:rPr>
                                <m:t>𝑥</m:t>
                              </m:r>
                            </m:e>
                            <m:sub>
                              <m:r>
                                <a:rPr lang="it-IT" sz="1800" i="1">
                                  <a:effectLst/>
                                  <a:latin typeface="Cambria Math" panose="02040503050406030204" pitchFamily="18" charset="0"/>
                                  <a:ea typeface="Aptos" panose="020B0004020202020204" pitchFamily="34" charset="0"/>
                                  <a:cs typeface="Times New Roman" panose="02020603050405020304" pitchFamily="18" charset="0"/>
                                </a:rPr>
                                <m:t>𝑖</m:t>
                              </m:r>
                            </m:sub>
                          </m:sSub>
                          <m:r>
                            <a:rPr lang="it-IT" sz="1800" i="1">
                              <a:effectLst/>
                              <a:latin typeface="Cambria Math" panose="02040503050406030204" pitchFamily="18" charset="0"/>
                              <a:ea typeface="Aptos" panose="020B0004020202020204" pitchFamily="34" charset="0"/>
                              <a:cs typeface="Times New Roman" panose="02020603050405020304" pitchFamily="18" charset="0"/>
                            </a:rPr>
                            <m:t>|</m:t>
                          </m:r>
                          <m:sSub>
                            <m:sSubPr>
                              <m:ctrlPr>
                                <a:rPr lang="it-IT" i="1">
                                  <a:effectLst/>
                                  <a:latin typeface="Cambria Math" panose="02040503050406030204" pitchFamily="18" charset="0"/>
                                </a:rPr>
                              </m:ctrlPr>
                            </m:sSubPr>
                            <m:e>
                              <m:r>
                                <a:rPr lang="it-IT" sz="1800" i="1">
                                  <a:effectLst/>
                                  <a:latin typeface="Cambria Math" panose="02040503050406030204" pitchFamily="18" charset="0"/>
                                  <a:ea typeface="Aptos" panose="020B0004020202020204" pitchFamily="34" charset="0"/>
                                  <a:cs typeface="Times New Roman" panose="02020603050405020304" pitchFamily="18" charset="0"/>
                                </a:rPr>
                                <m:t>𝑥</m:t>
                              </m:r>
                            </m:e>
                            <m:sub>
                              <m:r>
                                <a:rPr lang="it-IT" sz="1800" i="1">
                                  <a:effectLst/>
                                  <a:latin typeface="Cambria Math" panose="02040503050406030204" pitchFamily="18" charset="0"/>
                                  <a:ea typeface="Aptos" panose="020B0004020202020204" pitchFamily="34" charset="0"/>
                                  <a:cs typeface="Times New Roman" panose="02020603050405020304" pitchFamily="18" charset="0"/>
                                </a:rPr>
                                <m:t>𝑖</m:t>
                              </m:r>
                              <m:r>
                                <a:rPr lang="it-IT" sz="1800" i="1">
                                  <a:effectLst/>
                                  <a:latin typeface="Cambria Math" panose="02040503050406030204" pitchFamily="18" charset="0"/>
                                  <a:ea typeface="Aptos" panose="020B0004020202020204" pitchFamily="34" charset="0"/>
                                  <a:cs typeface="Times New Roman" panose="02020603050405020304" pitchFamily="18" charset="0"/>
                                </a:rPr>
                                <m:t>:</m:t>
                              </m:r>
                              <m:r>
                                <a:rPr lang="it-IT" sz="1800" i="1">
                                  <a:effectLst/>
                                  <a:latin typeface="Cambria Math" panose="02040503050406030204" pitchFamily="18" charset="0"/>
                                  <a:ea typeface="Aptos" panose="020B0004020202020204" pitchFamily="34" charset="0"/>
                                  <a:cs typeface="Times New Roman" panose="02020603050405020304" pitchFamily="18" charset="0"/>
                                </a:rPr>
                                <m:t>𝑖</m:t>
                              </m:r>
                              <m:r>
                                <a:rPr lang="it-IT" sz="1800" i="1">
                                  <a:effectLst/>
                                  <a:latin typeface="Cambria Math" panose="02040503050406030204" pitchFamily="18" charset="0"/>
                                  <a:ea typeface="Aptos" panose="020B0004020202020204" pitchFamily="34" charset="0"/>
                                  <a:cs typeface="Times New Roman" panose="02020603050405020304" pitchFamily="18" charset="0"/>
                                </a:rPr>
                                <m:t>−1</m:t>
                              </m:r>
                            </m:sub>
                          </m:sSub>
                          <m:r>
                            <a:rPr lang="it-IT" sz="1800" i="1">
                              <a:effectLst/>
                              <a:latin typeface="Cambria Math" panose="02040503050406030204" pitchFamily="18" charset="0"/>
                              <a:ea typeface="Aptos" panose="020B0004020202020204" pitchFamily="34" charset="0"/>
                              <a:cs typeface="Times New Roman" panose="02020603050405020304" pitchFamily="18" charset="0"/>
                            </a:rPr>
                            <m:t>)</m:t>
                          </m:r>
                        </m:e>
                      </m:nary>
                    </m:oMath>
                  </m:oMathPara>
                </a14:m>
                <a:endParaRPr lang="it-IT" dirty="0">
                  <a:latin typeface="Berlin Sans FB Demi" panose="020E0802020502020306" pitchFamily="34" charset="0"/>
                </a:endParaRPr>
              </a:p>
            </p:txBody>
          </p:sp>
        </mc:Choice>
        <mc:Fallback>
          <p:sp>
            <p:nvSpPr>
              <p:cNvPr id="3" name="CasellaDiTesto 2">
                <a:extLst>
                  <a:ext uri="{FF2B5EF4-FFF2-40B4-BE49-F238E27FC236}">
                    <a16:creationId xmlns:a16="http://schemas.microsoft.com/office/drawing/2014/main" id="{BE24D0ED-AB8C-9613-7095-198274627E9F}"/>
                  </a:ext>
                </a:extLst>
              </p:cNvPr>
              <p:cNvSpPr txBox="1">
                <a:spLocks noRot="1" noChangeAspect="1" noMove="1" noResize="1" noEditPoints="1" noAdjustHandles="1" noChangeArrowheads="1" noChangeShapeType="1" noTextEdit="1"/>
              </p:cNvSpPr>
              <p:nvPr/>
            </p:nvSpPr>
            <p:spPr>
              <a:xfrm>
                <a:off x="1436915" y="1132113"/>
                <a:ext cx="9829800" cy="4749249"/>
              </a:xfrm>
              <a:prstGeom prst="rect">
                <a:avLst/>
              </a:prstGeom>
              <a:blipFill>
                <a:blip r:embed="rId2"/>
                <a:stretch>
                  <a:fillRect l="-558" t="-642" r="-496"/>
                </a:stretch>
              </a:blipFill>
            </p:spPr>
            <p:txBody>
              <a:bodyPr/>
              <a:lstStyle/>
              <a:p>
                <a:r>
                  <a:rPr lang="en-GB">
                    <a:noFill/>
                  </a:rPr>
                  <a:t> </a:t>
                </a:r>
              </a:p>
            </p:txBody>
          </p:sp>
        </mc:Fallback>
      </mc:AlternateContent>
    </p:spTree>
    <p:extLst>
      <p:ext uri="{BB962C8B-B14F-4D97-AF65-F5344CB8AC3E}">
        <p14:creationId xmlns:p14="http://schemas.microsoft.com/office/powerpoint/2010/main" val="1416051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5">
            <a:extLst>
              <a:ext uri="{FF2B5EF4-FFF2-40B4-BE49-F238E27FC236}">
                <a16:creationId xmlns:a16="http://schemas.microsoft.com/office/drawing/2014/main" id="{A29AF411-1D8E-44F3-4BE2-4FAD0C4B089F}"/>
              </a:ext>
            </a:extLst>
          </p:cNvPr>
          <p:cNvPicPr/>
          <p:nvPr/>
        </p:nvPicPr>
        <p:blipFill>
          <a:blip r:embed="rId2" cstate="print"/>
          <a:stretch>
            <a:fillRect/>
          </a:stretch>
        </p:blipFill>
        <p:spPr>
          <a:xfrm>
            <a:off x="5350856" y="2636249"/>
            <a:ext cx="6688744" cy="3811879"/>
          </a:xfrm>
          <a:prstGeom prst="rect">
            <a:avLst/>
          </a:prstGeom>
        </p:spPr>
      </p:pic>
      <p:sp>
        <p:nvSpPr>
          <p:cNvPr id="3" name="object 2">
            <a:extLst>
              <a:ext uri="{FF2B5EF4-FFF2-40B4-BE49-F238E27FC236}">
                <a16:creationId xmlns:a16="http://schemas.microsoft.com/office/drawing/2014/main" id="{25DE3FC9-86E2-5D2D-0E1E-CC5538513BA2}"/>
              </a:ext>
            </a:extLst>
          </p:cNvPr>
          <p:cNvSpPr txBox="1"/>
          <p:nvPr/>
        </p:nvSpPr>
        <p:spPr>
          <a:xfrm>
            <a:off x="10748390" y="6400083"/>
            <a:ext cx="1132840" cy="197490"/>
          </a:xfrm>
          <a:prstGeom prst="rect">
            <a:avLst/>
          </a:prstGeom>
        </p:spPr>
        <p:txBody>
          <a:bodyPr vert="horz" wrap="square" lIns="0" tIns="12700" rIns="0" bIns="0" rtlCol="0">
            <a:spAutoFit/>
          </a:bodyPr>
          <a:lstStyle/>
          <a:p>
            <a:pPr marL="12700">
              <a:lnSpc>
                <a:spcPct val="100000"/>
              </a:lnSpc>
              <a:spcBef>
                <a:spcPts val="100"/>
              </a:spcBef>
            </a:pPr>
            <a:r>
              <a:rPr lang="it-IT" sz="1200" u="heavy" dirty="0">
                <a:solidFill>
                  <a:srgbClr val="009999"/>
                </a:solidFill>
                <a:uFill>
                  <a:solidFill>
                    <a:srgbClr val="009999"/>
                  </a:solidFill>
                </a:uFill>
                <a:latin typeface="Verdana"/>
                <a:cs typeface="Verdana"/>
                <a:hlinkClick r:id="rId3"/>
              </a:rPr>
              <a:t>fonte</a:t>
            </a:r>
            <a:endParaRPr sz="1200" dirty="0">
              <a:latin typeface="Verdana"/>
              <a:cs typeface="Verdana"/>
            </a:endParaRPr>
          </a:p>
        </p:txBody>
      </p:sp>
      <p:pic>
        <p:nvPicPr>
          <p:cNvPr id="5" name="Immagine 4">
            <a:extLst>
              <a:ext uri="{FF2B5EF4-FFF2-40B4-BE49-F238E27FC236}">
                <a16:creationId xmlns:a16="http://schemas.microsoft.com/office/drawing/2014/main" id="{64A3395C-BEDE-6674-AF7B-D11A15D6C4D9}"/>
              </a:ext>
            </a:extLst>
          </p:cNvPr>
          <p:cNvPicPr>
            <a:picLocks noChangeAspect="1"/>
          </p:cNvPicPr>
          <p:nvPr/>
        </p:nvPicPr>
        <p:blipFill>
          <a:blip r:embed="rId4"/>
          <a:stretch>
            <a:fillRect/>
          </a:stretch>
        </p:blipFill>
        <p:spPr>
          <a:xfrm>
            <a:off x="0" y="1251859"/>
            <a:ext cx="5301343" cy="3901448"/>
          </a:xfrm>
          <a:prstGeom prst="rect">
            <a:avLst/>
          </a:prstGeom>
        </p:spPr>
      </p:pic>
      <p:sp>
        <p:nvSpPr>
          <p:cNvPr id="6" name="CasellaDiTesto 5">
            <a:extLst>
              <a:ext uri="{FF2B5EF4-FFF2-40B4-BE49-F238E27FC236}">
                <a16:creationId xmlns:a16="http://schemas.microsoft.com/office/drawing/2014/main" id="{396968AF-53F1-C75B-8BC2-F774A6D352B9}"/>
              </a:ext>
            </a:extLst>
          </p:cNvPr>
          <p:cNvSpPr txBox="1"/>
          <p:nvPr/>
        </p:nvSpPr>
        <p:spPr>
          <a:xfrm>
            <a:off x="119743" y="242891"/>
            <a:ext cx="11919857" cy="369332"/>
          </a:xfrm>
          <a:prstGeom prst="rect">
            <a:avLst/>
          </a:prstGeom>
          <a:noFill/>
        </p:spPr>
        <p:txBody>
          <a:bodyPr wrap="square">
            <a:spAutoFit/>
          </a:bodyPr>
          <a:lstStyle/>
          <a:p>
            <a:pPr algn="ctr"/>
            <a:r>
              <a:rPr lang="it-IT" dirty="0">
                <a:solidFill>
                  <a:srgbClr val="31333F"/>
                </a:solidFill>
                <a:latin typeface="Berlin Sans FB Demi" panose="020E0802020502020306" pitchFamily="34" charset="0"/>
              </a:rPr>
              <a:t>Il</a:t>
            </a:r>
            <a:r>
              <a:rPr lang="it-IT" b="0" i="0" dirty="0">
                <a:solidFill>
                  <a:srgbClr val="31333F"/>
                </a:solidFill>
                <a:effectLst/>
                <a:latin typeface="Berlin Sans FB Demi" panose="020E0802020502020306" pitchFamily="34" charset="0"/>
              </a:rPr>
              <a:t> Motore dell'Innovazione: costruire i modelli linguistici del futuro con il Trasformatore</a:t>
            </a:r>
            <a:endParaRPr lang="it-IT" sz="1800" dirty="0">
              <a:latin typeface="Berlin Sans FB Demi" panose="020E0802020502020306" pitchFamily="34" charset="0"/>
            </a:endParaRPr>
          </a:p>
        </p:txBody>
      </p:sp>
      <p:pic>
        <p:nvPicPr>
          <p:cNvPr id="1026" name="Picture 2">
            <a:extLst>
              <a:ext uri="{FF2B5EF4-FFF2-40B4-BE49-F238E27FC236}">
                <a16:creationId xmlns:a16="http://schemas.microsoft.com/office/drawing/2014/main" id="{A0B1E37E-FE44-91FA-D1E1-6F8C80B728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6486" y="597461"/>
            <a:ext cx="3561214" cy="2232825"/>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D7434CD4-8B9D-F6F6-73C6-F56767D5F537}"/>
              </a:ext>
            </a:extLst>
          </p:cNvPr>
          <p:cNvSpPr txBox="1"/>
          <p:nvPr/>
        </p:nvSpPr>
        <p:spPr>
          <a:xfrm>
            <a:off x="10384971" y="903514"/>
            <a:ext cx="892629" cy="276999"/>
          </a:xfrm>
          <a:prstGeom prst="rect">
            <a:avLst/>
          </a:prstGeom>
          <a:noFill/>
        </p:spPr>
        <p:txBody>
          <a:bodyPr wrap="square" rtlCol="0">
            <a:spAutoFit/>
          </a:bodyPr>
          <a:lstStyle/>
          <a:p>
            <a:r>
              <a:rPr lang="it-IT" sz="1200" dirty="0">
                <a:latin typeface="Verdana" panose="020B0604030504040204" pitchFamily="34" charset="0"/>
                <a:ea typeface="Verdana" panose="020B0604030504040204" pitchFamily="34" charset="0"/>
                <a:hlinkClick r:id="rId6"/>
              </a:rPr>
              <a:t>fonte</a:t>
            </a: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584996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5CB40239-4EE2-C756-B208-762EA3174AC0}"/>
              </a:ext>
            </a:extLst>
          </p:cNvPr>
          <p:cNvSpPr txBox="1"/>
          <p:nvPr/>
        </p:nvSpPr>
        <p:spPr>
          <a:xfrm>
            <a:off x="685531" y="948535"/>
            <a:ext cx="9960698" cy="1674817"/>
          </a:xfrm>
          <a:prstGeom prst="rect">
            <a:avLst/>
          </a:prstGeom>
        </p:spPr>
        <p:txBody>
          <a:bodyPr vert="horz" wrap="square" lIns="0" tIns="12700" rIns="0" bIns="0" rtlCol="0">
            <a:spAutoFit/>
          </a:bodyPr>
          <a:lstStyle/>
          <a:p>
            <a:pPr marL="125730" algn="just">
              <a:lnSpc>
                <a:spcPct val="100000"/>
              </a:lnSpc>
            </a:pPr>
            <a:r>
              <a:rPr lang="it-IT" spc="-45" dirty="0">
                <a:latin typeface="Berlin Sans FB" panose="020E0602020502020306" pitchFamily="34" charset="0"/>
                <a:cs typeface="Verdana"/>
              </a:rPr>
              <a:t>Passaggio</a:t>
            </a:r>
            <a:r>
              <a:rPr spc="-45" dirty="0">
                <a:latin typeface="Berlin Sans FB" panose="020E0602020502020306" pitchFamily="34" charset="0"/>
                <a:cs typeface="Verdana"/>
              </a:rPr>
              <a:t> </a:t>
            </a:r>
            <a:r>
              <a:rPr dirty="0">
                <a:latin typeface="Berlin Sans FB" panose="020E0602020502020306" pitchFamily="34" charset="0"/>
                <a:cs typeface="Verdana"/>
              </a:rPr>
              <a:t>1:</a:t>
            </a:r>
            <a:r>
              <a:rPr spc="-40" dirty="0">
                <a:latin typeface="Berlin Sans FB" panose="020E0602020502020306" pitchFamily="34" charset="0"/>
                <a:cs typeface="Verdana"/>
              </a:rPr>
              <a:t> </a:t>
            </a:r>
            <a:r>
              <a:rPr dirty="0">
                <a:latin typeface="Berlin Sans FB" panose="020E0602020502020306" pitchFamily="34" charset="0"/>
                <a:cs typeface="Verdana"/>
              </a:rPr>
              <a:t>Convert</a:t>
            </a:r>
            <a:r>
              <a:rPr lang="it-IT" dirty="0">
                <a:latin typeface="Berlin Sans FB" panose="020E0602020502020306" pitchFamily="34" charset="0"/>
                <a:cs typeface="Verdana"/>
              </a:rPr>
              <a:t>ire</a:t>
            </a:r>
            <a:r>
              <a:rPr spc="-40" dirty="0">
                <a:latin typeface="Berlin Sans FB" panose="020E0602020502020306" pitchFamily="34" charset="0"/>
                <a:cs typeface="Verdana"/>
              </a:rPr>
              <a:t> </a:t>
            </a:r>
            <a:r>
              <a:rPr lang="it-IT" spc="-40" dirty="0">
                <a:latin typeface="Berlin Sans FB" panose="020E0602020502020306" pitchFamily="34" charset="0"/>
                <a:cs typeface="Verdana"/>
              </a:rPr>
              <a:t>le </a:t>
            </a:r>
            <a:r>
              <a:rPr lang="it-IT" dirty="0">
                <a:latin typeface="Berlin Sans FB" panose="020E0602020502020306" pitchFamily="34" charset="0"/>
                <a:cs typeface="Verdana"/>
              </a:rPr>
              <a:t>parole in numeri</a:t>
            </a:r>
            <a:r>
              <a:rPr spc="-45" dirty="0">
                <a:latin typeface="Berlin Sans FB" panose="020E0602020502020306" pitchFamily="34" charset="0"/>
                <a:cs typeface="Verdana"/>
              </a:rPr>
              <a:t> </a:t>
            </a:r>
            <a:r>
              <a:rPr spc="-25" dirty="0">
                <a:latin typeface="Berlin Sans FB" panose="020E0602020502020306" pitchFamily="34" charset="0"/>
                <a:cs typeface="Verdana"/>
              </a:rPr>
              <a:t>(Token</a:t>
            </a:r>
            <a:r>
              <a:rPr spc="-40" dirty="0">
                <a:latin typeface="Berlin Sans FB" panose="020E0602020502020306" pitchFamily="34" charset="0"/>
                <a:cs typeface="Verdana"/>
              </a:rPr>
              <a:t> </a:t>
            </a:r>
            <a:r>
              <a:rPr dirty="0">
                <a:latin typeface="Berlin Sans FB" panose="020E0602020502020306" pitchFamily="34" charset="0"/>
                <a:cs typeface="Verdana"/>
              </a:rPr>
              <a:t>IDS)</a:t>
            </a:r>
            <a:r>
              <a:rPr spc="-40" dirty="0">
                <a:latin typeface="Berlin Sans FB" panose="020E0602020502020306" pitchFamily="34" charset="0"/>
                <a:cs typeface="Verdana"/>
              </a:rPr>
              <a:t> </a:t>
            </a:r>
            <a:r>
              <a:rPr spc="-20" dirty="0">
                <a:latin typeface="Berlin Sans FB" panose="020E0602020502020306" pitchFamily="34" charset="0"/>
                <a:cs typeface="Verdana"/>
              </a:rPr>
              <a:t>-</a:t>
            </a:r>
            <a:r>
              <a:rPr dirty="0">
                <a:latin typeface="Berlin Sans FB" panose="020E0602020502020306" pitchFamily="34" charset="0"/>
                <a:cs typeface="Verdana"/>
              </a:rPr>
              <a:t>&gt;</a:t>
            </a:r>
            <a:r>
              <a:rPr spc="-40" dirty="0">
                <a:latin typeface="Berlin Sans FB" panose="020E0602020502020306" pitchFamily="34" charset="0"/>
                <a:cs typeface="Verdana"/>
              </a:rPr>
              <a:t> </a:t>
            </a:r>
            <a:r>
              <a:rPr lang="it-IT" spc="-10" dirty="0">
                <a:latin typeface="Berlin Sans FB" panose="020E0602020502020306" pitchFamily="34" charset="0"/>
                <a:cs typeface="Verdana"/>
              </a:rPr>
              <a:t>Suddivisione del testo in singole unità (codifica del testo)</a:t>
            </a:r>
          </a:p>
          <a:p>
            <a:pPr marL="125730" algn="just">
              <a:lnSpc>
                <a:spcPct val="100000"/>
              </a:lnSpc>
            </a:pPr>
            <a:endParaRPr lang="it-IT" spc="-10" dirty="0">
              <a:latin typeface="Berlin Sans FB" panose="020E0602020502020306" pitchFamily="34" charset="0"/>
              <a:cs typeface="Verdana"/>
            </a:endParaRPr>
          </a:p>
          <a:p>
            <a:pPr marL="125730" algn="just">
              <a:lnSpc>
                <a:spcPct val="100000"/>
              </a:lnSpc>
            </a:pPr>
            <a:r>
              <a:rPr lang="it-IT" dirty="0">
                <a:solidFill>
                  <a:srgbClr val="31333F"/>
                </a:solidFill>
                <a:latin typeface="Berlin Sans FB" panose="020E0602020502020306" pitchFamily="34" charset="0"/>
              </a:rPr>
              <a:t>E’</a:t>
            </a:r>
            <a:r>
              <a:rPr lang="it-IT" b="0" i="0" dirty="0">
                <a:solidFill>
                  <a:srgbClr val="31333F"/>
                </a:solidFill>
                <a:effectLst/>
                <a:latin typeface="Berlin Sans FB" panose="020E0602020502020306" pitchFamily="34" charset="0"/>
              </a:rPr>
              <a:t> il processo che consiste nello spezzare un testo in parti più piccole, chiamate token (unità). Queste unità possono essere parole, segni di punteggiatura o anche segmenti di parole, a seconda del metodo utilizzato.</a:t>
            </a:r>
            <a:endParaRPr dirty="0">
              <a:latin typeface="Berlin Sans FB" panose="020E0602020502020306" pitchFamily="34" charset="0"/>
              <a:cs typeface="Verdana"/>
            </a:endParaRPr>
          </a:p>
        </p:txBody>
      </p:sp>
      <p:sp>
        <p:nvSpPr>
          <p:cNvPr id="2" name="CasellaDiTesto 1">
            <a:extLst>
              <a:ext uri="{FF2B5EF4-FFF2-40B4-BE49-F238E27FC236}">
                <a16:creationId xmlns:a16="http://schemas.microsoft.com/office/drawing/2014/main" id="{CFA28A6F-46F7-2D8E-3E74-5C9FE4DB9F54}"/>
              </a:ext>
            </a:extLst>
          </p:cNvPr>
          <p:cNvSpPr txBox="1"/>
          <p:nvPr/>
        </p:nvSpPr>
        <p:spPr>
          <a:xfrm>
            <a:off x="130629" y="242891"/>
            <a:ext cx="11919857" cy="369332"/>
          </a:xfrm>
          <a:prstGeom prst="rect">
            <a:avLst/>
          </a:prstGeom>
          <a:noFill/>
        </p:spPr>
        <p:txBody>
          <a:bodyPr wrap="square">
            <a:spAutoFit/>
          </a:bodyPr>
          <a:lstStyle/>
          <a:p>
            <a:pPr algn="ctr"/>
            <a:r>
              <a:rPr lang="it-IT" dirty="0">
                <a:solidFill>
                  <a:srgbClr val="31333F"/>
                </a:solidFill>
                <a:latin typeface="Berlin Sans FB Demi" panose="020E0802020502020306" pitchFamily="34" charset="0"/>
              </a:rPr>
              <a:t>Funzionamento del trasformatore</a:t>
            </a:r>
            <a:endParaRPr lang="it-IT" sz="1800" dirty="0">
              <a:latin typeface="Berlin Sans FB Demi" panose="020E0802020502020306" pitchFamily="34" charset="0"/>
            </a:endParaRPr>
          </a:p>
        </p:txBody>
      </p:sp>
      <p:sp>
        <p:nvSpPr>
          <p:cNvPr id="5" name="Rettangolo 4">
            <a:extLst>
              <a:ext uri="{FF2B5EF4-FFF2-40B4-BE49-F238E27FC236}">
                <a16:creationId xmlns:a16="http://schemas.microsoft.com/office/drawing/2014/main" id="{270A1C4A-3B7D-14CF-83CE-9229019F4F55}"/>
              </a:ext>
            </a:extLst>
          </p:cNvPr>
          <p:cNvSpPr/>
          <p:nvPr/>
        </p:nvSpPr>
        <p:spPr>
          <a:xfrm>
            <a:off x="1545771" y="3429000"/>
            <a:ext cx="5910943" cy="28520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it-IT" dirty="0">
                <a:latin typeface="Verdana" panose="020B0604030504040204" pitchFamily="34" charset="0"/>
                <a:ea typeface="Verdana" panose="020B0604030504040204" pitchFamily="34" charset="0"/>
              </a:rPr>
              <a:t>Dizionario delle unità:</a:t>
            </a:r>
          </a:p>
          <a:p>
            <a:endParaRPr lang="it-IT" dirty="0">
              <a:latin typeface="Verdana" panose="020B0604030504040204" pitchFamily="34" charset="0"/>
              <a:ea typeface="Verdana" panose="020B0604030504040204" pitchFamily="34" charset="0"/>
            </a:endParaRPr>
          </a:p>
          <a:p>
            <a:r>
              <a:rPr lang="it-IT" dirty="0">
                <a:latin typeface="Verdana" panose="020B0604030504040204" pitchFamily="34" charset="0"/>
                <a:ea typeface="Verdana" panose="020B0604030504040204" pitchFamily="34" charset="0"/>
              </a:rPr>
              <a:t>«</a:t>
            </a:r>
            <a:r>
              <a:rPr lang="it-IT" dirty="0">
                <a:solidFill>
                  <a:schemeClr val="accent5"/>
                </a:solidFill>
                <a:latin typeface="Verdana" panose="020B0604030504040204" pitchFamily="34" charset="0"/>
                <a:ea typeface="Verdana" panose="020B0604030504040204" pitchFamily="34" charset="0"/>
              </a:rPr>
              <a:t>L’»: 1349</a:t>
            </a:r>
          </a:p>
          <a:p>
            <a:r>
              <a:rPr lang="it-IT" dirty="0">
                <a:latin typeface="Verdana" panose="020B0604030504040204" pitchFamily="34" charset="0"/>
                <a:ea typeface="Verdana" panose="020B0604030504040204" pitchFamily="34" charset="0"/>
              </a:rPr>
              <a:t>«</a:t>
            </a:r>
            <a:r>
              <a:rPr lang="it-IT" dirty="0">
                <a:solidFill>
                  <a:srgbClr val="FF0000"/>
                </a:solidFill>
                <a:latin typeface="Verdana" panose="020B0604030504040204" pitchFamily="34" charset="0"/>
                <a:ea typeface="Verdana" panose="020B0604030504040204" pitchFamily="34" charset="0"/>
              </a:rPr>
              <a:t>intelligenza</a:t>
            </a:r>
            <a:r>
              <a:rPr lang="it-IT" dirty="0">
                <a:latin typeface="Verdana" panose="020B0604030504040204" pitchFamily="34" charset="0"/>
                <a:ea typeface="Verdana" panose="020B0604030504040204" pitchFamily="34" charset="0"/>
              </a:rPr>
              <a:t>»: 1543</a:t>
            </a:r>
          </a:p>
          <a:p>
            <a:r>
              <a:rPr lang="it-IT" dirty="0">
                <a:latin typeface="Verdana" panose="020B0604030504040204" pitchFamily="34" charset="0"/>
                <a:ea typeface="Verdana" panose="020B0604030504040204" pitchFamily="34" charset="0"/>
              </a:rPr>
              <a:t>«</a:t>
            </a:r>
            <a:r>
              <a:rPr lang="it-IT" dirty="0">
                <a:solidFill>
                  <a:schemeClr val="tx2">
                    <a:lumMod val="50000"/>
                    <a:lumOff val="50000"/>
                  </a:schemeClr>
                </a:solidFill>
                <a:latin typeface="Verdana" panose="020B0604030504040204" pitchFamily="34" charset="0"/>
                <a:ea typeface="Verdana" panose="020B0604030504040204" pitchFamily="34" charset="0"/>
              </a:rPr>
              <a:t>artificiale</a:t>
            </a:r>
            <a:r>
              <a:rPr lang="it-IT" dirty="0">
                <a:latin typeface="Verdana" panose="020B0604030504040204" pitchFamily="34" charset="0"/>
                <a:ea typeface="Verdana" panose="020B0604030504040204" pitchFamily="34" charset="0"/>
              </a:rPr>
              <a:t>»: 12456</a:t>
            </a:r>
          </a:p>
          <a:p>
            <a:r>
              <a:rPr lang="it-IT" dirty="0">
                <a:latin typeface="Verdana" panose="020B0604030504040204" pitchFamily="34" charset="0"/>
                <a:ea typeface="Verdana" panose="020B0604030504040204" pitchFamily="34" charset="0"/>
              </a:rPr>
              <a:t>«</a:t>
            </a:r>
            <a:r>
              <a:rPr lang="it-IT" dirty="0">
                <a:solidFill>
                  <a:srgbClr val="00B050"/>
                </a:solidFill>
                <a:latin typeface="Verdana" panose="020B0604030504040204" pitchFamily="34" charset="0"/>
                <a:ea typeface="Verdana" panose="020B0604030504040204" pitchFamily="34" charset="0"/>
              </a:rPr>
              <a:t>è</a:t>
            </a:r>
            <a:r>
              <a:rPr lang="it-IT" dirty="0">
                <a:latin typeface="Verdana" panose="020B0604030504040204" pitchFamily="34" charset="0"/>
                <a:ea typeface="Verdana" panose="020B0604030504040204" pitchFamily="34" charset="0"/>
              </a:rPr>
              <a:t>»: 218</a:t>
            </a:r>
          </a:p>
        </p:txBody>
      </p:sp>
      <p:sp>
        <p:nvSpPr>
          <p:cNvPr id="6" name="CasellaDiTesto 5">
            <a:extLst>
              <a:ext uri="{FF2B5EF4-FFF2-40B4-BE49-F238E27FC236}">
                <a16:creationId xmlns:a16="http://schemas.microsoft.com/office/drawing/2014/main" id="{B8C2F84F-6E46-BD41-311A-DAFF4FACEB15}"/>
              </a:ext>
            </a:extLst>
          </p:cNvPr>
          <p:cNvSpPr txBox="1"/>
          <p:nvPr/>
        </p:nvSpPr>
        <p:spPr>
          <a:xfrm>
            <a:off x="1545771" y="2682666"/>
            <a:ext cx="6564086" cy="369332"/>
          </a:xfrm>
          <a:prstGeom prst="rect">
            <a:avLst/>
          </a:prstGeom>
          <a:noFill/>
        </p:spPr>
        <p:txBody>
          <a:bodyPr wrap="square" rtlCol="0">
            <a:spAutoFit/>
          </a:bodyPr>
          <a:lstStyle/>
          <a:p>
            <a:r>
              <a:rPr lang="it-IT" dirty="0">
                <a:solidFill>
                  <a:schemeClr val="accent5"/>
                </a:solidFill>
                <a:latin typeface="Verdana" panose="020B0604030504040204" pitchFamily="34" charset="0"/>
                <a:ea typeface="Verdana" panose="020B0604030504040204" pitchFamily="34" charset="0"/>
              </a:rPr>
              <a:t>L’</a:t>
            </a:r>
            <a:r>
              <a:rPr lang="it-IT" dirty="0">
                <a:solidFill>
                  <a:srgbClr val="FF0000"/>
                </a:solidFill>
                <a:latin typeface="Verdana" panose="020B0604030504040204" pitchFamily="34" charset="0"/>
                <a:ea typeface="Verdana" panose="020B0604030504040204" pitchFamily="34" charset="0"/>
              </a:rPr>
              <a:t>intelligenza</a:t>
            </a:r>
            <a:r>
              <a:rPr lang="it-IT" dirty="0">
                <a:latin typeface="Verdana" panose="020B0604030504040204" pitchFamily="34" charset="0"/>
                <a:ea typeface="Verdana" panose="020B0604030504040204" pitchFamily="34" charset="0"/>
              </a:rPr>
              <a:t> </a:t>
            </a:r>
            <a:r>
              <a:rPr lang="it-IT" dirty="0">
                <a:solidFill>
                  <a:srgbClr val="00B0F0"/>
                </a:solidFill>
                <a:latin typeface="Verdana" panose="020B0604030504040204" pitchFamily="34" charset="0"/>
                <a:ea typeface="Verdana" panose="020B0604030504040204" pitchFamily="34" charset="0"/>
              </a:rPr>
              <a:t>artificiale</a:t>
            </a:r>
            <a:r>
              <a:rPr lang="it-IT" dirty="0">
                <a:latin typeface="Verdana" panose="020B0604030504040204" pitchFamily="34" charset="0"/>
                <a:ea typeface="Verdana" panose="020B0604030504040204" pitchFamily="34" charset="0"/>
              </a:rPr>
              <a:t> </a:t>
            </a:r>
            <a:r>
              <a:rPr lang="it-IT" dirty="0">
                <a:solidFill>
                  <a:srgbClr val="00B050"/>
                </a:solidFill>
                <a:latin typeface="Verdana" panose="020B0604030504040204" pitchFamily="34" charset="0"/>
                <a:ea typeface="Verdana" panose="020B0604030504040204" pitchFamily="34" charset="0"/>
              </a:rPr>
              <a:t>è</a:t>
            </a:r>
          </a:p>
        </p:txBody>
      </p:sp>
    </p:spTree>
    <p:extLst>
      <p:ext uri="{BB962C8B-B14F-4D97-AF65-F5344CB8AC3E}">
        <p14:creationId xmlns:p14="http://schemas.microsoft.com/office/powerpoint/2010/main" val="2390657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nettore 2 2">
            <a:extLst>
              <a:ext uri="{FF2B5EF4-FFF2-40B4-BE49-F238E27FC236}">
                <a16:creationId xmlns:a16="http://schemas.microsoft.com/office/drawing/2014/main" id="{8F0E933B-426C-E65E-24CC-B7FF8FA28786}"/>
              </a:ext>
            </a:extLst>
          </p:cNvPr>
          <p:cNvCxnSpPr>
            <a:cxnSpLocks/>
          </p:cNvCxnSpPr>
          <p:nvPr/>
        </p:nvCxnSpPr>
        <p:spPr>
          <a:xfrm flipH="1">
            <a:off x="3657597" y="4758908"/>
            <a:ext cx="1230085" cy="1191986"/>
          </a:xfrm>
          <a:prstGeom prst="straightConnector1">
            <a:avLst/>
          </a:prstGeom>
          <a:ln w="1905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Connettore 2 6">
            <a:extLst>
              <a:ext uri="{FF2B5EF4-FFF2-40B4-BE49-F238E27FC236}">
                <a16:creationId xmlns:a16="http://schemas.microsoft.com/office/drawing/2014/main" id="{CC179D1C-62AE-BADA-91BF-4A33279C9BB0}"/>
              </a:ext>
            </a:extLst>
          </p:cNvPr>
          <p:cNvCxnSpPr/>
          <p:nvPr/>
        </p:nvCxnSpPr>
        <p:spPr>
          <a:xfrm>
            <a:off x="4887682" y="4741055"/>
            <a:ext cx="1502229" cy="1115786"/>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Connettore 2 8">
            <a:extLst>
              <a:ext uri="{FF2B5EF4-FFF2-40B4-BE49-F238E27FC236}">
                <a16:creationId xmlns:a16="http://schemas.microsoft.com/office/drawing/2014/main" id="{B9B5B745-C023-83B4-8D78-C15E9EB65AB0}"/>
              </a:ext>
            </a:extLst>
          </p:cNvPr>
          <p:cNvCxnSpPr/>
          <p:nvPr/>
        </p:nvCxnSpPr>
        <p:spPr>
          <a:xfrm flipV="1">
            <a:off x="4887682" y="3134304"/>
            <a:ext cx="0" cy="1616528"/>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Connettore 10">
            <a:extLst>
              <a:ext uri="{FF2B5EF4-FFF2-40B4-BE49-F238E27FC236}">
                <a16:creationId xmlns:a16="http://schemas.microsoft.com/office/drawing/2014/main" id="{01E9C336-901E-4B9E-8671-DFA00C2CA5ED}"/>
              </a:ext>
            </a:extLst>
          </p:cNvPr>
          <p:cNvSpPr/>
          <p:nvPr/>
        </p:nvSpPr>
        <p:spPr>
          <a:xfrm>
            <a:off x="4283528" y="4051752"/>
            <a:ext cx="337456" cy="304800"/>
          </a:xfrm>
          <a:prstGeom prst="flowChartConnector">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12" name="Connettore 11">
            <a:extLst>
              <a:ext uri="{FF2B5EF4-FFF2-40B4-BE49-F238E27FC236}">
                <a16:creationId xmlns:a16="http://schemas.microsoft.com/office/drawing/2014/main" id="{C906F5F8-56E2-7BF8-C9D2-73A6ED0EC5E7}"/>
              </a:ext>
            </a:extLst>
          </p:cNvPr>
          <p:cNvSpPr/>
          <p:nvPr/>
        </p:nvSpPr>
        <p:spPr>
          <a:xfrm>
            <a:off x="5263243" y="3376697"/>
            <a:ext cx="359225" cy="337457"/>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it-IT"/>
          </a:p>
        </p:txBody>
      </p:sp>
      <p:sp>
        <p:nvSpPr>
          <p:cNvPr id="13" name="CasellaDiTesto 12">
            <a:extLst>
              <a:ext uri="{FF2B5EF4-FFF2-40B4-BE49-F238E27FC236}">
                <a16:creationId xmlns:a16="http://schemas.microsoft.com/office/drawing/2014/main" id="{297F5496-3738-C0DC-92A5-B43A23A8AF9E}"/>
              </a:ext>
            </a:extLst>
          </p:cNvPr>
          <p:cNvSpPr txBox="1"/>
          <p:nvPr/>
        </p:nvSpPr>
        <p:spPr>
          <a:xfrm>
            <a:off x="130629" y="242891"/>
            <a:ext cx="11919857" cy="369332"/>
          </a:xfrm>
          <a:prstGeom prst="rect">
            <a:avLst/>
          </a:prstGeom>
          <a:noFill/>
        </p:spPr>
        <p:txBody>
          <a:bodyPr wrap="square">
            <a:spAutoFit/>
          </a:bodyPr>
          <a:lstStyle/>
          <a:p>
            <a:pPr algn="ctr"/>
            <a:r>
              <a:rPr lang="it-IT" dirty="0">
                <a:solidFill>
                  <a:srgbClr val="31333F"/>
                </a:solidFill>
                <a:latin typeface="Berlin Sans FB Demi" panose="020E0802020502020306" pitchFamily="34" charset="0"/>
              </a:rPr>
              <a:t>Funzionamento del trasformatore</a:t>
            </a:r>
            <a:endParaRPr lang="it-IT" sz="1800" dirty="0">
              <a:latin typeface="Berlin Sans FB Demi" panose="020E0802020502020306" pitchFamily="34" charset="0"/>
            </a:endParaRPr>
          </a:p>
        </p:txBody>
      </p:sp>
      <p:sp>
        <p:nvSpPr>
          <p:cNvPr id="15" name="object 2">
            <a:extLst>
              <a:ext uri="{FF2B5EF4-FFF2-40B4-BE49-F238E27FC236}">
                <a16:creationId xmlns:a16="http://schemas.microsoft.com/office/drawing/2014/main" id="{60788829-92AE-93F1-8CA3-7CBCEC0DF1B7}"/>
              </a:ext>
            </a:extLst>
          </p:cNvPr>
          <p:cNvSpPr txBox="1"/>
          <p:nvPr/>
        </p:nvSpPr>
        <p:spPr>
          <a:xfrm>
            <a:off x="620351" y="907106"/>
            <a:ext cx="10940412" cy="2131994"/>
          </a:xfrm>
          <a:prstGeom prst="rect">
            <a:avLst/>
          </a:prstGeom>
        </p:spPr>
        <p:txBody>
          <a:bodyPr vert="horz" wrap="square" lIns="0" tIns="153035" rIns="0" bIns="0" rtlCol="0">
            <a:spAutoFit/>
          </a:bodyPr>
          <a:lstStyle/>
          <a:p>
            <a:pPr marL="12700" algn="just">
              <a:lnSpc>
                <a:spcPct val="100000"/>
              </a:lnSpc>
              <a:spcBef>
                <a:spcPts val="100"/>
              </a:spcBef>
            </a:pPr>
            <a:r>
              <a:rPr lang="it-IT" spc="-55" dirty="0">
                <a:latin typeface="Berlin Sans FB" panose="020E0602020502020306" pitchFamily="34" charset="0"/>
                <a:cs typeface="Verdana"/>
              </a:rPr>
              <a:t>Passaggio</a:t>
            </a:r>
            <a:r>
              <a:rPr spc="-55" dirty="0">
                <a:latin typeface="Berlin Sans FB" panose="020E0602020502020306" pitchFamily="34" charset="0"/>
                <a:cs typeface="Verdana"/>
              </a:rPr>
              <a:t> </a:t>
            </a:r>
            <a:r>
              <a:rPr dirty="0">
                <a:latin typeface="Berlin Sans FB" panose="020E0602020502020306" pitchFamily="34" charset="0"/>
                <a:cs typeface="Verdana"/>
              </a:rPr>
              <a:t>2:</a:t>
            </a:r>
            <a:r>
              <a:rPr spc="-50" dirty="0">
                <a:latin typeface="Berlin Sans FB" panose="020E0602020502020306" pitchFamily="34" charset="0"/>
                <a:cs typeface="Verdana"/>
              </a:rPr>
              <a:t> </a:t>
            </a:r>
            <a:r>
              <a:rPr dirty="0">
                <a:latin typeface="Berlin Sans FB" panose="020E0602020502020306" pitchFamily="34" charset="0"/>
                <a:cs typeface="Verdana"/>
              </a:rPr>
              <a:t>Convert</a:t>
            </a:r>
            <a:r>
              <a:rPr lang="it-IT" dirty="0">
                <a:latin typeface="Berlin Sans FB" panose="020E0602020502020306" pitchFamily="34" charset="0"/>
                <a:cs typeface="Verdana"/>
              </a:rPr>
              <a:t>ire</a:t>
            </a:r>
            <a:r>
              <a:rPr spc="-50" dirty="0">
                <a:latin typeface="Berlin Sans FB" panose="020E0602020502020306" pitchFamily="34" charset="0"/>
                <a:cs typeface="Verdana"/>
              </a:rPr>
              <a:t> </a:t>
            </a:r>
            <a:r>
              <a:rPr lang="it-IT" spc="-50" dirty="0">
                <a:latin typeface="Berlin Sans FB" panose="020E0602020502020306" pitchFamily="34" charset="0"/>
                <a:cs typeface="Verdana"/>
              </a:rPr>
              <a:t>gli ID delle unità (</a:t>
            </a:r>
            <a:r>
              <a:rPr dirty="0">
                <a:latin typeface="Berlin Sans FB" panose="020E0602020502020306" pitchFamily="34" charset="0"/>
                <a:cs typeface="Verdana"/>
              </a:rPr>
              <a:t>token</a:t>
            </a:r>
            <a:r>
              <a:rPr spc="-50" dirty="0">
                <a:latin typeface="Berlin Sans FB" panose="020E0602020502020306" pitchFamily="34" charset="0"/>
                <a:cs typeface="Verdana"/>
              </a:rPr>
              <a:t> </a:t>
            </a:r>
            <a:r>
              <a:rPr dirty="0">
                <a:latin typeface="Berlin Sans FB" panose="020E0602020502020306" pitchFamily="34" charset="0"/>
                <a:cs typeface="Verdana"/>
              </a:rPr>
              <a:t>IDS</a:t>
            </a:r>
            <a:r>
              <a:rPr lang="it-IT" dirty="0">
                <a:latin typeface="Berlin Sans FB" panose="020E0602020502020306" pitchFamily="34" charset="0"/>
                <a:cs typeface="Verdana"/>
              </a:rPr>
              <a:t>) in </a:t>
            </a:r>
            <a:r>
              <a:rPr dirty="0" err="1">
                <a:latin typeface="Berlin Sans FB" panose="020E0602020502020306" pitchFamily="34" charset="0"/>
                <a:cs typeface="Verdana"/>
              </a:rPr>
              <a:t>ve</a:t>
            </a:r>
            <a:r>
              <a:rPr lang="it-IT" dirty="0" err="1">
                <a:latin typeface="Berlin Sans FB" panose="020E0602020502020306" pitchFamily="34" charset="0"/>
                <a:cs typeface="Verdana"/>
              </a:rPr>
              <a:t>tt</a:t>
            </a:r>
            <a:r>
              <a:rPr dirty="0">
                <a:latin typeface="Berlin Sans FB" panose="020E0602020502020306" pitchFamily="34" charset="0"/>
                <a:cs typeface="Verdana"/>
              </a:rPr>
              <a:t>or</a:t>
            </a:r>
            <a:r>
              <a:rPr lang="it-IT" dirty="0">
                <a:latin typeface="Berlin Sans FB" panose="020E0602020502020306" pitchFamily="34" charset="0"/>
                <a:cs typeface="Verdana"/>
              </a:rPr>
              <a:t>i</a:t>
            </a:r>
            <a:r>
              <a:rPr spc="-55" dirty="0">
                <a:latin typeface="Berlin Sans FB" panose="020E0602020502020306" pitchFamily="34" charset="0"/>
                <a:cs typeface="Verdana"/>
              </a:rPr>
              <a:t> </a:t>
            </a:r>
            <a:r>
              <a:rPr spc="-20" dirty="0">
                <a:latin typeface="Berlin Sans FB" panose="020E0602020502020306" pitchFamily="34" charset="0"/>
                <a:cs typeface="Verdana"/>
              </a:rPr>
              <a:t>-</a:t>
            </a:r>
            <a:r>
              <a:rPr dirty="0">
                <a:latin typeface="Berlin Sans FB" panose="020E0602020502020306" pitchFamily="34" charset="0"/>
                <a:cs typeface="Verdana"/>
              </a:rPr>
              <a:t>&gt;</a:t>
            </a:r>
            <a:r>
              <a:rPr spc="-50" dirty="0">
                <a:latin typeface="Berlin Sans FB" panose="020E0602020502020306" pitchFamily="34" charset="0"/>
                <a:cs typeface="Verdana"/>
              </a:rPr>
              <a:t> </a:t>
            </a:r>
            <a:r>
              <a:rPr lang="it-IT" spc="-25" dirty="0">
                <a:latin typeface="Berlin Sans FB" panose="020E0602020502020306" pitchFamily="34" charset="0"/>
                <a:cs typeface="Verdana"/>
              </a:rPr>
              <a:t>Rappresentazione vettoriale delle unità</a:t>
            </a:r>
          </a:p>
          <a:p>
            <a:pPr marL="12700" algn="just">
              <a:lnSpc>
                <a:spcPct val="100000"/>
              </a:lnSpc>
              <a:spcBef>
                <a:spcPts val="100"/>
              </a:spcBef>
            </a:pPr>
            <a:endParaRPr lang="it-IT" b="0" i="0" dirty="0">
              <a:solidFill>
                <a:srgbClr val="31333F"/>
              </a:solidFill>
              <a:effectLst/>
              <a:latin typeface="Berlin Sans FB" panose="020E0602020502020306" pitchFamily="34" charset="0"/>
            </a:endParaRPr>
          </a:p>
          <a:p>
            <a:pPr marL="12700" algn="just">
              <a:lnSpc>
                <a:spcPct val="100000"/>
              </a:lnSpc>
              <a:spcBef>
                <a:spcPts val="100"/>
              </a:spcBef>
            </a:pPr>
            <a:r>
              <a:rPr lang="it-IT" b="0" i="0" dirty="0">
                <a:solidFill>
                  <a:srgbClr val="31333F"/>
                </a:solidFill>
                <a:effectLst/>
                <a:latin typeface="Berlin Sans FB" panose="020E0602020502020306" pitchFamily="34" charset="0"/>
              </a:rPr>
              <a:t>Le rappresentazioni vettoriali delle unità esistono in uno spazio ad alta dimensione, in cui ogni unità viene mappato in una posizione unica, chiamata vettore.</a:t>
            </a:r>
          </a:p>
          <a:p>
            <a:pPr marL="12700" algn="just">
              <a:lnSpc>
                <a:spcPct val="100000"/>
              </a:lnSpc>
              <a:spcBef>
                <a:spcPts val="100"/>
              </a:spcBef>
            </a:pPr>
            <a:r>
              <a:rPr lang="it-IT" b="0" i="0" dirty="0">
                <a:solidFill>
                  <a:srgbClr val="31333F"/>
                </a:solidFill>
                <a:effectLst/>
                <a:latin typeface="Berlin Sans FB" panose="020E0602020502020306" pitchFamily="34" charset="0"/>
              </a:rPr>
              <a:t>Le rappresentazioni vettoriali sono progettate in modo tale che elementi semanticamente simili abbiano vettori vicini nello spazio, facilitando così l'elaborazione del linguaggio naturale e l’applicazione dei modelli di apprendimento automatico.</a:t>
            </a:r>
            <a:endParaRPr dirty="0">
              <a:latin typeface="Berlin Sans FB" panose="020E0602020502020306" pitchFamily="34" charset="0"/>
              <a:cs typeface="Verdana"/>
            </a:endParaRPr>
          </a:p>
        </p:txBody>
      </p:sp>
      <p:sp>
        <p:nvSpPr>
          <p:cNvPr id="16" name="CasellaDiTesto 15">
            <a:extLst>
              <a:ext uri="{FF2B5EF4-FFF2-40B4-BE49-F238E27FC236}">
                <a16:creationId xmlns:a16="http://schemas.microsoft.com/office/drawing/2014/main" id="{C07CEDE4-3F1C-E8FB-C0C3-0E7B581F9C26}"/>
              </a:ext>
            </a:extLst>
          </p:cNvPr>
          <p:cNvSpPr txBox="1"/>
          <p:nvPr/>
        </p:nvSpPr>
        <p:spPr>
          <a:xfrm>
            <a:off x="2960914" y="3573236"/>
            <a:ext cx="1730828" cy="369332"/>
          </a:xfrm>
          <a:prstGeom prst="rect">
            <a:avLst/>
          </a:prstGeom>
          <a:noFill/>
        </p:spPr>
        <p:txBody>
          <a:bodyPr wrap="square" rtlCol="0">
            <a:spAutoFit/>
          </a:bodyPr>
          <a:lstStyle/>
          <a:p>
            <a:r>
              <a:rPr lang="it-IT" dirty="0">
                <a:solidFill>
                  <a:srgbClr val="FF0000"/>
                </a:solidFill>
                <a:latin typeface="Verdana" panose="020B0604030504040204" pitchFamily="34" charset="0"/>
                <a:ea typeface="Verdana" panose="020B0604030504040204" pitchFamily="34" charset="0"/>
              </a:rPr>
              <a:t>intelligenza</a:t>
            </a:r>
          </a:p>
        </p:txBody>
      </p:sp>
      <p:sp>
        <p:nvSpPr>
          <p:cNvPr id="17" name="CasellaDiTesto 16">
            <a:extLst>
              <a:ext uri="{FF2B5EF4-FFF2-40B4-BE49-F238E27FC236}">
                <a16:creationId xmlns:a16="http://schemas.microsoft.com/office/drawing/2014/main" id="{BA9598A3-207A-FD61-B91C-78ABAD7AD76E}"/>
              </a:ext>
            </a:extLst>
          </p:cNvPr>
          <p:cNvSpPr txBox="1"/>
          <p:nvPr/>
        </p:nvSpPr>
        <p:spPr>
          <a:xfrm>
            <a:off x="5573486" y="3135133"/>
            <a:ext cx="936168" cy="369332"/>
          </a:xfrm>
          <a:prstGeom prst="rect">
            <a:avLst/>
          </a:prstGeom>
          <a:noFill/>
        </p:spPr>
        <p:txBody>
          <a:bodyPr wrap="square" rtlCol="0">
            <a:spAutoFit/>
          </a:bodyPr>
          <a:lstStyle/>
          <a:p>
            <a:r>
              <a:rPr lang="it-IT" dirty="0">
                <a:solidFill>
                  <a:srgbClr val="00B050"/>
                </a:solidFill>
                <a:latin typeface="Verdana" panose="020B0604030504040204" pitchFamily="34" charset="0"/>
                <a:ea typeface="Verdana" panose="020B0604030504040204" pitchFamily="34" charset="0"/>
              </a:rPr>
              <a:t>è</a:t>
            </a:r>
          </a:p>
        </p:txBody>
      </p:sp>
      <p:sp>
        <p:nvSpPr>
          <p:cNvPr id="18" name="Connettore 17">
            <a:extLst>
              <a:ext uri="{FF2B5EF4-FFF2-40B4-BE49-F238E27FC236}">
                <a16:creationId xmlns:a16="http://schemas.microsoft.com/office/drawing/2014/main" id="{F57FCE25-70F6-6EEE-62C4-0871A66C5D26}"/>
              </a:ext>
            </a:extLst>
          </p:cNvPr>
          <p:cNvSpPr/>
          <p:nvPr/>
        </p:nvSpPr>
        <p:spPr>
          <a:xfrm>
            <a:off x="5573486" y="4051752"/>
            <a:ext cx="435428" cy="412875"/>
          </a:xfrm>
          <a:prstGeom prst="flowChartConnector">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it-IT"/>
          </a:p>
        </p:txBody>
      </p:sp>
      <p:sp>
        <p:nvSpPr>
          <p:cNvPr id="19" name="CasellaDiTesto 18">
            <a:extLst>
              <a:ext uri="{FF2B5EF4-FFF2-40B4-BE49-F238E27FC236}">
                <a16:creationId xmlns:a16="http://schemas.microsoft.com/office/drawing/2014/main" id="{371247E7-76A5-C112-92AF-F6D83E9FF59B}"/>
              </a:ext>
            </a:extLst>
          </p:cNvPr>
          <p:cNvSpPr txBox="1"/>
          <p:nvPr/>
        </p:nvSpPr>
        <p:spPr>
          <a:xfrm>
            <a:off x="6150428" y="4051752"/>
            <a:ext cx="1393372" cy="369332"/>
          </a:xfrm>
          <a:prstGeom prst="rect">
            <a:avLst/>
          </a:prstGeom>
          <a:noFill/>
        </p:spPr>
        <p:txBody>
          <a:bodyPr wrap="square" rtlCol="0">
            <a:spAutoFit/>
          </a:bodyPr>
          <a:lstStyle/>
          <a:p>
            <a:r>
              <a:rPr lang="it-IT" dirty="0">
                <a:solidFill>
                  <a:srgbClr val="00B0F0"/>
                </a:solidFill>
                <a:latin typeface="Verdana" panose="020B0604030504040204" pitchFamily="34" charset="0"/>
                <a:ea typeface="Verdana" panose="020B0604030504040204" pitchFamily="34" charset="0"/>
              </a:rPr>
              <a:t>artificiale</a:t>
            </a:r>
          </a:p>
        </p:txBody>
      </p:sp>
      <p:sp>
        <p:nvSpPr>
          <p:cNvPr id="20" name="CasellaDiTesto 19">
            <a:extLst>
              <a:ext uri="{FF2B5EF4-FFF2-40B4-BE49-F238E27FC236}">
                <a16:creationId xmlns:a16="http://schemas.microsoft.com/office/drawing/2014/main" id="{674D5642-92F0-7EB2-0BE7-2881D8A6189E}"/>
              </a:ext>
            </a:extLst>
          </p:cNvPr>
          <p:cNvSpPr txBox="1"/>
          <p:nvPr/>
        </p:nvSpPr>
        <p:spPr>
          <a:xfrm>
            <a:off x="7859486" y="3235779"/>
            <a:ext cx="4190998" cy="1323439"/>
          </a:xfrm>
          <a:prstGeom prst="rect">
            <a:avLst/>
          </a:prstGeom>
          <a:noFill/>
        </p:spPr>
        <p:txBody>
          <a:bodyPr wrap="square" rtlCol="0">
            <a:spAutoFit/>
          </a:bodyPr>
          <a:lstStyle/>
          <a:p>
            <a:r>
              <a:rPr lang="it-IT" sz="1600" dirty="0">
                <a:latin typeface="Verdana" panose="020B0604030504040204" pitchFamily="34" charset="0"/>
                <a:ea typeface="Verdana" panose="020B0604030504040204" pitchFamily="34" charset="0"/>
              </a:rPr>
              <a:t>Coordinate vettoriali:</a:t>
            </a:r>
          </a:p>
          <a:p>
            <a:r>
              <a:rPr lang="it-IT" sz="1600" dirty="0">
                <a:latin typeface="Verdana" panose="020B0604030504040204" pitchFamily="34" charset="0"/>
                <a:ea typeface="Verdana" panose="020B0604030504040204" pitchFamily="34" charset="0"/>
              </a:rPr>
              <a:t>«L’» (1349):[0.2,0.5,0.7]</a:t>
            </a:r>
          </a:p>
          <a:p>
            <a:r>
              <a:rPr lang="it-IT" sz="1600" dirty="0">
                <a:latin typeface="Verdana" panose="020B0604030504040204" pitchFamily="34" charset="0"/>
                <a:ea typeface="Verdana" panose="020B0604030504040204" pitchFamily="34" charset="0"/>
              </a:rPr>
              <a:t>«intelligenza» (1543): [0.3,0.6,0.4]</a:t>
            </a:r>
          </a:p>
          <a:p>
            <a:r>
              <a:rPr lang="it-IT" sz="1600" dirty="0">
                <a:latin typeface="Verdana" panose="020B0604030504040204" pitchFamily="34" charset="0"/>
                <a:ea typeface="Verdana" panose="020B0604030504040204" pitchFamily="34" charset="0"/>
              </a:rPr>
              <a:t>«artificiale» (12456): [0.7,0.5,0.2]</a:t>
            </a:r>
          </a:p>
          <a:p>
            <a:r>
              <a:rPr lang="it-IT" sz="1600" dirty="0">
                <a:latin typeface="Verdana" panose="020B0604030504040204" pitchFamily="34" charset="0"/>
                <a:ea typeface="Verdana" panose="020B0604030504040204" pitchFamily="34" charset="0"/>
              </a:rPr>
              <a:t>«è» (218): [0.5,0.2,0.3]</a:t>
            </a:r>
          </a:p>
        </p:txBody>
      </p:sp>
      <p:sp>
        <p:nvSpPr>
          <p:cNvPr id="2" name="Connettore 1">
            <a:extLst>
              <a:ext uri="{FF2B5EF4-FFF2-40B4-BE49-F238E27FC236}">
                <a16:creationId xmlns:a16="http://schemas.microsoft.com/office/drawing/2014/main" id="{8B01AB31-00A4-A0C2-6E54-48FE09A49468}"/>
              </a:ext>
            </a:extLst>
          </p:cNvPr>
          <p:cNvSpPr/>
          <p:nvPr/>
        </p:nvSpPr>
        <p:spPr>
          <a:xfrm>
            <a:off x="3755571" y="4758908"/>
            <a:ext cx="337458" cy="369332"/>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it-IT"/>
          </a:p>
        </p:txBody>
      </p:sp>
      <p:sp>
        <p:nvSpPr>
          <p:cNvPr id="4" name="CasellaDiTesto 3">
            <a:extLst>
              <a:ext uri="{FF2B5EF4-FFF2-40B4-BE49-F238E27FC236}">
                <a16:creationId xmlns:a16="http://schemas.microsoft.com/office/drawing/2014/main" id="{6CC587A7-B118-FFDE-B5C8-37C954406FCD}"/>
              </a:ext>
            </a:extLst>
          </p:cNvPr>
          <p:cNvSpPr txBox="1"/>
          <p:nvPr/>
        </p:nvSpPr>
        <p:spPr>
          <a:xfrm>
            <a:off x="3282037" y="4700188"/>
            <a:ext cx="468089" cy="369332"/>
          </a:xfrm>
          <a:prstGeom prst="rect">
            <a:avLst/>
          </a:prstGeom>
          <a:noFill/>
        </p:spPr>
        <p:txBody>
          <a:bodyPr wrap="square" rtlCol="0">
            <a:spAutoFit/>
          </a:bodyPr>
          <a:lstStyle/>
          <a:p>
            <a:r>
              <a:rPr lang="it-IT" dirty="0">
                <a:solidFill>
                  <a:schemeClr val="accent5"/>
                </a:solidFill>
                <a:latin typeface="Verdana" panose="020B0604030504040204" pitchFamily="34" charset="0"/>
                <a:ea typeface="Verdana" panose="020B0604030504040204" pitchFamily="34" charset="0"/>
              </a:rPr>
              <a:t>L’</a:t>
            </a:r>
          </a:p>
        </p:txBody>
      </p:sp>
    </p:spTree>
    <p:extLst>
      <p:ext uri="{BB962C8B-B14F-4D97-AF65-F5344CB8AC3E}">
        <p14:creationId xmlns:p14="http://schemas.microsoft.com/office/powerpoint/2010/main" val="2850581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F9F20E2-6FC1-9548-F496-E6D9D45E7599}"/>
              </a:ext>
            </a:extLst>
          </p:cNvPr>
          <p:cNvSpPr txBox="1">
            <a:spLocks/>
          </p:cNvSpPr>
          <p:nvPr/>
        </p:nvSpPr>
        <p:spPr>
          <a:xfrm>
            <a:off x="554901" y="970535"/>
            <a:ext cx="10721340" cy="1403589"/>
          </a:xfrm>
          <a:prstGeom prst="rect">
            <a:avLst/>
          </a:prstGeom>
        </p:spPr>
        <p:txBody>
          <a:bodyPr vert="horz" wrap="square" lIns="0" tIns="153035"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1196975" indent="0" algn="just">
              <a:lnSpc>
                <a:spcPct val="100000"/>
              </a:lnSpc>
              <a:spcBef>
                <a:spcPts val="1110"/>
              </a:spcBef>
              <a:buNone/>
            </a:pPr>
            <a:r>
              <a:rPr lang="en-US" sz="1800" spc="-35" dirty="0">
                <a:solidFill>
                  <a:srgbClr val="000000"/>
                </a:solidFill>
                <a:latin typeface="Berlin Sans FB" panose="020E0602020502020306" pitchFamily="34" charset="0"/>
                <a:cs typeface="Verdana"/>
              </a:rPr>
              <a:t>Passaggio </a:t>
            </a:r>
            <a:r>
              <a:rPr lang="en-US" sz="1800" dirty="0">
                <a:solidFill>
                  <a:srgbClr val="000000"/>
                </a:solidFill>
                <a:latin typeface="Berlin Sans FB" panose="020E0602020502020306" pitchFamily="34" charset="0"/>
                <a:cs typeface="Verdana"/>
              </a:rPr>
              <a:t>3:</a:t>
            </a:r>
            <a:r>
              <a:rPr lang="en-US" sz="1800" spc="-30" dirty="0">
                <a:solidFill>
                  <a:srgbClr val="000000"/>
                </a:solidFill>
                <a:latin typeface="Berlin Sans FB" panose="020E0602020502020306" pitchFamily="34" charset="0"/>
                <a:cs typeface="Verdana"/>
              </a:rPr>
              <a:t> </a:t>
            </a:r>
            <a:r>
              <a:rPr lang="it-IT" sz="1800" b="0" i="0" dirty="0">
                <a:solidFill>
                  <a:srgbClr val="31333F"/>
                </a:solidFill>
                <a:effectLst/>
                <a:latin typeface="Berlin Sans FB" panose="020E0602020502020306" pitchFamily="34" charset="0"/>
              </a:rPr>
              <a:t>Calcola la posizione di ciascuna unità nella sequenza del testo → Rappresentazione vettoriale del posizionamento</a:t>
            </a:r>
          </a:p>
          <a:p>
            <a:pPr marL="0" marR="1196975" indent="0" algn="just">
              <a:lnSpc>
                <a:spcPct val="100000"/>
              </a:lnSpc>
              <a:spcBef>
                <a:spcPts val="1110"/>
              </a:spcBef>
              <a:buNone/>
            </a:pPr>
            <a:r>
              <a:rPr lang="it-IT" sz="1800" spc="-10" dirty="0">
                <a:solidFill>
                  <a:srgbClr val="31333F"/>
                </a:solidFill>
                <a:latin typeface="Berlin Sans FB" panose="020E0602020502020306" pitchFamily="34" charset="0"/>
                <a:cs typeface="Verdana"/>
              </a:rPr>
              <a:t>La rappresentazione vettoriale delle unità e del posizionamento sono aggiunte per preservare l’informazione sull’ordine delle unità nel testo</a:t>
            </a:r>
            <a:endParaRPr lang="en-US" sz="1800" spc="-10" dirty="0">
              <a:solidFill>
                <a:srgbClr val="000000"/>
              </a:solidFill>
              <a:latin typeface="Berlin Sans FB" panose="020E0602020502020306" pitchFamily="34" charset="0"/>
              <a:cs typeface="Verdana"/>
            </a:endParaRPr>
          </a:p>
        </p:txBody>
      </p:sp>
      <p:sp>
        <p:nvSpPr>
          <p:cNvPr id="3" name="CasellaDiTesto 2">
            <a:extLst>
              <a:ext uri="{FF2B5EF4-FFF2-40B4-BE49-F238E27FC236}">
                <a16:creationId xmlns:a16="http://schemas.microsoft.com/office/drawing/2014/main" id="{4EF3F22B-6E31-B4CF-097D-E38E6154844B}"/>
              </a:ext>
            </a:extLst>
          </p:cNvPr>
          <p:cNvSpPr txBox="1"/>
          <p:nvPr/>
        </p:nvSpPr>
        <p:spPr>
          <a:xfrm>
            <a:off x="130629" y="242891"/>
            <a:ext cx="11919857" cy="369332"/>
          </a:xfrm>
          <a:prstGeom prst="rect">
            <a:avLst/>
          </a:prstGeom>
          <a:noFill/>
        </p:spPr>
        <p:txBody>
          <a:bodyPr wrap="square">
            <a:spAutoFit/>
          </a:bodyPr>
          <a:lstStyle/>
          <a:p>
            <a:pPr algn="ctr"/>
            <a:r>
              <a:rPr lang="it-IT" dirty="0">
                <a:solidFill>
                  <a:srgbClr val="31333F"/>
                </a:solidFill>
                <a:latin typeface="Berlin Sans FB Demi" panose="020E0802020502020306" pitchFamily="34" charset="0"/>
              </a:rPr>
              <a:t>Funzionamento del trasformatore</a:t>
            </a:r>
            <a:endParaRPr lang="it-IT" sz="1800" dirty="0">
              <a:latin typeface="Berlin Sans FB Demi" panose="020E0802020502020306" pitchFamily="34" charset="0"/>
            </a:endParaRPr>
          </a:p>
        </p:txBody>
      </p:sp>
      <p:sp>
        <p:nvSpPr>
          <p:cNvPr id="4" name="CasellaDiTesto 3">
            <a:extLst>
              <a:ext uri="{FF2B5EF4-FFF2-40B4-BE49-F238E27FC236}">
                <a16:creationId xmlns:a16="http://schemas.microsoft.com/office/drawing/2014/main" id="{D81D8020-70D5-A49C-E24B-40E0922D27FC}"/>
              </a:ext>
            </a:extLst>
          </p:cNvPr>
          <p:cNvSpPr txBox="1"/>
          <p:nvPr/>
        </p:nvSpPr>
        <p:spPr>
          <a:xfrm>
            <a:off x="250371" y="2890391"/>
            <a:ext cx="11800115" cy="1200329"/>
          </a:xfrm>
          <a:prstGeom prst="rect">
            <a:avLst/>
          </a:prstGeom>
          <a:noFill/>
        </p:spPr>
        <p:txBody>
          <a:bodyPr wrap="square" rtlCol="0">
            <a:spAutoFit/>
          </a:bodyPr>
          <a:lstStyle/>
          <a:p>
            <a:r>
              <a:rPr lang="it-IT" sz="1200" dirty="0">
                <a:latin typeface="Verdana" panose="020B0604030504040204" pitchFamily="34" charset="0"/>
                <a:ea typeface="Verdana" panose="020B0604030504040204" pitchFamily="34" charset="0"/>
              </a:rPr>
              <a:t>Word		token IDS		token </a:t>
            </a:r>
            <a:r>
              <a:rPr lang="it-IT" sz="1200" dirty="0" err="1">
                <a:latin typeface="Verdana" panose="020B0604030504040204" pitchFamily="34" charset="0"/>
                <a:ea typeface="Verdana" panose="020B0604030504040204" pitchFamily="34" charset="0"/>
              </a:rPr>
              <a:t>embedding</a:t>
            </a:r>
            <a:r>
              <a:rPr lang="it-IT" sz="1200" dirty="0">
                <a:latin typeface="Verdana" panose="020B0604030504040204" pitchFamily="34" charset="0"/>
                <a:ea typeface="Verdana" panose="020B0604030504040204" pitchFamily="34" charset="0"/>
              </a:rPr>
              <a:t> 	</a:t>
            </a:r>
            <a:r>
              <a:rPr lang="it-IT" sz="1200" dirty="0" err="1">
                <a:latin typeface="Verdana" panose="020B0604030504040204" pitchFamily="34" charset="0"/>
                <a:ea typeface="Verdana" panose="020B0604030504040204" pitchFamily="34" charset="0"/>
              </a:rPr>
              <a:t>positional</a:t>
            </a:r>
            <a:r>
              <a:rPr lang="it-IT" sz="1200" dirty="0">
                <a:latin typeface="Verdana" panose="020B0604030504040204" pitchFamily="34" charset="0"/>
                <a:ea typeface="Verdana" panose="020B0604030504040204" pitchFamily="34" charset="0"/>
              </a:rPr>
              <a:t> </a:t>
            </a:r>
            <a:r>
              <a:rPr lang="it-IT" sz="1200" dirty="0" err="1">
                <a:latin typeface="Verdana" panose="020B0604030504040204" pitchFamily="34" charset="0"/>
                <a:ea typeface="Verdana" panose="020B0604030504040204" pitchFamily="34" charset="0"/>
              </a:rPr>
              <a:t>embedding</a:t>
            </a:r>
            <a:r>
              <a:rPr lang="it-IT" sz="1200" dirty="0">
                <a:latin typeface="Verdana" panose="020B0604030504040204" pitchFamily="34" charset="0"/>
                <a:ea typeface="Verdana" panose="020B0604030504040204" pitchFamily="34" charset="0"/>
              </a:rPr>
              <a:t>		</a:t>
            </a:r>
            <a:r>
              <a:rPr lang="it-IT" sz="1200" dirty="0" err="1">
                <a:latin typeface="Verdana" panose="020B0604030504040204" pitchFamily="34" charset="0"/>
                <a:ea typeface="Verdana" panose="020B0604030504040204" pitchFamily="34" charset="0"/>
              </a:rPr>
              <a:t>final</a:t>
            </a:r>
            <a:r>
              <a:rPr lang="it-IT" sz="1200" dirty="0">
                <a:latin typeface="Verdana" panose="020B0604030504040204" pitchFamily="34" charset="0"/>
                <a:ea typeface="Verdana" panose="020B0604030504040204" pitchFamily="34" charset="0"/>
              </a:rPr>
              <a:t> input </a:t>
            </a:r>
            <a:r>
              <a:rPr lang="it-IT" sz="1200" dirty="0" err="1">
                <a:latin typeface="Verdana" panose="020B0604030504040204" pitchFamily="34" charset="0"/>
                <a:ea typeface="Verdana" panose="020B0604030504040204" pitchFamily="34" charset="0"/>
              </a:rPr>
              <a:t>embedding</a:t>
            </a:r>
            <a:endParaRPr lang="it-IT" sz="1200" dirty="0">
              <a:latin typeface="Verdana" panose="020B0604030504040204" pitchFamily="34" charset="0"/>
              <a:ea typeface="Verdana" panose="020B0604030504040204" pitchFamily="34" charset="0"/>
            </a:endParaRPr>
          </a:p>
          <a:p>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L’		1349		[0.2,0.5,0.7]	[0.0,0.0,0.0]		[0.2,0.5,0.7]	position:0</a:t>
            </a:r>
          </a:p>
          <a:p>
            <a:r>
              <a:rPr lang="it-IT" sz="1200" dirty="0">
                <a:latin typeface="Verdana" panose="020B0604030504040204" pitchFamily="34" charset="0"/>
                <a:ea typeface="Verdana" panose="020B0604030504040204" pitchFamily="34" charset="0"/>
              </a:rPr>
              <a:t>intelligenza		1543		[0.3,0.6,0.4]	[0.1,0.1,0.1]		[0.4,0.7,0.5]	position:1</a:t>
            </a:r>
          </a:p>
          <a:p>
            <a:r>
              <a:rPr lang="it-IT" sz="1200" dirty="0">
                <a:latin typeface="Verdana" panose="020B0604030504040204" pitchFamily="34" charset="0"/>
                <a:ea typeface="Verdana" panose="020B0604030504040204" pitchFamily="34" charset="0"/>
              </a:rPr>
              <a:t>artificiale		12456		[0.7,0.5,0.2] 	[0.2,0.2,0.2]		[0.9,0.7,0.3]	position:2</a:t>
            </a:r>
          </a:p>
          <a:p>
            <a:r>
              <a:rPr lang="it-IT" sz="1200" dirty="0">
                <a:latin typeface="Verdana" panose="020B0604030504040204" pitchFamily="34" charset="0"/>
                <a:ea typeface="Verdana" panose="020B0604030504040204" pitchFamily="34" charset="0"/>
              </a:rPr>
              <a:t>è		218		[0.5,0.2,0.3]	[0.3,0.3,0.3] 		[0.8,0.5,0.6]	position:3</a:t>
            </a:r>
          </a:p>
        </p:txBody>
      </p:sp>
    </p:spTree>
    <p:extLst>
      <p:ext uri="{BB962C8B-B14F-4D97-AF65-F5344CB8AC3E}">
        <p14:creationId xmlns:p14="http://schemas.microsoft.com/office/powerpoint/2010/main" val="2974332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0D10423-5431-3F09-FFE2-639A0FBDFEE0}"/>
              </a:ext>
            </a:extLst>
          </p:cNvPr>
          <p:cNvSpPr txBox="1"/>
          <p:nvPr/>
        </p:nvSpPr>
        <p:spPr>
          <a:xfrm>
            <a:off x="554903" y="1087301"/>
            <a:ext cx="9805035" cy="1262525"/>
          </a:xfrm>
          <a:prstGeom prst="rect">
            <a:avLst/>
          </a:prstGeom>
        </p:spPr>
        <p:txBody>
          <a:bodyPr vert="horz" wrap="square" lIns="0" tIns="153035" rIns="0" bIns="0" rtlCol="0">
            <a:spAutoFit/>
          </a:bodyPr>
          <a:lstStyle/>
          <a:p>
            <a:pPr marL="125730" algn="just">
              <a:lnSpc>
                <a:spcPct val="100000"/>
              </a:lnSpc>
              <a:spcBef>
                <a:spcPts val="1110"/>
              </a:spcBef>
            </a:pPr>
            <a:r>
              <a:rPr lang="it-IT" spc="-20" dirty="0">
                <a:latin typeface="Berlin Sans FB" panose="020E0602020502020306" pitchFamily="34" charset="0"/>
                <a:cs typeface="Verdana"/>
              </a:rPr>
              <a:t>Passaggio</a:t>
            </a:r>
            <a:r>
              <a:rPr spc="-20" dirty="0">
                <a:latin typeface="Berlin Sans FB" panose="020E0602020502020306" pitchFamily="34" charset="0"/>
                <a:cs typeface="Verdana"/>
              </a:rPr>
              <a:t> </a:t>
            </a:r>
            <a:r>
              <a:rPr spc="-25" dirty="0">
                <a:latin typeface="Berlin Sans FB" panose="020E0602020502020306" pitchFamily="34" charset="0"/>
                <a:cs typeface="Verdana"/>
              </a:rPr>
              <a:t>4:</a:t>
            </a:r>
            <a:r>
              <a:rPr lang="it-IT" spc="-25" dirty="0">
                <a:latin typeface="Berlin Sans FB" panose="020E0602020502020306" pitchFamily="34" charset="0"/>
                <a:cs typeface="Verdana"/>
              </a:rPr>
              <a:t> </a:t>
            </a:r>
            <a:r>
              <a:rPr lang="it-IT" b="0" i="0" dirty="0">
                <a:solidFill>
                  <a:srgbClr val="31333F"/>
                </a:solidFill>
                <a:effectLst/>
                <a:latin typeface="Berlin Sans FB" panose="020E0602020502020306" pitchFamily="34" charset="0"/>
              </a:rPr>
              <a:t>Attribuzione dei pesi a ogni parola rispetto a tutte le altre -&gt; Attenzione</a:t>
            </a:r>
          </a:p>
          <a:p>
            <a:pPr marL="125730" algn="just">
              <a:lnSpc>
                <a:spcPct val="100000"/>
              </a:lnSpc>
            </a:pPr>
            <a:endParaRPr lang="it-IT" dirty="0">
              <a:latin typeface="Berlin Sans FB" panose="020E0602020502020306" pitchFamily="34" charset="0"/>
              <a:cs typeface="Verdana"/>
            </a:endParaRPr>
          </a:p>
          <a:p>
            <a:pPr marL="125730" algn="just">
              <a:lnSpc>
                <a:spcPct val="100000"/>
              </a:lnSpc>
            </a:pPr>
            <a:r>
              <a:rPr lang="it-IT" b="0" i="0" dirty="0">
                <a:solidFill>
                  <a:srgbClr val="31333F"/>
                </a:solidFill>
                <a:effectLst/>
                <a:latin typeface="Berlin Sans FB" panose="020E0602020502020306" pitchFamily="34" charset="0"/>
              </a:rPr>
              <a:t>Ci sono molti strati di attenzione. L'intuizione è che ogni strato di attenzione imparerà un aspetto diverso del linguaggio → Multi-Attenzione</a:t>
            </a:r>
            <a:endParaRPr dirty="0">
              <a:latin typeface="Berlin Sans FB" panose="020E0602020502020306" pitchFamily="34" charset="0"/>
              <a:cs typeface="Verdana"/>
            </a:endParaRPr>
          </a:p>
        </p:txBody>
      </p:sp>
      <p:sp>
        <p:nvSpPr>
          <p:cNvPr id="3" name="CasellaDiTesto 2">
            <a:extLst>
              <a:ext uri="{FF2B5EF4-FFF2-40B4-BE49-F238E27FC236}">
                <a16:creationId xmlns:a16="http://schemas.microsoft.com/office/drawing/2014/main" id="{1C1903EE-196F-8BD9-D70F-9468571D6480}"/>
              </a:ext>
            </a:extLst>
          </p:cNvPr>
          <p:cNvSpPr txBox="1"/>
          <p:nvPr/>
        </p:nvSpPr>
        <p:spPr>
          <a:xfrm>
            <a:off x="130629" y="242891"/>
            <a:ext cx="11919857" cy="369332"/>
          </a:xfrm>
          <a:prstGeom prst="rect">
            <a:avLst/>
          </a:prstGeom>
          <a:noFill/>
        </p:spPr>
        <p:txBody>
          <a:bodyPr wrap="square">
            <a:spAutoFit/>
          </a:bodyPr>
          <a:lstStyle/>
          <a:p>
            <a:pPr algn="ctr"/>
            <a:r>
              <a:rPr lang="it-IT" dirty="0">
                <a:solidFill>
                  <a:srgbClr val="31333F"/>
                </a:solidFill>
                <a:latin typeface="Berlin Sans FB Demi" panose="020E0802020502020306" pitchFamily="34" charset="0"/>
              </a:rPr>
              <a:t>Funzionamento del trasformatore</a:t>
            </a:r>
            <a:endParaRPr lang="it-IT" sz="1800" dirty="0">
              <a:latin typeface="Berlin Sans FB Demi" panose="020E0802020502020306" pitchFamily="34" charset="0"/>
            </a:endParaRPr>
          </a:p>
        </p:txBody>
      </p:sp>
      <p:sp>
        <p:nvSpPr>
          <p:cNvPr id="4" name="CasellaDiTesto 3">
            <a:extLst>
              <a:ext uri="{FF2B5EF4-FFF2-40B4-BE49-F238E27FC236}">
                <a16:creationId xmlns:a16="http://schemas.microsoft.com/office/drawing/2014/main" id="{6F93D9B7-6A29-56A3-BC97-7DABADBA4864}"/>
              </a:ext>
            </a:extLst>
          </p:cNvPr>
          <p:cNvSpPr txBox="1"/>
          <p:nvPr/>
        </p:nvSpPr>
        <p:spPr>
          <a:xfrm>
            <a:off x="772886" y="2677886"/>
            <a:ext cx="6237514" cy="1200329"/>
          </a:xfrm>
          <a:prstGeom prst="rect">
            <a:avLst/>
          </a:prstGeom>
          <a:noFill/>
        </p:spPr>
        <p:txBody>
          <a:bodyPr wrap="square" rtlCol="0">
            <a:spAutoFit/>
          </a:bodyPr>
          <a:lstStyle/>
          <a:p>
            <a:r>
              <a:rPr lang="it-IT" dirty="0"/>
              <a:t>L’					L’</a:t>
            </a:r>
          </a:p>
          <a:p>
            <a:r>
              <a:rPr lang="it-IT" dirty="0"/>
              <a:t>intelligenza				intelligenza</a:t>
            </a:r>
          </a:p>
          <a:p>
            <a:r>
              <a:rPr lang="it-IT" dirty="0">
                <a:highlight>
                  <a:srgbClr val="00FFFF"/>
                </a:highlight>
              </a:rPr>
              <a:t>artificiale</a:t>
            </a:r>
            <a:r>
              <a:rPr lang="it-IT" dirty="0"/>
              <a:t>				artificiale</a:t>
            </a:r>
          </a:p>
          <a:p>
            <a:r>
              <a:rPr lang="it-IT" dirty="0"/>
              <a:t>è					è</a:t>
            </a:r>
          </a:p>
        </p:txBody>
      </p:sp>
      <p:cxnSp>
        <p:nvCxnSpPr>
          <p:cNvPr id="8" name="Connettore 2 7">
            <a:extLst>
              <a:ext uri="{FF2B5EF4-FFF2-40B4-BE49-F238E27FC236}">
                <a16:creationId xmlns:a16="http://schemas.microsoft.com/office/drawing/2014/main" id="{EF8CB1EB-BDB5-FD3B-8211-E42EA3CC87E2}"/>
              </a:ext>
            </a:extLst>
          </p:cNvPr>
          <p:cNvCxnSpPr>
            <a:cxnSpLocks/>
          </p:cNvCxnSpPr>
          <p:nvPr/>
        </p:nvCxnSpPr>
        <p:spPr>
          <a:xfrm flipV="1">
            <a:off x="2688771" y="3158307"/>
            <a:ext cx="2133600" cy="270693"/>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Connettore 2 8">
            <a:extLst>
              <a:ext uri="{FF2B5EF4-FFF2-40B4-BE49-F238E27FC236}">
                <a16:creationId xmlns:a16="http://schemas.microsoft.com/office/drawing/2014/main" id="{1230927F-65E6-ECFE-349F-153532E7E777}"/>
              </a:ext>
            </a:extLst>
          </p:cNvPr>
          <p:cNvCxnSpPr>
            <a:cxnSpLocks/>
          </p:cNvCxnSpPr>
          <p:nvPr/>
        </p:nvCxnSpPr>
        <p:spPr>
          <a:xfrm>
            <a:off x="2688771" y="3429000"/>
            <a:ext cx="2133600" cy="0"/>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Connettore 2 12">
            <a:extLst>
              <a:ext uri="{FF2B5EF4-FFF2-40B4-BE49-F238E27FC236}">
                <a16:creationId xmlns:a16="http://schemas.microsoft.com/office/drawing/2014/main" id="{05839DD3-7EB4-B703-5E39-9B1CCA657DF6}"/>
              </a:ext>
            </a:extLst>
          </p:cNvPr>
          <p:cNvCxnSpPr>
            <a:cxnSpLocks/>
          </p:cNvCxnSpPr>
          <p:nvPr/>
        </p:nvCxnSpPr>
        <p:spPr>
          <a:xfrm>
            <a:off x="2688771" y="3435894"/>
            <a:ext cx="2133600" cy="217714"/>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Connettore 2 18">
            <a:extLst>
              <a:ext uri="{FF2B5EF4-FFF2-40B4-BE49-F238E27FC236}">
                <a16:creationId xmlns:a16="http://schemas.microsoft.com/office/drawing/2014/main" id="{5E211B6B-2618-23E4-7B9C-D48F3B7C1CC4}"/>
              </a:ext>
            </a:extLst>
          </p:cNvPr>
          <p:cNvCxnSpPr>
            <a:cxnSpLocks/>
          </p:cNvCxnSpPr>
          <p:nvPr/>
        </p:nvCxnSpPr>
        <p:spPr>
          <a:xfrm flipV="1">
            <a:off x="2688771" y="2933700"/>
            <a:ext cx="2133600" cy="472257"/>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6" name="Immagine 5">
            <a:extLst>
              <a:ext uri="{FF2B5EF4-FFF2-40B4-BE49-F238E27FC236}">
                <a16:creationId xmlns:a16="http://schemas.microsoft.com/office/drawing/2014/main" id="{79A58762-CF0D-649A-C590-7BA5DA16DC07}"/>
              </a:ext>
            </a:extLst>
          </p:cNvPr>
          <p:cNvPicPr>
            <a:picLocks noChangeAspect="1"/>
          </p:cNvPicPr>
          <p:nvPr/>
        </p:nvPicPr>
        <p:blipFill>
          <a:blip r:embed="rId2"/>
          <a:stretch>
            <a:fillRect/>
          </a:stretch>
        </p:blipFill>
        <p:spPr>
          <a:xfrm>
            <a:off x="2885019" y="4512295"/>
            <a:ext cx="1545465" cy="1316477"/>
          </a:xfrm>
          <a:prstGeom prst="rect">
            <a:avLst/>
          </a:prstGeom>
        </p:spPr>
      </p:pic>
      <p:sp>
        <p:nvSpPr>
          <p:cNvPr id="10" name="CasellaDiTesto 9">
            <a:extLst>
              <a:ext uri="{FF2B5EF4-FFF2-40B4-BE49-F238E27FC236}">
                <a16:creationId xmlns:a16="http://schemas.microsoft.com/office/drawing/2014/main" id="{39BAA4B4-0C38-D1F9-8C02-71AEDDB38BD6}"/>
              </a:ext>
            </a:extLst>
          </p:cNvPr>
          <p:cNvSpPr txBox="1"/>
          <p:nvPr/>
        </p:nvSpPr>
        <p:spPr>
          <a:xfrm>
            <a:off x="707571" y="4570370"/>
            <a:ext cx="6096000" cy="1200329"/>
          </a:xfrm>
          <a:prstGeom prst="rect">
            <a:avLst/>
          </a:prstGeom>
          <a:noFill/>
        </p:spPr>
        <p:txBody>
          <a:bodyPr wrap="square">
            <a:spAutoFit/>
          </a:bodyPr>
          <a:lstStyle/>
          <a:p>
            <a:r>
              <a:rPr lang="it-IT" dirty="0"/>
              <a:t>	L’			L’</a:t>
            </a:r>
          </a:p>
          <a:p>
            <a:r>
              <a:rPr lang="it-IT" dirty="0"/>
              <a:t>	intelligenza		intelligenza</a:t>
            </a:r>
          </a:p>
          <a:p>
            <a:r>
              <a:rPr lang="it-IT" dirty="0"/>
              <a:t>	artificiale		artificiale</a:t>
            </a:r>
          </a:p>
          <a:p>
            <a:r>
              <a:rPr lang="it-IT" dirty="0"/>
              <a:t>	è			è</a:t>
            </a:r>
          </a:p>
        </p:txBody>
      </p:sp>
      <p:sp>
        <p:nvSpPr>
          <p:cNvPr id="11" name="Freccia in giù 10">
            <a:extLst>
              <a:ext uri="{FF2B5EF4-FFF2-40B4-BE49-F238E27FC236}">
                <a16:creationId xmlns:a16="http://schemas.microsoft.com/office/drawing/2014/main" id="{6E60DE18-A3F6-B624-D20A-E1E0B80C6B28}"/>
              </a:ext>
            </a:extLst>
          </p:cNvPr>
          <p:cNvSpPr/>
          <p:nvPr/>
        </p:nvSpPr>
        <p:spPr>
          <a:xfrm>
            <a:off x="3472543" y="3878215"/>
            <a:ext cx="446314" cy="576007"/>
          </a:xfrm>
          <a:prstGeom prst="down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074855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1B82F0E-C646-66BF-898B-273920FDD11E}"/>
              </a:ext>
            </a:extLst>
          </p:cNvPr>
          <p:cNvSpPr txBox="1">
            <a:spLocks/>
          </p:cNvSpPr>
          <p:nvPr/>
        </p:nvSpPr>
        <p:spPr>
          <a:xfrm>
            <a:off x="696417" y="1057621"/>
            <a:ext cx="10721340" cy="1403589"/>
          </a:xfrm>
          <a:prstGeom prst="rect">
            <a:avLst/>
          </a:prstGeom>
        </p:spPr>
        <p:txBody>
          <a:bodyPr vert="horz" wrap="square" lIns="0" tIns="153035"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1110"/>
              </a:spcBef>
              <a:buNone/>
            </a:pPr>
            <a:r>
              <a:rPr lang="en-US" sz="1800" spc="-20" dirty="0">
                <a:solidFill>
                  <a:srgbClr val="000000"/>
                </a:solidFill>
                <a:latin typeface="Berlin Sans FB" panose="020E0602020502020306" pitchFamily="34" charset="0"/>
                <a:cs typeface="Verdana"/>
              </a:rPr>
              <a:t>Passaggio </a:t>
            </a:r>
            <a:r>
              <a:rPr lang="en-US" sz="1800" spc="-25" dirty="0">
                <a:solidFill>
                  <a:srgbClr val="000000"/>
                </a:solidFill>
                <a:latin typeface="Berlin Sans FB" panose="020E0602020502020306" pitchFamily="34" charset="0"/>
                <a:cs typeface="Verdana"/>
              </a:rPr>
              <a:t>5: </a:t>
            </a:r>
            <a:r>
              <a:rPr lang="it-IT" sz="1800" b="0" i="0" dirty="0">
                <a:solidFill>
                  <a:srgbClr val="31333F"/>
                </a:solidFill>
                <a:effectLst/>
                <a:latin typeface="Berlin Sans FB" panose="020E0602020502020306" pitchFamily="34" charset="0"/>
              </a:rPr>
              <a:t>Predire la parola successiva assegnando dei punteggi per ogni parola → Rete Neurale Feed-</a:t>
            </a:r>
            <a:r>
              <a:rPr lang="it-IT" sz="1800" b="0" i="0" dirty="0" err="1">
                <a:solidFill>
                  <a:srgbClr val="31333F"/>
                </a:solidFill>
                <a:effectLst/>
                <a:latin typeface="Berlin Sans FB" panose="020E0602020502020306" pitchFamily="34" charset="0"/>
              </a:rPr>
              <a:t>Forward</a:t>
            </a:r>
            <a:endParaRPr lang="it-IT" sz="1800" b="0" i="0" dirty="0">
              <a:solidFill>
                <a:srgbClr val="31333F"/>
              </a:solidFill>
              <a:effectLst/>
              <a:latin typeface="Berlin Sans FB" panose="020E0602020502020306" pitchFamily="34" charset="0"/>
            </a:endParaRPr>
          </a:p>
          <a:p>
            <a:pPr marL="0" indent="0" algn="just">
              <a:lnSpc>
                <a:spcPct val="100000"/>
              </a:lnSpc>
              <a:spcBef>
                <a:spcPts val="1110"/>
              </a:spcBef>
              <a:buNone/>
            </a:pPr>
            <a:r>
              <a:rPr lang="it-IT" sz="1800" b="0" i="0" dirty="0">
                <a:solidFill>
                  <a:srgbClr val="31333F"/>
                </a:solidFill>
                <a:effectLst/>
                <a:latin typeface="Berlin Sans FB" panose="020E0602020502020306" pitchFamily="34" charset="0"/>
              </a:rPr>
              <a:t>La rete neurale feed-</a:t>
            </a:r>
            <a:r>
              <a:rPr lang="it-IT" sz="1800" b="0" i="0" dirty="0" err="1">
                <a:solidFill>
                  <a:srgbClr val="31333F"/>
                </a:solidFill>
                <a:effectLst/>
                <a:latin typeface="Berlin Sans FB" panose="020E0602020502020306" pitchFamily="34" charset="0"/>
              </a:rPr>
              <a:t>forward</a:t>
            </a:r>
            <a:r>
              <a:rPr lang="it-IT" sz="1800" b="0" i="0" dirty="0">
                <a:solidFill>
                  <a:srgbClr val="31333F"/>
                </a:solidFill>
                <a:effectLst/>
                <a:latin typeface="Berlin Sans FB" panose="020E0602020502020306" pitchFamily="34" charset="0"/>
              </a:rPr>
              <a:t> prende in input tutti i pesi dal processo di attenzione e li elabora. Essa formula una previsione su quale possa essere la parola successiva in base ai dati di addestramento. Queste previsioni non sono ancora probabilità, ma sono punteggi, o "</a:t>
            </a:r>
            <a:r>
              <a:rPr lang="it-IT" sz="1800" b="0" i="0" dirty="0" err="1">
                <a:solidFill>
                  <a:srgbClr val="31333F"/>
                </a:solidFill>
                <a:effectLst/>
                <a:latin typeface="Berlin Sans FB" panose="020E0602020502020306" pitchFamily="34" charset="0"/>
              </a:rPr>
              <a:t>logits</a:t>
            </a:r>
            <a:r>
              <a:rPr lang="it-IT" sz="1800" b="0" i="0" dirty="0">
                <a:solidFill>
                  <a:srgbClr val="31333F"/>
                </a:solidFill>
                <a:effectLst/>
                <a:latin typeface="Berlin Sans FB" panose="020E0602020502020306" pitchFamily="34" charset="0"/>
              </a:rPr>
              <a:t>". Tutti questi punteggi costituiscono un "vettore di </a:t>
            </a:r>
            <a:r>
              <a:rPr lang="it-IT" sz="1800" b="0" i="0" dirty="0" err="1">
                <a:solidFill>
                  <a:srgbClr val="31333F"/>
                </a:solidFill>
                <a:effectLst/>
                <a:latin typeface="Berlin Sans FB" panose="020E0602020502020306" pitchFamily="34" charset="0"/>
              </a:rPr>
              <a:t>logits</a:t>
            </a:r>
            <a:r>
              <a:rPr lang="it-IT" sz="1800" b="0" i="0" dirty="0">
                <a:solidFill>
                  <a:srgbClr val="31333F"/>
                </a:solidFill>
                <a:effectLst/>
                <a:latin typeface="Berlin Sans FB" panose="020E0602020502020306" pitchFamily="34" charset="0"/>
              </a:rPr>
              <a:t>".</a:t>
            </a:r>
            <a:endParaRPr lang="en-US" sz="1800" dirty="0">
              <a:solidFill>
                <a:srgbClr val="000000"/>
              </a:solidFill>
              <a:latin typeface="Berlin Sans FB" panose="020E0602020502020306" pitchFamily="34" charset="0"/>
              <a:cs typeface="Verdana"/>
            </a:endParaRPr>
          </a:p>
        </p:txBody>
      </p:sp>
      <p:sp>
        <p:nvSpPr>
          <p:cNvPr id="3" name="CasellaDiTesto 2">
            <a:extLst>
              <a:ext uri="{FF2B5EF4-FFF2-40B4-BE49-F238E27FC236}">
                <a16:creationId xmlns:a16="http://schemas.microsoft.com/office/drawing/2014/main" id="{4382A404-8F78-B8DE-19A5-5FC263EEFBE1}"/>
              </a:ext>
            </a:extLst>
          </p:cNvPr>
          <p:cNvSpPr txBox="1"/>
          <p:nvPr/>
        </p:nvSpPr>
        <p:spPr>
          <a:xfrm>
            <a:off x="130629" y="242891"/>
            <a:ext cx="11919857" cy="369332"/>
          </a:xfrm>
          <a:prstGeom prst="rect">
            <a:avLst/>
          </a:prstGeom>
          <a:noFill/>
        </p:spPr>
        <p:txBody>
          <a:bodyPr wrap="square">
            <a:spAutoFit/>
          </a:bodyPr>
          <a:lstStyle/>
          <a:p>
            <a:pPr algn="ctr"/>
            <a:r>
              <a:rPr lang="it-IT" dirty="0">
                <a:solidFill>
                  <a:srgbClr val="31333F"/>
                </a:solidFill>
                <a:latin typeface="Berlin Sans FB Demi" panose="020E0802020502020306" pitchFamily="34" charset="0"/>
              </a:rPr>
              <a:t>Funzionamento del trasformatore</a:t>
            </a:r>
            <a:endParaRPr lang="it-IT" sz="1800" dirty="0">
              <a:latin typeface="Berlin Sans FB Demi" panose="020E0802020502020306" pitchFamily="34" charset="0"/>
            </a:endParaRPr>
          </a:p>
        </p:txBody>
      </p:sp>
      <p:pic>
        <p:nvPicPr>
          <p:cNvPr id="7" name="Immagine 6">
            <a:extLst>
              <a:ext uri="{FF2B5EF4-FFF2-40B4-BE49-F238E27FC236}">
                <a16:creationId xmlns:a16="http://schemas.microsoft.com/office/drawing/2014/main" id="{B5890E0A-6ED1-9731-5E67-420A70168165}"/>
              </a:ext>
            </a:extLst>
          </p:cNvPr>
          <p:cNvPicPr>
            <a:picLocks noChangeAspect="1"/>
          </p:cNvPicPr>
          <p:nvPr/>
        </p:nvPicPr>
        <p:blipFill>
          <a:blip r:embed="rId2"/>
          <a:stretch>
            <a:fillRect/>
          </a:stretch>
        </p:blipFill>
        <p:spPr>
          <a:xfrm>
            <a:off x="9044788" y="3265714"/>
            <a:ext cx="2572311" cy="1909226"/>
          </a:xfrm>
          <a:prstGeom prst="rect">
            <a:avLst/>
          </a:prstGeom>
        </p:spPr>
      </p:pic>
      <p:pic>
        <p:nvPicPr>
          <p:cNvPr id="9" name="Immagine 8">
            <a:extLst>
              <a:ext uri="{FF2B5EF4-FFF2-40B4-BE49-F238E27FC236}">
                <a16:creationId xmlns:a16="http://schemas.microsoft.com/office/drawing/2014/main" id="{3B665CD9-9F97-D28B-3B7C-590AB083BE1C}"/>
              </a:ext>
            </a:extLst>
          </p:cNvPr>
          <p:cNvPicPr>
            <a:picLocks noChangeAspect="1"/>
          </p:cNvPicPr>
          <p:nvPr/>
        </p:nvPicPr>
        <p:blipFill>
          <a:blip r:embed="rId3"/>
          <a:stretch>
            <a:fillRect/>
          </a:stretch>
        </p:blipFill>
        <p:spPr>
          <a:xfrm>
            <a:off x="4085355" y="3098200"/>
            <a:ext cx="2715004" cy="2076740"/>
          </a:xfrm>
          <a:prstGeom prst="rect">
            <a:avLst/>
          </a:prstGeom>
        </p:spPr>
      </p:pic>
      <p:sp>
        <p:nvSpPr>
          <p:cNvPr id="10" name="CasellaDiTesto 9">
            <a:extLst>
              <a:ext uri="{FF2B5EF4-FFF2-40B4-BE49-F238E27FC236}">
                <a16:creationId xmlns:a16="http://schemas.microsoft.com/office/drawing/2014/main" id="{0129335C-F3AE-288F-79DA-D9B086642043}"/>
              </a:ext>
            </a:extLst>
          </p:cNvPr>
          <p:cNvSpPr txBox="1"/>
          <p:nvPr/>
        </p:nvSpPr>
        <p:spPr>
          <a:xfrm>
            <a:off x="7402287" y="3377000"/>
            <a:ext cx="1686044" cy="276999"/>
          </a:xfrm>
          <a:prstGeom prst="rect">
            <a:avLst/>
          </a:prstGeom>
          <a:noFill/>
        </p:spPr>
        <p:txBody>
          <a:bodyPr wrap="square" rtlCol="0">
            <a:spAutoFit/>
          </a:bodyPr>
          <a:lstStyle/>
          <a:p>
            <a:r>
              <a:rPr lang="it-IT" sz="1200" dirty="0">
                <a:latin typeface="Verdana" panose="020B0604030504040204" pitchFamily="34" charset="0"/>
                <a:ea typeface="Verdana" panose="020B0604030504040204" pitchFamily="34" charset="0"/>
              </a:rPr>
              <a:t>932 [affascinante]</a:t>
            </a:r>
          </a:p>
        </p:txBody>
      </p:sp>
      <p:sp>
        <p:nvSpPr>
          <p:cNvPr id="11" name="CasellaDiTesto 10">
            <a:extLst>
              <a:ext uri="{FF2B5EF4-FFF2-40B4-BE49-F238E27FC236}">
                <a16:creationId xmlns:a16="http://schemas.microsoft.com/office/drawing/2014/main" id="{4864B3D2-91FB-DD01-C735-91D65BFC1E22}"/>
              </a:ext>
            </a:extLst>
          </p:cNvPr>
          <p:cNvSpPr txBox="1"/>
          <p:nvPr/>
        </p:nvSpPr>
        <p:spPr>
          <a:xfrm>
            <a:off x="7479291" y="3728520"/>
            <a:ext cx="1686044" cy="276999"/>
          </a:xfrm>
          <a:prstGeom prst="rect">
            <a:avLst/>
          </a:prstGeom>
          <a:noFill/>
        </p:spPr>
        <p:txBody>
          <a:bodyPr wrap="square" rtlCol="0">
            <a:spAutoFit/>
          </a:bodyPr>
          <a:lstStyle/>
          <a:p>
            <a:r>
              <a:rPr lang="it-IT" sz="1200" dirty="0">
                <a:latin typeface="Verdana" panose="020B0604030504040204" pitchFamily="34" charset="0"/>
                <a:ea typeface="Verdana" panose="020B0604030504040204" pitchFamily="34" charset="0"/>
              </a:rPr>
              <a:t>1234 [stimolante]</a:t>
            </a:r>
          </a:p>
        </p:txBody>
      </p:sp>
      <p:sp>
        <p:nvSpPr>
          <p:cNvPr id="12" name="CasellaDiTesto 11">
            <a:extLst>
              <a:ext uri="{FF2B5EF4-FFF2-40B4-BE49-F238E27FC236}">
                <a16:creationId xmlns:a16="http://schemas.microsoft.com/office/drawing/2014/main" id="{AFF231BC-95EF-ABB7-F142-D6E5079FB9E9}"/>
              </a:ext>
            </a:extLst>
          </p:cNvPr>
          <p:cNvSpPr txBox="1"/>
          <p:nvPr/>
        </p:nvSpPr>
        <p:spPr>
          <a:xfrm>
            <a:off x="7686923" y="4080040"/>
            <a:ext cx="1686044" cy="276999"/>
          </a:xfrm>
          <a:prstGeom prst="rect">
            <a:avLst/>
          </a:prstGeom>
          <a:noFill/>
        </p:spPr>
        <p:txBody>
          <a:bodyPr wrap="square" rtlCol="0">
            <a:spAutoFit/>
          </a:bodyPr>
          <a:lstStyle/>
          <a:p>
            <a:r>
              <a:rPr lang="it-IT" sz="1200" dirty="0">
                <a:latin typeface="Verdana" panose="020B0604030504040204" pitchFamily="34" charset="0"/>
                <a:ea typeface="Verdana" panose="020B0604030504040204" pitchFamily="34" charset="0"/>
              </a:rPr>
              <a:t>2345 [creativa]</a:t>
            </a:r>
          </a:p>
        </p:txBody>
      </p:sp>
      <p:sp>
        <p:nvSpPr>
          <p:cNvPr id="13" name="CasellaDiTesto 12">
            <a:extLst>
              <a:ext uri="{FF2B5EF4-FFF2-40B4-BE49-F238E27FC236}">
                <a16:creationId xmlns:a16="http://schemas.microsoft.com/office/drawing/2014/main" id="{0F75FDBE-7E44-8B7C-FD2D-A2D3EDA4E5B7}"/>
              </a:ext>
            </a:extLst>
          </p:cNvPr>
          <p:cNvSpPr txBox="1"/>
          <p:nvPr/>
        </p:nvSpPr>
        <p:spPr>
          <a:xfrm>
            <a:off x="7686923" y="4431289"/>
            <a:ext cx="1686044" cy="276999"/>
          </a:xfrm>
          <a:prstGeom prst="rect">
            <a:avLst/>
          </a:prstGeom>
          <a:noFill/>
        </p:spPr>
        <p:txBody>
          <a:bodyPr wrap="square" rtlCol="0">
            <a:spAutoFit/>
          </a:bodyPr>
          <a:lstStyle/>
          <a:p>
            <a:r>
              <a:rPr lang="it-IT" sz="1200" dirty="0">
                <a:latin typeface="Verdana" panose="020B0604030504040204" pitchFamily="34" charset="0"/>
                <a:ea typeface="Verdana" panose="020B0604030504040204" pitchFamily="34" charset="0"/>
              </a:rPr>
              <a:t>34860 [audace]</a:t>
            </a:r>
          </a:p>
        </p:txBody>
      </p:sp>
      <p:sp>
        <p:nvSpPr>
          <p:cNvPr id="14" name="CasellaDiTesto 13">
            <a:extLst>
              <a:ext uri="{FF2B5EF4-FFF2-40B4-BE49-F238E27FC236}">
                <a16:creationId xmlns:a16="http://schemas.microsoft.com/office/drawing/2014/main" id="{8AF78CD5-9FFE-778B-4A98-E42316AE0979}"/>
              </a:ext>
            </a:extLst>
          </p:cNvPr>
          <p:cNvSpPr txBox="1"/>
          <p:nvPr/>
        </p:nvSpPr>
        <p:spPr>
          <a:xfrm>
            <a:off x="7807470" y="4708288"/>
            <a:ext cx="1357865" cy="276999"/>
          </a:xfrm>
          <a:prstGeom prst="rect">
            <a:avLst/>
          </a:prstGeom>
          <a:noFill/>
        </p:spPr>
        <p:txBody>
          <a:bodyPr wrap="square" rtlCol="0">
            <a:spAutoFit/>
          </a:bodyPr>
          <a:lstStyle/>
          <a:p>
            <a:r>
              <a:rPr lang="it-IT" sz="1200" dirty="0">
                <a:latin typeface="Verdana" panose="020B0604030504040204" pitchFamily="34" charset="0"/>
                <a:ea typeface="Verdana" panose="020B0604030504040204" pitchFamily="34" charset="0"/>
              </a:rPr>
              <a:t>125 [intuitiva]</a:t>
            </a:r>
          </a:p>
        </p:txBody>
      </p:sp>
      <p:cxnSp>
        <p:nvCxnSpPr>
          <p:cNvPr id="16" name="Connettore 2 15">
            <a:extLst>
              <a:ext uri="{FF2B5EF4-FFF2-40B4-BE49-F238E27FC236}">
                <a16:creationId xmlns:a16="http://schemas.microsoft.com/office/drawing/2014/main" id="{CB61498A-DE53-C481-69AF-0F79B704F11A}"/>
              </a:ext>
            </a:extLst>
          </p:cNvPr>
          <p:cNvCxnSpPr/>
          <p:nvPr/>
        </p:nvCxnSpPr>
        <p:spPr>
          <a:xfrm>
            <a:off x="6988629" y="4136570"/>
            <a:ext cx="490662"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 name="CasellaDiTesto 16">
            <a:extLst>
              <a:ext uri="{FF2B5EF4-FFF2-40B4-BE49-F238E27FC236}">
                <a16:creationId xmlns:a16="http://schemas.microsoft.com/office/drawing/2014/main" id="{74B68D01-BE72-5041-92D9-FB749328EDBF}"/>
              </a:ext>
            </a:extLst>
          </p:cNvPr>
          <p:cNvSpPr txBox="1"/>
          <p:nvPr/>
        </p:nvSpPr>
        <p:spPr>
          <a:xfrm>
            <a:off x="9088330" y="2862943"/>
            <a:ext cx="2715003" cy="461665"/>
          </a:xfrm>
          <a:prstGeom prst="rect">
            <a:avLst/>
          </a:prstGeom>
          <a:noFill/>
        </p:spPr>
        <p:txBody>
          <a:bodyPr wrap="square" rtlCol="0">
            <a:spAutoFit/>
          </a:bodyPr>
          <a:lstStyle/>
          <a:p>
            <a:r>
              <a:rPr lang="it-IT" sz="1200" dirty="0">
                <a:latin typeface="Verdana" panose="020B0604030504040204" pitchFamily="34" charset="0"/>
                <a:ea typeface="Verdana" panose="020B0604030504040204" pitchFamily="34" charset="0"/>
              </a:rPr>
              <a:t>Vettore di «</a:t>
            </a:r>
            <a:r>
              <a:rPr lang="it-IT" sz="1200" dirty="0" err="1">
                <a:latin typeface="Verdana" panose="020B0604030504040204" pitchFamily="34" charset="0"/>
                <a:ea typeface="Verdana" panose="020B0604030504040204" pitchFamily="34" charset="0"/>
              </a:rPr>
              <a:t>logits</a:t>
            </a:r>
            <a:r>
              <a:rPr lang="it-IT" sz="1200" dirty="0">
                <a:latin typeface="Verdana" panose="020B0604030504040204" pitchFamily="34" charset="0"/>
                <a:ea typeface="Verdana" panose="020B0604030504040204" pitchFamily="34" charset="0"/>
              </a:rPr>
              <a:t>» </a:t>
            </a:r>
          </a:p>
          <a:p>
            <a:r>
              <a:rPr lang="it-IT" sz="1200" dirty="0">
                <a:latin typeface="Verdana" panose="020B0604030504040204" pitchFamily="34" charset="0"/>
                <a:ea typeface="Verdana" panose="020B0604030504040204" pitchFamily="34" charset="0"/>
              </a:rPr>
              <a:t>Punteggio per la prossima parola</a:t>
            </a:r>
          </a:p>
        </p:txBody>
      </p:sp>
      <p:sp>
        <p:nvSpPr>
          <p:cNvPr id="18" name="Rettangolo 17">
            <a:extLst>
              <a:ext uri="{FF2B5EF4-FFF2-40B4-BE49-F238E27FC236}">
                <a16:creationId xmlns:a16="http://schemas.microsoft.com/office/drawing/2014/main" id="{8E487E79-1D6B-6A4E-9E09-E1B11BACB11A}"/>
              </a:ext>
            </a:extLst>
          </p:cNvPr>
          <p:cNvSpPr/>
          <p:nvPr/>
        </p:nvSpPr>
        <p:spPr>
          <a:xfrm>
            <a:off x="544286" y="3324608"/>
            <a:ext cx="2482379" cy="185033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it-IT" sz="1200" dirty="0">
                <a:latin typeface="Verdana" panose="020B0604030504040204" pitchFamily="34" charset="0"/>
                <a:ea typeface="Verdana" panose="020B0604030504040204" pitchFamily="34" charset="0"/>
              </a:rPr>
              <a:t>L’ 	 [1349]   	: 0.56</a:t>
            </a:r>
          </a:p>
          <a:p>
            <a:r>
              <a:rPr lang="it-IT" sz="1200" dirty="0">
                <a:latin typeface="Verdana" panose="020B0604030504040204" pitchFamily="34" charset="0"/>
                <a:ea typeface="Verdana" panose="020B0604030504040204" pitchFamily="34" charset="0"/>
              </a:rPr>
              <a:t>intelligenza	 [1543]   	: 0.83</a:t>
            </a:r>
          </a:p>
          <a:p>
            <a:r>
              <a:rPr lang="it-IT" sz="1200" dirty="0">
                <a:latin typeface="Verdana" panose="020B0604030504040204" pitchFamily="34" charset="0"/>
                <a:ea typeface="Verdana" panose="020B0604030504040204" pitchFamily="34" charset="0"/>
              </a:rPr>
              <a:t>artificiale 	 [12456] 	: 0.92</a:t>
            </a:r>
          </a:p>
          <a:p>
            <a:r>
              <a:rPr lang="it-IT" sz="1200" dirty="0">
                <a:latin typeface="Verdana" panose="020B0604030504040204" pitchFamily="34" charset="0"/>
                <a:ea typeface="Verdana" panose="020B0604030504040204" pitchFamily="34" charset="0"/>
              </a:rPr>
              <a:t>è	 [218] 	: 0.62</a:t>
            </a:r>
          </a:p>
          <a:p>
            <a:endParaRPr lang="it-IT" sz="1200" dirty="0">
              <a:latin typeface="Verdana" panose="020B0604030504040204" pitchFamily="34" charset="0"/>
              <a:ea typeface="Verdana" panose="020B0604030504040204" pitchFamily="34" charset="0"/>
            </a:endParaRPr>
          </a:p>
          <a:p>
            <a:endParaRPr lang="it-IT" sz="1200" dirty="0">
              <a:latin typeface="Verdana" panose="020B0604030504040204" pitchFamily="34" charset="0"/>
              <a:ea typeface="Verdana" panose="020B0604030504040204" pitchFamily="34" charset="0"/>
            </a:endParaRPr>
          </a:p>
          <a:p>
            <a:endParaRPr lang="it-IT" sz="1200" dirty="0">
              <a:latin typeface="Verdana" panose="020B0604030504040204" pitchFamily="34" charset="0"/>
              <a:ea typeface="Verdana" panose="020B0604030504040204" pitchFamily="34" charset="0"/>
            </a:endParaRPr>
          </a:p>
        </p:txBody>
      </p:sp>
      <p:cxnSp>
        <p:nvCxnSpPr>
          <p:cNvPr id="19" name="Connettore 2 18">
            <a:extLst>
              <a:ext uri="{FF2B5EF4-FFF2-40B4-BE49-F238E27FC236}">
                <a16:creationId xmlns:a16="http://schemas.microsoft.com/office/drawing/2014/main" id="{7113B23E-E934-E767-74F4-362D9D1EEA99}"/>
              </a:ext>
            </a:extLst>
          </p:cNvPr>
          <p:cNvCxnSpPr/>
          <p:nvPr/>
        </p:nvCxnSpPr>
        <p:spPr>
          <a:xfrm>
            <a:off x="3309257" y="4136570"/>
            <a:ext cx="490662"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 name="CasellaDiTesto 19">
            <a:extLst>
              <a:ext uri="{FF2B5EF4-FFF2-40B4-BE49-F238E27FC236}">
                <a16:creationId xmlns:a16="http://schemas.microsoft.com/office/drawing/2014/main" id="{E9A29507-F663-4E76-12AD-C05C92B8B51D}"/>
              </a:ext>
            </a:extLst>
          </p:cNvPr>
          <p:cNvSpPr txBox="1"/>
          <p:nvPr/>
        </p:nvSpPr>
        <p:spPr>
          <a:xfrm>
            <a:off x="439882" y="2917494"/>
            <a:ext cx="2715003" cy="276999"/>
          </a:xfrm>
          <a:prstGeom prst="rect">
            <a:avLst/>
          </a:prstGeom>
          <a:noFill/>
        </p:spPr>
        <p:txBody>
          <a:bodyPr wrap="square" rtlCol="0">
            <a:spAutoFit/>
          </a:bodyPr>
          <a:lstStyle/>
          <a:p>
            <a:r>
              <a:rPr lang="it-IT" sz="1200" dirty="0">
                <a:latin typeface="Verdana" panose="020B0604030504040204" pitchFamily="34" charset="0"/>
                <a:ea typeface="Verdana" panose="020B0604030504040204" pitchFamily="34" charset="0"/>
              </a:rPr>
              <a:t> Pesi dal processo di attenzione</a:t>
            </a:r>
          </a:p>
        </p:txBody>
      </p:sp>
    </p:spTree>
    <p:extLst>
      <p:ext uri="{BB962C8B-B14F-4D97-AF65-F5344CB8AC3E}">
        <p14:creationId xmlns:p14="http://schemas.microsoft.com/office/powerpoint/2010/main" val="2331515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20873FD-DF67-936E-1F27-B2C1329A5439}"/>
              </a:ext>
            </a:extLst>
          </p:cNvPr>
          <p:cNvSpPr txBox="1"/>
          <p:nvPr/>
        </p:nvSpPr>
        <p:spPr>
          <a:xfrm>
            <a:off x="696417" y="1057621"/>
            <a:ext cx="8498205" cy="1126590"/>
          </a:xfrm>
          <a:prstGeom prst="rect">
            <a:avLst/>
          </a:prstGeom>
        </p:spPr>
        <p:txBody>
          <a:bodyPr vert="horz" wrap="square" lIns="0" tIns="153035" rIns="0" bIns="0" rtlCol="0">
            <a:spAutoFit/>
          </a:bodyPr>
          <a:lstStyle/>
          <a:p>
            <a:pPr marL="125730" algn="just">
              <a:lnSpc>
                <a:spcPct val="100000"/>
              </a:lnSpc>
              <a:spcBef>
                <a:spcPts val="1110"/>
              </a:spcBef>
            </a:pPr>
            <a:r>
              <a:rPr lang="it-IT" spc="-35" dirty="0">
                <a:latin typeface="Berlin Sans FB" panose="020E0602020502020306" pitchFamily="34" charset="0"/>
                <a:cs typeface="Verdana"/>
              </a:rPr>
              <a:t>Passaggio</a:t>
            </a:r>
            <a:r>
              <a:rPr spc="-35" dirty="0">
                <a:latin typeface="Berlin Sans FB" panose="020E0602020502020306" pitchFamily="34" charset="0"/>
                <a:cs typeface="Verdana"/>
              </a:rPr>
              <a:t> </a:t>
            </a:r>
            <a:r>
              <a:rPr dirty="0">
                <a:latin typeface="Berlin Sans FB" panose="020E0602020502020306" pitchFamily="34" charset="0"/>
                <a:cs typeface="Verdana"/>
              </a:rPr>
              <a:t>6:</a:t>
            </a:r>
            <a:r>
              <a:rPr spc="-35" dirty="0">
                <a:latin typeface="Berlin Sans FB" panose="020E0602020502020306" pitchFamily="34" charset="0"/>
                <a:cs typeface="Verdana"/>
              </a:rPr>
              <a:t> </a:t>
            </a:r>
            <a:r>
              <a:rPr lang="it-IT" b="0" i="0" dirty="0">
                <a:solidFill>
                  <a:srgbClr val="31333F"/>
                </a:solidFill>
                <a:effectLst/>
                <a:latin typeface="Berlin Sans FB" panose="020E0602020502020306" pitchFamily="34" charset="0"/>
              </a:rPr>
              <a:t>Convertire i punteggi in probabilità -&gt; Funzione </a:t>
            </a:r>
            <a:r>
              <a:rPr lang="it-IT" b="0" i="0" dirty="0" err="1">
                <a:solidFill>
                  <a:srgbClr val="31333F"/>
                </a:solidFill>
                <a:effectLst/>
                <a:latin typeface="Berlin Sans FB" panose="020E0602020502020306" pitchFamily="34" charset="0"/>
              </a:rPr>
              <a:t>Softmax</a:t>
            </a:r>
            <a:endParaRPr lang="it-IT" b="0" i="0" dirty="0">
              <a:solidFill>
                <a:srgbClr val="31333F"/>
              </a:solidFill>
              <a:effectLst/>
              <a:latin typeface="Berlin Sans FB" panose="020E0602020502020306" pitchFamily="34" charset="0"/>
            </a:endParaRPr>
          </a:p>
          <a:p>
            <a:pPr marL="125730" algn="just">
              <a:lnSpc>
                <a:spcPct val="100000"/>
              </a:lnSpc>
              <a:spcBef>
                <a:spcPts val="1110"/>
              </a:spcBef>
            </a:pPr>
            <a:endParaRPr dirty="0">
              <a:latin typeface="Berlin Sans FB" panose="020E0602020502020306" pitchFamily="34" charset="0"/>
              <a:cs typeface="Verdana"/>
            </a:endParaRPr>
          </a:p>
          <a:p>
            <a:pPr marL="125730" algn="just">
              <a:lnSpc>
                <a:spcPct val="100000"/>
              </a:lnSpc>
            </a:pPr>
            <a:r>
              <a:rPr lang="it-IT" b="0" i="0" dirty="0">
                <a:solidFill>
                  <a:srgbClr val="31333F"/>
                </a:solidFill>
                <a:effectLst/>
                <a:latin typeface="Berlin Sans FB" panose="020E0602020502020306" pitchFamily="34" charset="0"/>
              </a:rPr>
              <a:t>La parola con la probabilità più alta viene scelta come previsione</a:t>
            </a:r>
            <a:endParaRPr dirty="0">
              <a:latin typeface="Berlin Sans FB" panose="020E0602020502020306" pitchFamily="34" charset="0"/>
              <a:cs typeface="Verdana"/>
            </a:endParaRPr>
          </a:p>
        </p:txBody>
      </p:sp>
      <p:sp>
        <p:nvSpPr>
          <p:cNvPr id="3" name="CasellaDiTesto 2">
            <a:extLst>
              <a:ext uri="{FF2B5EF4-FFF2-40B4-BE49-F238E27FC236}">
                <a16:creationId xmlns:a16="http://schemas.microsoft.com/office/drawing/2014/main" id="{CBAB062A-2B90-5F0C-331D-353B79B5F361}"/>
              </a:ext>
            </a:extLst>
          </p:cNvPr>
          <p:cNvSpPr txBox="1"/>
          <p:nvPr/>
        </p:nvSpPr>
        <p:spPr>
          <a:xfrm>
            <a:off x="130629" y="242891"/>
            <a:ext cx="11919857" cy="369332"/>
          </a:xfrm>
          <a:prstGeom prst="rect">
            <a:avLst/>
          </a:prstGeom>
          <a:noFill/>
        </p:spPr>
        <p:txBody>
          <a:bodyPr wrap="square">
            <a:spAutoFit/>
          </a:bodyPr>
          <a:lstStyle/>
          <a:p>
            <a:pPr algn="ctr"/>
            <a:r>
              <a:rPr lang="it-IT" dirty="0">
                <a:solidFill>
                  <a:srgbClr val="31333F"/>
                </a:solidFill>
                <a:latin typeface="Berlin Sans FB Demi" panose="020E0802020502020306" pitchFamily="34" charset="0"/>
              </a:rPr>
              <a:t>Funzionamento del trasformatore</a:t>
            </a:r>
            <a:endParaRPr lang="it-IT" sz="1800" dirty="0">
              <a:latin typeface="Berlin Sans FB Demi" panose="020E0802020502020306" pitchFamily="34" charset="0"/>
            </a:endParaRPr>
          </a:p>
        </p:txBody>
      </p:sp>
      <p:pic>
        <p:nvPicPr>
          <p:cNvPr id="4" name="Immagine 3">
            <a:extLst>
              <a:ext uri="{FF2B5EF4-FFF2-40B4-BE49-F238E27FC236}">
                <a16:creationId xmlns:a16="http://schemas.microsoft.com/office/drawing/2014/main" id="{B3B82748-48C5-A4A7-B1D4-58A8275BB7AE}"/>
              </a:ext>
            </a:extLst>
          </p:cNvPr>
          <p:cNvPicPr>
            <a:picLocks noChangeAspect="1"/>
          </p:cNvPicPr>
          <p:nvPr/>
        </p:nvPicPr>
        <p:blipFill>
          <a:blip r:embed="rId2"/>
          <a:stretch>
            <a:fillRect/>
          </a:stretch>
        </p:blipFill>
        <p:spPr>
          <a:xfrm>
            <a:off x="1466454" y="2862940"/>
            <a:ext cx="2486244" cy="1845345"/>
          </a:xfrm>
          <a:prstGeom prst="rect">
            <a:avLst/>
          </a:prstGeom>
        </p:spPr>
      </p:pic>
      <p:sp>
        <p:nvSpPr>
          <p:cNvPr id="5" name="CasellaDiTesto 4">
            <a:extLst>
              <a:ext uri="{FF2B5EF4-FFF2-40B4-BE49-F238E27FC236}">
                <a16:creationId xmlns:a16="http://schemas.microsoft.com/office/drawing/2014/main" id="{A3528C7D-69DF-2EA7-8361-BC055C16F3D5}"/>
              </a:ext>
            </a:extLst>
          </p:cNvPr>
          <p:cNvSpPr txBox="1"/>
          <p:nvPr/>
        </p:nvSpPr>
        <p:spPr>
          <a:xfrm>
            <a:off x="-55501" y="2976383"/>
            <a:ext cx="1686044" cy="276999"/>
          </a:xfrm>
          <a:prstGeom prst="rect">
            <a:avLst/>
          </a:prstGeom>
          <a:noFill/>
        </p:spPr>
        <p:txBody>
          <a:bodyPr wrap="square" rtlCol="0">
            <a:spAutoFit/>
          </a:bodyPr>
          <a:lstStyle/>
          <a:p>
            <a:r>
              <a:rPr lang="it-IT" sz="1200" dirty="0">
                <a:latin typeface="Verdana" panose="020B0604030504040204" pitchFamily="34" charset="0"/>
                <a:ea typeface="Verdana" panose="020B0604030504040204" pitchFamily="34" charset="0"/>
              </a:rPr>
              <a:t>932 [affascinante]</a:t>
            </a:r>
          </a:p>
        </p:txBody>
      </p:sp>
      <p:sp>
        <p:nvSpPr>
          <p:cNvPr id="6" name="CasellaDiTesto 5">
            <a:extLst>
              <a:ext uri="{FF2B5EF4-FFF2-40B4-BE49-F238E27FC236}">
                <a16:creationId xmlns:a16="http://schemas.microsoft.com/office/drawing/2014/main" id="{CF944A5C-D56A-A1CA-5069-D24A3ECD2302}"/>
              </a:ext>
            </a:extLst>
          </p:cNvPr>
          <p:cNvSpPr txBox="1"/>
          <p:nvPr/>
        </p:nvSpPr>
        <p:spPr>
          <a:xfrm>
            <a:off x="-55501" y="3290500"/>
            <a:ext cx="1686044" cy="276999"/>
          </a:xfrm>
          <a:prstGeom prst="rect">
            <a:avLst/>
          </a:prstGeom>
          <a:noFill/>
        </p:spPr>
        <p:txBody>
          <a:bodyPr wrap="square" rtlCol="0">
            <a:spAutoFit/>
          </a:bodyPr>
          <a:lstStyle/>
          <a:p>
            <a:r>
              <a:rPr lang="it-IT" sz="1200" dirty="0">
                <a:latin typeface="Verdana" panose="020B0604030504040204" pitchFamily="34" charset="0"/>
                <a:ea typeface="Verdana" panose="020B0604030504040204" pitchFamily="34" charset="0"/>
              </a:rPr>
              <a:t>1234 [stimolante]</a:t>
            </a:r>
          </a:p>
        </p:txBody>
      </p:sp>
      <p:sp>
        <p:nvSpPr>
          <p:cNvPr id="7" name="CasellaDiTesto 6">
            <a:extLst>
              <a:ext uri="{FF2B5EF4-FFF2-40B4-BE49-F238E27FC236}">
                <a16:creationId xmlns:a16="http://schemas.microsoft.com/office/drawing/2014/main" id="{AA791254-DD0A-1E61-AF66-73C274B96D2E}"/>
              </a:ext>
            </a:extLst>
          </p:cNvPr>
          <p:cNvSpPr txBox="1"/>
          <p:nvPr/>
        </p:nvSpPr>
        <p:spPr>
          <a:xfrm>
            <a:off x="130629" y="3629144"/>
            <a:ext cx="1686044" cy="276999"/>
          </a:xfrm>
          <a:prstGeom prst="rect">
            <a:avLst/>
          </a:prstGeom>
          <a:noFill/>
        </p:spPr>
        <p:txBody>
          <a:bodyPr wrap="square" rtlCol="0">
            <a:spAutoFit/>
          </a:bodyPr>
          <a:lstStyle/>
          <a:p>
            <a:r>
              <a:rPr lang="it-IT" sz="1200" dirty="0">
                <a:latin typeface="Verdana" panose="020B0604030504040204" pitchFamily="34" charset="0"/>
                <a:ea typeface="Verdana" panose="020B0604030504040204" pitchFamily="34" charset="0"/>
              </a:rPr>
              <a:t>2345 [creativa]</a:t>
            </a:r>
          </a:p>
        </p:txBody>
      </p:sp>
      <p:sp>
        <p:nvSpPr>
          <p:cNvPr id="8" name="CasellaDiTesto 7">
            <a:extLst>
              <a:ext uri="{FF2B5EF4-FFF2-40B4-BE49-F238E27FC236}">
                <a16:creationId xmlns:a16="http://schemas.microsoft.com/office/drawing/2014/main" id="{26EE18A6-D269-22BC-0232-D1C34355BED3}"/>
              </a:ext>
            </a:extLst>
          </p:cNvPr>
          <p:cNvSpPr txBox="1"/>
          <p:nvPr/>
        </p:nvSpPr>
        <p:spPr>
          <a:xfrm>
            <a:off x="108588" y="3945754"/>
            <a:ext cx="1686044" cy="276999"/>
          </a:xfrm>
          <a:prstGeom prst="rect">
            <a:avLst/>
          </a:prstGeom>
          <a:noFill/>
        </p:spPr>
        <p:txBody>
          <a:bodyPr wrap="square" rtlCol="0">
            <a:spAutoFit/>
          </a:bodyPr>
          <a:lstStyle/>
          <a:p>
            <a:r>
              <a:rPr lang="it-IT" sz="1200" dirty="0">
                <a:latin typeface="Verdana" panose="020B0604030504040204" pitchFamily="34" charset="0"/>
                <a:ea typeface="Verdana" panose="020B0604030504040204" pitchFamily="34" charset="0"/>
              </a:rPr>
              <a:t>34860 [audace]</a:t>
            </a:r>
          </a:p>
        </p:txBody>
      </p:sp>
      <p:sp>
        <p:nvSpPr>
          <p:cNvPr id="9" name="CasellaDiTesto 8">
            <a:extLst>
              <a:ext uri="{FF2B5EF4-FFF2-40B4-BE49-F238E27FC236}">
                <a16:creationId xmlns:a16="http://schemas.microsoft.com/office/drawing/2014/main" id="{1B7F3670-33BD-9041-37D0-DCA68E9EDC06}"/>
              </a:ext>
            </a:extLst>
          </p:cNvPr>
          <p:cNvSpPr txBox="1"/>
          <p:nvPr/>
        </p:nvSpPr>
        <p:spPr>
          <a:xfrm>
            <a:off x="272677" y="4281905"/>
            <a:ext cx="1357865" cy="276999"/>
          </a:xfrm>
          <a:prstGeom prst="rect">
            <a:avLst/>
          </a:prstGeom>
          <a:noFill/>
        </p:spPr>
        <p:txBody>
          <a:bodyPr wrap="square" rtlCol="0">
            <a:spAutoFit/>
          </a:bodyPr>
          <a:lstStyle/>
          <a:p>
            <a:r>
              <a:rPr lang="it-IT" sz="1200" dirty="0">
                <a:latin typeface="Verdana" panose="020B0604030504040204" pitchFamily="34" charset="0"/>
                <a:ea typeface="Verdana" panose="020B0604030504040204" pitchFamily="34" charset="0"/>
              </a:rPr>
              <a:t>125 [intuitiva]</a:t>
            </a:r>
          </a:p>
        </p:txBody>
      </p:sp>
      <p:pic>
        <p:nvPicPr>
          <p:cNvPr id="11" name="Immagine 10">
            <a:extLst>
              <a:ext uri="{FF2B5EF4-FFF2-40B4-BE49-F238E27FC236}">
                <a16:creationId xmlns:a16="http://schemas.microsoft.com/office/drawing/2014/main" id="{91906B9A-D4E0-5EE1-D22E-4A0886AACA3C}"/>
              </a:ext>
            </a:extLst>
          </p:cNvPr>
          <p:cNvPicPr>
            <a:picLocks noChangeAspect="1"/>
          </p:cNvPicPr>
          <p:nvPr/>
        </p:nvPicPr>
        <p:blipFill>
          <a:blip r:embed="rId3"/>
          <a:stretch>
            <a:fillRect/>
          </a:stretch>
        </p:blipFill>
        <p:spPr>
          <a:xfrm>
            <a:off x="4740847" y="2654412"/>
            <a:ext cx="2486244" cy="2036060"/>
          </a:xfrm>
          <a:prstGeom prst="rect">
            <a:avLst/>
          </a:prstGeom>
        </p:spPr>
      </p:pic>
      <p:sp>
        <p:nvSpPr>
          <p:cNvPr id="12" name="CasellaDiTesto 11">
            <a:extLst>
              <a:ext uri="{FF2B5EF4-FFF2-40B4-BE49-F238E27FC236}">
                <a16:creationId xmlns:a16="http://schemas.microsoft.com/office/drawing/2014/main" id="{9F78BD5E-8F73-E6F7-0A82-7B1CD54489EB}"/>
              </a:ext>
            </a:extLst>
          </p:cNvPr>
          <p:cNvSpPr txBox="1"/>
          <p:nvPr/>
        </p:nvSpPr>
        <p:spPr>
          <a:xfrm>
            <a:off x="9335483" y="2391875"/>
            <a:ext cx="2715003" cy="276999"/>
          </a:xfrm>
          <a:prstGeom prst="rect">
            <a:avLst/>
          </a:prstGeom>
          <a:noFill/>
        </p:spPr>
        <p:txBody>
          <a:bodyPr wrap="square" rtlCol="0">
            <a:spAutoFit/>
          </a:bodyPr>
          <a:lstStyle/>
          <a:p>
            <a:r>
              <a:rPr lang="it-IT" sz="1200" dirty="0">
                <a:latin typeface="Verdana" panose="020B0604030504040204" pitchFamily="34" charset="0"/>
                <a:ea typeface="Verdana" panose="020B0604030504040204" pitchFamily="34" charset="0"/>
              </a:rPr>
              <a:t> Output -&gt; probabilità</a:t>
            </a:r>
          </a:p>
        </p:txBody>
      </p:sp>
      <p:pic>
        <p:nvPicPr>
          <p:cNvPr id="14" name="Immagine 13">
            <a:extLst>
              <a:ext uri="{FF2B5EF4-FFF2-40B4-BE49-F238E27FC236}">
                <a16:creationId xmlns:a16="http://schemas.microsoft.com/office/drawing/2014/main" id="{A56DA6D3-7D8B-C892-4CCF-7E306C4A5153}"/>
              </a:ext>
            </a:extLst>
          </p:cNvPr>
          <p:cNvPicPr>
            <a:picLocks noChangeAspect="1"/>
          </p:cNvPicPr>
          <p:nvPr/>
        </p:nvPicPr>
        <p:blipFill>
          <a:blip r:embed="rId4"/>
          <a:stretch>
            <a:fillRect/>
          </a:stretch>
        </p:blipFill>
        <p:spPr>
          <a:xfrm>
            <a:off x="9164431" y="2807374"/>
            <a:ext cx="2754892" cy="1884926"/>
          </a:xfrm>
          <a:prstGeom prst="rect">
            <a:avLst/>
          </a:prstGeom>
        </p:spPr>
      </p:pic>
      <p:sp>
        <p:nvSpPr>
          <p:cNvPr id="15" name="CasellaDiTesto 14">
            <a:extLst>
              <a:ext uri="{FF2B5EF4-FFF2-40B4-BE49-F238E27FC236}">
                <a16:creationId xmlns:a16="http://schemas.microsoft.com/office/drawing/2014/main" id="{D96EE548-4DA9-3D2E-1CA5-063D2E68D6C4}"/>
              </a:ext>
            </a:extLst>
          </p:cNvPr>
          <p:cNvSpPr txBox="1"/>
          <p:nvPr/>
        </p:nvSpPr>
        <p:spPr>
          <a:xfrm>
            <a:off x="7618996" y="3013501"/>
            <a:ext cx="1686044" cy="276999"/>
          </a:xfrm>
          <a:prstGeom prst="rect">
            <a:avLst/>
          </a:prstGeom>
          <a:noFill/>
        </p:spPr>
        <p:txBody>
          <a:bodyPr wrap="square" rtlCol="0">
            <a:spAutoFit/>
          </a:bodyPr>
          <a:lstStyle/>
          <a:p>
            <a:r>
              <a:rPr lang="it-IT" sz="1200" dirty="0">
                <a:latin typeface="Verdana" panose="020B0604030504040204" pitchFamily="34" charset="0"/>
                <a:ea typeface="Verdana" panose="020B0604030504040204" pitchFamily="34" charset="0"/>
              </a:rPr>
              <a:t>932 [affascinante]</a:t>
            </a:r>
          </a:p>
        </p:txBody>
      </p:sp>
      <p:sp>
        <p:nvSpPr>
          <p:cNvPr id="16" name="CasellaDiTesto 15">
            <a:extLst>
              <a:ext uri="{FF2B5EF4-FFF2-40B4-BE49-F238E27FC236}">
                <a16:creationId xmlns:a16="http://schemas.microsoft.com/office/drawing/2014/main" id="{D4FE6542-F81A-790A-1CFD-55D009CC5C06}"/>
              </a:ext>
            </a:extLst>
          </p:cNvPr>
          <p:cNvSpPr txBox="1"/>
          <p:nvPr/>
        </p:nvSpPr>
        <p:spPr>
          <a:xfrm>
            <a:off x="7653657" y="3290500"/>
            <a:ext cx="1686044" cy="276999"/>
          </a:xfrm>
          <a:prstGeom prst="rect">
            <a:avLst/>
          </a:prstGeom>
          <a:noFill/>
        </p:spPr>
        <p:txBody>
          <a:bodyPr wrap="square" rtlCol="0">
            <a:spAutoFit/>
          </a:bodyPr>
          <a:lstStyle/>
          <a:p>
            <a:r>
              <a:rPr lang="it-IT" sz="1200" dirty="0">
                <a:latin typeface="Verdana" panose="020B0604030504040204" pitchFamily="34" charset="0"/>
                <a:ea typeface="Verdana" panose="020B0604030504040204" pitchFamily="34" charset="0"/>
              </a:rPr>
              <a:t>1234 [stimolante]</a:t>
            </a:r>
          </a:p>
        </p:txBody>
      </p:sp>
      <p:sp>
        <p:nvSpPr>
          <p:cNvPr id="17" name="CasellaDiTesto 16">
            <a:extLst>
              <a:ext uri="{FF2B5EF4-FFF2-40B4-BE49-F238E27FC236}">
                <a16:creationId xmlns:a16="http://schemas.microsoft.com/office/drawing/2014/main" id="{6D82B3C1-AB40-B81F-4ABC-8EEF8E64B8B0}"/>
              </a:ext>
            </a:extLst>
          </p:cNvPr>
          <p:cNvSpPr txBox="1"/>
          <p:nvPr/>
        </p:nvSpPr>
        <p:spPr>
          <a:xfrm>
            <a:off x="7807493" y="3570267"/>
            <a:ext cx="1686044" cy="276999"/>
          </a:xfrm>
          <a:prstGeom prst="rect">
            <a:avLst/>
          </a:prstGeom>
          <a:noFill/>
        </p:spPr>
        <p:txBody>
          <a:bodyPr wrap="square" rtlCol="0">
            <a:spAutoFit/>
          </a:bodyPr>
          <a:lstStyle/>
          <a:p>
            <a:r>
              <a:rPr lang="it-IT" sz="1200" dirty="0">
                <a:latin typeface="Verdana" panose="020B0604030504040204" pitchFamily="34" charset="0"/>
                <a:ea typeface="Verdana" panose="020B0604030504040204" pitchFamily="34" charset="0"/>
              </a:rPr>
              <a:t>2345 [creativa]</a:t>
            </a:r>
          </a:p>
        </p:txBody>
      </p:sp>
      <p:sp>
        <p:nvSpPr>
          <p:cNvPr id="18" name="CasellaDiTesto 17">
            <a:extLst>
              <a:ext uri="{FF2B5EF4-FFF2-40B4-BE49-F238E27FC236}">
                <a16:creationId xmlns:a16="http://schemas.microsoft.com/office/drawing/2014/main" id="{AA884193-9FFE-4A1C-B31C-EB4DE22EF7EF}"/>
              </a:ext>
            </a:extLst>
          </p:cNvPr>
          <p:cNvSpPr txBox="1"/>
          <p:nvPr/>
        </p:nvSpPr>
        <p:spPr>
          <a:xfrm>
            <a:off x="7807493" y="3906143"/>
            <a:ext cx="1686044" cy="276999"/>
          </a:xfrm>
          <a:prstGeom prst="rect">
            <a:avLst/>
          </a:prstGeom>
          <a:noFill/>
        </p:spPr>
        <p:txBody>
          <a:bodyPr wrap="square" rtlCol="0">
            <a:spAutoFit/>
          </a:bodyPr>
          <a:lstStyle/>
          <a:p>
            <a:r>
              <a:rPr lang="it-IT" sz="1200" dirty="0">
                <a:latin typeface="Verdana" panose="020B0604030504040204" pitchFamily="34" charset="0"/>
                <a:ea typeface="Verdana" panose="020B0604030504040204" pitchFamily="34" charset="0"/>
              </a:rPr>
              <a:t>34860 [audace]</a:t>
            </a:r>
          </a:p>
        </p:txBody>
      </p:sp>
      <p:sp>
        <p:nvSpPr>
          <p:cNvPr id="19" name="CasellaDiTesto 18">
            <a:extLst>
              <a:ext uri="{FF2B5EF4-FFF2-40B4-BE49-F238E27FC236}">
                <a16:creationId xmlns:a16="http://schemas.microsoft.com/office/drawing/2014/main" id="{318821FD-81FD-59B2-0B11-90A3BC310F5E}"/>
              </a:ext>
            </a:extLst>
          </p:cNvPr>
          <p:cNvSpPr txBox="1"/>
          <p:nvPr/>
        </p:nvSpPr>
        <p:spPr>
          <a:xfrm>
            <a:off x="7947175" y="4222753"/>
            <a:ext cx="1357865" cy="276999"/>
          </a:xfrm>
          <a:prstGeom prst="rect">
            <a:avLst/>
          </a:prstGeom>
          <a:noFill/>
        </p:spPr>
        <p:txBody>
          <a:bodyPr wrap="square" rtlCol="0">
            <a:spAutoFit/>
          </a:bodyPr>
          <a:lstStyle/>
          <a:p>
            <a:r>
              <a:rPr lang="it-IT" sz="1200" dirty="0">
                <a:latin typeface="Verdana" panose="020B0604030504040204" pitchFamily="34" charset="0"/>
                <a:ea typeface="Verdana" panose="020B0604030504040204" pitchFamily="34" charset="0"/>
              </a:rPr>
              <a:t>125 [intuitiva]</a:t>
            </a:r>
          </a:p>
        </p:txBody>
      </p:sp>
      <p:sp>
        <p:nvSpPr>
          <p:cNvPr id="20" name="CasellaDiTesto 19">
            <a:extLst>
              <a:ext uri="{FF2B5EF4-FFF2-40B4-BE49-F238E27FC236}">
                <a16:creationId xmlns:a16="http://schemas.microsoft.com/office/drawing/2014/main" id="{72287404-4B24-DFC2-1F0C-1B19EDFEC92E}"/>
              </a:ext>
            </a:extLst>
          </p:cNvPr>
          <p:cNvSpPr txBox="1"/>
          <p:nvPr/>
        </p:nvSpPr>
        <p:spPr>
          <a:xfrm>
            <a:off x="1504474" y="2597594"/>
            <a:ext cx="2715003" cy="276999"/>
          </a:xfrm>
          <a:prstGeom prst="rect">
            <a:avLst/>
          </a:prstGeom>
          <a:noFill/>
        </p:spPr>
        <p:txBody>
          <a:bodyPr wrap="square" rtlCol="0">
            <a:spAutoFit/>
          </a:bodyPr>
          <a:lstStyle/>
          <a:p>
            <a:r>
              <a:rPr lang="it-IT" sz="1200" dirty="0">
                <a:latin typeface="Verdana" panose="020B0604030504040204" pitchFamily="34" charset="0"/>
                <a:ea typeface="Verdana" panose="020B0604030504040204" pitchFamily="34" charset="0"/>
              </a:rPr>
              <a:t> Input -&gt; punteggio</a:t>
            </a:r>
          </a:p>
        </p:txBody>
      </p:sp>
      <p:cxnSp>
        <p:nvCxnSpPr>
          <p:cNvPr id="21" name="Connettore 2 20">
            <a:extLst>
              <a:ext uri="{FF2B5EF4-FFF2-40B4-BE49-F238E27FC236}">
                <a16:creationId xmlns:a16="http://schemas.microsoft.com/office/drawing/2014/main" id="{A3B18B27-7E69-B344-34C5-D05A5B7A4895}"/>
              </a:ext>
            </a:extLst>
          </p:cNvPr>
          <p:cNvCxnSpPr>
            <a:cxnSpLocks/>
          </p:cNvCxnSpPr>
          <p:nvPr/>
        </p:nvCxnSpPr>
        <p:spPr>
          <a:xfrm>
            <a:off x="4077963" y="3651077"/>
            <a:ext cx="633401"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Connettore 2 31">
            <a:extLst>
              <a:ext uri="{FF2B5EF4-FFF2-40B4-BE49-F238E27FC236}">
                <a16:creationId xmlns:a16="http://schemas.microsoft.com/office/drawing/2014/main" id="{169B3895-9F80-4EAB-EFBA-2A4932A8CB11}"/>
              </a:ext>
            </a:extLst>
          </p:cNvPr>
          <p:cNvCxnSpPr/>
          <p:nvPr/>
        </p:nvCxnSpPr>
        <p:spPr>
          <a:xfrm>
            <a:off x="7227091" y="3650669"/>
            <a:ext cx="490662"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48556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1D99C738-4DE7-6022-1A4B-C2A954B7A5CF}"/>
              </a:ext>
            </a:extLst>
          </p:cNvPr>
          <p:cNvSpPr txBox="1"/>
          <p:nvPr/>
        </p:nvSpPr>
        <p:spPr>
          <a:xfrm>
            <a:off x="1589314" y="402771"/>
            <a:ext cx="8850086" cy="4801314"/>
          </a:xfrm>
          <a:prstGeom prst="rect">
            <a:avLst/>
          </a:prstGeom>
          <a:noFill/>
        </p:spPr>
        <p:txBody>
          <a:bodyPr wrap="square" rtlCol="0">
            <a:spAutoFit/>
          </a:bodyPr>
          <a:lstStyle/>
          <a:p>
            <a:r>
              <a:rPr lang="it-IT" sz="3600" dirty="0">
                <a:latin typeface="Berlin Sans FB Demi" panose="020E0802020502020306" pitchFamily="34" charset="0"/>
              </a:rPr>
              <a:t>Agenda</a:t>
            </a:r>
          </a:p>
          <a:p>
            <a:endParaRPr lang="it-IT" dirty="0">
              <a:latin typeface="Berlin Sans FB Demi" panose="020E0802020502020306" pitchFamily="34" charset="0"/>
            </a:endParaRPr>
          </a:p>
          <a:p>
            <a:r>
              <a:rPr lang="it-IT" sz="2400" dirty="0">
                <a:latin typeface="Berlin Sans FB Demi" panose="020E0802020502020306" pitchFamily="34" charset="0"/>
              </a:rPr>
              <a:t>-</a:t>
            </a:r>
            <a:r>
              <a:rPr lang="en-US" sz="2400" b="1" spc="-10" dirty="0" err="1">
                <a:latin typeface="Berlin Sans FB Demi" panose="020E0802020502020306" pitchFamily="34" charset="0"/>
              </a:rPr>
              <a:t>Introduzione</a:t>
            </a:r>
            <a:r>
              <a:rPr lang="en-US" sz="2400" b="1" spc="-10" dirty="0">
                <a:latin typeface="Berlin Sans FB Demi" panose="020E0802020502020306" pitchFamily="34" charset="0"/>
              </a:rPr>
              <a:t> </a:t>
            </a:r>
            <a:r>
              <a:rPr lang="en-US" sz="2400" b="1" spc="-10" dirty="0" err="1">
                <a:latin typeface="Berlin Sans FB Demi" panose="020E0802020502020306" pitchFamily="34" charset="0"/>
              </a:rPr>
              <a:t>all'intelligenza</a:t>
            </a:r>
            <a:r>
              <a:rPr lang="en-US" sz="2400" b="1" spc="-10" dirty="0">
                <a:latin typeface="Berlin Sans FB Demi" panose="020E0802020502020306" pitchFamily="34" charset="0"/>
              </a:rPr>
              <a:t> </a:t>
            </a:r>
            <a:r>
              <a:rPr lang="en-US" sz="2400" b="1" spc="-10" dirty="0" err="1">
                <a:latin typeface="Berlin Sans FB Demi" panose="020E0802020502020306" pitchFamily="34" charset="0"/>
              </a:rPr>
              <a:t>artificiale</a:t>
            </a:r>
            <a:r>
              <a:rPr lang="en-US" sz="2400" b="1" spc="-10" dirty="0">
                <a:latin typeface="Berlin Sans FB Demi" panose="020E0802020502020306" pitchFamily="34" charset="0"/>
              </a:rPr>
              <a:t> </a:t>
            </a:r>
            <a:r>
              <a:rPr lang="en-US" sz="2400" b="1" spc="-10" dirty="0" err="1">
                <a:latin typeface="Berlin Sans FB Demi" panose="020E0802020502020306" pitchFamily="34" charset="0"/>
              </a:rPr>
              <a:t>generativa</a:t>
            </a:r>
            <a:endParaRPr lang="en-US" sz="2400" b="1" spc="-10" dirty="0">
              <a:latin typeface="Berlin Sans FB Demi" panose="020E0802020502020306" pitchFamily="34" charset="0"/>
            </a:endParaRPr>
          </a:p>
          <a:p>
            <a:r>
              <a:rPr lang="en-US" sz="2400" b="1" spc="-10" dirty="0">
                <a:latin typeface="Berlin Sans FB Demi" panose="020E0802020502020306" pitchFamily="34" charset="0"/>
              </a:rPr>
              <a:t>-</a:t>
            </a:r>
            <a:r>
              <a:rPr lang="it-IT" sz="2400" b="1" spc="-10" dirty="0">
                <a:latin typeface="Berlin Sans FB Demi" panose="020E0802020502020306" pitchFamily="34" charset="0"/>
              </a:rPr>
              <a:t>I modelli linguistici e l'ingegneria dei prompt</a:t>
            </a:r>
          </a:p>
          <a:p>
            <a:r>
              <a:rPr lang="en-US" sz="2400" b="1" spc="-10" dirty="0">
                <a:latin typeface="Berlin Sans FB Demi" panose="020E0802020502020306" pitchFamily="34" charset="0"/>
              </a:rPr>
              <a:t>-</a:t>
            </a:r>
            <a:r>
              <a:rPr lang="it-IT" sz="2400" b="1" i="0" spc="-10" dirty="0">
                <a:effectLst/>
                <a:latin typeface="Berlin Sans FB Demi" panose="020E0802020502020306" pitchFamily="34" charset="0"/>
              </a:rPr>
              <a:t>T</a:t>
            </a:r>
            <a:r>
              <a:rPr lang="it-IT" sz="2400" b="0" i="0" dirty="0">
                <a:effectLst/>
                <a:latin typeface="Berlin Sans FB Demi" panose="020E0802020502020306" pitchFamily="34" charset="0"/>
              </a:rPr>
              <a:t>ecniche di ingegneria dei prompt </a:t>
            </a:r>
          </a:p>
          <a:p>
            <a:r>
              <a:rPr lang="en-US" sz="2400" b="1" spc="-10" dirty="0">
                <a:latin typeface="Berlin Sans FB Demi" panose="020E0802020502020306" pitchFamily="34" charset="0"/>
              </a:rPr>
              <a:t>-</a:t>
            </a:r>
            <a:r>
              <a:rPr lang="it-IT" sz="2400" b="0" i="0" dirty="0">
                <a:effectLst/>
                <a:latin typeface="Berlin Sans FB Demi" panose="020E0802020502020306" pitchFamily="34" charset="0"/>
              </a:rPr>
              <a:t>Ingegneria dei prompt applicata alla programmazione a supporto degli attuari</a:t>
            </a:r>
          </a:p>
          <a:p>
            <a:r>
              <a:rPr lang="it-IT" sz="2400" spc="-10" dirty="0">
                <a:latin typeface="Berlin Sans FB Demi" panose="020E0802020502020306" pitchFamily="34" charset="0"/>
              </a:rPr>
              <a:t>-Prospettive future</a:t>
            </a:r>
            <a:endParaRPr lang="en-US" sz="2400" b="1" spc="-10" dirty="0">
              <a:latin typeface="Berlin Sans FB Demi" panose="020E0802020502020306" pitchFamily="34" charset="0"/>
            </a:endParaRPr>
          </a:p>
          <a:p>
            <a:endParaRPr lang="en-US" sz="1800" b="1" spc="-10" dirty="0">
              <a:latin typeface="Berlin Sans FB Demi" panose="020E0802020502020306" pitchFamily="34" charset="0"/>
            </a:endParaRPr>
          </a:p>
          <a:p>
            <a:endParaRPr lang="en-US" b="1" spc="-10" dirty="0">
              <a:latin typeface="Berlin Sans FB Demi" panose="020E0802020502020306" pitchFamily="34" charset="0"/>
            </a:endParaRPr>
          </a:p>
          <a:p>
            <a:endParaRPr lang="en-US" sz="1800" b="1" spc="-10" dirty="0">
              <a:latin typeface="Berlin Sans FB Demi" panose="020E0802020502020306" pitchFamily="34" charset="0"/>
            </a:endParaRPr>
          </a:p>
          <a:p>
            <a:endParaRPr lang="it-IT" dirty="0">
              <a:latin typeface="Berlin Sans FB Demi" panose="020E0802020502020306" pitchFamily="34" charset="0"/>
            </a:endParaRPr>
          </a:p>
          <a:p>
            <a:endParaRPr lang="it-IT" dirty="0">
              <a:latin typeface="Berlin Sans FB Demi" panose="020E0802020502020306" pitchFamily="34" charset="0"/>
            </a:endParaRPr>
          </a:p>
          <a:p>
            <a:endParaRPr lang="it-IT" dirty="0">
              <a:latin typeface="Berlin Sans FB Demi" panose="020E0802020502020306" pitchFamily="34" charset="0"/>
            </a:endParaRPr>
          </a:p>
        </p:txBody>
      </p:sp>
    </p:spTree>
    <p:extLst>
      <p:ext uri="{BB962C8B-B14F-4D97-AF65-F5344CB8AC3E}">
        <p14:creationId xmlns:p14="http://schemas.microsoft.com/office/powerpoint/2010/main" val="3833307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8E16FE1-05A8-0487-95D0-06589B06EE7E}"/>
              </a:ext>
            </a:extLst>
          </p:cNvPr>
          <p:cNvSpPr txBox="1"/>
          <p:nvPr/>
        </p:nvSpPr>
        <p:spPr>
          <a:xfrm>
            <a:off x="805274" y="967558"/>
            <a:ext cx="7490459" cy="431528"/>
          </a:xfrm>
          <a:prstGeom prst="rect">
            <a:avLst/>
          </a:prstGeom>
        </p:spPr>
        <p:txBody>
          <a:bodyPr vert="horz" wrap="square" lIns="0" tIns="153035" rIns="0" bIns="0" rtlCol="0">
            <a:spAutoFit/>
          </a:bodyPr>
          <a:lstStyle/>
          <a:p>
            <a:pPr marL="125730" algn="just">
              <a:lnSpc>
                <a:spcPct val="100000"/>
              </a:lnSpc>
              <a:spcBef>
                <a:spcPts val="1110"/>
              </a:spcBef>
            </a:pPr>
            <a:r>
              <a:rPr dirty="0">
                <a:latin typeface="Berlin Sans FB" panose="020E0602020502020306" pitchFamily="34" charset="0"/>
                <a:cs typeface="Verdana"/>
              </a:rPr>
              <a:t>Step</a:t>
            </a:r>
            <a:r>
              <a:rPr spc="-35" dirty="0">
                <a:latin typeface="Berlin Sans FB" panose="020E0602020502020306" pitchFamily="34" charset="0"/>
                <a:cs typeface="Verdana"/>
              </a:rPr>
              <a:t> </a:t>
            </a:r>
            <a:r>
              <a:rPr dirty="0">
                <a:latin typeface="Berlin Sans FB" panose="020E0602020502020306" pitchFamily="34" charset="0"/>
                <a:cs typeface="Verdana"/>
              </a:rPr>
              <a:t>7:</a:t>
            </a:r>
            <a:r>
              <a:rPr spc="-30" dirty="0">
                <a:latin typeface="Berlin Sans FB" panose="020E0602020502020306" pitchFamily="34" charset="0"/>
                <a:cs typeface="Verdana"/>
              </a:rPr>
              <a:t> </a:t>
            </a:r>
            <a:r>
              <a:rPr dirty="0">
                <a:latin typeface="Berlin Sans FB" panose="020E0602020502020306" pitchFamily="34" charset="0"/>
                <a:cs typeface="Verdana"/>
              </a:rPr>
              <a:t>Convert</a:t>
            </a:r>
            <a:r>
              <a:rPr lang="it-IT" dirty="0">
                <a:latin typeface="Berlin Sans FB" panose="020E0602020502020306" pitchFamily="34" charset="0"/>
                <a:cs typeface="Verdana"/>
              </a:rPr>
              <a:t>ire</a:t>
            </a:r>
            <a:r>
              <a:rPr spc="-30" dirty="0">
                <a:latin typeface="Berlin Sans FB" panose="020E0602020502020306" pitchFamily="34" charset="0"/>
                <a:cs typeface="Verdana"/>
              </a:rPr>
              <a:t> </a:t>
            </a:r>
            <a:r>
              <a:rPr lang="it-IT" spc="-30" dirty="0">
                <a:latin typeface="Berlin Sans FB" panose="020E0602020502020306" pitchFamily="34" charset="0"/>
                <a:cs typeface="Verdana"/>
              </a:rPr>
              <a:t>i </a:t>
            </a:r>
            <a:r>
              <a:rPr dirty="0">
                <a:latin typeface="Berlin Sans FB" panose="020E0602020502020306" pitchFamily="34" charset="0"/>
                <a:cs typeface="Verdana"/>
              </a:rPr>
              <a:t>token</a:t>
            </a:r>
            <a:r>
              <a:rPr spc="-35" dirty="0">
                <a:latin typeface="Berlin Sans FB" panose="020E0602020502020306" pitchFamily="34" charset="0"/>
                <a:cs typeface="Verdana"/>
              </a:rPr>
              <a:t> </a:t>
            </a:r>
            <a:r>
              <a:rPr dirty="0">
                <a:latin typeface="Berlin Sans FB" panose="020E0602020502020306" pitchFamily="34" charset="0"/>
                <a:cs typeface="Verdana"/>
              </a:rPr>
              <a:t>IDS</a:t>
            </a:r>
            <a:r>
              <a:rPr spc="-30" dirty="0">
                <a:latin typeface="Berlin Sans FB" panose="020E0602020502020306" pitchFamily="34" charset="0"/>
                <a:cs typeface="Verdana"/>
              </a:rPr>
              <a:t> </a:t>
            </a:r>
            <a:r>
              <a:rPr dirty="0">
                <a:latin typeface="Berlin Sans FB" panose="020E0602020502020306" pitchFamily="34" charset="0"/>
                <a:cs typeface="Verdana"/>
              </a:rPr>
              <a:t>in</a:t>
            </a:r>
            <a:r>
              <a:rPr spc="-30" dirty="0">
                <a:latin typeface="Berlin Sans FB" panose="020E0602020502020306" pitchFamily="34" charset="0"/>
                <a:cs typeface="Verdana"/>
              </a:rPr>
              <a:t> </a:t>
            </a:r>
            <a:r>
              <a:rPr lang="it-IT" spc="-30" dirty="0">
                <a:latin typeface="Berlin Sans FB" panose="020E0602020502020306" pitchFamily="34" charset="0"/>
                <a:cs typeface="Verdana"/>
              </a:rPr>
              <a:t>parole</a:t>
            </a:r>
            <a:r>
              <a:rPr spc="-30" dirty="0">
                <a:latin typeface="Berlin Sans FB" panose="020E0602020502020306" pitchFamily="34" charset="0"/>
                <a:cs typeface="Verdana"/>
              </a:rPr>
              <a:t> </a:t>
            </a:r>
            <a:r>
              <a:rPr spc="-20" dirty="0">
                <a:latin typeface="Berlin Sans FB" panose="020E0602020502020306" pitchFamily="34" charset="0"/>
                <a:cs typeface="Verdana"/>
              </a:rPr>
              <a:t>-</a:t>
            </a:r>
            <a:r>
              <a:rPr dirty="0">
                <a:latin typeface="Berlin Sans FB" panose="020E0602020502020306" pitchFamily="34" charset="0"/>
                <a:cs typeface="Verdana"/>
              </a:rPr>
              <a:t>&gt;</a:t>
            </a:r>
            <a:r>
              <a:rPr spc="-35" dirty="0">
                <a:latin typeface="Berlin Sans FB" panose="020E0602020502020306" pitchFamily="34" charset="0"/>
                <a:cs typeface="Verdana"/>
              </a:rPr>
              <a:t> </a:t>
            </a:r>
            <a:r>
              <a:rPr lang="it-IT" spc="-65" dirty="0">
                <a:latin typeface="Berlin Sans FB" panose="020E0602020502020306" pitchFamily="34" charset="0"/>
                <a:cs typeface="Verdana"/>
              </a:rPr>
              <a:t>decodifica del testo</a:t>
            </a:r>
          </a:p>
        </p:txBody>
      </p:sp>
      <p:sp>
        <p:nvSpPr>
          <p:cNvPr id="3" name="CasellaDiTesto 2">
            <a:extLst>
              <a:ext uri="{FF2B5EF4-FFF2-40B4-BE49-F238E27FC236}">
                <a16:creationId xmlns:a16="http://schemas.microsoft.com/office/drawing/2014/main" id="{32E39FAB-7C3B-C86D-EA50-BB16B3626E4F}"/>
              </a:ext>
            </a:extLst>
          </p:cNvPr>
          <p:cNvSpPr txBox="1"/>
          <p:nvPr/>
        </p:nvSpPr>
        <p:spPr>
          <a:xfrm>
            <a:off x="130629" y="242891"/>
            <a:ext cx="11919857" cy="369332"/>
          </a:xfrm>
          <a:prstGeom prst="rect">
            <a:avLst/>
          </a:prstGeom>
          <a:noFill/>
        </p:spPr>
        <p:txBody>
          <a:bodyPr wrap="square">
            <a:spAutoFit/>
          </a:bodyPr>
          <a:lstStyle/>
          <a:p>
            <a:pPr algn="ctr"/>
            <a:r>
              <a:rPr lang="it-IT" dirty="0">
                <a:solidFill>
                  <a:srgbClr val="31333F"/>
                </a:solidFill>
                <a:latin typeface="Berlin Sans FB Demi" panose="020E0802020502020306" pitchFamily="34" charset="0"/>
              </a:rPr>
              <a:t>Funzionamento del trasformatore</a:t>
            </a:r>
            <a:endParaRPr lang="it-IT" sz="1800" dirty="0">
              <a:latin typeface="Berlin Sans FB Demi" panose="020E0802020502020306" pitchFamily="34" charset="0"/>
            </a:endParaRPr>
          </a:p>
        </p:txBody>
      </p:sp>
      <p:sp>
        <p:nvSpPr>
          <p:cNvPr id="4" name="CasellaDiTesto 3">
            <a:extLst>
              <a:ext uri="{FF2B5EF4-FFF2-40B4-BE49-F238E27FC236}">
                <a16:creationId xmlns:a16="http://schemas.microsoft.com/office/drawing/2014/main" id="{A9C6F25D-BE4B-C3CB-2EA7-A26C25F71A83}"/>
              </a:ext>
            </a:extLst>
          </p:cNvPr>
          <p:cNvSpPr txBox="1"/>
          <p:nvPr/>
        </p:nvSpPr>
        <p:spPr>
          <a:xfrm>
            <a:off x="1012371" y="2198914"/>
            <a:ext cx="7369629" cy="3139321"/>
          </a:xfrm>
          <a:prstGeom prst="rect">
            <a:avLst/>
          </a:prstGeom>
          <a:noFill/>
        </p:spPr>
        <p:txBody>
          <a:bodyPr wrap="square" rtlCol="0">
            <a:spAutoFit/>
          </a:bodyPr>
          <a:lstStyle/>
          <a:p>
            <a:r>
              <a:rPr lang="it-IT" dirty="0">
                <a:latin typeface="Verdana" panose="020B0604030504040204" pitchFamily="34" charset="0"/>
                <a:ea typeface="Verdana" panose="020B0604030504040204" pitchFamily="34" charset="0"/>
              </a:rPr>
              <a:t>-Token IDS</a:t>
            </a:r>
          </a:p>
          <a:p>
            <a:endParaRPr lang="it-IT" dirty="0">
              <a:latin typeface="Verdana" panose="020B0604030504040204" pitchFamily="34" charset="0"/>
              <a:ea typeface="Verdana" panose="020B0604030504040204" pitchFamily="34" charset="0"/>
            </a:endParaRPr>
          </a:p>
          <a:p>
            <a:r>
              <a:rPr lang="it-IT" dirty="0">
                <a:solidFill>
                  <a:schemeClr val="accent5"/>
                </a:solidFill>
                <a:latin typeface="Verdana" panose="020B0604030504040204" pitchFamily="34" charset="0"/>
                <a:ea typeface="Verdana" panose="020B0604030504040204" pitchFamily="34" charset="0"/>
              </a:rPr>
              <a:t>1349</a:t>
            </a:r>
            <a:r>
              <a:rPr lang="it-IT" dirty="0">
                <a:solidFill>
                  <a:srgbClr val="FF0000"/>
                </a:solidFill>
                <a:latin typeface="Verdana" panose="020B0604030504040204" pitchFamily="34" charset="0"/>
                <a:ea typeface="Verdana" panose="020B0604030504040204" pitchFamily="34" charset="0"/>
              </a:rPr>
              <a:t>	1543</a:t>
            </a:r>
            <a:r>
              <a:rPr lang="it-IT" dirty="0">
                <a:latin typeface="Verdana" panose="020B0604030504040204" pitchFamily="34" charset="0"/>
                <a:ea typeface="Verdana" panose="020B0604030504040204" pitchFamily="34" charset="0"/>
              </a:rPr>
              <a:t>	</a:t>
            </a:r>
            <a:r>
              <a:rPr lang="it-IT" dirty="0">
                <a:solidFill>
                  <a:srgbClr val="00B0F0"/>
                </a:solidFill>
                <a:latin typeface="Verdana" panose="020B0604030504040204" pitchFamily="34" charset="0"/>
                <a:ea typeface="Verdana" panose="020B0604030504040204" pitchFamily="34" charset="0"/>
              </a:rPr>
              <a:t>12456</a:t>
            </a:r>
            <a:r>
              <a:rPr lang="it-IT" dirty="0">
                <a:latin typeface="Verdana" panose="020B0604030504040204" pitchFamily="34" charset="0"/>
                <a:ea typeface="Verdana" panose="020B0604030504040204" pitchFamily="34" charset="0"/>
              </a:rPr>
              <a:t>	</a:t>
            </a:r>
            <a:r>
              <a:rPr lang="it-IT" dirty="0">
                <a:solidFill>
                  <a:srgbClr val="00B050"/>
                </a:solidFill>
                <a:latin typeface="Verdana" panose="020B0604030504040204" pitchFamily="34" charset="0"/>
                <a:ea typeface="Verdana" panose="020B0604030504040204" pitchFamily="34" charset="0"/>
              </a:rPr>
              <a:t>218</a:t>
            </a:r>
            <a:r>
              <a:rPr lang="it-IT" dirty="0">
                <a:latin typeface="Verdana" panose="020B0604030504040204" pitchFamily="34" charset="0"/>
                <a:ea typeface="Verdana" panose="020B0604030504040204" pitchFamily="34" charset="0"/>
              </a:rPr>
              <a:t>	</a:t>
            </a:r>
            <a:r>
              <a:rPr lang="it-IT" dirty="0">
                <a:solidFill>
                  <a:srgbClr val="C00000"/>
                </a:solidFill>
                <a:latin typeface="Verdana" panose="020B0604030504040204" pitchFamily="34" charset="0"/>
                <a:ea typeface="Verdana" panose="020B0604030504040204" pitchFamily="34" charset="0"/>
              </a:rPr>
              <a:t>932</a:t>
            </a:r>
          </a:p>
          <a:p>
            <a:endParaRPr lang="it-IT" dirty="0">
              <a:latin typeface="Verdana" panose="020B0604030504040204" pitchFamily="34" charset="0"/>
              <a:ea typeface="Verdana" panose="020B0604030504040204" pitchFamily="34" charset="0"/>
            </a:endParaRPr>
          </a:p>
          <a:p>
            <a:endParaRPr lang="it-IT" dirty="0">
              <a:latin typeface="Verdana" panose="020B0604030504040204" pitchFamily="34" charset="0"/>
              <a:ea typeface="Verdana" panose="020B0604030504040204" pitchFamily="34" charset="0"/>
            </a:endParaRPr>
          </a:p>
          <a:p>
            <a:r>
              <a:rPr lang="it-IT" dirty="0">
                <a:latin typeface="Verdana" panose="020B0604030504040204" pitchFamily="34" charset="0"/>
                <a:ea typeface="Verdana" panose="020B0604030504040204" pitchFamily="34" charset="0"/>
              </a:rPr>
              <a:t>-Decodifica del testo</a:t>
            </a:r>
          </a:p>
          <a:p>
            <a:endParaRPr lang="it-IT" dirty="0">
              <a:latin typeface="Verdana" panose="020B0604030504040204" pitchFamily="34" charset="0"/>
              <a:ea typeface="Verdana" panose="020B0604030504040204" pitchFamily="34" charset="0"/>
            </a:endParaRPr>
          </a:p>
          <a:p>
            <a:r>
              <a:rPr lang="it-IT" dirty="0">
                <a:solidFill>
                  <a:schemeClr val="accent5"/>
                </a:solidFill>
                <a:latin typeface="Verdana" panose="020B0604030504040204" pitchFamily="34" charset="0"/>
                <a:ea typeface="Verdana" panose="020B0604030504040204" pitchFamily="34" charset="0"/>
              </a:rPr>
              <a:t>L’</a:t>
            </a:r>
            <a:r>
              <a:rPr lang="it-IT" dirty="0">
                <a:solidFill>
                  <a:srgbClr val="FF0000"/>
                </a:solidFill>
                <a:latin typeface="Verdana" panose="020B0604030504040204" pitchFamily="34" charset="0"/>
                <a:ea typeface="Verdana" panose="020B0604030504040204" pitchFamily="34" charset="0"/>
              </a:rPr>
              <a:t>intelligenza</a:t>
            </a:r>
            <a:r>
              <a:rPr lang="it-IT" dirty="0">
                <a:latin typeface="Verdana" panose="020B0604030504040204" pitchFamily="34" charset="0"/>
                <a:ea typeface="Verdana" panose="020B0604030504040204" pitchFamily="34" charset="0"/>
              </a:rPr>
              <a:t> </a:t>
            </a:r>
            <a:r>
              <a:rPr lang="it-IT" dirty="0">
                <a:solidFill>
                  <a:srgbClr val="00B0F0"/>
                </a:solidFill>
                <a:latin typeface="Verdana" panose="020B0604030504040204" pitchFamily="34" charset="0"/>
                <a:ea typeface="Verdana" panose="020B0604030504040204" pitchFamily="34" charset="0"/>
              </a:rPr>
              <a:t>artificiale</a:t>
            </a:r>
            <a:r>
              <a:rPr lang="it-IT" dirty="0">
                <a:latin typeface="Verdana" panose="020B0604030504040204" pitchFamily="34" charset="0"/>
                <a:ea typeface="Verdana" panose="020B0604030504040204" pitchFamily="34" charset="0"/>
              </a:rPr>
              <a:t> </a:t>
            </a:r>
            <a:r>
              <a:rPr lang="it-IT" dirty="0">
                <a:solidFill>
                  <a:srgbClr val="00B050"/>
                </a:solidFill>
                <a:latin typeface="Verdana" panose="020B0604030504040204" pitchFamily="34" charset="0"/>
                <a:ea typeface="Verdana" panose="020B0604030504040204" pitchFamily="34" charset="0"/>
              </a:rPr>
              <a:t>è</a:t>
            </a:r>
            <a:r>
              <a:rPr lang="it-IT" dirty="0">
                <a:latin typeface="Verdana" panose="020B0604030504040204" pitchFamily="34" charset="0"/>
                <a:ea typeface="Verdana" panose="020B0604030504040204" pitchFamily="34" charset="0"/>
              </a:rPr>
              <a:t> </a:t>
            </a:r>
            <a:r>
              <a:rPr lang="it-IT" dirty="0">
                <a:solidFill>
                  <a:srgbClr val="C00000"/>
                </a:solidFill>
                <a:latin typeface="Verdana" panose="020B0604030504040204" pitchFamily="34" charset="0"/>
                <a:ea typeface="Verdana" panose="020B0604030504040204" pitchFamily="34" charset="0"/>
              </a:rPr>
              <a:t>affascinante</a:t>
            </a:r>
          </a:p>
          <a:p>
            <a:endParaRPr lang="it-IT" dirty="0">
              <a:latin typeface="Verdana" panose="020B0604030504040204" pitchFamily="34" charset="0"/>
              <a:ea typeface="Verdana" panose="020B0604030504040204" pitchFamily="34" charset="0"/>
            </a:endParaRPr>
          </a:p>
          <a:p>
            <a:endParaRPr lang="it-IT" dirty="0">
              <a:latin typeface="Verdana" panose="020B0604030504040204" pitchFamily="34" charset="0"/>
              <a:ea typeface="Verdana" panose="020B0604030504040204" pitchFamily="34" charset="0"/>
            </a:endParaRPr>
          </a:p>
          <a:p>
            <a:r>
              <a:rPr lang="it-IT" dirty="0">
                <a:latin typeface="Verdana" panose="020B0604030504040204" pitchFamily="34" charset="0"/>
                <a:ea typeface="Verdana" panose="020B0604030504040204" pitchFamily="34" charset="0"/>
              </a:rPr>
              <a:t>-Prossima parola prevista: </a:t>
            </a:r>
            <a:r>
              <a:rPr lang="it-IT" dirty="0">
                <a:solidFill>
                  <a:srgbClr val="C00000"/>
                </a:solidFill>
                <a:latin typeface="Verdana" panose="020B0604030504040204" pitchFamily="34" charset="0"/>
                <a:ea typeface="Verdana" panose="020B0604030504040204" pitchFamily="34" charset="0"/>
              </a:rPr>
              <a:t>affascinante</a:t>
            </a:r>
            <a:r>
              <a:rPr lang="it-IT" dirty="0">
                <a:latin typeface="Verdana" panose="020B0604030504040204" pitchFamily="34" charset="0"/>
                <a:ea typeface="Verdana" panose="020B0604030504040204" pitchFamily="34" charset="0"/>
              </a:rPr>
              <a:t> (probabilità 65.2%)</a:t>
            </a:r>
          </a:p>
        </p:txBody>
      </p:sp>
    </p:spTree>
    <p:extLst>
      <p:ext uri="{BB962C8B-B14F-4D97-AF65-F5344CB8AC3E}">
        <p14:creationId xmlns:p14="http://schemas.microsoft.com/office/powerpoint/2010/main" val="3446850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B4721480-A94E-81F8-5479-9F19AD30DD64}"/>
              </a:ext>
            </a:extLst>
          </p:cNvPr>
          <p:cNvSpPr txBox="1"/>
          <p:nvPr/>
        </p:nvSpPr>
        <p:spPr>
          <a:xfrm>
            <a:off x="119743" y="242891"/>
            <a:ext cx="11919857" cy="369332"/>
          </a:xfrm>
          <a:prstGeom prst="rect">
            <a:avLst/>
          </a:prstGeom>
          <a:noFill/>
        </p:spPr>
        <p:txBody>
          <a:bodyPr wrap="square">
            <a:spAutoFit/>
          </a:bodyPr>
          <a:lstStyle/>
          <a:p>
            <a:pPr algn="ctr"/>
            <a:r>
              <a:rPr lang="it-IT" dirty="0">
                <a:solidFill>
                  <a:srgbClr val="31333F"/>
                </a:solidFill>
                <a:latin typeface="Berlin Sans FB Demi" panose="020E0802020502020306" pitchFamily="34" charset="0"/>
              </a:rPr>
              <a:t>Architettura del </a:t>
            </a:r>
            <a:r>
              <a:rPr lang="it-IT" b="0" i="0" dirty="0">
                <a:solidFill>
                  <a:srgbClr val="31333F"/>
                </a:solidFill>
                <a:effectLst/>
                <a:latin typeface="Berlin Sans FB Demi" panose="020E0802020502020306" pitchFamily="34" charset="0"/>
              </a:rPr>
              <a:t>Trasformator</a:t>
            </a:r>
            <a:r>
              <a:rPr lang="it-IT" dirty="0">
                <a:solidFill>
                  <a:srgbClr val="31333F"/>
                </a:solidFill>
                <a:latin typeface="Berlin Sans FB Demi" panose="020E0802020502020306" pitchFamily="34" charset="0"/>
              </a:rPr>
              <a:t>e</a:t>
            </a:r>
            <a:endParaRPr lang="it-IT" sz="1800" dirty="0">
              <a:latin typeface="Berlin Sans FB Demi" panose="020E0802020502020306" pitchFamily="34" charset="0"/>
            </a:endParaRPr>
          </a:p>
        </p:txBody>
      </p:sp>
      <p:sp>
        <p:nvSpPr>
          <p:cNvPr id="3" name="CasellaDiTesto 2">
            <a:extLst>
              <a:ext uri="{FF2B5EF4-FFF2-40B4-BE49-F238E27FC236}">
                <a16:creationId xmlns:a16="http://schemas.microsoft.com/office/drawing/2014/main" id="{36FD681C-DA26-CAEA-D6E2-E895A2E1F7E1}"/>
              </a:ext>
            </a:extLst>
          </p:cNvPr>
          <p:cNvSpPr txBox="1"/>
          <p:nvPr/>
        </p:nvSpPr>
        <p:spPr>
          <a:xfrm>
            <a:off x="489857" y="827314"/>
            <a:ext cx="11038114" cy="3970318"/>
          </a:xfrm>
          <a:prstGeom prst="rect">
            <a:avLst/>
          </a:prstGeom>
          <a:noFill/>
        </p:spPr>
        <p:txBody>
          <a:bodyPr wrap="square" rtlCol="0">
            <a:spAutoFit/>
          </a:bodyPr>
          <a:lstStyle/>
          <a:p>
            <a:pPr algn="just"/>
            <a:r>
              <a:rPr lang="it-IT" b="0" i="0" dirty="0">
                <a:solidFill>
                  <a:srgbClr val="31333F"/>
                </a:solidFill>
                <a:effectLst/>
                <a:latin typeface="Berlin Sans FB" panose="020E0602020502020306" pitchFamily="34" charset="0"/>
              </a:rPr>
              <a:t>Oltre alla generazione di testo, le architetture dei Trasformatori possono essere classificate in tre tipologie: solo codifica, solo decodifica e codifica-decodifica. Ogni architettura è progettata per rispondere a esigenze specifiche.</a:t>
            </a:r>
          </a:p>
          <a:p>
            <a:pPr algn="just"/>
            <a:endParaRPr lang="it-IT" dirty="0">
              <a:solidFill>
                <a:srgbClr val="31333F"/>
              </a:solidFill>
              <a:latin typeface="Berlin Sans FB" panose="020E0602020502020306" pitchFamily="34" charset="0"/>
            </a:endParaRPr>
          </a:p>
          <a:p>
            <a:pPr marL="285750" indent="-285750" algn="just">
              <a:buFont typeface="Wingdings" panose="05000000000000000000" pitchFamily="2" charset="2"/>
              <a:buChar char="q"/>
            </a:pPr>
            <a:r>
              <a:rPr lang="it-IT" dirty="0">
                <a:solidFill>
                  <a:srgbClr val="31333F"/>
                </a:solidFill>
                <a:latin typeface="Berlin Sans FB Demi" panose="020E0802020502020306" pitchFamily="34" charset="0"/>
              </a:rPr>
              <a:t>Trasformatore di codifica:</a:t>
            </a:r>
            <a:r>
              <a:rPr lang="it-IT" dirty="0">
                <a:solidFill>
                  <a:srgbClr val="31333F"/>
                </a:solidFill>
                <a:latin typeface="Berlin Sans FB" panose="020E0602020502020306" pitchFamily="34" charset="0"/>
              </a:rPr>
              <a:t> </a:t>
            </a:r>
            <a:r>
              <a:rPr lang="it-IT" b="0" i="0" dirty="0">
                <a:solidFill>
                  <a:srgbClr val="31333F"/>
                </a:solidFill>
                <a:effectLst/>
                <a:latin typeface="Berlin Sans FB" panose="020E0602020502020306" pitchFamily="34" charset="0"/>
              </a:rPr>
              <a:t>sfruttano un meccanismo di self-</a:t>
            </a:r>
            <a:r>
              <a:rPr lang="it-IT" b="0" i="0" dirty="0" err="1">
                <a:solidFill>
                  <a:srgbClr val="31333F"/>
                </a:solidFill>
                <a:effectLst/>
                <a:latin typeface="Berlin Sans FB" panose="020E0602020502020306" pitchFamily="34" charset="0"/>
              </a:rPr>
              <a:t>attention</a:t>
            </a:r>
            <a:r>
              <a:rPr lang="it-IT" b="0" i="0" dirty="0">
                <a:solidFill>
                  <a:srgbClr val="31333F"/>
                </a:solidFill>
                <a:effectLst/>
                <a:latin typeface="Berlin Sans FB" panose="020E0602020502020306" pitchFamily="34" charset="0"/>
              </a:rPr>
              <a:t> bidirezionale che permette di considerare il contesto circostante ad ogni parola (sinistra e destra). E’ utilizzato per compiti in cui è richiesta la comprensione dell’intera sequenza di testo: classificazione, analisi delle opinioni, riconoscimento delle entità nominate (NER). Esempi di linguaggi: BERT, </a:t>
            </a:r>
            <a:r>
              <a:rPr lang="it-IT" b="0" i="0" dirty="0" err="1">
                <a:solidFill>
                  <a:srgbClr val="31333F"/>
                </a:solidFill>
                <a:effectLst/>
                <a:latin typeface="Berlin Sans FB" panose="020E0602020502020306" pitchFamily="34" charset="0"/>
              </a:rPr>
              <a:t>RoBERTa</a:t>
            </a:r>
            <a:r>
              <a:rPr lang="it-IT" b="0" i="0" dirty="0">
                <a:solidFill>
                  <a:srgbClr val="31333F"/>
                </a:solidFill>
                <a:effectLst/>
                <a:latin typeface="Berlin Sans FB" panose="020E0602020502020306" pitchFamily="34" charset="0"/>
              </a:rPr>
              <a:t>.</a:t>
            </a:r>
          </a:p>
          <a:p>
            <a:pPr marL="285750" indent="-285750" algn="just">
              <a:buFont typeface="Wingdings" panose="05000000000000000000" pitchFamily="2" charset="2"/>
              <a:buChar char="q"/>
            </a:pPr>
            <a:r>
              <a:rPr lang="it-IT" dirty="0">
                <a:solidFill>
                  <a:srgbClr val="31333F"/>
                </a:solidFill>
                <a:latin typeface="Berlin Sans FB Demi" panose="020E0802020502020306" pitchFamily="34" charset="0"/>
              </a:rPr>
              <a:t>Trasformatore di decodifica:</a:t>
            </a:r>
            <a:r>
              <a:rPr lang="it-IT" dirty="0">
                <a:solidFill>
                  <a:srgbClr val="31333F"/>
                </a:solidFill>
                <a:latin typeface="Berlin Sans FB" panose="020E0602020502020306" pitchFamily="34" charset="0"/>
              </a:rPr>
              <a:t> </a:t>
            </a:r>
            <a:r>
              <a:rPr lang="it-IT" b="0" i="0" dirty="0">
                <a:solidFill>
                  <a:srgbClr val="31333F"/>
                </a:solidFill>
                <a:effectLst/>
                <a:latin typeface="Berlin Sans FB" panose="020E0602020502020306" pitchFamily="34" charset="0"/>
              </a:rPr>
              <a:t>adottano un meccanismo di self-</a:t>
            </a:r>
            <a:r>
              <a:rPr lang="it-IT" b="0" i="0" dirty="0" err="1">
                <a:solidFill>
                  <a:srgbClr val="31333F"/>
                </a:solidFill>
                <a:effectLst/>
                <a:latin typeface="Berlin Sans FB" panose="020E0602020502020306" pitchFamily="34" charset="0"/>
              </a:rPr>
              <a:t>attention</a:t>
            </a:r>
            <a:r>
              <a:rPr lang="it-IT" b="0" i="0" dirty="0">
                <a:solidFill>
                  <a:srgbClr val="31333F"/>
                </a:solidFill>
                <a:effectLst/>
                <a:latin typeface="Berlin Sans FB" panose="020E0602020502020306" pitchFamily="34" charset="0"/>
              </a:rPr>
              <a:t> unidirezionale che permette di considerare solo il contesto che precede ogni parola (sinistra). E’ utilizzato per la generazione sequenziale di testo, dove ogni parola è predetta in base a quelle precedenti: produzione di testo, assistenti virtuali, riassunti, traduzioni. Esempi di linguaggi: GPT, </a:t>
            </a:r>
            <a:r>
              <a:rPr lang="it-IT" b="0" i="0" dirty="0" err="1">
                <a:solidFill>
                  <a:srgbClr val="31333F"/>
                </a:solidFill>
                <a:effectLst/>
                <a:latin typeface="Berlin Sans FB" panose="020E0602020502020306" pitchFamily="34" charset="0"/>
              </a:rPr>
              <a:t>Llama</a:t>
            </a:r>
            <a:r>
              <a:rPr lang="it-IT" b="0" i="0" dirty="0">
                <a:solidFill>
                  <a:srgbClr val="31333F"/>
                </a:solidFill>
                <a:effectLst/>
                <a:latin typeface="Berlin Sans FB" panose="020E0602020502020306" pitchFamily="34" charset="0"/>
              </a:rPr>
              <a:t>.</a:t>
            </a:r>
          </a:p>
          <a:p>
            <a:pPr marL="285750" indent="-285750" algn="just">
              <a:buFont typeface="Wingdings" panose="05000000000000000000" pitchFamily="2" charset="2"/>
              <a:buChar char="q"/>
            </a:pPr>
            <a:r>
              <a:rPr lang="it-IT" dirty="0">
                <a:solidFill>
                  <a:srgbClr val="31333F"/>
                </a:solidFill>
                <a:latin typeface="Berlin Sans FB Demi" panose="020E0802020502020306" pitchFamily="34" charset="0"/>
              </a:rPr>
              <a:t>Trasformatore di codifica-decodifica:</a:t>
            </a:r>
            <a:r>
              <a:rPr lang="it-IT" dirty="0">
                <a:solidFill>
                  <a:srgbClr val="31333F"/>
                </a:solidFill>
                <a:latin typeface="Berlin Sans FB" panose="020E0602020502020306" pitchFamily="34" charset="0"/>
              </a:rPr>
              <a:t> </a:t>
            </a:r>
            <a:r>
              <a:rPr lang="it-IT" b="0" i="0" dirty="0">
                <a:solidFill>
                  <a:srgbClr val="31333F"/>
                </a:solidFill>
                <a:effectLst/>
                <a:latin typeface="Berlin Sans FB" panose="020E0602020502020306" pitchFamily="34" charset="0"/>
              </a:rPr>
              <a:t> integrano la capacità di entrambi gli approcci. E’ utilizzato in compiti che richiedono sia la comprensione che la generazione di sequenze di testo: traduzioni, riassunti, Q&amp;A. Esempi di linguaggi: T5, BART.   </a:t>
            </a:r>
            <a:endParaRPr lang="it-IT" dirty="0">
              <a:latin typeface="Berlin Sans FB" panose="020E0602020502020306" pitchFamily="34" charset="0"/>
            </a:endParaRPr>
          </a:p>
        </p:txBody>
      </p:sp>
    </p:spTree>
    <p:extLst>
      <p:ext uri="{BB962C8B-B14F-4D97-AF65-F5344CB8AC3E}">
        <p14:creationId xmlns:p14="http://schemas.microsoft.com/office/powerpoint/2010/main" val="1550063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21EA40D8-870C-BD17-3919-CD0BDD29B975}"/>
              </a:ext>
            </a:extLst>
          </p:cNvPr>
          <p:cNvSpPr txBox="1"/>
          <p:nvPr/>
        </p:nvSpPr>
        <p:spPr>
          <a:xfrm>
            <a:off x="119743" y="242891"/>
            <a:ext cx="11919857" cy="369332"/>
          </a:xfrm>
          <a:prstGeom prst="rect">
            <a:avLst/>
          </a:prstGeom>
          <a:noFill/>
        </p:spPr>
        <p:txBody>
          <a:bodyPr wrap="square">
            <a:spAutoFit/>
          </a:bodyPr>
          <a:lstStyle/>
          <a:p>
            <a:pPr algn="ctr"/>
            <a:r>
              <a:rPr lang="it-IT" b="0" i="0" dirty="0">
                <a:solidFill>
                  <a:srgbClr val="31333F"/>
                </a:solidFill>
                <a:effectLst/>
                <a:latin typeface="Berlin Sans FB Demi" panose="020E0802020502020306" pitchFamily="34" charset="0"/>
              </a:rPr>
              <a:t>Trasformatori: punti di forza e punti di debolezza</a:t>
            </a:r>
            <a:endParaRPr lang="it-IT" sz="1800" dirty="0">
              <a:latin typeface="Berlin Sans FB Demi" panose="020E0802020502020306" pitchFamily="34" charset="0"/>
            </a:endParaRPr>
          </a:p>
        </p:txBody>
      </p:sp>
      <p:sp>
        <p:nvSpPr>
          <p:cNvPr id="3" name="CasellaDiTesto 2">
            <a:extLst>
              <a:ext uri="{FF2B5EF4-FFF2-40B4-BE49-F238E27FC236}">
                <a16:creationId xmlns:a16="http://schemas.microsoft.com/office/drawing/2014/main" id="{E8D19E59-EE13-46A3-7F3C-6588D33582BE}"/>
              </a:ext>
            </a:extLst>
          </p:cNvPr>
          <p:cNvSpPr txBox="1"/>
          <p:nvPr/>
        </p:nvSpPr>
        <p:spPr>
          <a:xfrm>
            <a:off x="1001486" y="1012371"/>
            <a:ext cx="10036628" cy="4247317"/>
          </a:xfrm>
          <a:prstGeom prst="rect">
            <a:avLst/>
          </a:prstGeom>
          <a:noFill/>
        </p:spPr>
        <p:txBody>
          <a:bodyPr wrap="square" rtlCol="0">
            <a:spAutoFit/>
          </a:bodyPr>
          <a:lstStyle/>
          <a:p>
            <a:pPr algn="l">
              <a:buNone/>
            </a:pPr>
            <a:r>
              <a:rPr lang="it-IT" b="0" i="0" dirty="0">
                <a:solidFill>
                  <a:srgbClr val="31333F"/>
                </a:solidFill>
                <a:effectLst/>
                <a:latin typeface="Source Sans Pro" panose="020B0503030403020204" pitchFamily="34" charset="0"/>
              </a:rPr>
              <a:t> </a:t>
            </a:r>
          </a:p>
          <a:p>
            <a:pPr algn="just">
              <a:buNone/>
            </a:pPr>
            <a:r>
              <a:rPr lang="it-IT" dirty="0">
                <a:solidFill>
                  <a:srgbClr val="31333F"/>
                </a:solidFill>
                <a:latin typeface="Berlin Sans FB Demi" panose="020E0802020502020306" pitchFamily="34" charset="0"/>
              </a:rPr>
              <a:t>Punti di forza:</a:t>
            </a:r>
          </a:p>
          <a:p>
            <a:pPr marL="285750" indent="-285750" algn="just">
              <a:buFont typeface="Wingdings" panose="05000000000000000000" pitchFamily="2" charset="2"/>
              <a:buChar char="q"/>
            </a:pPr>
            <a:r>
              <a:rPr lang="it-IT" b="0" i="0" dirty="0">
                <a:solidFill>
                  <a:srgbClr val="31333F"/>
                </a:solidFill>
                <a:effectLst/>
                <a:latin typeface="Berlin Sans FB" panose="020E0602020502020306" pitchFamily="34" charset="0"/>
              </a:rPr>
              <a:t>I Trasformatori eccellono nel catturare le dipendenze a lungo termine nei dati, grazie al loro meccanismo di auto-attenzione, rendendoli altamente efficaci per compiti come la generazione del linguaggio e la traduzione; </a:t>
            </a:r>
          </a:p>
          <a:p>
            <a:pPr marL="285750" indent="-285750" algn="just">
              <a:buFont typeface="Wingdings" panose="05000000000000000000" pitchFamily="2" charset="2"/>
              <a:buChar char="q"/>
            </a:pPr>
            <a:r>
              <a:rPr lang="it-IT" b="0" i="0" dirty="0">
                <a:solidFill>
                  <a:srgbClr val="31333F"/>
                </a:solidFill>
                <a:effectLst/>
                <a:latin typeface="Berlin Sans FB" panose="020E0602020502020306" pitchFamily="34" charset="0"/>
              </a:rPr>
              <a:t>I Trasformatori sono altamente parallelizzabili, permettendo l'addestramento su dataset di dimensioni massicce e superando le limitazioni del processamento sequenziale delle reti neurali ricorrenti.</a:t>
            </a:r>
          </a:p>
          <a:p>
            <a:pPr algn="just"/>
            <a:r>
              <a:rPr lang="it-IT" b="0" i="0" dirty="0">
                <a:solidFill>
                  <a:srgbClr val="31333F"/>
                </a:solidFill>
                <a:effectLst/>
                <a:latin typeface="Berlin Sans FB Demi" panose="020E0802020502020306" pitchFamily="34" charset="0"/>
              </a:rPr>
              <a:t>Limitazioni:</a:t>
            </a:r>
            <a:r>
              <a:rPr lang="it-IT" b="0" i="0" dirty="0">
                <a:solidFill>
                  <a:srgbClr val="31333F"/>
                </a:solidFill>
                <a:effectLst/>
                <a:latin typeface="Berlin Sans FB" panose="020E0602020502020306" pitchFamily="34" charset="0"/>
              </a:rPr>
              <a:t> </a:t>
            </a:r>
          </a:p>
          <a:p>
            <a:pPr marL="285750" indent="-285750" algn="just">
              <a:buFont typeface="Wingdings" panose="05000000000000000000" pitchFamily="2" charset="2"/>
              <a:buChar char="q"/>
            </a:pPr>
            <a:r>
              <a:rPr lang="it-IT" b="0" i="0" dirty="0">
                <a:solidFill>
                  <a:srgbClr val="31333F"/>
                </a:solidFill>
                <a:effectLst/>
                <a:latin typeface="Berlin Sans FB" panose="020E0602020502020306" pitchFamily="34" charset="0"/>
              </a:rPr>
              <a:t>I Trasformatori spesso richiedono grandi dataset e rilevanti risorse computazionali per essere addestrati efficacemente, il che può rappresentare un ostacolo per progetti di ricerca di dimensioni ridotte o applicazioni con dati limitati; </a:t>
            </a:r>
          </a:p>
          <a:p>
            <a:pPr marL="285750" indent="-285750" algn="just">
              <a:buFont typeface="Wingdings" panose="05000000000000000000" pitchFamily="2" charset="2"/>
              <a:buChar char="q"/>
            </a:pPr>
            <a:r>
              <a:rPr lang="it-IT" b="0" i="0" dirty="0">
                <a:solidFill>
                  <a:srgbClr val="31333F"/>
                </a:solidFill>
                <a:effectLst/>
                <a:latin typeface="Berlin Sans FB" panose="020E0602020502020306" pitchFamily="34" charset="0"/>
              </a:rPr>
              <a:t>I Trasformatori possono incontrare difficoltà nel mantenere coerenza e consistenza in output molto lunghi, come testi estesi o dialoghi, senza ulteriori modifiche architetturali.</a:t>
            </a:r>
          </a:p>
          <a:p>
            <a:endParaRPr lang="it-IT" dirty="0"/>
          </a:p>
        </p:txBody>
      </p:sp>
    </p:spTree>
    <p:extLst>
      <p:ext uri="{BB962C8B-B14F-4D97-AF65-F5344CB8AC3E}">
        <p14:creationId xmlns:p14="http://schemas.microsoft.com/office/powerpoint/2010/main" val="721704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3C6844-614C-90A0-97AB-54C48FB4E439}"/>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DE8E876A-F44F-8BFE-DC5F-98E4409DD311}"/>
              </a:ext>
            </a:extLst>
          </p:cNvPr>
          <p:cNvSpPr txBox="1"/>
          <p:nvPr/>
        </p:nvSpPr>
        <p:spPr>
          <a:xfrm>
            <a:off x="119743" y="242891"/>
            <a:ext cx="11919857" cy="369332"/>
          </a:xfrm>
          <a:prstGeom prst="rect">
            <a:avLst/>
          </a:prstGeom>
          <a:noFill/>
        </p:spPr>
        <p:txBody>
          <a:bodyPr wrap="square">
            <a:spAutoFit/>
          </a:bodyPr>
          <a:lstStyle/>
          <a:p>
            <a:pPr algn="ctr"/>
            <a:r>
              <a:rPr lang="it-IT" sz="1800" dirty="0">
                <a:solidFill>
                  <a:srgbClr val="31333F"/>
                </a:solidFill>
                <a:latin typeface="Berlin Sans FB Demi" panose="020E0802020502020306" pitchFamily="34" charset="0"/>
              </a:rPr>
              <a:t>Da GPT 1 a GPT 3.5 turbo </a:t>
            </a:r>
            <a:endParaRPr lang="it-IT" sz="1800" dirty="0">
              <a:latin typeface="Berlin Sans FB Demi" panose="020E0802020502020306" pitchFamily="34" charset="0"/>
            </a:endParaRPr>
          </a:p>
        </p:txBody>
      </p:sp>
      <p:graphicFrame>
        <p:nvGraphicFramePr>
          <p:cNvPr id="6" name="Tabella 5">
            <a:extLst>
              <a:ext uri="{FF2B5EF4-FFF2-40B4-BE49-F238E27FC236}">
                <a16:creationId xmlns:a16="http://schemas.microsoft.com/office/drawing/2014/main" id="{1138BA9F-1FD7-E6EB-49E1-75C609A6A58D}"/>
              </a:ext>
            </a:extLst>
          </p:cNvPr>
          <p:cNvGraphicFramePr>
            <a:graphicFrameLocks noGrp="1"/>
          </p:cNvGraphicFramePr>
          <p:nvPr>
            <p:extLst>
              <p:ext uri="{D42A27DB-BD31-4B8C-83A1-F6EECF244321}">
                <p14:modId xmlns:p14="http://schemas.microsoft.com/office/powerpoint/2010/main" val="2744825203"/>
              </p:ext>
            </p:extLst>
          </p:nvPr>
        </p:nvGraphicFramePr>
        <p:xfrm>
          <a:off x="1143001" y="978757"/>
          <a:ext cx="9884228" cy="4495493"/>
        </p:xfrm>
        <a:graphic>
          <a:graphicData uri="http://schemas.openxmlformats.org/drawingml/2006/table">
            <a:tbl>
              <a:tblPr>
                <a:tableStyleId>{5C22544A-7EE6-4342-B048-85BDC9FD1C3A}</a:tableStyleId>
              </a:tblPr>
              <a:tblGrid>
                <a:gridCol w="1648398">
                  <a:extLst>
                    <a:ext uri="{9D8B030D-6E8A-4147-A177-3AD203B41FA5}">
                      <a16:colId xmlns:a16="http://schemas.microsoft.com/office/drawing/2014/main" val="2387997974"/>
                    </a:ext>
                  </a:extLst>
                </a:gridCol>
                <a:gridCol w="1647166">
                  <a:extLst>
                    <a:ext uri="{9D8B030D-6E8A-4147-A177-3AD203B41FA5}">
                      <a16:colId xmlns:a16="http://schemas.microsoft.com/office/drawing/2014/main" val="2015954985"/>
                    </a:ext>
                  </a:extLst>
                </a:gridCol>
                <a:gridCol w="1647166">
                  <a:extLst>
                    <a:ext uri="{9D8B030D-6E8A-4147-A177-3AD203B41FA5}">
                      <a16:colId xmlns:a16="http://schemas.microsoft.com/office/drawing/2014/main" val="3586790799"/>
                    </a:ext>
                  </a:extLst>
                </a:gridCol>
                <a:gridCol w="1647166">
                  <a:extLst>
                    <a:ext uri="{9D8B030D-6E8A-4147-A177-3AD203B41FA5}">
                      <a16:colId xmlns:a16="http://schemas.microsoft.com/office/drawing/2014/main" val="4113395974"/>
                    </a:ext>
                  </a:extLst>
                </a:gridCol>
                <a:gridCol w="1647166">
                  <a:extLst>
                    <a:ext uri="{9D8B030D-6E8A-4147-A177-3AD203B41FA5}">
                      <a16:colId xmlns:a16="http://schemas.microsoft.com/office/drawing/2014/main" val="160173965"/>
                    </a:ext>
                  </a:extLst>
                </a:gridCol>
                <a:gridCol w="1647166">
                  <a:extLst>
                    <a:ext uri="{9D8B030D-6E8A-4147-A177-3AD203B41FA5}">
                      <a16:colId xmlns:a16="http://schemas.microsoft.com/office/drawing/2014/main" val="3634485614"/>
                    </a:ext>
                  </a:extLst>
                </a:gridCol>
              </a:tblGrid>
              <a:tr h="896582">
                <a:tc>
                  <a:txBody>
                    <a:bodyPr/>
                    <a:lstStyle/>
                    <a:p>
                      <a:pPr>
                        <a:lnSpc>
                          <a:spcPct val="114000"/>
                        </a:lnSpc>
                        <a:spcBef>
                          <a:spcPts val="600"/>
                        </a:spcBef>
                        <a:spcAft>
                          <a:spcPts val="600"/>
                        </a:spcAft>
                        <a:buNone/>
                      </a:pPr>
                      <a:r>
                        <a:rPr lang="it-IT" sz="1400" dirty="0">
                          <a:effectLst/>
                          <a:latin typeface="Verdana" panose="020B0604030504040204" pitchFamily="34" charset="0"/>
                          <a:ea typeface="Verdana" panose="020B0604030504040204" pitchFamily="34" charset="0"/>
                        </a:rPr>
                        <a:t>Model Name</a:t>
                      </a:r>
                    </a:p>
                  </a:txBody>
                  <a:tcPr marL="86561" marR="86561" marT="57707" marB="57707"/>
                </a:tc>
                <a:tc>
                  <a:txBody>
                    <a:bodyPr/>
                    <a:lstStyle/>
                    <a:p>
                      <a:pPr>
                        <a:lnSpc>
                          <a:spcPct val="114000"/>
                        </a:lnSpc>
                        <a:spcBef>
                          <a:spcPts val="600"/>
                        </a:spcBef>
                        <a:spcAft>
                          <a:spcPts val="600"/>
                        </a:spcAft>
                        <a:buNone/>
                      </a:pPr>
                      <a:r>
                        <a:rPr lang="it-IT" sz="1400">
                          <a:effectLst/>
                          <a:latin typeface="Verdana" panose="020B0604030504040204" pitchFamily="34" charset="0"/>
                          <a:ea typeface="Verdana" panose="020B0604030504040204" pitchFamily="34" charset="0"/>
                        </a:rPr>
                        <a:t>Release Date (Month, Year)</a:t>
                      </a:r>
                    </a:p>
                  </a:txBody>
                  <a:tcPr marL="86561" marR="86561" marT="57707" marB="57707"/>
                </a:tc>
                <a:tc>
                  <a:txBody>
                    <a:bodyPr/>
                    <a:lstStyle/>
                    <a:p>
                      <a:pPr>
                        <a:lnSpc>
                          <a:spcPct val="114000"/>
                        </a:lnSpc>
                        <a:spcBef>
                          <a:spcPts val="600"/>
                        </a:spcBef>
                        <a:spcAft>
                          <a:spcPts val="600"/>
                        </a:spcAft>
                        <a:buNone/>
                      </a:pPr>
                      <a:r>
                        <a:rPr lang="it-IT" sz="1400">
                          <a:effectLst/>
                          <a:latin typeface="Verdana" panose="020B0604030504040204" pitchFamily="34" charset="0"/>
                          <a:ea typeface="Verdana" panose="020B0604030504040204" pitchFamily="34" charset="0"/>
                        </a:rPr>
                        <a:t>Approximate Number of Parameters</a:t>
                      </a:r>
                    </a:p>
                  </a:txBody>
                  <a:tcPr marL="86561" marR="86561" marT="57707" marB="57707"/>
                </a:tc>
                <a:tc>
                  <a:txBody>
                    <a:bodyPr/>
                    <a:lstStyle/>
                    <a:p>
                      <a:pPr>
                        <a:lnSpc>
                          <a:spcPct val="114000"/>
                        </a:lnSpc>
                        <a:spcBef>
                          <a:spcPts val="600"/>
                        </a:spcBef>
                        <a:spcAft>
                          <a:spcPts val="600"/>
                        </a:spcAft>
                        <a:buNone/>
                      </a:pPr>
                      <a:r>
                        <a:rPr lang="it-IT" sz="1400">
                          <a:effectLst/>
                          <a:latin typeface="Verdana" panose="020B0604030504040204" pitchFamily="34" charset="0"/>
                          <a:ea typeface="Verdana" panose="020B0604030504040204" pitchFamily="34" charset="0"/>
                        </a:rPr>
                        <a:t>Approximate Training Data Size</a:t>
                      </a:r>
                    </a:p>
                  </a:txBody>
                  <a:tcPr marL="86561" marR="86561" marT="57707" marB="57707"/>
                </a:tc>
                <a:tc>
                  <a:txBody>
                    <a:bodyPr/>
                    <a:lstStyle/>
                    <a:p>
                      <a:pPr>
                        <a:lnSpc>
                          <a:spcPct val="114000"/>
                        </a:lnSpc>
                        <a:spcBef>
                          <a:spcPts val="600"/>
                        </a:spcBef>
                        <a:spcAft>
                          <a:spcPts val="600"/>
                        </a:spcAft>
                        <a:buNone/>
                      </a:pPr>
                      <a:r>
                        <a:rPr lang="it-IT" sz="1400">
                          <a:effectLst/>
                          <a:latin typeface="Verdana" panose="020B0604030504040204" pitchFamily="34" charset="0"/>
                          <a:ea typeface="Verdana" panose="020B0604030504040204" pitchFamily="34" charset="0"/>
                        </a:rPr>
                        <a:t>Key Training Data Composition</a:t>
                      </a:r>
                    </a:p>
                  </a:txBody>
                  <a:tcPr marL="86561" marR="86561" marT="57707" marB="57707"/>
                </a:tc>
                <a:tc>
                  <a:txBody>
                    <a:bodyPr/>
                    <a:lstStyle/>
                    <a:p>
                      <a:pPr>
                        <a:lnSpc>
                          <a:spcPct val="114000"/>
                        </a:lnSpc>
                        <a:spcBef>
                          <a:spcPts val="600"/>
                        </a:spcBef>
                        <a:spcAft>
                          <a:spcPts val="600"/>
                        </a:spcAft>
                        <a:buNone/>
                      </a:pPr>
                      <a:r>
                        <a:rPr lang="it-IT" sz="1400">
                          <a:effectLst/>
                          <a:latin typeface="Verdana" panose="020B0604030504040204" pitchFamily="34" charset="0"/>
                          <a:ea typeface="Verdana" panose="020B0604030504040204" pitchFamily="34" charset="0"/>
                        </a:rPr>
                        <a:t>Context Window Size (Tokens)</a:t>
                      </a:r>
                    </a:p>
                  </a:txBody>
                  <a:tcPr marL="86561" marR="86561" marT="57707" marB="57707"/>
                </a:tc>
                <a:extLst>
                  <a:ext uri="{0D108BD9-81ED-4DB2-BD59-A6C34878D82A}">
                    <a16:rowId xmlns:a16="http://schemas.microsoft.com/office/drawing/2014/main" val="3270248180"/>
                  </a:ext>
                </a:extLst>
              </a:tr>
              <a:tr h="370290">
                <a:tc>
                  <a:txBody>
                    <a:bodyPr/>
                    <a:lstStyle/>
                    <a:p>
                      <a:pPr>
                        <a:lnSpc>
                          <a:spcPct val="114000"/>
                        </a:lnSpc>
                        <a:spcBef>
                          <a:spcPts val="600"/>
                        </a:spcBef>
                        <a:spcAft>
                          <a:spcPts val="600"/>
                        </a:spcAft>
                        <a:buNone/>
                      </a:pPr>
                      <a:r>
                        <a:rPr lang="it-IT" sz="1400" dirty="0">
                          <a:effectLst/>
                          <a:latin typeface="Verdana" panose="020B0604030504040204" pitchFamily="34" charset="0"/>
                          <a:ea typeface="Verdana" panose="020B0604030504040204" pitchFamily="34" charset="0"/>
                        </a:rPr>
                        <a:t>GPT-1</a:t>
                      </a:r>
                    </a:p>
                  </a:txBody>
                  <a:tcPr marL="86561" marR="86561" marT="57707" marB="57707"/>
                </a:tc>
                <a:tc>
                  <a:txBody>
                    <a:bodyPr/>
                    <a:lstStyle/>
                    <a:p>
                      <a:pPr>
                        <a:lnSpc>
                          <a:spcPct val="114000"/>
                        </a:lnSpc>
                        <a:spcBef>
                          <a:spcPts val="600"/>
                        </a:spcBef>
                        <a:spcAft>
                          <a:spcPts val="600"/>
                        </a:spcAft>
                        <a:buNone/>
                      </a:pPr>
                      <a:r>
                        <a:rPr lang="it-IT" sz="1400">
                          <a:effectLst/>
                          <a:latin typeface="Verdana" panose="020B0604030504040204" pitchFamily="34" charset="0"/>
                          <a:ea typeface="Verdana" panose="020B0604030504040204" pitchFamily="34" charset="0"/>
                        </a:rPr>
                        <a:t>June 2018</a:t>
                      </a:r>
                    </a:p>
                  </a:txBody>
                  <a:tcPr marL="86561" marR="86561" marT="57707" marB="57707"/>
                </a:tc>
                <a:tc>
                  <a:txBody>
                    <a:bodyPr/>
                    <a:lstStyle/>
                    <a:p>
                      <a:pPr>
                        <a:lnSpc>
                          <a:spcPct val="114000"/>
                        </a:lnSpc>
                        <a:spcBef>
                          <a:spcPts val="600"/>
                        </a:spcBef>
                        <a:spcAft>
                          <a:spcPts val="600"/>
                        </a:spcAft>
                        <a:buNone/>
                      </a:pPr>
                      <a:r>
                        <a:rPr lang="it-IT" sz="1400">
                          <a:effectLst/>
                          <a:latin typeface="Verdana" panose="020B0604030504040204" pitchFamily="34" charset="0"/>
                          <a:ea typeface="Verdana" panose="020B0604030504040204" pitchFamily="34" charset="0"/>
                        </a:rPr>
                        <a:t>117 Million</a:t>
                      </a:r>
                    </a:p>
                  </a:txBody>
                  <a:tcPr marL="86561" marR="86561" marT="57707" marB="57707"/>
                </a:tc>
                <a:tc>
                  <a:txBody>
                    <a:bodyPr/>
                    <a:lstStyle/>
                    <a:p>
                      <a:pPr>
                        <a:lnSpc>
                          <a:spcPct val="114000"/>
                        </a:lnSpc>
                        <a:spcBef>
                          <a:spcPts val="600"/>
                        </a:spcBef>
                        <a:spcAft>
                          <a:spcPts val="600"/>
                        </a:spcAft>
                        <a:buNone/>
                      </a:pPr>
                      <a:r>
                        <a:rPr lang="it-IT" sz="1400">
                          <a:effectLst/>
                          <a:latin typeface="Verdana" panose="020B0604030504040204" pitchFamily="34" charset="0"/>
                          <a:ea typeface="Verdana" panose="020B0604030504040204" pitchFamily="34" charset="0"/>
                        </a:rPr>
                        <a:t>~4.5 GB</a:t>
                      </a:r>
                    </a:p>
                  </a:txBody>
                  <a:tcPr marL="86561" marR="86561" marT="57707" marB="57707"/>
                </a:tc>
                <a:tc>
                  <a:txBody>
                    <a:bodyPr/>
                    <a:lstStyle/>
                    <a:p>
                      <a:pPr>
                        <a:lnSpc>
                          <a:spcPct val="114000"/>
                        </a:lnSpc>
                        <a:spcBef>
                          <a:spcPts val="600"/>
                        </a:spcBef>
                        <a:spcAft>
                          <a:spcPts val="600"/>
                        </a:spcAft>
                        <a:buNone/>
                      </a:pPr>
                      <a:r>
                        <a:rPr lang="it-IT" sz="1400">
                          <a:effectLst/>
                          <a:latin typeface="Verdana" panose="020B0604030504040204" pitchFamily="34" charset="0"/>
                          <a:ea typeface="Verdana" panose="020B0604030504040204" pitchFamily="34" charset="0"/>
                        </a:rPr>
                        <a:t>BookCorpus</a:t>
                      </a:r>
                    </a:p>
                  </a:txBody>
                  <a:tcPr marL="86561" marR="86561" marT="57707" marB="57707"/>
                </a:tc>
                <a:tc>
                  <a:txBody>
                    <a:bodyPr/>
                    <a:lstStyle/>
                    <a:p>
                      <a:pPr>
                        <a:lnSpc>
                          <a:spcPct val="114000"/>
                        </a:lnSpc>
                        <a:spcBef>
                          <a:spcPts val="600"/>
                        </a:spcBef>
                        <a:spcAft>
                          <a:spcPts val="600"/>
                        </a:spcAft>
                        <a:buNone/>
                      </a:pPr>
                      <a:r>
                        <a:rPr lang="it-IT" sz="1400">
                          <a:effectLst/>
                          <a:latin typeface="Verdana" panose="020B0604030504040204" pitchFamily="34" charset="0"/>
                          <a:ea typeface="Verdana" panose="020B0604030504040204" pitchFamily="34" charset="0"/>
                        </a:rPr>
                        <a:t>512</a:t>
                      </a:r>
                    </a:p>
                  </a:txBody>
                  <a:tcPr marL="86561" marR="86561" marT="57707" marB="57707"/>
                </a:tc>
                <a:extLst>
                  <a:ext uri="{0D108BD9-81ED-4DB2-BD59-A6C34878D82A}">
                    <a16:rowId xmlns:a16="http://schemas.microsoft.com/office/drawing/2014/main" val="2785417693"/>
                  </a:ext>
                </a:extLst>
              </a:tr>
              <a:tr h="370290">
                <a:tc>
                  <a:txBody>
                    <a:bodyPr/>
                    <a:lstStyle/>
                    <a:p>
                      <a:pPr>
                        <a:lnSpc>
                          <a:spcPct val="114000"/>
                        </a:lnSpc>
                        <a:spcBef>
                          <a:spcPts val="600"/>
                        </a:spcBef>
                        <a:spcAft>
                          <a:spcPts val="600"/>
                        </a:spcAft>
                        <a:buNone/>
                      </a:pPr>
                      <a:r>
                        <a:rPr lang="it-IT" sz="1400" dirty="0">
                          <a:effectLst/>
                          <a:latin typeface="Verdana" panose="020B0604030504040204" pitchFamily="34" charset="0"/>
                          <a:ea typeface="Verdana" panose="020B0604030504040204" pitchFamily="34" charset="0"/>
                        </a:rPr>
                        <a:t>GPT-2</a:t>
                      </a:r>
                    </a:p>
                  </a:txBody>
                  <a:tcPr marL="86561" marR="86561" marT="57707" marB="57707"/>
                </a:tc>
                <a:tc>
                  <a:txBody>
                    <a:bodyPr/>
                    <a:lstStyle/>
                    <a:p>
                      <a:pPr>
                        <a:lnSpc>
                          <a:spcPct val="114000"/>
                        </a:lnSpc>
                        <a:spcBef>
                          <a:spcPts val="600"/>
                        </a:spcBef>
                        <a:spcAft>
                          <a:spcPts val="600"/>
                        </a:spcAft>
                        <a:buNone/>
                      </a:pPr>
                      <a:r>
                        <a:rPr lang="it-IT" sz="1400">
                          <a:effectLst/>
                          <a:latin typeface="Verdana" panose="020B0604030504040204" pitchFamily="34" charset="0"/>
                          <a:ea typeface="Verdana" panose="020B0604030504040204" pitchFamily="34" charset="0"/>
                        </a:rPr>
                        <a:t>February 2019</a:t>
                      </a:r>
                    </a:p>
                  </a:txBody>
                  <a:tcPr marL="86561" marR="86561" marT="57707" marB="57707"/>
                </a:tc>
                <a:tc>
                  <a:txBody>
                    <a:bodyPr/>
                    <a:lstStyle/>
                    <a:p>
                      <a:pPr>
                        <a:lnSpc>
                          <a:spcPct val="114000"/>
                        </a:lnSpc>
                        <a:spcBef>
                          <a:spcPts val="600"/>
                        </a:spcBef>
                        <a:spcAft>
                          <a:spcPts val="600"/>
                        </a:spcAft>
                        <a:buNone/>
                      </a:pPr>
                      <a:r>
                        <a:rPr lang="it-IT" sz="1400">
                          <a:effectLst/>
                          <a:latin typeface="Verdana" panose="020B0604030504040204" pitchFamily="34" charset="0"/>
                          <a:ea typeface="Verdana" panose="020B0604030504040204" pitchFamily="34" charset="0"/>
                        </a:rPr>
                        <a:t>1.5 Billion</a:t>
                      </a:r>
                    </a:p>
                  </a:txBody>
                  <a:tcPr marL="86561" marR="86561" marT="57707" marB="57707"/>
                </a:tc>
                <a:tc>
                  <a:txBody>
                    <a:bodyPr/>
                    <a:lstStyle/>
                    <a:p>
                      <a:pPr>
                        <a:lnSpc>
                          <a:spcPct val="114000"/>
                        </a:lnSpc>
                        <a:spcBef>
                          <a:spcPts val="600"/>
                        </a:spcBef>
                        <a:spcAft>
                          <a:spcPts val="600"/>
                        </a:spcAft>
                        <a:buNone/>
                      </a:pPr>
                      <a:r>
                        <a:rPr lang="it-IT" sz="1400">
                          <a:effectLst/>
                          <a:latin typeface="Verdana" panose="020B0604030504040204" pitchFamily="34" charset="0"/>
                          <a:ea typeface="Verdana" panose="020B0604030504040204" pitchFamily="34" charset="0"/>
                        </a:rPr>
                        <a:t>~40 GB</a:t>
                      </a:r>
                    </a:p>
                  </a:txBody>
                  <a:tcPr marL="86561" marR="86561" marT="57707" marB="57707"/>
                </a:tc>
                <a:tc>
                  <a:txBody>
                    <a:bodyPr/>
                    <a:lstStyle/>
                    <a:p>
                      <a:pPr>
                        <a:lnSpc>
                          <a:spcPct val="114000"/>
                        </a:lnSpc>
                        <a:spcBef>
                          <a:spcPts val="600"/>
                        </a:spcBef>
                        <a:spcAft>
                          <a:spcPts val="600"/>
                        </a:spcAft>
                        <a:buNone/>
                      </a:pPr>
                      <a:r>
                        <a:rPr lang="it-IT" sz="1400">
                          <a:effectLst/>
                          <a:latin typeface="Verdana" panose="020B0604030504040204" pitchFamily="34" charset="0"/>
                          <a:ea typeface="Verdana" panose="020B0604030504040204" pitchFamily="34" charset="0"/>
                        </a:rPr>
                        <a:t>WebText</a:t>
                      </a:r>
                    </a:p>
                  </a:txBody>
                  <a:tcPr marL="86561" marR="86561" marT="57707" marB="57707"/>
                </a:tc>
                <a:tc>
                  <a:txBody>
                    <a:bodyPr/>
                    <a:lstStyle/>
                    <a:p>
                      <a:pPr>
                        <a:lnSpc>
                          <a:spcPct val="114000"/>
                        </a:lnSpc>
                        <a:spcBef>
                          <a:spcPts val="600"/>
                        </a:spcBef>
                        <a:spcAft>
                          <a:spcPts val="600"/>
                        </a:spcAft>
                        <a:buNone/>
                      </a:pPr>
                      <a:r>
                        <a:rPr lang="it-IT" sz="1400">
                          <a:effectLst/>
                          <a:latin typeface="Verdana" panose="020B0604030504040204" pitchFamily="34" charset="0"/>
                          <a:ea typeface="Verdana" panose="020B0604030504040204" pitchFamily="34" charset="0"/>
                        </a:rPr>
                        <a:t>1024</a:t>
                      </a:r>
                    </a:p>
                  </a:txBody>
                  <a:tcPr marL="86561" marR="86561" marT="57707" marB="57707"/>
                </a:tc>
                <a:extLst>
                  <a:ext uri="{0D108BD9-81ED-4DB2-BD59-A6C34878D82A}">
                    <a16:rowId xmlns:a16="http://schemas.microsoft.com/office/drawing/2014/main" val="4183045367"/>
                  </a:ext>
                </a:extLst>
              </a:tr>
              <a:tr h="1422875">
                <a:tc>
                  <a:txBody>
                    <a:bodyPr/>
                    <a:lstStyle/>
                    <a:p>
                      <a:pPr>
                        <a:lnSpc>
                          <a:spcPct val="114000"/>
                        </a:lnSpc>
                        <a:spcBef>
                          <a:spcPts val="600"/>
                        </a:spcBef>
                        <a:spcAft>
                          <a:spcPts val="600"/>
                        </a:spcAft>
                        <a:buNone/>
                      </a:pPr>
                      <a:r>
                        <a:rPr lang="it-IT" sz="1400" dirty="0">
                          <a:effectLst/>
                          <a:latin typeface="Verdana" panose="020B0604030504040204" pitchFamily="34" charset="0"/>
                          <a:ea typeface="Verdana" panose="020B0604030504040204" pitchFamily="34" charset="0"/>
                        </a:rPr>
                        <a:t>GPT-3 </a:t>
                      </a:r>
                    </a:p>
                  </a:txBody>
                  <a:tcPr marL="86561" marR="86561" marT="57707" marB="57707"/>
                </a:tc>
                <a:tc>
                  <a:txBody>
                    <a:bodyPr/>
                    <a:lstStyle/>
                    <a:p>
                      <a:pPr>
                        <a:lnSpc>
                          <a:spcPct val="114000"/>
                        </a:lnSpc>
                        <a:spcBef>
                          <a:spcPts val="600"/>
                        </a:spcBef>
                        <a:spcAft>
                          <a:spcPts val="600"/>
                        </a:spcAft>
                        <a:buNone/>
                      </a:pPr>
                      <a:r>
                        <a:rPr lang="it-IT" sz="1400">
                          <a:effectLst/>
                          <a:latin typeface="Verdana" panose="020B0604030504040204" pitchFamily="34" charset="0"/>
                          <a:ea typeface="Verdana" panose="020B0604030504040204" pitchFamily="34" charset="0"/>
                        </a:rPr>
                        <a:t>June 2020</a:t>
                      </a:r>
                    </a:p>
                  </a:txBody>
                  <a:tcPr marL="86561" marR="86561" marT="57707" marB="57707"/>
                </a:tc>
                <a:tc>
                  <a:txBody>
                    <a:bodyPr/>
                    <a:lstStyle/>
                    <a:p>
                      <a:pPr>
                        <a:lnSpc>
                          <a:spcPct val="114000"/>
                        </a:lnSpc>
                        <a:spcBef>
                          <a:spcPts val="600"/>
                        </a:spcBef>
                        <a:spcAft>
                          <a:spcPts val="600"/>
                        </a:spcAft>
                        <a:buNone/>
                      </a:pPr>
                      <a:r>
                        <a:rPr lang="it-IT" sz="1400" dirty="0">
                          <a:effectLst/>
                          <a:latin typeface="Verdana" panose="020B0604030504040204" pitchFamily="34" charset="0"/>
                          <a:ea typeface="Verdana" panose="020B0604030504040204" pitchFamily="34" charset="0"/>
                        </a:rPr>
                        <a:t>175 </a:t>
                      </a:r>
                      <a:r>
                        <a:rPr lang="it-IT" sz="1400" dirty="0" err="1">
                          <a:effectLst/>
                          <a:latin typeface="Verdana" panose="020B0604030504040204" pitchFamily="34" charset="0"/>
                          <a:ea typeface="Verdana" panose="020B0604030504040204" pitchFamily="34" charset="0"/>
                        </a:rPr>
                        <a:t>Billion</a:t>
                      </a:r>
                      <a:endParaRPr lang="it-IT" sz="1400" dirty="0">
                        <a:effectLst/>
                        <a:latin typeface="Verdana" panose="020B0604030504040204" pitchFamily="34" charset="0"/>
                        <a:ea typeface="Verdana" panose="020B0604030504040204" pitchFamily="34" charset="0"/>
                      </a:endParaRPr>
                    </a:p>
                  </a:txBody>
                  <a:tcPr marL="86561" marR="86561" marT="57707" marB="57707"/>
                </a:tc>
                <a:tc>
                  <a:txBody>
                    <a:bodyPr/>
                    <a:lstStyle/>
                    <a:p>
                      <a:pPr>
                        <a:lnSpc>
                          <a:spcPct val="114000"/>
                        </a:lnSpc>
                        <a:spcBef>
                          <a:spcPts val="600"/>
                        </a:spcBef>
                        <a:spcAft>
                          <a:spcPts val="600"/>
                        </a:spcAft>
                        <a:buNone/>
                      </a:pPr>
                      <a:r>
                        <a:rPr lang="it-IT" sz="1400">
                          <a:effectLst/>
                          <a:latin typeface="Verdana" panose="020B0604030504040204" pitchFamily="34" charset="0"/>
                          <a:ea typeface="Verdana" panose="020B0604030504040204" pitchFamily="34" charset="0"/>
                        </a:rPr>
                        <a:t>~570 GB</a:t>
                      </a:r>
                    </a:p>
                  </a:txBody>
                  <a:tcPr marL="86561" marR="86561" marT="57707" marB="57707"/>
                </a:tc>
                <a:tc>
                  <a:txBody>
                    <a:bodyPr/>
                    <a:lstStyle/>
                    <a:p>
                      <a:pPr>
                        <a:lnSpc>
                          <a:spcPct val="114000"/>
                        </a:lnSpc>
                        <a:spcBef>
                          <a:spcPts val="600"/>
                        </a:spcBef>
                        <a:spcAft>
                          <a:spcPts val="600"/>
                        </a:spcAft>
                        <a:buNone/>
                      </a:pPr>
                      <a:r>
                        <a:rPr lang="en-GB" sz="1400">
                          <a:effectLst/>
                          <a:latin typeface="Verdana" panose="020B0604030504040204" pitchFamily="34" charset="0"/>
                          <a:ea typeface="Verdana" panose="020B0604030504040204" pitchFamily="34" charset="0"/>
                        </a:rPr>
                        <a:t>Common Crawl (filtered), WebText2, Books1, Books2, Wikipedia</a:t>
                      </a:r>
                      <a:endParaRPr lang="it-IT" sz="1400">
                        <a:effectLst/>
                        <a:latin typeface="Verdana" panose="020B0604030504040204" pitchFamily="34" charset="0"/>
                        <a:ea typeface="Verdana" panose="020B0604030504040204" pitchFamily="34" charset="0"/>
                      </a:endParaRPr>
                    </a:p>
                  </a:txBody>
                  <a:tcPr marL="86561" marR="86561" marT="57707" marB="57707"/>
                </a:tc>
                <a:tc>
                  <a:txBody>
                    <a:bodyPr/>
                    <a:lstStyle/>
                    <a:p>
                      <a:pPr>
                        <a:lnSpc>
                          <a:spcPct val="114000"/>
                        </a:lnSpc>
                        <a:spcBef>
                          <a:spcPts val="600"/>
                        </a:spcBef>
                        <a:spcAft>
                          <a:spcPts val="600"/>
                        </a:spcAft>
                        <a:buNone/>
                      </a:pPr>
                      <a:r>
                        <a:rPr lang="it-IT" sz="1400">
                          <a:effectLst/>
                          <a:latin typeface="Verdana" panose="020B0604030504040204" pitchFamily="34" charset="0"/>
                          <a:ea typeface="Verdana" panose="020B0604030504040204" pitchFamily="34" charset="0"/>
                        </a:rPr>
                        <a:t>2048</a:t>
                      </a:r>
                    </a:p>
                  </a:txBody>
                  <a:tcPr marL="86561" marR="86561" marT="57707" marB="57707"/>
                </a:tc>
                <a:extLst>
                  <a:ext uri="{0D108BD9-81ED-4DB2-BD59-A6C34878D82A}">
                    <a16:rowId xmlns:a16="http://schemas.microsoft.com/office/drawing/2014/main" val="1555178317"/>
                  </a:ext>
                </a:extLst>
              </a:tr>
              <a:tr h="1291301">
                <a:tc>
                  <a:txBody>
                    <a:bodyPr/>
                    <a:lstStyle/>
                    <a:p>
                      <a:pPr>
                        <a:lnSpc>
                          <a:spcPct val="114000"/>
                        </a:lnSpc>
                        <a:spcBef>
                          <a:spcPts val="600"/>
                        </a:spcBef>
                        <a:spcAft>
                          <a:spcPts val="600"/>
                        </a:spcAft>
                        <a:buNone/>
                      </a:pPr>
                      <a:r>
                        <a:rPr lang="it-IT" sz="1400" dirty="0">
                          <a:effectLst/>
                          <a:latin typeface="Verdana" panose="020B0604030504040204" pitchFamily="34" charset="0"/>
                          <a:ea typeface="Verdana" panose="020B0604030504040204" pitchFamily="34" charset="0"/>
                        </a:rPr>
                        <a:t>GPT-3.5 Turbo</a:t>
                      </a:r>
                    </a:p>
                  </a:txBody>
                  <a:tcPr marL="86561" marR="86561" marT="57707" marB="57707"/>
                </a:tc>
                <a:tc>
                  <a:txBody>
                    <a:bodyPr/>
                    <a:lstStyle/>
                    <a:p>
                      <a:pPr>
                        <a:lnSpc>
                          <a:spcPct val="114000"/>
                        </a:lnSpc>
                        <a:spcBef>
                          <a:spcPts val="600"/>
                        </a:spcBef>
                        <a:spcAft>
                          <a:spcPts val="600"/>
                        </a:spcAft>
                        <a:buNone/>
                      </a:pPr>
                      <a:r>
                        <a:rPr lang="it-IT" sz="1400" dirty="0">
                          <a:effectLst/>
                          <a:latin typeface="Verdana" panose="020B0604030504040204" pitchFamily="34" charset="0"/>
                          <a:ea typeface="Verdana" panose="020B0604030504040204" pitchFamily="34" charset="0"/>
                        </a:rPr>
                        <a:t>November 2022</a:t>
                      </a:r>
                    </a:p>
                  </a:txBody>
                  <a:tcPr marL="86561" marR="86561" marT="57707" marB="57707"/>
                </a:tc>
                <a:tc>
                  <a:txBody>
                    <a:bodyPr/>
                    <a:lstStyle/>
                    <a:p>
                      <a:pPr>
                        <a:lnSpc>
                          <a:spcPct val="114000"/>
                        </a:lnSpc>
                        <a:spcBef>
                          <a:spcPts val="600"/>
                        </a:spcBef>
                        <a:spcAft>
                          <a:spcPts val="600"/>
                        </a:spcAft>
                        <a:buNone/>
                      </a:pPr>
                      <a:r>
                        <a:rPr lang="it-IT" sz="1400" dirty="0">
                          <a:effectLst/>
                          <a:latin typeface="Verdana" panose="020B0604030504040204" pitchFamily="34" charset="0"/>
                          <a:ea typeface="Verdana" panose="020B0604030504040204" pitchFamily="34" charset="0"/>
                        </a:rPr>
                        <a:t>~200-300 </a:t>
                      </a:r>
                      <a:r>
                        <a:rPr lang="it-IT" sz="1400" dirty="0" err="1">
                          <a:effectLst/>
                          <a:latin typeface="Verdana" panose="020B0604030504040204" pitchFamily="34" charset="0"/>
                          <a:ea typeface="Verdana" panose="020B0604030504040204" pitchFamily="34" charset="0"/>
                        </a:rPr>
                        <a:t>Billion</a:t>
                      </a:r>
                      <a:endParaRPr lang="it-IT" sz="1400" dirty="0">
                        <a:effectLst/>
                        <a:latin typeface="Verdana" panose="020B0604030504040204" pitchFamily="34" charset="0"/>
                        <a:ea typeface="Verdana" panose="020B0604030504040204" pitchFamily="34" charset="0"/>
                      </a:endParaRPr>
                    </a:p>
                  </a:txBody>
                  <a:tcPr marL="86561" marR="86561" marT="57707" marB="57707"/>
                </a:tc>
                <a:tc>
                  <a:txBody>
                    <a:bodyPr/>
                    <a:lstStyle/>
                    <a:p>
                      <a:pPr>
                        <a:lnSpc>
                          <a:spcPct val="114000"/>
                        </a:lnSpc>
                        <a:spcBef>
                          <a:spcPts val="600"/>
                        </a:spcBef>
                        <a:spcAft>
                          <a:spcPts val="600"/>
                        </a:spcAft>
                        <a:buNone/>
                      </a:pPr>
                      <a:r>
                        <a:rPr lang="it-IT" sz="1400" dirty="0" err="1">
                          <a:effectLst/>
                          <a:latin typeface="Verdana" panose="020B0604030504040204" pitchFamily="34" charset="0"/>
                          <a:ea typeface="Verdana" panose="020B0604030504040204" pitchFamily="34" charset="0"/>
                        </a:rPr>
                        <a:t>Proprietary</a:t>
                      </a:r>
                      <a:endParaRPr lang="it-IT" sz="1400" dirty="0">
                        <a:effectLst/>
                        <a:latin typeface="Verdana" panose="020B0604030504040204" pitchFamily="34" charset="0"/>
                        <a:ea typeface="Verdana" panose="020B0604030504040204" pitchFamily="34" charset="0"/>
                      </a:endParaRPr>
                    </a:p>
                  </a:txBody>
                  <a:tcPr marL="86561" marR="86561" marT="57707" marB="57707"/>
                </a:tc>
                <a:tc>
                  <a:txBody>
                    <a:bodyPr/>
                    <a:lstStyle/>
                    <a:p>
                      <a:pPr>
                        <a:lnSpc>
                          <a:spcPct val="114000"/>
                        </a:lnSpc>
                        <a:spcBef>
                          <a:spcPts val="600"/>
                        </a:spcBef>
                        <a:spcAft>
                          <a:spcPts val="600"/>
                        </a:spcAft>
                        <a:buNone/>
                      </a:pPr>
                      <a:r>
                        <a:rPr lang="en-GB" sz="1400" dirty="0">
                          <a:effectLst/>
                          <a:latin typeface="Verdana" panose="020B0604030504040204" pitchFamily="34" charset="0"/>
                          <a:ea typeface="Verdana" panose="020B0604030504040204" pitchFamily="34" charset="0"/>
                        </a:rPr>
                        <a:t>Proprietary, likely includes conversational and instruction data</a:t>
                      </a:r>
                      <a:endParaRPr lang="it-IT" sz="1400" dirty="0">
                        <a:effectLst/>
                        <a:latin typeface="Verdana" panose="020B0604030504040204" pitchFamily="34" charset="0"/>
                        <a:ea typeface="Verdana" panose="020B0604030504040204" pitchFamily="34" charset="0"/>
                      </a:endParaRPr>
                    </a:p>
                  </a:txBody>
                  <a:tcPr marL="86561" marR="86561" marT="57707" marB="57707"/>
                </a:tc>
                <a:tc>
                  <a:txBody>
                    <a:bodyPr/>
                    <a:lstStyle/>
                    <a:p>
                      <a:pPr>
                        <a:lnSpc>
                          <a:spcPct val="114000"/>
                        </a:lnSpc>
                        <a:spcBef>
                          <a:spcPts val="600"/>
                        </a:spcBef>
                        <a:spcAft>
                          <a:spcPts val="600"/>
                        </a:spcAft>
                        <a:buNone/>
                      </a:pPr>
                      <a:r>
                        <a:rPr lang="it-IT" sz="1400" dirty="0">
                          <a:effectLst/>
                          <a:latin typeface="Verdana" panose="020B0604030504040204" pitchFamily="34" charset="0"/>
                          <a:ea typeface="Verdana" panose="020B0604030504040204" pitchFamily="34" charset="0"/>
                        </a:rPr>
                        <a:t>Up to 16,385</a:t>
                      </a:r>
                    </a:p>
                  </a:txBody>
                  <a:tcPr marL="86561" marR="86561" marT="57707" marB="57707"/>
                </a:tc>
                <a:extLst>
                  <a:ext uri="{0D108BD9-81ED-4DB2-BD59-A6C34878D82A}">
                    <a16:rowId xmlns:a16="http://schemas.microsoft.com/office/drawing/2014/main" val="2825024944"/>
                  </a:ext>
                </a:extLst>
              </a:tr>
            </a:tbl>
          </a:graphicData>
        </a:graphic>
      </p:graphicFrame>
    </p:spTree>
    <p:extLst>
      <p:ext uri="{BB962C8B-B14F-4D97-AF65-F5344CB8AC3E}">
        <p14:creationId xmlns:p14="http://schemas.microsoft.com/office/powerpoint/2010/main" val="2715457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84AEA13-BAA8-67E5-4CCB-AE0606E9570E}"/>
              </a:ext>
            </a:extLst>
          </p:cNvPr>
          <p:cNvSpPr txBox="1"/>
          <p:nvPr/>
        </p:nvSpPr>
        <p:spPr>
          <a:xfrm>
            <a:off x="119743" y="242891"/>
            <a:ext cx="11809497" cy="1477328"/>
          </a:xfrm>
          <a:prstGeom prst="rect">
            <a:avLst/>
          </a:prstGeom>
          <a:noFill/>
        </p:spPr>
        <p:txBody>
          <a:bodyPr wrap="square">
            <a:spAutoFit/>
          </a:bodyPr>
          <a:lstStyle/>
          <a:p>
            <a:pPr algn="ctr"/>
            <a:r>
              <a:rPr lang="en-GB" dirty="0">
                <a:latin typeface="Berlin Sans FB Demi" panose="020E0802020502020306" pitchFamily="34" charset="0"/>
              </a:rPr>
              <a:t>LMSYS Chatbot Arena Leaderboard</a:t>
            </a:r>
          </a:p>
          <a:p>
            <a:pPr algn="just"/>
            <a:endParaRPr lang="en-GB" dirty="0">
              <a:latin typeface="Berlin Sans FB Demi" panose="020E0802020502020306" pitchFamily="34" charset="0"/>
            </a:endParaRPr>
          </a:p>
          <a:p>
            <a:pPr algn="just"/>
            <a:r>
              <a:rPr lang="it-IT" b="0" i="0" dirty="0">
                <a:solidFill>
                  <a:srgbClr val="31333F"/>
                </a:solidFill>
                <a:effectLst/>
                <a:latin typeface="Berlin Sans FB" panose="020E0602020502020306" pitchFamily="34" charset="0"/>
              </a:rPr>
              <a:t>Questa classifica ordina i modelli linguistici in base alle prestazioni raggiunte in compiti conversazionali. </a:t>
            </a:r>
          </a:p>
          <a:p>
            <a:pPr algn="just"/>
            <a:r>
              <a:rPr lang="en-US" dirty="0">
                <a:hlinkClick r:id="rId2"/>
              </a:rPr>
              <a:t>Chatbot Arena Leaderboard - a Hugging Face Space by </a:t>
            </a:r>
            <a:r>
              <a:rPr lang="en-US" dirty="0" err="1">
                <a:hlinkClick r:id="rId2"/>
              </a:rPr>
              <a:t>lmarena</a:t>
            </a:r>
            <a:r>
              <a:rPr lang="en-US" dirty="0">
                <a:hlinkClick r:id="rId2"/>
              </a:rPr>
              <a:t>-ai</a:t>
            </a:r>
            <a:endParaRPr lang="en-GB" dirty="0">
              <a:latin typeface="Berlin Sans FB" panose="020E0602020502020306" pitchFamily="34" charset="0"/>
            </a:endParaRPr>
          </a:p>
          <a:p>
            <a:pPr algn="ctr"/>
            <a:endParaRPr lang="it-IT" sz="1800" dirty="0">
              <a:latin typeface="Berlin Sans FB Demi" panose="020E0802020502020306" pitchFamily="34" charset="0"/>
            </a:endParaRPr>
          </a:p>
        </p:txBody>
      </p:sp>
      <p:pic>
        <p:nvPicPr>
          <p:cNvPr id="5" name="Immagine 4">
            <a:extLst>
              <a:ext uri="{FF2B5EF4-FFF2-40B4-BE49-F238E27FC236}">
                <a16:creationId xmlns:a16="http://schemas.microsoft.com/office/drawing/2014/main" id="{085975D5-BAD0-6964-6E36-03F1671D3E47}"/>
              </a:ext>
            </a:extLst>
          </p:cNvPr>
          <p:cNvPicPr>
            <a:picLocks noChangeAspect="1"/>
          </p:cNvPicPr>
          <p:nvPr/>
        </p:nvPicPr>
        <p:blipFill>
          <a:blip r:embed="rId3"/>
          <a:stretch>
            <a:fillRect/>
          </a:stretch>
        </p:blipFill>
        <p:spPr>
          <a:xfrm>
            <a:off x="119743" y="1531468"/>
            <a:ext cx="12006943" cy="5083641"/>
          </a:xfrm>
          <a:prstGeom prst="rect">
            <a:avLst/>
          </a:prstGeom>
        </p:spPr>
      </p:pic>
    </p:spTree>
    <p:extLst>
      <p:ext uri="{BB962C8B-B14F-4D97-AF65-F5344CB8AC3E}">
        <p14:creationId xmlns:p14="http://schemas.microsoft.com/office/powerpoint/2010/main" val="2269749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CF1FE3CA-241D-2C67-B9DD-AF1B058F3E24}"/>
              </a:ext>
            </a:extLst>
          </p:cNvPr>
          <p:cNvSpPr txBox="1"/>
          <p:nvPr/>
        </p:nvSpPr>
        <p:spPr>
          <a:xfrm>
            <a:off x="119743" y="242891"/>
            <a:ext cx="11919857" cy="369332"/>
          </a:xfrm>
          <a:prstGeom prst="rect">
            <a:avLst/>
          </a:prstGeom>
          <a:noFill/>
        </p:spPr>
        <p:txBody>
          <a:bodyPr wrap="square">
            <a:spAutoFit/>
          </a:bodyPr>
          <a:lstStyle/>
          <a:p>
            <a:pPr algn="ctr"/>
            <a:r>
              <a:rPr lang="it-IT" b="0" i="0" dirty="0">
                <a:solidFill>
                  <a:srgbClr val="31333F"/>
                </a:solidFill>
                <a:effectLst/>
                <a:latin typeface="Berlin Sans FB Demi" panose="020E0802020502020306" pitchFamily="34" charset="0"/>
              </a:rPr>
              <a:t>Cos’è l’ingegneria delle </a:t>
            </a:r>
            <a:r>
              <a:rPr lang="it-IT" dirty="0">
                <a:solidFill>
                  <a:srgbClr val="31333F"/>
                </a:solidFill>
                <a:latin typeface="Berlin Sans FB Demi" panose="020E0802020502020306" pitchFamily="34" charset="0"/>
              </a:rPr>
              <a:t>istruzioni</a:t>
            </a:r>
            <a:r>
              <a:rPr lang="it-IT" b="0" i="0" dirty="0">
                <a:solidFill>
                  <a:srgbClr val="31333F"/>
                </a:solidFill>
                <a:effectLst/>
                <a:latin typeface="Berlin Sans FB Demi" panose="020E0802020502020306" pitchFamily="34" charset="0"/>
              </a:rPr>
              <a:t> ? (Prompt Engineering)</a:t>
            </a:r>
            <a:endParaRPr lang="it-IT" sz="1800" dirty="0">
              <a:latin typeface="Berlin Sans FB Demi" panose="020E0802020502020306" pitchFamily="34" charset="0"/>
            </a:endParaRPr>
          </a:p>
        </p:txBody>
      </p:sp>
      <p:sp>
        <p:nvSpPr>
          <p:cNvPr id="3" name="CasellaDiTesto 2">
            <a:extLst>
              <a:ext uri="{FF2B5EF4-FFF2-40B4-BE49-F238E27FC236}">
                <a16:creationId xmlns:a16="http://schemas.microsoft.com/office/drawing/2014/main" id="{67C68DE6-3EF8-3A01-C3D9-E27C09B74E9E}"/>
              </a:ext>
            </a:extLst>
          </p:cNvPr>
          <p:cNvSpPr txBox="1"/>
          <p:nvPr/>
        </p:nvSpPr>
        <p:spPr>
          <a:xfrm>
            <a:off x="3287485" y="704671"/>
            <a:ext cx="5584371" cy="1200329"/>
          </a:xfrm>
          <a:prstGeom prst="rect">
            <a:avLst/>
          </a:prstGeom>
          <a:noFill/>
        </p:spPr>
        <p:txBody>
          <a:bodyPr wrap="square" rtlCol="0">
            <a:spAutoFit/>
          </a:bodyPr>
          <a:lstStyle/>
          <a:p>
            <a:pPr algn="just"/>
            <a:r>
              <a:rPr lang="it-IT" b="0" i="0" dirty="0">
                <a:solidFill>
                  <a:srgbClr val="31333F"/>
                </a:solidFill>
                <a:effectLst/>
                <a:latin typeface="Berlin Sans FB Demi" panose="020E0802020502020306" pitchFamily="34" charset="0"/>
              </a:rPr>
              <a:t>Il processo di progettazione e creazione di istruzioni o domande chiare e specifiche per i modelli linguistici di grandi dimensioni (</a:t>
            </a:r>
            <a:r>
              <a:rPr lang="it-IT" b="0" i="0" dirty="0" err="1">
                <a:solidFill>
                  <a:srgbClr val="31333F"/>
                </a:solidFill>
                <a:effectLst/>
                <a:latin typeface="Berlin Sans FB Demi" panose="020E0802020502020306" pitchFamily="34" charset="0"/>
              </a:rPr>
              <a:t>LLMs</a:t>
            </a:r>
            <a:r>
              <a:rPr lang="it-IT" b="0" i="0" dirty="0">
                <a:solidFill>
                  <a:srgbClr val="31333F"/>
                </a:solidFill>
                <a:effectLst/>
                <a:latin typeface="Berlin Sans FB Demi" panose="020E0802020502020306" pitchFamily="34" charset="0"/>
              </a:rPr>
              <a:t>), finalizzato ad ottenere le risposte desiderate.</a:t>
            </a:r>
            <a:endParaRPr lang="it-IT" dirty="0">
              <a:latin typeface="Berlin Sans FB Demi" panose="020E0802020502020306" pitchFamily="34" charset="0"/>
            </a:endParaRPr>
          </a:p>
        </p:txBody>
      </p:sp>
      <p:graphicFrame>
        <p:nvGraphicFramePr>
          <p:cNvPr id="6" name="Diagramma 5">
            <a:extLst>
              <a:ext uri="{FF2B5EF4-FFF2-40B4-BE49-F238E27FC236}">
                <a16:creationId xmlns:a16="http://schemas.microsoft.com/office/drawing/2014/main" id="{B4B6D21C-1877-FE9E-E318-C587C92209B0}"/>
              </a:ext>
            </a:extLst>
          </p:cNvPr>
          <p:cNvGraphicFramePr/>
          <p:nvPr>
            <p:extLst>
              <p:ext uri="{D42A27DB-BD31-4B8C-83A1-F6EECF244321}">
                <p14:modId xmlns:p14="http://schemas.microsoft.com/office/powerpoint/2010/main" val="3011887743"/>
              </p:ext>
            </p:extLst>
          </p:nvPr>
        </p:nvGraphicFramePr>
        <p:xfrm>
          <a:off x="2031999" y="1741714"/>
          <a:ext cx="9495972" cy="47897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3400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01E14DBA-3F5F-05EA-D75C-8EBF0EB36FFF}"/>
              </a:ext>
            </a:extLst>
          </p:cNvPr>
          <p:cNvSpPr txBox="1"/>
          <p:nvPr/>
        </p:nvSpPr>
        <p:spPr>
          <a:xfrm>
            <a:off x="1132113" y="1208314"/>
            <a:ext cx="3363687" cy="2031325"/>
          </a:xfrm>
          <a:prstGeom prst="rect">
            <a:avLst/>
          </a:prstGeom>
          <a:noFill/>
        </p:spPr>
        <p:txBody>
          <a:bodyPr wrap="square" rtlCol="0">
            <a:spAutoFit/>
          </a:bodyPr>
          <a:lstStyle/>
          <a:p>
            <a:pPr algn="just"/>
            <a:r>
              <a:rPr lang="it-IT" dirty="0">
                <a:latin typeface="Berlin Sans FB" panose="020E0602020502020306" pitchFamily="34" charset="0"/>
              </a:rPr>
              <a:t>Richieste non efficaci							</a:t>
            </a:r>
          </a:p>
          <a:p>
            <a:pPr algn="just"/>
            <a:endParaRPr lang="it-IT" dirty="0">
              <a:latin typeface="Berlin Sans FB" panose="020E0602020502020306" pitchFamily="34" charset="0"/>
            </a:endParaRPr>
          </a:p>
          <a:p>
            <a:pPr marL="285750" indent="-285750" algn="just">
              <a:buFont typeface="Courier New" panose="02070309020205020404" pitchFamily="49" charset="0"/>
              <a:buChar char="o"/>
            </a:pPr>
            <a:r>
              <a:rPr lang="it-IT" dirty="0">
                <a:latin typeface="Berlin Sans FB" panose="020E0602020502020306" pitchFamily="34" charset="0"/>
              </a:rPr>
              <a:t>Puoi scrivermi le condizioni di assicurazione di una polizza vita?</a:t>
            </a:r>
          </a:p>
        </p:txBody>
      </p:sp>
      <p:sp>
        <p:nvSpPr>
          <p:cNvPr id="3" name="CasellaDiTesto 2">
            <a:extLst>
              <a:ext uri="{FF2B5EF4-FFF2-40B4-BE49-F238E27FC236}">
                <a16:creationId xmlns:a16="http://schemas.microsoft.com/office/drawing/2014/main" id="{3AAECB19-07DA-9D15-4E9A-3832083D6EC1}"/>
              </a:ext>
            </a:extLst>
          </p:cNvPr>
          <p:cNvSpPr txBox="1"/>
          <p:nvPr/>
        </p:nvSpPr>
        <p:spPr>
          <a:xfrm>
            <a:off x="7587341" y="1208314"/>
            <a:ext cx="3472546" cy="3970318"/>
          </a:xfrm>
          <a:prstGeom prst="rect">
            <a:avLst/>
          </a:prstGeom>
          <a:noFill/>
        </p:spPr>
        <p:txBody>
          <a:bodyPr wrap="square" rtlCol="0">
            <a:spAutoFit/>
          </a:bodyPr>
          <a:lstStyle/>
          <a:p>
            <a:pPr algn="just"/>
            <a:r>
              <a:rPr lang="it-IT" dirty="0">
                <a:latin typeface="Berlin Sans FB" panose="020E0602020502020306" pitchFamily="34" charset="0"/>
              </a:rPr>
              <a:t>Richieste efficaci							</a:t>
            </a:r>
          </a:p>
          <a:p>
            <a:pPr algn="just"/>
            <a:endParaRPr lang="it-IT" dirty="0">
              <a:latin typeface="Berlin Sans FB" panose="020E0602020502020306" pitchFamily="34" charset="0"/>
            </a:endParaRPr>
          </a:p>
          <a:p>
            <a:pPr marL="285750" indent="-285750" algn="just">
              <a:buFont typeface="Courier New" panose="02070309020205020404" pitchFamily="49" charset="0"/>
              <a:buChar char="o"/>
            </a:pPr>
            <a:r>
              <a:rPr lang="it-IT" dirty="0">
                <a:latin typeface="Berlin Sans FB" panose="020E0602020502020306" pitchFamily="34" charset="0"/>
              </a:rPr>
              <a:t>Puoi scrivermi le condizioni di assicurazione di una polizza vita, temporanea caso morte a premio annuo e capitale costante, con tasso tecnico 1%, tavola Istat 2014 (maschi 60%, femmine 40%), durata 10 anni, capitale assicurato pari a 100.000 € e caricamenti del 15% …..?</a:t>
            </a:r>
          </a:p>
        </p:txBody>
      </p:sp>
    </p:spTree>
    <p:extLst>
      <p:ext uri="{BB962C8B-B14F-4D97-AF65-F5344CB8AC3E}">
        <p14:creationId xmlns:p14="http://schemas.microsoft.com/office/powerpoint/2010/main" val="541261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a:extLst>
            <a:ext uri="{FF2B5EF4-FFF2-40B4-BE49-F238E27FC236}">
              <a16:creationId xmlns:a16="http://schemas.microsoft.com/office/drawing/2014/main" id="{E60D55DE-1B59-F0AD-BDBD-E75FDE2B10B4}"/>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ACA9C0CD-ACA6-74BC-57CC-2425772F71BD}"/>
              </a:ext>
            </a:extLst>
          </p:cNvPr>
          <p:cNvSpPr txBox="1"/>
          <p:nvPr/>
        </p:nvSpPr>
        <p:spPr>
          <a:xfrm>
            <a:off x="4376057" y="772886"/>
            <a:ext cx="6694714" cy="1908215"/>
          </a:xfrm>
          <a:prstGeom prst="rect">
            <a:avLst/>
          </a:prstGeom>
          <a:noFill/>
        </p:spPr>
        <p:txBody>
          <a:bodyPr wrap="square" rtlCol="0">
            <a:spAutoFit/>
          </a:bodyPr>
          <a:lstStyle/>
          <a:p>
            <a:pPr algn="r"/>
            <a:r>
              <a:rPr lang="it-IT" sz="5000" b="1" i="0" spc="-10" dirty="0">
                <a:solidFill>
                  <a:schemeClr val="bg1"/>
                </a:solidFill>
                <a:effectLst/>
                <a:latin typeface="Berlin Sans FB Demi" panose="020E0802020502020306" pitchFamily="34" charset="0"/>
              </a:rPr>
              <a:t>T</a:t>
            </a:r>
            <a:r>
              <a:rPr lang="it-IT" sz="5000" b="0" i="0" dirty="0">
                <a:solidFill>
                  <a:schemeClr val="bg1"/>
                </a:solidFill>
                <a:effectLst/>
                <a:latin typeface="Berlin Sans FB Demi" panose="020E0802020502020306" pitchFamily="34" charset="0"/>
              </a:rPr>
              <a:t>ecniche di ingegneria dei prompt </a:t>
            </a:r>
            <a:endParaRPr lang="en-US" sz="5000" b="1" spc="-10" dirty="0">
              <a:solidFill>
                <a:schemeClr val="bg1"/>
              </a:solidFill>
              <a:latin typeface="Berlin Sans FB Demi" panose="020E0802020502020306" pitchFamily="34" charset="0"/>
            </a:endParaRPr>
          </a:p>
          <a:p>
            <a:pPr algn="r"/>
            <a:endParaRPr lang="it-IT" dirty="0"/>
          </a:p>
        </p:txBody>
      </p:sp>
    </p:spTree>
    <p:extLst>
      <p:ext uri="{BB962C8B-B14F-4D97-AF65-F5344CB8AC3E}">
        <p14:creationId xmlns:p14="http://schemas.microsoft.com/office/powerpoint/2010/main" val="3380201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048120-6DCD-18BD-9D69-BA5BF97EDD76}"/>
            </a:ext>
          </a:extLst>
        </p:cNvPr>
        <p:cNvGrpSpPr/>
        <p:nvPr/>
      </p:nvGrpSpPr>
      <p:grpSpPr>
        <a:xfrm>
          <a:off x="0" y="0"/>
          <a:ext cx="0" cy="0"/>
          <a:chOff x="0" y="0"/>
          <a:chExt cx="0" cy="0"/>
        </a:xfrm>
      </p:grpSpPr>
      <p:sp>
        <p:nvSpPr>
          <p:cNvPr id="4" name="CasellaDiTesto 3">
            <a:extLst>
              <a:ext uri="{FF2B5EF4-FFF2-40B4-BE49-F238E27FC236}">
                <a16:creationId xmlns:a16="http://schemas.microsoft.com/office/drawing/2014/main" id="{7C5A16C1-EB16-53A3-7857-BD525A8D5671}"/>
              </a:ext>
            </a:extLst>
          </p:cNvPr>
          <p:cNvSpPr txBox="1"/>
          <p:nvPr/>
        </p:nvSpPr>
        <p:spPr>
          <a:xfrm>
            <a:off x="119743" y="242891"/>
            <a:ext cx="11919857" cy="369332"/>
          </a:xfrm>
          <a:prstGeom prst="rect">
            <a:avLst/>
          </a:prstGeom>
          <a:noFill/>
        </p:spPr>
        <p:txBody>
          <a:bodyPr wrap="square">
            <a:spAutoFit/>
          </a:bodyPr>
          <a:lstStyle/>
          <a:p>
            <a:pPr algn="ctr"/>
            <a:r>
              <a:rPr lang="it-IT" b="0" i="0" dirty="0">
                <a:solidFill>
                  <a:srgbClr val="31333F"/>
                </a:solidFill>
                <a:effectLst/>
                <a:latin typeface="Berlin Sans FB Demi" panose="020E0802020502020306" pitchFamily="34" charset="0"/>
              </a:rPr>
              <a:t>Ingredienti per una istruzione efficace </a:t>
            </a:r>
            <a:endParaRPr lang="it-IT" sz="1800" dirty="0">
              <a:latin typeface="Berlin Sans FB Demi" panose="020E0802020502020306" pitchFamily="34" charset="0"/>
            </a:endParaRPr>
          </a:p>
        </p:txBody>
      </p:sp>
      <p:sp>
        <p:nvSpPr>
          <p:cNvPr id="5" name="Ovale 4">
            <a:extLst>
              <a:ext uri="{FF2B5EF4-FFF2-40B4-BE49-F238E27FC236}">
                <a16:creationId xmlns:a16="http://schemas.microsoft.com/office/drawing/2014/main" id="{72EC2409-99DC-0FF4-4529-118380DC426B}"/>
              </a:ext>
            </a:extLst>
          </p:cNvPr>
          <p:cNvSpPr/>
          <p:nvPr/>
        </p:nvSpPr>
        <p:spPr>
          <a:xfrm>
            <a:off x="2752725" y="1791478"/>
            <a:ext cx="2076450" cy="100965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latin typeface="Berlin Sans FB Demi" panose="020E0802020502020306" pitchFamily="34" charset="0"/>
              </a:rPr>
              <a:t>Dare indicazioni</a:t>
            </a:r>
            <a:endParaRPr lang="en-GB" dirty="0">
              <a:latin typeface="Berlin Sans FB Demi" panose="020E0802020502020306" pitchFamily="34" charset="0"/>
            </a:endParaRPr>
          </a:p>
        </p:txBody>
      </p:sp>
      <p:sp>
        <p:nvSpPr>
          <p:cNvPr id="6" name="Ovale 5">
            <a:extLst>
              <a:ext uri="{FF2B5EF4-FFF2-40B4-BE49-F238E27FC236}">
                <a16:creationId xmlns:a16="http://schemas.microsoft.com/office/drawing/2014/main" id="{05663377-F43E-BFA4-73A3-31A263CBE883}"/>
              </a:ext>
            </a:extLst>
          </p:cNvPr>
          <p:cNvSpPr/>
          <p:nvPr/>
        </p:nvSpPr>
        <p:spPr>
          <a:xfrm>
            <a:off x="1286264" y="3588450"/>
            <a:ext cx="2076450" cy="1009650"/>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latin typeface="Berlin Sans FB Demi" panose="020E0802020502020306" pitchFamily="34" charset="0"/>
              </a:rPr>
              <a:t>Definire un contesto</a:t>
            </a:r>
            <a:endParaRPr lang="en-GB" dirty="0">
              <a:latin typeface="Berlin Sans FB Demi" panose="020E0802020502020306" pitchFamily="34" charset="0"/>
            </a:endParaRPr>
          </a:p>
        </p:txBody>
      </p:sp>
      <p:sp>
        <p:nvSpPr>
          <p:cNvPr id="7" name="Ovale 6">
            <a:extLst>
              <a:ext uri="{FF2B5EF4-FFF2-40B4-BE49-F238E27FC236}">
                <a16:creationId xmlns:a16="http://schemas.microsoft.com/office/drawing/2014/main" id="{0BA99A23-EACC-0838-4573-051DF8607090}"/>
              </a:ext>
            </a:extLst>
          </p:cNvPr>
          <p:cNvSpPr/>
          <p:nvPr/>
        </p:nvSpPr>
        <p:spPr>
          <a:xfrm>
            <a:off x="5600700" y="3083625"/>
            <a:ext cx="2076450" cy="100965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latin typeface="Berlin Sans FB Demi" panose="020E0802020502020306" pitchFamily="34" charset="0"/>
              </a:rPr>
              <a:t>Essere specifici</a:t>
            </a:r>
            <a:endParaRPr lang="en-GB" dirty="0">
              <a:latin typeface="Berlin Sans FB Demi" panose="020E0802020502020306" pitchFamily="34" charset="0"/>
            </a:endParaRPr>
          </a:p>
        </p:txBody>
      </p:sp>
      <p:sp>
        <p:nvSpPr>
          <p:cNvPr id="8" name="Ovale 7">
            <a:extLst>
              <a:ext uri="{FF2B5EF4-FFF2-40B4-BE49-F238E27FC236}">
                <a16:creationId xmlns:a16="http://schemas.microsoft.com/office/drawing/2014/main" id="{8AFF1508-9E22-5A5D-A777-9557646D09F7}"/>
              </a:ext>
            </a:extLst>
          </p:cNvPr>
          <p:cNvSpPr/>
          <p:nvPr/>
        </p:nvSpPr>
        <p:spPr>
          <a:xfrm>
            <a:off x="8277225" y="1935162"/>
            <a:ext cx="2076450" cy="10096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latin typeface="Berlin Sans FB Demi" panose="020E0802020502020306" pitchFamily="34" charset="0"/>
              </a:rPr>
              <a:t>Stabilire regole</a:t>
            </a:r>
            <a:endParaRPr lang="en-GB" dirty="0">
              <a:latin typeface="Berlin Sans FB Demi" panose="020E0802020502020306" pitchFamily="34" charset="0"/>
            </a:endParaRPr>
          </a:p>
        </p:txBody>
      </p:sp>
      <p:sp>
        <p:nvSpPr>
          <p:cNvPr id="9" name="Ovale 8">
            <a:extLst>
              <a:ext uri="{FF2B5EF4-FFF2-40B4-BE49-F238E27FC236}">
                <a16:creationId xmlns:a16="http://schemas.microsoft.com/office/drawing/2014/main" id="{3308B861-10F6-9ED2-1DB2-273298C2C280}"/>
              </a:ext>
            </a:extLst>
          </p:cNvPr>
          <p:cNvSpPr/>
          <p:nvPr/>
        </p:nvSpPr>
        <p:spPr>
          <a:xfrm>
            <a:off x="9144134" y="3806380"/>
            <a:ext cx="2076450" cy="1009650"/>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latin typeface="Berlin Sans FB Demi" panose="020E0802020502020306" pitchFamily="34" charset="0"/>
              </a:rPr>
              <a:t>Fornire esempi</a:t>
            </a:r>
            <a:endParaRPr lang="en-GB" dirty="0">
              <a:latin typeface="Berlin Sans FB Demi" panose="020E0802020502020306" pitchFamily="34" charset="0"/>
            </a:endParaRPr>
          </a:p>
        </p:txBody>
      </p:sp>
      <p:sp>
        <p:nvSpPr>
          <p:cNvPr id="11" name="Ovale 10">
            <a:extLst>
              <a:ext uri="{FF2B5EF4-FFF2-40B4-BE49-F238E27FC236}">
                <a16:creationId xmlns:a16="http://schemas.microsoft.com/office/drawing/2014/main" id="{EF844F82-CCC2-7519-C5AE-EABDE425262A}"/>
              </a:ext>
            </a:extLst>
          </p:cNvPr>
          <p:cNvSpPr/>
          <p:nvPr/>
        </p:nvSpPr>
        <p:spPr>
          <a:xfrm>
            <a:off x="5486400" y="4916487"/>
            <a:ext cx="2076450" cy="1009650"/>
          </a:xfrm>
          <a:prstGeom prst="ellips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latin typeface="Berlin Sans FB Demi" panose="020E0802020502020306" pitchFamily="34" charset="0"/>
              </a:rPr>
              <a:t>Definire il formato del risultato</a:t>
            </a:r>
            <a:endParaRPr lang="en-GB" dirty="0">
              <a:latin typeface="Berlin Sans FB Demi" panose="020E0802020502020306" pitchFamily="34" charset="0"/>
            </a:endParaRPr>
          </a:p>
        </p:txBody>
      </p:sp>
    </p:spTree>
    <p:extLst>
      <p:ext uri="{BB962C8B-B14F-4D97-AF65-F5344CB8AC3E}">
        <p14:creationId xmlns:p14="http://schemas.microsoft.com/office/powerpoint/2010/main" val="20776701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C3CAB2-414D-DB37-C3DE-2DD11AA30C3E}"/>
            </a:ext>
          </a:extLst>
        </p:cNvPr>
        <p:cNvGrpSpPr/>
        <p:nvPr/>
      </p:nvGrpSpPr>
      <p:grpSpPr>
        <a:xfrm>
          <a:off x="0" y="0"/>
          <a:ext cx="0" cy="0"/>
          <a:chOff x="0" y="0"/>
          <a:chExt cx="0" cy="0"/>
        </a:xfrm>
      </p:grpSpPr>
      <p:sp>
        <p:nvSpPr>
          <p:cNvPr id="4" name="CasellaDiTesto 3">
            <a:extLst>
              <a:ext uri="{FF2B5EF4-FFF2-40B4-BE49-F238E27FC236}">
                <a16:creationId xmlns:a16="http://schemas.microsoft.com/office/drawing/2014/main" id="{F516D2A9-EC69-B52A-9D17-75481BE506AE}"/>
              </a:ext>
            </a:extLst>
          </p:cNvPr>
          <p:cNvSpPr txBox="1"/>
          <p:nvPr/>
        </p:nvSpPr>
        <p:spPr>
          <a:xfrm>
            <a:off x="119743" y="242891"/>
            <a:ext cx="11919857" cy="369332"/>
          </a:xfrm>
          <a:prstGeom prst="rect">
            <a:avLst/>
          </a:prstGeom>
          <a:noFill/>
        </p:spPr>
        <p:txBody>
          <a:bodyPr wrap="square">
            <a:spAutoFit/>
          </a:bodyPr>
          <a:lstStyle/>
          <a:p>
            <a:pPr algn="ctr"/>
            <a:r>
              <a:rPr lang="it-IT" b="0" i="0" dirty="0">
                <a:solidFill>
                  <a:srgbClr val="31333F"/>
                </a:solidFill>
                <a:effectLst/>
                <a:latin typeface="Berlin Sans FB Demi" panose="020E0802020502020306" pitchFamily="34" charset="0"/>
              </a:rPr>
              <a:t>Flusso per una istruzione efficace </a:t>
            </a:r>
            <a:endParaRPr lang="it-IT" sz="1800" dirty="0">
              <a:latin typeface="Berlin Sans FB Demi" panose="020E0802020502020306" pitchFamily="34" charset="0"/>
            </a:endParaRPr>
          </a:p>
        </p:txBody>
      </p:sp>
      <p:graphicFrame>
        <p:nvGraphicFramePr>
          <p:cNvPr id="3" name="Diagramma 2">
            <a:extLst>
              <a:ext uri="{FF2B5EF4-FFF2-40B4-BE49-F238E27FC236}">
                <a16:creationId xmlns:a16="http://schemas.microsoft.com/office/drawing/2014/main" id="{584F4D13-EC8C-C7B2-5C50-3F57BCCAFFB2}"/>
              </a:ext>
            </a:extLst>
          </p:cNvPr>
          <p:cNvGraphicFramePr/>
          <p:nvPr>
            <p:extLst>
              <p:ext uri="{D42A27DB-BD31-4B8C-83A1-F6EECF244321}">
                <p14:modId xmlns:p14="http://schemas.microsoft.com/office/powerpoint/2010/main" val="2682024200"/>
              </p:ext>
            </p:extLst>
          </p:nvPr>
        </p:nvGraphicFramePr>
        <p:xfrm>
          <a:off x="2032000" y="1186391"/>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1470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B1868DD2-FC35-A814-FFED-2C01D87EDB29}"/>
              </a:ext>
            </a:extLst>
          </p:cNvPr>
          <p:cNvSpPr txBox="1"/>
          <p:nvPr/>
        </p:nvSpPr>
        <p:spPr>
          <a:xfrm>
            <a:off x="4376057" y="772886"/>
            <a:ext cx="6694714" cy="3231654"/>
          </a:xfrm>
          <a:prstGeom prst="rect">
            <a:avLst/>
          </a:prstGeom>
          <a:noFill/>
        </p:spPr>
        <p:txBody>
          <a:bodyPr wrap="square" rtlCol="0">
            <a:spAutoFit/>
          </a:bodyPr>
          <a:lstStyle/>
          <a:p>
            <a:pPr algn="r"/>
            <a:r>
              <a:rPr lang="en-US" sz="5000" b="1" spc="-10" dirty="0" err="1">
                <a:solidFill>
                  <a:schemeClr val="bg1"/>
                </a:solidFill>
                <a:latin typeface="Berlin Sans FB Demi" panose="020E0802020502020306" pitchFamily="34" charset="0"/>
              </a:rPr>
              <a:t>Introduzione</a:t>
            </a:r>
            <a:r>
              <a:rPr lang="en-US" sz="5000" b="1" spc="-10" dirty="0">
                <a:solidFill>
                  <a:schemeClr val="bg1"/>
                </a:solidFill>
                <a:latin typeface="Berlin Sans FB Demi" panose="020E0802020502020306" pitchFamily="34" charset="0"/>
              </a:rPr>
              <a:t> </a:t>
            </a:r>
            <a:r>
              <a:rPr lang="en-US" sz="5000" b="1" spc="-10" dirty="0" err="1">
                <a:solidFill>
                  <a:schemeClr val="bg1"/>
                </a:solidFill>
                <a:latin typeface="Berlin Sans FB Demi" panose="020E0802020502020306" pitchFamily="34" charset="0"/>
              </a:rPr>
              <a:t>all'intelligenza</a:t>
            </a:r>
            <a:r>
              <a:rPr lang="en-US" sz="5000" b="1" spc="-10" dirty="0">
                <a:solidFill>
                  <a:schemeClr val="bg1"/>
                </a:solidFill>
                <a:latin typeface="Berlin Sans FB Demi" panose="020E0802020502020306" pitchFamily="34" charset="0"/>
              </a:rPr>
              <a:t> </a:t>
            </a:r>
            <a:r>
              <a:rPr lang="en-US" sz="5000" b="1" spc="-10" dirty="0" err="1">
                <a:solidFill>
                  <a:schemeClr val="bg1"/>
                </a:solidFill>
                <a:latin typeface="Berlin Sans FB Demi" panose="020E0802020502020306" pitchFamily="34" charset="0"/>
              </a:rPr>
              <a:t>artificiale</a:t>
            </a:r>
            <a:r>
              <a:rPr lang="en-US" sz="5000" b="1" spc="-10" dirty="0">
                <a:solidFill>
                  <a:schemeClr val="bg1"/>
                </a:solidFill>
                <a:latin typeface="Berlin Sans FB Demi" panose="020E0802020502020306" pitchFamily="34" charset="0"/>
              </a:rPr>
              <a:t> </a:t>
            </a:r>
            <a:r>
              <a:rPr lang="en-US" sz="5000" b="1" spc="-10" dirty="0" err="1">
                <a:solidFill>
                  <a:schemeClr val="bg1"/>
                </a:solidFill>
                <a:latin typeface="Berlin Sans FB Demi" panose="020E0802020502020306" pitchFamily="34" charset="0"/>
              </a:rPr>
              <a:t>generativa</a:t>
            </a:r>
            <a:endParaRPr lang="en-US" sz="5000" b="1" spc="-10" dirty="0">
              <a:solidFill>
                <a:schemeClr val="bg1"/>
              </a:solidFill>
              <a:latin typeface="Berlin Sans FB Demi" panose="020E0802020502020306" pitchFamily="34" charset="0"/>
            </a:endParaRPr>
          </a:p>
          <a:p>
            <a:pPr algn="r"/>
            <a:endParaRPr lang="en-US" b="1" spc="-10" dirty="0">
              <a:latin typeface="Berlin Sans FB Demi" panose="020E0802020502020306" pitchFamily="34" charset="0"/>
            </a:endParaRPr>
          </a:p>
          <a:p>
            <a:pPr algn="r"/>
            <a:endParaRPr lang="en-US" b="1" spc="-10" dirty="0">
              <a:latin typeface="Berlin Sans FB Demi" panose="020E0802020502020306" pitchFamily="34" charset="0"/>
            </a:endParaRPr>
          </a:p>
          <a:p>
            <a:pPr algn="r"/>
            <a:endParaRPr lang="it-IT" dirty="0"/>
          </a:p>
        </p:txBody>
      </p:sp>
    </p:spTree>
    <p:extLst>
      <p:ext uri="{BB962C8B-B14F-4D97-AF65-F5344CB8AC3E}">
        <p14:creationId xmlns:p14="http://schemas.microsoft.com/office/powerpoint/2010/main" val="2574848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D8E0F-2A12-BAB1-6809-556E8CED8FB3}"/>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E70DEC35-F4E1-E45C-17C3-5565BCBE776B}"/>
              </a:ext>
            </a:extLst>
          </p:cNvPr>
          <p:cNvSpPr txBox="1"/>
          <p:nvPr/>
        </p:nvSpPr>
        <p:spPr>
          <a:xfrm>
            <a:off x="119743" y="242891"/>
            <a:ext cx="11919857" cy="369332"/>
          </a:xfrm>
          <a:prstGeom prst="rect">
            <a:avLst/>
          </a:prstGeom>
          <a:noFill/>
        </p:spPr>
        <p:txBody>
          <a:bodyPr wrap="square">
            <a:spAutoFit/>
          </a:bodyPr>
          <a:lstStyle/>
          <a:p>
            <a:pPr algn="ctr"/>
            <a:r>
              <a:rPr lang="it-IT" b="0" i="0" dirty="0">
                <a:solidFill>
                  <a:srgbClr val="31333F"/>
                </a:solidFill>
                <a:effectLst/>
                <a:latin typeface="Berlin Sans FB Demi" panose="020E0802020502020306" pitchFamily="34" charset="0"/>
              </a:rPr>
              <a:t>Flusso per una istruzione efficace nel dettaglio </a:t>
            </a:r>
            <a:endParaRPr lang="it-IT" sz="1800" dirty="0">
              <a:latin typeface="Berlin Sans FB Demi" panose="020E0802020502020306" pitchFamily="34" charset="0"/>
            </a:endParaRPr>
          </a:p>
        </p:txBody>
      </p:sp>
      <p:sp>
        <p:nvSpPr>
          <p:cNvPr id="3" name="CasellaDiTesto 2">
            <a:extLst>
              <a:ext uri="{FF2B5EF4-FFF2-40B4-BE49-F238E27FC236}">
                <a16:creationId xmlns:a16="http://schemas.microsoft.com/office/drawing/2014/main" id="{6FDAA712-E175-B769-F6DD-2D2E68612F6A}"/>
              </a:ext>
            </a:extLst>
          </p:cNvPr>
          <p:cNvSpPr txBox="1"/>
          <p:nvPr/>
        </p:nvSpPr>
        <p:spPr>
          <a:xfrm>
            <a:off x="1284514" y="990600"/>
            <a:ext cx="9492343" cy="3416320"/>
          </a:xfrm>
          <a:prstGeom prst="rect">
            <a:avLst/>
          </a:prstGeom>
          <a:noFill/>
        </p:spPr>
        <p:txBody>
          <a:bodyPr wrap="square" rtlCol="0">
            <a:spAutoFit/>
          </a:bodyPr>
          <a:lstStyle/>
          <a:p>
            <a:pPr marL="285750" indent="-285750" algn="just">
              <a:buFont typeface="Wingdings" panose="05000000000000000000" pitchFamily="2" charset="2"/>
              <a:buChar char="q"/>
            </a:pPr>
            <a:r>
              <a:rPr lang="it-IT" b="1" i="0" dirty="0">
                <a:solidFill>
                  <a:srgbClr val="31333F"/>
                </a:solidFill>
                <a:effectLst/>
                <a:latin typeface="Berlin Sans FB" panose="020E0602020502020306" pitchFamily="34" charset="0"/>
              </a:rPr>
              <a:t>Contesto:</a:t>
            </a:r>
            <a:r>
              <a:rPr lang="it-IT" b="0" i="0" dirty="0">
                <a:solidFill>
                  <a:srgbClr val="31333F"/>
                </a:solidFill>
                <a:effectLst/>
                <a:latin typeface="Berlin Sans FB" panose="020E0602020502020306" pitchFamily="34" charset="0"/>
              </a:rPr>
              <a:t> stabilisce l'ambientazione per l'interazione con il modello linguistico. Include tutti i dettagli di sfondo, le impostazioni o i parametri che definiscono l'ambiente attorno al compito. Il contesto aiuta il modello a comprendere la rilevanza e il quadro del compito in questione.</a:t>
            </a:r>
          </a:p>
          <a:p>
            <a:pPr marL="285750" indent="-285750" algn="just">
              <a:buFont typeface="Wingdings" panose="05000000000000000000" pitchFamily="2" charset="2"/>
              <a:buChar char="q"/>
            </a:pPr>
            <a:r>
              <a:rPr lang="it-IT" b="1" i="0" dirty="0">
                <a:solidFill>
                  <a:srgbClr val="31333F"/>
                </a:solidFill>
                <a:effectLst/>
                <a:latin typeface="Berlin Sans FB" panose="020E0602020502020306" pitchFamily="34" charset="0"/>
              </a:rPr>
              <a:t>Compito:</a:t>
            </a:r>
            <a:r>
              <a:rPr lang="it-IT" b="0" i="0" dirty="0">
                <a:solidFill>
                  <a:srgbClr val="31333F"/>
                </a:solidFill>
                <a:effectLst/>
                <a:latin typeface="Berlin Sans FB" panose="020E0602020502020306" pitchFamily="34" charset="0"/>
              </a:rPr>
              <a:t> rappresenta l'obiettivo che si desidera venga raggiunto dal modello linguistico. Può essere qualsiasi cosa, dalla generazione di testo, alla risposta a una domanda, dalla traduzione di lingue, alla creazione di codice.</a:t>
            </a:r>
          </a:p>
          <a:p>
            <a:pPr marL="285750" indent="-285750" algn="just">
              <a:buFont typeface="Wingdings" panose="05000000000000000000" pitchFamily="2" charset="2"/>
              <a:buChar char="q"/>
            </a:pPr>
            <a:r>
              <a:rPr lang="it-IT" b="1" dirty="0">
                <a:solidFill>
                  <a:srgbClr val="31333F"/>
                </a:solidFill>
                <a:latin typeface="Berlin Sans FB" panose="020E0602020502020306" pitchFamily="34" charset="0"/>
              </a:rPr>
              <a:t>Richiesta</a:t>
            </a:r>
            <a:r>
              <a:rPr lang="it-IT" b="1" i="0" dirty="0">
                <a:solidFill>
                  <a:srgbClr val="31333F"/>
                </a:solidFill>
                <a:effectLst/>
                <a:latin typeface="Berlin Sans FB" panose="020E0602020502020306" pitchFamily="34" charset="0"/>
              </a:rPr>
              <a:t>:</a:t>
            </a:r>
            <a:r>
              <a:rPr lang="it-IT" b="0" i="0" dirty="0">
                <a:solidFill>
                  <a:srgbClr val="31333F"/>
                </a:solidFill>
                <a:effectLst/>
                <a:latin typeface="Berlin Sans FB" panose="020E0602020502020306" pitchFamily="34" charset="0"/>
              </a:rPr>
              <a:t> rappresenta il testo di input fornito al modello linguistico. È formulato per guidare il modello verso l'output desiderato.</a:t>
            </a:r>
          </a:p>
          <a:p>
            <a:pPr marL="285750" indent="-285750" algn="just">
              <a:buFont typeface="Wingdings" panose="05000000000000000000" pitchFamily="2" charset="2"/>
              <a:buChar char="q"/>
            </a:pPr>
            <a:r>
              <a:rPr lang="it-IT" b="1" i="0" dirty="0">
                <a:solidFill>
                  <a:srgbClr val="31333F"/>
                </a:solidFill>
                <a:effectLst/>
                <a:latin typeface="Berlin Sans FB" panose="020E0602020502020306" pitchFamily="34" charset="0"/>
              </a:rPr>
              <a:t>Regole:</a:t>
            </a:r>
            <a:r>
              <a:rPr lang="it-IT" b="0" i="0" dirty="0">
                <a:solidFill>
                  <a:srgbClr val="31333F"/>
                </a:solidFill>
                <a:effectLst/>
                <a:latin typeface="Berlin Sans FB" panose="020E0602020502020306" pitchFamily="34" charset="0"/>
              </a:rPr>
              <a:t> sono le direttive fornite al modello che spiegano cosa ci si aspetta come risultato. Sono progettate per essere chiare e specifiche e per minimizzare l'ambiguità nelle risposte del modello.</a:t>
            </a:r>
          </a:p>
          <a:p>
            <a:endParaRPr lang="it-IT" dirty="0"/>
          </a:p>
        </p:txBody>
      </p:sp>
      <p:sp>
        <p:nvSpPr>
          <p:cNvPr id="4" name="CasellaDiTesto 3">
            <a:extLst>
              <a:ext uri="{FF2B5EF4-FFF2-40B4-BE49-F238E27FC236}">
                <a16:creationId xmlns:a16="http://schemas.microsoft.com/office/drawing/2014/main" id="{35370255-5B3E-5022-B1D6-DDEB75781836}"/>
              </a:ext>
            </a:extLst>
          </p:cNvPr>
          <p:cNvSpPr txBox="1"/>
          <p:nvPr/>
        </p:nvSpPr>
        <p:spPr>
          <a:xfrm>
            <a:off x="772886" y="4406920"/>
            <a:ext cx="10526485" cy="923330"/>
          </a:xfrm>
          <a:prstGeom prst="rect">
            <a:avLst/>
          </a:prstGeom>
          <a:noFill/>
        </p:spPr>
        <p:txBody>
          <a:bodyPr wrap="square" rtlCol="0">
            <a:spAutoFit/>
          </a:bodyPr>
          <a:lstStyle/>
          <a:p>
            <a:pPr algn="just"/>
            <a:r>
              <a:rPr lang="it-IT" b="0" i="0" dirty="0">
                <a:solidFill>
                  <a:srgbClr val="31333F"/>
                </a:solidFill>
                <a:effectLst/>
                <a:latin typeface="Berlin Sans FB" panose="020E0602020502020306" pitchFamily="34" charset="0"/>
              </a:rPr>
              <a:t>In breve, il contesto stabilisce l'ambientazione, il compito definisce cosa deve essere fatto, la richiesta è il testo di input effettivo che include il compito ed eventualmente anche il contesto, mentre le regole sono i passaggi dettagliati all'interno della richiesta che indicano al modello come portare a termine il compito.</a:t>
            </a:r>
            <a:endParaRPr lang="it-IT" dirty="0">
              <a:latin typeface="Berlin Sans FB" panose="020E0602020502020306" pitchFamily="34" charset="0"/>
            </a:endParaRPr>
          </a:p>
        </p:txBody>
      </p:sp>
    </p:spTree>
    <p:extLst>
      <p:ext uri="{BB962C8B-B14F-4D97-AF65-F5344CB8AC3E}">
        <p14:creationId xmlns:p14="http://schemas.microsoft.com/office/powerpoint/2010/main" val="2854863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AE03E-154E-12FE-DDD1-91042E685D36}"/>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5257EA51-9965-88A6-1961-FF00247B78EE}"/>
              </a:ext>
            </a:extLst>
          </p:cNvPr>
          <p:cNvSpPr txBox="1"/>
          <p:nvPr/>
        </p:nvSpPr>
        <p:spPr>
          <a:xfrm>
            <a:off x="119743" y="242891"/>
            <a:ext cx="11919857" cy="369332"/>
          </a:xfrm>
          <a:prstGeom prst="rect">
            <a:avLst/>
          </a:prstGeom>
          <a:noFill/>
        </p:spPr>
        <p:txBody>
          <a:bodyPr wrap="square">
            <a:spAutoFit/>
          </a:bodyPr>
          <a:lstStyle/>
          <a:p>
            <a:pPr algn="ctr"/>
            <a:r>
              <a:rPr lang="it-IT" b="0" i="0" dirty="0">
                <a:solidFill>
                  <a:srgbClr val="31333F"/>
                </a:solidFill>
                <a:effectLst/>
                <a:latin typeface="Berlin Sans FB Demi" panose="020E0802020502020306" pitchFamily="34" charset="0"/>
              </a:rPr>
              <a:t>Tipologie di istruzioni</a:t>
            </a:r>
            <a:endParaRPr lang="it-IT" sz="1800" dirty="0">
              <a:latin typeface="Berlin Sans FB Demi" panose="020E0802020502020306" pitchFamily="34" charset="0"/>
            </a:endParaRPr>
          </a:p>
        </p:txBody>
      </p:sp>
      <p:sp>
        <p:nvSpPr>
          <p:cNvPr id="5" name="Rettangolo 4">
            <a:extLst>
              <a:ext uri="{FF2B5EF4-FFF2-40B4-BE49-F238E27FC236}">
                <a16:creationId xmlns:a16="http://schemas.microsoft.com/office/drawing/2014/main" id="{BCFB1F3F-9128-6765-2251-83F2A8B48B0B}"/>
              </a:ext>
            </a:extLst>
          </p:cNvPr>
          <p:cNvSpPr/>
          <p:nvPr/>
        </p:nvSpPr>
        <p:spPr>
          <a:xfrm>
            <a:off x="1195677" y="880780"/>
            <a:ext cx="3038475" cy="103822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400" dirty="0">
                <a:latin typeface="Berlin Sans FB Demi" panose="020E0802020502020306" pitchFamily="34" charset="0"/>
              </a:rPr>
              <a:t>Zero-Shot</a:t>
            </a:r>
            <a:endParaRPr lang="en-GB" sz="2400" dirty="0">
              <a:latin typeface="Berlin Sans FB Demi" panose="020E0802020502020306" pitchFamily="34" charset="0"/>
            </a:endParaRPr>
          </a:p>
        </p:txBody>
      </p:sp>
      <p:sp>
        <p:nvSpPr>
          <p:cNvPr id="6" name="Rettangolo 5">
            <a:extLst>
              <a:ext uri="{FF2B5EF4-FFF2-40B4-BE49-F238E27FC236}">
                <a16:creationId xmlns:a16="http://schemas.microsoft.com/office/drawing/2014/main" id="{C8328A81-3E33-0A85-884D-263B3B76EF7C}"/>
              </a:ext>
            </a:extLst>
          </p:cNvPr>
          <p:cNvSpPr/>
          <p:nvPr/>
        </p:nvSpPr>
        <p:spPr>
          <a:xfrm>
            <a:off x="4919375" y="880779"/>
            <a:ext cx="3038475" cy="103822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400" dirty="0">
                <a:latin typeface="Berlin Sans FB Demi" panose="020E0802020502020306" pitchFamily="34" charset="0"/>
              </a:rPr>
              <a:t>One-Shot</a:t>
            </a:r>
            <a:endParaRPr lang="en-GB" sz="2400" dirty="0">
              <a:latin typeface="Berlin Sans FB Demi" panose="020E0802020502020306" pitchFamily="34" charset="0"/>
            </a:endParaRPr>
          </a:p>
        </p:txBody>
      </p:sp>
      <p:sp>
        <p:nvSpPr>
          <p:cNvPr id="7" name="Rettangolo 6">
            <a:extLst>
              <a:ext uri="{FF2B5EF4-FFF2-40B4-BE49-F238E27FC236}">
                <a16:creationId xmlns:a16="http://schemas.microsoft.com/office/drawing/2014/main" id="{BF7FB170-4CAF-EE2E-6051-69E5C57844FB}"/>
              </a:ext>
            </a:extLst>
          </p:cNvPr>
          <p:cNvSpPr/>
          <p:nvPr/>
        </p:nvSpPr>
        <p:spPr>
          <a:xfrm>
            <a:off x="8630620" y="901429"/>
            <a:ext cx="3038475" cy="103822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400" dirty="0" err="1">
                <a:latin typeface="Berlin Sans FB Demi" panose="020E0802020502020306" pitchFamily="34" charset="0"/>
              </a:rPr>
              <a:t>Few</a:t>
            </a:r>
            <a:r>
              <a:rPr lang="it-IT" sz="2400" dirty="0">
                <a:latin typeface="Berlin Sans FB Demi" panose="020E0802020502020306" pitchFamily="34" charset="0"/>
              </a:rPr>
              <a:t>-Shot</a:t>
            </a:r>
            <a:endParaRPr lang="en-GB" sz="2400" dirty="0">
              <a:latin typeface="Berlin Sans FB Demi" panose="020E0802020502020306" pitchFamily="34" charset="0"/>
            </a:endParaRPr>
          </a:p>
        </p:txBody>
      </p:sp>
      <p:sp>
        <p:nvSpPr>
          <p:cNvPr id="8" name="Rettangolo 7">
            <a:extLst>
              <a:ext uri="{FF2B5EF4-FFF2-40B4-BE49-F238E27FC236}">
                <a16:creationId xmlns:a16="http://schemas.microsoft.com/office/drawing/2014/main" id="{21BE9FBF-75AC-2622-2498-C7148C99B5B9}"/>
              </a:ext>
            </a:extLst>
          </p:cNvPr>
          <p:cNvSpPr/>
          <p:nvPr/>
        </p:nvSpPr>
        <p:spPr>
          <a:xfrm>
            <a:off x="1195676" y="2571296"/>
            <a:ext cx="3038475" cy="1038225"/>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400" dirty="0">
                <a:latin typeface="Berlin Sans FB Demi" panose="020E0802020502020306" pitchFamily="34" charset="0"/>
              </a:rPr>
              <a:t>Chain-of-</a:t>
            </a:r>
            <a:r>
              <a:rPr lang="it-IT" sz="2400" dirty="0" err="1">
                <a:latin typeface="Berlin Sans FB Demi" panose="020E0802020502020306" pitchFamily="34" charset="0"/>
              </a:rPr>
              <a:t>Thought</a:t>
            </a:r>
            <a:r>
              <a:rPr lang="it-IT" sz="2400" dirty="0">
                <a:latin typeface="Berlin Sans FB Demi" panose="020E0802020502020306" pitchFamily="34" charset="0"/>
              </a:rPr>
              <a:t> (</a:t>
            </a:r>
            <a:r>
              <a:rPr lang="it-IT" sz="2400" dirty="0" err="1">
                <a:latin typeface="Berlin Sans FB Demi" panose="020E0802020502020306" pitchFamily="34" charset="0"/>
              </a:rPr>
              <a:t>CoT</a:t>
            </a:r>
            <a:r>
              <a:rPr lang="it-IT" sz="2400" dirty="0">
                <a:latin typeface="Berlin Sans FB Demi" panose="020E0802020502020306" pitchFamily="34" charset="0"/>
              </a:rPr>
              <a:t>)</a:t>
            </a:r>
            <a:endParaRPr lang="en-GB" sz="2400" dirty="0">
              <a:latin typeface="Berlin Sans FB Demi" panose="020E0802020502020306" pitchFamily="34" charset="0"/>
            </a:endParaRPr>
          </a:p>
        </p:txBody>
      </p:sp>
      <p:sp>
        <p:nvSpPr>
          <p:cNvPr id="9" name="Rettangolo 8">
            <a:extLst>
              <a:ext uri="{FF2B5EF4-FFF2-40B4-BE49-F238E27FC236}">
                <a16:creationId xmlns:a16="http://schemas.microsoft.com/office/drawing/2014/main" id="{5C7C26A4-0D2C-42EA-6623-DACE4EC0FBAD}"/>
              </a:ext>
            </a:extLst>
          </p:cNvPr>
          <p:cNvSpPr/>
          <p:nvPr/>
        </p:nvSpPr>
        <p:spPr>
          <a:xfrm>
            <a:off x="4919375" y="2571296"/>
            <a:ext cx="3038475" cy="1038225"/>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400" dirty="0">
                <a:latin typeface="Berlin Sans FB Demi" panose="020E0802020502020306" pitchFamily="34" charset="0"/>
              </a:rPr>
              <a:t>Tree-of-</a:t>
            </a:r>
            <a:r>
              <a:rPr lang="it-IT" sz="2400" dirty="0" err="1">
                <a:latin typeface="Berlin Sans FB Demi" panose="020E0802020502020306" pitchFamily="34" charset="0"/>
              </a:rPr>
              <a:t>Thoughts</a:t>
            </a:r>
            <a:r>
              <a:rPr lang="it-IT" sz="2400" dirty="0">
                <a:latin typeface="Berlin Sans FB Demi" panose="020E0802020502020306" pitchFamily="34" charset="0"/>
              </a:rPr>
              <a:t> (</a:t>
            </a:r>
            <a:r>
              <a:rPr lang="it-IT" sz="2400" dirty="0" err="1">
                <a:latin typeface="Berlin Sans FB Demi" panose="020E0802020502020306" pitchFamily="34" charset="0"/>
              </a:rPr>
              <a:t>ToT</a:t>
            </a:r>
            <a:r>
              <a:rPr lang="it-IT" sz="2400" dirty="0">
                <a:latin typeface="Berlin Sans FB Demi" panose="020E0802020502020306" pitchFamily="34" charset="0"/>
              </a:rPr>
              <a:t>)</a:t>
            </a:r>
            <a:endParaRPr lang="en-GB" sz="2400" dirty="0">
              <a:latin typeface="Berlin Sans FB Demi" panose="020E0802020502020306" pitchFamily="34" charset="0"/>
            </a:endParaRPr>
          </a:p>
        </p:txBody>
      </p:sp>
      <p:sp>
        <p:nvSpPr>
          <p:cNvPr id="10" name="Rettangolo 9">
            <a:extLst>
              <a:ext uri="{FF2B5EF4-FFF2-40B4-BE49-F238E27FC236}">
                <a16:creationId xmlns:a16="http://schemas.microsoft.com/office/drawing/2014/main" id="{3DD699AB-CC79-3FD7-7D89-DA4B3B72E269}"/>
              </a:ext>
            </a:extLst>
          </p:cNvPr>
          <p:cNvSpPr/>
          <p:nvPr/>
        </p:nvSpPr>
        <p:spPr>
          <a:xfrm>
            <a:off x="8630619" y="2571296"/>
            <a:ext cx="3038475" cy="1038225"/>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400" dirty="0" err="1">
                <a:latin typeface="Berlin Sans FB Demi" panose="020E0802020502020306" pitchFamily="34" charset="0"/>
              </a:rPr>
              <a:t>ReAct</a:t>
            </a:r>
            <a:r>
              <a:rPr lang="it-IT" sz="2400" dirty="0">
                <a:latin typeface="Berlin Sans FB Demi" panose="020E0802020502020306" pitchFamily="34" charset="0"/>
              </a:rPr>
              <a:t> (</a:t>
            </a:r>
            <a:r>
              <a:rPr lang="it-IT" sz="2400" dirty="0" err="1">
                <a:latin typeface="Berlin Sans FB Demi" panose="020E0802020502020306" pitchFamily="34" charset="0"/>
              </a:rPr>
              <a:t>reason</a:t>
            </a:r>
            <a:r>
              <a:rPr lang="it-IT" sz="2400" dirty="0">
                <a:latin typeface="Berlin Sans FB Demi" panose="020E0802020502020306" pitchFamily="34" charset="0"/>
              </a:rPr>
              <a:t> &amp; act)</a:t>
            </a:r>
            <a:endParaRPr lang="en-GB" sz="2400" dirty="0">
              <a:latin typeface="Berlin Sans FB Demi" panose="020E0802020502020306" pitchFamily="34" charset="0"/>
            </a:endParaRPr>
          </a:p>
        </p:txBody>
      </p:sp>
      <p:sp>
        <p:nvSpPr>
          <p:cNvPr id="11" name="Rettangolo 10">
            <a:extLst>
              <a:ext uri="{FF2B5EF4-FFF2-40B4-BE49-F238E27FC236}">
                <a16:creationId xmlns:a16="http://schemas.microsoft.com/office/drawing/2014/main" id="{AE22688A-F46F-E65B-F058-8F795F76D2A7}"/>
              </a:ext>
            </a:extLst>
          </p:cNvPr>
          <p:cNvSpPr/>
          <p:nvPr/>
        </p:nvSpPr>
        <p:spPr>
          <a:xfrm>
            <a:off x="4919375" y="4261813"/>
            <a:ext cx="3038475" cy="103822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400" dirty="0" err="1">
                <a:latin typeface="Berlin Sans FB Demi" panose="020E0802020502020306" pitchFamily="34" charset="0"/>
              </a:rPr>
              <a:t>Automatic</a:t>
            </a:r>
            <a:r>
              <a:rPr lang="it-IT" sz="2400" dirty="0">
                <a:latin typeface="Berlin Sans FB Demi" panose="020E0802020502020306" pitchFamily="34" charset="0"/>
              </a:rPr>
              <a:t> Prompt Engineering</a:t>
            </a:r>
            <a:endParaRPr lang="en-GB" sz="2400" dirty="0">
              <a:latin typeface="Berlin Sans FB Demi" panose="020E0802020502020306" pitchFamily="34" charset="0"/>
            </a:endParaRPr>
          </a:p>
        </p:txBody>
      </p:sp>
    </p:spTree>
    <p:extLst>
      <p:ext uri="{BB962C8B-B14F-4D97-AF65-F5344CB8AC3E}">
        <p14:creationId xmlns:p14="http://schemas.microsoft.com/office/powerpoint/2010/main" val="2820661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AAD94B-19E3-7756-D322-AFC60DEF9BA1}"/>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03AC212C-711A-C72C-6607-A6F29FAE58C8}"/>
              </a:ext>
            </a:extLst>
          </p:cNvPr>
          <p:cNvSpPr txBox="1"/>
          <p:nvPr/>
        </p:nvSpPr>
        <p:spPr>
          <a:xfrm>
            <a:off x="119743" y="242891"/>
            <a:ext cx="11919857" cy="369332"/>
          </a:xfrm>
          <a:prstGeom prst="rect">
            <a:avLst/>
          </a:prstGeom>
          <a:noFill/>
        </p:spPr>
        <p:txBody>
          <a:bodyPr wrap="square">
            <a:spAutoFit/>
          </a:bodyPr>
          <a:lstStyle/>
          <a:p>
            <a:pPr algn="ctr"/>
            <a:r>
              <a:rPr lang="it-IT" b="0" i="0" dirty="0">
                <a:solidFill>
                  <a:srgbClr val="31333F"/>
                </a:solidFill>
                <a:effectLst/>
                <a:latin typeface="Berlin Sans FB Demi" panose="020E0802020502020306" pitchFamily="34" charset="0"/>
              </a:rPr>
              <a:t>Istruzioni senza esempi (Zero-Shot </a:t>
            </a:r>
            <a:r>
              <a:rPr lang="it-IT" b="0" i="0" dirty="0" err="1">
                <a:solidFill>
                  <a:srgbClr val="31333F"/>
                </a:solidFill>
                <a:effectLst/>
                <a:latin typeface="Berlin Sans FB Demi" panose="020E0802020502020306" pitchFamily="34" charset="0"/>
              </a:rPr>
              <a:t>Prompting</a:t>
            </a:r>
            <a:r>
              <a:rPr lang="it-IT" b="0" i="0" dirty="0">
                <a:solidFill>
                  <a:srgbClr val="31333F"/>
                </a:solidFill>
                <a:effectLst/>
                <a:latin typeface="Berlin Sans FB Demi" panose="020E0802020502020306" pitchFamily="34" charset="0"/>
              </a:rPr>
              <a:t>)</a:t>
            </a:r>
            <a:endParaRPr lang="it-IT" sz="1800" dirty="0">
              <a:latin typeface="Berlin Sans FB Demi" panose="020E0802020502020306" pitchFamily="34" charset="0"/>
            </a:endParaRPr>
          </a:p>
        </p:txBody>
      </p:sp>
      <p:sp>
        <p:nvSpPr>
          <p:cNvPr id="3" name="CasellaDiTesto 2">
            <a:extLst>
              <a:ext uri="{FF2B5EF4-FFF2-40B4-BE49-F238E27FC236}">
                <a16:creationId xmlns:a16="http://schemas.microsoft.com/office/drawing/2014/main" id="{0659EDB7-953D-6F5F-F9AB-38E36D75FFDB}"/>
              </a:ext>
            </a:extLst>
          </p:cNvPr>
          <p:cNvSpPr txBox="1"/>
          <p:nvPr/>
        </p:nvSpPr>
        <p:spPr>
          <a:xfrm>
            <a:off x="3287485" y="976814"/>
            <a:ext cx="5584371" cy="3139321"/>
          </a:xfrm>
          <a:prstGeom prst="rect">
            <a:avLst/>
          </a:prstGeom>
          <a:noFill/>
        </p:spPr>
        <p:txBody>
          <a:bodyPr wrap="square" rtlCol="0">
            <a:spAutoFit/>
          </a:bodyPr>
          <a:lstStyle/>
          <a:p>
            <a:pPr marL="285750" indent="-285750" algn="just">
              <a:buFont typeface="Wingdings" panose="05000000000000000000" pitchFamily="2" charset="2"/>
              <a:buChar char="Ø"/>
            </a:pPr>
            <a:r>
              <a:rPr lang="it-IT" b="0" i="0" dirty="0">
                <a:solidFill>
                  <a:srgbClr val="31333F"/>
                </a:solidFill>
                <a:effectLst/>
                <a:latin typeface="Berlin Sans FB" panose="020E0602020502020306" pitchFamily="34" charset="0"/>
              </a:rPr>
              <a:t>La strategia zero-shot prevede che il modello linguistico di grandi dimensioni generi una risposta senza alcun esempio fornito dall’utente, basandosi esclusivamente sulla sua conoscenza </a:t>
            </a:r>
            <a:r>
              <a:rPr lang="it-IT" b="0" i="0" dirty="0" err="1">
                <a:solidFill>
                  <a:srgbClr val="31333F"/>
                </a:solidFill>
                <a:effectLst/>
                <a:latin typeface="Berlin Sans FB" panose="020E0602020502020306" pitchFamily="34" charset="0"/>
              </a:rPr>
              <a:t>pre</a:t>
            </a:r>
            <a:r>
              <a:rPr lang="it-IT" b="0" i="0" dirty="0">
                <a:solidFill>
                  <a:srgbClr val="31333F"/>
                </a:solidFill>
                <a:effectLst/>
                <a:latin typeface="Berlin Sans FB" panose="020E0602020502020306" pitchFamily="34" charset="0"/>
              </a:rPr>
              <a:t>-addestrata.</a:t>
            </a:r>
            <a:endParaRPr lang="it-IT" dirty="0">
              <a:latin typeface="Berlin Sans FB" panose="020E0602020502020306" pitchFamily="34" charset="0"/>
            </a:endParaRPr>
          </a:p>
          <a:p>
            <a:pPr algn="just"/>
            <a:endParaRPr lang="it-IT" dirty="0">
              <a:latin typeface="Berlin Sans FB" panose="020E0602020502020306" pitchFamily="34" charset="0"/>
            </a:endParaRPr>
          </a:p>
          <a:p>
            <a:pPr marL="285750" indent="-285750" algn="just">
              <a:buFont typeface="Wingdings" panose="05000000000000000000" pitchFamily="2" charset="2"/>
              <a:buChar char="Ø"/>
            </a:pPr>
            <a:endParaRPr lang="it-IT" dirty="0">
              <a:latin typeface="Berlin Sans FB" panose="020E0602020502020306" pitchFamily="34" charset="0"/>
            </a:endParaRPr>
          </a:p>
          <a:p>
            <a:pPr algn="just"/>
            <a:r>
              <a:rPr lang="it-IT" dirty="0">
                <a:latin typeface="Berlin Sans FB" panose="020E0602020502020306" pitchFamily="34" charset="0"/>
              </a:rPr>
              <a:t>«Che competenze deve avere un attuario?»</a:t>
            </a:r>
          </a:p>
          <a:p>
            <a:pPr algn="just"/>
            <a:endParaRPr lang="it-IT" dirty="0">
              <a:latin typeface="Berlin Sans FB" panose="020E0602020502020306" pitchFamily="34" charset="0"/>
            </a:endParaRPr>
          </a:p>
          <a:p>
            <a:pPr marL="285750" indent="-285750" algn="just">
              <a:buFont typeface="Wingdings" panose="05000000000000000000" pitchFamily="2" charset="2"/>
              <a:buChar char="Ø"/>
            </a:pPr>
            <a:endParaRPr lang="it-IT" dirty="0">
              <a:latin typeface="Berlin Sans FB" panose="020E0602020502020306" pitchFamily="34" charset="0"/>
            </a:endParaRPr>
          </a:p>
          <a:p>
            <a:pPr marL="285750" indent="-285750" algn="just">
              <a:buFont typeface="Wingdings" panose="05000000000000000000" pitchFamily="2" charset="2"/>
              <a:buChar char="Ø"/>
            </a:pPr>
            <a:endParaRPr lang="it-IT" dirty="0">
              <a:latin typeface="Berlin Sans FB" panose="020E0602020502020306" pitchFamily="34" charset="0"/>
            </a:endParaRPr>
          </a:p>
          <a:p>
            <a:pPr marL="285750" indent="-285750" algn="just">
              <a:buFont typeface="Wingdings" panose="05000000000000000000" pitchFamily="2" charset="2"/>
              <a:buChar char="Ø"/>
            </a:pPr>
            <a:endParaRPr lang="it-IT" dirty="0">
              <a:latin typeface="Berlin Sans FB" panose="020E0602020502020306" pitchFamily="34" charset="0"/>
            </a:endParaRPr>
          </a:p>
        </p:txBody>
      </p:sp>
    </p:spTree>
    <p:extLst>
      <p:ext uri="{BB962C8B-B14F-4D97-AF65-F5344CB8AC3E}">
        <p14:creationId xmlns:p14="http://schemas.microsoft.com/office/powerpoint/2010/main" val="24403718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E62EAF-BA01-08E1-4C78-6448D94E234D}"/>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19DB4B08-36BF-ACBC-18AE-1CB0B53D62EE}"/>
              </a:ext>
            </a:extLst>
          </p:cNvPr>
          <p:cNvSpPr txBox="1"/>
          <p:nvPr/>
        </p:nvSpPr>
        <p:spPr>
          <a:xfrm>
            <a:off x="108857" y="242891"/>
            <a:ext cx="11919857" cy="369332"/>
          </a:xfrm>
          <a:prstGeom prst="rect">
            <a:avLst/>
          </a:prstGeom>
          <a:noFill/>
        </p:spPr>
        <p:txBody>
          <a:bodyPr wrap="square">
            <a:spAutoFit/>
          </a:bodyPr>
          <a:lstStyle/>
          <a:p>
            <a:pPr algn="ctr"/>
            <a:r>
              <a:rPr lang="it-IT" dirty="0">
                <a:solidFill>
                  <a:srgbClr val="31333F"/>
                </a:solidFill>
                <a:latin typeface="Berlin Sans FB Demi" panose="020E0802020502020306" pitchFamily="34" charset="0"/>
              </a:rPr>
              <a:t>Istruzioni con un esempio (One</a:t>
            </a:r>
            <a:r>
              <a:rPr lang="it-IT" b="0" i="0" dirty="0">
                <a:solidFill>
                  <a:srgbClr val="31333F"/>
                </a:solidFill>
                <a:effectLst/>
                <a:latin typeface="Berlin Sans FB Demi" panose="020E0802020502020306" pitchFamily="34" charset="0"/>
              </a:rPr>
              <a:t>-Shot </a:t>
            </a:r>
            <a:r>
              <a:rPr lang="it-IT" b="0" i="0" dirty="0" err="1">
                <a:solidFill>
                  <a:srgbClr val="31333F"/>
                </a:solidFill>
                <a:effectLst/>
                <a:latin typeface="Berlin Sans FB Demi" panose="020E0802020502020306" pitchFamily="34" charset="0"/>
              </a:rPr>
              <a:t>Prompting</a:t>
            </a:r>
            <a:r>
              <a:rPr lang="it-IT" b="0" i="0" dirty="0">
                <a:solidFill>
                  <a:srgbClr val="31333F"/>
                </a:solidFill>
                <a:effectLst/>
                <a:latin typeface="Berlin Sans FB Demi" panose="020E0802020502020306" pitchFamily="34" charset="0"/>
              </a:rPr>
              <a:t>)</a:t>
            </a:r>
            <a:endParaRPr lang="it-IT" sz="1800" dirty="0">
              <a:latin typeface="Berlin Sans FB Demi" panose="020E0802020502020306" pitchFamily="34" charset="0"/>
            </a:endParaRPr>
          </a:p>
        </p:txBody>
      </p:sp>
      <p:sp>
        <p:nvSpPr>
          <p:cNvPr id="3" name="CasellaDiTesto 2">
            <a:extLst>
              <a:ext uri="{FF2B5EF4-FFF2-40B4-BE49-F238E27FC236}">
                <a16:creationId xmlns:a16="http://schemas.microsoft.com/office/drawing/2014/main" id="{4C84E3BF-D20E-6451-F4E5-479FC7B20C3F}"/>
              </a:ext>
            </a:extLst>
          </p:cNvPr>
          <p:cNvSpPr txBox="1"/>
          <p:nvPr/>
        </p:nvSpPr>
        <p:spPr>
          <a:xfrm>
            <a:off x="3287485" y="976814"/>
            <a:ext cx="5584371" cy="4524315"/>
          </a:xfrm>
          <a:prstGeom prst="rect">
            <a:avLst/>
          </a:prstGeom>
          <a:noFill/>
        </p:spPr>
        <p:txBody>
          <a:bodyPr wrap="square" rtlCol="0">
            <a:spAutoFit/>
          </a:bodyPr>
          <a:lstStyle/>
          <a:p>
            <a:pPr marL="285750" indent="-285750" algn="just">
              <a:buFont typeface="Wingdings" panose="05000000000000000000" pitchFamily="2" charset="2"/>
              <a:buChar char="Ø"/>
            </a:pPr>
            <a:r>
              <a:rPr lang="it-IT" b="0" i="0" dirty="0">
                <a:solidFill>
                  <a:srgbClr val="31333F"/>
                </a:solidFill>
                <a:effectLst/>
                <a:latin typeface="Berlin Sans FB" panose="020E0602020502020306" pitchFamily="34" charset="0"/>
              </a:rPr>
              <a:t>La strategia </a:t>
            </a:r>
            <a:r>
              <a:rPr lang="it-IT" dirty="0">
                <a:solidFill>
                  <a:srgbClr val="31333F"/>
                </a:solidFill>
                <a:latin typeface="Berlin Sans FB" panose="020E0602020502020306" pitchFamily="34" charset="0"/>
              </a:rPr>
              <a:t>one</a:t>
            </a:r>
            <a:r>
              <a:rPr lang="it-IT" b="0" i="0" dirty="0">
                <a:solidFill>
                  <a:srgbClr val="31333F"/>
                </a:solidFill>
                <a:effectLst/>
                <a:latin typeface="Berlin Sans FB" panose="020E0602020502020306" pitchFamily="34" charset="0"/>
              </a:rPr>
              <a:t>-shot prevede che il modello linguistico di grandi dimensioni generi una risposta a partire da un singolo esempio o pezzo di contesto fornito dall'utente.</a:t>
            </a:r>
            <a:endParaRPr lang="it-IT" dirty="0">
              <a:latin typeface="Berlin Sans FB" panose="020E0602020502020306" pitchFamily="34" charset="0"/>
            </a:endParaRPr>
          </a:p>
          <a:p>
            <a:pPr algn="just"/>
            <a:endParaRPr lang="it-IT" dirty="0">
              <a:latin typeface="Berlin Sans FB" panose="020E0602020502020306" pitchFamily="34" charset="0"/>
            </a:endParaRPr>
          </a:p>
          <a:p>
            <a:pPr algn="just"/>
            <a:endParaRPr lang="it-IT" dirty="0">
              <a:latin typeface="Berlin Sans FB" panose="020E0602020502020306" pitchFamily="34" charset="0"/>
            </a:endParaRPr>
          </a:p>
          <a:p>
            <a:pPr algn="just"/>
            <a:endParaRPr lang="it-IT" dirty="0">
              <a:latin typeface="Berlin Sans FB" panose="020E0602020502020306" pitchFamily="34" charset="0"/>
            </a:endParaRPr>
          </a:p>
          <a:p>
            <a:pPr algn="just"/>
            <a:r>
              <a:rPr lang="it-IT" dirty="0">
                <a:latin typeface="Berlin Sans FB" panose="020E0602020502020306" pitchFamily="34" charset="0"/>
              </a:rPr>
              <a:t>Effettua la classificazione del testo fornito come disastro, oppure no disastro. Di seguito un esempio:</a:t>
            </a:r>
          </a:p>
          <a:p>
            <a:pPr algn="just"/>
            <a:r>
              <a:rPr lang="it-IT" dirty="0">
                <a:latin typeface="Berlin Sans FB" panose="020E0602020502020306" pitchFamily="34" charset="0"/>
              </a:rPr>
              <a:t>«</a:t>
            </a:r>
            <a:r>
              <a:rPr lang="en-US" dirty="0">
                <a:latin typeface="Berlin Sans FB" panose="020E0602020502020306" pitchFamily="34" charset="0"/>
              </a:rPr>
              <a:t>13,000 people receive #wildfires evacuation orders in California.</a:t>
            </a:r>
            <a:r>
              <a:rPr lang="it-IT" dirty="0">
                <a:latin typeface="Berlin Sans FB" panose="020E0602020502020306" pitchFamily="34" charset="0"/>
              </a:rPr>
              <a:t>» Classificazione: disastro.</a:t>
            </a:r>
          </a:p>
          <a:p>
            <a:pPr algn="just"/>
            <a:endParaRPr lang="it-IT" dirty="0">
              <a:latin typeface="Berlin Sans FB" panose="020E0602020502020306" pitchFamily="34" charset="0"/>
            </a:endParaRPr>
          </a:p>
          <a:p>
            <a:pPr algn="just"/>
            <a:r>
              <a:rPr lang="it-IT" dirty="0">
                <a:latin typeface="Berlin Sans FB" panose="020E0602020502020306" pitchFamily="34" charset="0"/>
              </a:rPr>
              <a:t>Testo: «</a:t>
            </a:r>
            <a:r>
              <a:rPr lang="en-US" dirty="0">
                <a:latin typeface="Berlin Sans FB" panose="020E0602020502020306" pitchFamily="34" charset="0"/>
              </a:rPr>
              <a:t>#flood #disaster Heavy rain causes flash flooding of streets in Manitou, Colorado Springs areas</a:t>
            </a:r>
            <a:r>
              <a:rPr lang="it-IT" dirty="0">
                <a:latin typeface="Berlin Sans FB" panose="020E0602020502020306" pitchFamily="34" charset="0"/>
              </a:rPr>
              <a:t>» </a:t>
            </a:r>
          </a:p>
          <a:p>
            <a:pPr marL="285750" indent="-285750" algn="just">
              <a:buFont typeface="Wingdings" panose="05000000000000000000" pitchFamily="2" charset="2"/>
              <a:buChar char="Ø"/>
            </a:pPr>
            <a:endParaRPr lang="it-IT" dirty="0">
              <a:latin typeface="Berlin Sans FB" panose="020E0602020502020306" pitchFamily="34" charset="0"/>
            </a:endParaRPr>
          </a:p>
          <a:p>
            <a:pPr algn="just"/>
            <a:endParaRPr lang="it-IT" dirty="0">
              <a:latin typeface="Berlin Sans FB" panose="020E0602020502020306" pitchFamily="34" charset="0"/>
            </a:endParaRPr>
          </a:p>
        </p:txBody>
      </p:sp>
      <p:sp>
        <p:nvSpPr>
          <p:cNvPr id="4" name="CasellaDiTesto 3">
            <a:extLst>
              <a:ext uri="{FF2B5EF4-FFF2-40B4-BE49-F238E27FC236}">
                <a16:creationId xmlns:a16="http://schemas.microsoft.com/office/drawing/2014/main" id="{1D6165D1-AF5C-E4D8-FD73-1B16EF69ED30}"/>
              </a:ext>
            </a:extLst>
          </p:cNvPr>
          <p:cNvSpPr txBox="1"/>
          <p:nvPr/>
        </p:nvSpPr>
        <p:spPr>
          <a:xfrm>
            <a:off x="870857" y="4332514"/>
            <a:ext cx="957943" cy="276999"/>
          </a:xfrm>
          <a:prstGeom prst="rect">
            <a:avLst/>
          </a:prstGeom>
          <a:noFill/>
        </p:spPr>
        <p:txBody>
          <a:bodyPr wrap="square" rtlCol="0">
            <a:spAutoFit/>
          </a:bodyPr>
          <a:lstStyle/>
          <a:p>
            <a:r>
              <a:rPr lang="it-IT" sz="1200" dirty="0">
                <a:latin typeface="Verdana" panose="020B0604030504040204" pitchFamily="34" charset="0"/>
                <a:ea typeface="Verdana" panose="020B0604030504040204" pitchFamily="34" charset="0"/>
                <a:hlinkClick r:id="rId2"/>
              </a:rPr>
              <a:t>fonte</a:t>
            </a: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960563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DE5390-8033-9FE6-6C56-A5ADABFB80BA}"/>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8B238B4A-1CF8-12C2-07CC-4BC4170A9EDD}"/>
              </a:ext>
            </a:extLst>
          </p:cNvPr>
          <p:cNvSpPr txBox="1"/>
          <p:nvPr/>
        </p:nvSpPr>
        <p:spPr>
          <a:xfrm>
            <a:off x="108857" y="242891"/>
            <a:ext cx="11919857" cy="369332"/>
          </a:xfrm>
          <a:prstGeom prst="rect">
            <a:avLst/>
          </a:prstGeom>
          <a:noFill/>
        </p:spPr>
        <p:txBody>
          <a:bodyPr wrap="square">
            <a:spAutoFit/>
          </a:bodyPr>
          <a:lstStyle/>
          <a:p>
            <a:pPr algn="ctr"/>
            <a:r>
              <a:rPr lang="it-IT" dirty="0">
                <a:solidFill>
                  <a:srgbClr val="31333F"/>
                </a:solidFill>
                <a:latin typeface="Berlin Sans FB Demi" panose="020E0802020502020306" pitchFamily="34" charset="0"/>
              </a:rPr>
              <a:t>Istruzioni con pochi esempi (</a:t>
            </a:r>
            <a:r>
              <a:rPr lang="it-IT" dirty="0" err="1">
                <a:solidFill>
                  <a:srgbClr val="31333F"/>
                </a:solidFill>
                <a:latin typeface="Berlin Sans FB Demi" panose="020E0802020502020306" pitchFamily="34" charset="0"/>
              </a:rPr>
              <a:t>Few</a:t>
            </a:r>
            <a:r>
              <a:rPr lang="it-IT" b="0" i="0" dirty="0">
                <a:solidFill>
                  <a:srgbClr val="31333F"/>
                </a:solidFill>
                <a:effectLst/>
                <a:latin typeface="Berlin Sans FB Demi" panose="020E0802020502020306" pitchFamily="34" charset="0"/>
              </a:rPr>
              <a:t>-Shot </a:t>
            </a:r>
            <a:r>
              <a:rPr lang="it-IT" b="0" i="0" dirty="0" err="1">
                <a:solidFill>
                  <a:srgbClr val="31333F"/>
                </a:solidFill>
                <a:effectLst/>
                <a:latin typeface="Berlin Sans FB Demi" panose="020E0802020502020306" pitchFamily="34" charset="0"/>
              </a:rPr>
              <a:t>Prompting</a:t>
            </a:r>
            <a:r>
              <a:rPr lang="it-IT" b="0" i="0" dirty="0">
                <a:solidFill>
                  <a:srgbClr val="31333F"/>
                </a:solidFill>
                <a:effectLst/>
                <a:latin typeface="Berlin Sans FB Demi" panose="020E0802020502020306" pitchFamily="34" charset="0"/>
              </a:rPr>
              <a:t>)</a:t>
            </a:r>
            <a:endParaRPr lang="it-IT" sz="1800" dirty="0">
              <a:latin typeface="Berlin Sans FB Demi" panose="020E0802020502020306" pitchFamily="34" charset="0"/>
            </a:endParaRPr>
          </a:p>
        </p:txBody>
      </p:sp>
      <p:sp>
        <p:nvSpPr>
          <p:cNvPr id="3" name="CasellaDiTesto 2">
            <a:extLst>
              <a:ext uri="{FF2B5EF4-FFF2-40B4-BE49-F238E27FC236}">
                <a16:creationId xmlns:a16="http://schemas.microsoft.com/office/drawing/2014/main" id="{A5419776-7A9A-2836-F76A-8C6E29E21237}"/>
              </a:ext>
            </a:extLst>
          </p:cNvPr>
          <p:cNvSpPr txBox="1"/>
          <p:nvPr/>
        </p:nvSpPr>
        <p:spPr>
          <a:xfrm>
            <a:off x="3287485" y="976814"/>
            <a:ext cx="5584371" cy="6186309"/>
          </a:xfrm>
          <a:prstGeom prst="rect">
            <a:avLst/>
          </a:prstGeom>
          <a:noFill/>
        </p:spPr>
        <p:txBody>
          <a:bodyPr wrap="square" rtlCol="0">
            <a:spAutoFit/>
          </a:bodyPr>
          <a:lstStyle/>
          <a:p>
            <a:pPr marL="285750" indent="-285750" algn="just">
              <a:buFont typeface="Wingdings" panose="05000000000000000000" pitchFamily="2" charset="2"/>
              <a:buChar char="Ø"/>
            </a:pPr>
            <a:r>
              <a:rPr lang="it-IT" b="0" i="0" dirty="0">
                <a:solidFill>
                  <a:srgbClr val="31333F"/>
                </a:solidFill>
                <a:effectLst/>
                <a:latin typeface="Berlin Sans FB" panose="020E0602020502020306" pitchFamily="34" charset="0"/>
              </a:rPr>
              <a:t>La strategia </a:t>
            </a:r>
            <a:r>
              <a:rPr lang="it-IT" dirty="0" err="1">
                <a:solidFill>
                  <a:srgbClr val="31333F"/>
                </a:solidFill>
                <a:latin typeface="Berlin Sans FB" panose="020E0602020502020306" pitchFamily="34" charset="0"/>
              </a:rPr>
              <a:t>few</a:t>
            </a:r>
            <a:r>
              <a:rPr lang="it-IT" b="0" i="0" dirty="0">
                <a:solidFill>
                  <a:srgbClr val="31333F"/>
                </a:solidFill>
                <a:effectLst/>
                <a:latin typeface="Berlin Sans FB" panose="020E0602020502020306" pitchFamily="34" charset="0"/>
              </a:rPr>
              <a:t>-shot prevede che il modello linguistico di grandi dimensioni generi una risposta a partire da diversi esempi (con input e output) o pezzi di contesto. In questo modo, il modello può comprendere meglio l'intenzione umana e i criteri per generare risposte accurate.</a:t>
            </a:r>
          </a:p>
          <a:p>
            <a:pPr marL="285750" indent="-285750" algn="just">
              <a:buFont typeface="Wingdings" panose="05000000000000000000" pitchFamily="2" charset="2"/>
              <a:buChar char="Ø"/>
            </a:pPr>
            <a:endParaRPr lang="it-IT" dirty="0">
              <a:solidFill>
                <a:srgbClr val="31333F"/>
              </a:solidFill>
              <a:latin typeface="Berlin Sans FB" panose="020E0602020502020306" pitchFamily="34" charset="0"/>
            </a:endParaRPr>
          </a:p>
          <a:p>
            <a:pPr marL="285750" indent="-285750" algn="just">
              <a:buFont typeface="Wingdings" panose="05000000000000000000" pitchFamily="2" charset="2"/>
              <a:buChar char="Ø"/>
            </a:pPr>
            <a:endParaRPr lang="it-IT" dirty="0">
              <a:solidFill>
                <a:srgbClr val="31333F"/>
              </a:solidFill>
              <a:latin typeface="Berlin Sans FB" panose="020E0602020502020306" pitchFamily="34" charset="0"/>
            </a:endParaRPr>
          </a:p>
          <a:p>
            <a:pPr algn="just"/>
            <a:r>
              <a:rPr lang="it-IT" dirty="0">
                <a:latin typeface="Berlin Sans FB" panose="020E0602020502020306" pitchFamily="34" charset="0"/>
              </a:rPr>
              <a:t>Effettua la classificazione del testo fornito come disastro, oppure no disastro. Di seguito due esempi:</a:t>
            </a:r>
          </a:p>
          <a:p>
            <a:pPr algn="just"/>
            <a:r>
              <a:rPr lang="it-IT" dirty="0">
                <a:latin typeface="Berlin Sans FB" panose="020E0602020502020306" pitchFamily="34" charset="0"/>
              </a:rPr>
              <a:t>«</a:t>
            </a:r>
            <a:r>
              <a:rPr lang="en-US" dirty="0">
                <a:latin typeface="Berlin Sans FB" panose="020E0602020502020306" pitchFamily="34" charset="0"/>
              </a:rPr>
              <a:t>Damage to school bus on 80 in multi car crash #BREAKING</a:t>
            </a:r>
            <a:r>
              <a:rPr lang="it-IT" dirty="0">
                <a:latin typeface="Berlin Sans FB" panose="020E0602020502020306" pitchFamily="34" charset="0"/>
              </a:rPr>
              <a:t>» Classificazione: disastro.</a:t>
            </a:r>
          </a:p>
          <a:p>
            <a:pPr algn="just"/>
            <a:endParaRPr lang="it-IT" dirty="0">
              <a:latin typeface="Berlin Sans FB" panose="020E0602020502020306" pitchFamily="34" charset="0"/>
            </a:endParaRPr>
          </a:p>
          <a:p>
            <a:pPr algn="just"/>
            <a:r>
              <a:rPr lang="it-IT" dirty="0">
                <a:latin typeface="Berlin Sans FB" panose="020E0602020502020306" pitchFamily="34" charset="0"/>
              </a:rPr>
              <a:t>«</a:t>
            </a:r>
            <a:r>
              <a:rPr lang="en-US" dirty="0">
                <a:latin typeface="Berlin Sans FB" panose="020E0602020502020306" pitchFamily="34" charset="0"/>
              </a:rPr>
              <a:t>I love fruits</a:t>
            </a:r>
            <a:r>
              <a:rPr lang="it-IT" dirty="0">
                <a:latin typeface="Berlin Sans FB" panose="020E0602020502020306" pitchFamily="34" charset="0"/>
              </a:rPr>
              <a:t>» Classificazione: no disastro.</a:t>
            </a:r>
          </a:p>
          <a:p>
            <a:pPr algn="just"/>
            <a:endParaRPr lang="it-IT" dirty="0">
              <a:latin typeface="Berlin Sans FB" panose="020E0602020502020306" pitchFamily="34" charset="0"/>
            </a:endParaRPr>
          </a:p>
          <a:p>
            <a:pPr algn="just"/>
            <a:r>
              <a:rPr lang="it-IT" dirty="0">
                <a:latin typeface="Berlin Sans FB" panose="020E0602020502020306" pitchFamily="34" charset="0"/>
              </a:rPr>
              <a:t>Testo: «</a:t>
            </a:r>
            <a:r>
              <a:rPr lang="en-US" dirty="0">
                <a:latin typeface="Berlin Sans FB" panose="020E0602020502020306" pitchFamily="34" charset="0"/>
              </a:rPr>
              <a:t>#Flood in Bago Myanmar #We arrived Bago</a:t>
            </a:r>
            <a:r>
              <a:rPr lang="it-IT" dirty="0">
                <a:latin typeface="Berlin Sans FB" panose="020E0602020502020306" pitchFamily="34" charset="0"/>
              </a:rPr>
              <a:t>» </a:t>
            </a:r>
          </a:p>
          <a:p>
            <a:pPr algn="just"/>
            <a:endParaRPr lang="it-IT" dirty="0">
              <a:latin typeface="Berlin Sans FB" panose="020E0602020502020306" pitchFamily="34" charset="0"/>
            </a:endParaRPr>
          </a:p>
          <a:p>
            <a:pPr marL="285750" indent="-285750" algn="just">
              <a:buFont typeface="Wingdings" panose="05000000000000000000" pitchFamily="2" charset="2"/>
              <a:buChar char="Ø"/>
            </a:pPr>
            <a:endParaRPr lang="it-IT" dirty="0">
              <a:latin typeface="Berlin Sans FB" panose="020E0602020502020306" pitchFamily="34" charset="0"/>
            </a:endParaRPr>
          </a:p>
          <a:p>
            <a:pPr algn="just"/>
            <a:endParaRPr lang="it-IT" dirty="0">
              <a:latin typeface="Berlin Sans FB" panose="020E0602020502020306" pitchFamily="34" charset="0"/>
            </a:endParaRPr>
          </a:p>
          <a:p>
            <a:pPr marL="285750" indent="-285750" algn="just">
              <a:buFont typeface="Wingdings" panose="05000000000000000000" pitchFamily="2" charset="2"/>
              <a:buChar char="Ø"/>
            </a:pPr>
            <a:endParaRPr lang="it-IT" dirty="0">
              <a:latin typeface="Berlin Sans FB" panose="020E0602020502020306" pitchFamily="34" charset="0"/>
            </a:endParaRPr>
          </a:p>
          <a:p>
            <a:pPr marL="285750" indent="-285750" algn="just">
              <a:buFont typeface="Wingdings" panose="05000000000000000000" pitchFamily="2" charset="2"/>
              <a:buChar char="Ø"/>
            </a:pPr>
            <a:endParaRPr lang="it-IT" dirty="0">
              <a:latin typeface="Berlin Sans FB" panose="020E0602020502020306" pitchFamily="34" charset="0"/>
            </a:endParaRPr>
          </a:p>
          <a:p>
            <a:pPr marL="285750" indent="-285750" algn="just">
              <a:buFont typeface="Wingdings" panose="05000000000000000000" pitchFamily="2" charset="2"/>
              <a:buChar char="Ø"/>
            </a:pPr>
            <a:endParaRPr lang="it-IT" dirty="0">
              <a:latin typeface="Berlin Sans FB" panose="020E0602020502020306" pitchFamily="34" charset="0"/>
            </a:endParaRPr>
          </a:p>
        </p:txBody>
      </p:sp>
      <p:sp>
        <p:nvSpPr>
          <p:cNvPr id="4" name="CasellaDiTesto 3">
            <a:extLst>
              <a:ext uri="{FF2B5EF4-FFF2-40B4-BE49-F238E27FC236}">
                <a16:creationId xmlns:a16="http://schemas.microsoft.com/office/drawing/2014/main" id="{023216EE-58C3-8731-9EF0-BD17C4B71BB6}"/>
              </a:ext>
            </a:extLst>
          </p:cNvPr>
          <p:cNvSpPr txBox="1"/>
          <p:nvPr/>
        </p:nvSpPr>
        <p:spPr>
          <a:xfrm>
            <a:off x="870857" y="4539343"/>
            <a:ext cx="957943" cy="276999"/>
          </a:xfrm>
          <a:prstGeom prst="rect">
            <a:avLst/>
          </a:prstGeom>
          <a:noFill/>
        </p:spPr>
        <p:txBody>
          <a:bodyPr wrap="square" rtlCol="0">
            <a:spAutoFit/>
          </a:bodyPr>
          <a:lstStyle/>
          <a:p>
            <a:r>
              <a:rPr lang="it-IT" sz="1200" dirty="0">
                <a:latin typeface="Verdana" panose="020B0604030504040204" pitchFamily="34" charset="0"/>
                <a:ea typeface="Verdana" panose="020B0604030504040204" pitchFamily="34" charset="0"/>
                <a:hlinkClick r:id="rId2"/>
              </a:rPr>
              <a:t>fonte</a:t>
            </a: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443011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C1A58A25-7DF1-B5CD-1B67-4DB5FC77AE00}"/>
              </a:ext>
            </a:extLst>
          </p:cNvPr>
          <p:cNvSpPr txBox="1"/>
          <p:nvPr/>
        </p:nvSpPr>
        <p:spPr>
          <a:xfrm>
            <a:off x="119743" y="242891"/>
            <a:ext cx="11919857" cy="369332"/>
          </a:xfrm>
          <a:prstGeom prst="rect">
            <a:avLst/>
          </a:prstGeom>
          <a:noFill/>
        </p:spPr>
        <p:txBody>
          <a:bodyPr wrap="square">
            <a:spAutoFit/>
          </a:bodyPr>
          <a:lstStyle/>
          <a:p>
            <a:pPr algn="ctr"/>
            <a:r>
              <a:rPr lang="it-IT" sz="1800" dirty="0">
                <a:latin typeface="Berlin Sans FB Demi" panose="020E0802020502020306" pitchFamily="34" charset="0"/>
              </a:rPr>
              <a:t>Chain-of-</a:t>
            </a:r>
            <a:r>
              <a:rPr lang="it-IT" sz="1800" dirty="0" err="1">
                <a:latin typeface="Berlin Sans FB Demi" panose="020E0802020502020306" pitchFamily="34" charset="0"/>
              </a:rPr>
              <a:t>Thought</a:t>
            </a:r>
            <a:endParaRPr lang="it-IT" sz="1800" dirty="0">
              <a:latin typeface="Berlin Sans FB Demi" panose="020E0802020502020306" pitchFamily="34" charset="0"/>
            </a:endParaRPr>
          </a:p>
        </p:txBody>
      </p:sp>
      <p:sp>
        <p:nvSpPr>
          <p:cNvPr id="3" name="CasellaDiTesto 2">
            <a:extLst>
              <a:ext uri="{FF2B5EF4-FFF2-40B4-BE49-F238E27FC236}">
                <a16:creationId xmlns:a16="http://schemas.microsoft.com/office/drawing/2014/main" id="{86A94C61-FDCE-F297-19F1-096534DF9E46}"/>
              </a:ext>
            </a:extLst>
          </p:cNvPr>
          <p:cNvSpPr txBox="1"/>
          <p:nvPr/>
        </p:nvSpPr>
        <p:spPr>
          <a:xfrm>
            <a:off x="3287485" y="824414"/>
            <a:ext cx="5584371" cy="4524315"/>
          </a:xfrm>
          <a:prstGeom prst="rect">
            <a:avLst/>
          </a:prstGeom>
          <a:noFill/>
        </p:spPr>
        <p:txBody>
          <a:bodyPr wrap="square" rtlCol="0">
            <a:spAutoFit/>
          </a:bodyPr>
          <a:lstStyle/>
          <a:p>
            <a:pPr marL="285750" indent="-285750" algn="just">
              <a:buFont typeface="Wingdings" panose="05000000000000000000" pitchFamily="2" charset="2"/>
              <a:buChar char="Ø"/>
            </a:pPr>
            <a:r>
              <a:rPr lang="it-IT" b="0" i="0" dirty="0">
                <a:solidFill>
                  <a:srgbClr val="31333F"/>
                </a:solidFill>
                <a:effectLst/>
                <a:latin typeface="Berlin Sans FB" panose="020E0602020502020306" pitchFamily="34" charset="0"/>
              </a:rPr>
              <a:t>La strategia </a:t>
            </a:r>
            <a:r>
              <a:rPr lang="it-IT" dirty="0">
                <a:solidFill>
                  <a:srgbClr val="31333F"/>
                </a:solidFill>
                <a:latin typeface="Berlin Sans FB" panose="020E0602020502020306" pitchFamily="34" charset="0"/>
              </a:rPr>
              <a:t>chain-of-</a:t>
            </a:r>
            <a:r>
              <a:rPr lang="it-IT" dirty="0" err="1">
                <a:solidFill>
                  <a:srgbClr val="31333F"/>
                </a:solidFill>
                <a:latin typeface="Berlin Sans FB" panose="020E0602020502020306" pitchFamily="34" charset="0"/>
              </a:rPr>
              <a:t>thought</a:t>
            </a:r>
            <a:r>
              <a:rPr lang="it-IT" b="0" i="0" dirty="0">
                <a:solidFill>
                  <a:srgbClr val="31333F"/>
                </a:solidFill>
                <a:effectLst/>
                <a:latin typeface="Berlin Sans FB" panose="020E0602020502020306" pitchFamily="34" charset="0"/>
              </a:rPr>
              <a:t> prevede che il modello linguistico di grandi dimensioni generi dei passaggi intermedi di ragionamento. </a:t>
            </a:r>
            <a:r>
              <a:rPr lang="it-IT" sz="1800" dirty="0">
                <a:effectLst/>
                <a:latin typeface="Berlin Sans FB" panose="020E0602020502020306" pitchFamily="34" charset="0"/>
                <a:ea typeface="Aptos" panose="020B0004020202020204" pitchFamily="34" charset="0"/>
                <a:cs typeface="Times New Roman" panose="02020603050405020304" pitchFamily="18" charset="0"/>
              </a:rPr>
              <a:t>Questo processo aiuta il modello linguistico di grandi dimensioni a giungere a risposte più accurate, in particolare per compiti complessi che richiedono un ragionamento preliminare prima della formulazione della risposta.</a:t>
            </a:r>
            <a:r>
              <a:rPr lang="it-IT" b="0" i="0" dirty="0">
                <a:solidFill>
                  <a:srgbClr val="31333F"/>
                </a:solidFill>
                <a:effectLst/>
                <a:latin typeface="Berlin Sans FB" panose="020E0602020502020306" pitchFamily="34" charset="0"/>
              </a:rPr>
              <a:t> </a:t>
            </a:r>
            <a:endParaRPr lang="it-IT" dirty="0">
              <a:solidFill>
                <a:srgbClr val="31333F"/>
              </a:solidFill>
              <a:latin typeface="Berlin Sans FB" panose="020E0602020502020306" pitchFamily="34" charset="0"/>
            </a:endParaRPr>
          </a:p>
          <a:p>
            <a:pPr marL="285750" indent="-285750" algn="just">
              <a:buFont typeface="Wingdings" panose="05000000000000000000" pitchFamily="2" charset="2"/>
              <a:buChar char="Ø"/>
            </a:pPr>
            <a:endParaRPr lang="it-IT" dirty="0">
              <a:solidFill>
                <a:srgbClr val="31333F"/>
              </a:solidFill>
              <a:latin typeface="Berlin Sans FB" panose="020E0602020502020306" pitchFamily="34" charset="0"/>
            </a:endParaRPr>
          </a:p>
          <a:p>
            <a:pPr algn="just"/>
            <a:r>
              <a:rPr lang="it-IT" dirty="0">
                <a:latin typeface="Berlin Sans FB" panose="020E0602020502020306" pitchFamily="34" charset="0"/>
              </a:rPr>
              <a:t>«Analizza gli impatti di una nuova normativa su un portafoglio assicurativo. Procedi passo dopo passo, considerando prima i requisiti principali della normativa, poi identificando i prodotti coinvolti, le modifiche necessarie nelle politiche di underwriting, e concludi stimando gli effetti sui premi e sulle riserve tecniche. Proponi strategie per adattare il portafoglio»</a:t>
            </a:r>
          </a:p>
          <a:p>
            <a:pPr marL="285750" indent="-285750" algn="just">
              <a:buFont typeface="Wingdings" panose="05000000000000000000" pitchFamily="2" charset="2"/>
              <a:buChar char="Ø"/>
            </a:pPr>
            <a:endParaRPr lang="it-IT" dirty="0">
              <a:latin typeface="Berlin Sans FB" panose="020E0602020502020306" pitchFamily="34" charset="0"/>
            </a:endParaRPr>
          </a:p>
        </p:txBody>
      </p:sp>
    </p:spTree>
    <p:extLst>
      <p:ext uri="{BB962C8B-B14F-4D97-AF65-F5344CB8AC3E}">
        <p14:creationId xmlns:p14="http://schemas.microsoft.com/office/powerpoint/2010/main" val="2803569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F98815A-30C8-D7D9-D3F9-42D925CBAAAF}"/>
              </a:ext>
            </a:extLst>
          </p:cNvPr>
          <p:cNvSpPr txBox="1"/>
          <p:nvPr/>
        </p:nvSpPr>
        <p:spPr>
          <a:xfrm>
            <a:off x="119743" y="242891"/>
            <a:ext cx="11919857" cy="369332"/>
          </a:xfrm>
          <a:prstGeom prst="rect">
            <a:avLst/>
          </a:prstGeom>
          <a:noFill/>
        </p:spPr>
        <p:txBody>
          <a:bodyPr wrap="square">
            <a:spAutoFit/>
          </a:bodyPr>
          <a:lstStyle/>
          <a:p>
            <a:pPr algn="ctr"/>
            <a:r>
              <a:rPr lang="it-IT" dirty="0">
                <a:latin typeface="Berlin Sans FB Demi" panose="020E0802020502020306" pitchFamily="34" charset="0"/>
              </a:rPr>
              <a:t>Tree</a:t>
            </a:r>
            <a:r>
              <a:rPr lang="it-IT" sz="1800" dirty="0">
                <a:latin typeface="Berlin Sans FB Demi" panose="020E0802020502020306" pitchFamily="34" charset="0"/>
              </a:rPr>
              <a:t>-of-</a:t>
            </a:r>
            <a:r>
              <a:rPr lang="it-IT" sz="1800" dirty="0" err="1">
                <a:latin typeface="Berlin Sans FB Demi" panose="020E0802020502020306" pitchFamily="34" charset="0"/>
              </a:rPr>
              <a:t>Thoughts</a:t>
            </a:r>
            <a:endParaRPr lang="it-IT" sz="1800" dirty="0">
              <a:latin typeface="Berlin Sans FB Demi" panose="020E0802020502020306" pitchFamily="34" charset="0"/>
            </a:endParaRPr>
          </a:p>
        </p:txBody>
      </p:sp>
      <p:sp>
        <p:nvSpPr>
          <p:cNvPr id="3" name="CasellaDiTesto 2">
            <a:extLst>
              <a:ext uri="{FF2B5EF4-FFF2-40B4-BE49-F238E27FC236}">
                <a16:creationId xmlns:a16="http://schemas.microsoft.com/office/drawing/2014/main" id="{29F2D475-674F-C030-8FFB-8B70FEA38880}"/>
              </a:ext>
            </a:extLst>
          </p:cNvPr>
          <p:cNvSpPr txBox="1"/>
          <p:nvPr/>
        </p:nvSpPr>
        <p:spPr>
          <a:xfrm>
            <a:off x="3418114" y="867957"/>
            <a:ext cx="5584371" cy="4524315"/>
          </a:xfrm>
          <a:prstGeom prst="rect">
            <a:avLst/>
          </a:prstGeom>
          <a:noFill/>
        </p:spPr>
        <p:txBody>
          <a:bodyPr wrap="square" rtlCol="0">
            <a:spAutoFit/>
          </a:bodyPr>
          <a:lstStyle/>
          <a:p>
            <a:pPr marL="285750" indent="-285750" algn="just">
              <a:buFont typeface="Wingdings" panose="05000000000000000000" pitchFamily="2" charset="2"/>
              <a:buChar char="Ø"/>
            </a:pPr>
            <a:r>
              <a:rPr lang="it-IT" b="0" i="0" dirty="0">
                <a:solidFill>
                  <a:srgbClr val="31333F"/>
                </a:solidFill>
                <a:effectLst/>
                <a:latin typeface="Berlin Sans FB" panose="020E0602020502020306" pitchFamily="34" charset="0"/>
              </a:rPr>
              <a:t>La strategia </a:t>
            </a:r>
            <a:r>
              <a:rPr lang="it-IT" b="0" i="0" dirty="0" err="1">
                <a:solidFill>
                  <a:srgbClr val="31333F"/>
                </a:solidFill>
                <a:effectLst/>
                <a:latin typeface="Berlin Sans FB" panose="020E0602020502020306" pitchFamily="34" charset="0"/>
              </a:rPr>
              <a:t>tree</a:t>
            </a:r>
            <a:r>
              <a:rPr lang="it-IT" dirty="0">
                <a:solidFill>
                  <a:srgbClr val="31333F"/>
                </a:solidFill>
                <a:latin typeface="Berlin Sans FB" panose="020E0602020502020306" pitchFamily="34" charset="0"/>
              </a:rPr>
              <a:t>-of-</a:t>
            </a:r>
            <a:r>
              <a:rPr lang="it-IT" dirty="0" err="1">
                <a:solidFill>
                  <a:srgbClr val="31333F"/>
                </a:solidFill>
                <a:latin typeface="Berlin Sans FB" panose="020E0602020502020306" pitchFamily="34" charset="0"/>
              </a:rPr>
              <a:t>thoughts</a:t>
            </a:r>
            <a:r>
              <a:rPr lang="it-IT" b="0" i="0" dirty="0">
                <a:solidFill>
                  <a:srgbClr val="31333F"/>
                </a:solidFill>
                <a:effectLst/>
                <a:latin typeface="Berlin Sans FB" panose="020E0602020502020306" pitchFamily="34" charset="0"/>
              </a:rPr>
              <a:t> prevede che il modello linguistico di grandi dimensioni generi dei passaggi intermedi di ragionamento. </a:t>
            </a:r>
            <a:r>
              <a:rPr lang="it-IT" sz="1800" b="1" dirty="0">
                <a:effectLst/>
                <a:latin typeface="Aptos" panose="020B0004020202020204" pitchFamily="34" charset="0"/>
                <a:ea typeface="Aptos" panose="020B0004020202020204" pitchFamily="34" charset="0"/>
                <a:cs typeface="Times New Roman" panose="02020603050405020304" pitchFamily="18" charset="0"/>
              </a:rPr>
              <a:t>A differenza del </a:t>
            </a:r>
            <a:r>
              <a:rPr lang="it-IT" sz="1800" b="1" dirty="0" err="1">
                <a:effectLst/>
                <a:latin typeface="Aptos" panose="020B0004020202020204" pitchFamily="34" charset="0"/>
                <a:ea typeface="Aptos" panose="020B0004020202020204" pitchFamily="34" charset="0"/>
                <a:cs typeface="Times New Roman" panose="02020603050405020304" pitchFamily="18" charset="0"/>
              </a:rPr>
              <a:t>CoT</a:t>
            </a:r>
            <a:r>
              <a:rPr lang="it-IT" sz="1800" b="1" dirty="0">
                <a:effectLst/>
                <a:latin typeface="Aptos" panose="020B0004020202020204" pitchFamily="34" charset="0"/>
                <a:ea typeface="Aptos" panose="020B0004020202020204" pitchFamily="34" charset="0"/>
                <a:cs typeface="Times New Roman" panose="02020603050405020304" pitchFamily="18" charset="0"/>
              </a:rPr>
              <a:t>, che solitamente segue una singola catena lineare di ragionamento, il </a:t>
            </a:r>
            <a:r>
              <a:rPr lang="it-IT" sz="1800" b="1" dirty="0" err="1">
                <a:effectLst/>
                <a:latin typeface="Aptos" panose="020B0004020202020204" pitchFamily="34" charset="0"/>
                <a:ea typeface="Aptos" panose="020B0004020202020204" pitchFamily="34" charset="0"/>
                <a:cs typeface="Times New Roman" panose="02020603050405020304" pitchFamily="18" charset="0"/>
              </a:rPr>
              <a:t>ToT</a:t>
            </a:r>
            <a:r>
              <a:rPr lang="it-IT" sz="1800" b="1" dirty="0">
                <a:effectLst/>
                <a:latin typeface="Aptos" panose="020B0004020202020204" pitchFamily="34" charset="0"/>
                <a:ea typeface="Aptos" panose="020B0004020202020204" pitchFamily="34" charset="0"/>
                <a:cs typeface="Times New Roman" panose="02020603050405020304" pitchFamily="18" charset="0"/>
              </a:rPr>
              <a:t> consente ai modelli linguistici di esplorare simultaneamente molteplici percorsi di ragionamento.</a:t>
            </a:r>
            <a:endParaRPr lang="it-IT" b="1" dirty="0">
              <a:latin typeface="Berlin Sans FB" panose="020E0602020502020306" pitchFamily="34" charset="0"/>
              <a:ea typeface="Aptos" panose="020B0004020202020204" pitchFamily="34" charset="0"/>
              <a:cs typeface="Times New Roman" panose="02020603050405020304" pitchFamily="18" charset="0"/>
            </a:endParaRPr>
          </a:p>
          <a:p>
            <a:pPr algn="just"/>
            <a:endParaRPr lang="it-IT" dirty="0">
              <a:solidFill>
                <a:srgbClr val="31333F"/>
              </a:solidFill>
              <a:latin typeface="Berlin Sans FB" panose="020E0602020502020306" pitchFamily="34" charset="0"/>
            </a:endParaRPr>
          </a:p>
          <a:p>
            <a:pPr algn="just"/>
            <a:endParaRPr lang="it-IT" dirty="0">
              <a:solidFill>
                <a:srgbClr val="31333F"/>
              </a:solidFill>
              <a:latin typeface="Berlin Sans FB" panose="020E0602020502020306" pitchFamily="34" charset="0"/>
            </a:endParaRPr>
          </a:p>
          <a:p>
            <a:pPr algn="just"/>
            <a:r>
              <a:rPr lang="it-IT" dirty="0">
                <a:latin typeface="Berlin Sans FB" panose="020E0602020502020306" pitchFamily="34" charset="0"/>
              </a:rPr>
              <a:t>«Valuta se introdurre un nuovo prodotto assicurativo. Esamina diverse possibilità del problema: (1) la profittabilità; (2) i rischi associati, con analisi dei rischi emergenti e delle loro mitigazioni; (3) l'aderenza normativa, valutando conformità legale. Fornisci una conclusione comparativa basata sulle tue analisi.»</a:t>
            </a:r>
          </a:p>
          <a:p>
            <a:pPr marL="285750" indent="-285750" algn="just">
              <a:buFont typeface="Wingdings" panose="05000000000000000000" pitchFamily="2" charset="2"/>
              <a:buChar char="Ø"/>
            </a:pPr>
            <a:endParaRPr lang="it-IT" dirty="0">
              <a:latin typeface="Berlin Sans FB" panose="020E0602020502020306" pitchFamily="34" charset="0"/>
            </a:endParaRPr>
          </a:p>
        </p:txBody>
      </p:sp>
    </p:spTree>
    <p:extLst>
      <p:ext uri="{BB962C8B-B14F-4D97-AF65-F5344CB8AC3E}">
        <p14:creationId xmlns:p14="http://schemas.microsoft.com/office/powerpoint/2010/main" val="32880188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C1A423CA-D8F4-9EA6-922A-EF851641CB22}"/>
              </a:ext>
            </a:extLst>
          </p:cNvPr>
          <p:cNvSpPr txBox="1"/>
          <p:nvPr/>
        </p:nvSpPr>
        <p:spPr>
          <a:xfrm>
            <a:off x="119743" y="242891"/>
            <a:ext cx="11919857" cy="369332"/>
          </a:xfrm>
          <a:prstGeom prst="rect">
            <a:avLst/>
          </a:prstGeom>
          <a:noFill/>
        </p:spPr>
        <p:txBody>
          <a:bodyPr wrap="square">
            <a:spAutoFit/>
          </a:bodyPr>
          <a:lstStyle/>
          <a:p>
            <a:pPr algn="ctr"/>
            <a:r>
              <a:rPr lang="it-IT" dirty="0">
                <a:latin typeface="Berlin Sans FB Demi" panose="020E0802020502020306" pitchFamily="34" charset="0"/>
              </a:rPr>
              <a:t>Tree</a:t>
            </a:r>
            <a:r>
              <a:rPr lang="it-IT" sz="1800" dirty="0">
                <a:latin typeface="Berlin Sans FB Demi" panose="020E0802020502020306" pitchFamily="34" charset="0"/>
              </a:rPr>
              <a:t>-of-</a:t>
            </a:r>
            <a:r>
              <a:rPr lang="it-IT" sz="1800" dirty="0" err="1">
                <a:latin typeface="Berlin Sans FB Demi" panose="020E0802020502020306" pitchFamily="34" charset="0"/>
              </a:rPr>
              <a:t>Thoughts</a:t>
            </a:r>
            <a:endParaRPr lang="it-IT" sz="1800" dirty="0">
              <a:latin typeface="Berlin Sans FB Demi" panose="020E0802020502020306" pitchFamily="34" charset="0"/>
            </a:endParaRPr>
          </a:p>
        </p:txBody>
      </p:sp>
      <p:sp>
        <p:nvSpPr>
          <p:cNvPr id="3" name="CasellaDiTesto 2">
            <a:extLst>
              <a:ext uri="{FF2B5EF4-FFF2-40B4-BE49-F238E27FC236}">
                <a16:creationId xmlns:a16="http://schemas.microsoft.com/office/drawing/2014/main" id="{95B498E5-E56B-7425-CF76-366B4337AB36}"/>
              </a:ext>
            </a:extLst>
          </p:cNvPr>
          <p:cNvSpPr txBox="1"/>
          <p:nvPr/>
        </p:nvSpPr>
        <p:spPr>
          <a:xfrm>
            <a:off x="3418114" y="867957"/>
            <a:ext cx="5584371" cy="4524315"/>
          </a:xfrm>
          <a:prstGeom prst="rect">
            <a:avLst/>
          </a:prstGeom>
          <a:noFill/>
        </p:spPr>
        <p:txBody>
          <a:bodyPr wrap="square" rtlCol="0">
            <a:spAutoFit/>
          </a:bodyPr>
          <a:lstStyle/>
          <a:p>
            <a:pPr marL="285750" indent="-285750" algn="just">
              <a:buFont typeface="Wingdings" panose="05000000000000000000" pitchFamily="2" charset="2"/>
              <a:buChar char="Ø"/>
            </a:pPr>
            <a:r>
              <a:rPr lang="it-IT" b="0" i="0" dirty="0">
                <a:solidFill>
                  <a:srgbClr val="31333F"/>
                </a:solidFill>
                <a:effectLst/>
                <a:latin typeface="Berlin Sans FB" panose="020E0602020502020306" pitchFamily="34" charset="0"/>
              </a:rPr>
              <a:t>La strategia </a:t>
            </a:r>
            <a:r>
              <a:rPr lang="it-IT" b="0" i="0" dirty="0" err="1">
                <a:solidFill>
                  <a:srgbClr val="31333F"/>
                </a:solidFill>
                <a:effectLst/>
                <a:latin typeface="Berlin Sans FB" panose="020E0602020502020306" pitchFamily="34" charset="0"/>
              </a:rPr>
              <a:t>tree</a:t>
            </a:r>
            <a:r>
              <a:rPr lang="it-IT" dirty="0">
                <a:solidFill>
                  <a:srgbClr val="31333F"/>
                </a:solidFill>
                <a:latin typeface="Berlin Sans FB" panose="020E0602020502020306" pitchFamily="34" charset="0"/>
              </a:rPr>
              <a:t>-of-</a:t>
            </a:r>
            <a:r>
              <a:rPr lang="it-IT" dirty="0" err="1">
                <a:solidFill>
                  <a:srgbClr val="31333F"/>
                </a:solidFill>
                <a:latin typeface="Berlin Sans FB" panose="020E0602020502020306" pitchFamily="34" charset="0"/>
              </a:rPr>
              <a:t>thoughts</a:t>
            </a:r>
            <a:r>
              <a:rPr lang="it-IT" b="0" i="0" dirty="0">
                <a:solidFill>
                  <a:srgbClr val="31333F"/>
                </a:solidFill>
                <a:effectLst/>
                <a:latin typeface="Berlin Sans FB" panose="020E0602020502020306" pitchFamily="34" charset="0"/>
              </a:rPr>
              <a:t> prevede che il modello linguistico di grandi dimensioni generi dei passaggi intermedi di ragionamento. </a:t>
            </a:r>
            <a:r>
              <a:rPr lang="it-IT" sz="1800" b="1" dirty="0">
                <a:effectLst/>
                <a:latin typeface="Aptos" panose="020B0004020202020204" pitchFamily="34" charset="0"/>
                <a:ea typeface="Aptos" panose="020B0004020202020204" pitchFamily="34" charset="0"/>
                <a:cs typeface="Times New Roman" panose="02020603050405020304" pitchFamily="18" charset="0"/>
              </a:rPr>
              <a:t>A differenza del </a:t>
            </a:r>
            <a:r>
              <a:rPr lang="it-IT" sz="1800" b="1" dirty="0" err="1">
                <a:effectLst/>
                <a:latin typeface="Aptos" panose="020B0004020202020204" pitchFamily="34" charset="0"/>
                <a:ea typeface="Aptos" panose="020B0004020202020204" pitchFamily="34" charset="0"/>
                <a:cs typeface="Times New Roman" panose="02020603050405020304" pitchFamily="18" charset="0"/>
              </a:rPr>
              <a:t>CoT</a:t>
            </a:r>
            <a:r>
              <a:rPr lang="it-IT" sz="1800" b="1" dirty="0">
                <a:effectLst/>
                <a:latin typeface="Aptos" panose="020B0004020202020204" pitchFamily="34" charset="0"/>
                <a:ea typeface="Aptos" panose="020B0004020202020204" pitchFamily="34" charset="0"/>
                <a:cs typeface="Times New Roman" panose="02020603050405020304" pitchFamily="18" charset="0"/>
              </a:rPr>
              <a:t>, che solitamente segue una singola catena lineare di ragionamento, il </a:t>
            </a:r>
            <a:r>
              <a:rPr lang="it-IT" sz="1800" b="1" dirty="0" err="1">
                <a:effectLst/>
                <a:latin typeface="Aptos" panose="020B0004020202020204" pitchFamily="34" charset="0"/>
                <a:ea typeface="Aptos" panose="020B0004020202020204" pitchFamily="34" charset="0"/>
                <a:cs typeface="Times New Roman" panose="02020603050405020304" pitchFamily="18" charset="0"/>
              </a:rPr>
              <a:t>ToT</a:t>
            </a:r>
            <a:r>
              <a:rPr lang="it-IT" sz="1800" b="1" dirty="0">
                <a:effectLst/>
                <a:latin typeface="Aptos" panose="020B0004020202020204" pitchFamily="34" charset="0"/>
                <a:ea typeface="Aptos" panose="020B0004020202020204" pitchFamily="34" charset="0"/>
                <a:cs typeface="Times New Roman" panose="02020603050405020304" pitchFamily="18" charset="0"/>
              </a:rPr>
              <a:t> consente ai modelli linguistici di esplorare simultaneamente molteplici percorsi di ragionamento.</a:t>
            </a:r>
            <a:endParaRPr lang="it-IT" b="1" dirty="0">
              <a:latin typeface="Berlin Sans FB" panose="020E0602020502020306" pitchFamily="34" charset="0"/>
              <a:ea typeface="Aptos" panose="020B0004020202020204" pitchFamily="34" charset="0"/>
              <a:cs typeface="Times New Roman" panose="02020603050405020304" pitchFamily="18" charset="0"/>
            </a:endParaRPr>
          </a:p>
          <a:p>
            <a:pPr algn="just"/>
            <a:endParaRPr lang="it-IT" dirty="0">
              <a:solidFill>
                <a:srgbClr val="31333F"/>
              </a:solidFill>
              <a:latin typeface="Berlin Sans FB" panose="020E0602020502020306" pitchFamily="34" charset="0"/>
            </a:endParaRPr>
          </a:p>
          <a:p>
            <a:pPr algn="just"/>
            <a:endParaRPr lang="it-IT" dirty="0">
              <a:solidFill>
                <a:srgbClr val="31333F"/>
              </a:solidFill>
              <a:latin typeface="Berlin Sans FB" panose="020E0602020502020306" pitchFamily="34" charset="0"/>
            </a:endParaRPr>
          </a:p>
          <a:p>
            <a:pPr algn="just"/>
            <a:r>
              <a:rPr lang="it-IT" dirty="0">
                <a:latin typeface="Berlin Sans FB" panose="020E0602020502020306" pitchFamily="34" charset="0"/>
              </a:rPr>
              <a:t>«Valuta se introdurre un nuovo prodotto assicurativo. Esamina diverse possibilità del problema: (1) la profittabilità; (2) i rischi associati, con analisi dei rischi emergenti e delle loro mitigazioni; (3) l'aderenza normativa, valutando conformità legale. Fornisci una conclusione comparativa basata sulle tue analisi.»</a:t>
            </a:r>
          </a:p>
          <a:p>
            <a:pPr marL="285750" indent="-285750" algn="just">
              <a:buFont typeface="Wingdings" panose="05000000000000000000" pitchFamily="2" charset="2"/>
              <a:buChar char="Ø"/>
            </a:pPr>
            <a:endParaRPr lang="it-IT" dirty="0">
              <a:latin typeface="Berlin Sans FB" panose="020E0602020502020306" pitchFamily="34" charset="0"/>
            </a:endParaRPr>
          </a:p>
        </p:txBody>
      </p:sp>
    </p:spTree>
    <p:extLst>
      <p:ext uri="{BB962C8B-B14F-4D97-AF65-F5344CB8AC3E}">
        <p14:creationId xmlns:p14="http://schemas.microsoft.com/office/powerpoint/2010/main" val="40337370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8223B047-DCD9-E662-0BD3-1E17A65DF9A0}"/>
              </a:ext>
            </a:extLst>
          </p:cNvPr>
          <p:cNvSpPr txBox="1"/>
          <p:nvPr/>
        </p:nvSpPr>
        <p:spPr>
          <a:xfrm>
            <a:off x="3418114" y="867957"/>
            <a:ext cx="5584371" cy="4247317"/>
          </a:xfrm>
          <a:prstGeom prst="rect">
            <a:avLst/>
          </a:prstGeom>
          <a:noFill/>
        </p:spPr>
        <p:txBody>
          <a:bodyPr wrap="square" rtlCol="0">
            <a:spAutoFit/>
          </a:bodyPr>
          <a:lstStyle/>
          <a:p>
            <a:pPr marL="285750" indent="-285750" algn="just">
              <a:buFont typeface="Wingdings" panose="05000000000000000000" pitchFamily="2" charset="2"/>
              <a:buChar char="Ø"/>
            </a:pPr>
            <a:r>
              <a:rPr lang="it-IT" b="0" i="0" dirty="0">
                <a:solidFill>
                  <a:srgbClr val="31333F"/>
                </a:solidFill>
                <a:effectLst/>
                <a:latin typeface="Berlin Sans FB" panose="020E0602020502020306" pitchFamily="34" charset="0"/>
              </a:rPr>
              <a:t>La strategia </a:t>
            </a:r>
            <a:r>
              <a:rPr lang="it-IT" b="0" i="0" dirty="0" err="1">
                <a:solidFill>
                  <a:srgbClr val="31333F"/>
                </a:solidFill>
                <a:effectLst/>
                <a:latin typeface="Berlin Sans FB" panose="020E0602020502020306" pitchFamily="34" charset="0"/>
              </a:rPr>
              <a:t>ReAct</a:t>
            </a:r>
            <a:r>
              <a:rPr lang="it-IT" b="0" i="0" dirty="0">
                <a:solidFill>
                  <a:srgbClr val="31333F"/>
                </a:solidFill>
                <a:effectLst/>
                <a:latin typeface="Berlin Sans FB" panose="020E0602020502020306" pitchFamily="34" charset="0"/>
              </a:rPr>
              <a:t> consente al modello linguistico di grandi dimensioni </a:t>
            </a:r>
            <a:r>
              <a:rPr lang="it-IT" sz="1800" kern="100" dirty="0">
                <a:effectLst/>
                <a:latin typeface="Berlin Sans FB" panose="020E0602020502020306" pitchFamily="34" charset="0"/>
                <a:ea typeface="Aptos" panose="020B0004020202020204" pitchFamily="34" charset="0"/>
                <a:cs typeface="Times New Roman" panose="02020603050405020304" pitchFamily="18" charset="0"/>
              </a:rPr>
              <a:t>non solo di ragionare su un compito, ma anche di compiere azioni per raccogliere le informazioni necessarie tramite strumenti esterni, imitando un processo di risoluzione dei problemi più interattivo e informato, simile a quello umano.</a:t>
            </a:r>
          </a:p>
          <a:p>
            <a:pPr algn="just"/>
            <a:endParaRPr lang="it-IT" dirty="0">
              <a:solidFill>
                <a:srgbClr val="31333F"/>
              </a:solidFill>
              <a:latin typeface="Berlin Sans FB" panose="020E0602020502020306" pitchFamily="34" charset="0"/>
            </a:endParaRPr>
          </a:p>
          <a:p>
            <a:pPr algn="just"/>
            <a:endParaRPr lang="it-IT" dirty="0">
              <a:solidFill>
                <a:srgbClr val="31333F"/>
              </a:solidFill>
              <a:latin typeface="Berlin Sans FB" panose="020E0602020502020306" pitchFamily="34" charset="0"/>
            </a:endParaRPr>
          </a:p>
          <a:p>
            <a:pPr algn="just"/>
            <a:r>
              <a:rPr lang="it-IT" dirty="0">
                <a:latin typeface="Berlin Sans FB" panose="020E0602020502020306" pitchFamily="34" charset="0"/>
              </a:rPr>
              <a:t>«Ottimizza il mix di investimenti di un fondo pensionistico. Alterna ragionamento e azione: identifica un obiettivo principale per il portafoglio, esplora possibili strumenti finanziari, costruisci un portafoglio ipotetico, simula il suo andamento sotto diversi scenari economici e rivedilo. Fornisci una soluzione iterativa e ben motivata.»</a:t>
            </a:r>
          </a:p>
          <a:p>
            <a:pPr marL="285750" indent="-285750" algn="just">
              <a:buFont typeface="Wingdings" panose="05000000000000000000" pitchFamily="2" charset="2"/>
              <a:buChar char="Ø"/>
            </a:pPr>
            <a:endParaRPr lang="it-IT" dirty="0">
              <a:latin typeface="Berlin Sans FB" panose="020E0602020502020306" pitchFamily="34" charset="0"/>
            </a:endParaRPr>
          </a:p>
        </p:txBody>
      </p:sp>
      <p:sp>
        <p:nvSpPr>
          <p:cNvPr id="3" name="CasellaDiTesto 2">
            <a:extLst>
              <a:ext uri="{FF2B5EF4-FFF2-40B4-BE49-F238E27FC236}">
                <a16:creationId xmlns:a16="http://schemas.microsoft.com/office/drawing/2014/main" id="{3CEE90B8-7F3A-8002-A719-7918D8EA761F}"/>
              </a:ext>
            </a:extLst>
          </p:cNvPr>
          <p:cNvSpPr txBox="1"/>
          <p:nvPr/>
        </p:nvSpPr>
        <p:spPr>
          <a:xfrm>
            <a:off x="119743" y="242891"/>
            <a:ext cx="11919857" cy="369332"/>
          </a:xfrm>
          <a:prstGeom prst="rect">
            <a:avLst/>
          </a:prstGeom>
          <a:noFill/>
        </p:spPr>
        <p:txBody>
          <a:bodyPr wrap="square">
            <a:spAutoFit/>
          </a:bodyPr>
          <a:lstStyle/>
          <a:p>
            <a:pPr algn="ctr"/>
            <a:r>
              <a:rPr lang="it-IT" dirty="0" err="1">
                <a:latin typeface="Berlin Sans FB Demi" panose="020E0802020502020306" pitchFamily="34" charset="0"/>
              </a:rPr>
              <a:t>ReAct</a:t>
            </a:r>
            <a:r>
              <a:rPr lang="it-IT" dirty="0">
                <a:latin typeface="Berlin Sans FB Demi" panose="020E0802020502020306" pitchFamily="34" charset="0"/>
              </a:rPr>
              <a:t> (</a:t>
            </a:r>
            <a:r>
              <a:rPr lang="it-IT" b="1" i="0" dirty="0" err="1">
                <a:solidFill>
                  <a:srgbClr val="131314"/>
                </a:solidFill>
                <a:effectLst/>
                <a:latin typeface="Berlin Sans FB" panose="020E0602020502020306" pitchFamily="34" charset="0"/>
              </a:rPr>
              <a:t>reason</a:t>
            </a:r>
            <a:r>
              <a:rPr lang="it-IT" b="1" i="0" dirty="0">
                <a:solidFill>
                  <a:srgbClr val="131314"/>
                </a:solidFill>
                <a:effectLst/>
                <a:latin typeface="Berlin Sans FB" panose="020E0602020502020306" pitchFamily="34" charset="0"/>
              </a:rPr>
              <a:t> &amp; act)</a:t>
            </a:r>
            <a:endParaRPr lang="it-IT" sz="1800" dirty="0">
              <a:latin typeface="Berlin Sans FB" panose="020E0602020502020306" pitchFamily="34" charset="0"/>
            </a:endParaRPr>
          </a:p>
        </p:txBody>
      </p:sp>
    </p:spTree>
    <p:extLst>
      <p:ext uri="{BB962C8B-B14F-4D97-AF65-F5344CB8AC3E}">
        <p14:creationId xmlns:p14="http://schemas.microsoft.com/office/powerpoint/2010/main" val="14707493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B017A83B-1613-7CF7-1B0E-4E18E20BE1DE}"/>
              </a:ext>
            </a:extLst>
          </p:cNvPr>
          <p:cNvSpPr txBox="1"/>
          <p:nvPr/>
        </p:nvSpPr>
        <p:spPr>
          <a:xfrm>
            <a:off x="3418114" y="867957"/>
            <a:ext cx="5584371" cy="4801314"/>
          </a:xfrm>
          <a:prstGeom prst="rect">
            <a:avLst/>
          </a:prstGeom>
          <a:noFill/>
        </p:spPr>
        <p:txBody>
          <a:bodyPr wrap="square" rtlCol="0">
            <a:spAutoFit/>
          </a:bodyPr>
          <a:lstStyle/>
          <a:p>
            <a:pPr marL="285750" indent="-285750" algn="just">
              <a:buFont typeface="Wingdings" panose="05000000000000000000" pitchFamily="2" charset="2"/>
              <a:buChar char="Ø"/>
            </a:pPr>
            <a:r>
              <a:rPr lang="it-IT" b="0" i="0" dirty="0">
                <a:solidFill>
                  <a:srgbClr val="31333F"/>
                </a:solidFill>
                <a:effectLst/>
                <a:latin typeface="Berlin Sans FB" panose="020E0602020502020306" pitchFamily="34" charset="0"/>
                <a:ea typeface="Verdana" panose="020B0604030504040204" pitchFamily="34" charset="0"/>
              </a:rPr>
              <a:t>La strategia </a:t>
            </a:r>
            <a:r>
              <a:rPr lang="it-IT" dirty="0">
                <a:solidFill>
                  <a:srgbClr val="31333F"/>
                </a:solidFill>
                <a:latin typeface="Berlin Sans FB" panose="020E0602020502020306" pitchFamily="34" charset="0"/>
                <a:ea typeface="Verdana" panose="020B0604030504040204" pitchFamily="34" charset="0"/>
              </a:rPr>
              <a:t>APE </a:t>
            </a:r>
            <a:r>
              <a:rPr lang="it-IT" sz="1800" dirty="0">
                <a:effectLst/>
                <a:latin typeface="Berlin Sans FB" panose="020E0602020502020306" pitchFamily="34" charset="0"/>
                <a:ea typeface="Verdana" panose="020B0604030504040204" pitchFamily="34" charset="0"/>
                <a:cs typeface="Times New Roman" panose="02020603050405020304" pitchFamily="18" charset="0"/>
              </a:rPr>
              <a:t>è un metodo che mira ad automatizzare il processo di creazione di prompt</a:t>
            </a:r>
            <a:r>
              <a:rPr lang="it-IT" sz="1800" kern="100" dirty="0">
                <a:effectLst/>
                <a:latin typeface="Berlin Sans FB" panose="020E0602020502020306" pitchFamily="34" charset="0"/>
                <a:ea typeface="Verdana" panose="020B0604030504040204" pitchFamily="34" charset="0"/>
                <a:cs typeface="Times New Roman" panose="02020603050405020304" pitchFamily="18" charset="0"/>
              </a:rPr>
              <a:t>, spesso complesso e iterativo, sfruttando le capacità degli stessi modelli linguistici di generare e valutare potenziali prompt.</a:t>
            </a:r>
          </a:p>
          <a:p>
            <a:pPr marL="285750" indent="-285750" algn="just">
              <a:buFont typeface="Wingdings" panose="05000000000000000000" pitchFamily="2" charset="2"/>
              <a:buChar char="Ø"/>
            </a:pPr>
            <a:endParaRPr lang="it-IT" sz="1800" kern="100" dirty="0">
              <a:effectLst/>
              <a:latin typeface="Berlin Sans FB" panose="020E0602020502020306" pitchFamily="34" charset="0"/>
              <a:ea typeface="Aptos" panose="020B0004020202020204" pitchFamily="34" charset="0"/>
              <a:cs typeface="Times New Roman" panose="02020603050405020304" pitchFamily="18" charset="0"/>
            </a:endParaRPr>
          </a:p>
          <a:p>
            <a:pPr algn="just"/>
            <a:endParaRPr lang="it-IT" dirty="0">
              <a:solidFill>
                <a:srgbClr val="31333F"/>
              </a:solidFill>
              <a:latin typeface="Berlin Sans FB" panose="020E0602020502020306" pitchFamily="34" charset="0"/>
            </a:endParaRPr>
          </a:p>
          <a:p>
            <a:pPr algn="just"/>
            <a:r>
              <a:rPr lang="it-IT" dirty="0">
                <a:latin typeface="Berlin Sans FB" panose="020E0602020502020306" pitchFamily="34" charset="0"/>
              </a:rPr>
              <a:t>«Valutare l'adeguatezza delle riserve tecniche in un portafoglio assicurativo e segnalare aree di rischio potenziale. </a:t>
            </a:r>
          </a:p>
          <a:p>
            <a:pPr algn="just"/>
            <a:r>
              <a:rPr lang="it-IT" dirty="0">
                <a:latin typeface="Berlin Sans FB" panose="020E0602020502020306" pitchFamily="34" charset="0"/>
              </a:rPr>
              <a:t>Il modello potrebbe generare prompt intermedi come:   </a:t>
            </a:r>
          </a:p>
          <a:p>
            <a:pPr algn="just"/>
            <a:r>
              <a:rPr lang="it-IT" dirty="0">
                <a:latin typeface="Berlin Sans FB" panose="020E0602020502020306" pitchFamily="34" charset="0"/>
              </a:rPr>
              <a:t>-Quali sono i parametri di riferimento per valutare l'adeguatezza delle riserve?   </a:t>
            </a:r>
          </a:p>
          <a:p>
            <a:pPr algn="just"/>
            <a:r>
              <a:rPr lang="it-IT" dirty="0">
                <a:latin typeface="Berlin Sans FB" panose="020E0602020502020306" pitchFamily="34" charset="0"/>
              </a:rPr>
              <a:t>-Quali dati disponibili sono rilevanti per il calcolo?   </a:t>
            </a:r>
          </a:p>
          <a:p>
            <a:pPr algn="just"/>
            <a:r>
              <a:rPr lang="it-IT" dirty="0">
                <a:latin typeface="Berlin Sans FB" panose="020E0602020502020306" pitchFamily="34" charset="0"/>
              </a:rPr>
              <a:t>-Quali scenari di rischio potenziale devono essere simulati?»</a:t>
            </a:r>
          </a:p>
          <a:p>
            <a:pPr marL="285750" indent="-285750" algn="just">
              <a:buFont typeface="Wingdings" panose="05000000000000000000" pitchFamily="2" charset="2"/>
              <a:buChar char="Ø"/>
            </a:pPr>
            <a:endParaRPr lang="it-IT" dirty="0">
              <a:latin typeface="Berlin Sans FB" panose="020E0602020502020306" pitchFamily="34" charset="0"/>
            </a:endParaRPr>
          </a:p>
        </p:txBody>
      </p:sp>
      <p:sp>
        <p:nvSpPr>
          <p:cNvPr id="5" name="CasellaDiTesto 4">
            <a:extLst>
              <a:ext uri="{FF2B5EF4-FFF2-40B4-BE49-F238E27FC236}">
                <a16:creationId xmlns:a16="http://schemas.microsoft.com/office/drawing/2014/main" id="{C6ABF137-F52F-FC79-3F8C-D30F859660B6}"/>
              </a:ext>
            </a:extLst>
          </p:cNvPr>
          <p:cNvSpPr txBox="1"/>
          <p:nvPr/>
        </p:nvSpPr>
        <p:spPr>
          <a:xfrm>
            <a:off x="119743" y="242891"/>
            <a:ext cx="11919857" cy="369332"/>
          </a:xfrm>
          <a:prstGeom prst="rect">
            <a:avLst/>
          </a:prstGeom>
          <a:noFill/>
        </p:spPr>
        <p:txBody>
          <a:bodyPr wrap="square">
            <a:spAutoFit/>
          </a:bodyPr>
          <a:lstStyle/>
          <a:p>
            <a:pPr algn="ctr"/>
            <a:r>
              <a:rPr lang="it-IT" dirty="0" err="1">
                <a:latin typeface="Berlin Sans FB Demi" panose="020E0802020502020306" pitchFamily="34" charset="0"/>
              </a:rPr>
              <a:t>Automatic</a:t>
            </a:r>
            <a:r>
              <a:rPr lang="it-IT" dirty="0">
                <a:latin typeface="Berlin Sans FB Demi" panose="020E0802020502020306" pitchFamily="34" charset="0"/>
              </a:rPr>
              <a:t> Prompt Engineering (APE)</a:t>
            </a:r>
            <a:endParaRPr lang="it-IT" sz="1800" dirty="0">
              <a:latin typeface="Berlin Sans FB Demi" panose="020E0802020502020306" pitchFamily="34" charset="0"/>
            </a:endParaRPr>
          </a:p>
        </p:txBody>
      </p:sp>
    </p:spTree>
    <p:extLst>
      <p:ext uri="{BB962C8B-B14F-4D97-AF65-F5344CB8AC3E}">
        <p14:creationId xmlns:p14="http://schemas.microsoft.com/office/powerpoint/2010/main" val="3155873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ma 2">
            <a:extLst>
              <a:ext uri="{FF2B5EF4-FFF2-40B4-BE49-F238E27FC236}">
                <a16:creationId xmlns:a16="http://schemas.microsoft.com/office/drawing/2014/main" id="{26AE9CD8-C875-7DF8-AEB0-5DAE09038A7C}"/>
              </a:ext>
            </a:extLst>
          </p:cNvPr>
          <p:cNvGraphicFramePr/>
          <p:nvPr>
            <p:extLst>
              <p:ext uri="{D42A27DB-BD31-4B8C-83A1-F6EECF244321}">
                <p14:modId xmlns:p14="http://schemas.microsoft.com/office/powerpoint/2010/main" val="703453552"/>
              </p:ext>
            </p:extLst>
          </p:nvPr>
        </p:nvGraphicFramePr>
        <p:xfrm>
          <a:off x="1465943" y="915609"/>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asellaDiTesto 3">
            <a:extLst>
              <a:ext uri="{FF2B5EF4-FFF2-40B4-BE49-F238E27FC236}">
                <a16:creationId xmlns:a16="http://schemas.microsoft.com/office/drawing/2014/main" id="{199A9FF0-B31A-8C21-587E-855259AEF8CC}"/>
              </a:ext>
            </a:extLst>
          </p:cNvPr>
          <p:cNvSpPr txBox="1"/>
          <p:nvPr/>
        </p:nvSpPr>
        <p:spPr>
          <a:xfrm>
            <a:off x="2264228" y="123614"/>
            <a:ext cx="7228115" cy="400110"/>
          </a:xfrm>
          <a:prstGeom prst="rect">
            <a:avLst/>
          </a:prstGeom>
          <a:noFill/>
        </p:spPr>
        <p:txBody>
          <a:bodyPr wrap="square" rtlCol="0">
            <a:spAutoFit/>
          </a:bodyPr>
          <a:lstStyle/>
          <a:p>
            <a:pPr algn="ctr"/>
            <a:r>
              <a:rPr lang="it-IT" sz="2000" dirty="0">
                <a:latin typeface="Berlin Sans FB Demi" panose="020E0802020502020306" pitchFamily="34" charset="0"/>
              </a:rPr>
              <a:t>Le professioni attorno all’universo dell’Intelligenza Artificiale </a:t>
            </a:r>
          </a:p>
        </p:txBody>
      </p:sp>
    </p:spTree>
    <p:extLst>
      <p:ext uri="{BB962C8B-B14F-4D97-AF65-F5344CB8AC3E}">
        <p14:creationId xmlns:p14="http://schemas.microsoft.com/office/powerpoint/2010/main" val="15735958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a:extLst>
            <a:ext uri="{FF2B5EF4-FFF2-40B4-BE49-F238E27FC236}">
              <a16:creationId xmlns:a16="http://schemas.microsoft.com/office/drawing/2014/main" id="{E0C82BD2-0CCC-79D1-3B7B-C10D2ADB3873}"/>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915EDFD7-4F78-C558-6CCD-9BDD4DA2870C}"/>
              </a:ext>
            </a:extLst>
          </p:cNvPr>
          <p:cNvSpPr txBox="1"/>
          <p:nvPr/>
        </p:nvSpPr>
        <p:spPr>
          <a:xfrm>
            <a:off x="4376057" y="772886"/>
            <a:ext cx="6694714" cy="4001095"/>
          </a:xfrm>
          <a:prstGeom prst="rect">
            <a:avLst/>
          </a:prstGeom>
          <a:noFill/>
        </p:spPr>
        <p:txBody>
          <a:bodyPr wrap="square" rtlCol="0">
            <a:spAutoFit/>
          </a:bodyPr>
          <a:lstStyle/>
          <a:p>
            <a:pPr algn="r"/>
            <a:r>
              <a:rPr lang="it-IT" sz="5000" b="0" i="0" dirty="0">
                <a:solidFill>
                  <a:schemeClr val="bg1"/>
                </a:solidFill>
                <a:effectLst/>
                <a:latin typeface="Berlin Sans FB Demi" panose="020E0802020502020306" pitchFamily="34" charset="0"/>
              </a:rPr>
              <a:t>Ingegneria dei prompt applicata alla programmazione a supporto degli attuari</a:t>
            </a:r>
            <a:endParaRPr lang="en-US" sz="5000" b="1" spc="-10" dirty="0">
              <a:solidFill>
                <a:schemeClr val="bg1"/>
              </a:solidFill>
              <a:latin typeface="Berlin Sans FB Demi" panose="020E0802020502020306" pitchFamily="34" charset="0"/>
            </a:endParaRPr>
          </a:p>
          <a:p>
            <a:pPr algn="r"/>
            <a:endParaRPr lang="en-US" b="1" spc="-10" dirty="0">
              <a:latin typeface="Berlin Sans FB Demi" panose="020E0802020502020306" pitchFamily="34" charset="0"/>
            </a:endParaRPr>
          </a:p>
          <a:p>
            <a:pPr algn="r"/>
            <a:endParaRPr lang="en-US" b="1" spc="-10" dirty="0">
              <a:latin typeface="Berlin Sans FB Demi" panose="020E0802020502020306" pitchFamily="34" charset="0"/>
            </a:endParaRPr>
          </a:p>
          <a:p>
            <a:pPr algn="r"/>
            <a:endParaRPr lang="it-IT" dirty="0"/>
          </a:p>
        </p:txBody>
      </p:sp>
    </p:spTree>
    <p:extLst>
      <p:ext uri="{BB962C8B-B14F-4D97-AF65-F5344CB8AC3E}">
        <p14:creationId xmlns:p14="http://schemas.microsoft.com/office/powerpoint/2010/main" val="22568814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A33C3A9F-6849-114C-0499-C0B72D39CD87}"/>
              </a:ext>
            </a:extLst>
          </p:cNvPr>
          <p:cNvSpPr txBox="1"/>
          <p:nvPr/>
        </p:nvSpPr>
        <p:spPr>
          <a:xfrm>
            <a:off x="108857" y="242891"/>
            <a:ext cx="11919857" cy="369332"/>
          </a:xfrm>
          <a:prstGeom prst="rect">
            <a:avLst/>
          </a:prstGeom>
          <a:noFill/>
        </p:spPr>
        <p:txBody>
          <a:bodyPr wrap="square">
            <a:spAutoFit/>
          </a:bodyPr>
          <a:lstStyle/>
          <a:p>
            <a:pPr algn="ctr"/>
            <a:r>
              <a:rPr lang="it-IT" dirty="0">
                <a:solidFill>
                  <a:srgbClr val="31333F"/>
                </a:solidFill>
                <a:latin typeface="Berlin Sans FB Demi" panose="020E0802020502020306" pitchFamily="34" charset="0"/>
              </a:rPr>
              <a:t>IA generativa come supporto nella programmazione</a:t>
            </a:r>
            <a:endParaRPr lang="it-IT" sz="1800" dirty="0">
              <a:latin typeface="Berlin Sans FB Demi" panose="020E0802020502020306" pitchFamily="34" charset="0"/>
            </a:endParaRPr>
          </a:p>
        </p:txBody>
      </p:sp>
      <p:sp>
        <p:nvSpPr>
          <p:cNvPr id="3" name="CasellaDiTesto 2">
            <a:extLst>
              <a:ext uri="{FF2B5EF4-FFF2-40B4-BE49-F238E27FC236}">
                <a16:creationId xmlns:a16="http://schemas.microsoft.com/office/drawing/2014/main" id="{23244E11-3C89-C410-487E-4550650EC3D8}"/>
              </a:ext>
            </a:extLst>
          </p:cNvPr>
          <p:cNvSpPr txBox="1"/>
          <p:nvPr/>
        </p:nvSpPr>
        <p:spPr>
          <a:xfrm>
            <a:off x="1447800" y="1034143"/>
            <a:ext cx="8773886" cy="2585323"/>
          </a:xfrm>
          <a:prstGeom prst="rect">
            <a:avLst/>
          </a:prstGeom>
          <a:noFill/>
        </p:spPr>
        <p:txBody>
          <a:bodyPr wrap="square" rtlCol="0">
            <a:spAutoFit/>
          </a:bodyPr>
          <a:lstStyle/>
          <a:p>
            <a:pPr algn="just"/>
            <a:r>
              <a:rPr lang="it-IT" dirty="0">
                <a:solidFill>
                  <a:srgbClr val="31333F"/>
                </a:solidFill>
                <a:latin typeface="Berlin Sans FB" panose="020E0602020502020306" pitchFamily="34" charset="0"/>
              </a:rPr>
              <a:t>L</a:t>
            </a:r>
            <a:r>
              <a:rPr lang="it-IT" b="0" i="0" dirty="0">
                <a:solidFill>
                  <a:srgbClr val="31333F"/>
                </a:solidFill>
                <a:effectLst/>
                <a:latin typeface="Berlin Sans FB" panose="020E0602020502020306" pitchFamily="34" charset="0"/>
              </a:rPr>
              <a:t>'IA generativa rappresenta uno strumento potente per gli attuari coinvolti nella programmazione, offrendo opportunità per aumentare la produttività, migliorare le competenze di codifica, perfezionare la documentazione e semplificare diverse fasi del ciclo di vita dello sviluppo software nel settore attuariale.</a:t>
            </a:r>
          </a:p>
          <a:p>
            <a:pPr algn="just">
              <a:buNone/>
            </a:pPr>
            <a:r>
              <a:rPr lang="it-IT" dirty="0">
                <a:solidFill>
                  <a:srgbClr val="31333F"/>
                </a:solidFill>
                <a:latin typeface="Berlin Sans FB" panose="020E0602020502020306" pitchFamily="34" charset="0"/>
              </a:rPr>
              <a:t>L</a:t>
            </a:r>
            <a:r>
              <a:rPr lang="it-IT" b="0" i="0" dirty="0">
                <a:solidFill>
                  <a:srgbClr val="31333F"/>
                </a:solidFill>
                <a:effectLst/>
                <a:latin typeface="Berlin Sans FB" panose="020E0602020502020306" pitchFamily="34" charset="0"/>
              </a:rPr>
              <a:t>'IA generativa deve essere vista come un potenziamento delle competenze attuariali e non come un sostituto. Gli attuari devono continuare a fornire guida, interpretare i risultati e applicare il loro giudizio professionale. Inoltre, la qualità dei risultati dipende dalla qualità dei prompt e dei dati di addestramento.</a:t>
            </a:r>
          </a:p>
          <a:p>
            <a:endParaRPr lang="it-IT" dirty="0"/>
          </a:p>
        </p:txBody>
      </p:sp>
      <p:sp>
        <p:nvSpPr>
          <p:cNvPr id="4" name="Rettangolo con angoli arrotondati 3">
            <a:extLst>
              <a:ext uri="{FF2B5EF4-FFF2-40B4-BE49-F238E27FC236}">
                <a16:creationId xmlns:a16="http://schemas.microsoft.com/office/drawing/2014/main" id="{FDD76926-76D5-7B21-4B57-B8158CD94092}"/>
              </a:ext>
            </a:extLst>
          </p:cNvPr>
          <p:cNvSpPr/>
          <p:nvPr/>
        </p:nvSpPr>
        <p:spPr>
          <a:xfrm>
            <a:off x="462643" y="3282008"/>
            <a:ext cx="2133600" cy="118113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it-IT" sz="2400" dirty="0">
                <a:latin typeface="Berlin Sans FB Demi" panose="020E0802020502020306" pitchFamily="34" charset="0"/>
              </a:rPr>
              <a:t>Produttività</a:t>
            </a:r>
          </a:p>
        </p:txBody>
      </p:sp>
      <p:sp>
        <p:nvSpPr>
          <p:cNvPr id="5" name="Connettore 4">
            <a:extLst>
              <a:ext uri="{FF2B5EF4-FFF2-40B4-BE49-F238E27FC236}">
                <a16:creationId xmlns:a16="http://schemas.microsoft.com/office/drawing/2014/main" id="{2170BFF7-A20E-04A7-258E-8F247FE1D407}"/>
              </a:ext>
            </a:extLst>
          </p:cNvPr>
          <p:cNvSpPr/>
          <p:nvPr/>
        </p:nvSpPr>
        <p:spPr>
          <a:xfrm>
            <a:off x="1905000" y="4041386"/>
            <a:ext cx="2876551" cy="2781659"/>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it-IT" sz="2400" dirty="0">
                <a:latin typeface="Berlin Sans FB Demi" panose="020E0802020502020306" pitchFamily="34" charset="0"/>
              </a:rPr>
              <a:t>Automazione</a:t>
            </a:r>
          </a:p>
        </p:txBody>
      </p:sp>
      <p:sp>
        <p:nvSpPr>
          <p:cNvPr id="6" name="Ovale 5">
            <a:extLst>
              <a:ext uri="{FF2B5EF4-FFF2-40B4-BE49-F238E27FC236}">
                <a16:creationId xmlns:a16="http://schemas.microsoft.com/office/drawing/2014/main" id="{485FB95F-3D86-A49A-B5F8-2035B60ED038}"/>
              </a:ext>
            </a:extLst>
          </p:cNvPr>
          <p:cNvSpPr/>
          <p:nvPr/>
        </p:nvSpPr>
        <p:spPr>
          <a:xfrm>
            <a:off x="8169729" y="3203414"/>
            <a:ext cx="3494314" cy="15971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400" dirty="0">
                <a:latin typeface="Berlin Sans FB Demi" panose="020E0802020502020306" pitchFamily="34" charset="0"/>
              </a:rPr>
              <a:t>Documentazione</a:t>
            </a:r>
          </a:p>
        </p:txBody>
      </p:sp>
      <p:sp>
        <p:nvSpPr>
          <p:cNvPr id="7" name="Rettangolo 6">
            <a:extLst>
              <a:ext uri="{FF2B5EF4-FFF2-40B4-BE49-F238E27FC236}">
                <a16:creationId xmlns:a16="http://schemas.microsoft.com/office/drawing/2014/main" id="{FC0036F4-47F6-C5E5-DFAE-DCA458E21538}"/>
              </a:ext>
            </a:extLst>
          </p:cNvPr>
          <p:cNvSpPr/>
          <p:nvPr/>
        </p:nvSpPr>
        <p:spPr>
          <a:xfrm>
            <a:off x="8670472" y="5179137"/>
            <a:ext cx="2492828" cy="12192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it-IT" sz="2400" dirty="0">
                <a:latin typeface="Berlin Sans FB Demi" panose="020E0802020502020306" pitchFamily="34" charset="0"/>
              </a:rPr>
              <a:t>Traduzione</a:t>
            </a:r>
          </a:p>
        </p:txBody>
      </p:sp>
      <p:sp>
        <p:nvSpPr>
          <p:cNvPr id="8" name="Decisione 7">
            <a:extLst>
              <a:ext uri="{FF2B5EF4-FFF2-40B4-BE49-F238E27FC236}">
                <a16:creationId xmlns:a16="http://schemas.microsoft.com/office/drawing/2014/main" id="{646708F1-936E-74CE-11D5-4817463A8E2F}"/>
              </a:ext>
            </a:extLst>
          </p:cNvPr>
          <p:cNvSpPr/>
          <p:nvPr/>
        </p:nvSpPr>
        <p:spPr>
          <a:xfrm>
            <a:off x="4661807" y="3203414"/>
            <a:ext cx="3635829" cy="3088528"/>
          </a:xfrm>
          <a:prstGeom prst="flowChartDecisi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it-IT" sz="2400" dirty="0">
                <a:latin typeface="Berlin Sans FB Demi" panose="020E0802020502020306" pitchFamily="34" charset="0"/>
              </a:rPr>
              <a:t>Governance</a:t>
            </a:r>
          </a:p>
        </p:txBody>
      </p:sp>
    </p:spTree>
    <p:extLst>
      <p:ext uri="{BB962C8B-B14F-4D97-AF65-F5344CB8AC3E}">
        <p14:creationId xmlns:p14="http://schemas.microsoft.com/office/powerpoint/2010/main" val="42346588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9AC4E465-D09C-1CB7-C41A-9A4D425A4743}"/>
              </a:ext>
            </a:extLst>
          </p:cNvPr>
          <p:cNvSpPr txBox="1"/>
          <p:nvPr/>
        </p:nvSpPr>
        <p:spPr>
          <a:xfrm>
            <a:off x="108857" y="242891"/>
            <a:ext cx="11919857" cy="369332"/>
          </a:xfrm>
          <a:prstGeom prst="rect">
            <a:avLst/>
          </a:prstGeom>
          <a:noFill/>
        </p:spPr>
        <p:txBody>
          <a:bodyPr wrap="square">
            <a:spAutoFit/>
          </a:bodyPr>
          <a:lstStyle/>
          <a:p>
            <a:pPr algn="ctr"/>
            <a:r>
              <a:rPr lang="it-IT" dirty="0">
                <a:solidFill>
                  <a:srgbClr val="31333F"/>
                </a:solidFill>
                <a:latin typeface="Berlin Sans FB Demi" panose="020E0802020502020306" pitchFamily="34" charset="0"/>
              </a:rPr>
              <a:t>Componenti di LangChain coinvolti nell’ingegneria delle richieste</a:t>
            </a:r>
            <a:endParaRPr lang="it-IT" sz="1800" dirty="0">
              <a:latin typeface="Berlin Sans FB Demi" panose="020E0802020502020306" pitchFamily="34" charset="0"/>
            </a:endParaRPr>
          </a:p>
        </p:txBody>
      </p:sp>
      <p:sp>
        <p:nvSpPr>
          <p:cNvPr id="3" name="Ovale 2">
            <a:extLst>
              <a:ext uri="{FF2B5EF4-FFF2-40B4-BE49-F238E27FC236}">
                <a16:creationId xmlns:a16="http://schemas.microsoft.com/office/drawing/2014/main" id="{B218F4A9-D74A-5EAC-69A3-8A91CC9D26B0}"/>
              </a:ext>
            </a:extLst>
          </p:cNvPr>
          <p:cNvSpPr/>
          <p:nvPr/>
        </p:nvSpPr>
        <p:spPr>
          <a:xfrm>
            <a:off x="7166096" y="3162292"/>
            <a:ext cx="1983458" cy="1310586"/>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600" dirty="0" err="1">
                <a:latin typeface="Berlin Sans FB Demi" panose="020E0802020502020306" pitchFamily="34" charset="0"/>
              </a:rPr>
              <a:t>ChatOpenAI</a:t>
            </a:r>
            <a:r>
              <a:rPr lang="it-IT" sz="1600" dirty="0">
                <a:latin typeface="Berlin Sans FB Demi" panose="020E0802020502020306" pitchFamily="34" charset="0"/>
              </a:rPr>
              <a:t> (</a:t>
            </a:r>
            <a:r>
              <a:rPr lang="it-IT" sz="1600" dirty="0" err="1">
                <a:latin typeface="Berlin Sans FB Demi" panose="020E0802020502020306" pitchFamily="34" charset="0"/>
              </a:rPr>
              <a:t>LLMs</a:t>
            </a:r>
            <a:r>
              <a:rPr lang="it-IT" sz="1600" dirty="0">
                <a:latin typeface="Berlin Sans FB Demi" panose="020E0802020502020306" pitchFamily="34" charset="0"/>
              </a:rPr>
              <a:t>)</a:t>
            </a:r>
            <a:endParaRPr lang="en-GB" sz="1600" dirty="0">
              <a:latin typeface="Berlin Sans FB Demi" panose="020E0802020502020306" pitchFamily="34" charset="0"/>
            </a:endParaRPr>
          </a:p>
        </p:txBody>
      </p:sp>
      <p:sp>
        <p:nvSpPr>
          <p:cNvPr id="4" name="Ovale 3">
            <a:extLst>
              <a:ext uri="{FF2B5EF4-FFF2-40B4-BE49-F238E27FC236}">
                <a16:creationId xmlns:a16="http://schemas.microsoft.com/office/drawing/2014/main" id="{7560A98A-3C26-1D6A-D7D0-DD152BAFA44F}"/>
              </a:ext>
            </a:extLst>
          </p:cNvPr>
          <p:cNvSpPr/>
          <p:nvPr/>
        </p:nvSpPr>
        <p:spPr>
          <a:xfrm>
            <a:off x="10404022" y="3163095"/>
            <a:ext cx="1624692" cy="1244815"/>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600" b="0" i="0" dirty="0">
                <a:solidFill>
                  <a:schemeClr val="bg1"/>
                </a:solidFill>
                <a:effectLst/>
                <a:latin typeface="Berlin Sans FB Demi" panose="020E0802020502020306" pitchFamily="34" charset="0"/>
              </a:rPr>
              <a:t>Dynamic </a:t>
            </a:r>
            <a:r>
              <a:rPr lang="it-IT" sz="1600" b="0" i="0" dirty="0" err="1">
                <a:solidFill>
                  <a:schemeClr val="bg1"/>
                </a:solidFill>
                <a:effectLst/>
                <a:latin typeface="Berlin Sans FB Demi" panose="020E0802020502020306" pitchFamily="34" charset="0"/>
              </a:rPr>
              <a:t>Invocation</a:t>
            </a:r>
            <a:r>
              <a:rPr lang="it-IT" sz="1600" b="0" i="0" dirty="0">
                <a:solidFill>
                  <a:schemeClr val="bg1"/>
                </a:solidFill>
                <a:effectLst/>
                <a:latin typeface="Berlin Sans FB Demi" panose="020E0802020502020306" pitchFamily="34" charset="0"/>
              </a:rPr>
              <a:t> &amp; Display</a:t>
            </a:r>
            <a:endParaRPr lang="en-GB" sz="1600" dirty="0">
              <a:solidFill>
                <a:schemeClr val="bg1"/>
              </a:solidFill>
              <a:latin typeface="Berlin Sans FB Demi" panose="020E0802020502020306" pitchFamily="34" charset="0"/>
            </a:endParaRPr>
          </a:p>
        </p:txBody>
      </p:sp>
      <p:sp>
        <p:nvSpPr>
          <p:cNvPr id="5" name="Ovale 4">
            <a:extLst>
              <a:ext uri="{FF2B5EF4-FFF2-40B4-BE49-F238E27FC236}">
                <a16:creationId xmlns:a16="http://schemas.microsoft.com/office/drawing/2014/main" id="{CA43FB20-508C-547A-D89D-5B6300FB080C}"/>
              </a:ext>
            </a:extLst>
          </p:cNvPr>
          <p:cNvSpPr/>
          <p:nvPr/>
        </p:nvSpPr>
        <p:spPr>
          <a:xfrm>
            <a:off x="191279" y="3092130"/>
            <a:ext cx="2516249" cy="1525699"/>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600" b="0" i="0" dirty="0" err="1">
                <a:solidFill>
                  <a:schemeClr val="bg1"/>
                </a:solidFill>
                <a:effectLst/>
                <a:latin typeface="Berlin Sans FB Demi" panose="020E0802020502020306" pitchFamily="34" charset="0"/>
              </a:rPr>
              <a:t>PromptTemplate</a:t>
            </a:r>
            <a:endParaRPr lang="en-GB" sz="1600" dirty="0">
              <a:solidFill>
                <a:schemeClr val="bg1"/>
              </a:solidFill>
              <a:latin typeface="Berlin Sans FB Demi" panose="020E0802020502020306" pitchFamily="34" charset="0"/>
            </a:endParaRPr>
          </a:p>
        </p:txBody>
      </p:sp>
      <p:sp>
        <p:nvSpPr>
          <p:cNvPr id="6" name="Ovale 5">
            <a:extLst>
              <a:ext uri="{FF2B5EF4-FFF2-40B4-BE49-F238E27FC236}">
                <a16:creationId xmlns:a16="http://schemas.microsoft.com/office/drawing/2014/main" id="{31081EE1-3CF0-5AC9-1314-46AA19130D59}"/>
              </a:ext>
            </a:extLst>
          </p:cNvPr>
          <p:cNvSpPr/>
          <p:nvPr/>
        </p:nvSpPr>
        <p:spPr>
          <a:xfrm>
            <a:off x="3945083" y="3162292"/>
            <a:ext cx="1983458" cy="1385376"/>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600" dirty="0">
                <a:latin typeface="Berlin Sans FB Demi" panose="020E0802020502020306" pitchFamily="34" charset="0"/>
              </a:rPr>
              <a:t>Chain </a:t>
            </a:r>
            <a:r>
              <a:rPr lang="it-IT" sz="1600" dirty="0" err="1">
                <a:latin typeface="Berlin Sans FB Demi" panose="020E0802020502020306" pitchFamily="34" charset="0"/>
              </a:rPr>
              <a:t>Composition</a:t>
            </a:r>
            <a:endParaRPr lang="en-GB" sz="1600" dirty="0">
              <a:latin typeface="Berlin Sans FB Demi" panose="020E0802020502020306" pitchFamily="34" charset="0"/>
            </a:endParaRPr>
          </a:p>
        </p:txBody>
      </p:sp>
      <p:sp>
        <p:nvSpPr>
          <p:cNvPr id="7" name="Freccia destra con strisce 6">
            <a:extLst>
              <a:ext uri="{FF2B5EF4-FFF2-40B4-BE49-F238E27FC236}">
                <a16:creationId xmlns:a16="http://schemas.microsoft.com/office/drawing/2014/main" id="{0D28D80A-8907-F4E1-97CC-6F8D312A77F4}"/>
              </a:ext>
            </a:extLst>
          </p:cNvPr>
          <p:cNvSpPr/>
          <p:nvPr/>
        </p:nvSpPr>
        <p:spPr>
          <a:xfrm>
            <a:off x="9262438" y="3429000"/>
            <a:ext cx="1028700" cy="713007"/>
          </a:xfrm>
          <a:prstGeom prst="striped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reccia a destra 7">
            <a:extLst>
              <a:ext uri="{FF2B5EF4-FFF2-40B4-BE49-F238E27FC236}">
                <a16:creationId xmlns:a16="http://schemas.microsoft.com/office/drawing/2014/main" id="{8AF3A036-7225-4E8A-FFEB-C7552036C5A1}"/>
              </a:ext>
            </a:extLst>
          </p:cNvPr>
          <p:cNvSpPr/>
          <p:nvPr/>
        </p:nvSpPr>
        <p:spPr>
          <a:xfrm>
            <a:off x="2900948" y="3430361"/>
            <a:ext cx="904875" cy="895350"/>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ccia a destra 8">
            <a:extLst>
              <a:ext uri="{FF2B5EF4-FFF2-40B4-BE49-F238E27FC236}">
                <a16:creationId xmlns:a16="http://schemas.microsoft.com/office/drawing/2014/main" id="{9FF6A14F-2C81-FE27-B23C-7FD005201703}"/>
              </a:ext>
            </a:extLst>
          </p:cNvPr>
          <p:cNvSpPr/>
          <p:nvPr/>
        </p:nvSpPr>
        <p:spPr>
          <a:xfrm>
            <a:off x="6148337" y="3369910"/>
            <a:ext cx="904875" cy="895350"/>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116169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668BA84-C251-644E-5050-AEF671BDF12E}"/>
              </a:ext>
            </a:extLst>
          </p:cNvPr>
          <p:cNvSpPr txBox="1"/>
          <p:nvPr/>
        </p:nvSpPr>
        <p:spPr>
          <a:xfrm>
            <a:off x="108857" y="242891"/>
            <a:ext cx="11919857" cy="369332"/>
          </a:xfrm>
          <a:prstGeom prst="rect">
            <a:avLst/>
          </a:prstGeom>
          <a:noFill/>
        </p:spPr>
        <p:txBody>
          <a:bodyPr wrap="square">
            <a:spAutoFit/>
          </a:bodyPr>
          <a:lstStyle/>
          <a:p>
            <a:pPr algn="ctr"/>
            <a:r>
              <a:rPr lang="it-IT" dirty="0">
                <a:solidFill>
                  <a:srgbClr val="31333F"/>
                </a:solidFill>
                <a:latin typeface="Berlin Sans FB Demi" panose="020E0802020502020306" pitchFamily="34" charset="0"/>
              </a:rPr>
              <a:t>Prompt Engineering per la programmazione</a:t>
            </a:r>
            <a:endParaRPr lang="it-IT" sz="1800" dirty="0">
              <a:latin typeface="Berlin Sans FB Demi" panose="020E0802020502020306" pitchFamily="34" charset="0"/>
            </a:endParaRPr>
          </a:p>
        </p:txBody>
      </p:sp>
      <p:sp>
        <p:nvSpPr>
          <p:cNvPr id="3" name="CasellaDiTesto 2">
            <a:extLst>
              <a:ext uri="{FF2B5EF4-FFF2-40B4-BE49-F238E27FC236}">
                <a16:creationId xmlns:a16="http://schemas.microsoft.com/office/drawing/2014/main" id="{4F2E3F7E-6FB9-60C2-D20F-5A24CAC36B94}"/>
              </a:ext>
            </a:extLst>
          </p:cNvPr>
          <p:cNvSpPr txBox="1"/>
          <p:nvPr/>
        </p:nvSpPr>
        <p:spPr>
          <a:xfrm>
            <a:off x="801411" y="727989"/>
            <a:ext cx="10021615" cy="646331"/>
          </a:xfrm>
          <a:prstGeom prst="rect">
            <a:avLst/>
          </a:prstGeom>
          <a:noFill/>
        </p:spPr>
        <p:txBody>
          <a:bodyPr wrap="square" rtlCol="0">
            <a:spAutoFit/>
          </a:bodyPr>
          <a:lstStyle/>
          <a:p>
            <a:pPr algn="just"/>
            <a:r>
              <a:rPr lang="it-IT" sz="1800" dirty="0">
                <a:effectLst/>
                <a:latin typeface="Berlin Sans FB" panose="020E0602020502020306" pitchFamily="34" charset="0"/>
                <a:ea typeface="Aptos" panose="020B0004020202020204" pitchFamily="34" charset="0"/>
                <a:cs typeface="Times New Roman" panose="02020603050405020304" pitchFamily="18" charset="0"/>
              </a:rPr>
              <a:t>Utilizzare i prompt per guidare i modelli linguistici nella generazione di codice in specifici linguaggi di programmazione</a:t>
            </a:r>
            <a:endParaRPr lang="it-IT" dirty="0">
              <a:latin typeface="Berlin Sans FB" panose="020E0602020502020306" pitchFamily="34" charset="0"/>
            </a:endParaRPr>
          </a:p>
        </p:txBody>
      </p:sp>
      <p:pic>
        <p:nvPicPr>
          <p:cNvPr id="5" name="Immagine 4" descr="Immagine che contiene testo, schermata, software, Software multimediale&#10;&#10;Il contenuto generato dall'IA potrebbe non essere corretto.">
            <a:extLst>
              <a:ext uri="{FF2B5EF4-FFF2-40B4-BE49-F238E27FC236}">
                <a16:creationId xmlns:a16="http://schemas.microsoft.com/office/drawing/2014/main" id="{3272657B-6721-E90B-1504-A328D70F0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428" y="1587575"/>
            <a:ext cx="9210947" cy="5172454"/>
          </a:xfrm>
          <a:prstGeom prst="rect">
            <a:avLst/>
          </a:prstGeom>
        </p:spPr>
      </p:pic>
    </p:spTree>
    <p:extLst>
      <p:ext uri="{BB962C8B-B14F-4D97-AF65-F5344CB8AC3E}">
        <p14:creationId xmlns:p14="http://schemas.microsoft.com/office/powerpoint/2010/main" val="1368550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8571D7F8-DBB5-B48F-370B-8B11E0549779}"/>
              </a:ext>
            </a:extLst>
          </p:cNvPr>
          <p:cNvSpPr txBox="1"/>
          <p:nvPr/>
        </p:nvSpPr>
        <p:spPr>
          <a:xfrm>
            <a:off x="108857" y="242891"/>
            <a:ext cx="11919857" cy="369332"/>
          </a:xfrm>
          <a:prstGeom prst="rect">
            <a:avLst/>
          </a:prstGeom>
          <a:noFill/>
        </p:spPr>
        <p:txBody>
          <a:bodyPr wrap="square">
            <a:spAutoFit/>
          </a:bodyPr>
          <a:lstStyle/>
          <a:p>
            <a:pPr algn="ctr"/>
            <a:r>
              <a:rPr lang="it-IT" dirty="0">
                <a:solidFill>
                  <a:srgbClr val="31333F"/>
                </a:solidFill>
                <a:latin typeface="Berlin Sans FB Demi" panose="020E0802020502020306" pitchFamily="34" charset="0"/>
              </a:rPr>
              <a:t>Prompt Engineering per il debugging</a:t>
            </a:r>
            <a:endParaRPr lang="it-IT" sz="1800" dirty="0">
              <a:latin typeface="Berlin Sans FB Demi" panose="020E0802020502020306" pitchFamily="34" charset="0"/>
            </a:endParaRPr>
          </a:p>
        </p:txBody>
      </p:sp>
      <p:sp>
        <p:nvSpPr>
          <p:cNvPr id="7" name="CasellaDiTesto 6">
            <a:extLst>
              <a:ext uri="{FF2B5EF4-FFF2-40B4-BE49-F238E27FC236}">
                <a16:creationId xmlns:a16="http://schemas.microsoft.com/office/drawing/2014/main" id="{6A3F6699-AAE8-AB56-9F2F-BA4854E96122}"/>
              </a:ext>
            </a:extLst>
          </p:cNvPr>
          <p:cNvSpPr txBox="1"/>
          <p:nvPr/>
        </p:nvSpPr>
        <p:spPr>
          <a:xfrm>
            <a:off x="801411" y="727989"/>
            <a:ext cx="10021615" cy="646331"/>
          </a:xfrm>
          <a:prstGeom prst="rect">
            <a:avLst/>
          </a:prstGeom>
          <a:noFill/>
        </p:spPr>
        <p:txBody>
          <a:bodyPr wrap="square" rtlCol="0">
            <a:spAutoFit/>
          </a:bodyPr>
          <a:lstStyle/>
          <a:p>
            <a:pPr algn="just"/>
            <a:r>
              <a:rPr lang="it-IT" sz="1800" dirty="0">
                <a:effectLst/>
                <a:latin typeface="Berlin Sans FB" panose="020E0602020502020306" pitchFamily="34" charset="0"/>
                <a:ea typeface="Aptos" panose="020B0004020202020204" pitchFamily="34" charset="0"/>
                <a:cs typeface="Times New Roman" panose="02020603050405020304" pitchFamily="18" charset="0"/>
              </a:rPr>
              <a:t>Il modello linguistico può suggerire correzioni immediatamente relative all’errore riscontrato e proporre miglioramenti per una maggiore robustezza e leggibilità</a:t>
            </a:r>
            <a:endParaRPr lang="it-IT" dirty="0">
              <a:latin typeface="Berlin Sans FB" panose="020E0602020502020306" pitchFamily="34" charset="0"/>
            </a:endParaRPr>
          </a:p>
        </p:txBody>
      </p:sp>
      <p:pic>
        <p:nvPicPr>
          <p:cNvPr id="10" name="Immagine 9" descr="Immagine che contiene testo, schermata, software, Software multimediale&#10;&#10;Il contenuto generato dall'IA potrebbe non essere corretto.">
            <a:extLst>
              <a:ext uri="{FF2B5EF4-FFF2-40B4-BE49-F238E27FC236}">
                <a16:creationId xmlns:a16="http://schemas.microsoft.com/office/drawing/2014/main" id="{B67C1C4F-D903-406C-C643-F46A16700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6165" y="1490086"/>
            <a:ext cx="8179568" cy="5125023"/>
          </a:xfrm>
          <a:prstGeom prst="rect">
            <a:avLst/>
          </a:prstGeom>
        </p:spPr>
      </p:pic>
    </p:spTree>
    <p:extLst>
      <p:ext uri="{BB962C8B-B14F-4D97-AF65-F5344CB8AC3E}">
        <p14:creationId xmlns:p14="http://schemas.microsoft.com/office/powerpoint/2010/main" val="37266350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B2651E73-5014-2451-B786-64273F8AD104}"/>
              </a:ext>
            </a:extLst>
          </p:cNvPr>
          <p:cNvSpPr txBox="1"/>
          <p:nvPr/>
        </p:nvSpPr>
        <p:spPr>
          <a:xfrm>
            <a:off x="108857" y="242891"/>
            <a:ext cx="11919857" cy="369332"/>
          </a:xfrm>
          <a:prstGeom prst="rect">
            <a:avLst/>
          </a:prstGeom>
          <a:noFill/>
        </p:spPr>
        <p:txBody>
          <a:bodyPr wrap="square">
            <a:spAutoFit/>
          </a:bodyPr>
          <a:lstStyle/>
          <a:p>
            <a:pPr algn="ctr"/>
            <a:r>
              <a:rPr lang="it-IT" dirty="0">
                <a:solidFill>
                  <a:srgbClr val="31333F"/>
                </a:solidFill>
                <a:latin typeface="Berlin Sans FB Demi" panose="020E0802020502020306" pitchFamily="34" charset="0"/>
              </a:rPr>
              <a:t>Prompt Engineering per la documentazione</a:t>
            </a:r>
            <a:endParaRPr lang="it-IT" sz="1800" dirty="0">
              <a:latin typeface="Berlin Sans FB Demi" panose="020E0802020502020306" pitchFamily="34" charset="0"/>
            </a:endParaRPr>
          </a:p>
        </p:txBody>
      </p:sp>
      <p:sp>
        <p:nvSpPr>
          <p:cNvPr id="6" name="CasellaDiTesto 5">
            <a:extLst>
              <a:ext uri="{FF2B5EF4-FFF2-40B4-BE49-F238E27FC236}">
                <a16:creationId xmlns:a16="http://schemas.microsoft.com/office/drawing/2014/main" id="{5E4E6AD9-B251-50DD-B8F7-C19104F6F145}"/>
              </a:ext>
            </a:extLst>
          </p:cNvPr>
          <p:cNvSpPr txBox="1"/>
          <p:nvPr/>
        </p:nvSpPr>
        <p:spPr>
          <a:xfrm>
            <a:off x="381000" y="727989"/>
            <a:ext cx="11092543" cy="790473"/>
          </a:xfrm>
          <a:prstGeom prst="rect">
            <a:avLst/>
          </a:prstGeom>
          <a:noFill/>
        </p:spPr>
        <p:txBody>
          <a:bodyPr wrap="square" rtlCol="0">
            <a:spAutoFit/>
          </a:bodyPr>
          <a:lstStyle/>
          <a:p>
            <a:pPr lvl="1" algn="just">
              <a:lnSpc>
                <a:spcPct val="115000"/>
              </a:lnSpc>
              <a:spcAft>
                <a:spcPts val="800"/>
              </a:spcAft>
              <a:buSzPts val="1000"/>
              <a:tabLst>
                <a:tab pos="914400" algn="l"/>
              </a:tabLst>
            </a:pPr>
            <a:r>
              <a:rPr lang="it-IT" kern="100" dirty="0">
                <a:effectLst/>
                <a:latin typeface="Berlin Sans FB" panose="020E0602020502020306" pitchFamily="34" charset="0"/>
                <a:ea typeface="Aptos" panose="020B0004020202020204" pitchFamily="34" charset="0"/>
                <a:cs typeface="Times New Roman" panose="02020603050405020304" pitchFamily="18" charset="0"/>
              </a:rPr>
              <a:t>Porre domande sui frammenti di codice per ricevere una spiegazione dettagliata delle funzioni e del flusso.</a:t>
            </a:r>
          </a:p>
          <a:p>
            <a:pPr algn="just"/>
            <a:endParaRPr lang="it-IT" dirty="0">
              <a:latin typeface="Berlin Sans FB" panose="020E0602020502020306" pitchFamily="34" charset="0"/>
            </a:endParaRPr>
          </a:p>
        </p:txBody>
      </p:sp>
      <p:pic>
        <p:nvPicPr>
          <p:cNvPr id="4" name="Immagine 3" descr="Immagine che contiene testo, schermata, software, Software multimediale&#10;&#10;Il contenuto generato dall'IA potrebbe non essere corretto.">
            <a:extLst>
              <a:ext uri="{FF2B5EF4-FFF2-40B4-BE49-F238E27FC236}">
                <a16:creationId xmlns:a16="http://schemas.microsoft.com/office/drawing/2014/main" id="{9B46FF9B-D9CC-2D11-72C7-F5DE77CEB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0111" y="1239339"/>
            <a:ext cx="7894320" cy="5250180"/>
          </a:xfrm>
          <a:prstGeom prst="rect">
            <a:avLst/>
          </a:prstGeom>
        </p:spPr>
      </p:pic>
    </p:spTree>
    <p:extLst>
      <p:ext uri="{BB962C8B-B14F-4D97-AF65-F5344CB8AC3E}">
        <p14:creationId xmlns:p14="http://schemas.microsoft.com/office/powerpoint/2010/main" val="15907958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E183C3F-C0C0-AC3C-4F7A-6FBBC9D7DE9F}"/>
              </a:ext>
            </a:extLst>
          </p:cNvPr>
          <p:cNvSpPr txBox="1"/>
          <p:nvPr/>
        </p:nvSpPr>
        <p:spPr>
          <a:xfrm>
            <a:off x="108857" y="242891"/>
            <a:ext cx="11919857" cy="369332"/>
          </a:xfrm>
          <a:prstGeom prst="rect">
            <a:avLst/>
          </a:prstGeom>
          <a:noFill/>
        </p:spPr>
        <p:txBody>
          <a:bodyPr wrap="square">
            <a:spAutoFit/>
          </a:bodyPr>
          <a:lstStyle/>
          <a:p>
            <a:pPr algn="ctr"/>
            <a:r>
              <a:rPr lang="it-IT" dirty="0">
                <a:solidFill>
                  <a:srgbClr val="31333F"/>
                </a:solidFill>
                <a:latin typeface="Berlin Sans FB Demi" panose="020E0802020502020306" pitchFamily="34" charset="0"/>
              </a:rPr>
              <a:t>Prompt Engineering per la traduzione</a:t>
            </a:r>
            <a:endParaRPr lang="it-IT" sz="1800" dirty="0">
              <a:latin typeface="Berlin Sans FB Demi" panose="020E0802020502020306" pitchFamily="34" charset="0"/>
            </a:endParaRPr>
          </a:p>
        </p:txBody>
      </p:sp>
      <p:sp>
        <p:nvSpPr>
          <p:cNvPr id="6" name="CasellaDiTesto 5">
            <a:extLst>
              <a:ext uri="{FF2B5EF4-FFF2-40B4-BE49-F238E27FC236}">
                <a16:creationId xmlns:a16="http://schemas.microsoft.com/office/drawing/2014/main" id="{A37075F7-B85C-3313-0946-7D608B72F1EE}"/>
              </a:ext>
            </a:extLst>
          </p:cNvPr>
          <p:cNvSpPr txBox="1"/>
          <p:nvPr/>
        </p:nvSpPr>
        <p:spPr>
          <a:xfrm>
            <a:off x="304801" y="713089"/>
            <a:ext cx="9601200" cy="392415"/>
          </a:xfrm>
          <a:prstGeom prst="rect">
            <a:avLst/>
          </a:prstGeom>
          <a:noFill/>
        </p:spPr>
        <p:txBody>
          <a:bodyPr wrap="square" rtlCol="0">
            <a:spAutoFit/>
          </a:bodyPr>
          <a:lstStyle/>
          <a:p>
            <a:pPr lvl="1" algn="just">
              <a:lnSpc>
                <a:spcPct val="115000"/>
              </a:lnSpc>
              <a:spcAft>
                <a:spcPts val="800"/>
              </a:spcAft>
              <a:buSzPts val="1000"/>
              <a:tabLst>
                <a:tab pos="914400" algn="l"/>
              </a:tabLst>
            </a:pPr>
            <a:r>
              <a:rPr lang="it-IT" sz="1800" dirty="0">
                <a:effectLst/>
                <a:latin typeface="Berlin Sans FB" panose="020E0602020502020306" pitchFamily="34" charset="0"/>
                <a:ea typeface="Aptos" panose="020B0004020202020204" pitchFamily="34" charset="0"/>
                <a:cs typeface="Times New Roman" panose="02020603050405020304" pitchFamily="18" charset="0"/>
              </a:rPr>
              <a:t>Usare i prompt per convertire il codice da un linguaggio di programmazione a un altro.</a:t>
            </a:r>
            <a:endParaRPr lang="it-IT" dirty="0">
              <a:latin typeface="Berlin Sans FB" panose="020E0602020502020306" pitchFamily="34" charset="0"/>
            </a:endParaRPr>
          </a:p>
        </p:txBody>
      </p:sp>
      <p:pic>
        <p:nvPicPr>
          <p:cNvPr id="4" name="Immagine 3" descr="Immagine che contiene testo, schermata, software, Software multimediale&#10;&#10;Il contenuto generato dall'IA potrebbe non essere corretto.">
            <a:extLst>
              <a:ext uri="{FF2B5EF4-FFF2-40B4-BE49-F238E27FC236}">
                <a16:creationId xmlns:a16="http://schemas.microsoft.com/office/drawing/2014/main" id="{C0857996-46BE-2E76-97AE-AD4FC0DFCA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767" y="1480457"/>
            <a:ext cx="8685234" cy="4984569"/>
          </a:xfrm>
          <a:prstGeom prst="rect">
            <a:avLst/>
          </a:prstGeom>
        </p:spPr>
      </p:pic>
    </p:spTree>
    <p:extLst>
      <p:ext uri="{BB962C8B-B14F-4D97-AF65-F5344CB8AC3E}">
        <p14:creationId xmlns:p14="http://schemas.microsoft.com/office/powerpoint/2010/main" val="6201981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a:extLst>
            <a:ext uri="{FF2B5EF4-FFF2-40B4-BE49-F238E27FC236}">
              <a16:creationId xmlns:a16="http://schemas.microsoft.com/office/drawing/2014/main" id="{C14551B8-B808-7A25-1F53-56F21155DB5E}"/>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BB9FF689-54FE-EE04-0212-042EA1954B54}"/>
              </a:ext>
            </a:extLst>
          </p:cNvPr>
          <p:cNvSpPr txBox="1"/>
          <p:nvPr/>
        </p:nvSpPr>
        <p:spPr>
          <a:xfrm>
            <a:off x="4376057" y="772886"/>
            <a:ext cx="6694714" cy="2462213"/>
          </a:xfrm>
          <a:prstGeom prst="rect">
            <a:avLst/>
          </a:prstGeom>
          <a:noFill/>
        </p:spPr>
        <p:txBody>
          <a:bodyPr wrap="square" rtlCol="0">
            <a:spAutoFit/>
          </a:bodyPr>
          <a:lstStyle/>
          <a:p>
            <a:pPr algn="r"/>
            <a:r>
              <a:rPr lang="en-US" sz="5000" b="1" spc="-10" dirty="0" err="1">
                <a:solidFill>
                  <a:schemeClr val="bg1"/>
                </a:solidFill>
                <a:latin typeface="Berlin Sans FB Demi" panose="020E0802020502020306" pitchFamily="34" charset="0"/>
              </a:rPr>
              <a:t>Prospettive</a:t>
            </a:r>
            <a:r>
              <a:rPr lang="en-US" sz="5000" b="1" spc="-10" dirty="0">
                <a:solidFill>
                  <a:schemeClr val="bg1"/>
                </a:solidFill>
                <a:latin typeface="Berlin Sans FB Demi" panose="020E0802020502020306" pitchFamily="34" charset="0"/>
              </a:rPr>
              <a:t> </a:t>
            </a:r>
          </a:p>
          <a:p>
            <a:pPr algn="r"/>
            <a:r>
              <a:rPr lang="en-US" sz="5000" b="1" spc="-10" dirty="0">
                <a:solidFill>
                  <a:schemeClr val="bg1"/>
                </a:solidFill>
                <a:latin typeface="Berlin Sans FB Demi" panose="020E0802020502020306" pitchFamily="34" charset="0"/>
              </a:rPr>
              <a:t>future</a:t>
            </a:r>
          </a:p>
          <a:p>
            <a:pPr algn="r"/>
            <a:endParaRPr lang="en-US" b="1" spc="-10" dirty="0">
              <a:latin typeface="Berlin Sans FB Demi" panose="020E0802020502020306" pitchFamily="34" charset="0"/>
            </a:endParaRPr>
          </a:p>
          <a:p>
            <a:pPr algn="r"/>
            <a:endParaRPr lang="en-US" b="1" spc="-10" dirty="0">
              <a:latin typeface="Berlin Sans FB Demi" panose="020E0802020502020306" pitchFamily="34" charset="0"/>
            </a:endParaRPr>
          </a:p>
          <a:p>
            <a:pPr algn="r"/>
            <a:endParaRPr lang="it-IT" dirty="0"/>
          </a:p>
        </p:txBody>
      </p:sp>
    </p:spTree>
    <p:extLst>
      <p:ext uri="{BB962C8B-B14F-4D97-AF65-F5344CB8AC3E}">
        <p14:creationId xmlns:p14="http://schemas.microsoft.com/office/powerpoint/2010/main" val="33315584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7334B0CF-F775-A363-E62E-797AB086F9C5}"/>
              </a:ext>
            </a:extLst>
          </p:cNvPr>
          <p:cNvPicPr>
            <a:picLocks noChangeAspect="1"/>
          </p:cNvPicPr>
          <p:nvPr/>
        </p:nvPicPr>
        <p:blipFill>
          <a:blip r:embed="rId2"/>
          <a:stretch>
            <a:fillRect/>
          </a:stretch>
        </p:blipFill>
        <p:spPr>
          <a:xfrm>
            <a:off x="3635829" y="990601"/>
            <a:ext cx="8392885" cy="5301342"/>
          </a:xfrm>
          <a:prstGeom prst="rect">
            <a:avLst/>
          </a:prstGeom>
        </p:spPr>
      </p:pic>
      <p:sp>
        <p:nvSpPr>
          <p:cNvPr id="4" name="CasellaDiTesto 3">
            <a:extLst>
              <a:ext uri="{FF2B5EF4-FFF2-40B4-BE49-F238E27FC236}">
                <a16:creationId xmlns:a16="http://schemas.microsoft.com/office/drawing/2014/main" id="{8E7F4DD3-5740-BCCE-0619-0DB6891D69EA}"/>
              </a:ext>
            </a:extLst>
          </p:cNvPr>
          <p:cNvSpPr txBox="1"/>
          <p:nvPr/>
        </p:nvSpPr>
        <p:spPr>
          <a:xfrm>
            <a:off x="108857" y="242891"/>
            <a:ext cx="11919857" cy="369332"/>
          </a:xfrm>
          <a:prstGeom prst="rect">
            <a:avLst/>
          </a:prstGeom>
          <a:noFill/>
        </p:spPr>
        <p:txBody>
          <a:bodyPr wrap="square">
            <a:spAutoFit/>
          </a:bodyPr>
          <a:lstStyle/>
          <a:p>
            <a:pPr algn="ctr"/>
            <a:r>
              <a:rPr lang="it-IT" dirty="0">
                <a:solidFill>
                  <a:srgbClr val="31333F"/>
                </a:solidFill>
                <a:latin typeface="Berlin Sans FB Demi" panose="020E0802020502020306" pitchFamily="34" charset="0"/>
              </a:rPr>
              <a:t>Impatti IA Generativa nel ciclo di vita della sottoscrizione</a:t>
            </a:r>
            <a:endParaRPr lang="it-IT" sz="1800" dirty="0">
              <a:latin typeface="Berlin Sans FB Demi" panose="020E0802020502020306" pitchFamily="34" charset="0"/>
            </a:endParaRPr>
          </a:p>
        </p:txBody>
      </p:sp>
      <p:sp>
        <p:nvSpPr>
          <p:cNvPr id="5" name="CasellaDiTesto 4">
            <a:extLst>
              <a:ext uri="{FF2B5EF4-FFF2-40B4-BE49-F238E27FC236}">
                <a16:creationId xmlns:a16="http://schemas.microsoft.com/office/drawing/2014/main" id="{9BB929AD-DFE0-1FF4-8B33-0B8A84398F7C}"/>
              </a:ext>
            </a:extLst>
          </p:cNvPr>
          <p:cNvSpPr txBox="1"/>
          <p:nvPr/>
        </p:nvSpPr>
        <p:spPr>
          <a:xfrm>
            <a:off x="402770" y="889843"/>
            <a:ext cx="3320143" cy="4247317"/>
          </a:xfrm>
          <a:prstGeom prst="rect">
            <a:avLst/>
          </a:prstGeom>
          <a:noFill/>
        </p:spPr>
        <p:txBody>
          <a:bodyPr wrap="square" rtlCol="0">
            <a:spAutoFit/>
          </a:bodyPr>
          <a:lstStyle/>
          <a:p>
            <a:r>
              <a:rPr lang="it-IT" dirty="0">
                <a:latin typeface="Berlin Sans FB" panose="020E0602020502020306" pitchFamily="34" charset="0"/>
                <a:ea typeface="Aptos" panose="020B0004020202020204" pitchFamily="34" charset="0"/>
                <a:cs typeface="Times New Roman" panose="02020603050405020304" pitchFamily="18" charset="0"/>
              </a:rPr>
              <a:t>Si </a:t>
            </a:r>
            <a:r>
              <a:rPr lang="it-IT" sz="1800" dirty="0">
                <a:effectLst/>
                <a:latin typeface="Berlin Sans FB" panose="020E0602020502020306" pitchFamily="34" charset="0"/>
                <a:ea typeface="Aptos" panose="020B0004020202020204" pitchFamily="34" charset="0"/>
                <a:cs typeface="Times New Roman" panose="02020603050405020304" pitchFamily="18" charset="0"/>
              </a:rPr>
              <a:t>abbraccia l'uso dell’IA Generativa per migliorare le efficienze operative, migliorare l'esperienza del cliente e fornire efficienza operativa in ogni fase del processo di sottoscrizione. Questo include l'automazione dei compiti, l'analisi dei dati per un migliore processo decisionale, la personalizzazione delle interazioni con i clienti e, in definitiva, mira a una valutazione del rischio più accurata e a un'emissione delle polizze più rapida.</a:t>
            </a:r>
            <a:endParaRPr lang="it-IT" dirty="0">
              <a:latin typeface="Berlin Sans FB" panose="020E0602020502020306" pitchFamily="34" charset="0"/>
            </a:endParaRPr>
          </a:p>
        </p:txBody>
      </p:sp>
    </p:spTree>
    <p:extLst>
      <p:ext uri="{BB962C8B-B14F-4D97-AF65-F5344CB8AC3E}">
        <p14:creationId xmlns:p14="http://schemas.microsoft.com/office/powerpoint/2010/main" val="7509971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425F978E-13F0-AC66-5DB1-D9D68C2BFFB0}"/>
              </a:ext>
            </a:extLst>
          </p:cNvPr>
          <p:cNvPicPr>
            <a:picLocks noChangeAspect="1"/>
          </p:cNvPicPr>
          <p:nvPr/>
        </p:nvPicPr>
        <p:blipFill>
          <a:blip r:embed="rId2"/>
          <a:stretch>
            <a:fillRect/>
          </a:stretch>
        </p:blipFill>
        <p:spPr>
          <a:xfrm>
            <a:off x="3189516" y="1280557"/>
            <a:ext cx="8839198" cy="5193037"/>
          </a:xfrm>
          <a:prstGeom prst="rect">
            <a:avLst/>
          </a:prstGeom>
        </p:spPr>
      </p:pic>
      <p:sp>
        <p:nvSpPr>
          <p:cNvPr id="4" name="CasellaDiTesto 3">
            <a:extLst>
              <a:ext uri="{FF2B5EF4-FFF2-40B4-BE49-F238E27FC236}">
                <a16:creationId xmlns:a16="http://schemas.microsoft.com/office/drawing/2014/main" id="{2C272314-E483-F351-410E-9DC5FB3B4A85}"/>
              </a:ext>
            </a:extLst>
          </p:cNvPr>
          <p:cNvSpPr txBox="1"/>
          <p:nvPr/>
        </p:nvSpPr>
        <p:spPr>
          <a:xfrm>
            <a:off x="108857" y="242891"/>
            <a:ext cx="11919857" cy="369332"/>
          </a:xfrm>
          <a:prstGeom prst="rect">
            <a:avLst/>
          </a:prstGeom>
          <a:noFill/>
        </p:spPr>
        <p:txBody>
          <a:bodyPr wrap="square">
            <a:spAutoFit/>
          </a:bodyPr>
          <a:lstStyle/>
          <a:p>
            <a:pPr algn="ctr"/>
            <a:r>
              <a:rPr lang="it-IT" dirty="0">
                <a:solidFill>
                  <a:srgbClr val="31333F"/>
                </a:solidFill>
                <a:latin typeface="Berlin Sans FB Demi" panose="020E0802020502020306" pitchFamily="34" charset="0"/>
              </a:rPr>
              <a:t>Impatti IA Generativa nel ciclo di vita dei sinistri</a:t>
            </a:r>
            <a:endParaRPr lang="it-IT" sz="1800" dirty="0">
              <a:latin typeface="Berlin Sans FB Demi" panose="020E0802020502020306" pitchFamily="34" charset="0"/>
            </a:endParaRPr>
          </a:p>
        </p:txBody>
      </p:sp>
      <p:sp>
        <p:nvSpPr>
          <p:cNvPr id="5" name="CasellaDiTesto 4">
            <a:extLst>
              <a:ext uri="{FF2B5EF4-FFF2-40B4-BE49-F238E27FC236}">
                <a16:creationId xmlns:a16="http://schemas.microsoft.com/office/drawing/2014/main" id="{1AB2E6BB-5BB5-74AA-BCE7-E29D476F0002}"/>
              </a:ext>
            </a:extLst>
          </p:cNvPr>
          <p:cNvSpPr txBox="1"/>
          <p:nvPr/>
        </p:nvSpPr>
        <p:spPr>
          <a:xfrm>
            <a:off x="163287" y="1053128"/>
            <a:ext cx="3026228" cy="2862322"/>
          </a:xfrm>
          <a:prstGeom prst="rect">
            <a:avLst/>
          </a:prstGeom>
          <a:noFill/>
        </p:spPr>
        <p:txBody>
          <a:bodyPr wrap="square" rtlCol="0">
            <a:spAutoFit/>
          </a:bodyPr>
          <a:lstStyle/>
          <a:p>
            <a:r>
              <a:rPr lang="it-IT" dirty="0">
                <a:latin typeface="Berlin Sans FB" panose="020E0602020502020306" pitchFamily="34" charset="0"/>
                <a:ea typeface="Aptos" panose="020B0004020202020204" pitchFamily="34" charset="0"/>
                <a:cs typeface="Times New Roman" panose="02020603050405020304" pitchFamily="18" charset="0"/>
              </a:rPr>
              <a:t>L</a:t>
            </a:r>
            <a:r>
              <a:rPr lang="it-IT" dirty="0">
                <a:effectLst/>
                <a:latin typeface="Berlin Sans FB" panose="020E0602020502020306" pitchFamily="34" charset="0"/>
                <a:ea typeface="Aptos" panose="020B0004020202020204" pitchFamily="34" charset="0"/>
                <a:cs typeface="Times New Roman" panose="02020603050405020304" pitchFamily="18" charset="0"/>
              </a:rPr>
              <a:t>'IA Generativa grazie alla sua capacità di comprendere e generare dati testuali complessi contribuisce</a:t>
            </a:r>
          </a:p>
          <a:p>
            <a:r>
              <a:rPr lang="it-IT" dirty="0">
                <a:effectLst/>
                <a:latin typeface="Berlin Sans FB" panose="020E0602020502020306" pitchFamily="34" charset="0"/>
                <a:ea typeface="Aptos" panose="020B0004020202020204" pitchFamily="34" charset="0"/>
                <a:cs typeface="Times New Roman" panose="02020603050405020304" pitchFamily="18" charset="0"/>
              </a:rPr>
              <a:t>all'estrazione automatica di dati, la convalida dei sinistri, l'identificazione delle frodi e la migliore comunicazione con i clienti tramite chatbot sofisticati.</a:t>
            </a:r>
            <a:endParaRPr lang="it-IT" dirty="0">
              <a:latin typeface="Berlin Sans FB" panose="020E0602020502020306" pitchFamily="34" charset="0"/>
            </a:endParaRPr>
          </a:p>
        </p:txBody>
      </p:sp>
    </p:spTree>
    <p:extLst>
      <p:ext uri="{BB962C8B-B14F-4D97-AF65-F5344CB8AC3E}">
        <p14:creationId xmlns:p14="http://schemas.microsoft.com/office/powerpoint/2010/main" val="3106554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218C80-61EE-F362-6C6A-F9CEC5E486F1}"/>
            </a:ext>
          </a:extLst>
        </p:cNvPr>
        <p:cNvGrpSpPr/>
        <p:nvPr/>
      </p:nvGrpSpPr>
      <p:grpSpPr>
        <a:xfrm>
          <a:off x="0" y="0"/>
          <a:ext cx="0" cy="0"/>
          <a:chOff x="0" y="0"/>
          <a:chExt cx="0" cy="0"/>
        </a:xfrm>
      </p:grpSpPr>
      <p:graphicFrame>
        <p:nvGraphicFramePr>
          <p:cNvPr id="6" name="Diagramma 5">
            <a:extLst>
              <a:ext uri="{FF2B5EF4-FFF2-40B4-BE49-F238E27FC236}">
                <a16:creationId xmlns:a16="http://schemas.microsoft.com/office/drawing/2014/main" id="{F30252DF-5631-9172-C358-3E54C4F7E2FF}"/>
              </a:ext>
            </a:extLst>
          </p:cNvPr>
          <p:cNvGraphicFramePr/>
          <p:nvPr>
            <p:extLst>
              <p:ext uri="{D42A27DB-BD31-4B8C-83A1-F6EECF244321}">
                <p14:modId xmlns:p14="http://schemas.microsoft.com/office/powerpoint/2010/main" val="1924720742"/>
              </p:ext>
            </p:extLst>
          </p:nvPr>
        </p:nvGraphicFramePr>
        <p:xfrm>
          <a:off x="-838201" y="242812"/>
          <a:ext cx="6444345" cy="4702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ttangolo con angoli arrotondati 6">
            <a:extLst>
              <a:ext uri="{FF2B5EF4-FFF2-40B4-BE49-F238E27FC236}">
                <a16:creationId xmlns:a16="http://schemas.microsoft.com/office/drawing/2014/main" id="{0FC5027D-BBAA-ECCA-0BDE-D7DD9F959A40}"/>
              </a:ext>
            </a:extLst>
          </p:cNvPr>
          <p:cNvSpPr/>
          <p:nvPr/>
        </p:nvSpPr>
        <p:spPr>
          <a:xfrm>
            <a:off x="6096000" y="1556657"/>
            <a:ext cx="2503714" cy="1502228"/>
          </a:xfrm>
          <a:prstGeom prst="roundRect">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it-IT" sz="2000" b="1" spc="50" dirty="0">
                <a:ln w="0"/>
                <a:solidFill>
                  <a:schemeClr val="bg2"/>
                </a:solidFill>
                <a:effectLst>
                  <a:innerShdw blurRad="63500" dist="50800" dir="13500000">
                    <a:srgbClr val="000000">
                      <a:alpha val="50000"/>
                    </a:srgbClr>
                  </a:innerShdw>
                </a:effectLst>
                <a:latin typeface="Berlin Sans FB Demi" panose="020E0802020502020306" pitchFamily="34" charset="0"/>
              </a:rPr>
              <a:t>Data Science</a:t>
            </a:r>
          </a:p>
        </p:txBody>
      </p:sp>
      <p:sp>
        <p:nvSpPr>
          <p:cNvPr id="8" name="Freccia a destra 7">
            <a:extLst>
              <a:ext uri="{FF2B5EF4-FFF2-40B4-BE49-F238E27FC236}">
                <a16:creationId xmlns:a16="http://schemas.microsoft.com/office/drawing/2014/main" id="{CAB4DD1C-4A3D-3B94-5A30-6B4ACC8767EE}"/>
              </a:ext>
            </a:extLst>
          </p:cNvPr>
          <p:cNvSpPr/>
          <p:nvPr/>
        </p:nvSpPr>
        <p:spPr>
          <a:xfrm rot="10800000">
            <a:off x="4936672" y="1845128"/>
            <a:ext cx="957943" cy="925286"/>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aphicFrame>
        <p:nvGraphicFramePr>
          <p:cNvPr id="2" name="Diagramma 1">
            <a:extLst>
              <a:ext uri="{FF2B5EF4-FFF2-40B4-BE49-F238E27FC236}">
                <a16:creationId xmlns:a16="http://schemas.microsoft.com/office/drawing/2014/main" id="{A2672D67-9C42-4133-BD9C-359D93A7BDE7}"/>
              </a:ext>
            </a:extLst>
          </p:cNvPr>
          <p:cNvGraphicFramePr/>
          <p:nvPr>
            <p:extLst>
              <p:ext uri="{D42A27DB-BD31-4B8C-83A1-F6EECF244321}">
                <p14:modId xmlns:p14="http://schemas.microsoft.com/office/powerpoint/2010/main" val="1518754713"/>
              </p:ext>
            </p:extLst>
          </p:nvPr>
        </p:nvGraphicFramePr>
        <p:xfrm>
          <a:off x="3958771" y="4362389"/>
          <a:ext cx="8128000" cy="24078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CasellaDiTesto 2">
            <a:extLst>
              <a:ext uri="{FF2B5EF4-FFF2-40B4-BE49-F238E27FC236}">
                <a16:creationId xmlns:a16="http://schemas.microsoft.com/office/drawing/2014/main" id="{E7A8FF17-73E5-2F43-EF00-2722EC3C2D4B}"/>
              </a:ext>
            </a:extLst>
          </p:cNvPr>
          <p:cNvSpPr txBox="1"/>
          <p:nvPr/>
        </p:nvSpPr>
        <p:spPr>
          <a:xfrm>
            <a:off x="4648200" y="141514"/>
            <a:ext cx="6749143" cy="400110"/>
          </a:xfrm>
          <a:prstGeom prst="rect">
            <a:avLst/>
          </a:prstGeom>
          <a:noFill/>
        </p:spPr>
        <p:txBody>
          <a:bodyPr wrap="square" rtlCol="0">
            <a:spAutoFit/>
          </a:bodyPr>
          <a:lstStyle/>
          <a:p>
            <a:pPr algn="ctr"/>
            <a:r>
              <a:rPr lang="it-IT" sz="2000" dirty="0">
                <a:latin typeface="Berlin Sans FB Demi" panose="020E0802020502020306" pitchFamily="34" charset="0"/>
              </a:rPr>
              <a:t>L’Universo dell’Intelligenza Artificiale </a:t>
            </a:r>
          </a:p>
        </p:txBody>
      </p:sp>
    </p:spTree>
    <p:extLst>
      <p:ext uri="{BB962C8B-B14F-4D97-AF65-F5344CB8AC3E}">
        <p14:creationId xmlns:p14="http://schemas.microsoft.com/office/powerpoint/2010/main" val="38219793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A013A08E-29F0-32C0-6F46-A3630D8D053B}"/>
              </a:ext>
            </a:extLst>
          </p:cNvPr>
          <p:cNvPicPr>
            <a:picLocks noChangeAspect="1"/>
          </p:cNvPicPr>
          <p:nvPr/>
        </p:nvPicPr>
        <p:blipFill>
          <a:blip r:embed="rId2"/>
          <a:stretch>
            <a:fillRect/>
          </a:stretch>
        </p:blipFill>
        <p:spPr>
          <a:xfrm>
            <a:off x="3568472" y="1036183"/>
            <a:ext cx="8277225" cy="5591175"/>
          </a:xfrm>
          <a:prstGeom prst="rect">
            <a:avLst/>
          </a:prstGeom>
        </p:spPr>
      </p:pic>
      <p:sp>
        <p:nvSpPr>
          <p:cNvPr id="4" name="CasellaDiTesto 3">
            <a:extLst>
              <a:ext uri="{FF2B5EF4-FFF2-40B4-BE49-F238E27FC236}">
                <a16:creationId xmlns:a16="http://schemas.microsoft.com/office/drawing/2014/main" id="{D48CCA63-BEB5-1718-219F-774F09284E27}"/>
              </a:ext>
            </a:extLst>
          </p:cNvPr>
          <p:cNvSpPr txBox="1"/>
          <p:nvPr/>
        </p:nvSpPr>
        <p:spPr>
          <a:xfrm>
            <a:off x="108857" y="242891"/>
            <a:ext cx="11919857" cy="369332"/>
          </a:xfrm>
          <a:prstGeom prst="rect">
            <a:avLst/>
          </a:prstGeom>
          <a:noFill/>
        </p:spPr>
        <p:txBody>
          <a:bodyPr wrap="square">
            <a:spAutoFit/>
          </a:bodyPr>
          <a:lstStyle/>
          <a:p>
            <a:pPr algn="ctr"/>
            <a:r>
              <a:rPr lang="it-IT" dirty="0">
                <a:solidFill>
                  <a:srgbClr val="31333F"/>
                </a:solidFill>
                <a:latin typeface="Berlin Sans FB Demi" panose="020E0802020502020306" pitchFamily="34" charset="0"/>
              </a:rPr>
              <a:t>Collaborazione tra umani e IA Generativa</a:t>
            </a:r>
            <a:endParaRPr lang="it-IT" sz="1800" dirty="0">
              <a:latin typeface="Berlin Sans FB Demi" panose="020E0802020502020306" pitchFamily="34" charset="0"/>
            </a:endParaRPr>
          </a:p>
        </p:txBody>
      </p:sp>
      <p:sp>
        <p:nvSpPr>
          <p:cNvPr id="5" name="CasellaDiTesto 4">
            <a:extLst>
              <a:ext uri="{FF2B5EF4-FFF2-40B4-BE49-F238E27FC236}">
                <a16:creationId xmlns:a16="http://schemas.microsoft.com/office/drawing/2014/main" id="{9B43DF47-FD7E-1347-5018-A0AAB96AB2AB}"/>
              </a:ext>
            </a:extLst>
          </p:cNvPr>
          <p:cNvSpPr txBox="1"/>
          <p:nvPr/>
        </p:nvSpPr>
        <p:spPr>
          <a:xfrm>
            <a:off x="163287" y="1053128"/>
            <a:ext cx="3080656" cy="2862322"/>
          </a:xfrm>
          <a:prstGeom prst="rect">
            <a:avLst/>
          </a:prstGeom>
          <a:noFill/>
        </p:spPr>
        <p:txBody>
          <a:bodyPr wrap="square" rtlCol="0">
            <a:spAutoFit/>
          </a:bodyPr>
          <a:lstStyle/>
          <a:p>
            <a:r>
              <a:rPr lang="it-IT" dirty="0">
                <a:latin typeface="Berlin Sans FB" panose="020E0602020502020306" pitchFamily="34" charset="0"/>
                <a:ea typeface="Aptos" panose="020B0004020202020204" pitchFamily="34" charset="0"/>
                <a:cs typeface="Times New Roman" panose="02020603050405020304" pitchFamily="18" charset="0"/>
              </a:rPr>
              <a:t>Incremento di una </a:t>
            </a:r>
            <a:r>
              <a:rPr lang="it-IT" sz="1800" dirty="0">
                <a:effectLst/>
                <a:latin typeface="Berlin Sans FB" panose="020E0602020502020306" pitchFamily="34" charset="0"/>
                <a:ea typeface="Aptos" panose="020B0004020202020204" pitchFamily="34" charset="0"/>
                <a:cs typeface="Times New Roman" panose="02020603050405020304" pitchFamily="18" charset="0"/>
              </a:rPr>
              <a:t>relazione sinergica in cui l’IA gestisce l'analisi dei dati e fornisce intuizioni, mentre la professionalità umana offre competenza, empatia e risoluzione creativa dei problemi per risultati complessivamente migliori nel settore assicurativo.</a:t>
            </a:r>
            <a:endParaRPr lang="it-IT" dirty="0">
              <a:latin typeface="Berlin Sans FB" panose="020E0602020502020306" pitchFamily="34" charset="0"/>
            </a:endParaRPr>
          </a:p>
        </p:txBody>
      </p:sp>
    </p:spTree>
    <p:extLst>
      <p:ext uri="{BB962C8B-B14F-4D97-AF65-F5344CB8AC3E}">
        <p14:creationId xmlns:p14="http://schemas.microsoft.com/office/powerpoint/2010/main" val="14262067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a:extLst>
            <a:ext uri="{FF2B5EF4-FFF2-40B4-BE49-F238E27FC236}">
              <a16:creationId xmlns:a16="http://schemas.microsoft.com/office/drawing/2014/main" id="{E0C82BD2-0CCC-79D1-3B7B-C10D2ADB3873}"/>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915EDFD7-4F78-C558-6CCD-9BDD4DA2870C}"/>
              </a:ext>
            </a:extLst>
          </p:cNvPr>
          <p:cNvSpPr txBox="1"/>
          <p:nvPr/>
        </p:nvSpPr>
        <p:spPr>
          <a:xfrm>
            <a:off x="4376057" y="772886"/>
            <a:ext cx="6694714" cy="1692771"/>
          </a:xfrm>
          <a:prstGeom prst="rect">
            <a:avLst/>
          </a:prstGeom>
          <a:noFill/>
        </p:spPr>
        <p:txBody>
          <a:bodyPr wrap="square" rtlCol="0">
            <a:spAutoFit/>
          </a:bodyPr>
          <a:lstStyle/>
          <a:p>
            <a:pPr algn="r"/>
            <a:r>
              <a:rPr lang="en-US" sz="5000" b="1" spc="-10" dirty="0" err="1">
                <a:solidFill>
                  <a:schemeClr val="bg1"/>
                </a:solidFill>
                <a:latin typeface="Berlin Sans FB Demi" panose="020E0802020502020306" pitchFamily="34" charset="0"/>
              </a:rPr>
              <a:t>Riferimenti</a:t>
            </a:r>
            <a:endParaRPr lang="en-US" sz="5000" b="1" spc="-10" dirty="0">
              <a:solidFill>
                <a:schemeClr val="bg1"/>
              </a:solidFill>
              <a:latin typeface="Berlin Sans FB Demi" panose="020E0802020502020306" pitchFamily="34" charset="0"/>
            </a:endParaRPr>
          </a:p>
          <a:p>
            <a:pPr algn="r"/>
            <a:endParaRPr lang="en-US" b="1" spc="-10" dirty="0">
              <a:latin typeface="Berlin Sans FB Demi" panose="020E0802020502020306" pitchFamily="34" charset="0"/>
            </a:endParaRPr>
          </a:p>
          <a:p>
            <a:pPr algn="r"/>
            <a:endParaRPr lang="en-US" b="1" spc="-10" dirty="0">
              <a:latin typeface="Berlin Sans FB Demi" panose="020E0802020502020306" pitchFamily="34" charset="0"/>
            </a:endParaRPr>
          </a:p>
          <a:p>
            <a:pPr algn="r"/>
            <a:endParaRPr lang="it-IT" dirty="0"/>
          </a:p>
        </p:txBody>
      </p:sp>
    </p:spTree>
    <p:extLst>
      <p:ext uri="{BB962C8B-B14F-4D97-AF65-F5344CB8AC3E}">
        <p14:creationId xmlns:p14="http://schemas.microsoft.com/office/powerpoint/2010/main" val="23931653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FADEDF5B-8487-98C2-7AE0-1B5D484B8C76}"/>
              </a:ext>
            </a:extLst>
          </p:cNvPr>
          <p:cNvSpPr txBox="1"/>
          <p:nvPr/>
        </p:nvSpPr>
        <p:spPr>
          <a:xfrm>
            <a:off x="435428" y="195943"/>
            <a:ext cx="11321143" cy="5909310"/>
          </a:xfrm>
          <a:prstGeom prst="rect">
            <a:avLst/>
          </a:prstGeom>
          <a:noFill/>
        </p:spPr>
        <p:txBody>
          <a:bodyPr wrap="square" rtlCol="0">
            <a:spAutoFit/>
          </a:bodyPr>
          <a:lstStyle/>
          <a:p>
            <a:r>
              <a:rPr lang="it-IT" b="1" dirty="0">
                <a:latin typeface="Berlin Sans FB Demi" panose="020E0802020502020306" pitchFamily="34" charset="0"/>
              </a:rPr>
              <a:t>-Introduzione all’intelligenza artificiale generativa</a:t>
            </a:r>
          </a:p>
          <a:p>
            <a:r>
              <a:rPr lang="it-IT" sz="1600" dirty="0">
                <a:latin typeface="Verdana" panose="020B0604030504040204" pitchFamily="34" charset="0"/>
                <a:ea typeface="Verdana" panose="020B0604030504040204" pitchFamily="34" charset="0"/>
              </a:rPr>
              <a:t>Wolfgang </a:t>
            </a:r>
            <a:r>
              <a:rPr lang="it-IT" sz="1600" dirty="0" err="1">
                <a:latin typeface="Verdana" panose="020B0604030504040204" pitchFamily="34" charset="0"/>
                <a:ea typeface="Verdana" panose="020B0604030504040204" pitchFamily="34" charset="0"/>
              </a:rPr>
              <a:t>Ertel</a:t>
            </a:r>
            <a:r>
              <a:rPr lang="it-IT" sz="1600" dirty="0">
                <a:latin typeface="Verdana" panose="020B0604030504040204" pitchFamily="34" charset="0"/>
                <a:ea typeface="Verdana" panose="020B0604030504040204" pitchFamily="34" charset="0"/>
              </a:rPr>
              <a:t>, </a:t>
            </a:r>
            <a:r>
              <a:rPr lang="it-IT" sz="1600" dirty="0" err="1">
                <a:latin typeface="Verdana" panose="020B0604030504040204" pitchFamily="34" charset="0"/>
                <a:ea typeface="Verdana" panose="020B0604030504040204" pitchFamily="34" charset="0"/>
              </a:rPr>
              <a:t>Introduction</a:t>
            </a:r>
            <a:r>
              <a:rPr lang="it-IT" sz="1600" dirty="0">
                <a:latin typeface="Verdana" panose="020B0604030504040204" pitchFamily="34" charset="0"/>
                <a:ea typeface="Verdana" panose="020B0604030504040204" pitchFamily="34" charset="0"/>
              </a:rPr>
              <a:t> to </a:t>
            </a:r>
            <a:r>
              <a:rPr lang="it-IT" sz="1600" dirty="0" err="1">
                <a:latin typeface="Verdana" panose="020B0604030504040204" pitchFamily="34" charset="0"/>
                <a:ea typeface="Verdana" panose="020B0604030504040204" pitchFamily="34" charset="0"/>
              </a:rPr>
              <a:t>Artificial</a:t>
            </a:r>
            <a:r>
              <a:rPr lang="it-IT" sz="1600" dirty="0">
                <a:latin typeface="Verdana" panose="020B0604030504040204" pitchFamily="34" charset="0"/>
                <a:ea typeface="Verdana" panose="020B0604030504040204" pitchFamily="34" charset="0"/>
              </a:rPr>
              <a:t> Intelligence, 2025, Springer</a:t>
            </a:r>
          </a:p>
          <a:p>
            <a:r>
              <a:rPr lang="it-IT" sz="1600" dirty="0">
                <a:latin typeface="Verdana" panose="020B0604030504040204" pitchFamily="34" charset="0"/>
                <a:ea typeface="Verdana" panose="020B0604030504040204" pitchFamily="34" charset="0"/>
                <a:hlinkClick r:id="rId2"/>
              </a:rPr>
              <a:t>Che cos'è l'intelligenza artificiale (AI)? | Google Cloud</a:t>
            </a:r>
            <a:endParaRPr lang="it-IT" sz="1600" dirty="0">
              <a:latin typeface="Verdana" panose="020B0604030504040204" pitchFamily="34" charset="0"/>
              <a:ea typeface="Verdana" panose="020B0604030504040204" pitchFamily="34" charset="0"/>
            </a:endParaRPr>
          </a:p>
          <a:p>
            <a:r>
              <a:rPr lang="it-IT" sz="1600" dirty="0">
                <a:latin typeface="Verdana" panose="020B0604030504040204" pitchFamily="34" charset="0"/>
                <a:ea typeface="Verdana" panose="020B0604030504040204" pitchFamily="34" charset="0"/>
              </a:rPr>
              <a:t>Ian </a:t>
            </a:r>
            <a:r>
              <a:rPr lang="it-IT" sz="1600" dirty="0" err="1">
                <a:latin typeface="Verdana" panose="020B0604030504040204" pitchFamily="34" charset="0"/>
                <a:ea typeface="Verdana" panose="020B0604030504040204" pitchFamily="34" charset="0"/>
              </a:rPr>
              <a:t>Goodfellow</a:t>
            </a:r>
            <a:r>
              <a:rPr lang="it-IT" sz="1600" dirty="0">
                <a:latin typeface="Verdana" panose="020B0604030504040204" pitchFamily="34" charset="0"/>
                <a:ea typeface="Verdana" panose="020B0604030504040204" pitchFamily="34" charset="0"/>
              </a:rPr>
              <a:t>, </a:t>
            </a:r>
            <a:r>
              <a:rPr lang="it-IT" sz="1600" dirty="0" err="1">
                <a:latin typeface="Verdana" panose="020B0604030504040204" pitchFamily="34" charset="0"/>
                <a:ea typeface="Verdana" panose="020B0604030504040204" pitchFamily="34" charset="0"/>
              </a:rPr>
              <a:t>Yoshua</a:t>
            </a:r>
            <a:r>
              <a:rPr lang="it-IT" sz="1600" dirty="0">
                <a:latin typeface="Verdana" panose="020B0604030504040204" pitchFamily="34" charset="0"/>
                <a:ea typeface="Verdana" panose="020B0604030504040204" pitchFamily="34" charset="0"/>
              </a:rPr>
              <a:t> </a:t>
            </a:r>
            <a:r>
              <a:rPr lang="it-IT" sz="1600" dirty="0" err="1">
                <a:latin typeface="Verdana" panose="020B0604030504040204" pitchFamily="34" charset="0"/>
                <a:ea typeface="Verdana" panose="020B0604030504040204" pitchFamily="34" charset="0"/>
              </a:rPr>
              <a:t>Bengio</a:t>
            </a:r>
            <a:r>
              <a:rPr lang="it-IT" sz="1600" dirty="0">
                <a:latin typeface="Verdana" panose="020B0604030504040204" pitchFamily="34" charset="0"/>
                <a:ea typeface="Verdana" panose="020B0604030504040204" pitchFamily="34" charset="0"/>
              </a:rPr>
              <a:t>, Aaron </a:t>
            </a:r>
            <a:r>
              <a:rPr lang="it-IT" sz="1600" dirty="0" err="1">
                <a:latin typeface="Verdana" panose="020B0604030504040204" pitchFamily="34" charset="0"/>
                <a:ea typeface="Verdana" panose="020B0604030504040204" pitchFamily="34" charset="0"/>
              </a:rPr>
              <a:t>Courville</a:t>
            </a:r>
            <a:r>
              <a:rPr lang="it-IT" sz="1600" dirty="0">
                <a:latin typeface="Verdana" panose="020B0604030504040204" pitchFamily="34" charset="0"/>
                <a:ea typeface="Verdana" panose="020B0604030504040204" pitchFamily="34" charset="0"/>
              </a:rPr>
              <a:t>, Deep Learning, 2016, MIT Press</a:t>
            </a:r>
            <a:br>
              <a:rPr lang="it-IT" sz="1600" dirty="0">
                <a:latin typeface="Verdana" panose="020B0604030504040204" pitchFamily="34" charset="0"/>
                <a:ea typeface="Verdana" panose="020B0604030504040204" pitchFamily="34" charset="0"/>
              </a:rPr>
            </a:br>
            <a:r>
              <a:rPr lang="it-IT" sz="1600" dirty="0">
                <a:latin typeface="Verdana" panose="020B0604030504040204" pitchFamily="34" charset="0"/>
                <a:ea typeface="Verdana" panose="020B0604030504040204" pitchFamily="34" charset="0"/>
              </a:rPr>
              <a:t>David Foster, Generative Deep Learning, 2023, O’Reilly</a:t>
            </a:r>
          </a:p>
          <a:p>
            <a:r>
              <a:rPr lang="en-US" sz="1600" dirty="0">
                <a:latin typeface="Verdana" panose="020B0604030504040204" pitchFamily="34" charset="0"/>
                <a:ea typeface="Verdana" panose="020B0604030504040204" pitchFamily="34" charset="0"/>
                <a:hlinkClick r:id="rId3"/>
              </a:rPr>
              <a:t>AI Tools for Actuaries by Mario V. Wuthrich, Ronald Richman, Benjamin </a:t>
            </a:r>
            <a:r>
              <a:rPr lang="en-US" sz="1600" dirty="0" err="1">
                <a:latin typeface="Verdana" panose="020B0604030504040204" pitchFamily="34" charset="0"/>
                <a:ea typeface="Verdana" panose="020B0604030504040204" pitchFamily="34" charset="0"/>
                <a:hlinkClick r:id="rId3"/>
              </a:rPr>
              <a:t>Avanzi</a:t>
            </a:r>
            <a:r>
              <a:rPr lang="en-US" sz="1600" dirty="0">
                <a:latin typeface="Verdana" panose="020B0604030504040204" pitchFamily="34" charset="0"/>
                <a:ea typeface="Verdana" panose="020B0604030504040204" pitchFamily="34" charset="0"/>
                <a:hlinkClick r:id="rId3"/>
              </a:rPr>
              <a:t>, Mathias Lindholm, Michael Mayer, Jürg </a:t>
            </a:r>
            <a:r>
              <a:rPr lang="en-US" sz="1600" dirty="0" err="1">
                <a:latin typeface="Verdana" panose="020B0604030504040204" pitchFamily="34" charset="0"/>
                <a:ea typeface="Verdana" panose="020B0604030504040204" pitchFamily="34" charset="0"/>
                <a:hlinkClick r:id="rId3"/>
              </a:rPr>
              <a:t>Schelldorfer</a:t>
            </a:r>
            <a:r>
              <a:rPr lang="en-US" sz="1600" dirty="0">
                <a:latin typeface="Verdana" panose="020B0604030504040204" pitchFamily="34" charset="0"/>
                <a:ea typeface="Verdana" panose="020B0604030504040204" pitchFamily="34" charset="0"/>
                <a:hlinkClick r:id="rId3"/>
              </a:rPr>
              <a:t>, Salvatore Scognamiglio :: SSRN</a:t>
            </a:r>
            <a:br>
              <a:rPr lang="it-IT" sz="1600" dirty="0">
                <a:latin typeface="Verdana" panose="020B0604030504040204" pitchFamily="34" charset="0"/>
                <a:ea typeface="Verdana" panose="020B0604030504040204" pitchFamily="34" charset="0"/>
              </a:rPr>
            </a:br>
            <a:r>
              <a:rPr lang="en-US" sz="1600" dirty="0">
                <a:latin typeface="Verdana" panose="020B0604030504040204" pitchFamily="34" charset="0"/>
                <a:ea typeface="Verdana" panose="020B0604030504040204" pitchFamily="34" charset="0"/>
                <a:hlinkClick r:id="rId4"/>
              </a:rPr>
              <a:t>A comprehensive survey and analysis of generative models in machine learning – ScienceDirect</a:t>
            </a:r>
            <a:endParaRPr lang="en-US" sz="1600" dirty="0">
              <a:latin typeface="Verdana" panose="020B0604030504040204" pitchFamily="34" charset="0"/>
              <a:ea typeface="Verdana" panose="020B0604030504040204" pitchFamily="34" charset="0"/>
            </a:endParaRPr>
          </a:p>
          <a:p>
            <a:r>
              <a:rPr lang="it-IT" sz="1600" dirty="0">
                <a:latin typeface="Verdana" panose="020B0604030504040204" pitchFamily="34" charset="0"/>
                <a:ea typeface="Verdana" panose="020B0604030504040204" pitchFamily="34" charset="0"/>
                <a:hlinkClick r:id="rId5"/>
              </a:rPr>
              <a:t>A Primer on Generative AI for </a:t>
            </a:r>
            <a:r>
              <a:rPr lang="it-IT" sz="1600" dirty="0" err="1">
                <a:latin typeface="Verdana" panose="020B0604030504040204" pitchFamily="34" charset="0"/>
                <a:ea typeface="Verdana" panose="020B0604030504040204" pitchFamily="34" charset="0"/>
                <a:hlinkClick r:id="rId5"/>
              </a:rPr>
              <a:t>Actuaries</a:t>
            </a:r>
            <a:r>
              <a:rPr lang="it-IT" sz="1600" dirty="0">
                <a:latin typeface="Verdana" panose="020B0604030504040204" pitchFamily="34" charset="0"/>
                <a:ea typeface="Verdana" panose="020B0604030504040204" pitchFamily="34" charset="0"/>
                <a:hlinkClick r:id="rId5"/>
              </a:rPr>
              <a:t> | SOA</a:t>
            </a:r>
            <a:endParaRPr lang="it-IT" sz="1600" dirty="0">
              <a:latin typeface="Verdana" panose="020B0604030504040204" pitchFamily="34" charset="0"/>
              <a:ea typeface="Verdana" panose="020B0604030504040204" pitchFamily="34" charset="0"/>
            </a:endParaRPr>
          </a:p>
          <a:p>
            <a:r>
              <a:rPr lang="it-IT" sz="1600" dirty="0">
                <a:latin typeface="Verdana" panose="020B0604030504040204" pitchFamily="34" charset="0"/>
                <a:ea typeface="Verdana" panose="020B0604030504040204" pitchFamily="34" charset="0"/>
                <a:hlinkClick r:id="rId6"/>
              </a:rPr>
              <a:t>Jobs in </a:t>
            </a:r>
            <a:r>
              <a:rPr lang="it-IT" sz="1600" dirty="0" err="1">
                <a:latin typeface="Verdana" panose="020B0604030504040204" pitchFamily="34" charset="0"/>
                <a:ea typeface="Verdana" panose="020B0604030504040204" pitchFamily="34" charset="0"/>
                <a:hlinkClick r:id="rId6"/>
              </a:rPr>
              <a:t>artificial</a:t>
            </a:r>
            <a:r>
              <a:rPr lang="it-IT" sz="1600" dirty="0">
                <a:latin typeface="Verdana" panose="020B0604030504040204" pitchFamily="34" charset="0"/>
                <a:ea typeface="Verdana" panose="020B0604030504040204" pitchFamily="34" charset="0"/>
                <a:hlinkClick r:id="rId6"/>
              </a:rPr>
              <a:t> intelligence (AI) - Intuit Blog</a:t>
            </a:r>
            <a:endParaRPr lang="it-IT" sz="1600" dirty="0">
              <a:latin typeface="Verdana" panose="020B0604030504040204" pitchFamily="34" charset="0"/>
              <a:ea typeface="Verdana" panose="020B0604030504040204" pitchFamily="34" charset="0"/>
            </a:endParaRPr>
          </a:p>
          <a:p>
            <a:r>
              <a:rPr lang="en-US" sz="1600" dirty="0">
                <a:latin typeface="Verdana" panose="020B0604030504040204" pitchFamily="34" charset="0"/>
                <a:ea typeface="Verdana" panose="020B0604030504040204" pitchFamily="34" charset="0"/>
                <a:hlinkClick r:id="rId7"/>
              </a:rPr>
              <a:t>Statistical Modeling: The Two Cultures</a:t>
            </a:r>
            <a:endParaRPr lang="it-IT" sz="1600" dirty="0">
              <a:latin typeface="Verdana" panose="020B0604030504040204" pitchFamily="34" charset="0"/>
              <a:ea typeface="Verdana" panose="020B0604030504040204" pitchFamily="34" charset="0"/>
            </a:endParaRPr>
          </a:p>
          <a:p>
            <a:endParaRPr lang="it-IT" dirty="0"/>
          </a:p>
          <a:p>
            <a:r>
              <a:rPr lang="it-IT" dirty="0"/>
              <a:t>-</a:t>
            </a:r>
            <a:r>
              <a:rPr lang="it-IT" sz="1800" b="1" spc="-10" dirty="0">
                <a:latin typeface="Berlin Sans FB Demi" panose="020E0802020502020306" pitchFamily="34" charset="0"/>
              </a:rPr>
              <a:t>I modelli linguistici e l'ingegneria dei prompt</a:t>
            </a:r>
            <a:endParaRPr lang="it-IT" dirty="0"/>
          </a:p>
          <a:p>
            <a:r>
              <a:rPr lang="en-US" sz="1600" dirty="0">
                <a:latin typeface="Verdana" panose="020B0604030504040204" pitchFamily="34" charset="0"/>
                <a:ea typeface="Verdana" panose="020B0604030504040204" pitchFamily="34" charset="0"/>
                <a:hlinkClick r:id="rId8"/>
              </a:rPr>
              <a:t>[1706.03762] Attention Is All You Need</a:t>
            </a:r>
            <a:endParaRPr lang="it-IT" sz="1600" dirty="0">
              <a:latin typeface="Verdana" panose="020B0604030504040204" pitchFamily="34" charset="0"/>
              <a:ea typeface="Verdana" panose="020B0604030504040204" pitchFamily="34" charset="0"/>
            </a:endParaRPr>
          </a:p>
          <a:p>
            <a:r>
              <a:rPr lang="en-US" sz="1600" dirty="0">
                <a:latin typeface="Verdana" panose="020B0604030504040204" pitchFamily="34" charset="0"/>
                <a:ea typeface="Verdana" panose="020B0604030504040204" pitchFamily="34" charset="0"/>
                <a:hlinkClick r:id="rId9"/>
              </a:rPr>
              <a:t>[1810.04805] BERT: Pre-training of Deep Bidirectional Transformers for Language Understanding</a:t>
            </a:r>
            <a:endParaRPr lang="en-US" sz="1600" dirty="0">
              <a:latin typeface="Verdana" panose="020B0604030504040204" pitchFamily="34" charset="0"/>
              <a:ea typeface="Verdana" panose="020B0604030504040204" pitchFamily="34" charset="0"/>
            </a:endParaRPr>
          </a:p>
          <a:p>
            <a:r>
              <a:rPr lang="en-US" sz="1600" dirty="0">
                <a:latin typeface="Verdana" panose="020B0604030504040204" pitchFamily="34" charset="0"/>
                <a:ea typeface="Verdana" panose="020B0604030504040204" pitchFamily="34" charset="0"/>
                <a:hlinkClick r:id="rId10"/>
              </a:rPr>
              <a:t>The Evolution of Language Models: From GPT-1 to GPT-4 and Beyond - </a:t>
            </a:r>
            <a:r>
              <a:rPr lang="en-US" sz="1600" dirty="0" err="1">
                <a:latin typeface="Verdana" panose="020B0604030504040204" pitchFamily="34" charset="0"/>
                <a:ea typeface="Verdana" panose="020B0604030504040204" pitchFamily="34" charset="0"/>
                <a:hlinkClick r:id="rId10"/>
              </a:rPr>
              <a:t>GeeksforGeeks</a:t>
            </a:r>
            <a:endParaRPr lang="it-IT" sz="1600" dirty="0">
              <a:latin typeface="Verdana" panose="020B0604030504040204" pitchFamily="34" charset="0"/>
              <a:ea typeface="Verdana" panose="020B0604030504040204" pitchFamily="34" charset="0"/>
            </a:endParaRPr>
          </a:p>
          <a:p>
            <a:r>
              <a:rPr lang="en-US" sz="1600" dirty="0">
                <a:latin typeface="Verdana" panose="020B0604030504040204" pitchFamily="34" charset="0"/>
                <a:ea typeface="Verdana" panose="020B0604030504040204" pitchFamily="34" charset="0"/>
                <a:hlinkClick r:id="rId11"/>
              </a:rPr>
              <a:t>Improving Language Understanding by Generative Pre-Training</a:t>
            </a:r>
            <a:endParaRPr lang="it-IT" sz="1600" dirty="0">
              <a:latin typeface="Verdana" panose="020B0604030504040204" pitchFamily="34" charset="0"/>
              <a:ea typeface="Verdana" panose="020B0604030504040204" pitchFamily="34" charset="0"/>
            </a:endParaRPr>
          </a:p>
          <a:p>
            <a:r>
              <a:rPr lang="it-IT" sz="1600" dirty="0">
                <a:latin typeface="Verdana" panose="020B0604030504040204" pitchFamily="34" charset="0"/>
                <a:ea typeface="Verdana" panose="020B0604030504040204" pitchFamily="34" charset="0"/>
                <a:hlinkClick r:id="rId12"/>
              </a:rPr>
              <a:t>Guida all'ingegneria dei prompt per l'AI | Google Cloud</a:t>
            </a:r>
            <a:endParaRPr lang="it-IT" sz="1600" dirty="0">
              <a:latin typeface="Verdana" panose="020B0604030504040204" pitchFamily="34" charset="0"/>
              <a:ea typeface="Verdana" panose="020B0604030504040204" pitchFamily="34" charset="0"/>
            </a:endParaRPr>
          </a:p>
          <a:p>
            <a:endParaRPr lang="it-IT" sz="1600" dirty="0">
              <a:latin typeface="Verdana" panose="020B0604030504040204" pitchFamily="34" charset="0"/>
              <a:ea typeface="Verdana" panose="020B0604030504040204" pitchFamily="34" charset="0"/>
            </a:endParaRPr>
          </a:p>
          <a:p>
            <a:r>
              <a:rPr lang="it-IT" b="1" dirty="0">
                <a:latin typeface="Berlin Sans FB" panose="020E0602020502020306" pitchFamily="34" charset="0"/>
              </a:rPr>
              <a:t>-</a:t>
            </a:r>
            <a:r>
              <a:rPr lang="it-IT" b="1" dirty="0">
                <a:latin typeface="Berlin Sans FB Demi" panose="020E0802020502020306" pitchFamily="34" charset="0"/>
              </a:rPr>
              <a:t>Tecniche di ingegneria dei prompt</a:t>
            </a:r>
          </a:p>
          <a:p>
            <a:pPr algn="just"/>
            <a:r>
              <a:rPr lang="en-GB" sz="1600" dirty="0">
                <a:latin typeface="Verdana" panose="020B0604030504040204" pitchFamily="34" charset="0"/>
                <a:ea typeface="Verdana" panose="020B0604030504040204" pitchFamily="34" charset="0"/>
                <a:hlinkClick r:id="rId13"/>
              </a:rPr>
              <a:t>Best practices for prompt engineering with the OpenAI API | OpenAI Help </a:t>
            </a:r>
            <a:r>
              <a:rPr lang="en-GB" sz="1600" dirty="0" err="1">
                <a:latin typeface="Verdana" panose="020B0604030504040204" pitchFamily="34" charset="0"/>
                <a:ea typeface="Verdana" panose="020B0604030504040204" pitchFamily="34" charset="0"/>
                <a:hlinkClick r:id="rId13"/>
              </a:rPr>
              <a:t>Center</a:t>
            </a:r>
            <a:r>
              <a:rPr lang="en-GB" sz="1600" dirty="0">
                <a:latin typeface="Verdana" panose="020B0604030504040204" pitchFamily="34" charset="0"/>
                <a:ea typeface="Verdana" panose="020B0604030504040204" pitchFamily="34" charset="0"/>
              </a:rPr>
              <a:t>-</a:t>
            </a:r>
          </a:p>
          <a:p>
            <a:pPr algn="just"/>
            <a:r>
              <a:rPr lang="en-GB" sz="1600" dirty="0">
                <a:latin typeface="Verdana" panose="020B0604030504040204" pitchFamily="34" charset="0"/>
                <a:ea typeface="Verdana" panose="020B0604030504040204" pitchFamily="34" charset="0"/>
                <a:hlinkClick r:id="rId14"/>
              </a:rPr>
              <a:t>Prompt engineering - OpenAI API</a:t>
            </a:r>
            <a:endParaRPr lang="en-GB" sz="1600" dirty="0">
              <a:solidFill>
                <a:schemeClr val="bg1"/>
              </a:solidFill>
              <a:latin typeface="Verdana" panose="020B0604030504040204" pitchFamily="34" charset="0"/>
              <a:ea typeface="Verdana" panose="020B0604030504040204" pitchFamily="34" charset="0"/>
            </a:endParaRPr>
          </a:p>
          <a:p>
            <a:endParaRPr lang="it-IT" b="1" dirty="0">
              <a:latin typeface="Berlin Sans FB Demi" panose="020E0802020502020306" pitchFamily="34" charset="0"/>
            </a:endParaRPr>
          </a:p>
        </p:txBody>
      </p:sp>
    </p:spTree>
    <p:extLst>
      <p:ext uri="{BB962C8B-B14F-4D97-AF65-F5344CB8AC3E}">
        <p14:creationId xmlns:p14="http://schemas.microsoft.com/office/powerpoint/2010/main" val="3476616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2978E98D-B665-6161-39CE-9619617C0F63}"/>
              </a:ext>
            </a:extLst>
          </p:cNvPr>
          <p:cNvSpPr txBox="1"/>
          <p:nvPr/>
        </p:nvSpPr>
        <p:spPr>
          <a:xfrm>
            <a:off x="413657" y="217714"/>
            <a:ext cx="11070772" cy="5416868"/>
          </a:xfrm>
          <a:prstGeom prst="rect">
            <a:avLst/>
          </a:prstGeom>
          <a:noFill/>
        </p:spPr>
        <p:txBody>
          <a:bodyPr wrap="square" rtlCol="0">
            <a:spAutoFit/>
          </a:bodyPr>
          <a:lstStyle/>
          <a:p>
            <a:pPr algn="just"/>
            <a:r>
              <a:rPr lang="en-GB" sz="1600" dirty="0">
                <a:latin typeface="Verdana" panose="020B0604030504040204" pitchFamily="34" charset="0"/>
                <a:ea typeface="Verdana" panose="020B0604030504040204" pitchFamily="34" charset="0"/>
                <a:hlinkClick r:id="rId2"/>
              </a:rPr>
              <a:t>[2311.05661] Prompt Engineering a Prompt Engineer (arxiv.org)</a:t>
            </a:r>
            <a:endParaRPr lang="en-GB" sz="1600" dirty="0">
              <a:latin typeface="Verdana" panose="020B0604030504040204" pitchFamily="34" charset="0"/>
              <a:ea typeface="Verdana" panose="020B0604030504040204" pitchFamily="34" charset="0"/>
            </a:endParaRPr>
          </a:p>
          <a:p>
            <a:pPr algn="just"/>
            <a:r>
              <a:rPr lang="en-GB" sz="1600" dirty="0">
                <a:latin typeface="Verdana" panose="020B0604030504040204" pitchFamily="34" charset="0"/>
                <a:ea typeface="Verdana" panose="020B0604030504040204" pitchFamily="34" charset="0"/>
                <a:hlinkClick r:id="rId3"/>
              </a:rPr>
              <a:t>[2402.07927] A Systematic Survey of Prompt Engineering in Large Language Models: Techniques and Applications (arxiv.org)</a:t>
            </a:r>
            <a:endParaRPr lang="en-GB" sz="1600" dirty="0">
              <a:latin typeface="Verdana" panose="020B0604030504040204" pitchFamily="34" charset="0"/>
              <a:ea typeface="Verdana" panose="020B0604030504040204" pitchFamily="34" charset="0"/>
            </a:endParaRPr>
          </a:p>
          <a:p>
            <a:pPr algn="just"/>
            <a:r>
              <a:rPr lang="en-GB" sz="1600" dirty="0">
                <a:latin typeface="Verdana" panose="020B0604030504040204" pitchFamily="34" charset="0"/>
                <a:ea typeface="Verdana" panose="020B0604030504040204" pitchFamily="34" charset="0"/>
                <a:hlinkClick r:id="rId4"/>
              </a:rPr>
              <a:t>[2401.14423] Prompt Design and Engineering: Introduction and Advanced Methods (arxiv.org)</a:t>
            </a:r>
            <a:endParaRPr lang="en-GB" sz="1600" dirty="0">
              <a:latin typeface="Verdana" panose="020B0604030504040204" pitchFamily="34" charset="0"/>
              <a:ea typeface="Verdana" panose="020B0604030504040204" pitchFamily="34" charset="0"/>
            </a:endParaRPr>
          </a:p>
          <a:p>
            <a:pPr algn="just"/>
            <a:r>
              <a:rPr lang="it-IT" sz="1600" dirty="0">
                <a:latin typeface="Verdana" panose="020B0604030504040204" pitchFamily="34" charset="0"/>
                <a:ea typeface="Verdana" panose="020B0604030504040204" pitchFamily="34" charset="0"/>
                <a:hlinkClick r:id="rId5"/>
              </a:rPr>
              <a:t>Prompt Engineering | </a:t>
            </a:r>
            <a:r>
              <a:rPr lang="it-IT" sz="1600" dirty="0" err="1">
                <a:latin typeface="Verdana" panose="020B0604030504040204" pitchFamily="34" charset="0"/>
                <a:ea typeface="Verdana" panose="020B0604030504040204" pitchFamily="34" charset="0"/>
                <a:hlinkClick r:id="rId5"/>
              </a:rPr>
              <a:t>Kaggle</a:t>
            </a:r>
            <a:endParaRPr lang="it-IT" sz="1600" dirty="0">
              <a:latin typeface="Verdana" panose="020B0604030504040204" pitchFamily="34" charset="0"/>
              <a:ea typeface="Verdana" panose="020B0604030504040204" pitchFamily="34" charset="0"/>
            </a:endParaRPr>
          </a:p>
          <a:p>
            <a:pPr algn="just"/>
            <a:r>
              <a:rPr lang="en-GB" sz="1600" i="0" dirty="0">
                <a:solidFill>
                  <a:srgbClr val="242424"/>
                </a:solidFill>
                <a:effectLst/>
                <a:latin typeface="Verdana" panose="020B0604030504040204" pitchFamily="34" charset="0"/>
                <a:ea typeface="Verdana" panose="020B0604030504040204" pitchFamily="34" charset="0"/>
                <a:hlinkClick r:id="rId6"/>
              </a:rPr>
              <a:t>Prompt Engineering: The Emerging Art of Coding or The Future of Human-Machine Communication?</a:t>
            </a:r>
            <a:endParaRPr lang="en-GB" sz="1600" i="0" dirty="0">
              <a:solidFill>
                <a:srgbClr val="242424"/>
              </a:solidFill>
              <a:effectLst/>
              <a:latin typeface="Verdana" panose="020B0604030504040204" pitchFamily="34" charset="0"/>
              <a:ea typeface="Verdana" panose="020B0604030504040204" pitchFamily="34" charset="0"/>
            </a:endParaRPr>
          </a:p>
          <a:p>
            <a:pPr algn="just"/>
            <a:endParaRPr lang="en-GB" dirty="0">
              <a:solidFill>
                <a:schemeClr val="bg1"/>
              </a:solidFill>
              <a:latin typeface="Berlin Sans FB Demi" panose="020E0802020502020306" pitchFamily="34" charset="0"/>
            </a:endParaRPr>
          </a:p>
          <a:p>
            <a:r>
              <a:rPr lang="it-IT" b="1" dirty="0">
                <a:latin typeface="Berlin Sans FB Demi" panose="020E0802020502020306" pitchFamily="34" charset="0"/>
              </a:rPr>
              <a:t>-</a:t>
            </a:r>
            <a:r>
              <a:rPr lang="it-IT" sz="1800" b="0" i="0" dirty="0">
                <a:effectLst/>
                <a:latin typeface="Berlin Sans FB Demi" panose="020E0802020502020306" pitchFamily="34" charset="0"/>
              </a:rPr>
              <a:t>Ingegneria dei prompt applicata alla programmazione a supporto degli attuari</a:t>
            </a:r>
          </a:p>
          <a:p>
            <a:r>
              <a:rPr lang="it-IT" sz="1600" dirty="0">
                <a:latin typeface="Verdana" panose="020B0604030504040204" pitchFamily="34" charset="0"/>
                <a:ea typeface="Verdana" panose="020B0604030504040204" pitchFamily="34" charset="0"/>
                <a:hlinkClick r:id="rId7"/>
              </a:rPr>
              <a:t>A Primer on Generative AI for </a:t>
            </a:r>
            <a:r>
              <a:rPr lang="it-IT" sz="1600" dirty="0" err="1">
                <a:latin typeface="Verdana" panose="020B0604030504040204" pitchFamily="34" charset="0"/>
                <a:ea typeface="Verdana" panose="020B0604030504040204" pitchFamily="34" charset="0"/>
                <a:hlinkClick r:id="rId7"/>
              </a:rPr>
              <a:t>Actuaries</a:t>
            </a:r>
            <a:r>
              <a:rPr lang="it-IT" sz="1600" dirty="0">
                <a:latin typeface="Verdana" panose="020B0604030504040204" pitchFamily="34" charset="0"/>
                <a:ea typeface="Verdana" panose="020B0604030504040204" pitchFamily="34" charset="0"/>
                <a:hlinkClick r:id="rId7"/>
              </a:rPr>
              <a:t> | SOA</a:t>
            </a:r>
            <a:endParaRPr lang="it-IT" sz="1600" dirty="0">
              <a:latin typeface="Verdana" panose="020B0604030504040204" pitchFamily="34" charset="0"/>
              <a:ea typeface="Verdana" panose="020B0604030504040204" pitchFamily="34" charset="0"/>
            </a:endParaRPr>
          </a:p>
          <a:p>
            <a:endParaRPr lang="it-IT" sz="1600" dirty="0">
              <a:latin typeface="Verdana" panose="020B0604030504040204" pitchFamily="34" charset="0"/>
              <a:ea typeface="Verdana" panose="020B0604030504040204" pitchFamily="34" charset="0"/>
            </a:endParaRPr>
          </a:p>
          <a:p>
            <a:r>
              <a:rPr lang="it-IT" dirty="0">
                <a:latin typeface="Berlin Sans FB Demi" panose="020E0802020502020306" pitchFamily="34" charset="0"/>
                <a:ea typeface="Verdana" panose="020B0604030504040204" pitchFamily="34" charset="0"/>
              </a:rPr>
              <a:t>-Prospettive future</a:t>
            </a:r>
          </a:p>
          <a:p>
            <a:pPr algn="just"/>
            <a:r>
              <a:rPr lang="it-IT" sz="1600" dirty="0">
                <a:latin typeface="Verdana" panose="020B0604030504040204" pitchFamily="34" charset="0"/>
                <a:ea typeface="Verdana" panose="020B0604030504040204" pitchFamily="34" charset="0"/>
                <a:hlinkClick r:id="rId7"/>
              </a:rPr>
              <a:t>A Primer on Generative AI for </a:t>
            </a:r>
            <a:r>
              <a:rPr lang="it-IT" sz="1600" dirty="0" err="1">
                <a:latin typeface="Verdana" panose="020B0604030504040204" pitchFamily="34" charset="0"/>
                <a:ea typeface="Verdana" panose="020B0604030504040204" pitchFamily="34" charset="0"/>
                <a:hlinkClick r:id="rId7"/>
              </a:rPr>
              <a:t>Actuaries</a:t>
            </a:r>
            <a:r>
              <a:rPr lang="it-IT" sz="1600" dirty="0">
                <a:latin typeface="Verdana" panose="020B0604030504040204" pitchFamily="34" charset="0"/>
                <a:ea typeface="Verdana" panose="020B0604030504040204" pitchFamily="34" charset="0"/>
                <a:hlinkClick r:id="rId7"/>
              </a:rPr>
              <a:t> | SOA</a:t>
            </a:r>
            <a:endParaRPr lang="en-GB" sz="1600" dirty="0">
              <a:solidFill>
                <a:schemeClr val="bg1"/>
              </a:solidFill>
              <a:latin typeface="Verdana" panose="020B0604030504040204" pitchFamily="34" charset="0"/>
              <a:ea typeface="Verdana" panose="020B0604030504040204" pitchFamily="34" charset="0"/>
            </a:endParaRPr>
          </a:p>
          <a:p>
            <a:pPr algn="just"/>
            <a:r>
              <a:rPr lang="it-IT" sz="1600" dirty="0">
                <a:latin typeface="Verdana" panose="020B0604030504040204" pitchFamily="34" charset="0"/>
                <a:ea typeface="Verdana" panose="020B0604030504040204" pitchFamily="34" charset="0"/>
                <a:hlinkClick r:id="rId8"/>
              </a:rPr>
              <a:t>Generative-AI-in-Insurance-A-Game-Changer.pdf</a:t>
            </a:r>
            <a:endParaRPr lang="it-IT" sz="1600" dirty="0">
              <a:latin typeface="Verdana" panose="020B0604030504040204" pitchFamily="34" charset="0"/>
              <a:ea typeface="Verdana" panose="020B0604030504040204" pitchFamily="34" charset="0"/>
            </a:endParaRPr>
          </a:p>
          <a:p>
            <a:pPr algn="just"/>
            <a:endParaRPr lang="it-IT" sz="1600" dirty="0">
              <a:solidFill>
                <a:schemeClr val="bg1"/>
              </a:solidFill>
              <a:latin typeface="Verdana" panose="020B0604030504040204" pitchFamily="34" charset="0"/>
              <a:ea typeface="Verdana" panose="020B0604030504040204" pitchFamily="34" charset="0"/>
            </a:endParaRPr>
          </a:p>
          <a:p>
            <a:pPr algn="just"/>
            <a:r>
              <a:rPr lang="it-IT" sz="1600" b="1" dirty="0">
                <a:latin typeface="Verdana" panose="020B0604030504040204" pitchFamily="34" charset="0"/>
                <a:ea typeface="Verdana" panose="020B0604030504040204" pitchFamily="34" charset="0"/>
              </a:rPr>
              <a:t>-Notebook</a:t>
            </a:r>
          </a:p>
          <a:p>
            <a:pPr algn="just"/>
            <a:r>
              <a:rPr lang="en-GB" sz="1600" dirty="0">
                <a:latin typeface="Verdana" panose="020B0604030504040204" pitchFamily="34" charset="0"/>
                <a:ea typeface="Verdana" panose="020B0604030504040204" pitchFamily="34" charset="0"/>
                <a:hlinkClick r:id="rId9"/>
              </a:rPr>
              <a:t>FAC IA </a:t>
            </a:r>
            <a:r>
              <a:rPr lang="en-GB" sz="1600" dirty="0" err="1">
                <a:latin typeface="Verdana" panose="020B0604030504040204" pitchFamily="34" charset="0"/>
                <a:ea typeface="Verdana" panose="020B0604030504040204" pitchFamily="34" charset="0"/>
                <a:hlinkClick r:id="rId9"/>
              </a:rPr>
              <a:t>Attuari</a:t>
            </a:r>
            <a:endParaRPr lang="en-GB" sz="1600" dirty="0">
              <a:latin typeface="Verdana" panose="020B0604030504040204" pitchFamily="34" charset="0"/>
              <a:ea typeface="Verdana" panose="020B0604030504040204" pitchFamily="34" charset="0"/>
            </a:endParaRPr>
          </a:p>
          <a:p>
            <a:pPr algn="just"/>
            <a:endParaRPr lang="en-GB" sz="1600" dirty="0">
              <a:latin typeface="Verdana" panose="020B0604030504040204" pitchFamily="34" charset="0"/>
              <a:ea typeface="Verdana" panose="020B0604030504040204" pitchFamily="34" charset="0"/>
            </a:endParaRPr>
          </a:p>
          <a:p>
            <a:pPr algn="just"/>
            <a:endParaRPr lang="en-GB" sz="1600" dirty="0">
              <a:solidFill>
                <a:schemeClr val="bg1"/>
              </a:solidFill>
              <a:latin typeface="Verdana" panose="020B0604030504040204" pitchFamily="34" charset="0"/>
              <a:ea typeface="Verdana" panose="020B0604030504040204" pitchFamily="34" charset="0"/>
            </a:endParaRPr>
          </a:p>
          <a:p>
            <a:pPr algn="just"/>
            <a:endParaRPr lang="en-GB" sz="1600" dirty="0">
              <a:solidFill>
                <a:schemeClr val="bg1"/>
              </a:solidFill>
              <a:latin typeface="Verdana" panose="020B0604030504040204" pitchFamily="34" charset="0"/>
              <a:ea typeface="Verdana" panose="020B0604030504040204" pitchFamily="34" charset="0"/>
            </a:endParaRPr>
          </a:p>
          <a:p>
            <a:endParaRPr lang="it-IT" dirty="0"/>
          </a:p>
          <a:p>
            <a:endParaRPr lang="it-IT" dirty="0"/>
          </a:p>
        </p:txBody>
      </p:sp>
    </p:spTree>
    <p:extLst>
      <p:ext uri="{BB962C8B-B14F-4D97-AF65-F5344CB8AC3E}">
        <p14:creationId xmlns:p14="http://schemas.microsoft.com/office/powerpoint/2010/main" val="26395927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A68A6A6F-B441-AF03-4D8F-A3DE9EDE6915}"/>
              </a:ext>
            </a:extLst>
          </p:cNvPr>
          <p:cNvSpPr txBox="1"/>
          <p:nvPr/>
        </p:nvSpPr>
        <p:spPr>
          <a:xfrm>
            <a:off x="1186543" y="688559"/>
            <a:ext cx="6096000" cy="1477328"/>
          </a:xfrm>
          <a:prstGeom prst="rect">
            <a:avLst/>
          </a:prstGeom>
          <a:noFill/>
        </p:spPr>
        <p:txBody>
          <a:bodyPr wrap="square">
            <a:spAutoFit/>
          </a:bodyPr>
          <a:lstStyle/>
          <a:p>
            <a:pPr marL="12700">
              <a:lnSpc>
                <a:spcPct val="100000"/>
              </a:lnSpc>
              <a:spcBef>
                <a:spcPts val="100"/>
              </a:spcBef>
            </a:pPr>
            <a:r>
              <a:rPr lang="en-US" dirty="0" err="1">
                <a:solidFill>
                  <a:srgbClr val="0F2B72"/>
                </a:solidFill>
                <a:latin typeface="Verdana"/>
                <a:cs typeface="Verdana"/>
              </a:rPr>
              <a:t>Risorse</a:t>
            </a:r>
            <a:r>
              <a:rPr lang="en-US" dirty="0">
                <a:solidFill>
                  <a:srgbClr val="0F2B72"/>
                </a:solidFill>
                <a:latin typeface="Verdana"/>
                <a:cs typeface="Verdana"/>
              </a:rPr>
              <a:t> </a:t>
            </a:r>
            <a:r>
              <a:rPr lang="en-US" dirty="0" err="1">
                <a:solidFill>
                  <a:srgbClr val="0F2B72"/>
                </a:solidFill>
                <a:latin typeface="Verdana"/>
                <a:cs typeface="Verdana"/>
              </a:rPr>
              <a:t>Utili</a:t>
            </a:r>
            <a:endParaRPr lang="en-US" sz="1800" dirty="0">
              <a:latin typeface="Verdana"/>
              <a:cs typeface="Verdana"/>
            </a:endParaRPr>
          </a:p>
          <a:p>
            <a:pPr marL="125730" marR="5080">
              <a:lnSpc>
                <a:spcPct val="100000"/>
              </a:lnSpc>
            </a:pPr>
            <a:endParaRPr lang="it-IT" dirty="0">
              <a:hlinkClick r:id="rId2"/>
            </a:endParaRPr>
          </a:p>
          <a:p>
            <a:pPr marL="125730" marR="5080">
              <a:lnSpc>
                <a:spcPct val="100000"/>
              </a:lnSpc>
            </a:pPr>
            <a:r>
              <a:rPr lang="it-IT" dirty="0">
                <a:latin typeface="Verdana" panose="020B0604030504040204" pitchFamily="34" charset="0"/>
                <a:ea typeface="Verdana" panose="020B0604030504040204" pitchFamily="34" charset="0"/>
                <a:hlinkClick r:id="rId2"/>
              </a:rPr>
              <a:t>API keys - OpenAI API</a:t>
            </a:r>
            <a:endParaRPr lang="en-US" dirty="0">
              <a:latin typeface="Verdana" panose="020B0604030504040204" pitchFamily="34" charset="0"/>
              <a:ea typeface="Verdana" panose="020B0604030504040204" pitchFamily="34" charset="0"/>
              <a:cs typeface="Verdana"/>
              <a:hlinkClick r:id="rId3"/>
            </a:endParaRPr>
          </a:p>
          <a:p>
            <a:pPr marL="125730" marR="5080">
              <a:lnSpc>
                <a:spcPct val="100000"/>
              </a:lnSpc>
            </a:pPr>
            <a:r>
              <a:rPr lang="en-US" sz="1800" u="heavy" dirty="0">
                <a:solidFill>
                  <a:srgbClr val="009999"/>
                </a:solidFill>
                <a:uFill>
                  <a:solidFill>
                    <a:srgbClr val="009999"/>
                  </a:solidFill>
                </a:uFill>
                <a:latin typeface="Verdana" panose="020B0604030504040204" pitchFamily="34" charset="0"/>
                <a:ea typeface="Verdana" panose="020B0604030504040204" pitchFamily="34" charset="0"/>
                <a:cs typeface="Verdana"/>
                <a:hlinkClick r:id="rId3"/>
              </a:rPr>
              <a:t>How</a:t>
            </a:r>
            <a:r>
              <a:rPr lang="en-US" sz="1800" u="heavy" spc="-35" dirty="0">
                <a:solidFill>
                  <a:srgbClr val="009999"/>
                </a:solidFill>
                <a:uFill>
                  <a:solidFill>
                    <a:srgbClr val="009999"/>
                  </a:solidFill>
                </a:uFill>
                <a:latin typeface="Verdana" panose="020B0604030504040204" pitchFamily="34" charset="0"/>
                <a:ea typeface="Verdana" panose="020B0604030504040204" pitchFamily="34" charset="0"/>
                <a:cs typeface="Verdana"/>
                <a:hlinkClick r:id="rId3"/>
              </a:rPr>
              <a:t> </a:t>
            </a:r>
            <a:r>
              <a:rPr lang="en-US" sz="1800" u="heavy" dirty="0">
                <a:solidFill>
                  <a:srgbClr val="009999"/>
                </a:solidFill>
                <a:uFill>
                  <a:solidFill>
                    <a:srgbClr val="009999"/>
                  </a:solidFill>
                </a:uFill>
                <a:latin typeface="Verdana" panose="020B0604030504040204" pitchFamily="34" charset="0"/>
                <a:ea typeface="Verdana" panose="020B0604030504040204" pitchFamily="34" charset="0"/>
                <a:cs typeface="Verdana"/>
                <a:hlinkClick r:id="rId3"/>
              </a:rPr>
              <a:t>to</a:t>
            </a:r>
            <a:r>
              <a:rPr lang="en-US" sz="1800" u="heavy" spc="-30" dirty="0">
                <a:solidFill>
                  <a:srgbClr val="009999"/>
                </a:solidFill>
                <a:uFill>
                  <a:solidFill>
                    <a:srgbClr val="009999"/>
                  </a:solidFill>
                </a:uFill>
                <a:latin typeface="Verdana" panose="020B0604030504040204" pitchFamily="34" charset="0"/>
                <a:ea typeface="Verdana" panose="020B0604030504040204" pitchFamily="34" charset="0"/>
                <a:cs typeface="Verdana"/>
                <a:hlinkClick r:id="rId3"/>
              </a:rPr>
              <a:t> </a:t>
            </a:r>
            <a:r>
              <a:rPr lang="en-US" sz="1800" u="heavy" dirty="0">
                <a:solidFill>
                  <a:srgbClr val="009999"/>
                </a:solidFill>
                <a:uFill>
                  <a:solidFill>
                    <a:srgbClr val="009999"/>
                  </a:solidFill>
                </a:uFill>
                <a:latin typeface="Verdana" panose="020B0604030504040204" pitchFamily="34" charset="0"/>
                <a:ea typeface="Verdana" panose="020B0604030504040204" pitchFamily="34" charset="0"/>
                <a:cs typeface="Verdana"/>
                <a:hlinkClick r:id="rId3"/>
              </a:rPr>
              <a:t>use</a:t>
            </a:r>
            <a:r>
              <a:rPr lang="en-US" sz="1800" u="heavy" spc="-35" dirty="0">
                <a:solidFill>
                  <a:srgbClr val="009999"/>
                </a:solidFill>
                <a:uFill>
                  <a:solidFill>
                    <a:srgbClr val="009999"/>
                  </a:solidFill>
                </a:uFill>
                <a:latin typeface="Verdana" panose="020B0604030504040204" pitchFamily="34" charset="0"/>
                <a:ea typeface="Verdana" panose="020B0604030504040204" pitchFamily="34" charset="0"/>
                <a:cs typeface="Verdana"/>
                <a:hlinkClick r:id="rId3"/>
              </a:rPr>
              <a:t> </a:t>
            </a:r>
            <a:r>
              <a:rPr lang="en-US" sz="1800" u="heavy" dirty="0">
                <a:solidFill>
                  <a:srgbClr val="009999"/>
                </a:solidFill>
                <a:uFill>
                  <a:solidFill>
                    <a:srgbClr val="009999"/>
                  </a:solidFill>
                </a:uFill>
                <a:latin typeface="Verdana" panose="020B0604030504040204" pitchFamily="34" charset="0"/>
                <a:ea typeface="Verdana" panose="020B0604030504040204" pitchFamily="34" charset="0"/>
                <a:cs typeface="Verdana"/>
                <a:hlinkClick r:id="rId3"/>
              </a:rPr>
              <a:t>Secrets</a:t>
            </a:r>
            <a:r>
              <a:rPr lang="en-US" sz="1800" u="heavy" spc="-30" dirty="0">
                <a:solidFill>
                  <a:srgbClr val="009999"/>
                </a:solidFill>
                <a:uFill>
                  <a:solidFill>
                    <a:srgbClr val="009999"/>
                  </a:solidFill>
                </a:uFill>
                <a:latin typeface="Verdana" panose="020B0604030504040204" pitchFamily="34" charset="0"/>
                <a:ea typeface="Verdana" panose="020B0604030504040204" pitchFamily="34" charset="0"/>
                <a:cs typeface="Verdana"/>
                <a:hlinkClick r:id="rId3"/>
              </a:rPr>
              <a:t> </a:t>
            </a:r>
            <a:r>
              <a:rPr lang="en-US" sz="1800" u="heavy" dirty="0">
                <a:solidFill>
                  <a:srgbClr val="009999"/>
                </a:solidFill>
                <a:uFill>
                  <a:solidFill>
                    <a:srgbClr val="009999"/>
                  </a:solidFill>
                </a:uFill>
                <a:latin typeface="Verdana" panose="020B0604030504040204" pitchFamily="34" charset="0"/>
                <a:ea typeface="Verdana" panose="020B0604030504040204" pitchFamily="34" charset="0"/>
                <a:cs typeface="Verdana"/>
                <a:hlinkClick r:id="rId3"/>
              </a:rPr>
              <a:t>in</a:t>
            </a:r>
            <a:r>
              <a:rPr lang="en-US" sz="1800" u="heavy" spc="-35" dirty="0">
                <a:solidFill>
                  <a:srgbClr val="009999"/>
                </a:solidFill>
                <a:uFill>
                  <a:solidFill>
                    <a:srgbClr val="009999"/>
                  </a:solidFill>
                </a:uFill>
                <a:latin typeface="Verdana" panose="020B0604030504040204" pitchFamily="34" charset="0"/>
                <a:ea typeface="Verdana" panose="020B0604030504040204" pitchFamily="34" charset="0"/>
                <a:cs typeface="Verdana"/>
                <a:hlinkClick r:id="rId3"/>
              </a:rPr>
              <a:t> </a:t>
            </a:r>
            <a:r>
              <a:rPr lang="en-US" sz="1800" u="heavy" dirty="0">
                <a:solidFill>
                  <a:srgbClr val="009999"/>
                </a:solidFill>
                <a:uFill>
                  <a:solidFill>
                    <a:srgbClr val="009999"/>
                  </a:solidFill>
                </a:uFill>
                <a:latin typeface="Verdana" panose="020B0604030504040204" pitchFamily="34" charset="0"/>
                <a:ea typeface="Verdana" panose="020B0604030504040204" pitchFamily="34" charset="0"/>
                <a:cs typeface="Verdana"/>
                <a:hlinkClick r:id="rId3"/>
              </a:rPr>
              <a:t>Google</a:t>
            </a:r>
            <a:r>
              <a:rPr lang="en-US" sz="1800" u="heavy" spc="-30" dirty="0">
                <a:solidFill>
                  <a:srgbClr val="009999"/>
                </a:solidFill>
                <a:uFill>
                  <a:solidFill>
                    <a:srgbClr val="009999"/>
                  </a:solidFill>
                </a:uFill>
                <a:latin typeface="Verdana" panose="020B0604030504040204" pitchFamily="34" charset="0"/>
                <a:ea typeface="Verdana" panose="020B0604030504040204" pitchFamily="34" charset="0"/>
                <a:cs typeface="Verdana"/>
                <a:hlinkClick r:id="rId3"/>
              </a:rPr>
              <a:t> </a:t>
            </a:r>
            <a:r>
              <a:rPr lang="en-US" sz="1800" u="heavy" spc="-10" dirty="0" err="1">
                <a:solidFill>
                  <a:srgbClr val="009999"/>
                </a:solidFill>
                <a:uFill>
                  <a:solidFill>
                    <a:srgbClr val="009999"/>
                  </a:solidFill>
                </a:uFill>
                <a:latin typeface="Verdana" panose="020B0604030504040204" pitchFamily="34" charset="0"/>
                <a:ea typeface="Verdana" panose="020B0604030504040204" pitchFamily="34" charset="0"/>
                <a:cs typeface="Verdana"/>
                <a:hlinkClick r:id="rId3"/>
              </a:rPr>
              <a:t>Colab</a:t>
            </a:r>
            <a:r>
              <a:rPr lang="en-US" sz="1800" spc="-10" dirty="0">
                <a:solidFill>
                  <a:srgbClr val="009999"/>
                </a:solidFill>
                <a:latin typeface="Verdana" panose="020B0604030504040204" pitchFamily="34" charset="0"/>
                <a:ea typeface="Verdana" panose="020B0604030504040204" pitchFamily="34" charset="0"/>
                <a:cs typeface="Verdana"/>
              </a:rPr>
              <a:t> </a:t>
            </a:r>
            <a:r>
              <a:rPr lang="en-US" sz="1800" u="heavy" dirty="0">
                <a:solidFill>
                  <a:srgbClr val="009999"/>
                </a:solidFill>
                <a:uFill>
                  <a:solidFill>
                    <a:srgbClr val="009999"/>
                  </a:solidFill>
                </a:uFill>
                <a:latin typeface="Verdana" panose="020B0604030504040204" pitchFamily="34" charset="0"/>
                <a:ea typeface="Verdana" panose="020B0604030504040204" pitchFamily="34" charset="0"/>
                <a:cs typeface="Verdana"/>
                <a:hlinkClick r:id="rId4"/>
              </a:rPr>
              <a:t>Google</a:t>
            </a:r>
            <a:r>
              <a:rPr lang="en-US" sz="1800" u="heavy" spc="-70" dirty="0">
                <a:solidFill>
                  <a:srgbClr val="009999"/>
                </a:solidFill>
                <a:uFill>
                  <a:solidFill>
                    <a:srgbClr val="009999"/>
                  </a:solidFill>
                </a:uFill>
                <a:latin typeface="Verdana" panose="020B0604030504040204" pitchFamily="34" charset="0"/>
                <a:ea typeface="Verdana" panose="020B0604030504040204" pitchFamily="34" charset="0"/>
                <a:cs typeface="Verdana"/>
                <a:hlinkClick r:id="rId4"/>
              </a:rPr>
              <a:t> </a:t>
            </a:r>
            <a:r>
              <a:rPr lang="en-US" sz="1800" u="heavy" dirty="0" err="1">
                <a:solidFill>
                  <a:srgbClr val="009999"/>
                </a:solidFill>
                <a:uFill>
                  <a:solidFill>
                    <a:srgbClr val="009999"/>
                  </a:solidFill>
                </a:uFill>
                <a:latin typeface="Verdana" panose="020B0604030504040204" pitchFamily="34" charset="0"/>
                <a:ea typeface="Verdana" panose="020B0604030504040204" pitchFamily="34" charset="0"/>
                <a:cs typeface="Verdana"/>
                <a:hlinkClick r:id="rId4"/>
              </a:rPr>
              <a:t>Colab</a:t>
            </a:r>
            <a:r>
              <a:rPr lang="en-US" sz="1800" u="heavy" spc="-70" dirty="0">
                <a:solidFill>
                  <a:srgbClr val="009999"/>
                </a:solidFill>
                <a:uFill>
                  <a:solidFill>
                    <a:srgbClr val="009999"/>
                  </a:solidFill>
                </a:uFill>
                <a:latin typeface="Verdana" panose="020B0604030504040204" pitchFamily="34" charset="0"/>
                <a:ea typeface="Verdana" panose="020B0604030504040204" pitchFamily="34" charset="0"/>
                <a:cs typeface="Verdana"/>
                <a:hlinkClick r:id="rId4"/>
              </a:rPr>
              <a:t> </a:t>
            </a:r>
            <a:r>
              <a:rPr lang="en-US" sz="1800" u="heavy" spc="-20" dirty="0">
                <a:solidFill>
                  <a:srgbClr val="009999"/>
                </a:solidFill>
                <a:uFill>
                  <a:solidFill>
                    <a:srgbClr val="009999"/>
                  </a:solidFill>
                </a:uFill>
                <a:latin typeface="Verdana" panose="020B0604030504040204" pitchFamily="34" charset="0"/>
                <a:ea typeface="Verdana" panose="020B0604030504040204" pitchFamily="34" charset="0"/>
                <a:cs typeface="Verdana"/>
                <a:hlinkClick r:id="rId4"/>
              </a:rPr>
              <a:t>Tutorial</a:t>
            </a:r>
            <a:r>
              <a:rPr lang="en-US" sz="1800" u="heavy" spc="-65" dirty="0">
                <a:solidFill>
                  <a:srgbClr val="009999"/>
                </a:solidFill>
                <a:uFill>
                  <a:solidFill>
                    <a:srgbClr val="009999"/>
                  </a:solidFill>
                </a:uFill>
                <a:latin typeface="Verdana" panose="020B0604030504040204" pitchFamily="34" charset="0"/>
                <a:ea typeface="Verdana" panose="020B0604030504040204" pitchFamily="34" charset="0"/>
                <a:cs typeface="Verdana"/>
                <a:hlinkClick r:id="rId4"/>
              </a:rPr>
              <a:t> </a:t>
            </a:r>
            <a:r>
              <a:rPr lang="en-US" sz="1800" u="heavy" dirty="0">
                <a:solidFill>
                  <a:srgbClr val="009999"/>
                </a:solidFill>
                <a:uFill>
                  <a:solidFill>
                    <a:srgbClr val="009999"/>
                  </a:solidFill>
                </a:uFill>
                <a:latin typeface="Verdana" panose="020B0604030504040204" pitchFamily="34" charset="0"/>
                <a:ea typeface="Verdana" panose="020B0604030504040204" pitchFamily="34" charset="0"/>
                <a:cs typeface="Verdana"/>
                <a:hlinkClick r:id="rId4"/>
              </a:rPr>
              <a:t>-</a:t>
            </a:r>
            <a:r>
              <a:rPr lang="en-US" sz="1800" u="heavy" spc="-70" dirty="0">
                <a:solidFill>
                  <a:srgbClr val="009999"/>
                </a:solidFill>
                <a:uFill>
                  <a:solidFill>
                    <a:srgbClr val="009999"/>
                  </a:solidFill>
                </a:uFill>
                <a:latin typeface="Verdana" panose="020B0604030504040204" pitchFamily="34" charset="0"/>
                <a:ea typeface="Verdana" panose="020B0604030504040204" pitchFamily="34" charset="0"/>
                <a:cs typeface="Verdana"/>
                <a:hlinkClick r:id="rId4"/>
              </a:rPr>
              <a:t> </a:t>
            </a:r>
            <a:r>
              <a:rPr lang="en-US" sz="1800" u="heavy" spc="-10" dirty="0" err="1">
                <a:solidFill>
                  <a:srgbClr val="009999"/>
                </a:solidFill>
                <a:uFill>
                  <a:solidFill>
                    <a:srgbClr val="009999"/>
                  </a:solidFill>
                </a:uFill>
                <a:latin typeface="Verdana" panose="020B0604030504040204" pitchFamily="34" charset="0"/>
                <a:ea typeface="Verdana" panose="020B0604030504040204" pitchFamily="34" charset="0"/>
                <a:cs typeface="Verdana"/>
                <a:hlinkClick r:id="rId4"/>
              </a:rPr>
              <a:t>Colab</a:t>
            </a:r>
            <a:endParaRPr lang="en-US" sz="1800" dirty="0">
              <a:latin typeface="Verdana" panose="020B0604030504040204" pitchFamily="34" charset="0"/>
              <a:ea typeface="Verdana" panose="020B0604030504040204" pitchFamily="34" charset="0"/>
              <a:cs typeface="Verdana"/>
            </a:endParaRPr>
          </a:p>
        </p:txBody>
      </p:sp>
    </p:spTree>
    <p:extLst>
      <p:ext uri="{BB962C8B-B14F-4D97-AF65-F5344CB8AC3E}">
        <p14:creationId xmlns:p14="http://schemas.microsoft.com/office/powerpoint/2010/main" val="13389218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asellaDiTesto 11">
            <a:extLst>
              <a:ext uri="{FF2B5EF4-FFF2-40B4-BE49-F238E27FC236}">
                <a16:creationId xmlns:a16="http://schemas.microsoft.com/office/drawing/2014/main" id="{DAA336D6-489D-1633-829B-D99E63FA5889}"/>
              </a:ext>
            </a:extLst>
          </p:cNvPr>
          <p:cNvSpPr txBox="1"/>
          <p:nvPr/>
        </p:nvSpPr>
        <p:spPr>
          <a:xfrm>
            <a:off x="295544" y="2162474"/>
            <a:ext cx="11582131" cy="923330"/>
          </a:xfrm>
          <a:prstGeom prst="rect">
            <a:avLst/>
          </a:prstGeom>
          <a:noFill/>
        </p:spPr>
        <p:txBody>
          <a:bodyPr wrap="square">
            <a:spAutoFit/>
          </a:bodyPr>
          <a:lstStyle/>
          <a:p>
            <a:pPr algn="ctr"/>
            <a:r>
              <a:rPr lang="it-IT" sz="5400" dirty="0">
                <a:latin typeface="Berlin Sans FB Demi" panose="020E0802020502020306" pitchFamily="34" charset="0"/>
              </a:rPr>
              <a:t>Grazie</a:t>
            </a:r>
          </a:p>
        </p:txBody>
      </p:sp>
      <p:sp>
        <p:nvSpPr>
          <p:cNvPr id="2" name="CasellaDiTesto 1">
            <a:extLst>
              <a:ext uri="{FF2B5EF4-FFF2-40B4-BE49-F238E27FC236}">
                <a16:creationId xmlns:a16="http://schemas.microsoft.com/office/drawing/2014/main" id="{A1DF8C7F-22E9-D65C-2B88-408A43940ADC}"/>
              </a:ext>
            </a:extLst>
          </p:cNvPr>
          <p:cNvSpPr txBox="1"/>
          <p:nvPr/>
        </p:nvSpPr>
        <p:spPr>
          <a:xfrm>
            <a:off x="9103772" y="2971800"/>
            <a:ext cx="733425" cy="1569660"/>
          </a:xfrm>
          <a:prstGeom prst="rect">
            <a:avLst/>
          </a:prstGeom>
          <a:noFill/>
        </p:spPr>
        <p:txBody>
          <a:bodyPr wrap="square" rtlCol="0">
            <a:spAutoFit/>
          </a:bodyPr>
          <a:lstStyle/>
          <a:p>
            <a:r>
              <a:rPr lang="it-IT" sz="9600" dirty="0">
                <a:latin typeface="Berlin Sans FB Demi" panose="020E0802020502020306" pitchFamily="34" charset="0"/>
              </a:rPr>
              <a:t>?</a:t>
            </a:r>
            <a:endParaRPr lang="en-GB" sz="9600" dirty="0">
              <a:latin typeface="Berlin Sans FB Demi" panose="020E0802020502020306" pitchFamily="34" charset="0"/>
            </a:endParaRPr>
          </a:p>
        </p:txBody>
      </p:sp>
      <p:sp>
        <p:nvSpPr>
          <p:cNvPr id="3" name="CasellaDiTesto 2">
            <a:extLst>
              <a:ext uri="{FF2B5EF4-FFF2-40B4-BE49-F238E27FC236}">
                <a16:creationId xmlns:a16="http://schemas.microsoft.com/office/drawing/2014/main" id="{852ABEAF-8F51-6250-1EAB-047623147653}"/>
              </a:ext>
            </a:extLst>
          </p:cNvPr>
          <p:cNvSpPr txBox="1"/>
          <p:nvPr/>
        </p:nvSpPr>
        <p:spPr>
          <a:xfrm>
            <a:off x="5599635" y="3625890"/>
            <a:ext cx="733425" cy="1569660"/>
          </a:xfrm>
          <a:prstGeom prst="rect">
            <a:avLst/>
          </a:prstGeom>
          <a:noFill/>
        </p:spPr>
        <p:txBody>
          <a:bodyPr wrap="square" rtlCol="0">
            <a:spAutoFit/>
          </a:bodyPr>
          <a:lstStyle/>
          <a:p>
            <a:r>
              <a:rPr lang="it-IT" sz="9600" dirty="0">
                <a:latin typeface="Berlin Sans FB Demi" panose="020E0802020502020306" pitchFamily="34" charset="0"/>
              </a:rPr>
              <a:t>?</a:t>
            </a:r>
            <a:endParaRPr lang="en-GB" sz="9600" dirty="0">
              <a:latin typeface="Berlin Sans FB Demi" panose="020E0802020502020306" pitchFamily="34" charset="0"/>
            </a:endParaRPr>
          </a:p>
        </p:txBody>
      </p:sp>
      <p:sp>
        <p:nvSpPr>
          <p:cNvPr id="4" name="CasellaDiTesto 3">
            <a:extLst>
              <a:ext uri="{FF2B5EF4-FFF2-40B4-BE49-F238E27FC236}">
                <a16:creationId xmlns:a16="http://schemas.microsoft.com/office/drawing/2014/main" id="{C7D08703-A7D5-3BE7-9FCD-23DC2F8597A2}"/>
              </a:ext>
            </a:extLst>
          </p:cNvPr>
          <p:cNvSpPr txBox="1"/>
          <p:nvPr/>
        </p:nvSpPr>
        <p:spPr>
          <a:xfrm>
            <a:off x="5103541" y="0"/>
            <a:ext cx="733425" cy="1569660"/>
          </a:xfrm>
          <a:prstGeom prst="rect">
            <a:avLst/>
          </a:prstGeom>
          <a:noFill/>
        </p:spPr>
        <p:txBody>
          <a:bodyPr wrap="square" rtlCol="0">
            <a:spAutoFit/>
          </a:bodyPr>
          <a:lstStyle/>
          <a:p>
            <a:r>
              <a:rPr lang="it-IT" sz="9600" dirty="0">
                <a:latin typeface="Berlin Sans FB Demi" panose="020E0802020502020306" pitchFamily="34" charset="0"/>
              </a:rPr>
              <a:t>?</a:t>
            </a:r>
            <a:endParaRPr lang="en-GB" sz="9600" dirty="0">
              <a:latin typeface="Berlin Sans FB Demi" panose="020E0802020502020306" pitchFamily="34" charset="0"/>
            </a:endParaRPr>
          </a:p>
        </p:txBody>
      </p:sp>
      <p:sp>
        <p:nvSpPr>
          <p:cNvPr id="7" name="CasellaDiTesto 6">
            <a:extLst>
              <a:ext uri="{FF2B5EF4-FFF2-40B4-BE49-F238E27FC236}">
                <a16:creationId xmlns:a16="http://schemas.microsoft.com/office/drawing/2014/main" id="{E9B69BC0-C402-AEDB-1FF0-0BC87B368BF1}"/>
              </a:ext>
            </a:extLst>
          </p:cNvPr>
          <p:cNvSpPr txBox="1"/>
          <p:nvPr/>
        </p:nvSpPr>
        <p:spPr>
          <a:xfrm>
            <a:off x="7770018" y="110909"/>
            <a:ext cx="733425" cy="1569660"/>
          </a:xfrm>
          <a:prstGeom prst="rect">
            <a:avLst/>
          </a:prstGeom>
          <a:noFill/>
        </p:spPr>
        <p:txBody>
          <a:bodyPr wrap="square" rtlCol="0">
            <a:spAutoFit/>
          </a:bodyPr>
          <a:lstStyle/>
          <a:p>
            <a:r>
              <a:rPr lang="it-IT" sz="9600" dirty="0">
                <a:latin typeface="Berlin Sans FB Demi" panose="020E0802020502020306" pitchFamily="34" charset="0"/>
              </a:rPr>
              <a:t>?</a:t>
            </a:r>
            <a:endParaRPr lang="en-GB" sz="9600" dirty="0">
              <a:latin typeface="Berlin Sans FB Demi" panose="020E0802020502020306" pitchFamily="34" charset="0"/>
            </a:endParaRPr>
          </a:p>
        </p:txBody>
      </p:sp>
      <p:sp>
        <p:nvSpPr>
          <p:cNvPr id="8" name="CasellaDiTesto 7">
            <a:extLst>
              <a:ext uri="{FF2B5EF4-FFF2-40B4-BE49-F238E27FC236}">
                <a16:creationId xmlns:a16="http://schemas.microsoft.com/office/drawing/2014/main" id="{016550D5-AA00-9FAC-A5A7-FFBAE03A6D29}"/>
              </a:ext>
            </a:extLst>
          </p:cNvPr>
          <p:cNvSpPr txBox="1"/>
          <p:nvPr/>
        </p:nvSpPr>
        <p:spPr>
          <a:xfrm>
            <a:off x="2828925" y="2671970"/>
            <a:ext cx="733425" cy="1569660"/>
          </a:xfrm>
          <a:prstGeom prst="rect">
            <a:avLst/>
          </a:prstGeom>
          <a:noFill/>
        </p:spPr>
        <p:txBody>
          <a:bodyPr wrap="square" rtlCol="0">
            <a:spAutoFit/>
          </a:bodyPr>
          <a:lstStyle/>
          <a:p>
            <a:r>
              <a:rPr lang="it-IT" sz="9600" dirty="0">
                <a:latin typeface="Berlin Sans FB Demi" panose="020E0802020502020306" pitchFamily="34" charset="0"/>
              </a:rPr>
              <a:t>?</a:t>
            </a:r>
            <a:endParaRPr lang="en-GB" sz="9600" dirty="0">
              <a:latin typeface="Berlin Sans FB Demi" panose="020E0802020502020306" pitchFamily="34" charset="0"/>
            </a:endParaRPr>
          </a:p>
        </p:txBody>
      </p:sp>
      <p:sp>
        <p:nvSpPr>
          <p:cNvPr id="9" name="CasellaDiTesto 8">
            <a:extLst>
              <a:ext uri="{FF2B5EF4-FFF2-40B4-BE49-F238E27FC236}">
                <a16:creationId xmlns:a16="http://schemas.microsoft.com/office/drawing/2014/main" id="{8C84137F-80F4-421F-D90D-6634ECD68733}"/>
              </a:ext>
            </a:extLst>
          </p:cNvPr>
          <p:cNvSpPr txBox="1"/>
          <p:nvPr/>
        </p:nvSpPr>
        <p:spPr>
          <a:xfrm>
            <a:off x="8157894" y="4213830"/>
            <a:ext cx="733425" cy="1569660"/>
          </a:xfrm>
          <a:prstGeom prst="rect">
            <a:avLst/>
          </a:prstGeom>
          <a:noFill/>
        </p:spPr>
        <p:txBody>
          <a:bodyPr wrap="square" rtlCol="0">
            <a:spAutoFit/>
          </a:bodyPr>
          <a:lstStyle/>
          <a:p>
            <a:r>
              <a:rPr lang="it-IT" sz="9600" dirty="0">
                <a:latin typeface="Berlin Sans FB Demi" panose="020E0802020502020306" pitchFamily="34" charset="0"/>
              </a:rPr>
              <a:t>?</a:t>
            </a:r>
            <a:endParaRPr lang="en-GB" sz="9600" dirty="0">
              <a:latin typeface="Berlin Sans FB Demi" panose="020E0802020502020306" pitchFamily="34" charset="0"/>
            </a:endParaRPr>
          </a:p>
        </p:txBody>
      </p:sp>
      <p:sp>
        <p:nvSpPr>
          <p:cNvPr id="10" name="CasellaDiTesto 9">
            <a:extLst>
              <a:ext uri="{FF2B5EF4-FFF2-40B4-BE49-F238E27FC236}">
                <a16:creationId xmlns:a16="http://schemas.microsoft.com/office/drawing/2014/main" id="{31BD4C47-E508-3C4B-EAE1-83752EC690F9}"/>
              </a:ext>
            </a:extLst>
          </p:cNvPr>
          <p:cNvSpPr txBox="1"/>
          <p:nvPr/>
        </p:nvSpPr>
        <p:spPr>
          <a:xfrm>
            <a:off x="1195522" y="2384292"/>
            <a:ext cx="733425" cy="1569660"/>
          </a:xfrm>
          <a:prstGeom prst="rect">
            <a:avLst/>
          </a:prstGeom>
          <a:noFill/>
        </p:spPr>
        <p:txBody>
          <a:bodyPr wrap="square" rtlCol="0">
            <a:spAutoFit/>
          </a:bodyPr>
          <a:lstStyle/>
          <a:p>
            <a:r>
              <a:rPr lang="it-IT" sz="9600" dirty="0">
                <a:latin typeface="Berlin Sans FB Demi" panose="020E0802020502020306" pitchFamily="34" charset="0"/>
              </a:rPr>
              <a:t>?</a:t>
            </a:r>
            <a:endParaRPr lang="en-GB" sz="9600" dirty="0">
              <a:latin typeface="Berlin Sans FB Demi" panose="020E0802020502020306" pitchFamily="34" charset="0"/>
            </a:endParaRPr>
          </a:p>
        </p:txBody>
      </p:sp>
      <p:sp>
        <p:nvSpPr>
          <p:cNvPr id="11" name="CasellaDiTesto 10">
            <a:extLst>
              <a:ext uri="{FF2B5EF4-FFF2-40B4-BE49-F238E27FC236}">
                <a16:creationId xmlns:a16="http://schemas.microsoft.com/office/drawing/2014/main" id="{A07489A4-AF99-20FD-E1E4-CCEFB26070E8}"/>
              </a:ext>
            </a:extLst>
          </p:cNvPr>
          <p:cNvSpPr txBox="1"/>
          <p:nvPr/>
        </p:nvSpPr>
        <p:spPr>
          <a:xfrm>
            <a:off x="9882456" y="402018"/>
            <a:ext cx="733425" cy="1569660"/>
          </a:xfrm>
          <a:prstGeom prst="rect">
            <a:avLst/>
          </a:prstGeom>
          <a:noFill/>
        </p:spPr>
        <p:txBody>
          <a:bodyPr wrap="square" rtlCol="0">
            <a:spAutoFit/>
          </a:bodyPr>
          <a:lstStyle/>
          <a:p>
            <a:r>
              <a:rPr lang="it-IT" sz="9600" dirty="0">
                <a:latin typeface="Berlin Sans FB Demi" panose="020E0802020502020306" pitchFamily="34" charset="0"/>
              </a:rPr>
              <a:t>?</a:t>
            </a:r>
            <a:endParaRPr lang="en-GB" sz="9600" dirty="0">
              <a:latin typeface="Berlin Sans FB Demi" panose="020E0802020502020306" pitchFamily="34" charset="0"/>
            </a:endParaRPr>
          </a:p>
        </p:txBody>
      </p:sp>
      <p:sp>
        <p:nvSpPr>
          <p:cNvPr id="14" name="CasellaDiTesto 13">
            <a:extLst>
              <a:ext uri="{FF2B5EF4-FFF2-40B4-BE49-F238E27FC236}">
                <a16:creationId xmlns:a16="http://schemas.microsoft.com/office/drawing/2014/main" id="{F008ADEF-8756-B2C2-3193-BDA0C199B63E}"/>
              </a:ext>
            </a:extLst>
          </p:cNvPr>
          <p:cNvSpPr txBox="1"/>
          <p:nvPr/>
        </p:nvSpPr>
        <p:spPr>
          <a:xfrm>
            <a:off x="3288225" y="221818"/>
            <a:ext cx="733425" cy="1569660"/>
          </a:xfrm>
          <a:prstGeom prst="rect">
            <a:avLst/>
          </a:prstGeom>
          <a:noFill/>
        </p:spPr>
        <p:txBody>
          <a:bodyPr wrap="square" rtlCol="0">
            <a:spAutoFit/>
          </a:bodyPr>
          <a:lstStyle/>
          <a:p>
            <a:r>
              <a:rPr lang="it-IT" sz="9600" dirty="0">
                <a:latin typeface="Berlin Sans FB Demi" panose="020E0802020502020306" pitchFamily="34" charset="0"/>
              </a:rPr>
              <a:t>?</a:t>
            </a:r>
            <a:endParaRPr lang="en-GB" sz="9600" dirty="0">
              <a:latin typeface="Berlin Sans FB Demi" panose="020E0802020502020306" pitchFamily="34" charset="0"/>
            </a:endParaRPr>
          </a:p>
        </p:txBody>
      </p:sp>
      <p:sp>
        <p:nvSpPr>
          <p:cNvPr id="5" name="CasellaDiTesto 4">
            <a:extLst>
              <a:ext uri="{FF2B5EF4-FFF2-40B4-BE49-F238E27FC236}">
                <a16:creationId xmlns:a16="http://schemas.microsoft.com/office/drawing/2014/main" id="{8DC0A5AC-2AE5-E760-5B90-C3D5ADF6E481}"/>
              </a:ext>
            </a:extLst>
          </p:cNvPr>
          <p:cNvSpPr txBox="1"/>
          <p:nvPr/>
        </p:nvSpPr>
        <p:spPr>
          <a:xfrm>
            <a:off x="441789" y="4541460"/>
            <a:ext cx="2846436" cy="923330"/>
          </a:xfrm>
          <a:prstGeom prst="rect">
            <a:avLst/>
          </a:prstGeom>
          <a:noFill/>
        </p:spPr>
        <p:txBody>
          <a:bodyPr wrap="square" rtlCol="0">
            <a:spAutoFit/>
          </a:bodyPr>
          <a:lstStyle/>
          <a:p>
            <a:r>
              <a:rPr lang="it-IT" dirty="0">
                <a:latin typeface="Berlin Sans FB Demi" panose="020E0802020502020306" pitchFamily="34" charset="0"/>
              </a:rPr>
              <a:t>Contatti:</a:t>
            </a:r>
          </a:p>
          <a:p>
            <a:r>
              <a:rPr lang="it-IT" dirty="0">
                <a:latin typeface="Verdana" panose="020B0604030504040204" pitchFamily="34" charset="0"/>
                <a:ea typeface="Verdana" panose="020B0604030504040204" pitchFamily="34" charset="0"/>
                <a:hlinkClick r:id="rId2"/>
              </a:rPr>
              <a:t>Linkedin</a:t>
            </a:r>
            <a:endParaRPr lang="it-IT" dirty="0">
              <a:latin typeface="Verdana" panose="020B0604030504040204" pitchFamily="34" charset="0"/>
              <a:ea typeface="Verdana" panose="020B0604030504040204" pitchFamily="34" charset="0"/>
            </a:endParaRPr>
          </a:p>
          <a:p>
            <a:r>
              <a:rPr lang="it-IT" dirty="0">
                <a:latin typeface="Verdana" panose="020B0604030504040204" pitchFamily="34" charset="0"/>
                <a:ea typeface="Verdana" panose="020B0604030504040204" pitchFamily="34" charset="0"/>
                <a:hlinkClick r:id="rId3"/>
              </a:rPr>
              <a:t>medium</a:t>
            </a:r>
            <a:endParaRPr lang="it-IT"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24952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37CE6FD3-F9C1-23A5-CA2E-7291CFF92AC5}"/>
              </a:ext>
            </a:extLst>
          </p:cNvPr>
          <p:cNvSpPr txBox="1"/>
          <p:nvPr/>
        </p:nvSpPr>
        <p:spPr>
          <a:xfrm>
            <a:off x="1371600" y="185057"/>
            <a:ext cx="9677400" cy="400110"/>
          </a:xfrm>
          <a:prstGeom prst="rect">
            <a:avLst/>
          </a:prstGeom>
          <a:noFill/>
        </p:spPr>
        <p:txBody>
          <a:bodyPr wrap="square" rtlCol="0">
            <a:spAutoFit/>
          </a:bodyPr>
          <a:lstStyle/>
          <a:p>
            <a:pPr algn="ctr"/>
            <a:r>
              <a:rPr lang="it-IT" sz="2000" dirty="0">
                <a:latin typeface="Berlin Sans FB Demi" panose="020E0802020502020306" pitchFamily="34" charset="0"/>
              </a:rPr>
              <a:t>Principali dimensioni dell’Intelligenza Artificiale </a:t>
            </a:r>
          </a:p>
        </p:txBody>
      </p:sp>
      <p:sp>
        <p:nvSpPr>
          <p:cNvPr id="7" name="CasellaDiTesto 6">
            <a:extLst>
              <a:ext uri="{FF2B5EF4-FFF2-40B4-BE49-F238E27FC236}">
                <a16:creationId xmlns:a16="http://schemas.microsoft.com/office/drawing/2014/main" id="{B6F7E526-11D7-81FC-A0E5-FC095D1D0DA0}"/>
              </a:ext>
            </a:extLst>
          </p:cNvPr>
          <p:cNvSpPr txBox="1"/>
          <p:nvPr/>
        </p:nvSpPr>
        <p:spPr>
          <a:xfrm>
            <a:off x="277585" y="671691"/>
            <a:ext cx="11707585" cy="5632311"/>
          </a:xfrm>
          <a:prstGeom prst="rect">
            <a:avLst/>
          </a:prstGeom>
          <a:noFill/>
        </p:spPr>
        <p:txBody>
          <a:bodyPr wrap="square" rtlCol="0">
            <a:spAutoFit/>
          </a:bodyPr>
          <a:lstStyle/>
          <a:p>
            <a:pPr marL="285750" indent="-285750">
              <a:buFont typeface="Wingdings" panose="05000000000000000000" pitchFamily="2" charset="2"/>
              <a:buChar char="q"/>
            </a:pPr>
            <a:r>
              <a:rPr lang="it-IT" dirty="0">
                <a:solidFill>
                  <a:schemeClr val="bg1"/>
                </a:solidFill>
                <a:highlight>
                  <a:srgbClr val="FF0000"/>
                </a:highlight>
                <a:latin typeface="Berlin Sans FB Demi" panose="020E0802020502020306" pitchFamily="34" charset="0"/>
              </a:rPr>
              <a:t>IA Simbolica</a:t>
            </a:r>
            <a:r>
              <a:rPr lang="it-IT" dirty="0">
                <a:latin typeface="Berlin Sans FB Demi" panose="020E0802020502020306" pitchFamily="34" charset="0"/>
              </a:rPr>
              <a:t> =&gt; </a:t>
            </a:r>
            <a:r>
              <a:rPr lang="it-IT" b="0" i="0" dirty="0">
                <a:latin typeface="Berlin Sans FB Demi" panose="020E0802020502020306" pitchFamily="34" charset="0"/>
              </a:rPr>
              <a:t>Utilizza regole logiche e rappresentazioni esplicite per risolvere problemi complessi.</a:t>
            </a:r>
          </a:p>
          <a:p>
            <a:pPr marL="285750" indent="-285750">
              <a:buFont typeface="Wingdings" panose="05000000000000000000" pitchFamily="2" charset="2"/>
              <a:buChar char="q"/>
            </a:pPr>
            <a:endParaRPr lang="it-IT" dirty="0">
              <a:latin typeface="Berlin Sans FB Demi" panose="020E0802020502020306" pitchFamily="34" charset="0"/>
            </a:endParaRPr>
          </a:p>
          <a:p>
            <a:pPr marL="285750" indent="-285750">
              <a:buFont typeface="Wingdings" panose="05000000000000000000" pitchFamily="2" charset="2"/>
              <a:buChar char="q"/>
            </a:pPr>
            <a:r>
              <a:rPr lang="it-IT" dirty="0">
                <a:solidFill>
                  <a:schemeClr val="bg1"/>
                </a:solidFill>
                <a:highlight>
                  <a:srgbClr val="FF0000"/>
                </a:highlight>
                <a:latin typeface="Berlin Sans FB Demi" panose="020E0802020502020306" pitchFamily="34" charset="0"/>
              </a:rPr>
              <a:t>IA Predittiva</a:t>
            </a:r>
            <a:r>
              <a:rPr lang="it-IT" dirty="0">
                <a:latin typeface="Berlin Sans FB Demi" panose="020E0802020502020306" pitchFamily="34" charset="0"/>
              </a:rPr>
              <a:t> =&gt; Impiega dati storici e modelli per prevedere eventi e tendenze future.</a:t>
            </a:r>
          </a:p>
          <a:p>
            <a:pPr marL="285750" indent="-285750">
              <a:buFont typeface="Wingdings" panose="05000000000000000000" pitchFamily="2" charset="2"/>
              <a:buChar char="q"/>
            </a:pPr>
            <a:endParaRPr lang="it-IT" dirty="0">
              <a:solidFill>
                <a:schemeClr val="bg1"/>
              </a:solidFill>
              <a:highlight>
                <a:srgbClr val="FF0000"/>
              </a:highlight>
              <a:latin typeface="Berlin Sans FB Demi" panose="020E0802020502020306" pitchFamily="34" charset="0"/>
            </a:endParaRPr>
          </a:p>
          <a:p>
            <a:pPr marL="285750" indent="-285750">
              <a:buFont typeface="Wingdings" panose="05000000000000000000" pitchFamily="2" charset="2"/>
              <a:buChar char="q"/>
            </a:pPr>
            <a:r>
              <a:rPr lang="it-IT" dirty="0">
                <a:solidFill>
                  <a:schemeClr val="bg1"/>
                </a:solidFill>
                <a:highlight>
                  <a:srgbClr val="FF0000"/>
                </a:highlight>
                <a:latin typeface="Berlin Sans FB Demi" panose="020E0802020502020306" pitchFamily="34" charset="0"/>
              </a:rPr>
              <a:t>IA Prescrittiva</a:t>
            </a:r>
            <a:r>
              <a:rPr lang="it-IT" dirty="0">
                <a:latin typeface="Berlin Sans FB Demi" panose="020E0802020502020306" pitchFamily="34" charset="0"/>
              </a:rPr>
              <a:t> =&gt; </a:t>
            </a:r>
            <a:r>
              <a:rPr lang="it-IT" b="0" i="0" dirty="0">
                <a:latin typeface="Berlin Sans FB Demi" panose="020E0802020502020306" pitchFamily="34" charset="0"/>
              </a:rPr>
              <a:t>Suggerisce azioni ottimali valutando scenari e conseguenze per guidare decisioni strategiche.</a:t>
            </a:r>
          </a:p>
          <a:p>
            <a:pPr marL="285750" indent="-285750">
              <a:buFont typeface="Wingdings" panose="05000000000000000000" pitchFamily="2" charset="2"/>
              <a:buChar char="q"/>
            </a:pPr>
            <a:endParaRPr lang="it-IT" b="0" i="0" dirty="0">
              <a:latin typeface="Berlin Sans FB Demi" panose="020E0802020502020306" pitchFamily="34" charset="0"/>
            </a:endParaRPr>
          </a:p>
          <a:p>
            <a:pPr marL="285750" indent="-285750">
              <a:buFont typeface="Wingdings" panose="05000000000000000000" pitchFamily="2" charset="2"/>
              <a:buChar char="q"/>
            </a:pPr>
            <a:r>
              <a:rPr lang="it-IT" dirty="0">
                <a:solidFill>
                  <a:schemeClr val="bg1"/>
                </a:solidFill>
                <a:highlight>
                  <a:srgbClr val="FF0000"/>
                </a:highlight>
                <a:latin typeface="Berlin Sans FB Demi" panose="020E0802020502020306" pitchFamily="34" charset="0"/>
              </a:rPr>
              <a:t>IA Generativa</a:t>
            </a:r>
            <a:r>
              <a:rPr lang="it-IT" dirty="0">
                <a:latin typeface="Berlin Sans FB Demi" panose="020E0802020502020306" pitchFamily="34" charset="0"/>
              </a:rPr>
              <a:t> =&gt; </a:t>
            </a:r>
            <a:r>
              <a:rPr lang="it-IT" b="0" i="0" dirty="0">
                <a:latin typeface="Berlin Sans FB Demi" panose="020E0802020502020306" pitchFamily="34" charset="0"/>
              </a:rPr>
              <a:t>Crea nuovi contenuti come testi, immagini suoni o dati, simulando il processo creativo umano.</a:t>
            </a:r>
          </a:p>
          <a:p>
            <a:pPr marL="285750" indent="-285750">
              <a:buFont typeface="Wingdings" panose="05000000000000000000" pitchFamily="2" charset="2"/>
              <a:buChar char="q"/>
            </a:pPr>
            <a:endParaRPr lang="it-IT" b="0" i="0" dirty="0">
              <a:latin typeface="Berlin Sans FB Demi" panose="020E0802020502020306" pitchFamily="34" charset="0"/>
            </a:endParaRPr>
          </a:p>
          <a:p>
            <a:pPr marL="285750" indent="-285750">
              <a:buFont typeface="Wingdings" panose="05000000000000000000" pitchFamily="2" charset="2"/>
              <a:buChar char="q"/>
            </a:pPr>
            <a:r>
              <a:rPr lang="it-IT" dirty="0">
                <a:solidFill>
                  <a:schemeClr val="bg1"/>
                </a:solidFill>
                <a:highlight>
                  <a:srgbClr val="FF0000"/>
                </a:highlight>
                <a:latin typeface="Berlin Sans FB Demi" panose="020E0802020502020306" pitchFamily="34" charset="0"/>
              </a:rPr>
              <a:t>IA Causale</a:t>
            </a:r>
            <a:r>
              <a:rPr lang="it-IT" dirty="0">
                <a:latin typeface="Berlin Sans FB Demi" panose="020E0802020502020306" pitchFamily="34" charset="0"/>
              </a:rPr>
              <a:t> =&gt; </a:t>
            </a:r>
            <a:r>
              <a:rPr lang="it-IT" b="0" i="0" dirty="0">
                <a:latin typeface="Berlin Sans FB Demi" panose="020E0802020502020306" pitchFamily="34" charset="0"/>
              </a:rPr>
              <a:t>Identifica e modella relazioni causa-effetto per andare oltre le semplici correlazioni statistiche.</a:t>
            </a:r>
          </a:p>
          <a:p>
            <a:pPr marL="285750" indent="-285750">
              <a:buFont typeface="Wingdings" panose="05000000000000000000" pitchFamily="2" charset="2"/>
              <a:buChar char="q"/>
            </a:pPr>
            <a:endParaRPr lang="it-IT" dirty="0">
              <a:solidFill>
                <a:schemeClr val="bg1"/>
              </a:solidFill>
              <a:highlight>
                <a:srgbClr val="FF0000"/>
              </a:highlight>
              <a:latin typeface="Berlin Sans FB Demi" panose="020E0802020502020306" pitchFamily="34" charset="0"/>
            </a:endParaRPr>
          </a:p>
          <a:p>
            <a:pPr marL="285750" indent="-285750">
              <a:buFont typeface="Wingdings" panose="05000000000000000000" pitchFamily="2" charset="2"/>
              <a:buChar char="q"/>
            </a:pPr>
            <a:r>
              <a:rPr lang="it-IT" dirty="0">
                <a:solidFill>
                  <a:schemeClr val="bg1"/>
                </a:solidFill>
                <a:highlight>
                  <a:srgbClr val="FF0000"/>
                </a:highlight>
                <a:latin typeface="Berlin Sans FB Demi" panose="020E0802020502020306" pitchFamily="34" charset="0"/>
              </a:rPr>
              <a:t>IA Spiegabile</a:t>
            </a:r>
            <a:r>
              <a:rPr lang="it-IT" dirty="0">
                <a:latin typeface="Berlin Sans FB Demi" panose="020E0802020502020306" pitchFamily="34" charset="0"/>
              </a:rPr>
              <a:t> =&gt; F</a:t>
            </a:r>
            <a:r>
              <a:rPr lang="it-IT" b="0" i="0" dirty="0">
                <a:latin typeface="Berlin Sans FB Demi" panose="020E0802020502020306" pitchFamily="34" charset="0"/>
              </a:rPr>
              <a:t>ornisce motivazioni trasparenti e interpretabili sui risultati forniti dai modelli di apprendimento automatico.</a:t>
            </a:r>
            <a:endParaRPr lang="it-IT" dirty="0">
              <a:latin typeface="Berlin Sans FB Demi" panose="020E0802020502020306" pitchFamily="34" charset="0"/>
            </a:endParaRPr>
          </a:p>
          <a:p>
            <a:pPr marL="285750" indent="-285750">
              <a:buFont typeface="Wingdings" panose="05000000000000000000" pitchFamily="2" charset="2"/>
              <a:buChar char="q"/>
            </a:pPr>
            <a:endParaRPr lang="it-IT" b="0" i="0" dirty="0">
              <a:solidFill>
                <a:schemeClr val="bg1"/>
              </a:solidFill>
              <a:highlight>
                <a:srgbClr val="FF0000"/>
              </a:highlight>
              <a:latin typeface="Berlin Sans FB Demi" panose="020E0802020502020306" pitchFamily="34" charset="0"/>
            </a:endParaRPr>
          </a:p>
          <a:p>
            <a:pPr marL="285750" indent="-285750">
              <a:buFont typeface="Wingdings" panose="05000000000000000000" pitchFamily="2" charset="2"/>
              <a:buChar char="q"/>
            </a:pPr>
            <a:r>
              <a:rPr lang="it-IT" b="0" i="0" dirty="0">
                <a:solidFill>
                  <a:schemeClr val="bg1"/>
                </a:solidFill>
                <a:highlight>
                  <a:srgbClr val="FF0000"/>
                </a:highlight>
                <a:latin typeface="Berlin Sans FB Demi" panose="020E0802020502020306" pitchFamily="34" charset="0"/>
              </a:rPr>
              <a:t>IA Adattiva</a:t>
            </a:r>
            <a:r>
              <a:rPr lang="it-IT" b="0" i="0" dirty="0">
                <a:latin typeface="Berlin Sans FB Demi" panose="020E0802020502020306" pitchFamily="34" charset="0"/>
              </a:rPr>
              <a:t> =&gt; E’ focalizzata sull'apprendimento continuo, adattandosi a contesti e dati in costante mutamento.</a:t>
            </a:r>
            <a:endParaRPr lang="it-IT" dirty="0">
              <a:latin typeface="Berlin Sans FB Demi" panose="020E0802020502020306" pitchFamily="34" charset="0"/>
            </a:endParaRPr>
          </a:p>
          <a:p>
            <a:endParaRPr lang="it-IT" sz="1800" b="0" i="0" dirty="0">
              <a:latin typeface="Berlin Sans FB Demi" panose="020E0802020502020306" pitchFamily="34" charset="0"/>
            </a:endParaRPr>
          </a:p>
          <a:p>
            <a:pPr marL="285750" indent="-285750">
              <a:buFont typeface="Wingdings" panose="05000000000000000000" pitchFamily="2" charset="2"/>
              <a:buChar char="q"/>
            </a:pPr>
            <a:endParaRPr lang="it-IT" dirty="0"/>
          </a:p>
          <a:p>
            <a:pPr marL="285750" indent="-285750">
              <a:buFont typeface="Wingdings" panose="05000000000000000000" pitchFamily="2" charset="2"/>
              <a:buChar char="q"/>
            </a:pPr>
            <a:endParaRPr lang="it-IT" dirty="0"/>
          </a:p>
          <a:p>
            <a:pPr marL="285750" indent="-285750">
              <a:buFont typeface="Wingdings" panose="05000000000000000000" pitchFamily="2" charset="2"/>
              <a:buChar char="q"/>
            </a:pPr>
            <a:endParaRPr lang="it-IT" dirty="0"/>
          </a:p>
        </p:txBody>
      </p:sp>
    </p:spTree>
    <p:extLst>
      <p:ext uri="{BB962C8B-B14F-4D97-AF65-F5344CB8AC3E}">
        <p14:creationId xmlns:p14="http://schemas.microsoft.com/office/powerpoint/2010/main" val="1938056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D3813-2EE1-A205-D0EA-AF16605F07A2}"/>
            </a:ext>
          </a:extLst>
        </p:cNvPr>
        <p:cNvGrpSpPr/>
        <p:nvPr/>
      </p:nvGrpSpPr>
      <p:grpSpPr>
        <a:xfrm>
          <a:off x="0" y="0"/>
          <a:ext cx="0" cy="0"/>
          <a:chOff x="0" y="0"/>
          <a:chExt cx="0" cy="0"/>
        </a:xfrm>
      </p:grpSpPr>
      <p:sp>
        <p:nvSpPr>
          <p:cNvPr id="3" name="CasellaDiTesto 2">
            <a:extLst>
              <a:ext uri="{FF2B5EF4-FFF2-40B4-BE49-F238E27FC236}">
                <a16:creationId xmlns:a16="http://schemas.microsoft.com/office/drawing/2014/main" id="{33558DFF-194F-F4D4-5849-C15A2AE478C2}"/>
              </a:ext>
            </a:extLst>
          </p:cNvPr>
          <p:cNvSpPr txBox="1"/>
          <p:nvPr/>
        </p:nvSpPr>
        <p:spPr>
          <a:xfrm>
            <a:off x="1371600" y="185057"/>
            <a:ext cx="9677400" cy="400110"/>
          </a:xfrm>
          <a:prstGeom prst="rect">
            <a:avLst/>
          </a:prstGeom>
          <a:noFill/>
        </p:spPr>
        <p:txBody>
          <a:bodyPr wrap="square" rtlCol="0">
            <a:spAutoFit/>
          </a:bodyPr>
          <a:lstStyle/>
          <a:p>
            <a:pPr algn="ctr"/>
            <a:r>
              <a:rPr lang="it-IT" sz="2000" dirty="0">
                <a:latin typeface="Berlin Sans FB Demi" panose="020E0802020502020306" pitchFamily="34" charset="0"/>
              </a:rPr>
              <a:t>Evoluzione storica dei Modelli Generativi</a:t>
            </a:r>
          </a:p>
        </p:txBody>
      </p:sp>
      <p:sp>
        <p:nvSpPr>
          <p:cNvPr id="2" name="CasellaDiTesto 1">
            <a:extLst>
              <a:ext uri="{FF2B5EF4-FFF2-40B4-BE49-F238E27FC236}">
                <a16:creationId xmlns:a16="http://schemas.microsoft.com/office/drawing/2014/main" id="{C2F6F2EC-EFB9-8D03-27F8-0A8A023C418C}"/>
              </a:ext>
            </a:extLst>
          </p:cNvPr>
          <p:cNvSpPr txBox="1"/>
          <p:nvPr/>
        </p:nvSpPr>
        <p:spPr>
          <a:xfrm>
            <a:off x="555170" y="729343"/>
            <a:ext cx="11255830" cy="5078313"/>
          </a:xfrm>
          <a:prstGeom prst="rect">
            <a:avLst/>
          </a:prstGeom>
          <a:noFill/>
        </p:spPr>
        <p:txBody>
          <a:bodyPr wrap="square" rtlCol="0">
            <a:spAutoFit/>
          </a:bodyPr>
          <a:lstStyle/>
          <a:p>
            <a:pPr marL="285750" indent="-285750">
              <a:buFont typeface="Wingdings" panose="05000000000000000000" pitchFamily="2" charset="2"/>
              <a:buChar char="q"/>
            </a:pPr>
            <a:r>
              <a:rPr lang="it-IT" b="1" dirty="0">
                <a:solidFill>
                  <a:schemeClr val="bg1"/>
                </a:solidFill>
                <a:highlight>
                  <a:srgbClr val="0000FF"/>
                </a:highlight>
                <a:latin typeface="Berlin Sans FB Demi" panose="020E0802020502020306" pitchFamily="34" charset="0"/>
              </a:rPr>
              <a:t>L'Alba della Modellazione Generativa - Processi Stocastici e Primi Approcci Statistici:</a:t>
            </a:r>
            <a:r>
              <a:rPr lang="it-IT" b="1" dirty="0">
                <a:latin typeface="Berlin Sans FB Demi" panose="020E0802020502020306" pitchFamily="34" charset="0"/>
              </a:rPr>
              <a:t> Catene di Markov (1906) e Catene di Markov Nascoste (HMM) (’60-’70) </a:t>
            </a:r>
          </a:p>
          <a:p>
            <a:endParaRPr lang="it-IT" b="1" dirty="0">
              <a:latin typeface="Berlin Sans FB Demi" panose="020E0802020502020306" pitchFamily="34" charset="0"/>
            </a:endParaRPr>
          </a:p>
          <a:p>
            <a:pPr marL="285750" indent="-285750">
              <a:buFont typeface="Wingdings" panose="05000000000000000000" pitchFamily="2" charset="2"/>
              <a:buChar char="q"/>
            </a:pPr>
            <a:r>
              <a:rPr lang="it-IT" b="1" dirty="0">
                <a:solidFill>
                  <a:schemeClr val="bg1"/>
                </a:solidFill>
                <a:highlight>
                  <a:srgbClr val="0000FF"/>
                </a:highlight>
                <a:latin typeface="Berlin Sans FB Demi" panose="020E0802020502020306" pitchFamily="34" charset="0"/>
              </a:rPr>
              <a:t>L'Ascesa dei Modelli Probabilistici - Rappresentare Dipendenze Complesse:</a:t>
            </a:r>
            <a:r>
              <a:rPr lang="it-IT" b="1" dirty="0">
                <a:latin typeface="Berlin Sans FB Demi" panose="020E0802020502020306" pitchFamily="34" charset="0"/>
              </a:rPr>
              <a:t> </a:t>
            </a:r>
            <a:r>
              <a:rPr lang="it-IT" b="1" dirty="0" err="1">
                <a:latin typeface="Berlin Sans FB Demi" panose="020E0802020502020306" pitchFamily="34" charset="0"/>
              </a:rPr>
              <a:t>Boltzman</a:t>
            </a:r>
            <a:r>
              <a:rPr lang="it-IT" b="1" dirty="0">
                <a:latin typeface="Berlin Sans FB Demi" panose="020E0802020502020306" pitchFamily="34" charset="0"/>
              </a:rPr>
              <a:t> Machines (1985) &amp; Restricted </a:t>
            </a:r>
            <a:r>
              <a:rPr lang="it-IT" b="1" dirty="0" err="1">
                <a:latin typeface="Berlin Sans FB Demi" panose="020E0802020502020306" pitchFamily="34" charset="0"/>
              </a:rPr>
              <a:t>Boltzman</a:t>
            </a:r>
            <a:r>
              <a:rPr lang="it-IT" b="1" dirty="0">
                <a:latin typeface="Berlin Sans FB Demi" panose="020E0802020502020306" pitchFamily="34" charset="0"/>
              </a:rPr>
              <a:t> Machines (1986); </a:t>
            </a:r>
            <a:r>
              <a:rPr lang="it-IT" b="1" dirty="0" err="1">
                <a:latin typeface="Berlin Sans FB Demi" panose="020E0802020502020306" pitchFamily="34" charset="0"/>
              </a:rPr>
              <a:t>Gaussian</a:t>
            </a:r>
            <a:r>
              <a:rPr lang="it-IT" b="1" dirty="0">
                <a:latin typeface="Berlin Sans FB Demi" panose="020E0802020502020306" pitchFamily="34" charset="0"/>
              </a:rPr>
              <a:t> </a:t>
            </a:r>
            <a:r>
              <a:rPr lang="it-IT" b="1" dirty="0" err="1">
                <a:latin typeface="Berlin Sans FB Demi" panose="020E0802020502020306" pitchFamily="34" charset="0"/>
              </a:rPr>
              <a:t>Mixture</a:t>
            </a:r>
            <a:r>
              <a:rPr lang="it-IT" b="1" dirty="0">
                <a:latin typeface="Berlin Sans FB Demi" panose="020E0802020502020306" pitchFamily="34" charset="0"/>
              </a:rPr>
              <a:t> Models (GMM) (‘70), applicazione Copule (teoria risale agli anni ’50) </a:t>
            </a:r>
          </a:p>
          <a:p>
            <a:endParaRPr lang="it-IT" b="1" dirty="0">
              <a:latin typeface="Berlin Sans FB Demi" panose="020E0802020502020306" pitchFamily="34" charset="0"/>
            </a:endParaRPr>
          </a:p>
          <a:p>
            <a:pPr marL="285750" indent="-285750">
              <a:buFont typeface="Wingdings" panose="05000000000000000000" pitchFamily="2" charset="2"/>
              <a:buChar char="q"/>
            </a:pPr>
            <a:r>
              <a:rPr lang="it-IT" b="1" dirty="0">
                <a:solidFill>
                  <a:schemeClr val="bg1"/>
                </a:solidFill>
                <a:highlight>
                  <a:srgbClr val="0000FF"/>
                </a:highlight>
                <a:latin typeface="Berlin Sans FB Demi" panose="020E0802020502020306" pitchFamily="34" charset="0"/>
              </a:rPr>
              <a:t>L'Approccio </a:t>
            </a:r>
            <a:r>
              <a:rPr lang="it-IT" b="1" dirty="0" err="1">
                <a:solidFill>
                  <a:schemeClr val="bg1"/>
                </a:solidFill>
                <a:highlight>
                  <a:srgbClr val="0000FF"/>
                </a:highlight>
                <a:latin typeface="Berlin Sans FB Demi" panose="020E0802020502020306" pitchFamily="34" charset="0"/>
              </a:rPr>
              <a:t>Bayesiano</a:t>
            </a:r>
            <a:r>
              <a:rPr lang="it-IT" b="1" dirty="0">
                <a:solidFill>
                  <a:schemeClr val="bg1"/>
                </a:solidFill>
                <a:highlight>
                  <a:srgbClr val="0000FF"/>
                </a:highlight>
                <a:latin typeface="Berlin Sans FB Demi" panose="020E0802020502020306" pitchFamily="34" charset="0"/>
              </a:rPr>
              <a:t> alla Modellazione Generativa:</a:t>
            </a:r>
            <a:r>
              <a:rPr lang="it-IT" b="1" dirty="0">
                <a:latin typeface="Berlin Sans FB Demi" panose="020E0802020502020306" pitchFamily="34" charset="0"/>
              </a:rPr>
              <a:t> </a:t>
            </a:r>
            <a:r>
              <a:rPr lang="it-IT" b="1" dirty="0" err="1">
                <a:latin typeface="Berlin Sans FB Demi" panose="020E0802020502020306" pitchFamily="34" charset="0"/>
              </a:rPr>
              <a:t>Bayesian</a:t>
            </a:r>
            <a:r>
              <a:rPr lang="it-IT" b="1" dirty="0">
                <a:latin typeface="Berlin Sans FB Demi" panose="020E0802020502020306" pitchFamily="34" charset="0"/>
              </a:rPr>
              <a:t> Networks (1985) e </a:t>
            </a:r>
            <a:r>
              <a:rPr lang="it-IT" b="1" dirty="0" err="1">
                <a:latin typeface="Berlin Sans FB Demi" panose="020E0802020502020306" pitchFamily="34" charset="0"/>
              </a:rPr>
              <a:t>Latent</a:t>
            </a:r>
            <a:r>
              <a:rPr lang="it-IT" b="1" dirty="0">
                <a:latin typeface="Berlin Sans FB Demi" panose="020E0802020502020306" pitchFamily="34" charset="0"/>
              </a:rPr>
              <a:t> </a:t>
            </a:r>
            <a:r>
              <a:rPr lang="it-IT" b="1" dirty="0" err="1">
                <a:latin typeface="Berlin Sans FB Demi" panose="020E0802020502020306" pitchFamily="34" charset="0"/>
              </a:rPr>
              <a:t>Dirichlet</a:t>
            </a:r>
            <a:r>
              <a:rPr lang="it-IT" b="1" dirty="0">
                <a:latin typeface="Berlin Sans FB Demi" panose="020E0802020502020306" pitchFamily="34" charset="0"/>
              </a:rPr>
              <a:t> </a:t>
            </a:r>
            <a:r>
              <a:rPr lang="it-IT" b="1" dirty="0" err="1">
                <a:latin typeface="Berlin Sans FB Demi" panose="020E0802020502020306" pitchFamily="34" charset="0"/>
              </a:rPr>
              <a:t>Allocation</a:t>
            </a:r>
            <a:r>
              <a:rPr lang="it-IT" b="1" dirty="0">
                <a:latin typeface="Berlin Sans FB Demi" panose="020E0802020502020306" pitchFamily="34" charset="0"/>
              </a:rPr>
              <a:t> (LDA) (2003)</a:t>
            </a:r>
          </a:p>
          <a:p>
            <a:endParaRPr lang="it-IT" b="1" dirty="0">
              <a:latin typeface="Berlin Sans FB Demi" panose="020E0802020502020306" pitchFamily="34" charset="0"/>
            </a:endParaRPr>
          </a:p>
          <a:p>
            <a:pPr marL="285750" indent="-285750">
              <a:buFont typeface="Wingdings" panose="05000000000000000000" pitchFamily="2" charset="2"/>
              <a:buChar char="q"/>
            </a:pPr>
            <a:r>
              <a:rPr lang="it-IT" b="1" dirty="0">
                <a:solidFill>
                  <a:schemeClr val="bg1"/>
                </a:solidFill>
                <a:highlight>
                  <a:srgbClr val="0000FF"/>
                </a:highlight>
                <a:latin typeface="Berlin Sans FB Demi" panose="020E0802020502020306" pitchFamily="34" charset="0"/>
              </a:rPr>
              <a:t>L'Era del Deep Learning - Modelli Generativi Potenziati dalle Reti Neurali:</a:t>
            </a:r>
            <a:r>
              <a:rPr lang="it-IT" b="1" dirty="0">
                <a:latin typeface="Berlin Sans FB Demi" panose="020E0802020502020306" pitchFamily="34" charset="0"/>
              </a:rPr>
              <a:t> Deep </a:t>
            </a:r>
            <a:r>
              <a:rPr lang="it-IT" b="1" dirty="0" err="1">
                <a:latin typeface="Berlin Sans FB Demi" panose="020E0802020502020306" pitchFamily="34" charset="0"/>
              </a:rPr>
              <a:t>Belief</a:t>
            </a:r>
            <a:r>
              <a:rPr lang="it-IT" b="1" dirty="0">
                <a:latin typeface="Berlin Sans FB Demi" panose="020E0802020502020306" pitchFamily="34" charset="0"/>
              </a:rPr>
              <a:t> Networks (2006)</a:t>
            </a:r>
          </a:p>
          <a:p>
            <a:endParaRPr lang="it-IT" b="1" dirty="0">
              <a:latin typeface="Berlin Sans FB Demi" panose="020E0802020502020306" pitchFamily="34" charset="0"/>
            </a:endParaRPr>
          </a:p>
          <a:p>
            <a:pPr marL="285750" indent="-285750">
              <a:buFont typeface="Wingdings" panose="05000000000000000000" pitchFamily="2" charset="2"/>
              <a:buChar char="q"/>
            </a:pPr>
            <a:r>
              <a:rPr lang="it-IT" b="1" dirty="0">
                <a:solidFill>
                  <a:schemeClr val="bg1"/>
                </a:solidFill>
                <a:highlight>
                  <a:srgbClr val="0000FF"/>
                </a:highlight>
                <a:latin typeface="Berlin Sans FB Demi" panose="020E0802020502020306" pitchFamily="34" charset="0"/>
              </a:rPr>
              <a:t>L'Era Moderna dei Modelli Generativi - Il Deep Learning al Centro della Scena:</a:t>
            </a:r>
            <a:r>
              <a:rPr lang="it-IT" b="1" dirty="0">
                <a:latin typeface="Berlin Sans FB Demi" panose="020E0802020502020306" pitchFamily="34" charset="0"/>
              </a:rPr>
              <a:t> </a:t>
            </a:r>
            <a:r>
              <a:rPr lang="it-IT" b="1" dirty="0" err="1">
                <a:latin typeface="Berlin Sans FB Demi" panose="020E0802020502020306" pitchFamily="34" charset="0"/>
              </a:rPr>
              <a:t>Variational</a:t>
            </a:r>
            <a:r>
              <a:rPr lang="it-IT" b="1" dirty="0">
                <a:latin typeface="Berlin Sans FB Demi" panose="020E0802020502020306" pitchFamily="34" charset="0"/>
              </a:rPr>
              <a:t> </a:t>
            </a:r>
            <a:r>
              <a:rPr lang="it-IT" b="1" dirty="0" err="1">
                <a:latin typeface="Berlin Sans FB Demi" panose="020E0802020502020306" pitchFamily="34" charset="0"/>
              </a:rPr>
              <a:t>Autoencoders</a:t>
            </a:r>
            <a:r>
              <a:rPr lang="it-IT" b="1" dirty="0">
                <a:latin typeface="Berlin Sans FB Demi" panose="020E0802020502020306" pitchFamily="34" charset="0"/>
              </a:rPr>
              <a:t> (</a:t>
            </a:r>
            <a:r>
              <a:rPr lang="it-IT" b="1" dirty="0" err="1">
                <a:latin typeface="Berlin Sans FB Demi" panose="020E0802020502020306" pitchFamily="34" charset="0"/>
              </a:rPr>
              <a:t>VAEs</a:t>
            </a:r>
            <a:r>
              <a:rPr lang="it-IT" b="1" dirty="0">
                <a:latin typeface="Berlin Sans FB Demi" panose="020E0802020502020306" pitchFamily="34" charset="0"/>
              </a:rPr>
              <a:t>) (2013). Dal 2014 </a:t>
            </a:r>
            <a:r>
              <a:rPr lang="it-IT" sz="1800" b="1" dirty="0">
                <a:effectLst/>
                <a:latin typeface="Berlin Sans FB Demi" panose="020E0802020502020306" pitchFamily="34" charset="0"/>
                <a:ea typeface="Aptos" panose="020B0004020202020204" pitchFamily="34" charset="0"/>
                <a:cs typeface="Times New Roman" panose="02020603050405020304" pitchFamily="18" charset="0"/>
              </a:rPr>
              <a:t>Generative </a:t>
            </a:r>
            <a:r>
              <a:rPr lang="it-IT" sz="1800" b="1" dirty="0" err="1">
                <a:effectLst/>
                <a:latin typeface="Berlin Sans FB Demi" panose="020E0802020502020306" pitchFamily="34" charset="0"/>
                <a:ea typeface="Aptos" panose="020B0004020202020204" pitchFamily="34" charset="0"/>
                <a:cs typeface="Times New Roman" panose="02020603050405020304" pitchFamily="18" charset="0"/>
              </a:rPr>
              <a:t>Adversarial</a:t>
            </a:r>
            <a:r>
              <a:rPr lang="it-IT" sz="1800" b="1" dirty="0">
                <a:effectLst/>
                <a:latin typeface="Berlin Sans FB Demi" panose="020E0802020502020306" pitchFamily="34" charset="0"/>
                <a:ea typeface="Aptos" panose="020B0004020202020204" pitchFamily="34" charset="0"/>
                <a:cs typeface="Times New Roman" panose="02020603050405020304" pitchFamily="18" charset="0"/>
              </a:rPr>
              <a:t> Networks (</a:t>
            </a:r>
            <a:r>
              <a:rPr lang="it-IT" sz="1800" b="1" dirty="0" err="1">
                <a:effectLst/>
                <a:latin typeface="Berlin Sans FB Demi" panose="020E0802020502020306" pitchFamily="34" charset="0"/>
                <a:ea typeface="Aptos" panose="020B0004020202020204" pitchFamily="34" charset="0"/>
                <a:cs typeface="Times New Roman" panose="02020603050405020304" pitchFamily="18" charset="0"/>
              </a:rPr>
              <a:t>GANs</a:t>
            </a:r>
            <a:r>
              <a:rPr lang="it-IT" sz="1800" b="1" dirty="0">
                <a:effectLst/>
                <a:latin typeface="Berlin Sans FB Demi" panose="020E0802020502020306" pitchFamily="34" charset="0"/>
                <a:ea typeface="Aptos" panose="020B0004020202020204" pitchFamily="34" charset="0"/>
                <a:cs typeface="Times New Roman" panose="02020603050405020304" pitchFamily="18" charset="0"/>
              </a:rPr>
              <a:t>) ed evoluzioni. </a:t>
            </a:r>
            <a:r>
              <a:rPr lang="it-IT" b="1" dirty="0">
                <a:latin typeface="Berlin Sans FB Demi" panose="020E0802020502020306" pitchFamily="34" charset="0"/>
              </a:rPr>
              <a:t>Dal 2017 Transformer ed evoluzione dei modelli linguistici. Modelli di Diffusione, introdotti nel 2015 e poi diffusi a partire del 2020 con varie evoluzioni.</a:t>
            </a:r>
          </a:p>
          <a:p>
            <a:pPr marL="285750" indent="-285750">
              <a:buFont typeface="Wingdings" panose="05000000000000000000" pitchFamily="2" charset="2"/>
              <a:buChar char="q"/>
            </a:pPr>
            <a:endParaRPr lang="en-US" b="0" i="0" dirty="0">
              <a:solidFill>
                <a:srgbClr val="1F1F1F"/>
              </a:solidFill>
              <a:effectLst/>
              <a:latin typeface="ElsevierGulliver"/>
            </a:endParaRPr>
          </a:p>
          <a:p>
            <a:pPr marL="285750" indent="-285750">
              <a:buFont typeface="Wingdings" panose="05000000000000000000" pitchFamily="2" charset="2"/>
              <a:buChar char="q"/>
            </a:pPr>
            <a:endParaRPr lang="it-IT" b="1" dirty="0">
              <a:latin typeface="Berlin Sans FB Demi" panose="020E0802020502020306" pitchFamily="34" charset="0"/>
            </a:endParaRPr>
          </a:p>
        </p:txBody>
      </p:sp>
    </p:spTree>
    <p:extLst>
      <p:ext uri="{BB962C8B-B14F-4D97-AF65-F5344CB8AC3E}">
        <p14:creationId xmlns:p14="http://schemas.microsoft.com/office/powerpoint/2010/main" val="37835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EDE76-FBCA-9A33-F2B8-550C141F9D69}"/>
            </a:ext>
          </a:extLst>
        </p:cNvPr>
        <p:cNvGrpSpPr/>
        <p:nvPr/>
      </p:nvGrpSpPr>
      <p:grpSpPr>
        <a:xfrm>
          <a:off x="0" y="0"/>
          <a:ext cx="0" cy="0"/>
          <a:chOff x="0" y="0"/>
          <a:chExt cx="0" cy="0"/>
        </a:xfrm>
      </p:grpSpPr>
      <p:sp>
        <p:nvSpPr>
          <p:cNvPr id="3" name="CasellaDiTesto 2">
            <a:extLst>
              <a:ext uri="{FF2B5EF4-FFF2-40B4-BE49-F238E27FC236}">
                <a16:creationId xmlns:a16="http://schemas.microsoft.com/office/drawing/2014/main" id="{45CE70FF-6FF0-4893-8938-23FDDCE62F3B}"/>
              </a:ext>
            </a:extLst>
          </p:cNvPr>
          <p:cNvSpPr txBox="1"/>
          <p:nvPr/>
        </p:nvSpPr>
        <p:spPr>
          <a:xfrm>
            <a:off x="1371600" y="185057"/>
            <a:ext cx="9677400" cy="400110"/>
          </a:xfrm>
          <a:prstGeom prst="rect">
            <a:avLst/>
          </a:prstGeom>
          <a:noFill/>
        </p:spPr>
        <p:txBody>
          <a:bodyPr wrap="square" rtlCol="0">
            <a:spAutoFit/>
          </a:bodyPr>
          <a:lstStyle/>
          <a:p>
            <a:pPr algn="ctr"/>
            <a:r>
              <a:rPr lang="it-IT" sz="2000" dirty="0">
                <a:latin typeface="Berlin Sans FB Demi" panose="020E0802020502020306" pitchFamily="34" charset="0"/>
              </a:rPr>
              <a:t>Due approcci nell’Apprendimento Automatico a confronto</a:t>
            </a:r>
          </a:p>
        </p:txBody>
      </p:sp>
      <p:pic>
        <p:nvPicPr>
          <p:cNvPr id="5" name="object 6">
            <a:extLst>
              <a:ext uri="{FF2B5EF4-FFF2-40B4-BE49-F238E27FC236}">
                <a16:creationId xmlns:a16="http://schemas.microsoft.com/office/drawing/2014/main" id="{D1F6F8C7-67D8-7B74-ADEB-BE9C76411C05}"/>
              </a:ext>
            </a:extLst>
          </p:cNvPr>
          <p:cNvPicPr/>
          <p:nvPr/>
        </p:nvPicPr>
        <p:blipFill>
          <a:blip r:embed="rId2" cstate="print"/>
          <a:stretch>
            <a:fillRect/>
          </a:stretch>
        </p:blipFill>
        <p:spPr>
          <a:xfrm>
            <a:off x="7281600" y="1952603"/>
            <a:ext cx="4119099" cy="2185399"/>
          </a:xfrm>
          <a:prstGeom prst="rect">
            <a:avLst/>
          </a:prstGeom>
        </p:spPr>
      </p:pic>
      <p:sp>
        <p:nvSpPr>
          <p:cNvPr id="6" name="object 4">
            <a:extLst>
              <a:ext uri="{FF2B5EF4-FFF2-40B4-BE49-F238E27FC236}">
                <a16:creationId xmlns:a16="http://schemas.microsoft.com/office/drawing/2014/main" id="{E23A2E7B-E042-AFC2-DEE2-F6C154690567}"/>
              </a:ext>
            </a:extLst>
          </p:cNvPr>
          <p:cNvSpPr txBox="1"/>
          <p:nvPr/>
        </p:nvSpPr>
        <p:spPr>
          <a:xfrm>
            <a:off x="9826625" y="4488839"/>
            <a:ext cx="1131570" cy="197490"/>
          </a:xfrm>
          <a:prstGeom prst="rect">
            <a:avLst/>
          </a:prstGeom>
        </p:spPr>
        <p:txBody>
          <a:bodyPr vert="horz" wrap="square" lIns="0" tIns="12700" rIns="0" bIns="0" rtlCol="0">
            <a:spAutoFit/>
          </a:bodyPr>
          <a:lstStyle/>
          <a:p>
            <a:pPr marL="12700">
              <a:lnSpc>
                <a:spcPct val="100000"/>
              </a:lnSpc>
              <a:spcBef>
                <a:spcPts val="100"/>
              </a:spcBef>
            </a:pPr>
            <a:r>
              <a:rPr lang="it-IT" sz="1200" u="heavy" spc="-70" dirty="0">
                <a:solidFill>
                  <a:srgbClr val="009999"/>
                </a:solidFill>
                <a:uFill>
                  <a:solidFill>
                    <a:srgbClr val="009999"/>
                  </a:solidFill>
                </a:uFill>
                <a:latin typeface="Verdana"/>
                <a:cs typeface="Verdana"/>
                <a:hlinkClick r:id="rId3"/>
              </a:rPr>
              <a:t>fonte</a:t>
            </a:r>
            <a:endParaRPr sz="1200" dirty="0">
              <a:latin typeface="Verdana"/>
              <a:cs typeface="Verdana"/>
            </a:endParaRPr>
          </a:p>
        </p:txBody>
      </p:sp>
      <p:sp>
        <p:nvSpPr>
          <p:cNvPr id="7" name="CasellaDiTesto 6">
            <a:extLst>
              <a:ext uri="{FF2B5EF4-FFF2-40B4-BE49-F238E27FC236}">
                <a16:creationId xmlns:a16="http://schemas.microsoft.com/office/drawing/2014/main" id="{EF3E4A31-D00D-AEB0-DB48-B8883A9804CC}"/>
              </a:ext>
            </a:extLst>
          </p:cNvPr>
          <p:cNvSpPr txBox="1"/>
          <p:nvPr/>
        </p:nvSpPr>
        <p:spPr>
          <a:xfrm>
            <a:off x="511629" y="1251857"/>
            <a:ext cx="6096000" cy="1754326"/>
          </a:xfrm>
          <a:prstGeom prst="rect">
            <a:avLst/>
          </a:prstGeom>
          <a:noFill/>
        </p:spPr>
        <p:txBody>
          <a:bodyPr wrap="square" rtlCol="0">
            <a:spAutoFit/>
          </a:bodyPr>
          <a:lstStyle/>
          <a:p>
            <a:pPr algn="just"/>
            <a:r>
              <a:rPr lang="it-IT" b="1" i="0" dirty="0">
                <a:solidFill>
                  <a:srgbClr val="31333F"/>
                </a:solidFill>
                <a:effectLst/>
                <a:latin typeface="Berlin Sans FB Demi" panose="020E0802020502020306" pitchFamily="34" charset="0"/>
              </a:rPr>
              <a:t>Modelli discriminativi</a:t>
            </a:r>
            <a:r>
              <a:rPr lang="it-IT" b="0" i="0" dirty="0">
                <a:solidFill>
                  <a:srgbClr val="31333F"/>
                </a:solidFill>
                <a:effectLst/>
                <a:latin typeface="Berlin Sans FB Demi" panose="020E0802020502020306" pitchFamily="34" charset="0"/>
              </a:rPr>
              <a:t>: </a:t>
            </a:r>
            <a:r>
              <a:rPr lang="it-IT" i="0" dirty="0">
                <a:solidFill>
                  <a:srgbClr val="31333F"/>
                </a:solidFill>
                <a:effectLst/>
                <a:latin typeface="Berlin Sans FB Demi" panose="020E0802020502020306" pitchFamily="34" charset="0"/>
              </a:rPr>
              <a:t>questi modelli si concentrano sull'apprendimento della distribuzione di probabilità condizionata P(Y|</a:t>
            </a:r>
            <a:r>
              <a:rPr lang="it-IT" dirty="0">
                <a:solidFill>
                  <a:srgbClr val="31333F"/>
                </a:solidFill>
                <a:latin typeface="Berlin Sans FB Demi" panose="020E0802020502020306" pitchFamily="34" charset="0"/>
              </a:rPr>
              <a:t>X</a:t>
            </a:r>
            <a:r>
              <a:rPr lang="it-IT" i="0" dirty="0">
                <a:solidFill>
                  <a:srgbClr val="31333F"/>
                </a:solidFill>
                <a:effectLst/>
                <a:latin typeface="Berlin Sans FB Demi" panose="020E0802020502020306" pitchFamily="34" charset="0"/>
              </a:rPr>
              <a:t>). Apprendono una funzione per mappare la relazione tra la variabile risposta e le variabili esplicative per effettuare classificazioni o previsioni.</a:t>
            </a:r>
            <a:endParaRPr lang="it-IT" dirty="0">
              <a:latin typeface="Berlin Sans FB Demi" panose="020E0802020502020306" pitchFamily="34" charset="0"/>
            </a:endParaRPr>
          </a:p>
        </p:txBody>
      </p:sp>
      <p:sp>
        <p:nvSpPr>
          <p:cNvPr id="8" name="CasellaDiTesto 7">
            <a:extLst>
              <a:ext uri="{FF2B5EF4-FFF2-40B4-BE49-F238E27FC236}">
                <a16:creationId xmlns:a16="http://schemas.microsoft.com/office/drawing/2014/main" id="{EE0321D7-12B7-4D95-0328-5F245B46BE52}"/>
              </a:ext>
            </a:extLst>
          </p:cNvPr>
          <p:cNvSpPr txBox="1"/>
          <p:nvPr/>
        </p:nvSpPr>
        <p:spPr>
          <a:xfrm>
            <a:off x="511629" y="3102429"/>
            <a:ext cx="5900057" cy="1200329"/>
          </a:xfrm>
          <a:prstGeom prst="rect">
            <a:avLst/>
          </a:prstGeom>
          <a:noFill/>
        </p:spPr>
        <p:txBody>
          <a:bodyPr wrap="square" rtlCol="0">
            <a:spAutoFit/>
          </a:bodyPr>
          <a:lstStyle/>
          <a:p>
            <a:pPr algn="just"/>
            <a:r>
              <a:rPr lang="it-IT" b="0" i="0" dirty="0">
                <a:solidFill>
                  <a:srgbClr val="31333F"/>
                </a:solidFill>
                <a:effectLst/>
                <a:latin typeface="Berlin Sans FB Demi" panose="020E0802020502020306" pitchFamily="34" charset="0"/>
              </a:rPr>
              <a:t>Modelli generativi: questi modelli mirano ad apprendere la distribuzione di probabilità congiunta sui dati P(X,Y). Si concentrano sulla generazione di dati che siano simili ai dati usati per l'addestramento.</a:t>
            </a:r>
            <a:endParaRPr lang="it-IT" dirty="0">
              <a:latin typeface="Berlin Sans FB Demi" panose="020E0802020502020306" pitchFamily="34" charset="0"/>
            </a:endParaRPr>
          </a:p>
        </p:txBody>
      </p:sp>
    </p:spTree>
    <p:extLst>
      <p:ext uri="{BB962C8B-B14F-4D97-AF65-F5344CB8AC3E}">
        <p14:creationId xmlns:p14="http://schemas.microsoft.com/office/powerpoint/2010/main" val="3854367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26BEC30E-A58F-E30C-3482-E112D8AEAEF9}"/>
              </a:ext>
            </a:extLst>
          </p:cNvPr>
          <p:cNvSpPr txBox="1"/>
          <p:nvPr/>
        </p:nvSpPr>
        <p:spPr>
          <a:xfrm>
            <a:off x="2394857" y="242891"/>
            <a:ext cx="8218714" cy="369332"/>
          </a:xfrm>
          <a:prstGeom prst="rect">
            <a:avLst/>
          </a:prstGeom>
          <a:noFill/>
        </p:spPr>
        <p:txBody>
          <a:bodyPr wrap="square">
            <a:spAutoFit/>
          </a:bodyPr>
          <a:lstStyle/>
          <a:p>
            <a:pPr algn="ctr"/>
            <a:r>
              <a:rPr lang="it-IT" sz="1800" dirty="0">
                <a:latin typeface="Berlin Sans FB Demi" panose="020E0802020502020306" pitchFamily="34" charset="0"/>
              </a:rPr>
              <a:t>Intelligenza Artificiale Generativa: applicazioni e sfide in ambito attuariale</a:t>
            </a:r>
          </a:p>
        </p:txBody>
      </p:sp>
      <p:sp>
        <p:nvSpPr>
          <p:cNvPr id="2" name="Ovale 1">
            <a:extLst>
              <a:ext uri="{FF2B5EF4-FFF2-40B4-BE49-F238E27FC236}">
                <a16:creationId xmlns:a16="http://schemas.microsoft.com/office/drawing/2014/main" id="{03705788-4E0F-D95B-7635-2A164E8082F5}"/>
              </a:ext>
            </a:extLst>
          </p:cNvPr>
          <p:cNvSpPr/>
          <p:nvPr/>
        </p:nvSpPr>
        <p:spPr>
          <a:xfrm>
            <a:off x="508910" y="1213753"/>
            <a:ext cx="3069771" cy="11974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latin typeface="Berlin Sans FB Demi" panose="020E0802020502020306" pitchFamily="34" charset="0"/>
              </a:rPr>
              <a:t>Generazione di dati sintetici</a:t>
            </a:r>
          </a:p>
        </p:txBody>
      </p:sp>
      <p:sp>
        <p:nvSpPr>
          <p:cNvPr id="4" name="Rettangolo con angoli arrotondati 3">
            <a:extLst>
              <a:ext uri="{FF2B5EF4-FFF2-40B4-BE49-F238E27FC236}">
                <a16:creationId xmlns:a16="http://schemas.microsoft.com/office/drawing/2014/main" id="{A041C5C6-3496-3DF6-582A-8D5AB901C232}"/>
              </a:ext>
            </a:extLst>
          </p:cNvPr>
          <p:cNvSpPr/>
          <p:nvPr/>
        </p:nvSpPr>
        <p:spPr>
          <a:xfrm>
            <a:off x="3941989" y="1643737"/>
            <a:ext cx="2862943" cy="141514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it-IT" dirty="0">
                <a:latin typeface="Berlin Sans FB Demi" panose="020E0802020502020306" pitchFamily="34" charset="0"/>
              </a:rPr>
              <a:t>Simulazione di scenari</a:t>
            </a:r>
          </a:p>
        </p:txBody>
      </p:sp>
      <p:sp>
        <p:nvSpPr>
          <p:cNvPr id="5" name="Rettangolo con due angoli in diagonale ritagliati 4">
            <a:extLst>
              <a:ext uri="{FF2B5EF4-FFF2-40B4-BE49-F238E27FC236}">
                <a16:creationId xmlns:a16="http://schemas.microsoft.com/office/drawing/2014/main" id="{3554B11B-EAAC-6EAE-46B8-76715033ADDA}"/>
              </a:ext>
            </a:extLst>
          </p:cNvPr>
          <p:cNvSpPr/>
          <p:nvPr/>
        </p:nvSpPr>
        <p:spPr>
          <a:xfrm>
            <a:off x="571498" y="3347357"/>
            <a:ext cx="2318657" cy="1796143"/>
          </a:xfrm>
          <a:prstGeom prst="snip2Diag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it-IT" dirty="0">
                <a:latin typeface="Berlin Sans FB Demi" panose="020E0802020502020306" pitchFamily="34" charset="0"/>
              </a:rPr>
              <a:t>Interpretabilità e trasparenza</a:t>
            </a:r>
          </a:p>
        </p:txBody>
      </p:sp>
      <p:sp>
        <p:nvSpPr>
          <p:cNvPr id="6" name="Ovale 5">
            <a:extLst>
              <a:ext uri="{FF2B5EF4-FFF2-40B4-BE49-F238E27FC236}">
                <a16:creationId xmlns:a16="http://schemas.microsoft.com/office/drawing/2014/main" id="{7FD90AFB-28C9-822A-84B8-6D49831E56A5}"/>
              </a:ext>
            </a:extLst>
          </p:cNvPr>
          <p:cNvSpPr/>
          <p:nvPr/>
        </p:nvSpPr>
        <p:spPr>
          <a:xfrm>
            <a:off x="7168241" y="772879"/>
            <a:ext cx="2318657" cy="157843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it-IT" dirty="0">
                <a:latin typeface="Berlin Sans FB Demi" panose="020E0802020502020306" pitchFamily="34" charset="0"/>
              </a:rPr>
              <a:t>Automazione dei processi e incremento di produttività</a:t>
            </a:r>
          </a:p>
        </p:txBody>
      </p:sp>
      <p:sp>
        <p:nvSpPr>
          <p:cNvPr id="7" name="Triangolo isoscele 6">
            <a:extLst>
              <a:ext uri="{FF2B5EF4-FFF2-40B4-BE49-F238E27FC236}">
                <a16:creationId xmlns:a16="http://schemas.microsoft.com/office/drawing/2014/main" id="{D00664F9-14D6-5480-CD9F-381B99AC317D}"/>
              </a:ext>
            </a:extLst>
          </p:cNvPr>
          <p:cNvSpPr/>
          <p:nvPr/>
        </p:nvSpPr>
        <p:spPr>
          <a:xfrm>
            <a:off x="9013370" y="1181097"/>
            <a:ext cx="2873829" cy="2286000"/>
          </a:xfrm>
          <a:prstGeom prst="triangl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solidFill>
                  <a:schemeClr val="bg1"/>
                </a:solidFill>
                <a:latin typeface="Berlin Sans FB Demi" panose="020E0802020502020306" pitchFamily="34" charset="0"/>
              </a:rPr>
              <a:t>Assistenza nella programmazione</a:t>
            </a:r>
          </a:p>
        </p:txBody>
      </p:sp>
      <p:sp>
        <p:nvSpPr>
          <p:cNvPr id="8" name="Stella a 5 punte 7">
            <a:extLst>
              <a:ext uri="{FF2B5EF4-FFF2-40B4-BE49-F238E27FC236}">
                <a16:creationId xmlns:a16="http://schemas.microsoft.com/office/drawing/2014/main" id="{64925C9D-2F22-F8FC-F381-29B01CE954F2}"/>
              </a:ext>
            </a:extLst>
          </p:cNvPr>
          <p:cNvSpPr/>
          <p:nvPr/>
        </p:nvSpPr>
        <p:spPr>
          <a:xfrm>
            <a:off x="8860969" y="3875315"/>
            <a:ext cx="3178629" cy="2536371"/>
          </a:xfrm>
          <a:prstGeom prst="star5">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it-IT" dirty="0">
                <a:latin typeface="Berlin Sans FB Demi" panose="020E0802020502020306" pitchFamily="34" charset="0"/>
              </a:rPr>
              <a:t>Data Privacy e Copyright</a:t>
            </a:r>
          </a:p>
        </p:txBody>
      </p:sp>
      <p:sp>
        <p:nvSpPr>
          <p:cNvPr id="9" name="Rettangolo con angoli in alto ritagliati 8">
            <a:extLst>
              <a:ext uri="{FF2B5EF4-FFF2-40B4-BE49-F238E27FC236}">
                <a16:creationId xmlns:a16="http://schemas.microsoft.com/office/drawing/2014/main" id="{F10DA0A5-2AE4-D251-3571-97F8D1A93042}"/>
              </a:ext>
            </a:extLst>
          </p:cNvPr>
          <p:cNvSpPr/>
          <p:nvPr/>
        </p:nvSpPr>
        <p:spPr>
          <a:xfrm>
            <a:off x="3214006" y="4898572"/>
            <a:ext cx="2460171" cy="1513114"/>
          </a:xfrm>
          <a:prstGeom prst="snip2Same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it-IT" dirty="0">
                <a:solidFill>
                  <a:schemeClr val="bg1"/>
                </a:solidFill>
                <a:latin typeface="Berlin Sans FB Demi" panose="020E0802020502020306" pitchFamily="34" charset="0"/>
              </a:rPr>
              <a:t>Allucinazioni e distorsioni</a:t>
            </a:r>
          </a:p>
        </p:txBody>
      </p:sp>
      <p:sp>
        <p:nvSpPr>
          <p:cNvPr id="10" name="Cerchio parziale 9">
            <a:extLst>
              <a:ext uri="{FF2B5EF4-FFF2-40B4-BE49-F238E27FC236}">
                <a16:creationId xmlns:a16="http://schemas.microsoft.com/office/drawing/2014/main" id="{54C2D8D2-CE8A-C2F6-215C-DEB10DC99F49}"/>
              </a:ext>
            </a:extLst>
          </p:cNvPr>
          <p:cNvSpPr/>
          <p:nvPr/>
        </p:nvSpPr>
        <p:spPr>
          <a:xfrm>
            <a:off x="6346371" y="3477987"/>
            <a:ext cx="2188029" cy="2111828"/>
          </a:xfrm>
          <a:prstGeom prst="pi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t-IT" dirty="0">
              <a:solidFill>
                <a:schemeClr val="tx1"/>
              </a:solidFill>
            </a:endParaRPr>
          </a:p>
          <a:p>
            <a:pPr algn="ctr"/>
            <a:endParaRPr lang="it-IT" dirty="0">
              <a:solidFill>
                <a:schemeClr val="tx1"/>
              </a:solidFill>
            </a:endParaRPr>
          </a:p>
          <a:p>
            <a:pPr algn="ctr"/>
            <a:endParaRPr lang="it-IT" dirty="0">
              <a:solidFill>
                <a:schemeClr val="tx1"/>
              </a:solidFill>
            </a:endParaRPr>
          </a:p>
          <a:p>
            <a:pPr algn="ctr"/>
            <a:r>
              <a:rPr lang="it-IT" dirty="0">
                <a:solidFill>
                  <a:schemeClr val="bg1"/>
                </a:solidFill>
                <a:latin typeface="Berlin Sans FB Demi" panose="020E0802020502020306" pitchFamily="34" charset="0"/>
              </a:rPr>
              <a:t>Qualità dei dati</a:t>
            </a:r>
          </a:p>
        </p:txBody>
      </p:sp>
    </p:spTree>
    <p:extLst>
      <p:ext uri="{BB962C8B-B14F-4D97-AF65-F5344CB8AC3E}">
        <p14:creationId xmlns:p14="http://schemas.microsoft.com/office/powerpoint/2010/main" val="28785440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2888</TotalTime>
  <Words>4025</Words>
  <Application>Microsoft Office PowerPoint</Application>
  <PresentationFormat>Widescreen</PresentationFormat>
  <Paragraphs>431</Paragraphs>
  <Slides>55</Slides>
  <Notes>0</Notes>
  <HiddenSlides>0</HiddenSlides>
  <MMClips>0</MMClips>
  <ScaleCrop>false</ScaleCrop>
  <HeadingPairs>
    <vt:vector size="6" baseType="variant">
      <vt:variant>
        <vt:lpstr>Caratteri utilizzati</vt:lpstr>
      </vt:variant>
      <vt:variant>
        <vt:i4>11</vt:i4>
      </vt:variant>
      <vt:variant>
        <vt:lpstr>Tema</vt:lpstr>
      </vt:variant>
      <vt:variant>
        <vt:i4>1</vt:i4>
      </vt:variant>
      <vt:variant>
        <vt:lpstr>Titoli diapositive</vt:lpstr>
      </vt:variant>
      <vt:variant>
        <vt:i4>55</vt:i4>
      </vt:variant>
    </vt:vector>
  </HeadingPairs>
  <TitlesOfParts>
    <vt:vector size="67" baseType="lpstr">
      <vt:lpstr>Aptos</vt:lpstr>
      <vt:lpstr>Aptos Display</vt:lpstr>
      <vt:lpstr>Arial</vt:lpstr>
      <vt:lpstr>Berlin Sans FB</vt:lpstr>
      <vt:lpstr>Berlin Sans FB Demi</vt:lpstr>
      <vt:lpstr>Cambria Math</vt:lpstr>
      <vt:lpstr>Courier New</vt:lpstr>
      <vt:lpstr>ElsevierGulliver</vt:lpstr>
      <vt:lpstr>Source Sans Pro</vt:lpstr>
      <vt:lpstr>Verdana</vt:lpstr>
      <vt:lpstr>Wingdings</vt:lpstr>
      <vt:lpstr>Tema di Office</vt:lpstr>
      <vt:lpstr>L’innovazione attuariale attraverso l’intelligenza artificiale generativa e l’ingegneria dei prompt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L’innovazione attuariale attraverso l’intelligenza artificiale generativa e l’ingegneria dei prompt</dc:title>
  <dc:creator>claudio giancaterino</dc:creator>
  <cp:lastModifiedBy>claudio giancaterino</cp:lastModifiedBy>
  <cp:revision>56</cp:revision>
  <dcterms:created xsi:type="dcterms:W3CDTF">2025-03-16T05:19:55Z</dcterms:created>
  <dcterms:modified xsi:type="dcterms:W3CDTF">2025-03-28T11:40:35Z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f5fe31f-9de1-4167-a753-111c0df8115f_Enabled">
    <vt:lpwstr>true</vt:lpwstr>
  </property>
  <property fmtid="{D5CDD505-2E9C-101B-9397-08002B2CF9AE}" pid="3" name="MSIP_Label_5f5fe31f-9de1-4167-a753-111c0df8115f_SetDate">
    <vt:lpwstr>2025-03-26T14:16:30Z</vt:lpwstr>
  </property>
  <property fmtid="{D5CDD505-2E9C-101B-9397-08002B2CF9AE}" pid="4" name="MSIP_Label_5f5fe31f-9de1-4167-a753-111c0df8115f_Method">
    <vt:lpwstr>Standard</vt:lpwstr>
  </property>
  <property fmtid="{D5CDD505-2E9C-101B-9397-08002B2CF9AE}" pid="5" name="MSIP_Label_5f5fe31f-9de1-4167-a753-111c0df8115f_Name">
    <vt:lpwstr>5f5fe31f-9de1-4167-a753-111c0df8115f</vt:lpwstr>
  </property>
  <property fmtid="{D5CDD505-2E9C-101B-9397-08002B2CF9AE}" pid="6" name="MSIP_Label_5f5fe31f-9de1-4167-a753-111c0df8115f_SiteId">
    <vt:lpwstr>cc4baf00-15c9-48dd-9f59-88c98bde2be7</vt:lpwstr>
  </property>
  <property fmtid="{D5CDD505-2E9C-101B-9397-08002B2CF9AE}" pid="7" name="MSIP_Label_5f5fe31f-9de1-4167-a753-111c0df8115f_ActionId">
    <vt:lpwstr>8ee438d5-6677-4c88-aa69-34d1c797c424</vt:lpwstr>
  </property>
  <property fmtid="{D5CDD505-2E9C-101B-9397-08002B2CF9AE}" pid="8" name="MSIP_Label_5f5fe31f-9de1-4167-a753-111c0df8115f_ContentBits">
    <vt:lpwstr>0</vt:lpwstr>
  </property>
</Properties>
</file>