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Oswald" panose="020B0604020202020204" charset="0"/>
      <p:regular r:id="rId18"/>
      <p:bold r:id="rId19"/>
    </p:embeddedFont>
    <p:embeddedFont>
      <p:font typeface="Playfair Display" panose="020B060402020202020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098dc39d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098dc39d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0a126d40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0a126d40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759747ce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759747ce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5566a8f8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5566a8f8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0759747c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0759747c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0759747ce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0759747ce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09f6408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09f6408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55fc005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55fc005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55fc005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55fc005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98dc39d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098dc39d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964775"/>
            <a:ext cx="8455500" cy="2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Sviluppare Agenti Conversazionali con Rasa</a:t>
            </a:r>
            <a:endParaRPr sz="600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Claudio G. Giancaterino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Rasa X</a:t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4886325" y="370550"/>
            <a:ext cx="4045200" cy="40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u="sng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➔"/>
            </a:pPr>
            <a:r>
              <a:rPr lang="en" sz="1800" b="1" u="sng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Apprendimento dalle reali conversazioni</a:t>
            </a:r>
            <a:endParaRPr sz="1800" b="1" u="sng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800" b="1" u="sng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800" b="1" u="sng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800" b="1" u="sng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➔"/>
            </a:pPr>
            <a:r>
              <a:rPr lang="en" sz="1800" b="1" u="sng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Passaggio in produzione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525075" y="321475"/>
            <a:ext cx="8154600" cy="112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latin typeface="Playfair Display"/>
                <a:ea typeface="Playfair Display"/>
                <a:cs typeface="Playfair Display"/>
                <a:sym typeface="Playfair Display"/>
              </a:rPr>
              <a:t>References:</a:t>
            </a:r>
            <a:endParaRPr sz="2400"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https://github.com/claudio1975/chatbot</a:t>
            </a: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https://bit.ly/2HdJwA8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2636050" y="1843100"/>
            <a:ext cx="4114800" cy="1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Playfair Display"/>
                <a:ea typeface="Playfair Display"/>
                <a:cs typeface="Playfair Display"/>
                <a:sym typeface="Playfair Display"/>
              </a:rPr>
              <a:t>Grazie!!!			</a:t>
            </a:r>
            <a:endParaRPr sz="6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5807875" y="4382700"/>
            <a:ext cx="30540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c.giancaterino@gmail.com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65500" y="3750475"/>
            <a:ext cx="4045200" cy="7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Rasa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4939500" y="289425"/>
            <a:ext cx="3837000" cy="46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 u="sng"/>
              <a:t>Perchè Rasa?</a:t>
            </a:r>
            <a:endParaRPr b="1" u="sng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E’ scalabile e flessibile, consente di realizzare soluzioni personalizzate</a:t>
            </a:r>
            <a:endParaRPr sz="14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b="1" u="sng"/>
              <a:t>Che cos’è Rasa?</a:t>
            </a:r>
            <a:endParaRPr b="1" u="sng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E’ una piattaforma open-source strutturata su librerie di Python</a:t>
            </a:r>
            <a:endParaRPr sz="14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b="1" u="sng"/>
              <a:t>Chi può utilizzarlo?</a:t>
            </a:r>
            <a:endParaRPr b="1" u="sng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E’ semplice da utilizzare però sono richieste conoscenze di programmazione &amp; machine learning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98825"/>
            <a:ext cx="3339174" cy="35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2721775" y="1521625"/>
            <a:ext cx="2561100" cy="1510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228175" y="1521625"/>
            <a:ext cx="2561100" cy="1510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016525" y="1596650"/>
            <a:ext cx="19716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Rasa Stack</a:t>
            </a:r>
            <a:endParaRPr sz="1800"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893225" y="2078825"/>
            <a:ext cx="996600" cy="6321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073700" y="2078825"/>
            <a:ext cx="996600" cy="6321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968225" y="2078675"/>
            <a:ext cx="8787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layfair Display"/>
                <a:ea typeface="Playfair Display"/>
                <a:cs typeface="Playfair Display"/>
                <a:sym typeface="Playfair Display"/>
              </a:rPr>
              <a:t>Rasa NLU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168375" y="2078675"/>
            <a:ext cx="8196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layfair Display"/>
                <a:ea typeface="Playfair Display"/>
                <a:cs typeface="Playfair Display"/>
                <a:sym typeface="Playfair Display"/>
              </a:rPr>
              <a:t>Rasa Core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397225" y="1671650"/>
            <a:ext cx="2250300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Rasa X</a:t>
            </a:r>
            <a:endParaRPr sz="1800"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5556625" y="2003825"/>
            <a:ext cx="397800" cy="1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 rot="10800000">
            <a:off x="5556632" y="2400146"/>
            <a:ext cx="397800" cy="1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50" y="1671650"/>
            <a:ext cx="878701" cy="6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00" y="2464600"/>
            <a:ext cx="819600" cy="7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96525" y="835825"/>
            <a:ext cx="2132400" cy="900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962850" y="894200"/>
            <a:ext cx="17589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layfair Display"/>
                <a:ea typeface="Playfair Display"/>
                <a:cs typeface="Playfair Display"/>
                <a:sym typeface="Playfair Display"/>
              </a:rPr>
              <a:t>The car is broken! I have to call a tow truck, please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5" name="Google Shape;85;p15"/>
          <p:cNvSpPr/>
          <p:nvPr/>
        </p:nvSpPr>
        <p:spPr>
          <a:xfrm rot="5400000">
            <a:off x="1415400" y="2512375"/>
            <a:ext cx="1035000" cy="19401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1275325" y="3099925"/>
            <a:ext cx="16179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layfair Display"/>
                <a:ea typeface="Playfair Display"/>
                <a:cs typeface="Playfair Display"/>
                <a:sym typeface="Playfair Display"/>
              </a:rPr>
              <a:t>The number to call is: 800-185-001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563825" y="1895488"/>
            <a:ext cx="397800" cy="1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 rot="10800000">
            <a:off x="1563832" y="2571746"/>
            <a:ext cx="397800" cy="1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2839650" y="289325"/>
            <a:ext cx="2496600" cy="4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❖"/>
            </a:pPr>
            <a:r>
              <a:rPr lang="en" sz="1800" b="1" u="sng">
                <a:latin typeface="Playfair Display"/>
                <a:ea typeface="Playfair Display"/>
                <a:cs typeface="Playfair Display"/>
                <a:sym typeface="Playfair Display"/>
              </a:rPr>
              <a:t>Come funziona?</a:t>
            </a:r>
            <a:endParaRPr sz="1800" b="1" u="sng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075375" y="3354000"/>
            <a:ext cx="4811400" cy="169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n" b="1">
                <a:latin typeface="Playfair Display"/>
                <a:ea typeface="Playfair Display"/>
                <a:cs typeface="Playfair Display"/>
                <a:sym typeface="Playfair Display"/>
              </a:rPr>
              <a:t>Rasa NLU addestra l’agente a comprendere i messaggi dell’utente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n" b="1">
                <a:latin typeface="Playfair Display"/>
                <a:ea typeface="Playfair Display"/>
                <a:cs typeface="Playfair Display"/>
                <a:sym typeface="Playfair Display"/>
              </a:rPr>
              <a:t>Rasa Core addestra l’agente a rispondere ai messaggi dell’utente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n" b="1">
                <a:latin typeface="Playfair Display"/>
                <a:ea typeface="Playfair Display"/>
                <a:cs typeface="Playfair Display"/>
                <a:sym typeface="Playfair Display"/>
              </a:rPr>
              <a:t>Rasa X migliora le prestazioni dell’agente sfruttando conversazioni reali e gestisce il passaggio in produzione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Rasa NLU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b="1" u="sng"/>
              <a:t>Classificazione degli intenti (finalità)</a:t>
            </a:r>
            <a:endParaRPr b="1" u="sng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u="sng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 b="1" u="sng"/>
              <a:t>Estrazione delle entità (parole chiave)</a:t>
            </a:r>
            <a:endParaRPr b="1" u="sng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u="sng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 b="1" u="sng"/>
              <a:t>Ottimizzazione degli iperparametri</a:t>
            </a:r>
            <a:endParaRPr b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225025" y="192875"/>
            <a:ext cx="5068500" cy="45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layfair Display"/>
                <a:ea typeface="Playfair Display"/>
                <a:cs typeface="Playfair Display"/>
                <a:sym typeface="Playfair Display"/>
              </a:rPr>
              <a:t>Rasa NLU: Natural Language Understanding</a:t>
            </a:r>
            <a:endParaRPr sz="18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5" y="1328750"/>
            <a:ext cx="878701" cy="6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1135875" y="685925"/>
            <a:ext cx="2379000" cy="900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car is broken! I have to call a tow truck, please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257175" y="2010150"/>
            <a:ext cx="7575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Intent Classification Pipeline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“The car is broken! I have to call a </a:t>
            </a:r>
            <a:r>
              <a:rPr lang="en" b="1">
                <a:solidFill>
                  <a:srgbClr val="0000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tow truck</a:t>
            </a:r>
            <a:r>
              <a:rPr lang="en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, please” {“intent”:”</a:t>
            </a:r>
            <a:r>
              <a:rPr lang="en" b="1">
                <a:solidFill>
                  <a:srgbClr val="0000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emergency_road_help</a:t>
            </a:r>
            <a:r>
              <a:rPr lang="en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”}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32175" y="3172575"/>
            <a:ext cx="7425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Entity Extraction Pipeline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“The car is broken! I have to call a </a:t>
            </a:r>
            <a:r>
              <a:rPr lang="en" b="1">
                <a:solidFill>
                  <a:srgbClr val="0000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tow truck</a:t>
            </a:r>
            <a:r>
              <a:rPr lang="en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, please” {“road_help”:”</a:t>
            </a:r>
            <a:r>
              <a:rPr lang="en" b="1">
                <a:solidFill>
                  <a:srgbClr val="0000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tow truck</a:t>
            </a:r>
            <a:r>
              <a:rPr lang="en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”}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471500" y="2856675"/>
            <a:ext cx="1703700" cy="315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557225" y="2851400"/>
            <a:ext cx="16179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Vectorization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5368550" y="2848625"/>
            <a:ext cx="2014500" cy="315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5443550" y="2848475"/>
            <a:ext cx="19179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Intent Classification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10" name="Google Shape;110;p17"/>
          <p:cNvCxnSpPr/>
          <p:nvPr/>
        </p:nvCxnSpPr>
        <p:spPr>
          <a:xfrm rot="10800000" flipH="1">
            <a:off x="3043225" y="3053875"/>
            <a:ext cx="12429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7"/>
          <p:cNvCxnSpPr/>
          <p:nvPr/>
        </p:nvCxnSpPr>
        <p:spPr>
          <a:xfrm>
            <a:off x="1322150" y="2522388"/>
            <a:ext cx="2400" cy="3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7"/>
          <p:cNvCxnSpPr/>
          <p:nvPr/>
        </p:nvCxnSpPr>
        <p:spPr>
          <a:xfrm rot="10800000">
            <a:off x="6418700" y="2528950"/>
            <a:ext cx="0" cy="3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17"/>
          <p:cNvSpPr/>
          <p:nvPr/>
        </p:nvSpPr>
        <p:spPr>
          <a:xfrm>
            <a:off x="471625" y="3981000"/>
            <a:ext cx="1703700" cy="29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471500" y="4552800"/>
            <a:ext cx="1703700" cy="54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2983825" y="4532625"/>
            <a:ext cx="1703700" cy="56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5368550" y="4552800"/>
            <a:ext cx="2014500" cy="56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5368550" y="3964700"/>
            <a:ext cx="1992900" cy="28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557225" y="3962450"/>
            <a:ext cx="13074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Tokenizer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57225" y="4495100"/>
            <a:ext cx="1510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Part of Speech Tagger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3171825" y="4624650"/>
            <a:ext cx="12429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Chunker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5668575" y="4508075"/>
            <a:ext cx="1307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Named Entity Recognition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5539975" y="3941050"/>
            <a:ext cx="15645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Entity Extraction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 rot="10800000">
            <a:off x="6375800" y="3638350"/>
            <a:ext cx="0" cy="3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1322275" y="3669338"/>
            <a:ext cx="2400" cy="3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7"/>
          <p:cNvCxnSpPr/>
          <p:nvPr/>
        </p:nvCxnSpPr>
        <p:spPr>
          <a:xfrm rot="10800000" flipH="1">
            <a:off x="2260150" y="4781100"/>
            <a:ext cx="6387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7"/>
          <p:cNvCxnSpPr/>
          <p:nvPr/>
        </p:nvCxnSpPr>
        <p:spPr>
          <a:xfrm rot="10800000" flipH="1">
            <a:off x="4722300" y="4781100"/>
            <a:ext cx="6387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7"/>
          <p:cNvCxnSpPr/>
          <p:nvPr/>
        </p:nvCxnSpPr>
        <p:spPr>
          <a:xfrm flipH="1">
            <a:off x="1311725" y="4256950"/>
            <a:ext cx="1800" cy="28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7"/>
          <p:cNvCxnSpPr/>
          <p:nvPr/>
        </p:nvCxnSpPr>
        <p:spPr>
          <a:xfrm rot="10800000">
            <a:off x="6365000" y="4246450"/>
            <a:ext cx="0" cy="3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439350" y="407200"/>
            <a:ext cx="8422500" cy="19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-</a:t>
            </a:r>
            <a:r>
              <a:rPr lang="en" sz="1800" b="1" dirty="0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NLU model</a:t>
            </a:r>
            <a:r>
              <a:rPr lang="en" sz="1800" dirty="0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: viene generato un dataset di dati che raggruppa i messaggi dell’utente per finalità e mette in evidenza i termini chiave con i relativi sinonimi.</a:t>
            </a:r>
            <a:endParaRPr sz="1800" dirty="0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-</a:t>
            </a:r>
            <a:r>
              <a:rPr lang="en" sz="1800" b="1" dirty="0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NLU pipeline</a:t>
            </a:r>
            <a:r>
              <a:rPr lang="en" sz="1800" dirty="0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: Rasa NLU consente di personalizzare il modello attraverso una pipeline di librerie definita nel file config.yml: </a:t>
            </a:r>
            <a:endParaRPr sz="1800" dirty="0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212651" y="2389599"/>
            <a:ext cx="8803758" cy="261479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language: “en”</a:t>
            </a:r>
            <a:endParaRPr dirty="0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pipeline</a:t>
            </a:r>
            <a:endParaRPr dirty="0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-name: “nlp_spacy”		         	#loads the spacy language model</a:t>
            </a:r>
            <a:endParaRPr dirty="0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-name: “tokenizer_spacy”	         	#split the sentence into tokens	</a:t>
            </a:r>
            <a:endParaRPr dirty="0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-name: ”ner_crf”		         	#defines the model which will be used for entity extraction</a:t>
            </a:r>
            <a:endParaRPr dirty="0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-name: “intent_featurizer_spacy”	         	#transform the sentence into a vector representation</a:t>
            </a:r>
            <a:endParaRPr dirty="0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-name: “intent_classifier_sklearn”        	#uses the vector representation to classify using SVM</a:t>
            </a:r>
            <a:endParaRPr dirty="0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-name: “ner_synonyms”	         	#trains the synonyms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Rasa Core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5047050" y="460775"/>
            <a:ext cx="3686100" cy="41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u="sng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➔"/>
            </a:pPr>
            <a:r>
              <a:rPr lang="en" sz="1800" b="1" u="sng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Pianificazione dei dialoghi</a:t>
            </a:r>
            <a:endParaRPr sz="1800" b="1" u="sng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1" u="sng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1" u="sng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800" b="1" u="sng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➔"/>
            </a:pPr>
            <a:r>
              <a:rPr lang="en" sz="1800" b="1" u="sng">
                <a:solidFill>
                  <a:schemeClr val="dk2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Gestione del dominio</a:t>
            </a:r>
            <a:endParaRPr sz="1800" b="1" u="sng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800" b="1" u="sng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1" u="sng">
              <a:solidFill>
                <a:schemeClr val="dk2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925" y="102650"/>
            <a:ext cx="2550350" cy="49506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" name="Google Shape;146;p20"/>
          <p:cNvSpPr txBox="1"/>
          <p:nvPr/>
        </p:nvSpPr>
        <p:spPr>
          <a:xfrm>
            <a:off x="289325" y="411126"/>
            <a:ext cx="5197200" cy="4642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*greet</a:t>
            </a:r>
            <a:endParaRPr sz="1100" dirty="0">
              <a:solidFill>
                <a:schemeClr val="dk2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U: Hello!</a:t>
            </a:r>
            <a:endParaRPr sz="1100" dirty="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				</a:t>
            </a:r>
            <a:endParaRPr sz="1100" dirty="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-utter_greet</a:t>
            </a:r>
            <a:endParaRPr sz="1100" dirty="0">
              <a:solidFill>
                <a:schemeClr val="dk2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B: Hello, I can offer you 			</a:t>
            </a:r>
            <a:endParaRPr sz="1100" dirty="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assistance on emergency situations, </a:t>
            </a:r>
            <a:endParaRPr sz="1100" dirty="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what number are you looking for?</a:t>
            </a:r>
            <a:endParaRPr sz="1100" dirty="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*emergency_road_help{“Road_help”:“tow truck”}</a:t>
            </a:r>
            <a:endParaRPr sz="1100" dirty="0">
              <a:solidFill>
                <a:schemeClr val="dk2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U: The car is broken! 			</a:t>
            </a:r>
            <a:endParaRPr sz="1100" dirty="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need to call a tow truck, please	</a:t>
            </a:r>
            <a:endParaRPr sz="1100" dirty="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-utter_action_road_help_</a:t>
            </a:r>
            <a:endParaRPr sz="1100" dirty="0">
              <a:solidFill>
                <a:schemeClr val="dk2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B: The number to call for any type 	</a:t>
            </a:r>
            <a:endParaRPr sz="1100" dirty="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 emergency in Europe is: 112. </a:t>
            </a:r>
            <a:endParaRPr sz="1100" dirty="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Depending of your country </a:t>
            </a:r>
            <a:endParaRPr sz="1100" dirty="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you can call the following numbers:</a:t>
            </a:r>
            <a:endParaRPr sz="1100" dirty="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Austria - 120</a:t>
            </a:r>
            <a:endParaRPr sz="1100" dirty="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. . . .</a:t>
            </a:r>
            <a:endParaRPr sz="1100" dirty="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 dirty="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*affirm</a:t>
            </a:r>
            <a:endParaRPr sz="1100" dirty="0">
              <a:solidFill>
                <a:schemeClr val="dk2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U: Many thanks</a:t>
            </a:r>
            <a:endParaRPr sz="1100" dirty="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-utter_affirm</a:t>
            </a:r>
            <a:endParaRPr sz="1100" dirty="0">
              <a:solidFill>
                <a:schemeClr val="dk2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B: You're welcome</a:t>
            </a:r>
            <a:endParaRPr sz="1100" dirty="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92875" y="102650"/>
            <a:ext cx="63435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Stories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viene generato uno schema di conversazioni reali tra utente e agente</a:t>
            </a:r>
            <a:endParaRPr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139274" y="1070344"/>
            <a:ext cx="8621953" cy="3929481"/>
          </a:xfrm>
          <a:prstGeom prst="rect">
            <a:avLst/>
          </a:prstGeom>
          <a:solidFill>
            <a:schemeClr val="tx1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Intents:					actions:</a:t>
            </a:r>
            <a:endParaRPr sz="1350" dirty="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-greet 					-utter_greet</a:t>
            </a:r>
            <a:endParaRPr sz="1350" dirty="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-emergency_ambulance 			-utter_action_help_ambulance</a:t>
            </a:r>
            <a:endParaRPr sz="1350" dirty="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-emergency_insurance_number 			-utter_action_help_insurance</a:t>
            </a:r>
            <a:endParaRPr sz="1350" dirty="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-emergency_fire 				-utter_action_help_fire</a:t>
            </a:r>
            <a:endParaRPr sz="1350" dirty="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-emergency_police 				-utter_action_help_police</a:t>
            </a:r>
            <a:endParaRPr sz="1350" dirty="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-emergency_road_help 				-utter_action_road_help</a:t>
            </a:r>
            <a:endParaRPr sz="1350" dirty="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-emergency_air_rescue 				-utter_action_help_air_rescue</a:t>
            </a:r>
            <a:endParaRPr sz="1350" dirty="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-affirm					-utter_affirm	</a:t>
            </a:r>
            <a:endParaRPr sz="1350" dirty="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				-__main__.ApiAction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entities:</a:t>
            </a:r>
            <a:r>
              <a:rPr lang="en" dirty="0"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									</a:t>
            </a:r>
            <a:endParaRPr dirty="0"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 dirty="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-ambulance 								</a:t>
            </a:r>
            <a:endParaRPr sz="1350" dirty="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 dirty="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-insurance		 						</a:t>
            </a:r>
            <a:endParaRPr sz="1350" dirty="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 dirty="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-fire 					</a:t>
            </a:r>
            <a:endParaRPr sz="1350" dirty="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 dirty="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-police </a:t>
            </a:r>
            <a:endParaRPr sz="1350" dirty="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 dirty="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-road_help </a:t>
            </a:r>
            <a:endParaRPr sz="1350" dirty="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-air_rescue</a:t>
            </a:r>
            <a:endParaRPr sz="1350" dirty="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chemeClr val="dk2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139275" y="143675"/>
            <a:ext cx="8733300" cy="926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Domain</a:t>
            </a:r>
            <a:r>
              <a:rPr lang="en" sz="1800" dirty="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viene specificata l'architettura del dialogo con le finalità, i termini chiave, le azioni e le risposte utilizzate dall’agente e gli slot che aiuteranno l’agente a tenere traccia del contesto.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800" dirty="0"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822</Words>
  <Application>Microsoft Office PowerPoint</Application>
  <PresentationFormat>Presentazione su schermo (16:9)</PresentationFormat>
  <Paragraphs>119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Montserrat</vt:lpstr>
      <vt:lpstr>Oswald</vt:lpstr>
      <vt:lpstr>Playfair Display</vt:lpstr>
      <vt:lpstr>Arial</vt:lpstr>
      <vt:lpstr>Roboto</vt:lpstr>
      <vt:lpstr>Courier New</vt:lpstr>
      <vt:lpstr>Pop</vt:lpstr>
      <vt:lpstr>Sviluppare Agenti Conversazionali con Rasa</vt:lpstr>
      <vt:lpstr> Rasa</vt:lpstr>
      <vt:lpstr>Presentazione standard di PowerPoint</vt:lpstr>
      <vt:lpstr>Rasa NLU</vt:lpstr>
      <vt:lpstr>Presentazione standard di PowerPoint</vt:lpstr>
      <vt:lpstr>Presentazione standard di PowerPoint</vt:lpstr>
      <vt:lpstr>Rasa Core</vt:lpstr>
      <vt:lpstr>Presentazione standard di PowerPoint</vt:lpstr>
      <vt:lpstr>Presentazione standard di PowerPoint</vt:lpstr>
      <vt:lpstr>Rasa X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Sviluppare Agenti Conversazionali con Rasa</dc:title>
  <cp:lastModifiedBy>Claudio</cp:lastModifiedBy>
  <cp:revision>2</cp:revision>
  <dcterms:modified xsi:type="dcterms:W3CDTF">2019-11-05T16:20:30Z</dcterms:modified>
</cp:coreProperties>
</file>