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33" r:id="rId15"/>
    <p:sldId id="308" r:id="rId16"/>
    <p:sldId id="334" r:id="rId17"/>
    <p:sldId id="335" r:id="rId18"/>
    <p:sldId id="336" r:id="rId19"/>
    <p:sldId id="27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0A618-B78E-4A8D-9B35-7CFEBBA09122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7582CB0C-F377-4F1A-A155-7C913E01CA73}">
      <dgm:prSet phldrT="[Testo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Uncertainty</a:t>
          </a:r>
          <a:r>
            <a:rPr lang="it-IT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Quantification</a:t>
          </a:r>
          <a:endParaRPr lang="en-GB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D336030-0DB3-4A02-828F-D0ACE93D6EE0}" type="parTrans" cxnId="{F9C58CD1-8FE8-4C0B-8298-63599D277B6E}">
      <dgm:prSet/>
      <dgm:spPr/>
      <dgm:t>
        <a:bodyPr/>
        <a:lstStyle/>
        <a:p>
          <a:endParaRPr lang="en-GB"/>
        </a:p>
      </dgm:t>
    </dgm:pt>
    <dgm:pt modelId="{2D73ECE3-AFBE-4292-85C9-3F1087DB0338}" type="sibTrans" cxnId="{F9C58CD1-8FE8-4C0B-8298-63599D277B6E}">
      <dgm:prSet/>
      <dgm:spPr/>
      <dgm:t>
        <a:bodyPr/>
        <a:lstStyle/>
        <a:p>
          <a:endParaRPr lang="en-GB"/>
        </a:p>
      </dgm:t>
    </dgm:pt>
    <dgm:pt modelId="{9E110064-9D21-4D82-A371-C4E978DECEE3}">
      <dgm:prSet phldrT="[Testo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Conformal</a:t>
          </a:r>
          <a:r>
            <a:rPr lang="it-IT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Prediction</a:t>
          </a:r>
          <a:endParaRPr lang="en-GB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DBFEEEB-05C7-4EE3-B17E-0EB0FF6A8B2D}" type="parTrans" cxnId="{C7F6D5FB-88EC-4F6E-B9AD-3C9689E6CF8B}">
      <dgm:prSet/>
      <dgm:spPr/>
      <dgm:t>
        <a:bodyPr/>
        <a:lstStyle/>
        <a:p>
          <a:endParaRPr lang="en-GB"/>
        </a:p>
      </dgm:t>
    </dgm:pt>
    <dgm:pt modelId="{F6B7E871-90E2-47D4-A52D-AE86E419B61A}" type="sibTrans" cxnId="{C7F6D5FB-88EC-4F6E-B9AD-3C9689E6CF8B}">
      <dgm:prSet/>
      <dgm:spPr/>
      <dgm:t>
        <a:bodyPr/>
        <a:lstStyle/>
        <a:p>
          <a:endParaRPr lang="en-GB"/>
        </a:p>
      </dgm:t>
    </dgm:pt>
    <dgm:pt modelId="{4A86C454-56CA-4D90-9968-26D3BE603675}">
      <dgm:prSet phldrT="[Testo]" custT="1"/>
      <dgm:spPr>
        <a:solidFill>
          <a:schemeClr val="bg2">
            <a:lumMod val="50000"/>
          </a:schemeClr>
        </a:solidFill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Certainty</a:t>
          </a:r>
          <a:r>
            <a:rPr lang="it-IT" sz="18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dirty="0" err="1">
              <a:latin typeface="Verdana" panose="020B0604030504040204" pitchFamily="34" charset="0"/>
              <a:ea typeface="Verdana" panose="020B0604030504040204" pitchFamily="34" charset="0"/>
            </a:rPr>
            <a:t>Quantification</a:t>
          </a:r>
          <a:endParaRPr lang="en-GB" sz="18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6566D7F-BBDF-467E-A201-2DC97EA7C53A}" type="parTrans" cxnId="{94201A4F-F535-4EF2-A2B5-89A020E26D05}">
      <dgm:prSet/>
      <dgm:spPr/>
      <dgm:t>
        <a:bodyPr/>
        <a:lstStyle/>
        <a:p>
          <a:endParaRPr lang="en-GB"/>
        </a:p>
      </dgm:t>
    </dgm:pt>
    <dgm:pt modelId="{2CA7B05B-991A-43EA-B16F-3F8DB8E6BCD8}" type="sibTrans" cxnId="{94201A4F-F535-4EF2-A2B5-89A020E26D05}">
      <dgm:prSet/>
      <dgm:spPr/>
      <dgm:t>
        <a:bodyPr/>
        <a:lstStyle/>
        <a:p>
          <a:endParaRPr lang="en-GB"/>
        </a:p>
      </dgm:t>
    </dgm:pt>
    <dgm:pt modelId="{FF2C26FF-9979-4FB0-A0D8-187CF5CC268A}" type="pres">
      <dgm:prSet presAssocID="{B2B0A618-B78E-4A8D-9B35-7CFEBBA09122}" presName="CompostProcess" presStyleCnt="0">
        <dgm:presLayoutVars>
          <dgm:dir/>
          <dgm:resizeHandles val="exact"/>
        </dgm:presLayoutVars>
      </dgm:prSet>
      <dgm:spPr/>
    </dgm:pt>
    <dgm:pt modelId="{21C21D29-F5EA-4EF1-A397-2D6FCE1A052E}" type="pres">
      <dgm:prSet presAssocID="{B2B0A618-B78E-4A8D-9B35-7CFEBBA09122}" presName="arrow" presStyleLbl="bgShp" presStyleIdx="0" presStyleCnt="1" custLinFactNeighborX="0"/>
      <dgm:spPr>
        <a:solidFill>
          <a:schemeClr val="tx2">
            <a:lumMod val="50000"/>
            <a:lumOff val="50000"/>
          </a:schemeClr>
        </a:solidFill>
      </dgm:spPr>
    </dgm:pt>
    <dgm:pt modelId="{96AD824B-C346-409A-8D8D-E43E9C1C4ACF}" type="pres">
      <dgm:prSet presAssocID="{B2B0A618-B78E-4A8D-9B35-7CFEBBA09122}" presName="linearProcess" presStyleCnt="0"/>
      <dgm:spPr/>
    </dgm:pt>
    <dgm:pt modelId="{B02CAA17-08BA-435E-B882-E28451FE5BB0}" type="pres">
      <dgm:prSet presAssocID="{7582CB0C-F377-4F1A-A155-7C913E01CA73}" presName="textNode" presStyleLbl="node1" presStyleIdx="0" presStyleCnt="3">
        <dgm:presLayoutVars>
          <dgm:bulletEnabled val="1"/>
        </dgm:presLayoutVars>
      </dgm:prSet>
      <dgm:spPr/>
    </dgm:pt>
    <dgm:pt modelId="{8003D0B4-502C-4D5F-89F1-F4D8AD585F6A}" type="pres">
      <dgm:prSet presAssocID="{2D73ECE3-AFBE-4292-85C9-3F1087DB0338}" presName="sibTrans" presStyleCnt="0"/>
      <dgm:spPr/>
    </dgm:pt>
    <dgm:pt modelId="{3F347F38-D262-47DE-9489-C860847F8D41}" type="pres">
      <dgm:prSet presAssocID="{9E110064-9D21-4D82-A371-C4E978DECEE3}" presName="textNode" presStyleLbl="node1" presStyleIdx="1" presStyleCnt="3">
        <dgm:presLayoutVars>
          <dgm:bulletEnabled val="1"/>
        </dgm:presLayoutVars>
      </dgm:prSet>
      <dgm:spPr/>
    </dgm:pt>
    <dgm:pt modelId="{6B6F5C19-6645-4F85-8860-A51828216A11}" type="pres">
      <dgm:prSet presAssocID="{F6B7E871-90E2-47D4-A52D-AE86E419B61A}" presName="sibTrans" presStyleCnt="0"/>
      <dgm:spPr/>
    </dgm:pt>
    <dgm:pt modelId="{78FAEC36-0FAD-4AC9-A5E6-7FD85FB31B8F}" type="pres">
      <dgm:prSet presAssocID="{4A86C454-56CA-4D90-9968-26D3BE60367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4201A4F-F535-4EF2-A2B5-89A020E26D05}" srcId="{B2B0A618-B78E-4A8D-9B35-7CFEBBA09122}" destId="{4A86C454-56CA-4D90-9968-26D3BE603675}" srcOrd="2" destOrd="0" parTransId="{B6566D7F-BBDF-467E-A201-2DC97EA7C53A}" sibTransId="{2CA7B05B-991A-43EA-B16F-3F8DB8E6BCD8}"/>
    <dgm:cxn modelId="{F427CE81-6BEE-43C4-9E56-33C6F779C666}" type="presOf" srcId="{9E110064-9D21-4D82-A371-C4E978DECEE3}" destId="{3F347F38-D262-47DE-9489-C860847F8D41}" srcOrd="0" destOrd="0" presId="urn:microsoft.com/office/officeart/2005/8/layout/hProcess9"/>
    <dgm:cxn modelId="{608A08A9-DB83-47B0-B2E0-301E631E3E0D}" type="presOf" srcId="{4A86C454-56CA-4D90-9968-26D3BE603675}" destId="{78FAEC36-0FAD-4AC9-A5E6-7FD85FB31B8F}" srcOrd="0" destOrd="0" presId="urn:microsoft.com/office/officeart/2005/8/layout/hProcess9"/>
    <dgm:cxn modelId="{48BB47CE-A588-4C70-ABA1-7878B24AC676}" type="presOf" srcId="{7582CB0C-F377-4F1A-A155-7C913E01CA73}" destId="{B02CAA17-08BA-435E-B882-E28451FE5BB0}" srcOrd="0" destOrd="0" presId="urn:microsoft.com/office/officeart/2005/8/layout/hProcess9"/>
    <dgm:cxn modelId="{F9C58CD1-8FE8-4C0B-8298-63599D277B6E}" srcId="{B2B0A618-B78E-4A8D-9B35-7CFEBBA09122}" destId="{7582CB0C-F377-4F1A-A155-7C913E01CA73}" srcOrd="0" destOrd="0" parTransId="{8D336030-0DB3-4A02-828F-D0ACE93D6EE0}" sibTransId="{2D73ECE3-AFBE-4292-85C9-3F1087DB0338}"/>
    <dgm:cxn modelId="{9DB870F3-40EE-4B5F-AD26-D559597997B9}" type="presOf" srcId="{B2B0A618-B78E-4A8D-9B35-7CFEBBA09122}" destId="{FF2C26FF-9979-4FB0-A0D8-187CF5CC268A}" srcOrd="0" destOrd="0" presId="urn:microsoft.com/office/officeart/2005/8/layout/hProcess9"/>
    <dgm:cxn modelId="{C7F6D5FB-88EC-4F6E-B9AD-3C9689E6CF8B}" srcId="{B2B0A618-B78E-4A8D-9B35-7CFEBBA09122}" destId="{9E110064-9D21-4D82-A371-C4E978DECEE3}" srcOrd="1" destOrd="0" parTransId="{5DBFEEEB-05C7-4EE3-B17E-0EB0FF6A8B2D}" sibTransId="{F6B7E871-90E2-47D4-A52D-AE86E419B61A}"/>
    <dgm:cxn modelId="{B0E17F8D-BAFE-48D7-8DD1-B41EABD56B79}" type="presParOf" srcId="{FF2C26FF-9979-4FB0-A0D8-187CF5CC268A}" destId="{21C21D29-F5EA-4EF1-A397-2D6FCE1A052E}" srcOrd="0" destOrd="0" presId="urn:microsoft.com/office/officeart/2005/8/layout/hProcess9"/>
    <dgm:cxn modelId="{29A25503-82A4-42BF-BA12-C8C2F3F0E847}" type="presParOf" srcId="{FF2C26FF-9979-4FB0-A0D8-187CF5CC268A}" destId="{96AD824B-C346-409A-8D8D-E43E9C1C4ACF}" srcOrd="1" destOrd="0" presId="urn:microsoft.com/office/officeart/2005/8/layout/hProcess9"/>
    <dgm:cxn modelId="{54D8DB58-E44C-474A-AEE0-B52C57361AB6}" type="presParOf" srcId="{96AD824B-C346-409A-8D8D-E43E9C1C4ACF}" destId="{B02CAA17-08BA-435E-B882-E28451FE5BB0}" srcOrd="0" destOrd="0" presId="urn:microsoft.com/office/officeart/2005/8/layout/hProcess9"/>
    <dgm:cxn modelId="{5BCD2BB3-A609-4ACA-9819-62313D4FD85F}" type="presParOf" srcId="{96AD824B-C346-409A-8D8D-E43E9C1C4ACF}" destId="{8003D0B4-502C-4D5F-89F1-F4D8AD585F6A}" srcOrd="1" destOrd="0" presId="urn:microsoft.com/office/officeart/2005/8/layout/hProcess9"/>
    <dgm:cxn modelId="{20D3E59B-5770-4A2B-81A5-D2DDF69F7F3B}" type="presParOf" srcId="{96AD824B-C346-409A-8D8D-E43E9C1C4ACF}" destId="{3F347F38-D262-47DE-9489-C860847F8D41}" srcOrd="2" destOrd="0" presId="urn:microsoft.com/office/officeart/2005/8/layout/hProcess9"/>
    <dgm:cxn modelId="{FEE09269-EA22-46A5-8002-8059F20EFA9B}" type="presParOf" srcId="{96AD824B-C346-409A-8D8D-E43E9C1C4ACF}" destId="{6B6F5C19-6645-4F85-8860-A51828216A11}" srcOrd="3" destOrd="0" presId="urn:microsoft.com/office/officeart/2005/8/layout/hProcess9"/>
    <dgm:cxn modelId="{7982F9E4-DDF8-4866-BEF9-C1624A9D0E7D}" type="presParOf" srcId="{96AD824B-C346-409A-8D8D-E43E9C1C4ACF}" destId="{78FAEC36-0FAD-4AC9-A5E6-7FD85FB31B8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73B66-52FC-48B1-90A8-66BE01A413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F7CBC6F-A4D9-49F5-972F-C3898FBF4656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err="1">
              <a:latin typeface="Verdana" panose="020B0604030504040204" pitchFamily="34" charset="0"/>
              <a:ea typeface="Verdana" panose="020B0604030504040204" pitchFamily="34" charset="0"/>
            </a:rPr>
            <a:t>Validity</a:t>
          </a:r>
          <a:endParaRPr lang="it-IT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C833BB3-85D1-450F-AAED-B8873F86FEB5}" type="parTrans" cxnId="{73C356C9-C54C-44FE-9036-2290734A1EA7}">
      <dgm:prSet/>
      <dgm:spPr/>
      <dgm:t>
        <a:bodyPr/>
        <a:lstStyle/>
        <a:p>
          <a:endParaRPr lang="it-IT"/>
        </a:p>
      </dgm:t>
    </dgm:pt>
    <dgm:pt modelId="{8C2447CE-50DB-4D0D-ADF5-56BF9CDAACC6}" type="sibTrans" cxnId="{73C356C9-C54C-44FE-9036-2290734A1EA7}">
      <dgm:prSet/>
      <dgm:spPr/>
      <dgm:t>
        <a:bodyPr/>
        <a:lstStyle/>
        <a:p>
          <a:endParaRPr lang="it-IT"/>
        </a:p>
      </dgm:t>
    </dgm:pt>
    <dgm:pt modelId="{E7FD88C6-7931-4B90-8E35-84D55F590F6D}">
      <dgm:prSet phldrT="[Testo]"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pPr algn="just"/>
          <a:r>
            <a: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ensures that predictions are reliable and meet predefined coverage levels, making it crucial for applications where trust in predictions is relevant.</a:t>
          </a:r>
          <a:endParaRPr lang="it-IT" sz="18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0A9BB90-7402-4F6C-A8E1-A82862F7DA58}" type="parTrans" cxnId="{3ED1AA88-D204-4CC2-ABE6-86CA7E681B2A}">
      <dgm:prSet/>
      <dgm:spPr/>
      <dgm:t>
        <a:bodyPr/>
        <a:lstStyle/>
        <a:p>
          <a:endParaRPr lang="it-IT"/>
        </a:p>
      </dgm:t>
    </dgm:pt>
    <dgm:pt modelId="{E1B77095-FB21-4777-9AD3-78EDD9DB1D31}" type="sibTrans" cxnId="{3ED1AA88-D204-4CC2-ABE6-86CA7E681B2A}">
      <dgm:prSet/>
      <dgm:spPr/>
      <dgm:t>
        <a:bodyPr/>
        <a:lstStyle/>
        <a:p>
          <a:endParaRPr lang="it-IT"/>
        </a:p>
      </dgm:t>
    </dgm:pt>
    <dgm:pt modelId="{66D85BD2-DC3E-4BD9-B256-A4BCECD196D1}">
      <dgm:prSet phldrT="[Testo]"/>
      <dgm:spPr>
        <a:solidFill>
          <a:srgbClr val="00B0F0"/>
        </a:solidFill>
      </dgm:spPr>
      <dgm:t>
        <a:bodyPr/>
        <a:lstStyle/>
        <a:p>
          <a:r>
            <a:rPr lang="it-IT" dirty="0" err="1">
              <a:latin typeface="Verdana" panose="020B0604030504040204" pitchFamily="34" charset="0"/>
              <a:ea typeface="Verdana" panose="020B0604030504040204" pitchFamily="34" charset="0"/>
            </a:rPr>
            <a:t>Efficiency</a:t>
          </a:r>
          <a:endParaRPr lang="it-IT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897A6C1-19AA-46E8-B336-1282ADA980C5}" type="parTrans" cxnId="{F13AD260-171D-4DCE-BF60-4219DA442CC2}">
      <dgm:prSet/>
      <dgm:spPr/>
      <dgm:t>
        <a:bodyPr/>
        <a:lstStyle/>
        <a:p>
          <a:endParaRPr lang="it-IT"/>
        </a:p>
      </dgm:t>
    </dgm:pt>
    <dgm:pt modelId="{357AF238-3ADF-4AA7-BCC4-CC74BBF39D32}" type="sibTrans" cxnId="{F13AD260-171D-4DCE-BF60-4219DA442CC2}">
      <dgm:prSet/>
      <dgm:spPr/>
      <dgm:t>
        <a:bodyPr/>
        <a:lstStyle/>
        <a:p>
          <a:endParaRPr lang="it-IT"/>
        </a:p>
      </dgm:t>
    </dgm:pt>
    <dgm:pt modelId="{4ED89165-1EF0-49EF-87F0-FEF08AF7BFDF}">
      <dgm:prSet phldrT="[Testo]" custT="1"/>
      <dgm:spPr>
        <a:solidFill>
          <a:srgbClr val="00B0F0"/>
        </a:solidFill>
      </dgm:spPr>
      <dgm:t>
        <a:bodyPr/>
        <a:lstStyle/>
        <a:p>
          <a:r>
            <a:rPr lang="it-IT" sz="1000" b="1" i="0" dirty="0" err="1">
              <a:latin typeface="Verdana" panose="020B0604030504040204" pitchFamily="34" charset="0"/>
              <a:ea typeface="Verdana" panose="020B0604030504040204" pitchFamily="34" charset="0"/>
            </a:rPr>
            <a:t>Exchangeability</a:t>
          </a:r>
          <a:endParaRPr lang="it-IT" sz="1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7C8E57F-4249-4A1E-A901-25C49B0BD638}" type="parTrans" cxnId="{F4FCB04D-6429-409D-A7FB-425930594F35}">
      <dgm:prSet/>
      <dgm:spPr/>
      <dgm:t>
        <a:bodyPr/>
        <a:lstStyle/>
        <a:p>
          <a:endParaRPr lang="it-IT"/>
        </a:p>
      </dgm:t>
    </dgm:pt>
    <dgm:pt modelId="{4B60B78E-CC82-4E0E-A8E8-E4A2EF9C3B0C}" type="sibTrans" cxnId="{F4FCB04D-6429-409D-A7FB-425930594F35}">
      <dgm:prSet/>
      <dgm:spPr/>
      <dgm:t>
        <a:bodyPr/>
        <a:lstStyle/>
        <a:p>
          <a:endParaRPr lang="it-IT"/>
        </a:p>
      </dgm:t>
    </dgm:pt>
    <dgm:pt modelId="{53ACB0E5-3B2F-481D-81CC-D20FB967A62D}">
      <dgm:prSet phldrT="[Testo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ensures that predictions are consistent regardless of data order.</a:t>
          </a:r>
          <a:endParaRPr lang="it-IT" sz="18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0860FE-B467-4ABC-9D99-C58E321A12C0}" type="parTrans" cxnId="{FC51A269-6424-4E22-871D-841F1D069A55}">
      <dgm:prSet/>
      <dgm:spPr/>
      <dgm:t>
        <a:bodyPr/>
        <a:lstStyle/>
        <a:p>
          <a:endParaRPr lang="it-IT"/>
        </a:p>
      </dgm:t>
    </dgm:pt>
    <dgm:pt modelId="{CD085BA7-13DA-4E19-B411-4F3EE92423E1}" type="sibTrans" cxnId="{FC51A269-6424-4E22-871D-841F1D069A55}">
      <dgm:prSet/>
      <dgm:spPr/>
      <dgm:t>
        <a:bodyPr/>
        <a:lstStyle/>
        <a:p>
          <a:endParaRPr lang="it-IT"/>
        </a:p>
      </dgm:t>
    </dgm:pt>
    <dgm:pt modelId="{A9253609-E0EC-4FBE-AADB-76E4A1160915}">
      <dgm:prSet phldrT="[Testo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focuses on producing accurate and concise predictions, which is vital for practical implementation and resource management.</a:t>
          </a:r>
          <a:endParaRPr lang="it-IT" sz="18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10F1498-4E8E-40CA-A280-5838EC5DB8CC}" type="parTrans" cxnId="{A6B894DC-872E-43A4-A729-043F99B5272A}">
      <dgm:prSet/>
      <dgm:spPr/>
      <dgm:t>
        <a:bodyPr/>
        <a:lstStyle/>
        <a:p>
          <a:endParaRPr lang="it-IT"/>
        </a:p>
      </dgm:t>
    </dgm:pt>
    <dgm:pt modelId="{9EAC86A8-9E00-4D89-97CB-917CA0848173}" type="sibTrans" cxnId="{A6B894DC-872E-43A4-A729-043F99B5272A}">
      <dgm:prSet/>
      <dgm:spPr/>
      <dgm:t>
        <a:bodyPr/>
        <a:lstStyle/>
        <a:p>
          <a:endParaRPr lang="it-IT"/>
        </a:p>
      </dgm:t>
    </dgm:pt>
    <dgm:pt modelId="{EB9DB758-F374-47C7-8AEF-FC827D641E7E}" type="pres">
      <dgm:prSet presAssocID="{06273B66-52FC-48B1-90A8-66BE01A413F3}" presName="linearFlow" presStyleCnt="0">
        <dgm:presLayoutVars>
          <dgm:dir/>
          <dgm:animLvl val="lvl"/>
          <dgm:resizeHandles val="exact"/>
        </dgm:presLayoutVars>
      </dgm:prSet>
      <dgm:spPr/>
    </dgm:pt>
    <dgm:pt modelId="{9F51728C-9B4A-479D-BC69-82717A7C7547}" type="pres">
      <dgm:prSet presAssocID="{4ED89165-1EF0-49EF-87F0-FEF08AF7BFDF}" presName="composite" presStyleCnt="0"/>
      <dgm:spPr/>
    </dgm:pt>
    <dgm:pt modelId="{A46BFD73-4228-423A-9669-8CEA984CCA89}" type="pres">
      <dgm:prSet presAssocID="{4ED89165-1EF0-49EF-87F0-FEF08AF7BFD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F1FFCAB-99CC-4D5E-A462-988E4EA20D82}" type="pres">
      <dgm:prSet presAssocID="{4ED89165-1EF0-49EF-87F0-FEF08AF7BFDF}" presName="descendantText" presStyleLbl="alignAcc1" presStyleIdx="0" presStyleCnt="3">
        <dgm:presLayoutVars>
          <dgm:bulletEnabled val="1"/>
        </dgm:presLayoutVars>
      </dgm:prSet>
      <dgm:spPr/>
    </dgm:pt>
    <dgm:pt modelId="{51ADB787-36A4-4AC9-B9A6-CDD5542FBD31}" type="pres">
      <dgm:prSet presAssocID="{4B60B78E-CC82-4E0E-A8E8-E4A2EF9C3B0C}" presName="sp" presStyleCnt="0"/>
      <dgm:spPr/>
    </dgm:pt>
    <dgm:pt modelId="{317E75A6-22F6-4B6F-954B-E0233FA63943}" type="pres">
      <dgm:prSet presAssocID="{2F7CBC6F-A4D9-49F5-972F-C3898FBF4656}" presName="composite" presStyleCnt="0"/>
      <dgm:spPr/>
    </dgm:pt>
    <dgm:pt modelId="{F6BDE6FC-246E-4F77-AF57-B366E2514ADB}" type="pres">
      <dgm:prSet presAssocID="{2F7CBC6F-A4D9-49F5-972F-C3898FBF465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7B8F913-8208-4CE0-B3F5-7000532FB0D4}" type="pres">
      <dgm:prSet presAssocID="{2F7CBC6F-A4D9-49F5-972F-C3898FBF4656}" presName="descendantText" presStyleLbl="alignAcc1" presStyleIdx="1" presStyleCnt="3">
        <dgm:presLayoutVars>
          <dgm:bulletEnabled val="1"/>
        </dgm:presLayoutVars>
      </dgm:prSet>
      <dgm:spPr/>
    </dgm:pt>
    <dgm:pt modelId="{CDDEFC40-B2F9-4294-91D0-7D530C44035A}" type="pres">
      <dgm:prSet presAssocID="{8C2447CE-50DB-4D0D-ADF5-56BF9CDAACC6}" presName="sp" presStyleCnt="0"/>
      <dgm:spPr/>
    </dgm:pt>
    <dgm:pt modelId="{3B7CCFED-7FD1-462B-A811-FA8F0441646C}" type="pres">
      <dgm:prSet presAssocID="{66D85BD2-DC3E-4BD9-B256-A4BCECD196D1}" presName="composite" presStyleCnt="0"/>
      <dgm:spPr/>
    </dgm:pt>
    <dgm:pt modelId="{7598158A-C4FF-40C7-A4B0-61066AF8A9A7}" type="pres">
      <dgm:prSet presAssocID="{66D85BD2-DC3E-4BD9-B256-A4BCECD196D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4C750D0-EFF5-4BD9-AE4D-BBFEDCE5D3D1}" type="pres">
      <dgm:prSet presAssocID="{66D85BD2-DC3E-4BD9-B256-A4BCECD196D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F646340-35D5-4DFF-824A-B4ED55D088C8}" type="presOf" srcId="{E7FD88C6-7931-4B90-8E35-84D55F590F6D}" destId="{17B8F913-8208-4CE0-B3F5-7000532FB0D4}" srcOrd="0" destOrd="0" presId="urn:microsoft.com/office/officeart/2005/8/layout/chevron2"/>
    <dgm:cxn modelId="{F13AD260-171D-4DCE-BF60-4219DA442CC2}" srcId="{06273B66-52FC-48B1-90A8-66BE01A413F3}" destId="{66D85BD2-DC3E-4BD9-B256-A4BCECD196D1}" srcOrd="2" destOrd="0" parTransId="{3897A6C1-19AA-46E8-B336-1282ADA980C5}" sibTransId="{357AF238-3ADF-4AA7-BCC4-CC74BBF39D32}"/>
    <dgm:cxn modelId="{FC51A269-6424-4E22-871D-841F1D069A55}" srcId="{4ED89165-1EF0-49EF-87F0-FEF08AF7BFDF}" destId="{53ACB0E5-3B2F-481D-81CC-D20FB967A62D}" srcOrd="0" destOrd="0" parTransId="{C60860FE-B467-4ABC-9D99-C58E321A12C0}" sibTransId="{CD085BA7-13DA-4E19-B411-4F3EE92423E1}"/>
    <dgm:cxn modelId="{F4FCB04D-6429-409D-A7FB-425930594F35}" srcId="{06273B66-52FC-48B1-90A8-66BE01A413F3}" destId="{4ED89165-1EF0-49EF-87F0-FEF08AF7BFDF}" srcOrd="0" destOrd="0" parTransId="{47C8E57F-4249-4A1E-A901-25C49B0BD638}" sibTransId="{4B60B78E-CC82-4E0E-A8E8-E4A2EF9C3B0C}"/>
    <dgm:cxn modelId="{68053E70-528E-4AD2-8C52-731956BA455C}" type="presOf" srcId="{2F7CBC6F-A4D9-49F5-972F-C3898FBF4656}" destId="{F6BDE6FC-246E-4F77-AF57-B366E2514ADB}" srcOrd="0" destOrd="0" presId="urn:microsoft.com/office/officeart/2005/8/layout/chevron2"/>
    <dgm:cxn modelId="{B5F67277-199A-4356-A08B-C32156240249}" type="presOf" srcId="{4ED89165-1EF0-49EF-87F0-FEF08AF7BFDF}" destId="{A46BFD73-4228-423A-9669-8CEA984CCA89}" srcOrd="0" destOrd="0" presId="urn:microsoft.com/office/officeart/2005/8/layout/chevron2"/>
    <dgm:cxn modelId="{E3353883-6D8B-4500-A7C4-9373E60055A1}" type="presOf" srcId="{A9253609-E0EC-4FBE-AADB-76E4A1160915}" destId="{64C750D0-EFF5-4BD9-AE4D-BBFEDCE5D3D1}" srcOrd="0" destOrd="0" presId="urn:microsoft.com/office/officeart/2005/8/layout/chevron2"/>
    <dgm:cxn modelId="{3ED1AA88-D204-4CC2-ABE6-86CA7E681B2A}" srcId="{2F7CBC6F-A4D9-49F5-972F-C3898FBF4656}" destId="{E7FD88C6-7931-4B90-8E35-84D55F590F6D}" srcOrd="0" destOrd="0" parTransId="{80A9BB90-7402-4F6C-A8E1-A82862F7DA58}" sibTransId="{E1B77095-FB21-4777-9AD3-78EDD9DB1D31}"/>
    <dgm:cxn modelId="{C544BBB5-EEF2-4D1A-9A82-65F1E9443119}" type="presOf" srcId="{53ACB0E5-3B2F-481D-81CC-D20FB967A62D}" destId="{BF1FFCAB-99CC-4D5E-A462-988E4EA20D82}" srcOrd="0" destOrd="0" presId="urn:microsoft.com/office/officeart/2005/8/layout/chevron2"/>
    <dgm:cxn modelId="{3B0325B7-2992-4A4C-9D0D-144E298E82F6}" type="presOf" srcId="{66D85BD2-DC3E-4BD9-B256-A4BCECD196D1}" destId="{7598158A-C4FF-40C7-A4B0-61066AF8A9A7}" srcOrd="0" destOrd="0" presId="urn:microsoft.com/office/officeart/2005/8/layout/chevron2"/>
    <dgm:cxn modelId="{73C356C9-C54C-44FE-9036-2290734A1EA7}" srcId="{06273B66-52FC-48B1-90A8-66BE01A413F3}" destId="{2F7CBC6F-A4D9-49F5-972F-C3898FBF4656}" srcOrd="1" destOrd="0" parTransId="{0C833BB3-85D1-450F-AAED-B8873F86FEB5}" sibTransId="{8C2447CE-50DB-4D0D-ADF5-56BF9CDAACC6}"/>
    <dgm:cxn modelId="{A6B894DC-872E-43A4-A729-043F99B5272A}" srcId="{66D85BD2-DC3E-4BD9-B256-A4BCECD196D1}" destId="{A9253609-E0EC-4FBE-AADB-76E4A1160915}" srcOrd="0" destOrd="0" parTransId="{610F1498-4E8E-40CA-A280-5838EC5DB8CC}" sibTransId="{9EAC86A8-9E00-4D89-97CB-917CA0848173}"/>
    <dgm:cxn modelId="{3FC3BDF2-E06A-4637-862F-247884C5CF29}" type="presOf" srcId="{06273B66-52FC-48B1-90A8-66BE01A413F3}" destId="{EB9DB758-F374-47C7-8AEF-FC827D641E7E}" srcOrd="0" destOrd="0" presId="urn:microsoft.com/office/officeart/2005/8/layout/chevron2"/>
    <dgm:cxn modelId="{D575F476-1666-43EE-B1B0-31F42C82877F}" type="presParOf" srcId="{EB9DB758-F374-47C7-8AEF-FC827D641E7E}" destId="{9F51728C-9B4A-479D-BC69-82717A7C7547}" srcOrd="0" destOrd="0" presId="urn:microsoft.com/office/officeart/2005/8/layout/chevron2"/>
    <dgm:cxn modelId="{60D5752D-482D-4CE0-B6D6-FC65808B19E8}" type="presParOf" srcId="{9F51728C-9B4A-479D-BC69-82717A7C7547}" destId="{A46BFD73-4228-423A-9669-8CEA984CCA89}" srcOrd="0" destOrd="0" presId="urn:microsoft.com/office/officeart/2005/8/layout/chevron2"/>
    <dgm:cxn modelId="{291A2170-A2B6-4839-A8A8-BB08C59FBE73}" type="presParOf" srcId="{9F51728C-9B4A-479D-BC69-82717A7C7547}" destId="{BF1FFCAB-99CC-4D5E-A462-988E4EA20D82}" srcOrd="1" destOrd="0" presId="urn:microsoft.com/office/officeart/2005/8/layout/chevron2"/>
    <dgm:cxn modelId="{EF70E192-3A47-4F58-9B32-2F166B2B7998}" type="presParOf" srcId="{EB9DB758-F374-47C7-8AEF-FC827D641E7E}" destId="{51ADB787-36A4-4AC9-B9A6-CDD5542FBD31}" srcOrd="1" destOrd="0" presId="urn:microsoft.com/office/officeart/2005/8/layout/chevron2"/>
    <dgm:cxn modelId="{B440F4FE-B443-469B-A5F9-C8785CB01720}" type="presParOf" srcId="{EB9DB758-F374-47C7-8AEF-FC827D641E7E}" destId="{317E75A6-22F6-4B6F-954B-E0233FA63943}" srcOrd="2" destOrd="0" presId="urn:microsoft.com/office/officeart/2005/8/layout/chevron2"/>
    <dgm:cxn modelId="{23314414-4460-4F4B-B3F8-6BFEAD355DC0}" type="presParOf" srcId="{317E75A6-22F6-4B6F-954B-E0233FA63943}" destId="{F6BDE6FC-246E-4F77-AF57-B366E2514ADB}" srcOrd="0" destOrd="0" presId="urn:microsoft.com/office/officeart/2005/8/layout/chevron2"/>
    <dgm:cxn modelId="{D82681AE-B61D-4C0E-A293-153E2911438B}" type="presParOf" srcId="{317E75A6-22F6-4B6F-954B-E0233FA63943}" destId="{17B8F913-8208-4CE0-B3F5-7000532FB0D4}" srcOrd="1" destOrd="0" presId="urn:microsoft.com/office/officeart/2005/8/layout/chevron2"/>
    <dgm:cxn modelId="{37CB8E94-A564-4620-9EA0-06173D972D8B}" type="presParOf" srcId="{EB9DB758-F374-47C7-8AEF-FC827D641E7E}" destId="{CDDEFC40-B2F9-4294-91D0-7D530C44035A}" srcOrd="3" destOrd="0" presId="urn:microsoft.com/office/officeart/2005/8/layout/chevron2"/>
    <dgm:cxn modelId="{76DA3BDD-8F73-41F5-B77B-41F2112A2EC9}" type="presParOf" srcId="{EB9DB758-F374-47C7-8AEF-FC827D641E7E}" destId="{3B7CCFED-7FD1-462B-A811-FA8F0441646C}" srcOrd="4" destOrd="0" presId="urn:microsoft.com/office/officeart/2005/8/layout/chevron2"/>
    <dgm:cxn modelId="{5A240798-8837-46DC-A50A-8EB8B1BDBD0C}" type="presParOf" srcId="{3B7CCFED-7FD1-462B-A811-FA8F0441646C}" destId="{7598158A-C4FF-40C7-A4B0-61066AF8A9A7}" srcOrd="0" destOrd="0" presId="urn:microsoft.com/office/officeart/2005/8/layout/chevron2"/>
    <dgm:cxn modelId="{E41CB8E2-E932-4F5D-8415-5E69D9B77C80}" type="presParOf" srcId="{3B7CCFED-7FD1-462B-A811-FA8F0441646C}" destId="{64C750D0-EFF5-4BD9-AE4D-BBFEDCE5D3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099A82-0D56-4260-94DE-EA519E05258D}" type="doc">
      <dgm:prSet loTypeId="urn:microsoft.com/office/officeart/2005/8/layout/cycle1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D490C96B-0068-4271-B722-6BAA76912304}">
      <dgm:prSet phldrT="[Testo]" custT="1"/>
      <dgm:spPr/>
      <dgm:t>
        <a:bodyPr/>
        <a:lstStyle/>
        <a:p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Non </a:t>
          </a:r>
          <a:r>
            <a:rPr lang="it-IT" sz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Conformity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Score</a:t>
          </a:r>
        </a:p>
      </dgm:t>
    </dgm:pt>
    <dgm:pt modelId="{2CDCCD8D-DE7D-4BAD-AA8D-F570E87E8830}" type="parTrans" cxnId="{C91E75E6-9616-45DA-B14B-FA7042447504}">
      <dgm:prSet/>
      <dgm:spPr/>
      <dgm:t>
        <a:bodyPr/>
        <a:lstStyle/>
        <a:p>
          <a:endParaRPr lang="it-IT"/>
        </a:p>
      </dgm:t>
    </dgm:pt>
    <dgm:pt modelId="{48CA64D4-378D-403C-92F1-E63DDF9F8165}" type="sibTrans" cxnId="{C91E75E6-9616-45DA-B14B-FA7042447504}">
      <dgm:prSet/>
      <dgm:spPr/>
      <dgm:t>
        <a:bodyPr/>
        <a:lstStyle/>
        <a:p>
          <a:endParaRPr lang="it-IT"/>
        </a:p>
      </dgm:t>
    </dgm:pt>
    <dgm:pt modelId="{343D2EA3-6C90-4FBD-AD53-8724A33C9588}">
      <dgm:prSet phldrT="[Testo]" custT="1"/>
      <dgm:spPr/>
      <dgm:t>
        <a:bodyPr/>
        <a:lstStyle/>
        <a:p>
          <a:r>
            <a:rPr lang="it-IT" sz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Miscoverage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rate/Coverage</a:t>
          </a:r>
        </a:p>
      </dgm:t>
    </dgm:pt>
    <dgm:pt modelId="{91C15A5C-5532-4D4A-B157-38F760C711EA}" type="parTrans" cxnId="{AA507A87-959E-48D3-9489-365D73BBB691}">
      <dgm:prSet/>
      <dgm:spPr/>
      <dgm:t>
        <a:bodyPr/>
        <a:lstStyle/>
        <a:p>
          <a:endParaRPr lang="it-IT"/>
        </a:p>
      </dgm:t>
    </dgm:pt>
    <dgm:pt modelId="{D4FFD6FD-1477-47F2-8EF3-E15581DD2B29}" type="sibTrans" cxnId="{AA507A87-959E-48D3-9489-365D73BBB691}">
      <dgm:prSet/>
      <dgm:spPr/>
      <dgm:t>
        <a:bodyPr/>
        <a:lstStyle/>
        <a:p>
          <a:endParaRPr lang="it-IT"/>
        </a:p>
      </dgm:t>
    </dgm:pt>
    <dgm:pt modelId="{4B354D9B-0F0F-4366-9747-62DA148AB3F4}">
      <dgm:prSet phldrT="[Testo]" custT="1"/>
      <dgm:spPr/>
      <dgm:t>
        <a:bodyPr/>
        <a:lstStyle/>
        <a:p>
          <a:r>
            <a:rPr lang="it-IT" sz="1200" dirty="0">
              <a:latin typeface="Verdana" panose="020B0604030504040204" pitchFamily="34" charset="0"/>
              <a:ea typeface="Verdana" panose="020B0604030504040204" pitchFamily="34" charset="0"/>
            </a:rPr>
            <a:t>Data 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Splitting (optional </a:t>
          </a:r>
          <a:r>
            <a:rPr lang="it-IT" sz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but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common)</a:t>
          </a:r>
        </a:p>
      </dgm:t>
    </dgm:pt>
    <dgm:pt modelId="{0DBBC73B-094B-45DE-A884-82CA11DDA9AE}" type="parTrans" cxnId="{DE28D2E7-D98D-459E-B157-83514D78D3F0}">
      <dgm:prSet/>
      <dgm:spPr/>
      <dgm:t>
        <a:bodyPr/>
        <a:lstStyle/>
        <a:p>
          <a:endParaRPr lang="it-IT"/>
        </a:p>
      </dgm:t>
    </dgm:pt>
    <dgm:pt modelId="{8FC8F7AB-2639-4866-8B35-1542C62A02AB}" type="sibTrans" cxnId="{DE28D2E7-D98D-459E-B157-83514D78D3F0}">
      <dgm:prSet/>
      <dgm:spPr/>
      <dgm:t>
        <a:bodyPr/>
        <a:lstStyle/>
        <a:p>
          <a:endParaRPr lang="it-IT"/>
        </a:p>
      </dgm:t>
    </dgm:pt>
    <dgm:pt modelId="{112CA399-D789-4F0F-B8E6-0CD53A683BC3}">
      <dgm:prSet phldrT="[Testo]" custT="1"/>
      <dgm:spPr/>
      <dgm:t>
        <a:bodyPr/>
        <a:lstStyle/>
        <a:p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Train the model</a:t>
          </a:r>
        </a:p>
      </dgm:t>
    </dgm:pt>
    <dgm:pt modelId="{EAC8BC0F-D706-4AC1-A54C-663BB4312C26}" type="parTrans" cxnId="{7562E6F0-EECF-4533-861B-BD90FEBA40A2}">
      <dgm:prSet/>
      <dgm:spPr/>
      <dgm:t>
        <a:bodyPr/>
        <a:lstStyle/>
        <a:p>
          <a:endParaRPr lang="it-IT"/>
        </a:p>
      </dgm:t>
    </dgm:pt>
    <dgm:pt modelId="{83AF7CB8-F17C-4104-A32E-7E871F12FD9F}" type="sibTrans" cxnId="{7562E6F0-EECF-4533-861B-BD90FEBA40A2}">
      <dgm:prSet/>
      <dgm:spPr/>
      <dgm:t>
        <a:bodyPr/>
        <a:lstStyle/>
        <a:p>
          <a:endParaRPr lang="it-IT"/>
        </a:p>
      </dgm:t>
    </dgm:pt>
    <dgm:pt modelId="{1B3EEB0D-7584-4F28-BF29-F8E01994B86B}">
      <dgm:prSet phldrT="[Testo]" custT="1"/>
      <dgm:spPr/>
      <dgm:t>
        <a:bodyPr/>
        <a:lstStyle/>
        <a:p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Calibrate the model</a:t>
          </a:r>
        </a:p>
      </dgm:t>
    </dgm:pt>
    <dgm:pt modelId="{5CB70973-AC1C-437F-BE40-744E9A3AED09}" type="parTrans" cxnId="{ADEC990A-5701-470B-A43C-22FE7D2CEBD7}">
      <dgm:prSet/>
      <dgm:spPr/>
      <dgm:t>
        <a:bodyPr/>
        <a:lstStyle/>
        <a:p>
          <a:endParaRPr lang="it-IT"/>
        </a:p>
      </dgm:t>
    </dgm:pt>
    <dgm:pt modelId="{29B29AB2-541B-40C1-8769-A1A6AD2DF7C4}" type="sibTrans" cxnId="{ADEC990A-5701-470B-A43C-22FE7D2CEBD7}">
      <dgm:prSet/>
      <dgm:spPr/>
      <dgm:t>
        <a:bodyPr/>
        <a:lstStyle/>
        <a:p>
          <a:endParaRPr lang="it-IT"/>
        </a:p>
      </dgm:t>
    </dgm:pt>
    <dgm:pt modelId="{0582A05C-159C-4746-A5FB-B48272EE1E7A}">
      <dgm:prSet phldrT="[Testo]" custT="1"/>
      <dgm:spPr/>
      <dgm:t>
        <a:bodyPr/>
        <a:lstStyle/>
        <a:p>
          <a:r>
            <a:rPr lang="it-IT" sz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Prediction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on </a:t>
          </a:r>
          <a:r>
            <a:rPr lang="it-IT" sz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unseen</a:t>
          </a:r>
          <a:r>
            <a: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data</a:t>
          </a:r>
        </a:p>
      </dgm:t>
    </dgm:pt>
    <dgm:pt modelId="{33F5BC90-3489-45CA-8EC0-F1BC631BBD30}" type="parTrans" cxnId="{667A27F4-E222-4716-B707-68FC482D8890}">
      <dgm:prSet/>
      <dgm:spPr/>
      <dgm:t>
        <a:bodyPr/>
        <a:lstStyle/>
        <a:p>
          <a:endParaRPr lang="it-IT"/>
        </a:p>
      </dgm:t>
    </dgm:pt>
    <dgm:pt modelId="{1E9D0019-CA7E-4857-81CE-B2558588276A}" type="sibTrans" cxnId="{667A27F4-E222-4716-B707-68FC482D8890}">
      <dgm:prSet/>
      <dgm:spPr/>
      <dgm:t>
        <a:bodyPr/>
        <a:lstStyle/>
        <a:p>
          <a:endParaRPr lang="it-IT"/>
        </a:p>
      </dgm:t>
    </dgm:pt>
    <dgm:pt modelId="{6079C5E2-41B6-4E80-B5B0-BE45B73D6D29}" type="pres">
      <dgm:prSet presAssocID="{65099A82-0D56-4260-94DE-EA519E05258D}" presName="cycle" presStyleCnt="0">
        <dgm:presLayoutVars>
          <dgm:dir/>
          <dgm:resizeHandles val="exact"/>
        </dgm:presLayoutVars>
      </dgm:prSet>
      <dgm:spPr/>
    </dgm:pt>
    <dgm:pt modelId="{9AC4D5AB-E75B-4F30-89D0-E521FB49B981}" type="pres">
      <dgm:prSet presAssocID="{D490C96B-0068-4271-B722-6BAA76912304}" presName="dummy" presStyleCnt="0"/>
      <dgm:spPr/>
    </dgm:pt>
    <dgm:pt modelId="{8DFFBE2A-3045-4BE0-9D8E-527D496C2E6C}" type="pres">
      <dgm:prSet presAssocID="{D490C96B-0068-4271-B722-6BAA76912304}" presName="node" presStyleLbl="revTx" presStyleIdx="0" presStyleCnt="6">
        <dgm:presLayoutVars>
          <dgm:bulletEnabled val="1"/>
        </dgm:presLayoutVars>
      </dgm:prSet>
      <dgm:spPr/>
    </dgm:pt>
    <dgm:pt modelId="{7F2260CE-2B07-4807-82D3-78A8FD6B7EA0}" type="pres">
      <dgm:prSet presAssocID="{48CA64D4-378D-403C-92F1-E63DDF9F8165}" presName="sibTrans" presStyleLbl="node1" presStyleIdx="0" presStyleCnt="6"/>
      <dgm:spPr/>
    </dgm:pt>
    <dgm:pt modelId="{AADF6182-74CE-4C3A-B45E-9572CFE727D1}" type="pres">
      <dgm:prSet presAssocID="{343D2EA3-6C90-4FBD-AD53-8724A33C9588}" presName="dummy" presStyleCnt="0"/>
      <dgm:spPr/>
    </dgm:pt>
    <dgm:pt modelId="{BC7B4757-36D1-4889-B9C1-BBD60105082B}" type="pres">
      <dgm:prSet presAssocID="{343D2EA3-6C90-4FBD-AD53-8724A33C9588}" presName="node" presStyleLbl="revTx" presStyleIdx="1" presStyleCnt="6" custScaleX="133772">
        <dgm:presLayoutVars>
          <dgm:bulletEnabled val="1"/>
        </dgm:presLayoutVars>
      </dgm:prSet>
      <dgm:spPr/>
    </dgm:pt>
    <dgm:pt modelId="{3BC3F035-9ED3-43AD-AD7F-864D855D6A3D}" type="pres">
      <dgm:prSet presAssocID="{D4FFD6FD-1477-47F2-8EF3-E15581DD2B29}" presName="sibTrans" presStyleLbl="node1" presStyleIdx="1" presStyleCnt="6"/>
      <dgm:spPr/>
    </dgm:pt>
    <dgm:pt modelId="{5CF226F9-6A1E-473C-8DFC-7D73A474F809}" type="pres">
      <dgm:prSet presAssocID="{4B354D9B-0F0F-4366-9747-62DA148AB3F4}" presName="dummy" presStyleCnt="0"/>
      <dgm:spPr/>
    </dgm:pt>
    <dgm:pt modelId="{8B8CAF33-262B-4DAE-9D62-7C56790E1A7F}" type="pres">
      <dgm:prSet presAssocID="{4B354D9B-0F0F-4366-9747-62DA148AB3F4}" presName="node" presStyleLbl="revTx" presStyleIdx="2" presStyleCnt="6">
        <dgm:presLayoutVars>
          <dgm:bulletEnabled val="1"/>
        </dgm:presLayoutVars>
      </dgm:prSet>
      <dgm:spPr/>
    </dgm:pt>
    <dgm:pt modelId="{B269D245-81E8-43DF-A135-B4FEC344BC1A}" type="pres">
      <dgm:prSet presAssocID="{8FC8F7AB-2639-4866-8B35-1542C62A02AB}" presName="sibTrans" presStyleLbl="node1" presStyleIdx="2" presStyleCnt="6"/>
      <dgm:spPr/>
    </dgm:pt>
    <dgm:pt modelId="{5D79B852-7E98-42A4-8E72-C73421777E10}" type="pres">
      <dgm:prSet presAssocID="{112CA399-D789-4F0F-B8E6-0CD53A683BC3}" presName="dummy" presStyleCnt="0"/>
      <dgm:spPr/>
    </dgm:pt>
    <dgm:pt modelId="{ED18672B-8274-43B4-BF65-30489BA5D31C}" type="pres">
      <dgm:prSet presAssocID="{112CA399-D789-4F0F-B8E6-0CD53A683BC3}" presName="node" presStyleLbl="revTx" presStyleIdx="3" presStyleCnt="6">
        <dgm:presLayoutVars>
          <dgm:bulletEnabled val="1"/>
        </dgm:presLayoutVars>
      </dgm:prSet>
      <dgm:spPr/>
    </dgm:pt>
    <dgm:pt modelId="{318E285D-ACD2-4DAB-BB4E-9F42A7AF0377}" type="pres">
      <dgm:prSet presAssocID="{83AF7CB8-F17C-4104-A32E-7E871F12FD9F}" presName="sibTrans" presStyleLbl="node1" presStyleIdx="3" presStyleCnt="6"/>
      <dgm:spPr/>
    </dgm:pt>
    <dgm:pt modelId="{22CE7881-166D-48E4-A35E-547AC72287FD}" type="pres">
      <dgm:prSet presAssocID="{1B3EEB0D-7584-4F28-BF29-F8E01994B86B}" presName="dummy" presStyleCnt="0"/>
      <dgm:spPr/>
    </dgm:pt>
    <dgm:pt modelId="{13D48806-1A8F-483C-954A-6BEBB9D27426}" type="pres">
      <dgm:prSet presAssocID="{1B3EEB0D-7584-4F28-BF29-F8E01994B86B}" presName="node" presStyleLbl="revTx" presStyleIdx="4" presStyleCnt="6">
        <dgm:presLayoutVars>
          <dgm:bulletEnabled val="1"/>
        </dgm:presLayoutVars>
      </dgm:prSet>
      <dgm:spPr/>
    </dgm:pt>
    <dgm:pt modelId="{98025D5C-C957-46A2-9422-FA2038525C06}" type="pres">
      <dgm:prSet presAssocID="{29B29AB2-541B-40C1-8769-A1A6AD2DF7C4}" presName="sibTrans" presStyleLbl="node1" presStyleIdx="4" presStyleCnt="6"/>
      <dgm:spPr/>
    </dgm:pt>
    <dgm:pt modelId="{549A38BD-D988-4BED-B711-F4CC47203236}" type="pres">
      <dgm:prSet presAssocID="{0582A05C-159C-4746-A5FB-B48272EE1E7A}" presName="dummy" presStyleCnt="0"/>
      <dgm:spPr/>
    </dgm:pt>
    <dgm:pt modelId="{C0E0C7BA-03AD-41D8-8EF7-299AFEE9E84B}" type="pres">
      <dgm:prSet presAssocID="{0582A05C-159C-4746-A5FB-B48272EE1E7A}" presName="node" presStyleLbl="revTx" presStyleIdx="5" presStyleCnt="6">
        <dgm:presLayoutVars>
          <dgm:bulletEnabled val="1"/>
        </dgm:presLayoutVars>
      </dgm:prSet>
      <dgm:spPr/>
    </dgm:pt>
    <dgm:pt modelId="{17481A27-4663-4D7D-9AEF-4B69BCC78319}" type="pres">
      <dgm:prSet presAssocID="{1E9D0019-CA7E-4857-81CE-B2558588276A}" presName="sibTrans" presStyleLbl="node1" presStyleIdx="5" presStyleCnt="6"/>
      <dgm:spPr/>
    </dgm:pt>
  </dgm:ptLst>
  <dgm:cxnLst>
    <dgm:cxn modelId="{ADEC990A-5701-470B-A43C-22FE7D2CEBD7}" srcId="{65099A82-0D56-4260-94DE-EA519E05258D}" destId="{1B3EEB0D-7584-4F28-BF29-F8E01994B86B}" srcOrd="4" destOrd="0" parTransId="{5CB70973-AC1C-437F-BE40-744E9A3AED09}" sibTransId="{29B29AB2-541B-40C1-8769-A1A6AD2DF7C4}"/>
    <dgm:cxn modelId="{E3C8C81C-3B24-4EC5-B7DA-34CE2C768342}" type="presOf" srcId="{29B29AB2-541B-40C1-8769-A1A6AD2DF7C4}" destId="{98025D5C-C957-46A2-9422-FA2038525C06}" srcOrd="0" destOrd="0" presId="urn:microsoft.com/office/officeart/2005/8/layout/cycle1"/>
    <dgm:cxn modelId="{61C5771D-0575-4588-953E-D31BAB32F5A7}" type="presOf" srcId="{343D2EA3-6C90-4FBD-AD53-8724A33C9588}" destId="{BC7B4757-36D1-4889-B9C1-BBD60105082B}" srcOrd="0" destOrd="0" presId="urn:microsoft.com/office/officeart/2005/8/layout/cycle1"/>
    <dgm:cxn modelId="{0D69675E-52C9-40D1-8CDF-2312E58B3799}" type="presOf" srcId="{4B354D9B-0F0F-4366-9747-62DA148AB3F4}" destId="{8B8CAF33-262B-4DAE-9D62-7C56790E1A7F}" srcOrd="0" destOrd="0" presId="urn:microsoft.com/office/officeart/2005/8/layout/cycle1"/>
    <dgm:cxn modelId="{2182DE4A-B600-4DE2-A9FB-F446E4EDACF1}" type="presOf" srcId="{112CA399-D789-4F0F-B8E6-0CD53A683BC3}" destId="{ED18672B-8274-43B4-BF65-30489BA5D31C}" srcOrd="0" destOrd="0" presId="urn:microsoft.com/office/officeart/2005/8/layout/cycle1"/>
    <dgm:cxn modelId="{5600EE71-AD6C-4908-A2C5-459EF73B2C12}" type="presOf" srcId="{1E9D0019-CA7E-4857-81CE-B2558588276A}" destId="{17481A27-4663-4D7D-9AEF-4B69BCC78319}" srcOrd="0" destOrd="0" presId="urn:microsoft.com/office/officeart/2005/8/layout/cycle1"/>
    <dgm:cxn modelId="{E6464F72-823F-4966-BAFC-A9A9448C3D0E}" type="presOf" srcId="{1B3EEB0D-7584-4F28-BF29-F8E01994B86B}" destId="{13D48806-1A8F-483C-954A-6BEBB9D27426}" srcOrd="0" destOrd="0" presId="urn:microsoft.com/office/officeart/2005/8/layout/cycle1"/>
    <dgm:cxn modelId="{3D027D72-A0AE-473F-8422-86E0ED32F5BA}" type="presOf" srcId="{8FC8F7AB-2639-4866-8B35-1542C62A02AB}" destId="{B269D245-81E8-43DF-A135-B4FEC344BC1A}" srcOrd="0" destOrd="0" presId="urn:microsoft.com/office/officeart/2005/8/layout/cycle1"/>
    <dgm:cxn modelId="{0A51B672-2B1A-4259-83B7-3B9C67C479A3}" type="presOf" srcId="{D4FFD6FD-1477-47F2-8EF3-E15581DD2B29}" destId="{3BC3F035-9ED3-43AD-AD7F-864D855D6A3D}" srcOrd="0" destOrd="0" presId="urn:microsoft.com/office/officeart/2005/8/layout/cycle1"/>
    <dgm:cxn modelId="{AA507A87-959E-48D3-9489-365D73BBB691}" srcId="{65099A82-0D56-4260-94DE-EA519E05258D}" destId="{343D2EA3-6C90-4FBD-AD53-8724A33C9588}" srcOrd="1" destOrd="0" parTransId="{91C15A5C-5532-4D4A-B157-38F760C711EA}" sibTransId="{D4FFD6FD-1477-47F2-8EF3-E15581DD2B29}"/>
    <dgm:cxn modelId="{9FD29693-932D-42EF-8877-A96CC5578E5D}" type="presOf" srcId="{48CA64D4-378D-403C-92F1-E63DDF9F8165}" destId="{7F2260CE-2B07-4807-82D3-78A8FD6B7EA0}" srcOrd="0" destOrd="0" presId="urn:microsoft.com/office/officeart/2005/8/layout/cycle1"/>
    <dgm:cxn modelId="{859258B3-6525-4FF9-9D62-DD31E7820442}" type="presOf" srcId="{83AF7CB8-F17C-4104-A32E-7E871F12FD9F}" destId="{318E285D-ACD2-4DAB-BB4E-9F42A7AF0377}" srcOrd="0" destOrd="0" presId="urn:microsoft.com/office/officeart/2005/8/layout/cycle1"/>
    <dgm:cxn modelId="{AB2AA2D1-C74D-41BB-B341-687300AB3B80}" type="presOf" srcId="{65099A82-0D56-4260-94DE-EA519E05258D}" destId="{6079C5E2-41B6-4E80-B5B0-BE45B73D6D29}" srcOrd="0" destOrd="0" presId="urn:microsoft.com/office/officeart/2005/8/layout/cycle1"/>
    <dgm:cxn modelId="{2F770ED3-010F-4AA3-BFED-8947C2E8304C}" type="presOf" srcId="{0582A05C-159C-4746-A5FB-B48272EE1E7A}" destId="{C0E0C7BA-03AD-41D8-8EF7-299AFEE9E84B}" srcOrd="0" destOrd="0" presId="urn:microsoft.com/office/officeart/2005/8/layout/cycle1"/>
    <dgm:cxn modelId="{6BDD8DDF-C78B-4428-841B-BD1D3DF52CEC}" type="presOf" srcId="{D490C96B-0068-4271-B722-6BAA76912304}" destId="{8DFFBE2A-3045-4BE0-9D8E-527D496C2E6C}" srcOrd="0" destOrd="0" presId="urn:microsoft.com/office/officeart/2005/8/layout/cycle1"/>
    <dgm:cxn modelId="{C91E75E6-9616-45DA-B14B-FA7042447504}" srcId="{65099A82-0D56-4260-94DE-EA519E05258D}" destId="{D490C96B-0068-4271-B722-6BAA76912304}" srcOrd="0" destOrd="0" parTransId="{2CDCCD8D-DE7D-4BAD-AA8D-F570E87E8830}" sibTransId="{48CA64D4-378D-403C-92F1-E63DDF9F8165}"/>
    <dgm:cxn modelId="{DE28D2E7-D98D-459E-B157-83514D78D3F0}" srcId="{65099A82-0D56-4260-94DE-EA519E05258D}" destId="{4B354D9B-0F0F-4366-9747-62DA148AB3F4}" srcOrd="2" destOrd="0" parTransId="{0DBBC73B-094B-45DE-A884-82CA11DDA9AE}" sibTransId="{8FC8F7AB-2639-4866-8B35-1542C62A02AB}"/>
    <dgm:cxn modelId="{7562E6F0-EECF-4533-861B-BD90FEBA40A2}" srcId="{65099A82-0D56-4260-94DE-EA519E05258D}" destId="{112CA399-D789-4F0F-B8E6-0CD53A683BC3}" srcOrd="3" destOrd="0" parTransId="{EAC8BC0F-D706-4AC1-A54C-663BB4312C26}" sibTransId="{83AF7CB8-F17C-4104-A32E-7E871F12FD9F}"/>
    <dgm:cxn modelId="{667A27F4-E222-4716-B707-68FC482D8890}" srcId="{65099A82-0D56-4260-94DE-EA519E05258D}" destId="{0582A05C-159C-4746-A5FB-B48272EE1E7A}" srcOrd="5" destOrd="0" parTransId="{33F5BC90-3489-45CA-8EC0-F1BC631BBD30}" sibTransId="{1E9D0019-CA7E-4857-81CE-B2558588276A}"/>
    <dgm:cxn modelId="{A1319023-F306-41A9-8984-1CC74588E693}" type="presParOf" srcId="{6079C5E2-41B6-4E80-B5B0-BE45B73D6D29}" destId="{9AC4D5AB-E75B-4F30-89D0-E521FB49B981}" srcOrd="0" destOrd="0" presId="urn:microsoft.com/office/officeart/2005/8/layout/cycle1"/>
    <dgm:cxn modelId="{E3401658-F9EF-4FB1-BC52-AA711CDED6E6}" type="presParOf" srcId="{6079C5E2-41B6-4E80-B5B0-BE45B73D6D29}" destId="{8DFFBE2A-3045-4BE0-9D8E-527D496C2E6C}" srcOrd="1" destOrd="0" presId="urn:microsoft.com/office/officeart/2005/8/layout/cycle1"/>
    <dgm:cxn modelId="{55C23231-B6D6-480D-B2D0-4BA68DA1CBEF}" type="presParOf" srcId="{6079C5E2-41B6-4E80-B5B0-BE45B73D6D29}" destId="{7F2260CE-2B07-4807-82D3-78A8FD6B7EA0}" srcOrd="2" destOrd="0" presId="urn:microsoft.com/office/officeart/2005/8/layout/cycle1"/>
    <dgm:cxn modelId="{16D0937B-8E8B-4081-853E-45AD5CECC4ED}" type="presParOf" srcId="{6079C5E2-41B6-4E80-B5B0-BE45B73D6D29}" destId="{AADF6182-74CE-4C3A-B45E-9572CFE727D1}" srcOrd="3" destOrd="0" presId="urn:microsoft.com/office/officeart/2005/8/layout/cycle1"/>
    <dgm:cxn modelId="{B88E27CF-0049-4267-9C71-6138FC43E0B2}" type="presParOf" srcId="{6079C5E2-41B6-4E80-B5B0-BE45B73D6D29}" destId="{BC7B4757-36D1-4889-B9C1-BBD60105082B}" srcOrd="4" destOrd="0" presId="urn:microsoft.com/office/officeart/2005/8/layout/cycle1"/>
    <dgm:cxn modelId="{528235A1-EDFF-4FE3-8CFF-31A04825D40F}" type="presParOf" srcId="{6079C5E2-41B6-4E80-B5B0-BE45B73D6D29}" destId="{3BC3F035-9ED3-43AD-AD7F-864D855D6A3D}" srcOrd="5" destOrd="0" presId="urn:microsoft.com/office/officeart/2005/8/layout/cycle1"/>
    <dgm:cxn modelId="{F5F0BABE-CB5D-42A1-BF96-DE0610B4FD15}" type="presParOf" srcId="{6079C5E2-41B6-4E80-B5B0-BE45B73D6D29}" destId="{5CF226F9-6A1E-473C-8DFC-7D73A474F809}" srcOrd="6" destOrd="0" presId="urn:microsoft.com/office/officeart/2005/8/layout/cycle1"/>
    <dgm:cxn modelId="{3DFD90F9-B82F-46CB-9E24-13AC1CEEBDE7}" type="presParOf" srcId="{6079C5E2-41B6-4E80-B5B0-BE45B73D6D29}" destId="{8B8CAF33-262B-4DAE-9D62-7C56790E1A7F}" srcOrd="7" destOrd="0" presId="urn:microsoft.com/office/officeart/2005/8/layout/cycle1"/>
    <dgm:cxn modelId="{CB22CEE5-31BF-47EC-BB94-6A2701CF9AE5}" type="presParOf" srcId="{6079C5E2-41B6-4E80-B5B0-BE45B73D6D29}" destId="{B269D245-81E8-43DF-A135-B4FEC344BC1A}" srcOrd="8" destOrd="0" presId="urn:microsoft.com/office/officeart/2005/8/layout/cycle1"/>
    <dgm:cxn modelId="{5A1D4AF0-1A87-4D1C-A0B5-3C5B29F0C61C}" type="presParOf" srcId="{6079C5E2-41B6-4E80-B5B0-BE45B73D6D29}" destId="{5D79B852-7E98-42A4-8E72-C73421777E10}" srcOrd="9" destOrd="0" presId="urn:microsoft.com/office/officeart/2005/8/layout/cycle1"/>
    <dgm:cxn modelId="{0357938A-2769-471D-B05D-C6A73979401C}" type="presParOf" srcId="{6079C5E2-41B6-4E80-B5B0-BE45B73D6D29}" destId="{ED18672B-8274-43B4-BF65-30489BA5D31C}" srcOrd="10" destOrd="0" presId="urn:microsoft.com/office/officeart/2005/8/layout/cycle1"/>
    <dgm:cxn modelId="{40EDC6E7-4E44-4078-87CE-7574A57A195B}" type="presParOf" srcId="{6079C5E2-41B6-4E80-B5B0-BE45B73D6D29}" destId="{318E285D-ACD2-4DAB-BB4E-9F42A7AF0377}" srcOrd="11" destOrd="0" presId="urn:microsoft.com/office/officeart/2005/8/layout/cycle1"/>
    <dgm:cxn modelId="{8AE2A07A-1015-4682-84C6-0D00931D8626}" type="presParOf" srcId="{6079C5E2-41B6-4E80-B5B0-BE45B73D6D29}" destId="{22CE7881-166D-48E4-A35E-547AC72287FD}" srcOrd="12" destOrd="0" presId="urn:microsoft.com/office/officeart/2005/8/layout/cycle1"/>
    <dgm:cxn modelId="{D6159834-DA0B-4141-BBCE-FADA246D76D5}" type="presParOf" srcId="{6079C5E2-41B6-4E80-B5B0-BE45B73D6D29}" destId="{13D48806-1A8F-483C-954A-6BEBB9D27426}" srcOrd="13" destOrd="0" presId="urn:microsoft.com/office/officeart/2005/8/layout/cycle1"/>
    <dgm:cxn modelId="{3A110052-A574-4175-B6BD-D3D3BD18C815}" type="presParOf" srcId="{6079C5E2-41B6-4E80-B5B0-BE45B73D6D29}" destId="{98025D5C-C957-46A2-9422-FA2038525C06}" srcOrd="14" destOrd="0" presId="urn:microsoft.com/office/officeart/2005/8/layout/cycle1"/>
    <dgm:cxn modelId="{8411A1CE-311F-4977-83E5-3FAF72AC1208}" type="presParOf" srcId="{6079C5E2-41B6-4E80-B5B0-BE45B73D6D29}" destId="{549A38BD-D988-4BED-B711-F4CC47203236}" srcOrd="15" destOrd="0" presId="urn:microsoft.com/office/officeart/2005/8/layout/cycle1"/>
    <dgm:cxn modelId="{41DF231B-DB36-4080-B4F5-BDB179A46B4F}" type="presParOf" srcId="{6079C5E2-41B6-4E80-B5B0-BE45B73D6D29}" destId="{C0E0C7BA-03AD-41D8-8EF7-299AFEE9E84B}" srcOrd="16" destOrd="0" presId="urn:microsoft.com/office/officeart/2005/8/layout/cycle1"/>
    <dgm:cxn modelId="{E7B25AA0-9AC8-4B56-904D-418272137517}" type="presParOf" srcId="{6079C5E2-41B6-4E80-B5B0-BE45B73D6D29}" destId="{17481A27-4663-4D7D-9AEF-4B69BCC78319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1D29-F5EA-4EF1-A397-2D6FCE1A052E}">
      <dsp:nvSpPr>
        <dsp:cNvPr id="0" name=""/>
        <dsp:cNvSpPr/>
      </dsp:nvSpPr>
      <dsp:spPr>
        <a:xfrm>
          <a:off x="459050" y="0"/>
          <a:ext cx="5202578" cy="2078090"/>
        </a:xfrm>
        <a:prstGeom prst="rightArrow">
          <a:avLst/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CAA17-08BA-435E-B882-E28451FE5BB0}">
      <dsp:nvSpPr>
        <dsp:cNvPr id="0" name=""/>
        <dsp:cNvSpPr/>
      </dsp:nvSpPr>
      <dsp:spPr>
        <a:xfrm>
          <a:off x="0" y="623427"/>
          <a:ext cx="1836204" cy="831236"/>
        </a:xfrm>
        <a:prstGeom prst="round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Uncertainty</a:t>
          </a:r>
          <a:r>
            <a:rPr lang="it-IT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Quantification</a:t>
          </a:r>
          <a:endParaRPr lang="en-GB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0578" y="664005"/>
        <a:ext cx="1755048" cy="750080"/>
      </dsp:txXfrm>
    </dsp:sp>
    <dsp:sp modelId="{3F347F38-D262-47DE-9489-C860847F8D41}">
      <dsp:nvSpPr>
        <dsp:cNvPr id="0" name=""/>
        <dsp:cNvSpPr/>
      </dsp:nvSpPr>
      <dsp:spPr>
        <a:xfrm>
          <a:off x="2142237" y="623427"/>
          <a:ext cx="1836204" cy="831236"/>
        </a:xfrm>
        <a:prstGeom prst="round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Conformal</a:t>
          </a:r>
          <a:r>
            <a:rPr lang="it-IT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Prediction</a:t>
          </a:r>
          <a:endParaRPr lang="en-GB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182815" y="664005"/>
        <a:ext cx="1755048" cy="750080"/>
      </dsp:txXfrm>
    </dsp:sp>
    <dsp:sp modelId="{78FAEC36-0FAD-4AC9-A5E6-7FD85FB31B8F}">
      <dsp:nvSpPr>
        <dsp:cNvPr id="0" name=""/>
        <dsp:cNvSpPr/>
      </dsp:nvSpPr>
      <dsp:spPr>
        <a:xfrm>
          <a:off x="4284475" y="623427"/>
          <a:ext cx="1836204" cy="831236"/>
        </a:xfrm>
        <a:prstGeom prst="round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Certainty</a:t>
          </a:r>
          <a:r>
            <a:rPr lang="it-IT" sz="180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Quantification</a:t>
          </a:r>
          <a:endParaRPr lang="en-GB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325053" y="664005"/>
        <a:ext cx="1755048" cy="75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BFD73-4228-423A-9669-8CEA984CCA89}">
      <dsp:nvSpPr>
        <dsp:cNvPr id="0" name=""/>
        <dsp:cNvSpPr/>
      </dsp:nvSpPr>
      <dsp:spPr>
        <a:xfrm rot="5400000">
          <a:off x="-249777" y="249812"/>
          <a:ext cx="1665185" cy="1165629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i="0" kern="1200" dirty="0" err="1">
              <a:latin typeface="Verdana" panose="020B0604030504040204" pitchFamily="34" charset="0"/>
              <a:ea typeface="Verdana" panose="020B0604030504040204" pitchFamily="34" charset="0"/>
            </a:rPr>
            <a:t>Exchangeability</a:t>
          </a:r>
          <a:endParaRPr lang="it-IT" sz="1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2" y="582849"/>
        <a:ext cx="1165629" cy="499556"/>
      </dsp:txXfrm>
    </dsp:sp>
    <dsp:sp modelId="{BF1FFCAB-99CC-4D5E-A462-988E4EA20D82}">
      <dsp:nvSpPr>
        <dsp:cNvPr id="0" name=""/>
        <dsp:cNvSpPr/>
      </dsp:nvSpPr>
      <dsp:spPr>
        <a:xfrm rot="5400000">
          <a:off x="5528029" y="-4362365"/>
          <a:ext cx="1082370" cy="9807170"/>
        </a:xfrm>
        <a:prstGeom prst="round2Same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ensures that predictions are consistent regardless of data order.</a:t>
          </a:r>
          <a:endParaRPr lang="it-IT" sz="18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1165630" y="52871"/>
        <a:ext cx="9754333" cy="976696"/>
      </dsp:txXfrm>
    </dsp:sp>
    <dsp:sp modelId="{F6BDE6FC-246E-4F77-AF57-B366E2514ADB}">
      <dsp:nvSpPr>
        <dsp:cNvPr id="0" name=""/>
        <dsp:cNvSpPr/>
      </dsp:nvSpPr>
      <dsp:spPr>
        <a:xfrm rot="5400000">
          <a:off x="-249777" y="1721441"/>
          <a:ext cx="1665185" cy="1165629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Validity</a:t>
          </a:r>
          <a:endParaRPr lang="it-IT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2" y="2054478"/>
        <a:ext cx="1165629" cy="499556"/>
      </dsp:txXfrm>
    </dsp:sp>
    <dsp:sp modelId="{17B8F913-8208-4CE0-B3F5-7000532FB0D4}">
      <dsp:nvSpPr>
        <dsp:cNvPr id="0" name=""/>
        <dsp:cNvSpPr/>
      </dsp:nvSpPr>
      <dsp:spPr>
        <a:xfrm rot="5400000">
          <a:off x="5528029" y="-2890736"/>
          <a:ext cx="1082370" cy="9807170"/>
        </a:xfrm>
        <a:prstGeom prst="round2SameRect">
          <a:avLst/>
        </a:prstGeom>
        <a:solidFill>
          <a:schemeClr val="bg1">
            <a:lumMod val="5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ensures that predictions are reliable and meet predefined coverage levels, making it crucial for applications where trust in predictions is relevant.</a:t>
          </a:r>
          <a:endParaRPr lang="it-IT" sz="18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1165630" y="1524500"/>
        <a:ext cx="9754333" cy="976696"/>
      </dsp:txXfrm>
    </dsp:sp>
    <dsp:sp modelId="{7598158A-C4FF-40C7-A4B0-61066AF8A9A7}">
      <dsp:nvSpPr>
        <dsp:cNvPr id="0" name=""/>
        <dsp:cNvSpPr/>
      </dsp:nvSpPr>
      <dsp:spPr>
        <a:xfrm rot="5400000">
          <a:off x="-249777" y="3193070"/>
          <a:ext cx="1665185" cy="1165629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Verdana" panose="020B0604030504040204" pitchFamily="34" charset="0"/>
              <a:ea typeface="Verdana" panose="020B0604030504040204" pitchFamily="34" charset="0"/>
            </a:rPr>
            <a:t>Efficiency</a:t>
          </a:r>
          <a:endParaRPr lang="it-IT" sz="18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2" y="3526107"/>
        <a:ext cx="1165629" cy="499556"/>
      </dsp:txXfrm>
    </dsp:sp>
    <dsp:sp modelId="{64C750D0-EFF5-4BD9-AE4D-BBFEDCE5D3D1}">
      <dsp:nvSpPr>
        <dsp:cNvPr id="0" name=""/>
        <dsp:cNvSpPr/>
      </dsp:nvSpPr>
      <dsp:spPr>
        <a:xfrm rot="5400000">
          <a:off x="5528029" y="-1419106"/>
          <a:ext cx="1082370" cy="9807170"/>
        </a:xfrm>
        <a:prstGeom prst="round2SameRect">
          <a:avLst/>
        </a:prstGeom>
        <a:solidFill>
          <a:schemeClr val="bg1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focuses on producing accurate and concise predictions, which is vital for practical implementation and resource management.</a:t>
          </a:r>
          <a:endParaRPr lang="it-IT" sz="18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1165630" y="2996130"/>
        <a:ext cx="9754333" cy="976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E2A-3045-4BE0-9D8E-527D496C2E6C}">
      <dsp:nvSpPr>
        <dsp:cNvPr id="0" name=""/>
        <dsp:cNvSpPr/>
      </dsp:nvSpPr>
      <dsp:spPr>
        <a:xfrm>
          <a:off x="3244889" y="9279"/>
          <a:ext cx="942975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Non </a:t>
          </a:r>
          <a:r>
            <a:rPr lang="it-IT" sz="12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Conformity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Score</a:t>
          </a:r>
        </a:p>
      </dsp:txBody>
      <dsp:txXfrm>
        <a:off x="3244889" y="9279"/>
        <a:ext cx="942975" cy="942975"/>
      </dsp:txXfrm>
    </dsp:sp>
    <dsp:sp modelId="{7F2260CE-2B07-4807-82D3-78A8FD6B7EA0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20573393"/>
            <a:gd name="adj4" fmla="val 18982756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4757-36D1-4889-B9C1-BBD60105082B}">
      <dsp:nvSpPr>
        <dsp:cNvPr id="0" name=""/>
        <dsp:cNvSpPr/>
      </dsp:nvSpPr>
      <dsp:spPr>
        <a:xfrm>
          <a:off x="4138451" y="1832769"/>
          <a:ext cx="1261436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Miscoverage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rate/Coverage</a:t>
          </a:r>
        </a:p>
      </dsp:txBody>
      <dsp:txXfrm>
        <a:off x="4138451" y="1832769"/>
        <a:ext cx="1261436" cy="942975"/>
      </dsp:txXfrm>
    </dsp:sp>
    <dsp:sp modelId="{3BC3F035-9ED3-43AD-AD7F-864D855D6A3D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2367007"/>
            <a:gd name="adj4" fmla="val 776371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CAF33-262B-4DAE-9D62-7C56790E1A7F}">
      <dsp:nvSpPr>
        <dsp:cNvPr id="0" name=""/>
        <dsp:cNvSpPr/>
      </dsp:nvSpPr>
      <dsp:spPr>
        <a:xfrm>
          <a:off x="3244889" y="3656258"/>
          <a:ext cx="942975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latin typeface="Verdana" panose="020B0604030504040204" pitchFamily="34" charset="0"/>
              <a:ea typeface="Verdana" panose="020B0604030504040204" pitchFamily="34" charset="0"/>
            </a:rPr>
            <a:t>Data 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Splitting (optional </a:t>
          </a:r>
          <a:r>
            <a:rPr lang="it-IT" sz="12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but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common)</a:t>
          </a:r>
        </a:p>
      </dsp:txBody>
      <dsp:txXfrm>
        <a:off x="3244889" y="3656258"/>
        <a:ext cx="942975" cy="942975"/>
      </dsp:txXfrm>
    </dsp:sp>
    <dsp:sp modelId="{B269D245-81E8-43DF-A135-B4FEC344BC1A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6111338"/>
            <a:gd name="adj4" fmla="val 4438425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8672B-8274-43B4-BF65-30489BA5D31C}">
      <dsp:nvSpPr>
        <dsp:cNvPr id="0" name=""/>
        <dsp:cNvSpPr/>
      </dsp:nvSpPr>
      <dsp:spPr>
        <a:xfrm>
          <a:off x="1139304" y="3656258"/>
          <a:ext cx="942975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Train the model</a:t>
          </a:r>
        </a:p>
      </dsp:txBody>
      <dsp:txXfrm>
        <a:off x="1139304" y="3656258"/>
        <a:ext cx="942975" cy="942975"/>
      </dsp:txXfrm>
    </dsp:sp>
    <dsp:sp modelId="{318E285D-ACD2-4DAB-BB4E-9F42A7AF0377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9773393"/>
            <a:gd name="adj4" fmla="val 8182756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48806-1A8F-483C-954A-6BEBB9D27426}">
      <dsp:nvSpPr>
        <dsp:cNvPr id="0" name=""/>
        <dsp:cNvSpPr/>
      </dsp:nvSpPr>
      <dsp:spPr>
        <a:xfrm>
          <a:off x="86512" y="1832769"/>
          <a:ext cx="942975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Calibrate the model</a:t>
          </a:r>
        </a:p>
      </dsp:txBody>
      <dsp:txXfrm>
        <a:off x="86512" y="1832769"/>
        <a:ext cx="942975" cy="942975"/>
      </dsp:txXfrm>
    </dsp:sp>
    <dsp:sp modelId="{98025D5C-C957-46A2-9422-FA2038525C06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13167007"/>
            <a:gd name="adj4" fmla="val 11576371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0C7BA-03AD-41D8-8EF7-299AFEE9E84B}">
      <dsp:nvSpPr>
        <dsp:cNvPr id="0" name=""/>
        <dsp:cNvSpPr/>
      </dsp:nvSpPr>
      <dsp:spPr>
        <a:xfrm>
          <a:off x="1139304" y="9279"/>
          <a:ext cx="942975" cy="94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Prediction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on </a:t>
          </a:r>
          <a:r>
            <a:rPr lang="it-IT" sz="12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unseen</a:t>
          </a:r>
          <a:r>
            <a:rPr lang="it-IT" sz="12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data</a:t>
          </a:r>
        </a:p>
      </dsp:txBody>
      <dsp:txXfrm>
        <a:off x="1139304" y="9279"/>
        <a:ext cx="942975" cy="942975"/>
      </dsp:txXfrm>
    </dsp:sp>
    <dsp:sp modelId="{17481A27-4663-4D7D-9AEF-4B69BCC78319}">
      <dsp:nvSpPr>
        <dsp:cNvPr id="0" name=""/>
        <dsp:cNvSpPr/>
      </dsp:nvSpPr>
      <dsp:spPr>
        <a:xfrm>
          <a:off x="358796" y="-531"/>
          <a:ext cx="4609576" cy="4609576"/>
        </a:xfrm>
        <a:prstGeom prst="circularArrow">
          <a:avLst>
            <a:gd name="adj1" fmla="val 3989"/>
            <a:gd name="adj2" fmla="val 250236"/>
            <a:gd name="adj3" fmla="val 16911338"/>
            <a:gd name="adj4" fmla="val 15238425"/>
            <a:gd name="adj5" fmla="val 465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D473-A98B-4C4C-95E0-4C423431E504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6BE71-9B98-4D91-A838-66D61DF3ED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56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A2296CFC-7533-FAF0-C739-42C12DB4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9b2fd2a7_0_0:notes">
            <a:extLst>
              <a:ext uri="{FF2B5EF4-FFF2-40B4-BE49-F238E27FC236}">
                <a16:creationId xmlns:a16="http://schemas.microsoft.com/office/drawing/2014/main" id="{7756D910-9FA6-E35C-8211-E7E1F12FB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d9b2fd2a7_0_0:notes">
            <a:extLst>
              <a:ext uri="{FF2B5EF4-FFF2-40B4-BE49-F238E27FC236}">
                <a16:creationId xmlns:a16="http://schemas.microsoft.com/office/drawing/2014/main" id="{FABF2DD8-F7E4-FE1D-E8A6-55727EDECB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03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EDF27449-2D36-E9D5-60D5-22490EBC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9b2fd2a7_0_0:notes">
            <a:extLst>
              <a:ext uri="{FF2B5EF4-FFF2-40B4-BE49-F238E27FC236}">
                <a16:creationId xmlns:a16="http://schemas.microsoft.com/office/drawing/2014/main" id="{42D7A7C4-4232-78EA-6EDA-7AFF73F20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d9b2fd2a7_0_0:notes">
            <a:extLst>
              <a:ext uri="{FF2B5EF4-FFF2-40B4-BE49-F238E27FC236}">
                <a16:creationId xmlns:a16="http://schemas.microsoft.com/office/drawing/2014/main" id="{DBCD94D3-A3D6-2702-1345-B7B3D6E24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90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BC2399E8-B068-FA2A-43F5-A6CC0ABC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9b2fd2a7_0_0:notes">
            <a:extLst>
              <a:ext uri="{FF2B5EF4-FFF2-40B4-BE49-F238E27FC236}">
                <a16:creationId xmlns:a16="http://schemas.microsoft.com/office/drawing/2014/main" id="{E831EC8A-0AB7-5C6B-A9C4-F983A5C31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d9b2fd2a7_0_0:notes">
            <a:extLst>
              <a:ext uri="{FF2B5EF4-FFF2-40B4-BE49-F238E27FC236}">
                <a16:creationId xmlns:a16="http://schemas.microsoft.com/office/drawing/2014/main" id="{4FCCDE83-FB30-C5FE-AF53-98C50EEFBB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2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EFE2D8FE-5C85-88E6-7932-79320B67A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9b2fd2a7_0_0:notes">
            <a:extLst>
              <a:ext uri="{FF2B5EF4-FFF2-40B4-BE49-F238E27FC236}">
                <a16:creationId xmlns:a16="http://schemas.microsoft.com/office/drawing/2014/main" id="{57870627-BF4A-B081-04BD-BD0B6D4C8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d9b2fd2a7_0_0:notes">
            <a:extLst>
              <a:ext uri="{FF2B5EF4-FFF2-40B4-BE49-F238E27FC236}">
                <a16:creationId xmlns:a16="http://schemas.microsoft.com/office/drawing/2014/main" id="{426E430C-E879-C495-61F2-E32F2006D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1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9FD80E2F-910A-B253-0CB7-93E007D86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9b2fd2a7_0_0:notes">
            <a:extLst>
              <a:ext uri="{FF2B5EF4-FFF2-40B4-BE49-F238E27FC236}">
                <a16:creationId xmlns:a16="http://schemas.microsoft.com/office/drawing/2014/main" id="{C2909FB2-0BA0-4A6A-6A8C-DCB2C09EF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d9b2fd2a7_0_0:notes">
            <a:extLst>
              <a:ext uri="{FF2B5EF4-FFF2-40B4-BE49-F238E27FC236}">
                <a16:creationId xmlns:a16="http://schemas.microsoft.com/office/drawing/2014/main" id="{6A8AAF86-BC6A-FC3C-7EA3-4E2648C816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9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86CE3-2443-C44C-1F23-473EBC53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F8DA44-99B5-CC5B-D0E2-C435FC1D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FE497E-E1E7-DEEB-ED14-AE592942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22D2F7-4660-3DEC-1321-6D301C43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5B1EDE-33AC-BA3B-C2CB-8429B131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06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B64E2-3DCC-27E0-49F1-517C98B2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3F1822-FB85-6584-76F5-52E0B608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95318-740F-DE13-9442-58BBFE7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F478A1-C271-AF5C-0F62-091B160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CA69D-55A9-2FE9-381C-617C4E1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5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61D90B-1A56-D7FC-5C35-FC3CA44B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776E9B-219E-4EEA-6878-833402FB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BD61B-FF0A-86F3-532B-2D8E2F20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F19D37-7521-687A-3E9C-92D719A3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47A61-1F64-A251-DEB9-80FD8E4B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8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D5ACC-DF16-A431-A0DD-DE68BB0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15DA-35AE-7331-CA65-719B466B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9A6A9-2547-AF48-C1F2-4B678183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7B732F-A70A-32B8-7D44-8BB8CD1D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71CCC7-5D65-DD0A-8F2E-0127B58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63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A97D5-3E74-8EB3-8823-93E46FB0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3D0A9E-4722-3589-2AF6-CAC5F15F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61A43-BA4A-0C40-D4F9-76DBA077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59B663-BD07-1F3F-AB45-517DE3B7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60348-ED49-C1A9-6D7C-2D514ECD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1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57147-D629-AE83-0974-AFF9943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6389AC-AB61-1F39-3996-4DB4AB90B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09351C-841D-B370-B17D-12862DCE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5D995-9B09-831A-A4A3-A601C61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40319F-E559-5803-454B-9636467A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84CEEA-1B1C-1F3A-06CD-14BD652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4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F2A0-C0D1-6423-0621-5C2065C4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543DDE-4DE5-5BED-DE0C-EE2D2906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041341-1015-B7AB-6A1D-6E37FA5E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379632-287A-386E-E0D2-7AA127C88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30DF60-286C-578D-8D4B-012B2B293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D6C312-7968-9BD3-5F34-4513B4DD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C10082-3208-896D-EE65-9C51090A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26A586-CD2A-C2FD-624D-3AB07827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2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95B1C-60A5-C98A-C57A-AB9CEB56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FC5C9B-DB8C-7812-D63D-0B9AC09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B078F5-9607-AE87-E260-7700E330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DDF322-73F8-8CF5-2CB1-6F64B4B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23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BA985B-7E54-7D8C-C51F-6156C3F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87EA5D-6FB5-E4D0-E991-78A5291B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70389B-781F-48D9-0A07-445AD41E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2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F94C2-F7BB-4A11-3A88-F544734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31406-7DDA-049E-7FB6-6A55D1E8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3C584F-C51F-E9E1-1AEC-F0F99ADB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9095D9-DF4A-01CE-B8FA-D7C4D1A4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0CF025-69EA-CA5B-3E47-94A51D53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3B0D8-605F-434B-7D95-A2FA42D6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12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3820E-99BF-970D-0CAC-4CF8E8AA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DFFC17-2C67-6744-F8D4-969D7526F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EDB0FB-A0DB-E7C0-2CF9-C09E509B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2DCCB3-7907-53BF-2B40-4E5AF5AD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3CACFE-6B56-03E8-0BF8-22947685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846155-89F6-7459-3BBC-587C7CB1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9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A1D15A-97C0-872A-34C5-42D35C46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341205-D71A-F68C-23DB-F7704F3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06DC8B-1E63-31A5-DD34-30AABF13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DBB6B-AE97-4AB7-9117-37970E0E7009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B33DDE-4799-B17B-06E4-7245822CC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6544AF-C7D4-4066-2596-ECAA2DC39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92987-1C85-47AF-AFCA-ABE5CBD39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75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xtla.io/open-sour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Practical-Guide-Applied-Conformal-Prediction/dp/1805122762" TargetMode="External"/><Relationship Id="rId13" Type="http://schemas.openxmlformats.org/officeDocument/2006/relationships/hyperlink" Target="https://docs.streamlit.io/develop/tutorials" TargetMode="External"/><Relationship Id="rId18" Type="http://schemas.openxmlformats.org/officeDocument/2006/relationships/hyperlink" Target="https://nixtlaverse.nixtla.io/neuralforecast/docs/getting-started/introduction.html" TargetMode="External"/><Relationship Id="rId3" Type="http://schemas.openxmlformats.org/officeDocument/2006/relationships/hyperlink" Target="https://arxiv.org/abs/2107.07511" TargetMode="External"/><Relationship Id="rId7" Type="http://schemas.openxmlformats.org/officeDocument/2006/relationships/hyperlink" Target="https://daniel-bethell.co.uk/posts/conformal-prediction-guide/#the-top" TargetMode="External"/><Relationship Id="rId12" Type="http://schemas.openxmlformats.org/officeDocument/2006/relationships/hyperlink" Target="https://pypi.org/project/pyautogen/" TargetMode="External"/><Relationship Id="rId17" Type="http://schemas.openxmlformats.org/officeDocument/2006/relationships/hyperlink" Target="https://nixtlaverse.nixtla.io/mlforecast/index.html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nixtlaverse.nixtla.io/statsforecast/index.html" TargetMode="External"/><Relationship Id="rId20" Type="http://schemas.openxmlformats.org/officeDocument/2006/relationships/hyperlink" Target="https://medium.com/@c.giancaterino/stock-market-forecasting-with-nixtla-conformal-prediction-49874285634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2005.07972" TargetMode="External"/><Relationship Id="rId11" Type="http://schemas.openxmlformats.org/officeDocument/2006/relationships/hyperlink" Target="https://otexts.com/fpppy/" TargetMode="External"/><Relationship Id="rId5" Type="http://schemas.openxmlformats.org/officeDocument/2006/relationships/hyperlink" Target="https://jmlr.csail.mit.edu/papers/volume9/shafer08a/shafer08a.pdf" TargetMode="External"/><Relationship Id="rId15" Type="http://schemas.openxmlformats.org/officeDocument/2006/relationships/hyperlink" Target="https://www.nixtla.io/docs" TargetMode="External"/><Relationship Id="rId10" Type="http://schemas.openxmlformats.org/officeDocument/2006/relationships/hyperlink" Target="https://github.com/valeman/awesome-conformal-prediction" TargetMode="External"/><Relationship Id="rId19" Type="http://schemas.openxmlformats.org/officeDocument/2006/relationships/hyperlink" Target="https://github.com/claudio1975/PyDataMilano" TargetMode="External"/><Relationship Id="rId4" Type="http://schemas.openxmlformats.org/officeDocument/2006/relationships/hyperlink" Target="https://arxiv.org/abs/2411.11824" TargetMode="External"/><Relationship Id="rId9" Type="http://schemas.openxmlformats.org/officeDocument/2006/relationships/hyperlink" Target="https://www.amazon.com/Introduction-Conformal-Prediction-Python-Quantifying/dp/B0BW2X919P" TargetMode="External"/><Relationship Id="rId14" Type="http://schemas.openxmlformats.org/officeDocument/2006/relationships/hyperlink" Target="https://www.gradio.app/doc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build-relation/newsletter-follow?entityUrn=7035349778355884032" TargetMode="External"/><Relationship Id="rId2" Type="http://schemas.openxmlformats.org/officeDocument/2006/relationships/hyperlink" Target="https://www.linkedin.com/in/claudio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innovationlab.com/" TargetMode="External"/><Relationship Id="rId4" Type="http://schemas.openxmlformats.org/officeDocument/2006/relationships/hyperlink" Target="https://medium.com/@c.giancateri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model/text2im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science/confidence-interval-vs-prediction-interval-a6b0c4816a92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data-science/all-you-need-is-conformal-prediction-726f18920241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4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6">
            <a:extLst>
              <a:ext uri="{FF2B5EF4-FFF2-40B4-BE49-F238E27FC236}">
                <a16:creationId xmlns:a16="http://schemas.microsoft.com/office/drawing/2014/main" id="{41FCD357-D33E-20D8-FACD-0D0A912B0EDB}"/>
              </a:ext>
            </a:extLst>
          </p:cNvPr>
          <p:cNvSpPr txBox="1">
            <a:spLocks/>
          </p:cNvSpPr>
          <p:nvPr/>
        </p:nvSpPr>
        <p:spPr>
          <a:xfrm>
            <a:off x="674914" y="2789248"/>
            <a:ext cx="10994571" cy="72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Stock Market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Forecasting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Nixtla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Stock Agent Analysis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CCDD37-A7D7-FE83-CD4F-3998323B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39" y="0"/>
            <a:ext cx="2266950" cy="11620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753F82-2167-A955-EE99-8BED4D3BB164}"/>
              </a:ext>
            </a:extLst>
          </p:cNvPr>
          <p:cNvSpPr txBox="1"/>
          <p:nvPr/>
        </p:nvSpPr>
        <p:spPr>
          <a:xfrm>
            <a:off x="3390900" y="5910942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Claudio Giorgio Giancaterino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17/06/2025</a:t>
            </a:r>
          </a:p>
        </p:txBody>
      </p:sp>
    </p:spTree>
    <p:extLst>
      <p:ext uri="{BB962C8B-B14F-4D97-AF65-F5344CB8AC3E}">
        <p14:creationId xmlns:p14="http://schemas.microsoft.com/office/powerpoint/2010/main" val="7959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57752-04BC-2639-4FAF-8CF7FD9F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ABE522D-846B-964C-B163-D327B8E927AF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Recipe: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numerical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Time Series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2F09E3-074A-A80E-7789-31D1D9667A73}"/>
              </a:ext>
            </a:extLst>
          </p:cNvPr>
          <p:cNvSpPr txBox="1"/>
          <p:nvPr/>
        </p:nvSpPr>
        <p:spPr>
          <a:xfrm>
            <a:off x="468086" y="1502228"/>
            <a:ext cx="11419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🎯 Goal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90% prediction interval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for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series forecasting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 prediction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✅ Assumptions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-15 consecutive timestamps of data.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-Predict the next value in the series using some forecasting model.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 dataset:</a:t>
            </a: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-First 10 timestamps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the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 set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-Next 5 timestamps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the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calibration set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conformal prediction goal is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90% coverage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so alpha = 0,1.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✅ Split Time Series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 1   2   3   4   5   6   7  8   9  10 11 12 13 14 15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 80 82 83 92 94 85 88 94 98 96 99 91 96 90 89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 a model on timestamps 1–10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 timestamps 11–15 and compute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non-conformity scores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17AD6-5E6A-CD0D-4513-D97B8A23B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EABAC6B-608A-BCBA-F642-440A048BA73E}"/>
              </a:ext>
            </a:extLst>
          </p:cNvPr>
          <p:cNvSpPr txBox="1">
            <a:spLocks/>
          </p:cNvSpPr>
          <p:nvPr/>
        </p:nvSpPr>
        <p:spPr>
          <a:xfrm>
            <a:off x="743135" y="430322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Recipe: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numerical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it-IT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DE3631C-3096-861C-126C-3397767B51C5}"/>
                  </a:ext>
                </a:extLst>
              </p:cNvPr>
              <p:cNvSpPr txBox="1"/>
              <p:nvPr/>
            </p:nvSpPr>
            <p:spPr>
              <a:xfrm>
                <a:off x="506186" y="1262279"/>
                <a:ext cx="1141911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✅ Train the Forecasting Model and get errors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Time				11 12 13 14 15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True outcome			99 91 96 90 89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Predicted outcome	         	97 95 94 91 90	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Non-conformity scores 		 2  4   2   1   1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✅ Sort the non-conformity scores </a:t>
                </a:r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(in ascending order): [1,1,2,2,4]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✅ Compute the quantile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(with finite sample correction) for the n samples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min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⁡(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1−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+1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0,9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5,4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=kth largest score =&gt;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=5th largest score=4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✅ Build the prediction Interval </a:t>
                </a:r>
              </a:p>
              <a:p>
                <a:endParaRPr lang="en-U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Given a prediction at the 16 timestamps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=92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90% conformal prediction interval is: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</a:t>
                </a:r>
                <a:r>
                  <a:rPr lang="en-US" b="1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</a:t>
                </a:r>
                <a:r>
                  <a:rPr lang="en-US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r>
                  <a:rPr lang="en-US" b="1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]=[92-4,92+4]=[88,96]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DE3631C-3096-861C-126C-3397767B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6" y="1262279"/>
                <a:ext cx="11419114" cy="5355312"/>
              </a:xfrm>
              <a:prstGeom prst="rect">
                <a:avLst/>
              </a:prstGeom>
              <a:blipFill>
                <a:blip r:embed="rId2"/>
                <a:stretch>
                  <a:fillRect l="-427" t="-569" b="-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76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81C72-F13A-8747-B4AD-016C7E24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13C4AFF1-06A8-EE4E-CE20-599C0881BA8D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with NIXTLA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4875D4-76A7-2B30-F8D3-F6D26735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5" y="1314493"/>
            <a:ext cx="6551160" cy="426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2DF8C2-603E-FFB9-6E6A-454076F6CB7B}"/>
              </a:ext>
            </a:extLst>
          </p:cNvPr>
          <p:cNvSpPr txBox="1"/>
          <p:nvPr/>
        </p:nvSpPr>
        <p:spPr>
          <a:xfrm>
            <a:off x="7380514" y="1262743"/>
            <a:ext cx="4397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Nixtla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is an open-source framework dedicated to time series forecasting, and it is helpful for low-code.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Approached the following libraries: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StatsForecast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MLForecast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NeuralForecast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TimeGPT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UtilsForecast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DF6A15-23F4-31A8-4A13-D9ADFC2C8253}"/>
              </a:ext>
            </a:extLst>
          </p:cNvPr>
          <p:cNvSpPr txBox="1"/>
          <p:nvPr/>
        </p:nvSpPr>
        <p:spPr>
          <a:xfrm>
            <a:off x="1646736" y="5726405"/>
            <a:ext cx="444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https://www.nixtla.io/open-source</a:t>
            </a:r>
            <a:endPara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6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83EFF-7E4E-AB15-0A12-137E0F21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DD609D4-1FF9-065A-CDD4-55A0E85F4F33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with NIXTLA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A5214DA-59AF-8522-0646-4E5AD86E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5381"/>
              </p:ext>
            </p:extLst>
          </p:nvPr>
        </p:nvGraphicFramePr>
        <p:xfrm>
          <a:off x="2188027" y="1915886"/>
          <a:ext cx="7630887" cy="3842657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4198339687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336172743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2989567348"/>
                    </a:ext>
                  </a:extLst>
                </a:gridCol>
              </a:tblGrid>
              <a:tr h="77171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it-IT" sz="1800" b="1" dirty="0">
                          <a:solidFill>
                            <a:schemeClr val="bg1"/>
                          </a:solidFill>
                          <a:effectLst/>
                        </a:rPr>
                        <a:t>Library</a:t>
                      </a:r>
                      <a:endParaRPr lang="it-IT" sz="18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44401" marB="44401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it-IT" sz="1800" b="1" dirty="0">
                          <a:solidFill>
                            <a:schemeClr val="bg1"/>
                          </a:solidFill>
                          <a:effectLst/>
                        </a:rPr>
                        <a:t>Method Options</a:t>
                      </a:r>
                      <a:endParaRPr lang="it-IT" sz="18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44401" marB="44401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it-IT" sz="1800" b="1" dirty="0" err="1">
                          <a:solidFill>
                            <a:schemeClr val="bg1"/>
                          </a:solidFill>
                          <a:effectLst/>
                        </a:rPr>
                        <a:t>Interval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800" b="1" dirty="0" err="1">
                          <a:solidFill>
                            <a:schemeClr val="bg1"/>
                          </a:solidFill>
                          <a:effectLst/>
                        </a:rPr>
                        <a:t>Calibration</a:t>
                      </a:r>
                      <a:endParaRPr lang="it-IT" sz="18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44401" marB="44401"/>
                </a:tc>
                <a:extLst>
                  <a:ext uri="{0D108BD9-81ED-4DB2-BD59-A6C34878D82A}">
                    <a16:rowId xmlns:a16="http://schemas.microsoft.com/office/drawing/2014/main" val="658679893"/>
                  </a:ext>
                </a:extLst>
              </a:tr>
              <a:tr h="578785"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Statsforecast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it-IT" sz="18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>
                          <a:solidFill>
                            <a:schemeClr val="bg1"/>
                          </a:solidFill>
                          <a:effectLst/>
                        </a:rPr>
                        <a:t>Rolling window errors</a:t>
                      </a:r>
                      <a:endParaRPr lang="it-IT" sz="18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extLst>
                  <a:ext uri="{0D108BD9-81ED-4DB2-BD59-A6C34878D82A}">
                    <a16:rowId xmlns:a16="http://schemas.microsoft.com/office/drawing/2014/main" val="772332960"/>
                  </a:ext>
                </a:extLst>
              </a:tr>
              <a:tr h="956686"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MLForecast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Conformal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distribution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</a:p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Conformal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Rolling window errors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extLst>
                  <a:ext uri="{0D108BD9-81ED-4DB2-BD59-A6C34878D82A}">
                    <a16:rowId xmlns:a16="http://schemas.microsoft.com/office/drawing/2014/main" val="2843052256"/>
                  </a:ext>
                </a:extLst>
              </a:tr>
              <a:tr h="956686"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NeuralForecast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Conformal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distribution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Conformal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Rolling window errors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extLst>
                  <a:ext uri="{0D108BD9-81ED-4DB2-BD59-A6C34878D82A}">
                    <a16:rowId xmlns:a16="http://schemas.microsoft.com/office/drawing/2014/main" val="948099460"/>
                  </a:ext>
                </a:extLst>
              </a:tr>
              <a:tr h="578785"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 err="1">
                          <a:solidFill>
                            <a:schemeClr val="bg1"/>
                          </a:solidFill>
                          <a:effectLst/>
                        </a:rPr>
                        <a:t>TimeGPT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it-IT" sz="18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Rolling window errors</a:t>
                      </a:r>
                      <a:endParaRPr lang="it-IT" sz="18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4401" marR="44401" marT="33301" marB="33301" anchor="ctr"/>
                </a:tc>
                <a:extLst>
                  <a:ext uri="{0D108BD9-81ED-4DB2-BD59-A6C34878D82A}">
                    <a16:rowId xmlns:a16="http://schemas.microsoft.com/office/drawing/2014/main" val="329973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>
          <a:extLst>
            <a:ext uri="{FF2B5EF4-FFF2-40B4-BE49-F238E27FC236}">
              <a16:creationId xmlns:a16="http://schemas.microsoft.com/office/drawing/2014/main" id="{665DADBD-B60A-AF1F-D2BC-91C998AF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9b2fd2a7_0_0">
            <a:extLst>
              <a:ext uri="{FF2B5EF4-FFF2-40B4-BE49-F238E27FC236}">
                <a16:creationId xmlns:a16="http://schemas.microsoft.com/office/drawing/2014/main" id="{5129713E-F9F5-3EE3-8F03-F10D04A947D5}"/>
              </a:ext>
            </a:extLst>
          </p:cNvPr>
          <p:cNvSpPr txBox="1"/>
          <p:nvPr/>
        </p:nvSpPr>
        <p:spPr>
          <a:xfrm>
            <a:off x="1597693" y="369560"/>
            <a:ext cx="87108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pyautogen</a:t>
            </a:r>
            <a:r>
              <a:rPr lang="it-IT" sz="32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 framework for agent </a:t>
            </a:r>
            <a:r>
              <a:rPr lang="it-IT" sz="3200" b="1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development</a:t>
            </a:r>
            <a:endParaRPr lang="it-IT" sz="32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DCF23F-7C22-54F4-9C1E-F7EDFC3DBF52}"/>
              </a:ext>
            </a:extLst>
          </p:cNvPr>
          <p:cNvSpPr txBox="1"/>
          <p:nvPr/>
        </p:nvSpPr>
        <p:spPr>
          <a:xfrm>
            <a:off x="1698171" y="2024743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AutoGen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pyautogen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now as AG2, is an open-source programming framework originally developed by Microsoft. It is designed for building AI agents and sophisticated cooperation among multiple agents in order to solve complex tasks</a:t>
            </a:r>
            <a:r>
              <a:rPr lang="en-GB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23963A74-D51E-AC33-C05C-7C3B5B88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63" y="3932917"/>
            <a:ext cx="1631216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C01DA7-3804-62CF-901F-8FCA0C921B6F}"/>
              </a:ext>
            </a:extLst>
          </p:cNvPr>
          <p:cNvSpPr txBox="1"/>
          <p:nvPr/>
        </p:nvSpPr>
        <p:spPr>
          <a:xfrm>
            <a:off x="3635009" y="5846574"/>
            <a:ext cx="45945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https://deepai.org/machine-learning-model/text2img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4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>
          <a:extLst>
            <a:ext uri="{FF2B5EF4-FFF2-40B4-BE49-F238E27FC236}">
              <a16:creationId xmlns:a16="http://schemas.microsoft.com/office/drawing/2014/main" id="{35477CC7-A1F0-C543-A9A0-E5FCD0C96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9b2fd2a7_0_0">
            <a:extLst>
              <a:ext uri="{FF2B5EF4-FFF2-40B4-BE49-F238E27FC236}">
                <a16:creationId xmlns:a16="http://schemas.microsoft.com/office/drawing/2014/main" id="{7A5185C7-BAB7-27FC-5AD3-46D062E92AE6}"/>
              </a:ext>
            </a:extLst>
          </p:cNvPr>
          <p:cNvSpPr txBox="1"/>
          <p:nvPr/>
        </p:nvSpPr>
        <p:spPr>
          <a:xfrm>
            <a:off x="1597693" y="369560"/>
            <a:ext cx="87108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What</a:t>
            </a:r>
            <a:r>
              <a:rPr lang="it-IT" sz="32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 are AI Agents?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1CEF8F-E513-3F9A-EC74-16050EE36004}"/>
              </a:ext>
            </a:extLst>
          </p:cNvPr>
          <p:cNvSpPr txBox="1"/>
          <p:nvPr/>
        </p:nvSpPr>
        <p:spPr>
          <a:xfrm>
            <a:off x="925286" y="1116057"/>
            <a:ext cx="1035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 AI agent is an application designed to achieve a goal by observing the world and acting upon it using the tools at its disposal. These agents are autonomous and can act independently of human intervent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ion</a:t>
            </a:r>
            <a:r>
              <a:rPr lang="en-GB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when given proper goals. In the context of Generative AI, an agent is a program that enables Large Language Models (LLMs) to perform actions by extending their capabilities through access to tools and knowledge.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89B195B-08FA-F343-C7FC-E88A7FEE32AA}"/>
              </a:ext>
            </a:extLst>
          </p:cNvPr>
          <p:cNvSpPr/>
          <p:nvPr/>
        </p:nvSpPr>
        <p:spPr>
          <a:xfrm>
            <a:off x="4757056" y="3254829"/>
            <a:ext cx="2264229" cy="11974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AAFEFA-CC5C-9CD5-436E-89A159D0E26A}"/>
              </a:ext>
            </a:extLst>
          </p:cNvPr>
          <p:cNvSpPr txBox="1"/>
          <p:nvPr/>
        </p:nvSpPr>
        <p:spPr>
          <a:xfrm>
            <a:off x="4985657" y="3609592"/>
            <a:ext cx="173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1"/>
                </a:solidFill>
                <a:latin typeface="Overlock" panose="020B0604020202020204"/>
              </a:rPr>
              <a:t>LLMs</a:t>
            </a:r>
            <a:endParaRPr lang="it-IT" sz="2400" dirty="0">
              <a:solidFill>
                <a:schemeClr val="bg1"/>
              </a:solidFill>
              <a:latin typeface="Overlock" panose="020B0604020202020204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FBFE244-1664-86C5-B69F-B86CFC6748AB}"/>
              </a:ext>
            </a:extLst>
          </p:cNvPr>
          <p:cNvSpPr/>
          <p:nvPr/>
        </p:nvSpPr>
        <p:spPr>
          <a:xfrm>
            <a:off x="402772" y="4604657"/>
            <a:ext cx="1959429" cy="12736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7DA491D-E8FF-6277-1540-B1A102724CFB}"/>
              </a:ext>
            </a:extLst>
          </p:cNvPr>
          <p:cNvSpPr/>
          <p:nvPr/>
        </p:nvSpPr>
        <p:spPr>
          <a:xfrm>
            <a:off x="4871356" y="5241471"/>
            <a:ext cx="1959429" cy="12736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EF66508-B80E-1769-4D36-DD445E185E76}"/>
              </a:ext>
            </a:extLst>
          </p:cNvPr>
          <p:cNvSpPr/>
          <p:nvPr/>
        </p:nvSpPr>
        <p:spPr>
          <a:xfrm>
            <a:off x="9160327" y="4762500"/>
            <a:ext cx="1959429" cy="12736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D1EC9B1-25C8-92BF-4D8F-14DD69C5E65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362201" y="3853543"/>
            <a:ext cx="2394855" cy="90895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8F41C4A-9C18-1FCE-0223-80F101DD54B6}"/>
              </a:ext>
            </a:extLst>
          </p:cNvPr>
          <p:cNvCxnSpPr>
            <a:cxnSpLocks/>
          </p:cNvCxnSpPr>
          <p:nvPr/>
        </p:nvCxnSpPr>
        <p:spPr>
          <a:xfrm>
            <a:off x="7021285" y="3710695"/>
            <a:ext cx="2394855" cy="105180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B84285A-51A6-D220-306C-C5411B3F70D8}"/>
              </a:ext>
            </a:extLst>
          </p:cNvPr>
          <p:cNvCxnSpPr>
            <a:cxnSpLocks/>
          </p:cNvCxnSpPr>
          <p:nvPr/>
        </p:nvCxnSpPr>
        <p:spPr>
          <a:xfrm>
            <a:off x="5846956" y="4452257"/>
            <a:ext cx="0" cy="62895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27D491-5E3D-7D87-78F8-D3AA95CEE88B}"/>
              </a:ext>
            </a:extLst>
          </p:cNvPr>
          <p:cNvSpPr txBox="1"/>
          <p:nvPr/>
        </p:nvSpPr>
        <p:spPr>
          <a:xfrm>
            <a:off x="805543" y="4931229"/>
            <a:ext cx="11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Overlock" panose="020B0604020202020204"/>
              </a:rPr>
              <a:t>Action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5CAFC0B-F9B9-4FEB-2ABC-96F0A260FF12}"/>
              </a:ext>
            </a:extLst>
          </p:cNvPr>
          <p:cNvSpPr txBox="1"/>
          <p:nvPr/>
        </p:nvSpPr>
        <p:spPr>
          <a:xfrm>
            <a:off x="5270013" y="5639595"/>
            <a:ext cx="11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Overlock" panose="020B0604020202020204"/>
              </a:rPr>
              <a:t>Tools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4B1DDEF-3B7B-6C24-7275-517FF8AEEEA4}"/>
              </a:ext>
            </a:extLst>
          </p:cNvPr>
          <p:cNvSpPr txBox="1"/>
          <p:nvPr/>
        </p:nvSpPr>
        <p:spPr>
          <a:xfrm>
            <a:off x="9339940" y="5162061"/>
            <a:ext cx="168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Overlock" panose="020B0604020202020204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414793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>
          <a:extLst>
            <a:ext uri="{FF2B5EF4-FFF2-40B4-BE49-F238E27FC236}">
              <a16:creationId xmlns:a16="http://schemas.microsoft.com/office/drawing/2014/main" id="{2B3EB6DA-A487-B789-06C4-ACC63DFEE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9b2fd2a7_0_0">
            <a:extLst>
              <a:ext uri="{FF2B5EF4-FFF2-40B4-BE49-F238E27FC236}">
                <a16:creationId xmlns:a16="http://schemas.microsoft.com/office/drawing/2014/main" id="{B9895077-3B78-92EF-84DE-C1981E2872F8}"/>
              </a:ext>
            </a:extLst>
          </p:cNvPr>
          <p:cNvSpPr txBox="1"/>
          <p:nvPr/>
        </p:nvSpPr>
        <p:spPr>
          <a:xfrm>
            <a:off x="1597693" y="369560"/>
            <a:ext cx="7949078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Build the App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CBE83E-63D0-27EC-7F21-9FB021F5ABD3}"/>
              </a:ext>
            </a:extLst>
          </p:cNvPr>
          <p:cNvSpPr txBox="1"/>
          <p:nvPr/>
        </p:nvSpPr>
        <p:spPr>
          <a:xfrm>
            <a:off x="783772" y="2334364"/>
            <a:ext cx="218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</a:t>
            </a:r>
          </a:p>
          <a:p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B2400-AD92-92AB-23B8-169F0D3EBFFB}"/>
              </a:ext>
            </a:extLst>
          </p:cNvPr>
          <p:cNvSpPr txBox="1"/>
          <p:nvPr/>
        </p:nvSpPr>
        <p:spPr>
          <a:xfrm>
            <a:off x="7520636" y="2393223"/>
            <a:ext cx="27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Hugging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Face app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A5B3F722-62F8-73B0-6836-177763432333}"/>
              </a:ext>
            </a:extLst>
          </p:cNvPr>
          <p:cNvSpPr/>
          <p:nvPr/>
        </p:nvSpPr>
        <p:spPr>
          <a:xfrm>
            <a:off x="1227578" y="2987500"/>
            <a:ext cx="740229" cy="108453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81FFE2F-E008-524E-DC6E-632C375FCCE6}"/>
              </a:ext>
            </a:extLst>
          </p:cNvPr>
          <p:cNvSpPr/>
          <p:nvPr/>
        </p:nvSpPr>
        <p:spPr>
          <a:xfrm>
            <a:off x="8174335" y="3010912"/>
            <a:ext cx="740229" cy="108453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B7A22A-1EA3-6451-A4D7-7DA325F3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36" y="4246260"/>
            <a:ext cx="2242180" cy="22421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B5EB7F-4DEE-46F9-DD0C-1E00582C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30" y="4423556"/>
            <a:ext cx="2051923" cy="21301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E28FA8C-2A0D-D2A3-001B-284CB5C35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4" y="304246"/>
            <a:ext cx="2922584" cy="20078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08DA26-4F33-D72B-75B7-0045EF927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885" y="304246"/>
            <a:ext cx="3592285" cy="19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>
          <a:extLst>
            <a:ext uri="{FF2B5EF4-FFF2-40B4-BE49-F238E27FC236}">
              <a16:creationId xmlns:a16="http://schemas.microsoft.com/office/drawing/2014/main" id="{66552007-B104-D9C3-A4BE-844D9651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9b2fd2a7_0_0">
            <a:extLst>
              <a:ext uri="{FF2B5EF4-FFF2-40B4-BE49-F238E27FC236}">
                <a16:creationId xmlns:a16="http://schemas.microsoft.com/office/drawing/2014/main" id="{DC66F73C-D771-AFBD-C41B-65B6067CD9CE}"/>
              </a:ext>
            </a:extLst>
          </p:cNvPr>
          <p:cNvSpPr txBox="1"/>
          <p:nvPr/>
        </p:nvSpPr>
        <p:spPr>
          <a:xfrm>
            <a:off x="1544657" y="326018"/>
            <a:ext cx="87108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Conclusions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E3B3C1-66ED-E7E1-DBC5-C82306685236}"/>
              </a:ext>
            </a:extLst>
          </p:cNvPr>
          <p:cNvSpPr txBox="1"/>
          <p:nvPr/>
        </p:nvSpPr>
        <p:spPr>
          <a:xfrm>
            <a:off x="587829" y="990600"/>
            <a:ext cx="1062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NIXTLA strengths and weaknesses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/>
              <a:t>✅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Good open-source framework projected for use cases with low code, and the opportunity for scalable solutions.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✅Broad framework with conformal prediction solutions for different models: from statistical to foundation models.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❌Different libraries for all models with no common approach (for instance, lag features, train history as in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MLForecast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not available in all libraries).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❌Lack of detrending by linear model and Fourier series for seasonality.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❌ Lack of metrics for conformal prediction evaluation, like in MAPIE.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❌Documentation can be improved.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77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8">
          <a:extLst>
            <a:ext uri="{FF2B5EF4-FFF2-40B4-BE49-F238E27FC236}">
              <a16:creationId xmlns:a16="http://schemas.microsoft.com/office/drawing/2014/main" id="{EFD80C01-A327-BB06-A5D5-2206FA73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9b2fd2a7_0_0">
            <a:extLst>
              <a:ext uri="{FF2B5EF4-FFF2-40B4-BE49-F238E27FC236}">
                <a16:creationId xmlns:a16="http://schemas.microsoft.com/office/drawing/2014/main" id="{4C188C7E-CBD4-1D86-5146-ED4E62294B6B}"/>
              </a:ext>
            </a:extLst>
          </p:cNvPr>
          <p:cNvSpPr txBox="1"/>
          <p:nvPr/>
        </p:nvSpPr>
        <p:spPr>
          <a:xfrm>
            <a:off x="1597693" y="369560"/>
            <a:ext cx="87108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Overlock"/>
                <a:sym typeface="Overlock"/>
              </a:rPr>
              <a:t>References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188C0B-D572-7F94-A13F-7EFBAEB81380}"/>
              </a:ext>
            </a:extLst>
          </p:cNvPr>
          <p:cNvSpPr txBox="1"/>
          <p:nvPr/>
        </p:nvSpPr>
        <p:spPr>
          <a:xfrm>
            <a:off x="827314" y="938926"/>
            <a:ext cx="99713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Gentle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Distribution-Free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Quantification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Theoretical Foundations of Conformal Prediction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Tutorial on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 Prediction: A Unified Review of Theory and New Challenges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Python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Python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Forecasting: Principles and Practice, the Pythonic Way</a:t>
            </a:r>
            <a:endParaRPr lang="de-D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pyautogen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-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Docs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Gradio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-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TimeGPT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Foundational model for time series forecasting and anomaly detection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StatsForecast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⚡️ -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Nixtla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mlforecast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Nixtla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NeuralForecast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Nixtla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claudio1975/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PyDataMilano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stock-market-forecasting-with-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nixtla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conformal-prediction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6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BE00E-8EC2-632C-F1BE-2DB31AF07C6C}"/>
              </a:ext>
            </a:extLst>
          </p:cNvPr>
          <p:cNvSpPr txBox="1"/>
          <p:nvPr/>
        </p:nvSpPr>
        <p:spPr>
          <a:xfrm>
            <a:off x="4478694" y="2677886"/>
            <a:ext cx="358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Thank </a:t>
            </a:r>
            <a:r>
              <a:rPr lang="it-IT" sz="36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you</a:t>
            </a:r>
            <a:endParaRPr lang="en-GB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58CD8C-CCD6-33AC-F718-873EB1597CB9}"/>
              </a:ext>
            </a:extLst>
          </p:cNvPr>
          <p:cNvSpPr txBox="1"/>
          <p:nvPr/>
        </p:nvSpPr>
        <p:spPr>
          <a:xfrm>
            <a:off x="1160106" y="1667376"/>
            <a:ext cx="3582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48F5F4-7F4D-722D-178D-228526E4CF1D}"/>
              </a:ext>
            </a:extLst>
          </p:cNvPr>
          <p:cNvSpPr txBox="1"/>
          <p:nvPr/>
        </p:nvSpPr>
        <p:spPr>
          <a:xfrm>
            <a:off x="305577" y="289669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A7A248-298C-1F10-1589-0707F593793B}"/>
              </a:ext>
            </a:extLst>
          </p:cNvPr>
          <p:cNvSpPr txBox="1"/>
          <p:nvPr/>
        </p:nvSpPr>
        <p:spPr>
          <a:xfrm>
            <a:off x="5524500" y="3723306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08CB4C-1532-6BE5-E3BB-C7CF83ADC23E}"/>
              </a:ext>
            </a:extLst>
          </p:cNvPr>
          <p:cNvSpPr txBox="1"/>
          <p:nvPr/>
        </p:nvSpPr>
        <p:spPr>
          <a:xfrm>
            <a:off x="5907055" y="87746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A58EE6-7D8A-43CF-3A5B-0727D3751FEF}"/>
              </a:ext>
            </a:extLst>
          </p:cNvPr>
          <p:cNvSpPr txBox="1"/>
          <p:nvPr/>
        </p:nvSpPr>
        <p:spPr>
          <a:xfrm>
            <a:off x="6641063" y="232394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BC2CC5-B02D-DC2B-1F6F-A753367087FA}"/>
              </a:ext>
            </a:extLst>
          </p:cNvPr>
          <p:cNvSpPr txBox="1"/>
          <p:nvPr/>
        </p:nvSpPr>
        <p:spPr>
          <a:xfrm>
            <a:off x="2554255" y="95779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50B1B6-F93E-EB24-DD15-D0397D03B627}"/>
              </a:ext>
            </a:extLst>
          </p:cNvPr>
          <p:cNvSpPr txBox="1"/>
          <p:nvPr/>
        </p:nvSpPr>
        <p:spPr>
          <a:xfrm>
            <a:off x="2951583" y="400367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n-GB" sz="4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79B57-40CF-E608-FC0D-B6651D85E1BD}"/>
              </a:ext>
            </a:extLst>
          </p:cNvPr>
          <p:cNvSpPr txBox="1"/>
          <p:nvPr/>
        </p:nvSpPr>
        <p:spPr>
          <a:xfrm>
            <a:off x="466531" y="4208106"/>
            <a:ext cx="208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Keep</a:t>
            </a:r>
            <a:r>
              <a:rPr lang="it-IT" dirty="0">
                <a:solidFill>
                  <a:schemeClr val="bg1"/>
                </a:solidFill>
                <a:latin typeface="Berlin Sans FB Demi" panose="020E0802020502020306" pitchFamily="34" charset="0"/>
              </a:rPr>
              <a:t> in touch: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Berlin Sans FB Demi" panose="020E0802020502020306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rlin Sans FB Demi" panose="020E08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Newsletter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rlin Sans FB Demi" panose="020E0802020502020306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erlin Sans FB Demi" panose="020E0802020502020306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GB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058F-DA85-391D-0AFB-11074F1B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6">
            <a:extLst>
              <a:ext uri="{FF2B5EF4-FFF2-40B4-BE49-F238E27FC236}">
                <a16:creationId xmlns:a16="http://schemas.microsoft.com/office/drawing/2014/main" id="{30878E38-C5D9-1A79-920B-00582A0F2BCD}"/>
              </a:ext>
            </a:extLst>
          </p:cNvPr>
          <p:cNvSpPr txBox="1">
            <a:spLocks/>
          </p:cNvSpPr>
          <p:nvPr/>
        </p:nvSpPr>
        <p:spPr>
          <a:xfrm>
            <a:off x="751114" y="797162"/>
            <a:ext cx="10994571" cy="72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635C92-4F56-1164-0167-C38FA512C35A}"/>
              </a:ext>
            </a:extLst>
          </p:cNvPr>
          <p:cNvSpPr txBox="1"/>
          <p:nvPr/>
        </p:nvSpPr>
        <p:spPr>
          <a:xfrm>
            <a:off x="979714" y="1894114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Quantification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NIXTLA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Agents with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pyautogen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Stock Market Forecasting and Agents Analysis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DA617-43F8-D9FE-5247-5BBD15E5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07E4B2-D37D-55E0-3BC5-ABF17315CDE6}"/>
              </a:ext>
            </a:extLst>
          </p:cNvPr>
          <p:cNvSpPr txBox="1"/>
          <p:nvPr/>
        </p:nvSpPr>
        <p:spPr>
          <a:xfrm>
            <a:off x="653142" y="762001"/>
            <a:ext cx="10885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quantification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matter?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B37115-ECC5-C2A2-E87D-F77B0B99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8" y="2295408"/>
            <a:ext cx="4440691" cy="38005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6D3E2E-50CF-9659-BA5E-5D2350A406A7}"/>
              </a:ext>
            </a:extLst>
          </p:cNvPr>
          <p:cNvSpPr txBox="1"/>
          <p:nvPr/>
        </p:nvSpPr>
        <p:spPr>
          <a:xfrm>
            <a:off x="4234543" y="16237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Stock Investment Risk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3095F3-E751-A339-A2B9-D9E1E1F9FF40}"/>
              </a:ext>
            </a:extLst>
          </p:cNvPr>
          <p:cNvSpPr txBox="1"/>
          <p:nvPr/>
        </p:nvSpPr>
        <p:spPr>
          <a:xfrm flipH="1">
            <a:off x="8640823" y="4982142"/>
            <a:ext cx="255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https://deepai.org/machine-learning-model/text2img</a:t>
            </a:r>
            <a:endPara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F12F7-E1CF-E4A5-E11E-714CC19E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2D876E-38D7-6D41-0002-10AC77A7AD30}"/>
              </a:ext>
            </a:extLst>
          </p:cNvPr>
          <p:cNvSpPr txBox="1"/>
          <p:nvPr/>
        </p:nvSpPr>
        <p:spPr>
          <a:xfrm>
            <a:off x="767443" y="653143"/>
            <a:ext cx="10564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quantification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matter?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13AD5F-809B-58E1-47A7-1FE843A75064}"/>
              </a:ext>
            </a:extLst>
          </p:cNvPr>
          <p:cNvSpPr txBox="1"/>
          <p:nvPr/>
        </p:nvSpPr>
        <p:spPr>
          <a:xfrm>
            <a:off x="1349829" y="1756674"/>
            <a:ext cx="998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quantification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crucial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aspect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predictive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Traditional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typically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single-point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given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only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likely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outcome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These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either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cannot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capture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real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world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incomplete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algn="just"/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broken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Aleatoric</a:t>
            </a:r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This type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arises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inherent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randomness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also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statistical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irreducible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In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aleatoric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noise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measurement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errors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Epistemic</a:t>
            </a:r>
            <a:r>
              <a: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This type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arises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lack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also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systematic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reducible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Epistemic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reduced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gathering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improving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  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6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2CAD6E-460D-1F0B-6B07-AE4E9B93C264}"/>
              </a:ext>
            </a:extLst>
          </p:cNvPr>
          <p:cNvSpPr txBox="1"/>
          <p:nvPr/>
        </p:nvSpPr>
        <p:spPr>
          <a:xfrm>
            <a:off x="544285" y="4158343"/>
            <a:ext cx="10853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powerful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machine learning framework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used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evaluate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predictions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turns point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predictions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sets/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Some advantages of using conformal prediction for uncertainty quantification: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distribution-free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guaranteed coverage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model-agnostic;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easy implementation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1E506C-E68E-A59E-7A72-C08766A422E0}"/>
              </a:ext>
            </a:extLst>
          </p:cNvPr>
          <p:cNvSpPr txBox="1"/>
          <p:nvPr/>
        </p:nvSpPr>
        <p:spPr>
          <a:xfrm>
            <a:off x="870857" y="348343"/>
            <a:ext cx="9046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?</a:t>
            </a:r>
          </a:p>
          <a:p>
            <a:endParaRPr lang="it-IT" dirty="0"/>
          </a:p>
        </p:txBody>
      </p:sp>
      <p:graphicFrame>
        <p:nvGraphicFramePr>
          <p:cNvPr id="4" name="Segnaposto contenuto 1">
            <a:extLst>
              <a:ext uri="{FF2B5EF4-FFF2-40B4-BE49-F238E27FC236}">
                <a16:creationId xmlns:a16="http://schemas.microsoft.com/office/drawing/2014/main" id="{40EF711D-96E3-1FCD-70DD-A494878B6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45367"/>
              </p:ext>
            </p:extLst>
          </p:nvPr>
        </p:nvGraphicFramePr>
        <p:xfrm>
          <a:off x="3035660" y="1556927"/>
          <a:ext cx="6120680" cy="2078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50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6FE91E6-05CF-6453-14B7-B8E582992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60414"/>
              </p:ext>
            </p:extLst>
          </p:nvPr>
        </p:nvGraphicFramePr>
        <p:xfrm>
          <a:off x="609600" y="1628775"/>
          <a:ext cx="10972800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5A076FBB-91C9-4945-2296-5003492E29F1}"/>
              </a:ext>
            </a:extLst>
          </p:cNvPr>
          <p:cNvSpPr txBox="1">
            <a:spLocks/>
          </p:cNvSpPr>
          <p:nvPr/>
        </p:nvSpPr>
        <p:spPr>
          <a:xfrm>
            <a:off x="650976" y="916349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Properties</a:t>
            </a:r>
            <a:endParaRPr lang="it-IT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41BC74-BC5A-1976-4D6F-52C344806136}"/>
              </a:ext>
            </a:extLst>
          </p:cNvPr>
          <p:cNvSpPr txBox="1"/>
          <p:nvPr/>
        </p:nvSpPr>
        <p:spPr>
          <a:xfrm>
            <a:off x="6096000" y="1396008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Confidence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shows the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population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such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shows the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uncertainty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Confidence Interval focuses on past or current events.</a:t>
            </a:r>
            <a:endParaRPr lang="it-IT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Prediction Interval focuses on future events.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Prediction Interval is generally wider than a Confidence Interval</a:t>
            </a:r>
            <a:r>
              <a:rPr lang="it-IT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because</a:t>
            </a:r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Prediction Interval must account for the additional uncertainty of a single observation compared to the mean.</a:t>
            </a:r>
            <a:r>
              <a:rPr lang="it-IT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Segnaposto contenuto 7">
            <a:extLst>
              <a:ext uri="{FF2B5EF4-FFF2-40B4-BE49-F238E27FC236}">
                <a16:creationId xmlns:a16="http://schemas.microsoft.com/office/drawing/2014/main" id="{6F6284C4-0144-9274-E2A2-A5EBE2E9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4" y="1772816"/>
            <a:ext cx="5331854" cy="313230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5504F5-D102-9390-4C56-DC646FB1BEBD}"/>
              </a:ext>
            </a:extLst>
          </p:cNvPr>
          <p:cNvSpPr txBox="1"/>
          <p:nvPr/>
        </p:nvSpPr>
        <p:spPr>
          <a:xfrm>
            <a:off x="743135" y="5135493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https://medium.com/data-science/confidence-interval-vs-prediction-interval-a6b0c4816a92</a:t>
            </a:r>
            <a:endPara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4062E3-F7C4-D27C-AF5B-6CC04EB536A3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Confidence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Intervals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vs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Intervals</a:t>
            </a:r>
            <a:endParaRPr lang="it-IT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2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10C35-359F-5A56-CCD1-E4919372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4753565-9984-2AEB-BA8D-64BBDF6F389C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Methods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8942DB3-1224-522D-3703-24D89E91F39B}"/>
              </a:ext>
            </a:extLst>
          </p:cNvPr>
          <p:cNvSpPr txBox="1">
            <a:spLocks/>
          </p:cNvSpPr>
          <p:nvPr/>
        </p:nvSpPr>
        <p:spPr>
          <a:xfrm>
            <a:off x="609600" y="1345772"/>
            <a:ext cx="10972800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Trasductive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leverages the entire dataset for training and requires model retraining for each new 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This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made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-date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It‘s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computationally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intensive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de-DE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 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Inductive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calibration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The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calibration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adjust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It‘s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computationally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efficient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variant.</a:t>
            </a:r>
          </a:p>
          <a:p>
            <a:pPr algn="just"/>
            <a:endParaRPr lang="de-DE" sz="1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Cross-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resampling-based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generalises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Data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folds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remaining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K-1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folds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computed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-out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fold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The final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aggregating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across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partitions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174632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26088-CB2C-E631-03F6-E5D075D0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AC4153D9-93E0-3592-C65F-AFA98C5A1D63}"/>
              </a:ext>
            </a:extLst>
          </p:cNvPr>
          <p:cNvSpPr txBox="1">
            <a:spLocks/>
          </p:cNvSpPr>
          <p:nvPr/>
        </p:nvSpPr>
        <p:spPr>
          <a:xfrm>
            <a:off x="743135" y="517408"/>
            <a:ext cx="10945216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Conformal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Recipe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F53C567C-3FF8-DA76-3D93-0E311E0A8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197108"/>
              </p:ext>
            </p:extLst>
          </p:nvPr>
        </p:nvGraphicFramePr>
        <p:xfrm>
          <a:off x="6096000" y="1323975"/>
          <a:ext cx="5486400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CE0D897-102F-8C61-FA58-DB1824650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2" y="2318239"/>
            <a:ext cx="5331854" cy="261998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88A6DF-1EE1-3D08-2294-C352908F4CC5}"/>
              </a:ext>
            </a:extLst>
          </p:cNvPr>
          <p:cNvSpPr txBox="1"/>
          <p:nvPr/>
        </p:nvSpPr>
        <p:spPr>
          <a:xfrm>
            <a:off x="345367" y="509437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https://medium.com/data-science/all-you-need-is-conformal-prediction-726f18920241</a:t>
            </a:r>
            <a:endParaRPr lang="it-IT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40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1332</Words>
  <Application>Microsoft Office PowerPoint</Application>
  <PresentationFormat>Widescreen</PresentationFormat>
  <Paragraphs>173</Paragraphs>
  <Slides>19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Berlin Sans FB Demi</vt:lpstr>
      <vt:lpstr>Cambria Math</vt:lpstr>
      <vt:lpstr>Overlock</vt:lpstr>
      <vt:lpstr>Verdana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giancaterino</dc:creator>
  <cp:lastModifiedBy>claudio giancaterino</cp:lastModifiedBy>
  <cp:revision>18</cp:revision>
  <dcterms:created xsi:type="dcterms:W3CDTF">2025-06-14T17:21:46Z</dcterms:created>
  <dcterms:modified xsi:type="dcterms:W3CDTF">2025-06-17T16:41:40Z</dcterms:modified>
</cp:coreProperties>
</file>