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41" r:id="rId3"/>
    <p:sldId id="337" r:id="rId4"/>
    <p:sldId id="339" r:id="rId5"/>
    <p:sldId id="257" r:id="rId6"/>
    <p:sldId id="258" r:id="rId7"/>
    <p:sldId id="259" r:id="rId8"/>
    <p:sldId id="260" r:id="rId9"/>
    <p:sldId id="261" r:id="rId10"/>
    <p:sldId id="262" r:id="rId11"/>
    <p:sldId id="263" r:id="rId12"/>
    <p:sldId id="342" r:id="rId13"/>
    <p:sldId id="343" r:id="rId14"/>
    <p:sldId id="267" r:id="rId15"/>
    <p:sldId id="344" r:id="rId16"/>
    <p:sldId id="266" r:id="rId17"/>
    <p:sldId id="308" r:id="rId18"/>
    <p:sldId id="309" r:id="rId19"/>
    <p:sldId id="333" r:id="rId20"/>
    <p:sldId id="334" r:id="rId21"/>
    <p:sldId id="335" r:id="rId22"/>
    <p:sldId id="336" r:id="rId23"/>
    <p:sldId id="271" r:id="rId2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Stile con tema 2 - Color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442"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E32842-867F-41AA-BAA9-2993CD37E7B3}"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4BB8C4EA-E5FC-4781-9AA2-45453A5498D7}">
      <dgm:prSet/>
      <dgm:spPr/>
      <dgm:t>
        <a:bodyPr/>
        <a:lstStyle/>
        <a:p>
          <a:r>
            <a:rPr lang="it-IT" dirty="0" err="1"/>
            <a:t>Motivations</a:t>
          </a:r>
          <a:endParaRPr lang="en-US" dirty="0"/>
        </a:p>
      </dgm:t>
    </dgm:pt>
    <dgm:pt modelId="{4EE1EC0F-8AC0-459D-B40C-23AD9EB7F9A7}" type="parTrans" cxnId="{1B48A066-01E6-48E6-9B31-8735088A1780}">
      <dgm:prSet/>
      <dgm:spPr/>
      <dgm:t>
        <a:bodyPr/>
        <a:lstStyle/>
        <a:p>
          <a:endParaRPr lang="en-US"/>
        </a:p>
      </dgm:t>
    </dgm:pt>
    <dgm:pt modelId="{5761A849-CB32-4BE3-8668-C81CEB18365E}" type="sibTrans" cxnId="{1B48A066-01E6-48E6-9B31-8735088A1780}">
      <dgm:prSet/>
      <dgm:spPr/>
      <dgm:t>
        <a:bodyPr/>
        <a:lstStyle/>
        <a:p>
          <a:endParaRPr lang="en-US"/>
        </a:p>
      </dgm:t>
    </dgm:pt>
    <dgm:pt modelId="{3A7A64F0-E443-4EEC-B538-FC60BF457B2D}">
      <dgm:prSet/>
      <dgm:spPr/>
      <dgm:t>
        <a:bodyPr/>
        <a:lstStyle/>
        <a:p>
          <a:r>
            <a:rPr lang="it-IT" dirty="0" err="1"/>
            <a:t>Uncertainty</a:t>
          </a:r>
          <a:r>
            <a:rPr lang="it-IT" dirty="0"/>
            <a:t> </a:t>
          </a:r>
          <a:r>
            <a:rPr lang="it-IT" dirty="0" err="1"/>
            <a:t>Quantification</a:t>
          </a:r>
          <a:r>
            <a:rPr lang="it-IT" dirty="0"/>
            <a:t> &amp; </a:t>
          </a:r>
          <a:r>
            <a:rPr lang="it-IT" dirty="0" err="1"/>
            <a:t>Conformal</a:t>
          </a:r>
          <a:r>
            <a:rPr lang="it-IT" dirty="0"/>
            <a:t> </a:t>
          </a:r>
          <a:r>
            <a:rPr lang="it-IT" dirty="0" err="1"/>
            <a:t>Prediction</a:t>
          </a:r>
          <a:endParaRPr lang="en-US" dirty="0"/>
        </a:p>
      </dgm:t>
    </dgm:pt>
    <dgm:pt modelId="{62E90AA2-7BD4-4535-A28D-ED4DD6BBBBF5}" type="parTrans" cxnId="{98791C8F-515B-4689-A03D-632F019D6927}">
      <dgm:prSet/>
      <dgm:spPr/>
      <dgm:t>
        <a:bodyPr/>
        <a:lstStyle/>
        <a:p>
          <a:endParaRPr lang="en-US"/>
        </a:p>
      </dgm:t>
    </dgm:pt>
    <dgm:pt modelId="{05291FAB-6376-4371-A27A-D75766F8A6EA}" type="sibTrans" cxnId="{98791C8F-515B-4689-A03D-632F019D6927}">
      <dgm:prSet/>
      <dgm:spPr/>
      <dgm:t>
        <a:bodyPr/>
        <a:lstStyle/>
        <a:p>
          <a:endParaRPr lang="en-US"/>
        </a:p>
      </dgm:t>
    </dgm:pt>
    <dgm:pt modelId="{0946A5D6-58EA-4B5E-9E4F-59D5A09E6540}">
      <dgm:prSet/>
      <dgm:spPr/>
      <dgm:t>
        <a:bodyPr/>
        <a:lstStyle/>
        <a:p>
          <a:r>
            <a:rPr lang="it-IT"/>
            <a:t>NIXTLA Conformal Prediction</a:t>
          </a:r>
          <a:endParaRPr lang="en-US"/>
        </a:p>
      </dgm:t>
    </dgm:pt>
    <dgm:pt modelId="{111A189A-2B3A-48BE-8E90-6C815D54F891}" type="parTrans" cxnId="{2E1B469F-359A-456E-95B0-505CBB317786}">
      <dgm:prSet/>
      <dgm:spPr/>
      <dgm:t>
        <a:bodyPr/>
        <a:lstStyle/>
        <a:p>
          <a:endParaRPr lang="en-US"/>
        </a:p>
      </dgm:t>
    </dgm:pt>
    <dgm:pt modelId="{17C350BA-BC9D-4E69-B4E5-D012EE312742}" type="sibTrans" cxnId="{2E1B469F-359A-456E-95B0-505CBB317786}">
      <dgm:prSet/>
      <dgm:spPr/>
      <dgm:t>
        <a:bodyPr/>
        <a:lstStyle/>
        <a:p>
          <a:endParaRPr lang="en-US"/>
        </a:p>
      </dgm:t>
    </dgm:pt>
    <dgm:pt modelId="{034B53D7-7F24-4EEB-9F66-B209A7C0096C}">
      <dgm:prSet/>
      <dgm:spPr/>
      <dgm:t>
        <a:bodyPr/>
        <a:lstStyle/>
        <a:p>
          <a:r>
            <a:rPr lang="it-IT"/>
            <a:t>AI Agent </a:t>
          </a:r>
          <a:endParaRPr lang="en-US"/>
        </a:p>
      </dgm:t>
    </dgm:pt>
    <dgm:pt modelId="{7F74E13C-CED8-4517-96F6-9340AB8AD4BF}" type="parTrans" cxnId="{B4C42C84-0E8C-4A1B-B2B1-78427D7A07B7}">
      <dgm:prSet/>
      <dgm:spPr/>
      <dgm:t>
        <a:bodyPr/>
        <a:lstStyle/>
        <a:p>
          <a:endParaRPr lang="en-US"/>
        </a:p>
      </dgm:t>
    </dgm:pt>
    <dgm:pt modelId="{AB37A1E0-B327-4639-AEB5-90CA9CA7BC25}" type="sibTrans" cxnId="{B4C42C84-0E8C-4A1B-B2B1-78427D7A07B7}">
      <dgm:prSet/>
      <dgm:spPr/>
      <dgm:t>
        <a:bodyPr/>
        <a:lstStyle/>
        <a:p>
          <a:endParaRPr lang="en-US"/>
        </a:p>
      </dgm:t>
    </dgm:pt>
    <dgm:pt modelId="{06C7C45A-32FA-403F-83D0-48FE638E3B63}">
      <dgm:prSet/>
      <dgm:spPr/>
      <dgm:t>
        <a:bodyPr/>
        <a:lstStyle/>
        <a:p>
          <a:r>
            <a:rPr lang="it-IT"/>
            <a:t>Pyautogen AI Agent</a:t>
          </a:r>
          <a:endParaRPr lang="en-US"/>
        </a:p>
      </dgm:t>
    </dgm:pt>
    <dgm:pt modelId="{D97EFD09-3760-439B-A7FC-FF1700C46160}" type="parTrans" cxnId="{C141448C-8DE5-4646-87AB-5A7618C1FE89}">
      <dgm:prSet/>
      <dgm:spPr/>
      <dgm:t>
        <a:bodyPr/>
        <a:lstStyle/>
        <a:p>
          <a:endParaRPr lang="en-US"/>
        </a:p>
      </dgm:t>
    </dgm:pt>
    <dgm:pt modelId="{E67CBAAF-B66A-44DD-9A4D-D2BC8004E164}" type="sibTrans" cxnId="{C141448C-8DE5-4646-87AB-5A7618C1FE89}">
      <dgm:prSet/>
      <dgm:spPr/>
      <dgm:t>
        <a:bodyPr/>
        <a:lstStyle/>
        <a:p>
          <a:endParaRPr lang="en-US"/>
        </a:p>
      </dgm:t>
    </dgm:pt>
    <dgm:pt modelId="{FDD35AD7-2F0E-4E40-BF6E-A5BC8001BEBF}">
      <dgm:prSet/>
      <dgm:spPr/>
      <dgm:t>
        <a:bodyPr/>
        <a:lstStyle/>
        <a:p>
          <a:r>
            <a:rPr lang="it-IT"/>
            <a:t>Web App in Action</a:t>
          </a:r>
          <a:endParaRPr lang="en-US"/>
        </a:p>
      </dgm:t>
    </dgm:pt>
    <dgm:pt modelId="{3CE627FA-A0A9-429D-8C59-7DF39098C01D}" type="parTrans" cxnId="{41E04EBC-3FDC-4CF7-BE01-0D0F78D60FF8}">
      <dgm:prSet/>
      <dgm:spPr/>
      <dgm:t>
        <a:bodyPr/>
        <a:lstStyle/>
        <a:p>
          <a:endParaRPr lang="en-US"/>
        </a:p>
      </dgm:t>
    </dgm:pt>
    <dgm:pt modelId="{58E58012-C4BB-4BDD-80F3-E0EA5B493550}" type="sibTrans" cxnId="{41E04EBC-3FDC-4CF7-BE01-0D0F78D60FF8}">
      <dgm:prSet/>
      <dgm:spPr/>
      <dgm:t>
        <a:bodyPr/>
        <a:lstStyle/>
        <a:p>
          <a:endParaRPr lang="en-US"/>
        </a:p>
      </dgm:t>
    </dgm:pt>
    <dgm:pt modelId="{241CD7CE-3051-4DF7-9CBD-BDB577446A52}" type="pres">
      <dgm:prSet presAssocID="{0BE32842-867F-41AA-BAA9-2993CD37E7B3}" presName="linear" presStyleCnt="0">
        <dgm:presLayoutVars>
          <dgm:dir/>
          <dgm:animLvl val="lvl"/>
          <dgm:resizeHandles val="exact"/>
        </dgm:presLayoutVars>
      </dgm:prSet>
      <dgm:spPr/>
    </dgm:pt>
    <dgm:pt modelId="{AE65DB37-975A-4DEC-B66F-53A1FD959B02}" type="pres">
      <dgm:prSet presAssocID="{4BB8C4EA-E5FC-4781-9AA2-45453A5498D7}" presName="parentLin" presStyleCnt="0"/>
      <dgm:spPr/>
    </dgm:pt>
    <dgm:pt modelId="{02815EF1-ABE2-48B7-B9BF-DC80BC885AC3}" type="pres">
      <dgm:prSet presAssocID="{4BB8C4EA-E5FC-4781-9AA2-45453A5498D7}" presName="parentLeftMargin" presStyleLbl="node1" presStyleIdx="0" presStyleCnt="6"/>
      <dgm:spPr/>
    </dgm:pt>
    <dgm:pt modelId="{9E3C097D-B013-4DB2-8A21-EBC7D5D07AE3}" type="pres">
      <dgm:prSet presAssocID="{4BB8C4EA-E5FC-4781-9AA2-45453A5498D7}" presName="parentText" presStyleLbl="node1" presStyleIdx="0" presStyleCnt="6">
        <dgm:presLayoutVars>
          <dgm:chMax val="0"/>
          <dgm:bulletEnabled val="1"/>
        </dgm:presLayoutVars>
      </dgm:prSet>
      <dgm:spPr/>
    </dgm:pt>
    <dgm:pt modelId="{1E2EC1C7-0491-48FE-B656-2F9499489F44}" type="pres">
      <dgm:prSet presAssocID="{4BB8C4EA-E5FC-4781-9AA2-45453A5498D7}" presName="negativeSpace" presStyleCnt="0"/>
      <dgm:spPr/>
    </dgm:pt>
    <dgm:pt modelId="{741A9C47-CEEC-4A55-898A-993C42A1EFFC}" type="pres">
      <dgm:prSet presAssocID="{4BB8C4EA-E5FC-4781-9AA2-45453A5498D7}" presName="childText" presStyleLbl="conFgAcc1" presStyleIdx="0" presStyleCnt="6">
        <dgm:presLayoutVars>
          <dgm:bulletEnabled val="1"/>
        </dgm:presLayoutVars>
      </dgm:prSet>
      <dgm:spPr/>
    </dgm:pt>
    <dgm:pt modelId="{F524D948-5864-4FF6-A06C-A563787E3BBC}" type="pres">
      <dgm:prSet presAssocID="{5761A849-CB32-4BE3-8668-C81CEB18365E}" presName="spaceBetweenRectangles" presStyleCnt="0"/>
      <dgm:spPr/>
    </dgm:pt>
    <dgm:pt modelId="{21F6E0C5-AA97-4D00-9A9C-C4D4B0C6ECF1}" type="pres">
      <dgm:prSet presAssocID="{3A7A64F0-E443-4EEC-B538-FC60BF457B2D}" presName="parentLin" presStyleCnt="0"/>
      <dgm:spPr/>
    </dgm:pt>
    <dgm:pt modelId="{04C50269-400A-4024-BFF0-207B0AE7060F}" type="pres">
      <dgm:prSet presAssocID="{3A7A64F0-E443-4EEC-B538-FC60BF457B2D}" presName="parentLeftMargin" presStyleLbl="node1" presStyleIdx="0" presStyleCnt="6"/>
      <dgm:spPr/>
    </dgm:pt>
    <dgm:pt modelId="{2CF885D6-FA7D-4960-97BE-D96C0BB9ED31}" type="pres">
      <dgm:prSet presAssocID="{3A7A64F0-E443-4EEC-B538-FC60BF457B2D}" presName="parentText" presStyleLbl="node1" presStyleIdx="1" presStyleCnt="6">
        <dgm:presLayoutVars>
          <dgm:chMax val="0"/>
          <dgm:bulletEnabled val="1"/>
        </dgm:presLayoutVars>
      </dgm:prSet>
      <dgm:spPr/>
    </dgm:pt>
    <dgm:pt modelId="{990C6231-5F38-4244-AAEC-501016C8B80E}" type="pres">
      <dgm:prSet presAssocID="{3A7A64F0-E443-4EEC-B538-FC60BF457B2D}" presName="negativeSpace" presStyleCnt="0"/>
      <dgm:spPr/>
    </dgm:pt>
    <dgm:pt modelId="{B0A1075B-2EDD-4034-9FC1-E168D5309684}" type="pres">
      <dgm:prSet presAssocID="{3A7A64F0-E443-4EEC-B538-FC60BF457B2D}" presName="childText" presStyleLbl="conFgAcc1" presStyleIdx="1" presStyleCnt="6">
        <dgm:presLayoutVars>
          <dgm:bulletEnabled val="1"/>
        </dgm:presLayoutVars>
      </dgm:prSet>
      <dgm:spPr/>
    </dgm:pt>
    <dgm:pt modelId="{708D6A88-C0E2-41C8-8C72-67720B1D6FB7}" type="pres">
      <dgm:prSet presAssocID="{05291FAB-6376-4371-A27A-D75766F8A6EA}" presName="spaceBetweenRectangles" presStyleCnt="0"/>
      <dgm:spPr/>
    </dgm:pt>
    <dgm:pt modelId="{CCEB7F01-095A-4EC8-83FD-C78E4BA73F23}" type="pres">
      <dgm:prSet presAssocID="{0946A5D6-58EA-4B5E-9E4F-59D5A09E6540}" presName="parentLin" presStyleCnt="0"/>
      <dgm:spPr/>
    </dgm:pt>
    <dgm:pt modelId="{872C8EE3-769E-4E83-A1BB-79C6A24DB13C}" type="pres">
      <dgm:prSet presAssocID="{0946A5D6-58EA-4B5E-9E4F-59D5A09E6540}" presName="parentLeftMargin" presStyleLbl="node1" presStyleIdx="1" presStyleCnt="6"/>
      <dgm:spPr/>
    </dgm:pt>
    <dgm:pt modelId="{0A10D6F9-E658-4AF1-A18E-B31F21DBFD38}" type="pres">
      <dgm:prSet presAssocID="{0946A5D6-58EA-4B5E-9E4F-59D5A09E6540}" presName="parentText" presStyleLbl="node1" presStyleIdx="2" presStyleCnt="6">
        <dgm:presLayoutVars>
          <dgm:chMax val="0"/>
          <dgm:bulletEnabled val="1"/>
        </dgm:presLayoutVars>
      </dgm:prSet>
      <dgm:spPr/>
    </dgm:pt>
    <dgm:pt modelId="{A2BC2CC7-3569-471F-B552-202204460A50}" type="pres">
      <dgm:prSet presAssocID="{0946A5D6-58EA-4B5E-9E4F-59D5A09E6540}" presName="negativeSpace" presStyleCnt="0"/>
      <dgm:spPr/>
    </dgm:pt>
    <dgm:pt modelId="{C1C2D703-D9A2-4456-B899-2087DC5595A1}" type="pres">
      <dgm:prSet presAssocID="{0946A5D6-58EA-4B5E-9E4F-59D5A09E6540}" presName="childText" presStyleLbl="conFgAcc1" presStyleIdx="2" presStyleCnt="6">
        <dgm:presLayoutVars>
          <dgm:bulletEnabled val="1"/>
        </dgm:presLayoutVars>
      </dgm:prSet>
      <dgm:spPr/>
    </dgm:pt>
    <dgm:pt modelId="{C6224F5B-E8E4-4C6C-82E9-0A4AA339E3F4}" type="pres">
      <dgm:prSet presAssocID="{17C350BA-BC9D-4E69-B4E5-D012EE312742}" presName="spaceBetweenRectangles" presStyleCnt="0"/>
      <dgm:spPr/>
    </dgm:pt>
    <dgm:pt modelId="{F238F943-9D26-4EF5-92F4-BA5EEC19F165}" type="pres">
      <dgm:prSet presAssocID="{034B53D7-7F24-4EEB-9F66-B209A7C0096C}" presName="parentLin" presStyleCnt="0"/>
      <dgm:spPr/>
    </dgm:pt>
    <dgm:pt modelId="{D015E1A2-FE4B-4AF3-89C8-A97E7532C31E}" type="pres">
      <dgm:prSet presAssocID="{034B53D7-7F24-4EEB-9F66-B209A7C0096C}" presName="parentLeftMargin" presStyleLbl="node1" presStyleIdx="2" presStyleCnt="6"/>
      <dgm:spPr/>
    </dgm:pt>
    <dgm:pt modelId="{E91C643C-D788-4E0F-8B5F-7C5582F57882}" type="pres">
      <dgm:prSet presAssocID="{034B53D7-7F24-4EEB-9F66-B209A7C0096C}" presName="parentText" presStyleLbl="node1" presStyleIdx="3" presStyleCnt="6">
        <dgm:presLayoutVars>
          <dgm:chMax val="0"/>
          <dgm:bulletEnabled val="1"/>
        </dgm:presLayoutVars>
      </dgm:prSet>
      <dgm:spPr/>
    </dgm:pt>
    <dgm:pt modelId="{FE4668CE-3CED-4C3B-B6CD-78BC385B9E2E}" type="pres">
      <dgm:prSet presAssocID="{034B53D7-7F24-4EEB-9F66-B209A7C0096C}" presName="negativeSpace" presStyleCnt="0"/>
      <dgm:spPr/>
    </dgm:pt>
    <dgm:pt modelId="{0F605894-81D4-4B42-9B61-13824E42714A}" type="pres">
      <dgm:prSet presAssocID="{034B53D7-7F24-4EEB-9F66-B209A7C0096C}" presName="childText" presStyleLbl="conFgAcc1" presStyleIdx="3" presStyleCnt="6">
        <dgm:presLayoutVars>
          <dgm:bulletEnabled val="1"/>
        </dgm:presLayoutVars>
      </dgm:prSet>
      <dgm:spPr/>
    </dgm:pt>
    <dgm:pt modelId="{9DB71C2C-F5D4-4A75-9448-A2A6450D724A}" type="pres">
      <dgm:prSet presAssocID="{AB37A1E0-B327-4639-AEB5-90CA9CA7BC25}" presName="spaceBetweenRectangles" presStyleCnt="0"/>
      <dgm:spPr/>
    </dgm:pt>
    <dgm:pt modelId="{3BEEC94D-4F92-43A6-9A7C-14D004F80FA1}" type="pres">
      <dgm:prSet presAssocID="{06C7C45A-32FA-403F-83D0-48FE638E3B63}" presName="parentLin" presStyleCnt="0"/>
      <dgm:spPr/>
    </dgm:pt>
    <dgm:pt modelId="{5E490FED-E3C7-4EB9-8387-C210C520F415}" type="pres">
      <dgm:prSet presAssocID="{06C7C45A-32FA-403F-83D0-48FE638E3B63}" presName="parentLeftMargin" presStyleLbl="node1" presStyleIdx="3" presStyleCnt="6"/>
      <dgm:spPr/>
    </dgm:pt>
    <dgm:pt modelId="{C11A4E57-F83B-4122-9717-8E89AF11C2C3}" type="pres">
      <dgm:prSet presAssocID="{06C7C45A-32FA-403F-83D0-48FE638E3B63}" presName="parentText" presStyleLbl="node1" presStyleIdx="4" presStyleCnt="6">
        <dgm:presLayoutVars>
          <dgm:chMax val="0"/>
          <dgm:bulletEnabled val="1"/>
        </dgm:presLayoutVars>
      </dgm:prSet>
      <dgm:spPr/>
    </dgm:pt>
    <dgm:pt modelId="{DC6B7F66-957D-40F0-831E-0BA86018DFAC}" type="pres">
      <dgm:prSet presAssocID="{06C7C45A-32FA-403F-83D0-48FE638E3B63}" presName="negativeSpace" presStyleCnt="0"/>
      <dgm:spPr/>
    </dgm:pt>
    <dgm:pt modelId="{84781B5E-82FB-425D-9F2D-7C4E63060023}" type="pres">
      <dgm:prSet presAssocID="{06C7C45A-32FA-403F-83D0-48FE638E3B63}" presName="childText" presStyleLbl="conFgAcc1" presStyleIdx="4" presStyleCnt="6">
        <dgm:presLayoutVars>
          <dgm:bulletEnabled val="1"/>
        </dgm:presLayoutVars>
      </dgm:prSet>
      <dgm:spPr/>
    </dgm:pt>
    <dgm:pt modelId="{2880B186-CB12-47EE-880C-095A88E139C8}" type="pres">
      <dgm:prSet presAssocID="{E67CBAAF-B66A-44DD-9A4D-D2BC8004E164}" presName="spaceBetweenRectangles" presStyleCnt="0"/>
      <dgm:spPr/>
    </dgm:pt>
    <dgm:pt modelId="{CE9C45E6-6571-4A33-B6AF-FF61D74A875D}" type="pres">
      <dgm:prSet presAssocID="{FDD35AD7-2F0E-4E40-BF6E-A5BC8001BEBF}" presName="parentLin" presStyleCnt="0"/>
      <dgm:spPr/>
    </dgm:pt>
    <dgm:pt modelId="{B9CDC869-A546-4EA7-9AA7-DC27C109339E}" type="pres">
      <dgm:prSet presAssocID="{FDD35AD7-2F0E-4E40-BF6E-A5BC8001BEBF}" presName="parentLeftMargin" presStyleLbl="node1" presStyleIdx="4" presStyleCnt="6"/>
      <dgm:spPr/>
    </dgm:pt>
    <dgm:pt modelId="{DD6E1A3B-78EC-40E5-813A-8F746D937CB1}" type="pres">
      <dgm:prSet presAssocID="{FDD35AD7-2F0E-4E40-BF6E-A5BC8001BEBF}" presName="parentText" presStyleLbl="node1" presStyleIdx="5" presStyleCnt="6">
        <dgm:presLayoutVars>
          <dgm:chMax val="0"/>
          <dgm:bulletEnabled val="1"/>
        </dgm:presLayoutVars>
      </dgm:prSet>
      <dgm:spPr/>
    </dgm:pt>
    <dgm:pt modelId="{EC3C2ECF-9D79-4951-8ED5-4D343CEFD012}" type="pres">
      <dgm:prSet presAssocID="{FDD35AD7-2F0E-4E40-BF6E-A5BC8001BEBF}" presName="negativeSpace" presStyleCnt="0"/>
      <dgm:spPr/>
    </dgm:pt>
    <dgm:pt modelId="{F78A8321-11F7-47D4-A5A0-6A34D8B445F7}" type="pres">
      <dgm:prSet presAssocID="{FDD35AD7-2F0E-4E40-BF6E-A5BC8001BEBF}" presName="childText" presStyleLbl="conFgAcc1" presStyleIdx="5" presStyleCnt="6">
        <dgm:presLayoutVars>
          <dgm:bulletEnabled val="1"/>
        </dgm:presLayoutVars>
      </dgm:prSet>
      <dgm:spPr/>
    </dgm:pt>
  </dgm:ptLst>
  <dgm:cxnLst>
    <dgm:cxn modelId="{80AA1C1D-8C32-4345-8BF1-35E69EDC7BA2}" type="presOf" srcId="{0BE32842-867F-41AA-BAA9-2993CD37E7B3}" destId="{241CD7CE-3051-4DF7-9CBD-BDB577446A52}" srcOrd="0" destOrd="0" presId="urn:microsoft.com/office/officeart/2005/8/layout/list1"/>
    <dgm:cxn modelId="{727CCC27-9236-4D5B-946E-A071E1ECA1A6}" type="presOf" srcId="{034B53D7-7F24-4EEB-9F66-B209A7C0096C}" destId="{D015E1A2-FE4B-4AF3-89C8-A97E7532C31E}" srcOrd="0" destOrd="0" presId="urn:microsoft.com/office/officeart/2005/8/layout/list1"/>
    <dgm:cxn modelId="{A3915A44-11E0-4482-AB2B-12FE70FEDF19}" type="presOf" srcId="{3A7A64F0-E443-4EEC-B538-FC60BF457B2D}" destId="{04C50269-400A-4024-BFF0-207B0AE7060F}" srcOrd="0" destOrd="0" presId="urn:microsoft.com/office/officeart/2005/8/layout/list1"/>
    <dgm:cxn modelId="{1B48A066-01E6-48E6-9B31-8735088A1780}" srcId="{0BE32842-867F-41AA-BAA9-2993CD37E7B3}" destId="{4BB8C4EA-E5FC-4781-9AA2-45453A5498D7}" srcOrd="0" destOrd="0" parTransId="{4EE1EC0F-8AC0-459D-B40C-23AD9EB7F9A7}" sibTransId="{5761A849-CB32-4BE3-8668-C81CEB18365E}"/>
    <dgm:cxn modelId="{A9368A72-D6BE-4829-9A44-5C545BD103E6}" type="presOf" srcId="{FDD35AD7-2F0E-4E40-BF6E-A5BC8001BEBF}" destId="{DD6E1A3B-78EC-40E5-813A-8F746D937CB1}" srcOrd="1" destOrd="0" presId="urn:microsoft.com/office/officeart/2005/8/layout/list1"/>
    <dgm:cxn modelId="{CA41AD59-BD1B-4708-85B8-5704F34896D9}" type="presOf" srcId="{4BB8C4EA-E5FC-4781-9AA2-45453A5498D7}" destId="{9E3C097D-B013-4DB2-8A21-EBC7D5D07AE3}" srcOrd="1" destOrd="0" presId="urn:microsoft.com/office/officeart/2005/8/layout/list1"/>
    <dgm:cxn modelId="{BA7BA47A-C31F-4CAE-BFC5-FB40B1DF3F72}" type="presOf" srcId="{FDD35AD7-2F0E-4E40-BF6E-A5BC8001BEBF}" destId="{B9CDC869-A546-4EA7-9AA7-DC27C109339E}" srcOrd="0" destOrd="0" presId="urn:microsoft.com/office/officeart/2005/8/layout/list1"/>
    <dgm:cxn modelId="{73DC7880-2D16-4D77-BD25-2A84276DCE56}" type="presOf" srcId="{06C7C45A-32FA-403F-83D0-48FE638E3B63}" destId="{C11A4E57-F83B-4122-9717-8E89AF11C2C3}" srcOrd="1" destOrd="0" presId="urn:microsoft.com/office/officeart/2005/8/layout/list1"/>
    <dgm:cxn modelId="{B4C42C84-0E8C-4A1B-B2B1-78427D7A07B7}" srcId="{0BE32842-867F-41AA-BAA9-2993CD37E7B3}" destId="{034B53D7-7F24-4EEB-9F66-B209A7C0096C}" srcOrd="3" destOrd="0" parTransId="{7F74E13C-CED8-4517-96F6-9340AB8AD4BF}" sibTransId="{AB37A1E0-B327-4639-AEB5-90CA9CA7BC25}"/>
    <dgm:cxn modelId="{C141448C-8DE5-4646-87AB-5A7618C1FE89}" srcId="{0BE32842-867F-41AA-BAA9-2993CD37E7B3}" destId="{06C7C45A-32FA-403F-83D0-48FE638E3B63}" srcOrd="4" destOrd="0" parTransId="{D97EFD09-3760-439B-A7FC-FF1700C46160}" sibTransId="{E67CBAAF-B66A-44DD-9A4D-D2BC8004E164}"/>
    <dgm:cxn modelId="{98791C8F-515B-4689-A03D-632F019D6927}" srcId="{0BE32842-867F-41AA-BAA9-2993CD37E7B3}" destId="{3A7A64F0-E443-4EEC-B538-FC60BF457B2D}" srcOrd="1" destOrd="0" parTransId="{62E90AA2-7BD4-4535-A28D-ED4DD6BBBBF5}" sibTransId="{05291FAB-6376-4371-A27A-D75766F8A6EA}"/>
    <dgm:cxn modelId="{2E1B469F-359A-456E-95B0-505CBB317786}" srcId="{0BE32842-867F-41AA-BAA9-2993CD37E7B3}" destId="{0946A5D6-58EA-4B5E-9E4F-59D5A09E6540}" srcOrd="2" destOrd="0" parTransId="{111A189A-2B3A-48BE-8E90-6C815D54F891}" sibTransId="{17C350BA-BC9D-4E69-B4E5-D012EE312742}"/>
    <dgm:cxn modelId="{2FD1F0A2-DA3D-4668-ADE4-CE9779F182C6}" type="presOf" srcId="{06C7C45A-32FA-403F-83D0-48FE638E3B63}" destId="{5E490FED-E3C7-4EB9-8387-C210C520F415}" srcOrd="0" destOrd="0" presId="urn:microsoft.com/office/officeart/2005/8/layout/list1"/>
    <dgm:cxn modelId="{41E04EBC-3FDC-4CF7-BE01-0D0F78D60FF8}" srcId="{0BE32842-867F-41AA-BAA9-2993CD37E7B3}" destId="{FDD35AD7-2F0E-4E40-BF6E-A5BC8001BEBF}" srcOrd="5" destOrd="0" parTransId="{3CE627FA-A0A9-429D-8C59-7DF39098C01D}" sibTransId="{58E58012-C4BB-4BDD-80F3-E0EA5B493550}"/>
    <dgm:cxn modelId="{756A13C3-5B63-446A-91F6-CB28B459672B}" type="presOf" srcId="{0946A5D6-58EA-4B5E-9E4F-59D5A09E6540}" destId="{872C8EE3-769E-4E83-A1BB-79C6A24DB13C}" srcOrd="0" destOrd="0" presId="urn:microsoft.com/office/officeart/2005/8/layout/list1"/>
    <dgm:cxn modelId="{7EEFA7DB-A4CD-4E55-BE25-2D59AA348813}" type="presOf" srcId="{3A7A64F0-E443-4EEC-B538-FC60BF457B2D}" destId="{2CF885D6-FA7D-4960-97BE-D96C0BB9ED31}" srcOrd="1" destOrd="0" presId="urn:microsoft.com/office/officeart/2005/8/layout/list1"/>
    <dgm:cxn modelId="{88DA65E6-1C0C-4725-8F49-F2464387D9A9}" type="presOf" srcId="{0946A5D6-58EA-4B5E-9E4F-59D5A09E6540}" destId="{0A10D6F9-E658-4AF1-A18E-B31F21DBFD38}" srcOrd="1" destOrd="0" presId="urn:microsoft.com/office/officeart/2005/8/layout/list1"/>
    <dgm:cxn modelId="{41E178EE-595C-4495-9904-0FB98C829B54}" type="presOf" srcId="{034B53D7-7F24-4EEB-9F66-B209A7C0096C}" destId="{E91C643C-D788-4E0F-8B5F-7C5582F57882}" srcOrd="1" destOrd="0" presId="urn:microsoft.com/office/officeart/2005/8/layout/list1"/>
    <dgm:cxn modelId="{D811BEF7-CD1B-4FC0-AABA-C579DD7E0DDF}" type="presOf" srcId="{4BB8C4EA-E5FC-4781-9AA2-45453A5498D7}" destId="{02815EF1-ABE2-48B7-B9BF-DC80BC885AC3}" srcOrd="0" destOrd="0" presId="urn:microsoft.com/office/officeart/2005/8/layout/list1"/>
    <dgm:cxn modelId="{BEB03438-9901-421A-A331-C37FB940A8CA}" type="presParOf" srcId="{241CD7CE-3051-4DF7-9CBD-BDB577446A52}" destId="{AE65DB37-975A-4DEC-B66F-53A1FD959B02}" srcOrd="0" destOrd="0" presId="urn:microsoft.com/office/officeart/2005/8/layout/list1"/>
    <dgm:cxn modelId="{27BBB557-C025-4C65-93A7-720AA1E0AE15}" type="presParOf" srcId="{AE65DB37-975A-4DEC-B66F-53A1FD959B02}" destId="{02815EF1-ABE2-48B7-B9BF-DC80BC885AC3}" srcOrd="0" destOrd="0" presId="urn:microsoft.com/office/officeart/2005/8/layout/list1"/>
    <dgm:cxn modelId="{764D52AF-A4A1-4EC4-9B1D-A6DBFAE59B08}" type="presParOf" srcId="{AE65DB37-975A-4DEC-B66F-53A1FD959B02}" destId="{9E3C097D-B013-4DB2-8A21-EBC7D5D07AE3}" srcOrd="1" destOrd="0" presId="urn:microsoft.com/office/officeart/2005/8/layout/list1"/>
    <dgm:cxn modelId="{0E9F8F2B-A83D-4DD1-8A0D-E782A1642610}" type="presParOf" srcId="{241CD7CE-3051-4DF7-9CBD-BDB577446A52}" destId="{1E2EC1C7-0491-48FE-B656-2F9499489F44}" srcOrd="1" destOrd="0" presId="urn:microsoft.com/office/officeart/2005/8/layout/list1"/>
    <dgm:cxn modelId="{A0C538F9-0F7F-4E25-9B25-6B0C977CC9A7}" type="presParOf" srcId="{241CD7CE-3051-4DF7-9CBD-BDB577446A52}" destId="{741A9C47-CEEC-4A55-898A-993C42A1EFFC}" srcOrd="2" destOrd="0" presId="urn:microsoft.com/office/officeart/2005/8/layout/list1"/>
    <dgm:cxn modelId="{34C37E64-570B-4FD1-8249-B9C41D9587D0}" type="presParOf" srcId="{241CD7CE-3051-4DF7-9CBD-BDB577446A52}" destId="{F524D948-5864-4FF6-A06C-A563787E3BBC}" srcOrd="3" destOrd="0" presId="urn:microsoft.com/office/officeart/2005/8/layout/list1"/>
    <dgm:cxn modelId="{72642AD3-38E9-423C-883F-08A7B6FD3194}" type="presParOf" srcId="{241CD7CE-3051-4DF7-9CBD-BDB577446A52}" destId="{21F6E0C5-AA97-4D00-9A9C-C4D4B0C6ECF1}" srcOrd="4" destOrd="0" presId="urn:microsoft.com/office/officeart/2005/8/layout/list1"/>
    <dgm:cxn modelId="{9EA4480E-441A-488F-B3BC-DA960D68A762}" type="presParOf" srcId="{21F6E0C5-AA97-4D00-9A9C-C4D4B0C6ECF1}" destId="{04C50269-400A-4024-BFF0-207B0AE7060F}" srcOrd="0" destOrd="0" presId="urn:microsoft.com/office/officeart/2005/8/layout/list1"/>
    <dgm:cxn modelId="{C7B66B10-CB93-4EC0-9F9A-E9B63165F6C9}" type="presParOf" srcId="{21F6E0C5-AA97-4D00-9A9C-C4D4B0C6ECF1}" destId="{2CF885D6-FA7D-4960-97BE-D96C0BB9ED31}" srcOrd="1" destOrd="0" presId="urn:microsoft.com/office/officeart/2005/8/layout/list1"/>
    <dgm:cxn modelId="{9615E104-C11C-4BF3-8FB7-D85B1AAD6037}" type="presParOf" srcId="{241CD7CE-3051-4DF7-9CBD-BDB577446A52}" destId="{990C6231-5F38-4244-AAEC-501016C8B80E}" srcOrd="5" destOrd="0" presId="urn:microsoft.com/office/officeart/2005/8/layout/list1"/>
    <dgm:cxn modelId="{E05DC8D4-201B-42AD-AFC1-6CC9C96A63C2}" type="presParOf" srcId="{241CD7CE-3051-4DF7-9CBD-BDB577446A52}" destId="{B0A1075B-2EDD-4034-9FC1-E168D5309684}" srcOrd="6" destOrd="0" presId="urn:microsoft.com/office/officeart/2005/8/layout/list1"/>
    <dgm:cxn modelId="{653CBA57-7690-4E92-91D4-FE73E90F9F74}" type="presParOf" srcId="{241CD7CE-3051-4DF7-9CBD-BDB577446A52}" destId="{708D6A88-C0E2-41C8-8C72-67720B1D6FB7}" srcOrd="7" destOrd="0" presId="urn:microsoft.com/office/officeart/2005/8/layout/list1"/>
    <dgm:cxn modelId="{2D926A69-A081-4F3C-A879-C80A797F3E85}" type="presParOf" srcId="{241CD7CE-3051-4DF7-9CBD-BDB577446A52}" destId="{CCEB7F01-095A-4EC8-83FD-C78E4BA73F23}" srcOrd="8" destOrd="0" presId="urn:microsoft.com/office/officeart/2005/8/layout/list1"/>
    <dgm:cxn modelId="{C528762D-8BF2-46BE-806F-33E400233BC1}" type="presParOf" srcId="{CCEB7F01-095A-4EC8-83FD-C78E4BA73F23}" destId="{872C8EE3-769E-4E83-A1BB-79C6A24DB13C}" srcOrd="0" destOrd="0" presId="urn:microsoft.com/office/officeart/2005/8/layout/list1"/>
    <dgm:cxn modelId="{535554D0-8751-44AC-8B2A-A78BF4B5C8FD}" type="presParOf" srcId="{CCEB7F01-095A-4EC8-83FD-C78E4BA73F23}" destId="{0A10D6F9-E658-4AF1-A18E-B31F21DBFD38}" srcOrd="1" destOrd="0" presId="urn:microsoft.com/office/officeart/2005/8/layout/list1"/>
    <dgm:cxn modelId="{414A720A-5D96-49AE-8723-860308BC47A6}" type="presParOf" srcId="{241CD7CE-3051-4DF7-9CBD-BDB577446A52}" destId="{A2BC2CC7-3569-471F-B552-202204460A50}" srcOrd="9" destOrd="0" presId="urn:microsoft.com/office/officeart/2005/8/layout/list1"/>
    <dgm:cxn modelId="{78400396-95AE-4F2A-BACC-BC787C783084}" type="presParOf" srcId="{241CD7CE-3051-4DF7-9CBD-BDB577446A52}" destId="{C1C2D703-D9A2-4456-B899-2087DC5595A1}" srcOrd="10" destOrd="0" presId="urn:microsoft.com/office/officeart/2005/8/layout/list1"/>
    <dgm:cxn modelId="{E0EC8703-02A8-4884-BF97-EF0BA888336E}" type="presParOf" srcId="{241CD7CE-3051-4DF7-9CBD-BDB577446A52}" destId="{C6224F5B-E8E4-4C6C-82E9-0A4AA339E3F4}" srcOrd="11" destOrd="0" presId="urn:microsoft.com/office/officeart/2005/8/layout/list1"/>
    <dgm:cxn modelId="{C96CE574-150B-4210-9BC6-6CA82286A77A}" type="presParOf" srcId="{241CD7CE-3051-4DF7-9CBD-BDB577446A52}" destId="{F238F943-9D26-4EF5-92F4-BA5EEC19F165}" srcOrd="12" destOrd="0" presId="urn:microsoft.com/office/officeart/2005/8/layout/list1"/>
    <dgm:cxn modelId="{53BA16C9-C162-4EEA-B363-7BD8CE7CB451}" type="presParOf" srcId="{F238F943-9D26-4EF5-92F4-BA5EEC19F165}" destId="{D015E1A2-FE4B-4AF3-89C8-A97E7532C31E}" srcOrd="0" destOrd="0" presId="urn:microsoft.com/office/officeart/2005/8/layout/list1"/>
    <dgm:cxn modelId="{F6A9E06B-A2B8-42E0-9380-056388C4B123}" type="presParOf" srcId="{F238F943-9D26-4EF5-92F4-BA5EEC19F165}" destId="{E91C643C-D788-4E0F-8B5F-7C5582F57882}" srcOrd="1" destOrd="0" presId="urn:microsoft.com/office/officeart/2005/8/layout/list1"/>
    <dgm:cxn modelId="{61181A9B-4EE4-4CFD-B67A-6033F4F47E38}" type="presParOf" srcId="{241CD7CE-3051-4DF7-9CBD-BDB577446A52}" destId="{FE4668CE-3CED-4C3B-B6CD-78BC385B9E2E}" srcOrd="13" destOrd="0" presId="urn:microsoft.com/office/officeart/2005/8/layout/list1"/>
    <dgm:cxn modelId="{B8D069D7-BEE2-4E40-B7F1-A0A058E5BCEB}" type="presParOf" srcId="{241CD7CE-3051-4DF7-9CBD-BDB577446A52}" destId="{0F605894-81D4-4B42-9B61-13824E42714A}" srcOrd="14" destOrd="0" presId="urn:microsoft.com/office/officeart/2005/8/layout/list1"/>
    <dgm:cxn modelId="{2DBCB112-C655-4147-B10B-96D6D285B612}" type="presParOf" srcId="{241CD7CE-3051-4DF7-9CBD-BDB577446A52}" destId="{9DB71C2C-F5D4-4A75-9448-A2A6450D724A}" srcOrd="15" destOrd="0" presId="urn:microsoft.com/office/officeart/2005/8/layout/list1"/>
    <dgm:cxn modelId="{BE4D18BF-6EC5-4658-B34A-2314E948931F}" type="presParOf" srcId="{241CD7CE-3051-4DF7-9CBD-BDB577446A52}" destId="{3BEEC94D-4F92-43A6-9A7C-14D004F80FA1}" srcOrd="16" destOrd="0" presId="urn:microsoft.com/office/officeart/2005/8/layout/list1"/>
    <dgm:cxn modelId="{82A0F3D7-DE4F-4317-84FE-E1CB56E34CBE}" type="presParOf" srcId="{3BEEC94D-4F92-43A6-9A7C-14D004F80FA1}" destId="{5E490FED-E3C7-4EB9-8387-C210C520F415}" srcOrd="0" destOrd="0" presId="urn:microsoft.com/office/officeart/2005/8/layout/list1"/>
    <dgm:cxn modelId="{453A39DF-7FD4-43EF-B3A4-FF5344EA41E1}" type="presParOf" srcId="{3BEEC94D-4F92-43A6-9A7C-14D004F80FA1}" destId="{C11A4E57-F83B-4122-9717-8E89AF11C2C3}" srcOrd="1" destOrd="0" presId="urn:microsoft.com/office/officeart/2005/8/layout/list1"/>
    <dgm:cxn modelId="{0B43E459-7926-4B90-BD99-604BFDEA6268}" type="presParOf" srcId="{241CD7CE-3051-4DF7-9CBD-BDB577446A52}" destId="{DC6B7F66-957D-40F0-831E-0BA86018DFAC}" srcOrd="17" destOrd="0" presId="urn:microsoft.com/office/officeart/2005/8/layout/list1"/>
    <dgm:cxn modelId="{6C9FE744-421C-4DCB-AE12-7014D6FD40F5}" type="presParOf" srcId="{241CD7CE-3051-4DF7-9CBD-BDB577446A52}" destId="{84781B5E-82FB-425D-9F2D-7C4E63060023}" srcOrd="18" destOrd="0" presId="urn:microsoft.com/office/officeart/2005/8/layout/list1"/>
    <dgm:cxn modelId="{41DD6736-9005-4BAD-BA8E-630B3F344033}" type="presParOf" srcId="{241CD7CE-3051-4DF7-9CBD-BDB577446A52}" destId="{2880B186-CB12-47EE-880C-095A88E139C8}" srcOrd="19" destOrd="0" presId="urn:microsoft.com/office/officeart/2005/8/layout/list1"/>
    <dgm:cxn modelId="{600C52EA-C8E1-4197-AE44-4B3FC39A61F3}" type="presParOf" srcId="{241CD7CE-3051-4DF7-9CBD-BDB577446A52}" destId="{CE9C45E6-6571-4A33-B6AF-FF61D74A875D}" srcOrd="20" destOrd="0" presId="urn:microsoft.com/office/officeart/2005/8/layout/list1"/>
    <dgm:cxn modelId="{32359240-C4D7-4588-AD3F-B8580F92193B}" type="presParOf" srcId="{CE9C45E6-6571-4A33-B6AF-FF61D74A875D}" destId="{B9CDC869-A546-4EA7-9AA7-DC27C109339E}" srcOrd="0" destOrd="0" presId="urn:microsoft.com/office/officeart/2005/8/layout/list1"/>
    <dgm:cxn modelId="{84339EFF-705E-4AE5-8229-377629A8454A}" type="presParOf" srcId="{CE9C45E6-6571-4A33-B6AF-FF61D74A875D}" destId="{DD6E1A3B-78EC-40E5-813A-8F746D937CB1}" srcOrd="1" destOrd="0" presId="urn:microsoft.com/office/officeart/2005/8/layout/list1"/>
    <dgm:cxn modelId="{E8778683-0B3E-4D17-B34D-A4B57E013E3B}" type="presParOf" srcId="{241CD7CE-3051-4DF7-9CBD-BDB577446A52}" destId="{EC3C2ECF-9D79-4951-8ED5-4D343CEFD012}" srcOrd="21" destOrd="0" presId="urn:microsoft.com/office/officeart/2005/8/layout/list1"/>
    <dgm:cxn modelId="{6D1645DF-4B6A-4127-954F-A35120E4AB28}" type="presParOf" srcId="{241CD7CE-3051-4DF7-9CBD-BDB577446A52}" destId="{F78A8321-11F7-47D4-A5A0-6A34D8B445F7}"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B0A618-B78E-4A8D-9B35-7CFEBBA09122}" type="doc">
      <dgm:prSet loTypeId="urn:microsoft.com/office/officeart/2005/8/layout/hProcess9" loCatId="process" qsTypeId="urn:microsoft.com/office/officeart/2005/8/quickstyle/simple1" qsCatId="simple" csTypeId="urn:microsoft.com/office/officeart/2005/8/colors/accent2_2" csCatId="accent2" phldr="1"/>
      <dgm:spPr/>
    </dgm:pt>
    <dgm:pt modelId="{7582CB0C-F377-4F1A-A155-7C913E01CA73}">
      <dgm:prSet phldrT="[Testo]" custT="1"/>
      <dgm:spPr>
        <a:solidFill>
          <a:schemeClr val="bg2">
            <a:lumMod val="50000"/>
          </a:schemeClr>
        </a:solidFill>
      </dgm:spPr>
      <dgm:t>
        <a:bodyPr/>
        <a:lstStyle/>
        <a:p>
          <a:r>
            <a:rPr lang="it-IT" sz="1800">
              <a:latin typeface="Verdana" panose="020B0604030504040204" pitchFamily="34" charset="0"/>
              <a:ea typeface="Verdana" panose="020B0604030504040204" pitchFamily="34" charset="0"/>
            </a:rPr>
            <a:t>Uncertainty Quantification</a:t>
          </a:r>
          <a:endParaRPr lang="en-GB" sz="1800" dirty="0">
            <a:latin typeface="Verdana" panose="020B0604030504040204" pitchFamily="34" charset="0"/>
            <a:ea typeface="Verdana" panose="020B0604030504040204" pitchFamily="34" charset="0"/>
          </a:endParaRPr>
        </a:p>
      </dgm:t>
    </dgm:pt>
    <dgm:pt modelId="{8D336030-0DB3-4A02-828F-D0ACE93D6EE0}" type="parTrans" cxnId="{F9C58CD1-8FE8-4C0B-8298-63599D277B6E}">
      <dgm:prSet/>
      <dgm:spPr/>
      <dgm:t>
        <a:bodyPr/>
        <a:lstStyle/>
        <a:p>
          <a:endParaRPr lang="en-GB"/>
        </a:p>
      </dgm:t>
    </dgm:pt>
    <dgm:pt modelId="{2D73ECE3-AFBE-4292-85C9-3F1087DB0338}" type="sibTrans" cxnId="{F9C58CD1-8FE8-4C0B-8298-63599D277B6E}">
      <dgm:prSet/>
      <dgm:spPr/>
      <dgm:t>
        <a:bodyPr/>
        <a:lstStyle/>
        <a:p>
          <a:endParaRPr lang="en-GB"/>
        </a:p>
      </dgm:t>
    </dgm:pt>
    <dgm:pt modelId="{9E110064-9D21-4D82-A371-C4E978DECEE3}">
      <dgm:prSet phldrT="[Testo]" custT="1"/>
      <dgm:spPr>
        <a:solidFill>
          <a:schemeClr val="bg2">
            <a:lumMod val="50000"/>
          </a:schemeClr>
        </a:solidFill>
      </dgm:spPr>
      <dgm:t>
        <a:bodyPr/>
        <a:lstStyle/>
        <a:p>
          <a:r>
            <a:rPr lang="it-IT" sz="1800">
              <a:latin typeface="Verdana" panose="020B0604030504040204" pitchFamily="34" charset="0"/>
              <a:ea typeface="Verdana" panose="020B0604030504040204" pitchFamily="34" charset="0"/>
            </a:rPr>
            <a:t>Conformal Prediction</a:t>
          </a:r>
          <a:endParaRPr lang="en-GB" sz="1800" dirty="0">
            <a:latin typeface="Verdana" panose="020B0604030504040204" pitchFamily="34" charset="0"/>
            <a:ea typeface="Verdana" panose="020B0604030504040204" pitchFamily="34" charset="0"/>
          </a:endParaRPr>
        </a:p>
      </dgm:t>
    </dgm:pt>
    <dgm:pt modelId="{5DBFEEEB-05C7-4EE3-B17E-0EB0FF6A8B2D}" type="parTrans" cxnId="{C7F6D5FB-88EC-4F6E-B9AD-3C9689E6CF8B}">
      <dgm:prSet/>
      <dgm:spPr/>
      <dgm:t>
        <a:bodyPr/>
        <a:lstStyle/>
        <a:p>
          <a:endParaRPr lang="en-GB"/>
        </a:p>
      </dgm:t>
    </dgm:pt>
    <dgm:pt modelId="{F6B7E871-90E2-47D4-A52D-AE86E419B61A}" type="sibTrans" cxnId="{C7F6D5FB-88EC-4F6E-B9AD-3C9689E6CF8B}">
      <dgm:prSet/>
      <dgm:spPr/>
      <dgm:t>
        <a:bodyPr/>
        <a:lstStyle/>
        <a:p>
          <a:endParaRPr lang="en-GB"/>
        </a:p>
      </dgm:t>
    </dgm:pt>
    <dgm:pt modelId="{4A86C454-56CA-4D90-9968-26D3BE603675}">
      <dgm:prSet phldrT="[Testo]" custT="1"/>
      <dgm:spPr>
        <a:solidFill>
          <a:schemeClr val="bg2">
            <a:lumMod val="50000"/>
          </a:schemeClr>
        </a:solidFill>
        <a:ln>
          <a:solidFill>
            <a:schemeClr val="tx2">
              <a:lumMod val="25000"/>
              <a:lumOff val="75000"/>
            </a:schemeClr>
          </a:solidFill>
        </a:ln>
      </dgm:spPr>
      <dgm:t>
        <a:bodyPr/>
        <a:lstStyle/>
        <a:p>
          <a:r>
            <a:rPr lang="it-IT" sz="1800">
              <a:latin typeface="Verdana" panose="020B0604030504040204" pitchFamily="34" charset="0"/>
              <a:ea typeface="Verdana" panose="020B0604030504040204" pitchFamily="34" charset="0"/>
            </a:rPr>
            <a:t>Certainty Quantification</a:t>
          </a:r>
          <a:endParaRPr lang="en-GB" sz="1800" dirty="0">
            <a:latin typeface="Verdana" panose="020B0604030504040204" pitchFamily="34" charset="0"/>
            <a:ea typeface="Verdana" panose="020B0604030504040204" pitchFamily="34" charset="0"/>
          </a:endParaRPr>
        </a:p>
      </dgm:t>
    </dgm:pt>
    <dgm:pt modelId="{B6566D7F-BBDF-467E-A201-2DC97EA7C53A}" type="parTrans" cxnId="{94201A4F-F535-4EF2-A2B5-89A020E26D05}">
      <dgm:prSet/>
      <dgm:spPr/>
      <dgm:t>
        <a:bodyPr/>
        <a:lstStyle/>
        <a:p>
          <a:endParaRPr lang="en-GB"/>
        </a:p>
      </dgm:t>
    </dgm:pt>
    <dgm:pt modelId="{2CA7B05B-991A-43EA-B16F-3F8DB8E6BCD8}" type="sibTrans" cxnId="{94201A4F-F535-4EF2-A2B5-89A020E26D05}">
      <dgm:prSet/>
      <dgm:spPr/>
      <dgm:t>
        <a:bodyPr/>
        <a:lstStyle/>
        <a:p>
          <a:endParaRPr lang="en-GB"/>
        </a:p>
      </dgm:t>
    </dgm:pt>
    <dgm:pt modelId="{FF2C26FF-9979-4FB0-A0D8-187CF5CC268A}" type="pres">
      <dgm:prSet presAssocID="{B2B0A618-B78E-4A8D-9B35-7CFEBBA09122}" presName="CompostProcess" presStyleCnt="0">
        <dgm:presLayoutVars>
          <dgm:dir/>
          <dgm:resizeHandles val="exact"/>
        </dgm:presLayoutVars>
      </dgm:prSet>
      <dgm:spPr/>
    </dgm:pt>
    <dgm:pt modelId="{21C21D29-F5EA-4EF1-A397-2D6FCE1A052E}" type="pres">
      <dgm:prSet presAssocID="{B2B0A618-B78E-4A8D-9B35-7CFEBBA09122}" presName="arrow" presStyleLbl="bgShp" presStyleIdx="0" presStyleCnt="1" custLinFactNeighborX="0"/>
      <dgm:spPr>
        <a:solidFill>
          <a:schemeClr val="tx2">
            <a:lumMod val="50000"/>
            <a:lumOff val="50000"/>
          </a:schemeClr>
        </a:solidFill>
      </dgm:spPr>
    </dgm:pt>
    <dgm:pt modelId="{96AD824B-C346-409A-8D8D-E43E9C1C4ACF}" type="pres">
      <dgm:prSet presAssocID="{B2B0A618-B78E-4A8D-9B35-7CFEBBA09122}" presName="linearProcess" presStyleCnt="0"/>
      <dgm:spPr/>
    </dgm:pt>
    <dgm:pt modelId="{B02CAA17-08BA-435E-B882-E28451FE5BB0}" type="pres">
      <dgm:prSet presAssocID="{7582CB0C-F377-4F1A-A155-7C913E01CA73}" presName="textNode" presStyleLbl="node1" presStyleIdx="0" presStyleCnt="3">
        <dgm:presLayoutVars>
          <dgm:bulletEnabled val="1"/>
        </dgm:presLayoutVars>
      </dgm:prSet>
      <dgm:spPr/>
    </dgm:pt>
    <dgm:pt modelId="{8003D0B4-502C-4D5F-89F1-F4D8AD585F6A}" type="pres">
      <dgm:prSet presAssocID="{2D73ECE3-AFBE-4292-85C9-3F1087DB0338}" presName="sibTrans" presStyleCnt="0"/>
      <dgm:spPr/>
    </dgm:pt>
    <dgm:pt modelId="{3F347F38-D262-47DE-9489-C860847F8D41}" type="pres">
      <dgm:prSet presAssocID="{9E110064-9D21-4D82-A371-C4E978DECEE3}" presName="textNode" presStyleLbl="node1" presStyleIdx="1" presStyleCnt="3">
        <dgm:presLayoutVars>
          <dgm:bulletEnabled val="1"/>
        </dgm:presLayoutVars>
      </dgm:prSet>
      <dgm:spPr/>
    </dgm:pt>
    <dgm:pt modelId="{6B6F5C19-6645-4F85-8860-A51828216A11}" type="pres">
      <dgm:prSet presAssocID="{F6B7E871-90E2-47D4-A52D-AE86E419B61A}" presName="sibTrans" presStyleCnt="0"/>
      <dgm:spPr/>
    </dgm:pt>
    <dgm:pt modelId="{78FAEC36-0FAD-4AC9-A5E6-7FD85FB31B8F}" type="pres">
      <dgm:prSet presAssocID="{4A86C454-56CA-4D90-9968-26D3BE603675}" presName="textNode" presStyleLbl="node1" presStyleIdx="2" presStyleCnt="3">
        <dgm:presLayoutVars>
          <dgm:bulletEnabled val="1"/>
        </dgm:presLayoutVars>
      </dgm:prSet>
      <dgm:spPr/>
    </dgm:pt>
  </dgm:ptLst>
  <dgm:cxnLst>
    <dgm:cxn modelId="{09313D39-5F6E-4878-BB3D-3FA8FE842326}" type="presOf" srcId="{4A86C454-56CA-4D90-9968-26D3BE603675}" destId="{78FAEC36-0FAD-4AC9-A5E6-7FD85FB31B8F}" srcOrd="0" destOrd="0" presId="urn:microsoft.com/office/officeart/2005/8/layout/hProcess9"/>
    <dgm:cxn modelId="{94201A4F-F535-4EF2-A2B5-89A020E26D05}" srcId="{B2B0A618-B78E-4A8D-9B35-7CFEBBA09122}" destId="{4A86C454-56CA-4D90-9968-26D3BE603675}" srcOrd="2" destOrd="0" parTransId="{B6566D7F-BBDF-467E-A201-2DC97EA7C53A}" sibTransId="{2CA7B05B-991A-43EA-B16F-3F8DB8E6BCD8}"/>
    <dgm:cxn modelId="{C6C6CB5A-A15F-4B15-B030-5B8C002DCF74}" type="presOf" srcId="{7582CB0C-F377-4F1A-A155-7C913E01CA73}" destId="{B02CAA17-08BA-435E-B882-E28451FE5BB0}" srcOrd="0" destOrd="0" presId="urn:microsoft.com/office/officeart/2005/8/layout/hProcess9"/>
    <dgm:cxn modelId="{B49EA6B0-3D8E-4125-ABB0-CC11D697B26F}" type="presOf" srcId="{B2B0A618-B78E-4A8D-9B35-7CFEBBA09122}" destId="{FF2C26FF-9979-4FB0-A0D8-187CF5CC268A}" srcOrd="0" destOrd="0" presId="urn:microsoft.com/office/officeart/2005/8/layout/hProcess9"/>
    <dgm:cxn modelId="{F9C58CD1-8FE8-4C0B-8298-63599D277B6E}" srcId="{B2B0A618-B78E-4A8D-9B35-7CFEBBA09122}" destId="{7582CB0C-F377-4F1A-A155-7C913E01CA73}" srcOrd="0" destOrd="0" parTransId="{8D336030-0DB3-4A02-828F-D0ACE93D6EE0}" sibTransId="{2D73ECE3-AFBE-4292-85C9-3F1087DB0338}"/>
    <dgm:cxn modelId="{64C0D0D8-2B82-4799-A28E-971523D5DB9A}" type="presOf" srcId="{9E110064-9D21-4D82-A371-C4E978DECEE3}" destId="{3F347F38-D262-47DE-9489-C860847F8D41}" srcOrd="0" destOrd="0" presId="urn:microsoft.com/office/officeart/2005/8/layout/hProcess9"/>
    <dgm:cxn modelId="{C7F6D5FB-88EC-4F6E-B9AD-3C9689E6CF8B}" srcId="{B2B0A618-B78E-4A8D-9B35-7CFEBBA09122}" destId="{9E110064-9D21-4D82-A371-C4E978DECEE3}" srcOrd="1" destOrd="0" parTransId="{5DBFEEEB-05C7-4EE3-B17E-0EB0FF6A8B2D}" sibTransId="{F6B7E871-90E2-47D4-A52D-AE86E419B61A}"/>
    <dgm:cxn modelId="{D2E7268F-10BC-41CC-8068-BADD98815D01}" type="presParOf" srcId="{FF2C26FF-9979-4FB0-A0D8-187CF5CC268A}" destId="{21C21D29-F5EA-4EF1-A397-2D6FCE1A052E}" srcOrd="0" destOrd="0" presId="urn:microsoft.com/office/officeart/2005/8/layout/hProcess9"/>
    <dgm:cxn modelId="{C49484CE-EBF7-483E-AE56-0E23190AAD12}" type="presParOf" srcId="{FF2C26FF-9979-4FB0-A0D8-187CF5CC268A}" destId="{96AD824B-C346-409A-8D8D-E43E9C1C4ACF}" srcOrd="1" destOrd="0" presId="urn:microsoft.com/office/officeart/2005/8/layout/hProcess9"/>
    <dgm:cxn modelId="{DBB83083-5061-4C69-9EDC-1E5AC614A79B}" type="presParOf" srcId="{96AD824B-C346-409A-8D8D-E43E9C1C4ACF}" destId="{B02CAA17-08BA-435E-B882-E28451FE5BB0}" srcOrd="0" destOrd="0" presId="urn:microsoft.com/office/officeart/2005/8/layout/hProcess9"/>
    <dgm:cxn modelId="{7100D489-791D-492C-B38C-9F2874E62A4B}" type="presParOf" srcId="{96AD824B-C346-409A-8D8D-E43E9C1C4ACF}" destId="{8003D0B4-502C-4D5F-89F1-F4D8AD585F6A}" srcOrd="1" destOrd="0" presId="urn:microsoft.com/office/officeart/2005/8/layout/hProcess9"/>
    <dgm:cxn modelId="{9017F5CF-A5E9-4A86-AED5-D7E81173133B}" type="presParOf" srcId="{96AD824B-C346-409A-8D8D-E43E9C1C4ACF}" destId="{3F347F38-D262-47DE-9489-C860847F8D41}" srcOrd="2" destOrd="0" presId="urn:microsoft.com/office/officeart/2005/8/layout/hProcess9"/>
    <dgm:cxn modelId="{508BF020-22BB-4543-A411-AD0A29436A1A}" type="presParOf" srcId="{96AD824B-C346-409A-8D8D-E43E9C1C4ACF}" destId="{6B6F5C19-6645-4F85-8860-A51828216A11}" srcOrd="3" destOrd="0" presId="urn:microsoft.com/office/officeart/2005/8/layout/hProcess9"/>
    <dgm:cxn modelId="{A97F7058-0826-4DBF-A9BB-7AC7582A0A4C}" type="presParOf" srcId="{96AD824B-C346-409A-8D8D-E43E9C1C4ACF}" destId="{78FAEC36-0FAD-4AC9-A5E6-7FD85FB31B8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273B66-52FC-48B1-90A8-66BE01A413F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it-IT"/>
        </a:p>
      </dgm:t>
    </dgm:pt>
    <dgm:pt modelId="{2F7CBC6F-A4D9-49F5-972F-C3898FBF4656}">
      <dgm:prSet phldrT="[Testo]"/>
      <dgm:spPr/>
      <dgm:t>
        <a:bodyPr/>
        <a:lstStyle/>
        <a:p>
          <a:pPr>
            <a:lnSpc>
              <a:spcPct val="100000"/>
            </a:lnSpc>
            <a:defRPr b="1"/>
          </a:pPr>
          <a:r>
            <a:rPr lang="it-IT">
              <a:latin typeface="Verdana" panose="020B0604030504040204" pitchFamily="34" charset="0"/>
              <a:ea typeface="Verdana" panose="020B0604030504040204" pitchFamily="34" charset="0"/>
            </a:rPr>
            <a:t>Validity</a:t>
          </a:r>
        </a:p>
      </dgm:t>
    </dgm:pt>
    <dgm:pt modelId="{0C833BB3-85D1-450F-AAED-B8873F86FEB5}" type="parTrans" cxnId="{73C356C9-C54C-44FE-9036-2290734A1EA7}">
      <dgm:prSet/>
      <dgm:spPr/>
      <dgm:t>
        <a:bodyPr/>
        <a:lstStyle/>
        <a:p>
          <a:endParaRPr lang="it-IT"/>
        </a:p>
      </dgm:t>
    </dgm:pt>
    <dgm:pt modelId="{8C2447CE-50DB-4D0D-ADF5-56BF9CDAACC6}" type="sibTrans" cxnId="{73C356C9-C54C-44FE-9036-2290734A1EA7}">
      <dgm:prSet/>
      <dgm:spPr/>
      <dgm:t>
        <a:bodyPr/>
        <a:lstStyle/>
        <a:p>
          <a:endParaRPr lang="it-IT"/>
        </a:p>
      </dgm:t>
    </dgm:pt>
    <dgm:pt modelId="{E7FD88C6-7931-4B90-8E35-84D55F590F6D}">
      <dgm:prSet phldrT="[Testo]"/>
      <dgm:spPr/>
      <dgm:t>
        <a:bodyPr/>
        <a:lstStyle/>
        <a:p>
          <a:pPr>
            <a:lnSpc>
              <a:spcPct val="100000"/>
            </a:lnSpc>
          </a:pPr>
          <a:r>
            <a:rPr lang="en-US">
              <a:latin typeface="Verdana" panose="020B0604030504040204" pitchFamily="34" charset="0"/>
              <a:ea typeface="Verdana" panose="020B0604030504040204" pitchFamily="34" charset="0"/>
            </a:rPr>
            <a:t>ensures that predictions are reliable and meet predefined coverage levels, making it crucial for applications where trust in predictions is relevant.</a:t>
          </a:r>
          <a:endParaRPr lang="it-IT">
            <a:latin typeface="Verdana" panose="020B0604030504040204" pitchFamily="34" charset="0"/>
            <a:ea typeface="Verdana" panose="020B0604030504040204" pitchFamily="34" charset="0"/>
          </a:endParaRPr>
        </a:p>
      </dgm:t>
    </dgm:pt>
    <dgm:pt modelId="{80A9BB90-7402-4F6C-A8E1-A82862F7DA58}" type="parTrans" cxnId="{3ED1AA88-D204-4CC2-ABE6-86CA7E681B2A}">
      <dgm:prSet/>
      <dgm:spPr/>
      <dgm:t>
        <a:bodyPr/>
        <a:lstStyle/>
        <a:p>
          <a:endParaRPr lang="it-IT"/>
        </a:p>
      </dgm:t>
    </dgm:pt>
    <dgm:pt modelId="{E1B77095-FB21-4777-9AD3-78EDD9DB1D31}" type="sibTrans" cxnId="{3ED1AA88-D204-4CC2-ABE6-86CA7E681B2A}">
      <dgm:prSet/>
      <dgm:spPr/>
      <dgm:t>
        <a:bodyPr/>
        <a:lstStyle/>
        <a:p>
          <a:endParaRPr lang="it-IT"/>
        </a:p>
      </dgm:t>
    </dgm:pt>
    <dgm:pt modelId="{66D85BD2-DC3E-4BD9-B256-A4BCECD196D1}">
      <dgm:prSet phldrT="[Testo]"/>
      <dgm:spPr/>
      <dgm:t>
        <a:bodyPr/>
        <a:lstStyle/>
        <a:p>
          <a:pPr>
            <a:lnSpc>
              <a:spcPct val="100000"/>
            </a:lnSpc>
            <a:defRPr b="1"/>
          </a:pPr>
          <a:r>
            <a:rPr lang="it-IT">
              <a:latin typeface="Verdana" panose="020B0604030504040204" pitchFamily="34" charset="0"/>
              <a:ea typeface="Verdana" panose="020B0604030504040204" pitchFamily="34" charset="0"/>
            </a:rPr>
            <a:t>Efficiency</a:t>
          </a:r>
        </a:p>
      </dgm:t>
    </dgm:pt>
    <dgm:pt modelId="{3897A6C1-19AA-46E8-B336-1282ADA980C5}" type="parTrans" cxnId="{F13AD260-171D-4DCE-BF60-4219DA442CC2}">
      <dgm:prSet/>
      <dgm:spPr/>
      <dgm:t>
        <a:bodyPr/>
        <a:lstStyle/>
        <a:p>
          <a:endParaRPr lang="it-IT"/>
        </a:p>
      </dgm:t>
    </dgm:pt>
    <dgm:pt modelId="{357AF238-3ADF-4AA7-BCC4-CC74BBF39D32}" type="sibTrans" cxnId="{F13AD260-171D-4DCE-BF60-4219DA442CC2}">
      <dgm:prSet/>
      <dgm:spPr/>
      <dgm:t>
        <a:bodyPr/>
        <a:lstStyle/>
        <a:p>
          <a:endParaRPr lang="it-IT"/>
        </a:p>
      </dgm:t>
    </dgm:pt>
    <dgm:pt modelId="{4ED89165-1EF0-49EF-87F0-FEF08AF7BFDF}">
      <dgm:prSet phldrT="[Testo]"/>
      <dgm:spPr/>
      <dgm:t>
        <a:bodyPr/>
        <a:lstStyle/>
        <a:p>
          <a:pPr>
            <a:lnSpc>
              <a:spcPct val="100000"/>
            </a:lnSpc>
            <a:defRPr b="1"/>
          </a:pPr>
          <a:r>
            <a:rPr lang="it-IT" b="1" i="0">
              <a:latin typeface="Verdana" panose="020B0604030504040204" pitchFamily="34" charset="0"/>
              <a:ea typeface="Verdana" panose="020B0604030504040204" pitchFamily="34" charset="0"/>
            </a:rPr>
            <a:t>Exchangeability</a:t>
          </a:r>
          <a:endParaRPr lang="it-IT">
            <a:latin typeface="Verdana" panose="020B0604030504040204" pitchFamily="34" charset="0"/>
            <a:ea typeface="Verdana" panose="020B0604030504040204" pitchFamily="34" charset="0"/>
          </a:endParaRPr>
        </a:p>
      </dgm:t>
    </dgm:pt>
    <dgm:pt modelId="{47C8E57F-4249-4A1E-A901-25C49B0BD638}" type="parTrans" cxnId="{F4FCB04D-6429-409D-A7FB-425930594F35}">
      <dgm:prSet/>
      <dgm:spPr/>
      <dgm:t>
        <a:bodyPr/>
        <a:lstStyle/>
        <a:p>
          <a:endParaRPr lang="it-IT"/>
        </a:p>
      </dgm:t>
    </dgm:pt>
    <dgm:pt modelId="{4B60B78E-CC82-4E0E-A8E8-E4A2EF9C3B0C}" type="sibTrans" cxnId="{F4FCB04D-6429-409D-A7FB-425930594F35}">
      <dgm:prSet/>
      <dgm:spPr/>
      <dgm:t>
        <a:bodyPr/>
        <a:lstStyle/>
        <a:p>
          <a:endParaRPr lang="it-IT"/>
        </a:p>
      </dgm:t>
    </dgm:pt>
    <dgm:pt modelId="{53ACB0E5-3B2F-481D-81CC-D20FB967A62D}">
      <dgm:prSet phldrT="[Testo]"/>
      <dgm:spPr/>
      <dgm:t>
        <a:bodyPr/>
        <a:lstStyle/>
        <a:p>
          <a:pPr>
            <a:lnSpc>
              <a:spcPct val="100000"/>
            </a:lnSpc>
          </a:pPr>
          <a:r>
            <a:rPr lang="en-GB" dirty="0">
              <a:latin typeface="Verdana" panose="020B0604030504040204" pitchFamily="34" charset="0"/>
              <a:ea typeface="Verdana" panose="020B0604030504040204" pitchFamily="34" charset="0"/>
            </a:rPr>
            <a:t>ensures that predictions are consistent regardless of data order. For time series data, some mitigation approaches are required.</a:t>
          </a:r>
          <a:endParaRPr lang="it-IT" dirty="0">
            <a:latin typeface="Verdana" panose="020B0604030504040204" pitchFamily="34" charset="0"/>
            <a:ea typeface="Verdana" panose="020B0604030504040204" pitchFamily="34" charset="0"/>
          </a:endParaRPr>
        </a:p>
      </dgm:t>
    </dgm:pt>
    <dgm:pt modelId="{C60860FE-B467-4ABC-9D99-C58E321A12C0}" type="parTrans" cxnId="{FC51A269-6424-4E22-871D-841F1D069A55}">
      <dgm:prSet/>
      <dgm:spPr/>
      <dgm:t>
        <a:bodyPr/>
        <a:lstStyle/>
        <a:p>
          <a:endParaRPr lang="it-IT"/>
        </a:p>
      </dgm:t>
    </dgm:pt>
    <dgm:pt modelId="{CD085BA7-13DA-4E19-B411-4F3EE92423E1}" type="sibTrans" cxnId="{FC51A269-6424-4E22-871D-841F1D069A55}">
      <dgm:prSet/>
      <dgm:spPr/>
      <dgm:t>
        <a:bodyPr/>
        <a:lstStyle/>
        <a:p>
          <a:endParaRPr lang="it-IT"/>
        </a:p>
      </dgm:t>
    </dgm:pt>
    <dgm:pt modelId="{A9253609-E0EC-4FBE-AADB-76E4A1160915}">
      <dgm:prSet phldrT="[Testo]"/>
      <dgm:spPr/>
      <dgm:t>
        <a:bodyPr/>
        <a:lstStyle/>
        <a:p>
          <a:pPr>
            <a:lnSpc>
              <a:spcPct val="100000"/>
            </a:lnSpc>
          </a:pPr>
          <a:r>
            <a:rPr lang="en-GB">
              <a:latin typeface="Verdana" panose="020B0604030504040204" pitchFamily="34" charset="0"/>
              <a:ea typeface="Verdana" panose="020B0604030504040204" pitchFamily="34" charset="0"/>
            </a:rPr>
            <a:t>focuses on producing accurate and concise predictions, which is vital for practical implementation and resource management.</a:t>
          </a:r>
          <a:endParaRPr lang="it-IT">
            <a:latin typeface="Verdana" panose="020B0604030504040204" pitchFamily="34" charset="0"/>
            <a:ea typeface="Verdana" panose="020B0604030504040204" pitchFamily="34" charset="0"/>
          </a:endParaRPr>
        </a:p>
      </dgm:t>
    </dgm:pt>
    <dgm:pt modelId="{610F1498-4E8E-40CA-A280-5838EC5DB8CC}" type="parTrans" cxnId="{A6B894DC-872E-43A4-A729-043F99B5272A}">
      <dgm:prSet/>
      <dgm:spPr/>
      <dgm:t>
        <a:bodyPr/>
        <a:lstStyle/>
        <a:p>
          <a:endParaRPr lang="it-IT"/>
        </a:p>
      </dgm:t>
    </dgm:pt>
    <dgm:pt modelId="{9EAC86A8-9E00-4D89-97CB-917CA0848173}" type="sibTrans" cxnId="{A6B894DC-872E-43A4-A729-043F99B5272A}">
      <dgm:prSet/>
      <dgm:spPr/>
      <dgm:t>
        <a:bodyPr/>
        <a:lstStyle/>
        <a:p>
          <a:endParaRPr lang="it-IT"/>
        </a:p>
      </dgm:t>
    </dgm:pt>
    <dgm:pt modelId="{208B53BC-946B-4446-A50B-4D2D17E59E63}" type="pres">
      <dgm:prSet presAssocID="{06273B66-52FC-48B1-90A8-66BE01A413F3}" presName="root" presStyleCnt="0">
        <dgm:presLayoutVars>
          <dgm:dir/>
          <dgm:resizeHandles val="exact"/>
        </dgm:presLayoutVars>
      </dgm:prSet>
      <dgm:spPr/>
    </dgm:pt>
    <dgm:pt modelId="{BD6FE787-AB6F-4A8F-9A8C-6454505FFF9B}" type="pres">
      <dgm:prSet presAssocID="{4ED89165-1EF0-49EF-87F0-FEF08AF7BFDF}" presName="compNode" presStyleCnt="0"/>
      <dgm:spPr/>
    </dgm:pt>
    <dgm:pt modelId="{7674085C-F60B-4775-AAAB-06957999DC37}" type="pres">
      <dgm:prSet presAssocID="{4ED89165-1EF0-49EF-87F0-FEF08AF7BF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e"/>
        </a:ext>
      </dgm:extLst>
    </dgm:pt>
    <dgm:pt modelId="{5A385940-153A-4579-AA21-4D9F26E4FA1B}" type="pres">
      <dgm:prSet presAssocID="{4ED89165-1EF0-49EF-87F0-FEF08AF7BFDF}" presName="iconSpace" presStyleCnt="0"/>
      <dgm:spPr/>
    </dgm:pt>
    <dgm:pt modelId="{164A79F1-89BD-4B1A-B025-BBEE5A0A468A}" type="pres">
      <dgm:prSet presAssocID="{4ED89165-1EF0-49EF-87F0-FEF08AF7BFDF}" presName="parTx" presStyleLbl="revTx" presStyleIdx="0" presStyleCnt="6">
        <dgm:presLayoutVars>
          <dgm:chMax val="0"/>
          <dgm:chPref val="0"/>
        </dgm:presLayoutVars>
      </dgm:prSet>
      <dgm:spPr/>
    </dgm:pt>
    <dgm:pt modelId="{ED5BE5DF-6634-4E5B-B36A-834F13776B87}" type="pres">
      <dgm:prSet presAssocID="{4ED89165-1EF0-49EF-87F0-FEF08AF7BFDF}" presName="txSpace" presStyleCnt="0"/>
      <dgm:spPr/>
    </dgm:pt>
    <dgm:pt modelId="{E5D8BE8C-C997-4017-8462-9BFA330BE95A}" type="pres">
      <dgm:prSet presAssocID="{4ED89165-1EF0-49EF-87F0-FEF08AF7BFDF}" presName="desTx" presStyleLbl="revTx" presStyleIdx="1" presStyleCnt="6">
        <dgm:presLayoutVars/>
      </dgm:prSet>
      <dgm:spPr/>
    </dgm:pt>
    <dgm:pt modelId="{A86289A3-4204-4949-B179-5EF9C9099F81}" type="pres">
      <dgm:prSet presAssocID="{4B60B78E-CC82-4E0E-A8E8-E4A2EF9C3B0C}" presName="sibTrans" presStyleCnt="0"/>
      <dgm:spPr/>
    </dgm:pt>
    <dgm:pt modelId="{47D0C511-0437-458F-AEBE-0917801ABAB0}" type="pres">
      <dgm:prSet presAssocID="{2F7CBC6F-A4D9-49F5-972F-C3898FBF4656}" presName="compNode" presStyleCnt="0"/>
      <dgm:spPr/>
    </dgm:pt>
    <dgm:pt modelId="{00A3CD97-3179-49EC-8194-D98A290B36E1}" type="pres">
      <dgm:prSet presAssocID="{2F7CBC6F-A4D9-49F5-972F-C3898FBF46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biettivo"/>
        </a:ext>
      </dgm:extLst>
    </dgm:pt>
    <dgm:pt modelId="{080D19D3-2B7D-449E-8C34-6BF565752635}" type="pres">
      <dgm:prSet presAssocID="{2F7CBC6F-A4D9-49F5-972F-C3898FBF4656}" presName="iconSpace" presStyleCnt="0"/>
      <dgm:spPr/>
    </dgm:pt>
    <dgm:pt modelId="{5D8AF754-BDF3-4F28-AF0F-D34841A7C4CF}" type="pres">
      <dgm:prSet presAssocID="{2F7CBC6F-A4D9-49F5-972F-C3898FBF4656}" presName="parTx" presStyleLbl="revTx" presStyleIdx="2" presStyleCnt="6">
        <dgm:presLayoutVars>
          <dgm:chMax val="0"/>
          <dgm:chPref val="0"/>
        </dgm:presLayoutVars>
      </dgm:prSet>
      <dgm:spPr/>
    </dgm:pt>
    <dgm:pt modelId="{9A909C3B-073D-454E-A1D2-7536D2E4AF81}" type="pres">
      <dgm:prSet presAssocID="{2F7CBC6F-A4D9-49F5-972F-C3898FBF4656}" presName="txSpace" presStyleCnt="0"/>
      <dgm:spPr/>
    </dgm:pt>
    <dgm:pt modelId="{8B42C0C5-45B8-4071-9BC1-D40978BF417F}" type="pres">
      <dgm:prSet presAssocID="{2F7CBC6F-A4D9-49F5-972F-C3898FBF4656}" presName="desTx" presStyleLbl="revTx" presStyleIdx="3" presStyleCnt="6">
        <dgm:presLayoutVars/>
      </dgm:prSet>
      <dgm:spPr/>
    </dgm:pt>
    <dgm:pt modelId="{05BE31D7-EA5E-4045-8686-7ED4E2A2AFFB}" type="pres">
      <dgm:prSet presAssocID="{8C2447CE-50DB-4D0D-ADF5-56BF9CDAACC6}" presName="sibTrans" presStyleCnt="0"/>
      <dgm:spPr/>
    </dgm:pt>
    <dgm:pt modelId="{DEED2C93-F54D-4046-8D3C-4F801E20BD58}" type="pres">
      <dgm:prSet presAssocID="{66D85BD2-DC3E-4BD9-B256-A4BCECD196D1}" presName="compNode" presStyleCnt="0"/>
      <dgm:spPr/>
    </dgm:pt>
    <dgm:pt modelId="{682C99CD-B5F7-40C4-8680-A766BB0119C7}" type="pres">
      <dgm:prSet presAssocID="{66D85BD2-DC3E-4BD9-B256-A4BCECD196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gno di spunta"/>
        </a:ext>
      </dgm:extLst>
    </dgm:pt>
    <dgm:pt modelId="{D1EB357D-6A09-44F3-9191-886E4C97259D}" type="pres">
      <dgm:prSet presAssocID="{66D85BD2-DC3E-4BD9-B256-A4BCECD196D1}" presName="iconSpace" presStyleCnt="0"/>
      <dgm:spPr/>
    </dgm:pt>
    <dgm:pt modelId="{3710167B-E0DD-4C91-97F5-8EF348A3F8A1}" type="pres">
      <dgm:prSet presAssocID="{66D85BD2-DC3E-4BD9-B256-A4BCECD196D1}" presName="parTx" presStyleLbl="revTx" presStyleIdx="4" presStyleCnt="6">
        <dgm:presLayoutVars>
          <dgm:chMax val="0"/>
          <dgm:chPref val="0"/>
        </dgm:presLayoutVars>
      </dgm:prSet>
      <dgm:spPr/>
    </dgm:pt>
    <dgm:pt modelId="{88259056-001A-4BEE-AD49-0D6454E1B6BA}" type="pres">
      <dgm:prSet presAssocID="{66D85BD2-DC3E-4BD9-B256-A4BCECD196D1}" presName="txSpace" presStyleCnt="0"/>
      <dgm:spPr/>
    </dgm:pt>
    <dgm:pt modelId="{0E7C01E4-1806-4DC3-9D85-C5C87EA075CD}" type="pres">
      <dgm:prSet presAssocID="{66D85BD2-DC3E-4BD9-B256-A4BCECD196D1}" presName="desTx" presStyleLbl="revTx" presStyleIdx="5" presStyleCnt="6">
        <dgm:presLayoutVars/>
      </dgm:prSet>
      <dgm:spPr/>
    </dgm:pt>
  </dgm:ptLst>
  <dgm:cxnLst>
    <dgm:cxn modelId="{A7410A2A-93F1-4EA0-9A80-F15DFB8290E4}" type="presOf" srcId="{E7FD88C6-7931-4B90-8E35-84D55F590F6D}" destId="{8B42C0C5-45B8-4071-9BC1-D40978BF417F}" srcOrd="0" destOrd="0" presId="urn:microsoft.com/office/officeart/2018/5/layout/CenteredIconLabelDescriptionList"/>
    <dgm:cxn modelId="{40673B2B-4E46-4778-8045-45F90491F084}" type="presOf" srcId="{A9253609-E0EC-4FBE-AADB-76E4A1160915}" destId="{0E7C01E4-1806-4DC3-9D85-C5C87EA075CD}" srcOrd="0" destOrd="0" presId="urn:microsoft.com/office/officeart/2018/5/layout/CenteredIconLabelDescriptionList"/>
    <dgm:cxn modelId="{F13AD260-171D-4DCE-BF60-4219DA442CC2}" srcId="{06273B66-52FC-48B1-90A8-66BE01A413F3}" destId="{66D85BD2-DC3E-4BD9-B256-A4BCECD196D1}" srcOrd="2" destOrd="0" parTransId="{3897A6C1-19AA-46E8-B336-1282ADA980C5}" sibTransId="{357AF238-3ADF-4AA7-BCC4-CC74BBF39D32}"/>
    <dgm:cxn modelId="{A5AAD964-DA78-46AC-A113-20F3C5A9A93B}" type="presOf" srcId="{06273B66-52FC-48B1-90A8-66BE01A413F3}" destId="{208B53BC-946B-4446-A50B-4D2D17E59E63}" srcOrd="0" destOrd="0" presId="urn:microsoft.com/office/officeart/2018/5/layout/CenteredIconLabelDescriptionList"/>
    <dgm:cxn modelId="{A37C2948-6C4A-4416-AD3D-C523DFE34D69}" type="presOf" srcId="{2F7CBC6F-A4D9-49F5-972F-C3898FBF4656}" destId="{5D8AF754-BDF3-4F28-AF0F-D34841A7C4CF}" srcOrd="0" destOrd="0" presId="urn:microsoft.com/office/officeart/2018/5/layout/CenteredIconLabelDescriptionList"/>
    <dgm:cxn modelId="{FC51A269-6424-4E22-871D-841F1D069A55}" srcId="{4ED89165-1EF0-49EF-87F0-FEF08AF7BFDF}" destId="{53ACB0E5-3B2F-481D-81CC-D20FB967A62D}" srcOrd="0" destOrd="0" parTransId="{C60860FE-B467-4ABC-9D99-C58E321A12C0}" sibTransId="{CD085BA7-13DA-4E19-B411-4F3EE92423E1}"/>
    <dgm:cxn modelId="{F4FCB04D-6429-409D-A7FB-425930594F35}" srcId="{06273B66-52FC-48B1-90A8-66BE01A413F3}" destId="{4ED89165-1EF0-49EF-87F0-FEF08AF7BFDF}" srcOrd="0" destOrd="0" parTransId="{47C8E57F-4249-4A1E-A901-25C49B0BD638}" sibTransId="{4B60B78E-CC82-4E0E-A8E8-E4A2EF9C3B0C}"/>
    <dgm:cxn modelId="{B024BD86-09A0-46FD-A275-A4CBEA15ED5D}" type="presOf" srcId="{4ED89165-1EF0-49EF-87F0-FEF08AF7BFDF}" destId="{164A79F1-89BD-4B1A-B025-BBEE5A0A468A}" srcOrd="0" destOrd="0" presId="urn:microsoft.com/office/officeart/2018/5/layout/CenteredIconLabelDescriptionList"/>
    <dgm:cxn modelId="{3ED1AA88-D204-4CC2-ABE6-86CA7E681B2A}" srcId="{2F7CBC6F-A4D9-49F5-972F-C3898FBF4656}" destId="{E7FD88C6-7931-4B90-8E35-84D55F590F6D}" srcOrd="0" destOrd="0" parTransId="{80A9BB90-7402-4F6C-A8E1-A82862F7DA58}" sibTransId="{E1B77095-FB21-4777-9AD3-78EDD9DB1D31}"/>
    <dgm:cxn modelId="{8689BAA9-65F4-47BD-B219-F92A136AF7F6}" type="presOf" srcId="{53ACB0E5-3B2F-481D-81CC-D20FB967A62D}" destId="{E5D8BE8C-C997-4017-8462-9BFA330BE95A}" srcOrd="0" destOrd="0" presId="urn:microsoft.com/office/officeart/2018/5/layout/CenteredIconLabelDescriptionList"/>
    <dgm:cxn modelId="{73C356C9-C54C-44FE-9036-2290734A1EA7}" srcId="{06273B66-52FC-48B1-90A8-66BE01A413F3}" destId="{2F7CBC6F-A4D9-49F5-972F-C3898FBF4656}" srcOrd="1" destOrd="0" parTransId="{0C833BB3-85D1-450F-AAED-B8873F86FEB5}" sibTransId="{8C2447CE-50DB-4D0D-ADF5-56BF9CDAACC6}"/>
    <dgm:cxn modelId="{A6B894DC-872E-43A4-A729-043F99B5272A}" srcId="{66D85BD2-DC3E-4BD9-B256-A4BCECD196D1}" destId="{A9253609-E0EC-4FBE-AADB-76E4A1160915}" srcOrd="0" destOrd="0" parTransId="{610F1498-4E8E-40CA-A280-5838EC5DB8CC}" sibTransId="{9EAC86A8-9E00-4D89-97CB-917CA0848173}"/>
    <dgm:cxn modelId="{8CF6BDEE-251E-42E9-A36A-D168B4F1651F}" type="presOf" srcId="{66D85BD2-DC3E-4BD9-B256-A4BCECD196D1}" destId="{3710167B-E0DD-4C91-97F5-8EF348A3F8A1}" srcOrd="0" destOrd="0" presId="urn:microsoft.com/office/officeart/2018/5/layout/CenteredIconLabelDescriptionList"/>
    <dgm:cxn modelId="{2B5F6408-838B-467F-BE3F-7BD91EA3AE06}" type="presParOf" srcId="{208B53BC-946B-4446-A50B-4D2D17E59E63}" destId="{BD6FE787-AB6F-4A8F-9A8C-6454505FFF9B}" srcOrd="0" destOrd="0" presId="urn:microsoft.com/office/officeart/2018/5/layout/CenteredIconLabelDescriptionList"/>
    <dgm:cxn modelId="{EB7EE6C4-F3CB-4287-8DCF-CC68EB0A4E74}" type="presParOf" srcId="{BD6FE787-AB6F-4A8F-9A8C-6454505FFF9B}" destId="{7674085C-F60B-4775-AAAB-06957999DC37}" srcOrd="0" destOrd="0" presId="urn:microsoft.com/office/officeart/2018/5/layout/CenteredIconLabelDescriptionList"/>
    <dgm:cxn modelId="{E34672BA-0C71-4A65-A894-2A8757AD190E}" type="presParOf" srcId="{BD6FE787-AB6F-4A8F-9A8C-6454505FFF9B}" destId="{5A385940-153A-4579-AA21-4D9F26E4FA1B}" srcOrd="1" destOrd="0" presId="urn:microsoft.com/office/officeart/2018/5/layout/CenteredIconLabelDescriptionList"/>
    <dgm:cxn modelId="{7BF8D8A2-A3BD-4EC5-8DE8-89DEC8624A0C}" type="presParOf" srcId="{BD6FE787-AB6F-4A8F-9A8C-6454505FFF9B}" destId="{164A79F1-89BD-4B1A-B025-BBEE5A0A468A}" srcOrd="2" destOrd="0" presId="urn:microsoft.com/office/officeart/2018/5/layout/CenteredIconLabelDescriptionList"/>
    <dgm:cxn modelId="{6D7544F1-EB0B-47A3-A17E-2DBB19E5D0AF}" type="presParOf" srcId="{BD6FE787-AB6F-4A8F-9A8C-6454505FFF9B}" destId="{ED5BE5DF-6634-4E5B-B36A-834F13776B87}" srcOrd="3" destOrd="0" presId="urn:microsoft.com/office/officeart/2018/5/layout/CenteredIconLabelDescriptionList"/>
    <dgm:cxn modelId="{37AA8591-504F-4BC0-9D29-A703F6885A0A}" type="presParOf" srcId="{BD6FE787-AB6F-4A8F-9A8C-6454505FFF9B}" destId="{E5D8BE8C-C997-4017-8462-9BFA330BE95A}" srcOrd="4" destOrd="0" presId="urn:microsoft.com/office/officeart/2018/5/layout/CenteredIconLabelDescriptionList"/>
    <dgm:cxn modelId="{818883B1-80CD-412C-A9D3-6E0734317D88}" type="presParOf" srcId="{208B53BC-946B-4446-A50B-4D2D17E59E63}" destId="{A86289A3-4204-4949-B179-5EF9C9099F81}" srcOrd="1" destOrd="0" presId="urn:microsoft.com/office/officeart/2018/5/layout/CenteredIconLabelDescriptionList"/>
    <dgm:cxn modelId="{6DD24035-48FF-484E-A050-A701221FEB9F}" type="presParOf" srcId="{208B53BC-946B-4446-A50B-4D2D17E59E63}" destId="{47D0C511-0437-458F-AEBE-0917801ABAB0}" srcOrd="2" destOrd="0" presId="urn:microsoft.com/office/officeart/2018/5/layout/CenteredIconLabelDescriptionList"/>
    <dgm:cxn modelId="{4FC48309-4057-44AA-A1BF-1298B4D31708}" type="presParOf" srcId="{47D0C511-0437-458F-AEBE-0917801ABAB0}" destId="{00A3CD97-3179-49EC-8194-D98A290B36E1}" srcOrd="0" destOrd="0" presId="urn:microsoft.com/office/officeart/2018/5/layout/CenteredIconLabelDescriptionList"/>
    <dgm:cxn modelId="{568DBAD7-B6FC-4F5F-8BFE-BE096A4BD4ED}" type="presParOf" srcId="{47D0C511-0437-458F-AEBE-0917801ABAB0}" destId="{080D19D3-2B7D-449E-8C34-6BF565752635}" srcOrd="1" destOrd="0" presId="urn:microsoft.com/office/officeart/2018/5/layout/CenteredIconLabelDescriptionList"/>
    <dgm:cxn modelId="{2F96345B-14B3-4573-BA6C-A2601BD5D59F}" type="presParOf" srcId="{47D0C511-0437-458F-AEBE-0917801ABAB0}" destId="{5D8AF754-BDF3-4F28-AF0F-D34841A7C4CF}" srcOrd="2" destOrd="0" presId="urn:microsoft.com/office/officeart/2018/5/layout/CenteredIconLabelDescriptionList"/>
    <dgm:cxn modelId="{CD4C0589-78A8-4C5C-8C11-F548039FF18D}" type="presParOf" srcId="{47D0C511-0437-458F-AEBE-0917801ABAB0}" destId="{9A909C3B-073D-454E-A1D2-7536D2E4AF81}" srcOrd="3" destOrd="0" presId="urn:microsoft.com/office/officeart/2018/5/layout/CenteredIconLabelDescriptionList"/>
    <dgm:cxn modelId="{63CA2E10-3B4F-45AB-ADDD-FEF872BA9B55}" type="presParOf" srcId="{47D0C511-0437-458F-AEBE-0917801ABAB0}" destId="{8B42C0C5-45B8-4071-9BC1-D40978BF417F}" srcOrd="4" destOrd="0" presId="urn:microsoft.com/office/officeart/2018/5/layout/CenteredIconLabelDescriptionList"/>
    <dgm:cxn modelId="{5BC53373-C91B-4925-BA50-0ED030F1A596}" type="presParOf" srcId="{208B53BC-946B-4446-A50B-4D2D17E59E63}" destId="{05BE31D7-EA5E-4045-8686-7ED4E2A2AFFB}" srcOrd="3" destOrd="0" presId="urn:microsoft.com/office/officeart/2018/5/layout/CenteredIconLabelDescriptionList"/>
    <dgm:cxn modelId="{F2E815C9-8AAD-4399-A8B3-AD460C6837A3}" type="presParOf" srcId="{208B53BC-946B-4446-A50B-4D2D17E59E63}" destId="{DEED2C93-F54D-4046-8D3C-4F801E20BD58}" srcOrd="4" destOrd="0" presId="urn:microsoft.com/office/officeart/2018/5/layout/CenteredIconLabelDescriptionList"/>
    <dgm:cxn modelId="{E5F7F728-563A-4BD5-83F5-58EDE944F077}" type="presParOf" srcId="{DEED2C93-F54D-4046-8D3C-4F801E20BD58}" destId="{682C99CD-B5F7-40C4-8680-A766BB0119C7}" srcOrd="0" destOrd="0" presId="urn:microsoft.com/office/officeart/2018/5/layout/CenteredIconLabelDescriptionList"/>
    <dgm:cxn modelId="{3D94120F-EA69-4AC4-BADE-BC9999F7B02D}" type="presParOf" srcId="{DEED2C93-F54D-4046-8D3C-4F801E20BD58}" destId="{D1EB357D-6A09-44F3-9191-886E4C97259D}" srcOrd="1" destOrd="0" presId="urn:microsoft.com/office/officeart/2018/5/layout/CenteredIconLabelDescriptionList"/>
    <dgm:cxn modelId="{7B830029-65BC-458B-9693-C6A14E6B3A21}" type="presParOf" srcId="{DEED2C93-F54D-4046-8D3C-4F801E20BD58}" destId="{3710167B-E0DD-4C91-97F5-8EF348A3F8A1}" srcOrd="2" destOrd="0" presId="urn:microsoft.com/office/officeart/2018/5/layout/CenteredIconLabelDescriptionList"/>
    <dgm:cxn modelId="{694B3D15-2E94-4B8C-B341-6094D5D29B7C}" type="presParOf" srcId="{DEED2C93-F54D-4046-8D3C-4F801E20BD58}" destId="{88259056-001A-4BEE-AD49-0D6454E1B6BA}" srcOrd="3" destOrd="0" presId="urn:microsoft.com/office/officeart/2018/5/layout/CenteredIconLabelDescriptionList"/>
    <dgm:cxn modelId="{AC2BD6D1-72D1-4DDA-B782-D581FB86F530}" type="presParOf" srcId="{DEED2C93-F54D-4046-8D3C-4F801E20BD58}" destId="{0E7C01E4-1806-4DC3-9D85-C5C87EA075C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3EC17E-37E7-43D5-AD74-55A1C1395E76}"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048D3F4-B9D1-43AC-A8CC-31538DA1B69C}">
      <dgm:prSet custT="1"/>
      <dgm:spPr/>
      <dgm:t>
        <a:bodyPr/>
        <a:lstStyle/>
        <a:p>
          <a:pPr algn="l">
            <a:lnSpc>
              <a:spcPct val="100000"/>
            </a:lnSpc>
          </a:pPr>
          <a:r>
            <a:rPr lang="de-DE" sz="1600" b="1" dirty="0" err="1"/>
            <a:t>Full</a:t>
          </a:r>
          <a:r>
            <a:rPr lang="de-DE" sz="1600" b="1" dirty="0"/>
            <a:t> </a:t>
          </a:r>
          <a:r>
            <a:rPr lang="de-DE" sz="1600" b="1" dirty="0" err="1"/>
            <a:t>Conformal</a:t>
          </a:r>
          <a:r>
            <a:rPr lang="de-DE" sz="1600" b="1" dirty="0"/>
            <a:t> </a:t>
          </a:r>
          <a:r>
            <a:rPr lang="de-DE" sz="1600" b="1" dirty="0" err="1"/>
            <a:t>Prediction</a:t>
          </a:r>
          <a:r>
            <a:rPr lang="de-DE" sz="1600" dirty="0"/>
            <a:t> (</a:t>
          </a:r>
          <a:r>
            <a:rPr lang="de-DE" sz="1600" dirty="0" err="1"/>
            <a:t>Trasductive</a:t>
          </a:r>
          <a:r>
            <a:rPr lang="de-DE" sz="1600" dirty="0"/>
            <a:t>)</a:t>
          </a:r>
          <a:r>
            <a:rPr lang="en-US" sz="1600" dirty="0"/>
            <a:t> leverages the entire dataset for training and requires model retraining for each new prediction</a:t>
          </a:r>
          <a:r>
            <a:rPr lang="de-DE" sz="1600" dirty="0"/>
            <a:t>. This </a:t>
          </a:r>
          <a:r>
            <a:rPr lang="de-DE" sz="1600" dirty="0" err="1"/>
            <a:t>approach</a:t>
          </a:r>
          <a:r>
            <a:rPr lang="de-DE" sz="1600" dirty="0"/>
            <a:t> </a:t>
          </a:r>
          <a:r>
            <a:rPr lang="de-DE" sz="1600" dirty="0" err="1"/>
            <a:t>ensures</a:t>
          </a:r>
          <a:r>
            <a:rPr lang="de-DE" sz="1600" dirty="0"/>
            <a:t> </a:t>
          </a:r>
          <a:r>
            <a:rPr lang="de-DE" sz="1600" dirty="0" err="1"/>
            <a:t>that</a:t>
          </a:r>
          <a:r>
            <a:rPr lang="de-DE" sz="1600" dirty="0"/>
            <a:t> </a:t>
          </a:r>
          <a:r>
            <a:rPr lang="de-DE" sz="1600" dirty="0" err="1"/>
            <a:t>each</a:t>
          </a:r>
          <a:r>
            <a:rPr lang="de-DE" sz="1600" dirty="0"/>
            <a:t> </a:t>
          </a:r>
          <a:r>
            <a:rPr lang="de-DE" sz="1600" dirty="0" err="1"/>
            <a:t>prediction</a:t>
          </a:r>
          <a:r>
            <a:rPr lang="de-DE" sz="1600" dirty="0"/>
            <a:t> </a:t>
          </a:r>
          <a:r>
            <a:rPr lang="de-DE" sz="1600" dirty="0" err="1"/>
            <a:t>is</a:t>
          </a:r>
          <a:r>
            <a:rPr lang="de-DE" sz="1600" dirty="0"/>
            <a:t> </a:t>
          </a:r>
          <a:r>
            <a:rPr lang="de-DE" sz="1600" dirty="0" err="1"/>
            <a:t>made</a:t>
          </a:r>
          <a:r>
            <a:rPr lang="de-DE" sz="1600" dirty="0"/>
            <a:t> </a:t>
          </a:r>
          <a:r>
            <a:rPr lang="de-DE" sz="1600" dirty="0" err="1"/>
            <a:t>with</a:t>
          </a:r>
          <a:r>
            <a:rPr lang="de-DE" sz="1600" dirty="0"/>
            <a:t> </a:t>
          </a:r>
          <a:r>
            <a:rPr lang="de-DE" sz="1600" dirty="0" err="1"/>
            <a:t>the</a:t>
          </a:r>
          <a:r>
            <a:rPr lang="de-DE" sz="1600" dirty="0"/>
            <a:t> </a:t>
          </a:r>
          <a:r>
            <a:rPr lang="de-DE" sz="1600" dirty="0" err="1"/>
            <a:t>most</a:t>
          </a:r>
          <a:r>
            <a:rPr lang="de-DE" sz="1600" dirty="0"/>
            <a:t> </a:t>
          </a:r>
          <a:r>
            <a:rPr lang="de-DE" sz="1600" dirty="0" err="1"/>
            <a:t>up</a:t>
          </a:r>
          <a:r>
            <a:rPr lang="de-DE" sz="1600" dirty="0"/>
            <a:t>-</a:t>
          </a:r>
          <a:r>
            <a:rPr lang="de-DE" sz="1600" dirty="0" err="1"/>
            <a:t>to</a:t>
          </a:r>
          <a:r>
            <a:rPr lang="de-DE" sz="1600" dirty="0"/>
            <a:t>-date </a:t>
          </a:r>
          <a:r>
            <a:rPr lang="de-DE" sz="1600" dirty="0" err="1"/>
            <a:t>information</a:t>
          </a:r>
          <a:r>
            <a:rPr lang="de-DE" sz="1600" dirty="0"/>
            <a:t>. </a:t>
          </a:r>
          <a:r>
            <a:rPr lang="de-DE" sz="1600" dirty="0" err="1"/>
            <a:t>It‘s</a:t>
          </a:r>
          <a:r>
            <a:rPr lang="de-DE" sz="1600" dirty="0"/>
            <a:t> </a:t>
          </a:r>
          <a:r>
            <a:rPr lang="de-DE" sz="1600" dirty="0" err="1"/>
            <a:t>the</a:t>
          </a:r>
          <a:r>
            <a:rPr lang="de-DE" sz="1600" dirty="0"/>
            <a:t> </a:t>
          </a:r>
          <a:r>
            <a:rPr lang="de-DE" sz="1600" dirty="0" err="1"/>
            <a:t>most</a:t>
          </a:r>
          <a:r>
            <a:rPr lang="de-DE" sz="1600" dirty="0"/>
            <a:t> </a:t>
          </a:r>
          <a:r>
            <a:rPr lang="de-DE" sz="1600" dirty="0" err="1"/>
            <a:t>general</a:t>
          </a:r>
          <a:r>
            <a:rPr lang="de-DE" sz="1600" dirty="0"/>
            <a:t> and </a:t>
          </a:r>
          <a:r>
            <a:rPr lang="de-DE" sz="1600" dirty="0" err="1"/>
            <a:t>computationally</a:t>
          </a:r>
          <a:r>
            <a:rPr lang="de-DE" sz="1600" dirty="0"/>
            <a:t> intensive </a:t>
          </a:r>
          <a:r>
            <a:rPr lang="de-DE" sz="1600" dirty="0" err="1"/>
            <a:t>approach</a:t>
          </a:r>
          <a:r>
            <a:rPr lang="de-DE" sz="1600" dirty="0"/>
            <a:t>.</a:t>
          </a:r>
          <a:endParaRPr lang="en-US" sz="1600" dirty="0"/>
        </a:p>
      </dgm:t>
    </dgm:pt>
    <dgm:pt modelId="{B08771D8-B0A5-4442-9D3F-528459AC9FF7}" type="parTrans" cxnId="{189A397D-A196-4F93-93E1-C9BAB49C0EB1}">
      <dgm:prSet/>
      <dgm:spPr/>
      <dgm:t>
        <a:bodyPr/>
        <a:lstStyle/>
        <a:p>
          <a:endParaRPr lang="en-US"/>
        </a:p>
      </dgm:t>
    </dgm:pt>
    <dgm:pt modelId="{2ECD7D8A-D4B1-4D4F-8C39-310C03117333}" type="sibTrans" cxnId="{189A397D-A196-4F93-93E1-C9BAB49C0EB1}">
      <dgm:prSet/>
      <dgm:spPr/>
      <dgm:t>
        <a:bodyPr/>
        <a:lstStyle/>
        <a:p>
          <a:pPr>
            <a:lnSpc>
              <a:spcPct val="100000"/>
            </a:lnSpc>
          </a:pPr>
          <a:endParaRPr lang="en-US"/>
        </a:p>
      </dgm:t>
    </dgm:pt>
    <dgm:pt modelId="{E6C125BB-5592-446B-96C2-895333BF2BDC}">
      <dgm:prSet custT="1"/>
      <dgm:spPr/>
      <dgm:t>
        <a:bodyPr/>
        <a:lstStyle/>
        <a:p>
          <a:pPr>
            <a:lnSpc>
              <a:spcPct val="100000"/>
            </a:lnSpc>
          </a:pPr>
          <a:r>
            <a:rPr lang="de-DE" sz="1600" b="1" dirty="0"/>
            <a:t>Split </a:t>
          </a:r>
          <a:r>
            <a:rPr lang="de-DE" sz="1600" b="1" dirty="0" err="1"/>
            <a:t>Conformal</a:t>
          </a:r>
          <a:r>
            <a:rPr lang="de-DE" sz="1600" b="1" dirty="0"/>
            <a:t> </a:t>
          </a:r>
          <a:r>
            <a:rPr lang="de-DE" sz="1600" b="1" dirty="0" err="1"/>
            <a:t>Prediction</a:t>
          </a:r>
          <a:r>
            <a:rPr lang="de-DE" sz="1600" dirty="0"/>
            <a:t> </a:t>
          </a:r>
        </a:p>
        <a:p>
          <a:pPr>
            <a:lnSpc>
              <a:spcPct val="100000"/>
            </a:lnSpc>
          </a:pPr>
          <a:r>
            <a:rPr lang="de-DE" sz="1600" dirty="0"/>
            <a:t>(</a:t>
          </a:r>
          <a:r>
            <a:rPr lang="de-DE" sz="1600" dirty="0" err="1"/>
            <a:t>Inductive</a:t>
          </a:r>
          <a:r>
            <a:rPr lang="de-DE" sz="1600" dirty="0"/>
            <a:t>) </a:t>
          </a:r>
          <a:r>
            <a:rPr lang="de-DE" sz="1600" dirty="0" err="1"/>
            <a:t>splits</a:t>
          </a:r>
          <a:r>
            <a:rPr lang="de-DE" sz="1600" dirty="0"/>
            <a:t> </a:t>
          </a:r>
          <a:r>
            <a:rPr lang="de-DE" sz="1600" dirty="0" err="1"/>
            <a:t>the</a:t>
          </a:r>
          <a:r>
            <a:rPr lang="de-DE" sz="1600" dirty="0"/>
            <a:t> </a:t>
          </a:r>
          <a:r>
            <a:rPr lang="de-DE" sz="1600" dirty="0" err="1"/>
            <a:t>data</a:t>
          </a:r>
          <a:r>
            <a:rPr lang="de-DE" sz="1600" dirty="0"/>
            <a:t> </a:t>
          </a:r>
          <a:r>
            <a:rPr lang="de-DE" sz="1600" dirty="0" err="1"/>
            <a:t>into</a:t>
          </a:r>
          <a:r>
            <a:rPr lang="de-DE" sz="1600" dirty="0"/>
            <a:t> </a:t>
          </a:r>
          <a:r>
            <a:rPr lang="de-DE" sz="1600" dirty="0" err="1"/>
            <a:t>training</a:t>
          </a:r>
          <a:r>
            <a:rPr lang="de-DE" sz="1600" dirty="0"/>
            <a:t> and </a:t>
          </a:r>
          <a:r>
            <a:rPr lang="de-DE" sz="1600" dirty="0" err="1"/>
            <a:t>calibration</a:t>
          </a:r>
          <a:r>
            <a:rPr lang="de-DE" sz="1600" dirty="0"/>
            <a:t> </a:t>
          </a:r>
          <a:r>
            <a:rPr lang="de-DE" sz="1600" dirty="0" err="1"/>
            <a:t>sets</a:t>
          </a:r>
          <a:r>
            <a:rPr lang="de-DE" sz="1600" dirty="0"/>
            <a:t>. The </a:t>
          </a:r>
          <a:r>
            <a:rPr lang="de-DE" sz="1600" dirty="0" err="1"/>
            <a:t>model</a:t>
          </a:r>
          <a:r>
            <a:rPr lang="de-DE" sz="1600" dirty="0"/>
            <a:t> </a:t>
          </a:r>
          <a:r>
            <a:rPr lang="de-DE" sz="1600" dirty="0" err="1"/>
            <a:t>is</a:t>
          </a:r>
          <a:r>
            <a:rPr lang="de-DE" sz="1600" dirty="0"/>
            <a:t> </a:t>
          </a:r>
          <a:r>
            <a:rPr lang="de-DE" sz="1600" dirty="0" err="1"/>
            <a:t>trained</a:t>
          </a:r>
          <a:r>
            <a:rPr lang="de-DE" sz="1600" dirty="0"/>
            <a:t> </a:t>
          </a:r>
          <a:r>
            <a:rPr lang="de-DE" sz="1600" dirty="0" err="1"/>
            <a:t>once</a:t>
          </a:r>
          <a:r>
            <a:rPr lang="de-DE" sz="1600" dirty="0"/>
            <a:t> on </a:t>
          </a:r>
          <a:r>
            <a:rPr lang="de-DE" sz="1600" dirty="0" err="1"/>
            <a:t>the</a:t>
          </a:r>
          <a:r>
            <a:rPr lang="de-DE" sz="1600" dirty="0"/>
            <a:t> </a:t>
          </a:r>
          <a:r>
            <a:rPr lang="de-DE" sz="1600" dirty="0" err="1"/>
            <a:t>training</a:t>
          </a:r>
          <a:r>
            <a:rPr lang="de-DE" sz="1600" dirty="0"/>
            <a:t> </a:t>
          </a:r>
          <a:r>
            <a:rPr lang="de-DE" sz="1600" dirty="0" err="1"/>
            <a:t>set</a:t>
          </a:r>
          <a:r>
            <a:rPr lang="de-DE" sz="1600" dirty="0"/>
            <a:t>, and </a:t>
          </a:r>
          <a:r>
            <a:rPr lang="de-DE" sz="1600" dirty="0" err="1"/>
            <a:t>the</a:t>
          </a:r>
          <a:r>
            <a:rPr lang="de-DE" sz="1600" dirty="0"/>
            <a:t> </a:t>
          </a:r>
          <a:r>
            <a:rPr lang="de-DE" sz="1600" dirty="0" err="1"/>
            <a:t>calibration</a:t>
          </a:r>
          <a:r>
            <a:rPr lang="de-DE" sz="1600" dirty="0"/>
            <a:t> </a:t>
          </a:r>
          <a:r>
            <a:rPr lang="de-DE" sz="1600" dirty="0" err="1"/>
            <a:t>set</a:t>
          </a:r>
          <a:r>
            <a:rPr lang="de-DE" sz="1600" dirty="0"/>
            <a:t> </a:t>
          </a:r>
          <a:r>
            <a:rPr lang="de-DE" sz="1600" dirty="0" err="1"/>
            <a:t>is</a:t>
          </a:r>
          <a:r>
            <a:rPr lang="de-DE" sz="1600" dirty="0"/>
            <a:t> </a:t>
          </a:r>
          <a:r>
            <a:rPr lang="de-DE" sz="1600" dirty="0" err="1"/>
            <a:t>used</a:t>
          </a:r>
          <a:r>
            <a:rPr lang="de-DE" sz="1600" dirty="0"/>
            <a:t> </a:t>
          </a:r>
          <a:r>
            <a:rPr lang="de-DE" sz="1600" dirty="0" err="1"/>
            <a:t>to</a:t>
          </a:r>
          <a:r>
            <a:rPr lang="de-DE" sz="1600" dirty="0"/>
            <a:t> </a:t>
          </a:r>
          <a:r>
            <a:rPr lang="de-DE" sz="1600" dirty="0" err="1"/>
            <a:t>adjust</a:t>
          </a:r>
          <a:r>
            <a:rPr lang="de-DE" sz="1600" dirty="0"/>
            <a:t> </a:t>
          </a:r>
          <a:r>
            <a:rPr lang="de-DE" sz="1600" dirty="0" err="1"/>
            <a:t>the</a:t>
          </a:r>
          <a:r>
            <a:rPr lang="de-DE" sz="1600" dirty="0"/>
            <a:t> </a:t>
          </a:r>
          <a:r>
            <a:rPr lang="de-DE" sz="1600" dirty="0" err="1"/>
            <a:t>prediction</a:t>
          </a:r>
          <a:r>
            <a:rPr lang="de-DE" sz="1600" dirty="0"/>
            <a:t> </a:t>
          </a:r>
          <a:r>
            <a:rPr lang="de-DE" sz="1600" dirty="0" err="1"/>
            <a:t>intervals</a:t>
          </a:r>
          <a:r>
            <a:rPr lang="de-DE" sz="1600" dirty="0"/>
            <a:t>. </a:t>
          </a:r>
          <a:r>
            <a:rPr lang="de-DE" sz="1600" dirty="0" err="1"/>
            <a:t>It‘s</a:t>
          </a:r>
          <a:r>
            <a:rPr lang="de-DE" sz="1600" dirty="0"/>
            <a:t> </a:t>
          </a:r>
          <a:r>
            <a:rPr lang="de-DE" sz="1600" dirty="0" err="1"/>
            <a:t>the</a:t>
          </a:r>
          <a:r>
            <a:rPr lang="de-DE" sz="1600" dirty="0"/>
            <a:t> </a:t>
          </a:r>
          <a:r>
            <a:rPr lang="de-DE" sz="1600" dirty="0" err="1"/>
            <a:t>computationally</a:t>
          </a:r>
          <a:r>
            <a:rPr lang="de-DE" sz="1600" dirty="0"/>
            <a:t> </a:t>
          </a:r>
          <a:r>
            <a:rPr lang="de-DE" sz="1600" dirty="0" err="1"/>
            <a:t>efficient</a:t>
          </a:r>
          <a:r>
            <a:rPr lang="de-DE" sz="1600" dirty="0"/>
            <a:t> variant.</a:t>
          </a:r>
          <a:endParaRPr lang="en-US" sz="1600" dirty="0"/>
        </a:p>
      </dgm:t>
    </dgm:pt>
    <dgm:pt modelId="{E2116ABB-3057-4CAC-A1D6-DA098586DAD5}" type="parTrans" cxnId="{FCA5D7C1-6C36-4EC0-9CEF-77D5D1368BEB}">
      <dgm:prSet/>
      <dgm:spPr/>
      <dgm:t>
        <a:bodyPr/>
        <a:lstStyle/>
        <a:p>
          <a:endParaRPr lang="en-US"/>
        </a:p>
      </dgm:t>
    </dgm:pt>
    <dgm:pt modelId="{C3D9228E-3B76-4678-A9FF-254B77D0FC31}" type="sibTrans" cxnId="{FCA5D7C1-6C36-4EC0-9CEF-77D5D1368BEB}">
      <dgm:prSet/>
      <dgm:spPr/>
      <dgm:t>
        <a:bodyPr/>
        <a:lstStyle/>
        <a:p>
          <a:pPr>
            <a:lnSpc>
              <a:spcPct val="100000"/>
            </a:lnSpc>
          </a:pPr>
          <a:endParaRPr lang="en-US"/>
        </a:p>
      </dgm:t>
    </dgm:pt>
    <dgm:pt modelId="{C01D24A1-2E1A-4982-978F-490B5EF1AF5B}">
      <dgm:prSet custT="1"/>
      <dgm:spPr/>
      <dgm:t>
        <a:bodyPr/>
        <a:lstStyle/>
        <a:p>
          <a:pPr>
            <a:lnSpc>
              <a:spcPct val="100000"/>
            </a:lnSpc>
          </a:pPr>
          <a:r>
            <a:rPr lang="de-DE" sz="1600" b="1" dirty="0"/>
            <a:t>Cross-</a:t>
          </a:r>
          <a:r>
            <a:rPr lang="de-DE" sz="1600" b="1" dirty="0" err="1"/>
            <a:t>Conformal</a:t>
          </a:r>
          <a:r>
            <a:rPr lang="de-DE" sz="1600" b="1" dirty="0"/>
            <a:t> </a:t>
          </a:r>
          <a:r>
            <a:rPr lang="de-DE" sz="1600" b="1" dirty="0" err="1"/>
            <a:t>prediction</a:t>
          </a:r>
          <a:r>
            <a:rPr lang="de-DE" sz="1600" dirty="0"/>
            <a:t> </a:t>
          </a:r>
        </a:p>
        <a:p>
          <a:pPr>
            <a:lnSpc>
              <a:spcPct val="100000"/>
            </a:lnSpc>
          </a:pPr>
          <a:r>
            <a:rPr lang="de-DE" sz="1600" dirty="0" err="1"/>
            <a:t>is</a:t>
          </a:r>
          <a:r>
            <a:rPr lang="de-DE" sz="1600" dirty="0"/>
            <a:t> a </a:t>
          </a:r>
          <a:r>
            <a:rPr lang="de-DE" sz="1600" dirty="0" err="1"/>
            <a:t>resampling-based</a:t>
          </a:r>
          <a:r>
            <a:rPr lang="de-DE" sz="1600" dirty="0"/>
            <a:t> </a:t>
          </a:r>
          <a:r>
            <a:rPr lang="de-DE" sz="1600" dirty="0" err="1"/>
            <a:t>method</a:t>
          </a:r>
          <a:r>
            <a:rPr lang="de-DE" sz="1600" dirty="0"/>
            <a:t> </a:t>
          </a:r>
          <a:r>
            <a:rPr lang="de-DE" sz="1600" dirty="0" err="1"/>
            <a:t>that</a:t>
          </a:r>
          <a:r>
            <a:rPr lang="de-DE" sz="1600" dirty="0"/>
            <a:t> </a:t>
          </a:r>
          <a:r>
            <a:rPr lang="de-DE" sz="1600" dirty="0" err="1"/>
            <a:t>generalises</a:t>
          </a:r>
          <a:r>
            <a:rPr lang="de-DE" sz="1600" dirty="0"/>
            <a:t> </a:t>
          </a:r>
          <a:r>
            <a:rPr lang="de-DE" sz="1600" dirty="0" err="1"/>
            <a:t>the</a:t>
          </a:r>
          <a:r>
            <a:rPr lang="de-DE" sz="1600" dirty="0"/>
            <a:t> </a:t>
          </a:r>
          <a:r>
            <a:rPr lang="de-DE" sz="1600" dirty="0" err="1"/>
            <a:t>split</a:t>
          </a:r>
          <a:r>
            <a:rPr lang="de-DE" sz="1600" dirty="0"/>
            <a:t> </a:t>
          </a:r>
          <a:r>
            <a:rPr lang="de-DE" sz="1600" dirty="0" err="1"/>
            <a:t>conformal</a:t>
          </a:r>
          <a:r>
            <a:rPr lang="de-DE" sz="1600" dirty="0"/>
            <a:t> </a:t>
          </a:r>
          <a:r>
            <a:rPr lang="de-DE" sz="1600" dirty="0" err="1"/>
            <a:t>prediction</a:t>
          </a:r>
          <a:r>
            <a:rPr lang="de-DE" sz="1600" dirty="0"/>
            <a:t>. Data </a:t>
          </a:r>
          <a:r>
            <a:rPr lang="de-DE" sz="1600" dirty="0" err="1"/>
            <a:t>is</a:t>
          </a:r>
          <a:r>
            <a:rPr lang="de-DE" sz="1600" dirty="0"/>
            <a:t> </a:t>
          </a:r>
          <a:r>
            <a:rPr lang="de-DE" sz="1600" dirty="0" err="1"/>
            <a:t>split</a:t>
          </a:r>
          <a:r>
            <a:rPr lang="de-DE" sz="1600" dirty="0"/>
            <a:t> </a:t>
          </a:r>
          <a:r>
            <a:rPr lang="de-DE" sz="1600" dirty="0" err="1"/>
            <a:t>into</a:t>
          </a:r>
          <a:r>
            <a:rPr lang="de-DE" sz="1600" dirty="0"/>
            <a:t> K </a:t>
          </a:r>
          <a:r>
            <a:rPr lang="de-DE" sz="1600" dirty="0" err="1"/>
            <a:t>folds</a:t>
          </a:r>
          <a:r>
            <a:rPr lang="de-DE" sz="1600" dirty="0"/>
            <a:t>; </a:t>
          </a:r>
          <a:r>
            <a:rPr lang="de-DE" sz="1600" dirty="0" err="1"/>
            <a:t>for</a:t>
          </a:r>
          <a:r>
            <a:rPr lang="de-DE" sz="1600" dirty="0"/>
            <a:t> </a:t>
          </a:r>
          <a:r>
            <a:rPr lang="de-DE" sz="1600" dirty="0" err="1"/>
            <a:t>each</a:t>
          </a:r>
          <a:r>
            <a:rPr lang="de-DE" sz="1600" dirty="0"/>
            <a:t> </a:t>
          </a:r>
          <a:r>
            <a:rPr lang="de-DE" sz="1600" dirty="0" err="1"/>
            <a:t>fold</a:t>
          </a:r>
          <a:r>
            <a:rPr lang="de-DE" sz="1600" dirty="0"/>
            <a:t>, </a:t>
          </a:r>
          <a:r>
            <a:rPr lang="de-DE" sz="1600" dirty="0" err="1"/>
            <a:t>the</a:t>
          </a:r>
          <a:r>
            <a:rPr lang="de-DE" sz="1600" dirty="0"/>
            <a:t> </a:t>
          </a:r>
          <a:r>
            <a:rPr lang="de-DE" sz="1600" dirty="0" err="1"/>
            <a:t>model</a:t>
          </a:r>
          <a:r>
            <a:rPr lang="de-DE" sz="1600" dirty="0"/>
            <a:t> </a:t>
          </a:r>
          <a:r>
            <a:rPr lang="de-DE" sz="1600" dirty="0" err="1"/>
            <a:t>is</a:t>
          </a:r>
          <a:r>
            <a:rPr lang="de-DE" sz="1600" dirty="0"/>
            <a:t> </a:t>
          </a:r>
          <a:r>
            <a:rPr lang="de-DE" sz="1600" dirty="0" err="1"/>
            <a:t>trained</a:t>
          </a:r>
          <a:r>
            <a:rPr lang="de-DE" sz="1600" dirty="0"/>
            <a:t> on </a:t>
          </a:r>
          <a:r>
            <a:rPr lang="de-DE" sz="1600" dirty="0" err="1"/>
            <a:t>the</a:t>
          </a:r>
          <a:r>
            <a:rPr lang="de-DE" sz="1600" dirty="0"/>
            <a:t> </a:t>
          </a:r>
          <a:r>
            <a:rPr lang="de-DE" sz="1600" dirty="0" err="1"/>
            <a:t>remaining</a:t>
          </a:r>
          <a:r>
            <a:rPr lang="de-DE" sz="1600" dirty="0"/>
            <a:t> K-1 </a:t>
          </a:r>
          <a:r>
            <a:rPr lang="de-DE" sz="1600" dirty="0" err="1"/>
            <a:t>folds</a:t>
          </a:r>
          <a:r>
            <a:rPr lang="de-DE" sz="1600" dirty="0"/>
            <a:t>, and </a:t>
          </a:r>
          <a:r>
            <a:rPr lang="de-DE" sz="1600" dirty="0" err="1"/>
            <a:t>the</a:t>
          </a:r>
          <a:r>
            <a:rPr lang="de-DE" sz="1600" dirty="0"/>
            <a:t> </a:t>
          </a:r>
          <a:r>
            <a:rPr lang="de-DE" sz="1600" dirty="0" err="1"/>
            <a:t>prediction</a:t>
          </a:r>
          <a:r>
            <a:rPr lang="de-DE" sz="1600" dirty="0"/>
            <a:t> </a:t>
          </a:r>
          <a:r>
            <a:rPr lang="de-DE" sz="1600" dirty="0" err="1"/>
            <a:t>interval</a:t>
          </a:r>
          <a:r>
            <a:rPr lang="de-DE" sz="1600" dirty="0"/>
            <a:t> </a:t>
          </a:r>
          <a:r>
            <a:rPr lang="de-DE" sz="1600" dirty="0" err="1"/>
            <a:t>is</a:t>
          </a:r>
          <a:r>
            <a:rPr lang="de-DE" sz="1600" dirty="0"/>
            <a:t> </a:t>
          </a:r>
          <a:r>
            <a:rPr lang="de-DE" sz="1600" dirty="0" err="1"/>
            <a:t>computed</a:t>
          </a:r>
          <a:r>
            <a:rPr lang="de-DE" sz="1600" dirty="0"/>
            <a:t> on </a:t>
          </a:r>
          <a:r>
            <a:rPr lang="de-DE" sz="1600" dirty="0" err="1"/>
            <a:t>the</a:t>
          </a:r>
          <a:r>
            <a:rPr lang="de-DE" sz="1600" dirty="0"/>
            <a:t> </a:t>
          </a:r>
          <a:r>
            <a:rPr lang="de-DE" sz="1600" dirty="0" err="1"/>
            <a:t>left</a:t>
          </a:r>
          <a:r>
            <a:rPr lang="de-DE" sz="1600" dirty="0"/>
            <a:t>-out </a:t>
          </a:r>
          <a:r>
            <a:rPr lang="de-DE" sz="1600" dirty="0" err="1"/>
            <a:t>fold</a:t>
          </a:r>
          <a:r>
            <a:rPr lang="de-DE" sz="1600" dirty="0"/>
            <a:t>. The final </a:t>
          </a:r>
          <a:r>
            <a:rPr lang="de-DE" sz="1600" dirty="0" err="1"/>
            <a:t>prediction</a:t>
          </a:r>
          <a:r>
            <a:rPr lang="de-DE" sz="1600" dirty="0"/>
            <a:t> </a:t>
          </a:r>
          <a:r>
            <a:rPr lang="de-DE" sz="1600" dirty="0" err="1"/>
            <a:t>interval</a:t>
          </a:r>
          <a:r>
            <a:rPr lang="de-DE" sz="1600" dirty="0"/>
            <a:t> </a:t>
          </a:r>
          <a:r>
            <a:rPr lang="de-DE" sz="1600" dirty="0" err="1"/>
            <a:t>is</a:t>
          </a:r>
          <a:r>
            <a:rPr lang="de-DE" sz="1600" dirty="0"/>
            <a:t> </a:t>
          </a:r>
          <a:r>
            <a:rPr lang="de-DE" sz="1600" dirty="0" err="1"/>
            <a:t>built</a:t>
          </a:r>
          <a:r>
            <a:rPr lang="de-DE" sz="1600" dirty="0"/>
            <a:t> </a:t>
          </a:r>
          <a:r>
            <a:rPr lang="de-DE" sz="1600" dirty="0" err="1"/>
            <a:t>by</a:t>
          </a:r>
          <a:r>
            <a:rPr lang="de-DE" sz="1600" dirty="0"/>
            <a:t> </a:t>
          </a:r>
          <a:r>
            <a:rPr lang="de-DE" sz="1600" dirty="0" err="1"/>
            <a:t>aggregating</a:t>
          </a:r>
          <a:r>
            <a:rPr lang="de-DE" sz="1600" dirty="0"/>
            <a:t> </a:t>
          </a:r>
          <a:r>
            <a:rPr lang="de-DE" sz="1600" dirty="0" err="1"/>
            <a:t>results</a:t>
          </a:r>
          <a:r>
            <a:rPr lang="de-DE" sz="1600" dirty="0"/>
            <a:t> </a:t>
          </a:r>
          <a:r>
            <a:rPr lang="de-DE" sz="1600" dirty="0" err="1"/>
            <a:t>across</a:t>
          </a:r>
          <a:r>
            <a:rPr lang="de-DE" sz="1600" dirty="0"/>
            <a:t> all </a:t>
          </a:r>
          <a:r>
            <a:rPr lang="de-DE" sz="1600" dirty="0" err="1"/>
            <a:t>partitions</a:t>
          </a:r>
          <a:r>
            <a:rPr lang="de-DE" sz="1600" dirty="0"/>
            <a:t>.    </a:t>
          </a:r>
          <a:endParaRPr lang="en-US" sz="1600" dirty="0"/>
        </a:p>
      </dgm:t>
    </dgm:pt>
    <dgm:pt modelId="{46FC323A-1D00-443F-BEA8-5C29C16D4E2B}" type="sibTrans" cxnId="{49F2719B-0820-4A4A-B7E3-6D19D9EABB04}">
      <dgm:prSet/>
      <dgm:spPr/>
      <dgm:t>
        <a:bodyPr/>
        <a:lstStyle/>
        <a:p>
          <a:endParaRPr lang="en-US"/>
        </a:p>
      </dgm:t>
    </dgm:pt>
    <dgm:pt modelId="{7D97D933-3F36-4718-80DC-945E03BA2253}" type="parTrans" cxnId="{49F2719B-0820-4A4A-B7E3-6D19D9EABB04}">
      <dgm:prSet/>
      <dgm:spPr/>
      <dgm:t>
        <a:bodyPr/>
        <a:lstStyle/>
        <a:p>
          <a:endParaRPr lang="en-US"/>
        </a:p>
      </dgm:t>
    </dgm:pt>
    <dgm:pt modelId="{610FFF7C-ACED-45D6-8BC6-A22BADF2F24E}" type="pres">
      <dgm:prSet presAssocID="{593EC17E-37E7-43D5-AD74-55A1C1395E76}" presName="root" presStyleCnt="0">
        <dgm:presLayoutVars>
          <dgm:dir/>
          <dgm:resizeHandles val="exact"/>
        </dgm:presLayoutVars>
      </dgm:prSet>
      <dgm:spPr/>
    </dgm:pt>
    <dgm:pt modelId="{16A64C01-88D9-43E8-88B5-012B180AC989}" type="pres">
      <dgm:prSet presAssocID="{593EC17E-37E7-43D5-AD74-55A1C1395E76}" presName="container" presStyleCnt="0">
        <dgm:presLayoutVars>
          <dgm:dir/>
          <dgm:resizeHandles val="exact"/>
        </dgm:presLayoutVars>
      </dgm:prSet>
      <dgm:spPr/>
    </dgm:pt>
    <dgm:pt modelId="{779949A6-E1B0-4441-A51F-F10ACAB1B68E}" type="pres">
      <dgm:prSet presAssocID="{2048D3F4-B9D1-43AC-A8CC-31538DA1B69C}" presName="compNode" presStyleCnt="0"/>
      <dgm:spPr/>
    </dgm:pt>
    <dgm:pt modelId="{761F8229-2245-436B-A29E-52E5C89CEBB1}" type="pres">
      <dgm:prSet presAssocID="{2048D3F4-B9D1-43AC-A8CC-31538DA1B69C}" presName="iconBgRect" presStyleLbl="bgShp" presStyleIdx="0" presStyleCnt="3"/>
      <dgm:spPr/>
    </dgm:pt>
    <dgm:pt modelId="{09C32B70-10A8-4CED-B4EE-F9C2C7FFB05B}" type="pres">
      <dgm:prSet presAssocID="{2048D3F4-B9D1-43AC-A8CC-31538DA1B6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236ED19-2D56-453E-AA25-CD8D9DF4335D}" type="pres">
      <dgm:prSet presAssocID="{2048D3F4-B9D1-43AC-A8CC-31538DA1B69C}" presName="spaceRect" presStyleCnt="0"/>
      <dgm:spPr/>
    </dgm:pt>
    <dgm:pt modelId="{45FAE2FF-610E-4100-BDE5-31C9D965EAB8}" type="pres">
      <dgm:prSet presAssocID="{2048D3F4-B9D1-43AC-A8CC-31538DA1B69C}" presName="textRect" presStyleLbl="revTx" presStyleIdx="0" presStyleCnt="3">
        <dgm:presLayoutVars>
          <dgm:chMax val="1"/>
          <dgm:chPref val="1"/>
        </dgm:presLayoutVars>
      </dgm:prSet>
      <dgm:spPr/>
    </dgm:pt>
    <dgm:pt modelId="{07348D39-0E71-4417-A9D2-6C05CD9B1E81}" type="pres">
      <dgm:prSet presAssocID="{2ECD7D8A-D4B1-4D4F-8C39-310C03117333}" presName="sibTrans" presStyleLbl="sibTrans2D1" presStyleIdx="0" presStyleCnt="0"/>
      <dgm:spPr/>
    </dgm:pt>
    <dgm:pt modelId="{DF71BBEF-2CB3-4C2F-98A0-A0BAA8D4AF06}" type="pres">
      <dgm:prSet presAssocID="{E6C125BB-5592-446B-96C2-895333BF2BDC}" presName="compNode" presStyleCnt="0"/>
      <dgm:spPr/>
    </dgm:pt>
    <dgm:pt modelId="{C8DCD722-B9C0-4C32-A0C0-E19838EF8071}" type="pres">
      <dgm:prSet presAssocID="{E6C125BB-5592-446B-96C2-895333BF2BDC}" presName="iconBgRect" presStyleLbl="bgShp" presStyleIdx="1" presStyleCnt="3"/>
      <dgm:spPr/>
    </dgm:pt>
    <dgm:pt modelId="{5D7F2746-BB17-4EED-BCDF-B8B90FBF8CDE}" type="pres">
      <dgm:prSet presAssocID="{E6C125BB-5592-446B-96C2-895333BF2B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e"/>
        </a:ext>
      </dgm:extLst>
    </dgm:pt>
    <dgm:pt modelId="{7D29BEC8-FC7B-4E5F-98CD-7994E974DE7E}" type="pres">
      <dgm:prSet presAssocID="{E6C125BB-5592-446B-96C2-895333BF2BDC}" presName="spaceRect" presStyleCnt="0"/>
      <dgm:spPr/>
    </dgm:pt>
    <dgm:pt modelId="{62BDD2EA-7320-44D6-BE08-5B2606D49BE8}" type="pres">
      <dgm:prSet presAssocID="{E6C125BB-5592-446B-96C2-895333BF2BDC}" presName="textRect" presStyleLbl="revTx" presStyleIdx="1" presStyleCnt="3">
        <dgm:presLayoutVars>
          <dgm:chMax val="1"/>
          <dgm:chPref val="1"/>
        </dgm:presLayoutVars>
      </dgm:prSet>
      <dgm:spPr/>
    </dgm:pt>
    <dgm:pt modelId="{2361E29B-FBAF-422F-A123-6ADAD3C4162F}" type="pres">
      <dgm:prSet presAssocID="{C3D9228E-3B76-4678-A9FF-254B77D0FC31}" presName="sibTrans" presStyleLbl="sibTrans2D1" presStyleIdx="0" presStyleCnt="0"/>
      <dgm:spPr/>
    </dgm:pt>
    <dgm:pt modelId="{55C8ECB2-F1CB-49EF-AF79-5FEEA276CE05}" type="pres">
      <dgm:prSet presAssocID="{C01D24A1-2E1A-4982-978F-490B5EF1AF5B}" presName="compNode" presStyleCnt="0"/>
      <dgm:spPr/>
    </dgm:pt>
    <dgm:pt modelId="{94F3E914-8EAF-40A8-806D-76E5C1A37760}" type="pres">
      <dgm:prSet presAssocID="{C01D24A1-2E1A-4982-978F-490B5EF1AF5B}" presName="iconBgRect" presStyleLbl="bgShp" presStyleIdx="2" presStyleCnt="3"/>
      <dgm:spPr/>
    </dgm:pt>
    <dgm:pt modelId="{DBA7F862-3C1A-4B32-BF29-2152FE5BC586}" type="pres">
      <dgm:prSet presAssocID="{C01D24A1-2E1A-4982-978F-490B5EF1AF5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agramma di flusso"/>
        </a:ext>
      </dgm:extLst>
    </dgm:pt>
    <dgm:pt modelId="{AAA0B1EA-2AA6-4AC2-AD74-4D7F16C992AE}" type="pres">
      <dgm:prSet presAssocID="{C01D24A1-2E1A-4982-978F-490B5EF1AF5B}" presName="spaceRect" presStyleCnt="0"/>
      <dgm:spPr/>
    </dgm:pt>
    <dgm:pt modelId="{0129ABAC-13E1-46BB-9D06-29C615C20481}" type="pres">
      <dgm:prSet presAssocID="{C01D24A1-2E1A-4982-978F-490B5EF1AF5B}" presName="textRect" presStyleLbl="revTx" presStyleIdx="2" presStyleCnt="3" custScaleY="90909">
        <dgm:presLayoutVars>
          <dgm:chMax val="1"/>
          <dgm:chPref val="1"/>
        </dgm:presLayoutVars>
      </dgm:prSet>
      <dgm:spPr/>
    </dgm:pt>
  </dgm:ptLst>
  <dgm:cxnLst>
    <dgm:cxn modelId="{74F9C723-B839-48CF-802D-5F03D4FDC195}" type="presOf" srcId="{C3D9228E-3B76-4678-A9FF-254B77D0FC31}" destId="{2361E29B-FBAF-422F-A123-6ADAD3C4162F}" srcOrd="0" destOrd="0" presId="urn:microsoft.com/office/officeart/2018/2/layout/IconCircleList"/>
    <dgm:cxn modelId="{C0884C36-8A29-4501-8F1D-CE632EF4C51F}" type="presOf" srcId="{E6C125BB-5592-446B-96C2-895333BF2BDC}" destId="{62BDD2EA-7320-44D6-BE08-5B2606D49BE8}" srcOrd="0" destOrd="0" presId="urn:microsoft.com/office/officeart/2018/2/layout/IconCircleList"/>
    <dgm:cxn modelId="{D4DF3570-A527-4CDC-BD7A-ECA29D731EB7}" type="presOf" srcId="{2ECD7D8A-D4B1-4D4F-8C39-310C03117333}" destId="{07348D39-0E71-4417-A9D2-6C05CD9B1E81}" srcOrd="0" destOrd="0" presId="urn:microsoft.com/office/officeart/2018/2/layout/IconCircleList"/>
    <dgm:cxn modelId="{3E1EC651-FFB5-45FB-A193-995FAA1385B9}" type="presOf" srcId="{593EC17E-37E7-43D5-AD74-55A1C1395E76}" destId="{610FFF7C-ACED-45D6-8BC6-A22BADF2F24E}" srcOrd="0" destOrd="0" presId="urn:microsoft.com/office/officeart/2018/2/layout/IconCircleList"/>
    <dgm:cxn modelId="{C2AB597C-634F-48AC-A94B-238705EC44DB}" type="presOf" srcId="{2048D3F4-B9D1-43AC-A8CC-31538DA1B69C}" destId="{45FAE2FF-610E-4100-BDE5-31C9D965EAB8}" srcOrd="0" destOrd="0" presId="urn:microsoft.com/office/officeart/2018/2/layout/IconCircleList"/>
    <dgm:cxn modelId="{189A397D-A196-4F93-93E1-C9BAB49C0EB1}" srcId="{593EC17E-37E7-43D5-AD74-55A1C1395E76}" destId="{2048D3F4-B9D1-43AC-A8CC-31538DA1B69C}" srcOrd="0" destOrd="0" parTransId="{B08771D8-B0A5-4442-9D3F-528459AC9FF7}" sibTransId="{2ECD7D8A-D4B1-4D4F-8C39-310C03117333}"/>
    <dgm:cxn modelId="{49F2719B-0820-4A4A-B7E3-6D19D9EABB04}" srcId="{593EC17E-37E7-43D5-AD74-55A1C1395E76}" destId="{C01D24A1-2E1A-4982-978F-490B5EF1AF5B}" srcOrd="2" destOrd="0" parTransId="{7D97D933-3F36-4718-80DC-945E03BA2253}" sibTransId="{46FC323A-1D00-443F-BEA8-5C29C16D4E2B}"/>
    <dgm:cxn modelId="{FCA5D7C1-6C36-4EC0-9CEF-77D5D1368BEB}" srcId="{593EC17E-37E7-43D5-AD74-55A1C1395E76}" destId="{E6C125BB-5592-446B-96C2-895333BF2BDC}" srcOrd="1" destOrd="0" parTransId="{E2116ABB-3057-4CAC-A1D6-DA098586DAD5}" sibTransId="{C3D9228E-3B76-4678-A9FF-254B77D0FC31}"/>
    <dgm:cxn modelId="{61E93CF0-AD8C-4C40-B378-379C12393AF0}" type="presOf" srcId="{C01D24A1-2E1A-4982-978F-490B5EF1AF5B}" destId="{0129ABAC-13E1-46BB-9D06-29C615C20481}" srcOrd="0" destOrd="0" presId="urn:microsoft.com/office/officeart/2018/2/layout/IconCircleList"/>
    <dgm:cxn modelId="{7625328B-0019-40F6-9198-62DF716BC9FD}" type="presParOf" srcId="{610FFF7C-ACED-45D6-8BC6-A22BADF2F24E}" destId="{16A64C01-88D9-43E8-88B5-012B180AC989}" srcOrd="0" destOrd="0" presId="urn:microsoft.com/office/officeart/2018/2/layout/IconCircleList"/>
    <dgm:cxn modelId="{CDCF4C9A-C3CB-452A-B069-D848DA349625}" type="presParOf" srcId="{16A64C01-88D9-43E8-88B5-012B180AC989}" destId="{779949A6-E1B0-4441-A51F-F10ACAB1B68E}" srcOrd="0" destOrd="0" presId="urn:microsoft.com/office/officeart/2018/2/layout/IconCircleList"/>
    <dgm:cxn modelId="{2687E953-71E1-4965-BC69-10A7783572D3}" type="presParOf" srcId="{779949A6-E1B0-4441-A51F-F10ACAB1B68E}" destId="{761F8229-2245-436B-A29E-52E5C89CEBB1}" srcOrd="0" destOrd="0" presId="urn:microsoft.com/office/officeart/2018/2/layout/IconCircleList"/>
    <dgm:cxn modelId="{9FDA2549-7EBB-49DB-AF98-C0316D0D3D26}" type="presParOf" srcId="{779949A6-E1B0-4441-A51F-F10ACAB1B68E}" destId="{09C32B70-10A8-4CED-B4EE-F9C2C7FFB05B}" srcOrd="1" destOrd="0" presId="urn:microsoft.com/office/officeart/2018/2/layout/IconCircleList"/>
    <dgm:cxn modelId="{2AF50F12-63F7-43EB-9AD6-0634D919D7B4}" type="presParOf" srcId="{779949A6-E1B0-4441-A51F-F10ACAB1B68E}" destId="{5236ED19-2D56-453E-AA25-CD8D9DF4335D}" srcOrd="2" destOrd="0" presId="urn:microsoft.com/office/officeart/2018/2/layout/IconCircleList"/>
    <dgm:cxn modelId="{A9172FB7-B162-4F77-8678-168D992D0957}" type="presParOf" srcId="{779949A6-E1B0-4441-A51F-F10ACAB1B68E}" destId="{45FAE2FF-610E-4100-BDE5-31C9D965EAB8}" srcOrd="3" destOrd="0" presId="urn:microsoft.com/office/officeart/2018/2/layout/IconCircleList"/>
    <dgm:cxn modelId="{EB97CA34-834B-4BB3-AED5-D52809E7F3FC}" type="presParOf" srcId="{16A64C01-88D9-43E8-88B5-012B180AC989}" destId="{07348D39-0E71-4417-A9D2-6C05CD9B1E81}" srcOrd="1" destOrd="0" presId="urn:microsoft.com/office/officeart/2018/2/layout/IconCircleList"/>
    <dgm:cxn modelId="{FEF25F71-9195-4ABE-A300-904FC3399110}" type="presParOf" srcId="{16A64C01-88D9-43E8-88B5-012B180AC989}" destId="{DF71BBEF-2CB3-4C2F-98A0-A0BAA8D4AF06}" srcOrd="2" destOrd="0" presId="urn:microsoft.com/office/officeart/2018/2/layout/IconCircleList"/>
    <dgm:cxn modelId="{2D8BE75E-E2FF-4632-BE76-DC774080C7E0}" type="presParOf" srcId="{DF71BBEF-2CB3-4C2F-98A0-A0BAA8D4AF06}" destId="{C8DCD722-B9C0-4C32-A0C0-E19838EF8071}" srcOrd="0" destOrd="0" presId="urn:microsoft.com/office/officeart/2018/2/layout/IconCircleList"/>
    <dgm:cxn modelId="{A6CCB41C-C9D7-44C8-BB8D-3CF579B728C7}" type="presParOf" srcId="{DF71BBEF-2CB3-4C2F-98A0-A0BAA8D4AF06}" destId="{5D7F2746-BB17-4EED-BCDF-B8B90FBF8CDE}" srcOrd="1" destOrd="0" presId="urn:microsoft.com/office/officeart/2018/2/layout/IconCircleList"/>
    <dgm:cxn modelId="{BF0C01E0-EF32-414E-919F-7E6958B024E1}" type="presParOf" srcId="{DF71BBEF-2CB3-4C2F-98A0-A0BAA8D4AF06}" destId="{7D29BEC8-FC7B-4E5F-98CD-7994E974DE7E}" srcOrd="2" destOrd="0" presId="urn:microsoft.com/office/officeart/2018/2/layout/IconCircleList"/>
    <dgm:cxn modelId="{BE255052-810D-4F2D-B4A6-10708C995FB2}" type="presParOf" srcId="{DF71BBEF-2CB3-4C2F-98A0-A0BAA8D4AF06}" destId="{62BDD2EA-7320-44D6-BE08-5B2606D49BE8}" srcOrd="3" destOrd="0" presId="urn:microsoft.com/office/officeart/2018/2/layout/IconCircleList"/>
    <dgm:cxn modelId="{D1B240AA-2DE3-4617-86BC-9C2B9B8194B9}" type="presParOf" srcId="{16A64C01-88D9-43E8-88B5-012B180AC989}" destId="{2361E29B-FBAF-422F-A123-6ADAD3C4162F}" srcOrd="3" destOrd="0" presId="urn:microsoft.com/office/officeart/2018/2/layout/IconCircleList"/>
    <dgm:cxn modelId="{C2B916E7-C72B-4477-8478-A9773A1ADEC9}" type="presParOf" srcId="{16A64C01-88D9-43E8-88B5-012B180AC989}" destId="{55C8ECB2-F1CB-49EF-AF79-5FEEA276CE05}" srcOrd="4" destOrd="0" presId="urn:microsoft.com/office/officeart/2018/2/layout/IconCircleList"/>
    <dgm:cxn modelId="{3095ADBE-7BA5-4FCB-8580-77F5CFE709B8}" type="presParOf" srcId="{55C8ECB2-F1CB-49EF-AF79-5FEEA276CE05}" destId="{94F3E914-8EAF-40A8-806D-76E5C1A37760}" srcOrd="0" destOrd="0" presId="urn:microsoft.com/office/officeart/2018/2/layout/IconCircleList"/>
    <dgm:cxn modelId="{E3C0D2AF-0312-4F8B-A36F-CA69B48655D1}" type="presParOf" srcId="{55C8ECB2-F1CB-49EF-AF79-5FEEA276CE05}" destId="{DBA7F862-3C1A-4B32-BF29-2152FE5BC586}" srcOrd="1" destOrd="0" presId="urn:microsoft.com/office/officeart/2018/2/layout/IconCircleList"/>
    <dgm:cxn modelId="{044C442C-6BC6-4EE1-BC92-22820ED72EFF}" type="presParOf" srcId="{55C8ECB2-F1CB-49EF-AF79-5FEEA276CE05}" destId="{AAA0B1EA-2AA6-4AC2-AD74-4D7F16C992AE}" srcOrd="2" destOrd="0" presId="urn:microsoft.com/office/officeart/2018/2/layout/IconCircleList"/>
    <dgm:cxn modelId="{F235D21B-7EA6-4BC5-BDDA-09318637F67E}" type="presParOf" srcId="{55C8ECB2-F1CB-49EF-AF79-5FEEA276CE05}" destId="{0129ABAC-13E1-46BB-9D06-29C615C2048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099A82-0D56-4260-94DE-EA519E05258D}" type="doc">
      <dgm:prSet loTypeId="urn:microsoft.com/office/officeart/2005/8/layout/arrow5" loCatId="relationship" qsTypeId="urn:microsoft.com/office/officeart/2005/8/quickstyle/simple1" qsCatId="simple" csTypeId="urn:microsoft.com/office/officeart/2005/8/colors/accent6_2" csCatId="accent6" phldr="1"/>
      <dgm:spPr/>
      <dgm:t>
        <a:bodyPr/>
        <a:lstStyle/>
        <a:p>
          <a:endParaRPr lang="it-IT"/>
        </a:p>
      </dgm:t>
    </dgm:pt>
    <dgm:pt modelId="{D490C96B-0068-4271-B722-6BAA76912304}">
      <dgm:prSet phldrT="[Testo]" custT="1"/>
      <dgm:spPr/>
      <dgm:t>
        <a:bodyPr/>
        <a:lstStyle/>
        <a:p>
          <a:r>
            <a:rPr lang="it-IT" sz="1200" dirty="0">
              <a:solidFill>
                <a:schemeClr val="bg1"/>
              </a:solidFill>
              <a:latin typeface="Verdana" panose="020B0604030504040204" pitchFamily="34" charset="0"/>
              <a:ea typeface="Verdana" panose="020B0604030504040204" pitchFamily="34" charset="0"/>
            </a:rPr>
            <a:t>Non </a:t>
          </a:r>
          <a:r>
            <a:rPr lang="it-IT" sz="1200" dirty="0" err="1">
              <a:solidFill>
                <a:schemeClr val="bg1"/>
              </a:solidFill>
              <a:latin typeface="Verdana" panose="020B0604030504040204" pitchFamily="34" charset="0"/>
              <a:ea typeface="Verdana" panose="020B0604030504040204" pitchFamily="34" charset="0"/>
            </a:rPr>
            <a:t>Conformity</a:t>
          </a:r>
          <a:r>
            <a:rPr lang="it-IT" sz="1200" dirty="0">
              <a:solidFill>
                <a:schemeClr val="bg1"/>
              </a:solidFill>
              <a:latin typeface="Verdana" panose="020B0604030504040204" pitchFamily="34" charset="0"/>
              <a:ea typeface="Verdana" panose="020B0604030504040204" pitchFamily="34" charset="0"/>
            </a:rPr>
            <a:t> Score</a:t>
          </a:r>
        </a:p>
      </dgm:t>
    </dgm:pt>
    <dgm:pt modelId="{2CDCCD8D-DE7D-4BAD-AA8D-F570E87E8830}" type="parTrans" cxnId="{C91E75E6-9616-45DA-B14B-FA7042447504}">
      <dgm:prSet/>
      <dgm:spPr/>
      <dgm:t>
        <a:bodyPr/>
        <a:lstStyle/>
        <a:p>
          <a:endParaRPr lang="it-IT"/>
        </a:p>
      </dgm:t>
    </dgm:pt>
    <dgm:pt modelId="{48CA64D4-378D-403C-92F1-E63DDF9F8165}" type="sibTrans" cxnId="{C91E75E6-9616-45DA-B14B-FA7042447504}">
      <dgm:prSet/>
      <dgm:spPr/>
      <dgm:t>
        <a:bodyPr/>
        <a:lstStyle/>
        <a:p>
          <a:endParaRPr lang="it-IT"/>
        </a:p>
      </dgm:t>
    </dgm:pt>
    <dgm:pt modelId="{343D2EA3-6C90-4FBD-AD53-8724A33C9588}">
      <dgm:prSet phldrT="[Testo]" custT="1"/>
      <dgm:spPr/>
      <dgm:t>
        <a:bodyPr/>
        <a:lstStyle/>
        <a:p>
          <a:r>
            <a:rPr lang="it-IT" sz="1200" dirty="0" err="1">
              <a:solidFill>
                <a:schemeClr val="bg1"/>
              </a:solidFill>
              <a:latin typeface="Verdana" panose="020B0604030504040204" pitchFamily="34" charset="0"/>
              <a:ea typeface="Verdana" panose="020B0604030504040204" pitchFamily="34" charset="0"/>
            </a:rPr>
            <a:t>Miscoverage</a:t>
          </a:r>
          <a:r>
            <a:rPr lang="it-IT" sz="1200" dirty="0">
              <a:solidFill>
                <a:schemeClr val="bg1"/>
              </a:solidFill>
              <a:latin typeface="Verdana" panose="020B0604030504040204" pitchFamily="34" charset="0"/>
              <a:ea typeface="Verdana" panose="020B0604030504040204" pitchFamily="34" charset="0"/>
            </a:rPr>
            <a:t> rate/Coverage</a:t>
          </a:r>
        </a:p>
      </dgm:t>
    </dgm:pt>
    <dgm:pt modelId="{91C15A5C-5532-4D4A-B157-38F760C711EA}" type="parTrans" cxnId="{AA507A87-959E-48D3-9489-365D73BBB691}">
      <dgm:prSet/>
      <dgm:spPr/>
      <dgm:t>
        <a:bodyPr/>
        <a:lstStyle/>
        <a:p>
          <a:endParaRPr lang="it-IT"/>
        </a:p>
      </dgm:t>
    </dgm:pt>
    <dgm:pt modelId="{D4FFD6FD-1477-47F2-8EF3-E15581DD2B29}" type="sibTrans" cxnId="{AA507A87-959E-48D3-9489-365D73BBB691}">
      <dgm:prSet/>
      <dgm:spPr/>
      <dgm:t>
        <a:bodyPr/>
        <a:lstStyle/>
        <a:p>
          <a:endParaRPr lang="it-IT"/>
        </a:p>
      </dgm:t>
    </dgm:pt>
    <dgm:pt modelId="{4B354D9B-0F0F-4366-9747-62DA148AB3F4}">
      <dgm:prSet phldrT="[Testo]" custT="1"/>
      <dgm:spPr/>
      <dgm:t>
        <a:bodyPr/>
        <a:lstStyle/>
        <a:p>
          <a:r>
            <a:rPr lang="it-IT" sz="1200" dirty="0">
              <a:latin typeface="Verdana" panose="020B0604030504040204" pitchFamily="34" charset="0"/>
              <a:ea typeface="Verdana" panose="020B0604030504040204" pitchFamily="34" charset="0"/>
            </a:rPr>
            <a:t>Data </a:t>
          </a:r>
          <a:r>
            <a:rPr lang="it-IT" sz="1200" dirty="0">
              <a:solidFill>
                <a:schemeClr val="bg1"/>
              </a:solidFill>
              <a:latin typeface="Verdana" panose="020B0604030504040204" pitchFamily="34" charset="0"/>
              <a:ea typeface="Verdana" panose="020B0604030504040204" pitchFamily="34" charset="0"/>
            </a:rPr>
            <a:t>Splitting (optional </a:t>
          </a:r>
          <a:r>
            <a:rPr lang="it-IT" sz="1200" dirty="0" err="1">
              <a:solidFill>
                <a:schemeClr val="bg1"/>
              </a:solidFill>
              <a:latin typeface="Verdana" panose="020B0604030504040204" pitchFamily="34" charset="0"/>
              <a:ea typeface="Verdana" panose="020B0604030504040204" pitchFamily="34" charset="0"/>
            </a:rPr>
            <a:t>but</a:t>
          </a:r>
          <a:r>
            <a:rPr lang="it-IT" sz="1200" dirty="0">
              <a:solidFill>
                <a:schemeClr val="bg1"/>
              </a:solidFill>
              <a:latin typeface="Verdana" panose="020B0604030504040204" pitchFamily="34" charset="0"/>
              <a:ea typeface="Verdana" panose="020B0604030504040204" pitchFamily="34" charset="0"/>
            </a:rPr>
            <a:t> common)</a:t>
          </a:r>
        </a:p>
      </dgm:t>
    </dgm:pt>
    <dgm:pt modelId="{0DBBC73B-094B-45DE-A884-82CA11DDA9AE}" type="parTrans" cxnId="{DE28D2E7-D98D-459E-B157-83514D78D3F0}">
      <dgm:prSet/>
      <dgm:spPr/>
      <dgm:t>
        <a:bodyPr/>
        <a:lstStyle/>
        <a:p>
          <a:endParaRPr lang="it-IT"/>
        </a:p>
      </dgm:t>
    </dgm:pt>
    <dgm:pt modelId="{8FC8F7AB-2639-4866-8B35-1542C62A02AB}" type="sibTrans" cxnId="{DE28D2E7-D98D-459E-B157-83514D78D3F0}">
      <dgm:prSet/>
      <dgm:spPr/>
      <dgm:t>
        <a:bodyPr/>
        <a:lstStyle/>
        <a:p>
          <a:endParaRPr lang="it-IT"/>
        </a:p>
      </dgm:t>
    </dgm:pt>
    <dgm:pt modelId="{112CA399-D789-4F0F-B8E6-0CD53A683BC3}">
      <dgm:prSet phldrT="[Testo]" custT="1"/>
      <dgm:spPr/>
      <dgm:t>
        <a:bodyPr/>
        <a:lstStyle/>
        <a:p>
          <a:r>
            <a:rPr lang="it-IT" sz="1200" dirty="0">
              <a:solidFill>
                <a:schemeClr val="bg1"/>
              </a:solidFill>
              <a:latin typeface="Verdana" panose="020B0604030504040204" pitchFamily="34" charset="0"/>
              <a:ea typeface="Verdana" panose="020B0604030504040204" pitchFamily="34" charset="0"/>
            </a:rPr>
            <a:t>Train the model</a:t>
          </a:r>
        </a:p>
      </dgm:t>
    </dgm:pt>
    <dgm:pt modelId="{EAC8BC0F-D706-4AC1-A54C-663BB4312C26}" type="parTrans" cxnId="{7562E6F0-EECF-4533-861B-BD90FEBA40A2}">
      <dgm:prSet/>
      <dgm:spPr/>
      <dgm:t>
        <a:bodyPr/>
        <a:lstStyle/>
        <a:p>
          <a:endParaRPr lang="it-IT"/>
        </a:p>
      </dgm:t>
    </dgm:pt>
    <dgm:pt modelId="{83AF7CB8-F17C-4104-A32E-7E871F12FD9F}" type="sibTrans" cxnId="{7562E6F0-EECF-4533-861B-BD90FEBA40A2}">
      <dgm:prSet/>
      <dgm:spPr/>
      <dgm:t>
        <a:bodyPr/>
        <a:lstStyle/>
        <a:p>
          <a:endParaRPr lang="it-IT"/>
        </a:p>
      </dgm:t>
    </dgm:pt>
    <dgm:pt modelId="{1B3EEB0D-7584-4F28-BF29-F8E01994B86B}">
      <dgm:prSet phldrT="[Testo]" custT="1"/>
      <dgm:spPr/>
      <dgm:t>
        <a:bodyPr/>
        <a:lstStyle/>
        <a:p>
          <a:r>
            <a:rPr lang="it-IT" sz="1200" dirty="0">
              <a:solidFill>
                <a:schemeClr val="bg1"/>
              </a:solidFill>
              <a:latin typeface="Verdana" panose="020B0604030504040204" pitchFamily="34" charset="0"/>
              <a:ea typeface="Verdana" panose="020B0604030504040204" pitchFamily="34" charset="0"/>
            </a:rPr>
            <a:t>Calibrate the model</a:t>
          </a:r>
        </a:p>
      </dgm:t>
    </dgm:pt>
    <dgm:pt modelId="{5CB70973-AC1C-437F-BE40-744E9A3AED09}" type="parTrans" cxnId="{ADEC990A-5701-470B-A43C-22FE7D2CEBD7}">
      <dgm:prSet/>
      <dgm:spPr/>
      <dgm:t>
        <a:bodyPr/>
        <a:lstStyle/>
        <a:p>
          <a:endParaRPr lang="it-IT"/>
        </a:p>
      </dgm:t>
    </dgm:pt>
    <dgm:pt modelId="{29B29AB2-541B-40C1-8769-A1A6AD2DF7C4}" type="sibTrans" cxnId="{ADEC990A-5701-470B-A43C-22FE7D2CEBD7}">
      <dgm:prSet/>
      <dgm:spPr/>
      <dgm:t>
        <a:bodyPr/>
        <a:lstStyle/>
        <a:p>
          <a:endParaRPr lang="it-IT"/>
        </a:p>
      </dgm:t>
    </dgm:pt>
    <dgm:pt modelId="{0582A05C-159C-4746-A5FB-B48272EE1E7A}">
      <dgm:prSet phldrT="[Testo]" custT="1"/>
      <dgm:spPr/>
      <dgm:t>
        <a:bodyPr/>
        <a:lstStyle/>
        <a:p>
          <a:r>
            <a:rPr lang="it-IT" sz="1200" dirty="0" err="1">
              <a:solidFill>
                <a:schemeClr val="bg1"/>
              </a:solidFill>
              <a:latin typeface="Verdana" panose="020B0604030504040204" pitchFamily="34" charset="0"/>
              <a:ea typeface="Verdana" panose="020B0604030504040204" pitchFamily="34" charset="0"/>
            </a:rPr>
            <a:t>Prediction</a:t>
          </a:r>
          <a:r>
            <a:rPr lang="it-IT" sz="1200" dirty="0">
              <a:solidFill>
                <a:schemeClr val="bg1"/>
              </a:solidFill>
              <a:latin typeface="Verdana" panose="020B0604030504040204" pitchFamily="34" charset="0"/>
              <a:ea typeface="Verdana" panose="020B0604030504040204" pitchFamily="34" charset="0"/>
            </a:rPr>
            <a:t> on </a:t>
          </a:r>
          <a:r>
            <a:rPr lang="it-IT" sz="1200" dirty="0" err="1">
              <a:solidFill>
                <a:schemeClr val="bg1"/>
              </a:solidFill>
              <a:latin typeface="Verdana" panose="020B0604030504040204" pitchFamily="34" charset="0"/>
              <a:ea typeface="Verdana" panose="020B0604030504040204" pitchFamily="34" charset="0"/>
            </a:rPr>
            <a:t>unseen</a:t>
          </a:r>
          <a:r>
            <a:rPr lang="it-IT" sz="1200" dirty="0">
              <a:solidFill>
                <a:schemeClr val="bg1"/>
              </a:solidFill>
              <a:latin typeface="Verdana" panose="020B0604030504040204" pitchFamily="34" charset="0"/>
              <a:ea typeface="Verdana" panose="020B0604030504040204" pitchFamily="34" charset="0"/>
            </a:rPr>
            <a:t> data</a:t>
          </a:r>
        </a:p>
      </dgm:t>
    </dgm:pt>
    <dgm:pt modelId="{33F5BC90-3489-45CA-8EC0-F1BC631BBD30}" type="parTrans" cxnId="{667A27F4-E222-4716-B707-68FC482D8890}">
      <dgm:prSet/>
      <dgm:spPr/>
      <dgm:t>
        <a:bodyPr/>
        <a:lstStyle/>
        <a:p>
          <a:endParaRPr lang="it-IT"/>
        </a:p>
      </dgm:t>
    </dgm:pt>
    <dgm:pt modelId="{1E9D0019-CA7E-4857-81CE-B2558588276A}" type="sibTrans" cxnId="{667A27F4-E222-4716-B707-68FC482D8890}">
      <dgm:prSet/>
      <dgm:spPr/>
      <dgm:t>
        <a:bodyPr/>
        <a:lstStyle/>
        <a:p>
          <a:endParaRPr lang="it-IT"/>
        </a:p>
      </dgm:t>
    </dgm:pt>
    <dgm:pt modelId="{AC7B52B1-1A88-4B9A-9046-201BC14199B7}" type="pres">
      <dgm:prSet presAssocID="{65099A82-0D56-4260-94DE-EA519E05258D}" presName="diagram" presStyleCnt="0">
        <dgm:presLayoutVars>
          <dgm:dir/>
          <dgm:resizeHandles val="exact"/>
        </dgm:presLayoutVars>
      </dgm:prSet>
      <dgm:spPr/>
    </dgm:pt>
    <dgm:pt modelId="{F034F8C8-A94E-44DF-BEA6-6088E6BCF493}" type="pres">
      <dgm:prSet presAssocID="{D490C96B-0068-4271-B722-6BAA76912304}" presName="arrow" presStyleLbl="node1" presStyleIdx="0" presStyleCnt="6">
        <dgm:presLayoutVars>
          <dgm:bulletEnabled val="1"/>
        </dgm:presLayoutVars>
      </dgm:prSet>
      <dgm:spPr/>
    </dgm:pt>
    <dgm:pt modelId="{BFE512B4-E169-48E3-B993-85E1FA939792}" type="pres">
      <dgm:prSet presAssocID="{343D2EA3-6C90-4FBD-AD53-8724A33C9588}" presName="arrow" presStyleLbl="node1" presStyleIdx="1" presStyleCnt="6" custScaleY="108056">
        <dgm:presLayoutVars>
          <dgm:bulletEnabled val="1"/>
        </dgm:presLayoutVars>
      </dgm:prSet>
      <dgm:spPr/>
    </dgm:pt>
    <dgm:pt modelId="{1228B9E9-EA4F-4041-BDE5-2E9379392D9D}" type="pres">
      <dgm:prSet presAssocID="{4B354D9B-0F0F-4366-9747-62DA148AB3F4}" presName="arrow" presStyleLbl="node1" presStyleIdx="2" presStyleCnt="6">
        <dgm:presLayoutVars>
          <dgm:bulletEnabled val="1"/>
        </dgm:presLayoutVars>
      </dgm:prSet>
      <dgm:spPr/>
    </dgm:pt>
    <dgm:pt modelId="{F09E21DD-DD9C-44BA-A3AF-060D5E67EFA3}" type="pres">
      <dgm:prSet presAssocID="{112CA399-D789-4F0F-B8E6-0CD53A683BC3}" presName="arrow" presStyleLbl="node1" presStyleIdx="3" presStyleCnt="6">
        <dgm:presLayoutVars>
          <dgm:bulletEnabled val="1"/>
        </dgm:presLayoutVars>
      </dgm:prSet>
      <dgm:spPr/>
    </dgm:pt>
    <dgm:pt modelId="{CB472A82-FE27-4162-A079-ADA24BB84857}" type="pres">
      <dgm:prSet presAssocID="{1B3EEB0D-7584-4F28-BF29-F8E01994B86B}" presName="arrow" presStyleLbl="node1" presStyleIdx="4" presStyleCnt="6">
        <dgm:presLayoutVars>
          <dgm:bulletEnabled val="1"/>
        </dgm:presLayoutVars>
      </dgm:prSet>
      <dgm:spPr/>
    </dgm:pt>
    <dgm:pt modelId="{2F1FECE0-E2D3-4C7C-941F-72F52102395D}" type="pres">
      <dgm:prSet presAssocID="{0582A05C-159C-4746-A5FB-B48272EE1E7A}" presName="arrow" presStyleLbl="node1" presStyleIdx="5" presStyleCnt="6">
        <dgm:presLayoutVars>
          <dgm:bulletEnabled val="1"/>
        </dgm:presLayoutVars>
      </dgm:prSet>
      <dgm:spPr/>
    </dgm:pt>
  </dgm:ptLst>
  <dgm:cxnLst>
    <dgm:cxn modelId="{ADEC990A-5701-470B-A43C-22FE7D2CEBD7}" srcId="{65099A82-0D56-4260-94DE-EA519E05258D}" destId="{1B3EEB0D-7584-4F28-BF29-F8E01994B86B}" srcOrd="4" destOrd="0" parTransId="{5CB70973-AC1C-437F-BE40-744E9A3AED09}" sibTransId="{29B29AB2-541B-40C1-8769-A1A6AD2DF7C4}"/>
    <dgm:cxn modelId="{D2371E2E-A379-4649-9E4B-E2261801DD1A}" type="presOf" srcId="{1B3EEB0D-7584-4F28-BF29-F8E01994B86B}" destId="{CB472A82-FE27-4162-A079-ADA24BB84857}" srcOrd="0" destOrd="0" presId="urn:microsoft.com/office/officeart/2005/8/layout/arrow5"/>
    <dgm:cxn modelId="{11EE4132-F2D5-46B1-8316-103C195DA97B}" type="presOf" srcId="{343D2EA3-6C90-4FBD-AD53-8724A33C9588}" destId="{BFE512B4-E169-48E3-B993-85E1FA939792}" srcOrd="0" destOrd="0" presId="urn:microsoft.com/office/officeart/2005/8/layout/arrow5"/>
    <dgm:cxn modelId="{0CCFE05B-0F6C-49DA-88B4-8671DD8B79D2}" type="presOf" srcId="{D490C96B-0068-4271-B722-6BAA76912304}" destId="{F034F8C8-A94E-44DF-BEA6-6088E6BCF493}" srcOrd="0" destOrd="0" presId="urn:microsoft.com/office/officeart/2005/8/layout/arrow5"/>
    <dgm:cxn modelId="{904B4281-F058-48DE-97B8-FB2AD7A2F522}" type="presOf" srcId="{112CA399-D789-4F0F-B8E6-0CD53A683BC3}" destId="{F09E21DD-DD9C-44BA-A3AF-060D5E67EFA3}" srcOrd="0" destOrd="0" presId="urn:microsoft.com/office/officeart/2005/8/layout/arrow5"/>
    <dgm:cxn modelId="{AA507A87-959E-48D3-9489-365D73BBB691}" srcId="{65099A82-0D56-4260-94DE-EA519E05258D}" destId="{343D2EA3-6C90-4FBD-AD53-8724A33C9588}" srcOrd="1" destOrd="0" parTransId="{91C15A5C-5532-4D4A-B157-38F760C711EA}" sibTransId="{D4FFD6FD-1477-47F2-8EF3-E15581DD2B29}"/>
    <dgm:cxn modelId="{9219C492-17C2-48D0-B23E-07DE34072D79}" type="presOf" srcId="{65099A82-0D56-4260-94DE-EA519E05258D}" destId="{AC7B52B1-1A88-4B9A-9046-201BC14199B7}" srcOrd="0" destOrd="0" presId="urn:microsoft.com/office/officeart/2005/8/layout/arrow5"/>
    <dgm:cxn modelId="{447C8DA5-D2EF-417E-A401-324B9C29E830}" type="presOf" srcId="{0582A05C-159C-4746-A5FB-B48272EE1E7A}" destId="{2F1FECE0-E2D3-4C7C-941F-72F52102395D}" srcOrd="0" destOrd="0" presId="urn:microsoft.com/office/officeart/2005/8/layout/arrow5"/>
    <dgm:cxn modelId="{C91E75E6-9616-45DA-B14B-FA7042447504}" srcId="{65099A82-0D56-4260-94DE-EA519E05258D}" destId="{D490C96B-0068-4271-B722-6BAA76912304}" srcOrd="0" destOrd="0" parTransId="{2CDCCD8D-DE7D-4BAD-AA8D-F570E87E8830}" sibTransId="{48CA64D4-378D-403C-92F1-E63DDF9F8165}"/>
    <dgm:cxn modelId="{DE28D2E7-D98D-459E-B157-83514D78D3F0}" srcId="{65099A82-0D56-4260-94DE-EA519E05258D}" destId="{4B354D9B-0F0F-4366-9747-62DA148AB3F4}" srcOrd="2" destOrd="0" parTransId="{0DBBC73B-094B-45DE-A884-82CA11DDA9AE}" sibTransId="{8FC8F7AB-2639-4866-8B35-1542C62A02AB}"/>
    <dgm:cxn modelId="{7562E6F0-EECF-4533-861B-BD90FEBA40A2}" srcId="{65099A82-0D56-4260-94DE-EA519E05258D}" destId="{112CA399-D789-4F0F-B8E6-0CD53A683BC3}" srcOrd="3" destOrd="0" parTransId="{EAC8BC0F-D706-4AC1-A54C-663BB4312C26}" sibTransId="{83AF7CB8-F17C-4104-A32E-7E871F12FD9F}"/>
    <dgm:cxn modelId="{667A27F4-E222-4716-B707-68FC482D8890}" srcId="{65099A82-0D56-4260-94DE-EA519E05258D}" destId="{0582A05C-159C-4746-A5FB-B48272EE1E7A}" srcOrd="5" destOrd="0" parTransId="{33F5BC90-3489-45CA-8EC0-F1BC631BBD30}" sibTransId="{1E9D0019-CA7E-4857-81CE-B2558588276A}"/>
    <dgm:cxn modelId="{6E3E9AF5-24B5-4181-8B28-40E1CE804E8B}" type="presOf" srcId="{4B354D9B-0F0F-4366-9747-62DA148AB3F4}" destId="{1228B9E9-EA4F-4041-BDE5-2E9379392D9D}" srcOrd="0" destOrd="0" presId="urn:microsoft.com/office/officeart/2005/8/layout/arrow5"/>
    <dgm:cxn modelId="{C2EDB194-9DCC-4EC6-9687-52BD47484321}" type="presParOf" srcId="{AC7B52B1-1A88-4B9A-9046-201BC14199B7}" destId="{F034F8C8-A94E-44DF-BEA6-6088E6BCF493}" srcOrd="0" destOrd="0" presId="urn:microsoft.com/office/officeart/2005/8/layout/arrow5"/>
    <dgm:cxn modelId="{CE9C43A7-6B45-49D8-9E8A-75DFDB8CF48B}" type="presParOf" srcId="{AC7B52B1-1A88-4B9A-9046-201BC14199B7}" destId="{BFE512B4-E169-48E3-B993-85E1FA939792}" srcOrd="1" destOrd="0" presId="urn:microsoft.com/office/officeart/2005/8/layout/arrow5"/>
    <dgm:cxn modelId="{BB66EF03-E6C0-4F89-8FA9-DAF11BCE650F}" type="presParOf" srcId="{AC7B52B1-1A88-4B9A-9046-201BC14199B7}" destId="{1228B9E9-EA4F-4041-BDE5-2E9379392D9D}" srcOrd="2" destOrd="0" presId="urn:microsoft.com/office/officeart/2005/8/layout/arrow5"/>
    <dgm:cxn modelId="{8A15AE4F-A3A5-414B-9085-14659E482478}" type="presParOf" srcId="{AC7B52B1-1A88-4B9A-9046-201BC14199B7}" destId="{F09E21DD-DD9C-44BA-A3AF-060D5E67EFA3}" srcOrd="3" destOrd="0" presId="urn:microsoft.com/office/officeart/2005/8/layout/arrow5"/>
    <dgm:cxn modelId="{E3B6395C-C3A0-443D-936C-BBE666EEF0BD}" type="presParOf" srcId="{AC7B52B1-1A88-4B9A-9046-201BC14199B7}" destId="{CB472A82-FE27-4162-A079-ADA24BB84857}" srcOrd="4" destOrd="0" presId="urn:microsoft.com/office/officeart/2005/8/layout/arrow5"/>
    <dgm:cxn modelId="{2512AD2C-A04D-4F80-9C24-6A5715E51D36}" type="presParOf" srcId="{AC7B52B1-1A88-4B9A-9046-201BC14199B7}" destId="{2F1FECE0-E2D3-4C7C-941F-72F52102395D}" srcOrd="5"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A9C47-CEEC-4A55-898A-993C42A1EFFC}">
      <dsp:nvSpPr>
        <dsp:cNvPr id="0" name=""/>
        <dsp:cNvSpPr/>
      </dsp:nvSpPr>
      <dsp:spPr>
        <a:xfrm>
          <a:off x="0" y="947659"/>
          <a:ext cx="666683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E3C097D-B013-4DB2-8A21-EBC7D5D07AE3}">
      <dsp:nvSpPr>
        <dsp:cNvPr id="0" name=""/>
        <dsp:cNvSpPr/>
      </dsp:nvSpPr>
      <dsp:spPr>
        <a:xfrm>
          <a:off x="333341" y="726259"/>
          <a:ext cx="466678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it-IT" sz="1500" kern="1200" dirty="0" err="1"/>
            <a:t>Motivations</a:t>
          </a:r>
          <a:endParaRPr lang="en-US" sz="1500" kern="1200" dirty="0"/>
        </a:p>
      </dsp:txBody>
      <dsp:txXfrm>
        <a:off x="354957" y="747875"/>
        <a:ext cx="4623551" cy="399568"/>
      </dsp:txXfrm>
    </dsp:sp>
    <dsp:sp modelId="{B0A1075B-2EDD-4034-9FC1-E168D5309684}">
      <dsp:nvSpPr>
        <dsp:cNvPr id="0" name=""/>
        <dsp:cNvSpPr/>
      </dsp:nvSpPr>
      <dsp:spPr>
        <a:xfrm>
          <a:off x="0" y="1628060"/>
          <a:ext cx="666683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CF885D6-FA7D-4960-97BE-D96C0BB9ED31}">
      <dsp:nvSpPr>
        <dsp:cNvPr id="0" name=""/>
        <dsp:cNvSpPr/>
      </dsp:nvSpPr>
      <dsp:spPr>
        <a:xfrm>
          <a:off x="333341" y="1406660"/>
          <a:ext cx="466678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it-IT" sz="1500" kern="1200" dirty="0" err="1"/>
            <a:t>Uncertainty</a:t>
          </a:r>
          <a:r>
            <a:rPr lang="it-IT" sz="1500" kern="1200" dirty="0"/>
            <a:t> </a:t>
          </a:r>
          <a:r>
            <a:rPr lang="it-IT" sz="1500" kern="1200" dirty="0" err="1"/>
            <a:t>Quantification</a:t>
          </a:r>
          <a:r>
            <a:rPr lang="it-IT" sz="1500" kern="1200" dirty="0"/>
            <a:t> &amp; </a:t>
          </a:r>
          <a:r>
            <a:rPr lang="it-IT" sz="1500" kern="1200" dirty="0" err="1"/>
            <a:t>Conformal</a:t>
          </a:r>
          <a:r>
            <a:rPr lang="it-IT" sz="1500" kern="1200" dirty="0"/>
            <a:t> </a:t>
          </a:r>
          <a:r>
            <a:rPr lang="it-IT" sz="1500" kern="1200" dirty="0" err="1"/>
            <a:t>Prediction</a:t>
          </a:r>
          <a:endParaRPr lang="en-US" sz="1500" kern="1200" dirty="0"/>
        </a:p>
      </dsp:txBody>
      <dsp:txXfrm>
        <a:off x="354957" y="1428276"/>
        <a:ext cx="4623551" cy="399568"/>
      </dsp:txXfrm>
    </dsp:sp>
    <dsp:sp modelId="{C1C2D703-D9A2-4456-B899-2087DC5595A1}">
      <dsp:nvSpPr>
        <dsp:cNvPr id="0" name=""/>
        <dsp:cNvSpPr/>
      </dsp:nvSpPr>
      <dsp:spPr>
        <a:xfrm>
          <a:off x="0" y="2308460"/>
          <a:ext cx="666683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A10D6F9-E658-4AF1-A18E-B31F21DBFD38}">
      <dsp:nvSpPr>
        <dsp:cNvPr id="0" name=""/>
        <dsp:cNvSpPr/>
      </dsp:nvSpPr>
      <dsp:spPr>
        <a:xfrm>
          <a:off x="333341" y="2087060"/>
          <a:ext cx="466678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it-IT" sz="1500" kern="1200"/>
            <a:t>NIXTLA Conformal Prediction</a:t>
          </a:r>
          <a:endParaRPr lang="en-US" sz="1500" kern="1200"/>
        </a:p>
      </dsp:txBody>
      <dsp:txXfrm>
        <a:off x="354957" y="2108676"/>
        <a:ext cx="4623551" cy="399568"/>
      </dsp:txXfrm>
    </dsp:sp>
    <dsp:sp modelId="{0F605894-81D4-4B42-9B61-13824E42714A}">
      <dsp:nvSpPr>
        <dsp:cNvPr id="0" name=""/>
        <dsp:cNvSpPr/>
      </dsp:nvSpPr>
      <dsp:spPr>
        <a:xfrm>
          <a:off x="0" y="2988860"/>
          <a:ext cx="666683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91C643C-D788-4E0F-8B5F-7C5582F57882}">
      <dsp:nvSpPr>
        <dsp:cNvPr id="0" name=""/>
        <dsp:cNvSpPr/>
      </dsp:nvSpPr>
      <dsp:spPr>
        <a:xfrm>
          <a:off x="333341" y="2767460"/>
          <a:ext cx="466678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it-IT" sz="1500" kern="1200"/>
            <a:t>AI Agent </a:t>
          </a:r>
          <a:endParaRPr lang="en-US" sz="1500" kern="1200"/>
        </a:p>
      </dsp:txBody>
      <dsp:txXfrm>
        <a:off x="354957" y="2789076"/>
        <a:ext cx="4623551" cy="399568"/>
      </dsp:txXfrm>
    </dsp:sp>
    <dsp:sp modelId="{84781B5E-82FB-425D-9F2D-7C4E63060023}">
      <dsp:nvSpPr>
        <dsp:cNvPr id="0" name=""/>
        <dsp:cNvSpPr/>
      </dsp:nvSpPr>
      <dsp:spPr>
        <a:xfrm>
          <a:off x="0" y="3669260"/>
          <a:ext cx="666683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11A4E57-F83B-4122-9717-8E89AF11C2C3}">
      <dsp:nvSpPr>
        <dsp:cNvPr id="0" name=""/>
        <dsp:cNvSpPr/>
      </dsp:nvSpPr>
      <dsp:spPr>
        <a:xfrm>
          <a:off x="333341" y="3447860"/>
          <a:ext cx="466678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it-IT" sz="1500" kern="1200"/>
            <a:t>Pyautogen AI Agent</a:t>
          </a:r>
          <a:endParaRPr lang="en-US" sz="1500" kern="1200"/>
        </a:p>
      </dsp:txBody>
      <dsp:txXfrm>
        <a:off x="354957" y="3469476"/>
        <a:ext cx="4623551" cy="399568"/>
      </dsp:txXfrm>
    </dsp:sp>
    <dsp:sp modelId="{F78A8321-11F7-47D4-A5A0-6A34D8B445F7}">
      <dsp:nvSpPr>
        <dsp:cNvPr id="0" name=""/>
        <dsp:cNvSpPr/>
      </dsp:nvSpPr>
      <dsp:spPr>
        <a:xfrm>
          <a:off x="0" y="4349660"/>
          <a:ext cx="6666833" cy="378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D6E1A3B-78EC-40E5-813A-8F746D937CB1}">
      <dsp:nvSpPr>
        <dsp:cNvPr id="0" name=""/>
        <dsp:cNvSpPr/>
      </dsp:nvSpPr>
      <dsp:spPr>
        <a:xfrm>
          <a:off x="333341" y="4128260"/>
          <a:ext cx="4666783" cy="4428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666750">
            <a:lnSpc>
              <a:spcPct val="90000"/>
            </a:lnSpc>
            <a:spcBef>
              <a:spcPct val="0"/>
            </a:spcBef>
            <a:spcAft>
              <a:spcPct val="35000"/>
            </a:spcAft>
            <a:buNone/>
          </a:pPr>
          <a:r>
            <a:rPr lang="it-IT" sz="1500" kern="1200"/>
            <a:t>Web App in Action</a:t>
          </a:r>
          <a:endParaRPr lang="en-US" sz="1500" kern="1200"/>
        </a:p>
      </dsp:txBody>
      <dsp:txXfrm>
        <a:off x="354957" y="4149876"/>
        <a:ext cx="4623551"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C21D29-F5EA-4EF1-A397-2D6FCE1A052E}">
      <dsp:nvSpPr>
        <dsp:cNvPr id="0" name=""/>
        <dsp:cNvSpPr/>
      </dsp:nvSpPr>
      <dsp:spPr>
        <a:xfrm>
          <a:off x="459050" y="0"/>
          <a:ext cx="5202578" cy="2078090"/>
        </a:xfrm>
        <a:prstGeom prst="rightArrow">
          <a:avLst/>
        </a:prstGeom>
        <a:solidFill>
          <a:schemeClr val="tx2">
            <a:lumMod val="50000"/>
            <a:lumOff val="50000"/>
          </a:schemeClr>
        </a:solidFill>
        <a:ln>
          <a:noFill/>
        </a:ln>
        <a:effectLst/>
      </dsp:spPr>
      <dsp:style>
        <a:lnRef idx="0">
          <a:scrgbClr r="0" g="0" b="0"/>
        </a:lnRef>
        <a:fillRef idx="1">
          <a:scrgbClr r="0" g="0" b="0"/>
        </a:fillRef>
        <a:effectRef idx="0">
          <a:scrgbClr r="0" g="0" b="0"/>
        </a:effectRef>
        <a:fontRef idx="minor"/>
      </dsp:style>
    </dsp:sp>
    <dsp:sp modelId="{B02CAA17-08BA-435E-B882-E28451FE5BB0}">
      <dsp:nvSpPr>
        <dsp:cNvPr id="0" name=""/>
        <dsp:cNvSpPr/>
      </dsp:nvSpPr>
      <dsp:spPr>
        <a:xfrm>
          <a:off x="0" y="623427"/>
          <a:ext cx="1836204" cy="831236"/>
        </a:xfrm>
        <a:prstGeom prst="roundRect">
          <a:avLst/>
        </a:prstGeom>
        <a:solidFill>
          <a:schemeClr val="bg2">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a:latin typeface="Verdana" panose="020B0604030504040204" pitchFamily="34" charset="0"/>
              <a:ea typeface="Verdana" panose="020B0604030504040204" pitchFamily="34" charset="0"/>
            </a:rPr>
            <a:t>Uncertainty Quantification</a:t>
          </a:r>
          <a:endParaRPr lang="en-GB" sz="1800" kern="1200" dirty="0">
            <a:latin typeface="Verdana" panose="020B0604030504040204" pitchFamily="34" charset="0"/>
            <a:ea typeface="Verdana" panose="020B0604030504040204" pitchFamily="34" charset="0"/>
          </a:endParaRPr>
        </a:p>
      </dsp:txBody>
      <dsp:txXfrm>
        <a:off x="40578" y="664005"/>
        <a:ext cx="1755048" cy="750080"/>
      </dsp:txXfrm>
    </dsp:sp>
    <dsp:sp modelId="{3F347F38-D262-47DE-9489-C860847F8D41}">
      <dsp:nvSpPr>
        <dsp:cNvPr id="0" name=""/>
        <dsp:cNvSpPr/>
      </dsp:nvSpPr>
      <dsp:spPr>
        <a:xfrm>
          <a:off x="2142237" y="623427"/>
          <a:ext cx="1836204" cy="831236"/>
        </a:xfrm>
        <a:prstGeom prst="roundRect">
          <a:avLst/>
        </a:prstGeom>
        <a:solidFill>
          <a:schemeClr val="bg2">
            <a:lumMod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a:latin typeface="Verdana" panose="020B0604030504040204" pitchFamily="34" charset="0"/>
              <a:ea typeface="Verdana" panose="020B0604030504040204" pitchFamily="34" charset="0"/>
            </a:rPr>
            <a:t>Conformal Prediction</a:t>
          </a:r>
          <a:endParaRPr lang="en-GB" sz="1800" kern="1200" dirty="0">
            <a:latin typeface="Verdana" panose="020B0604030504040204" pitchFamily="34" charset="0"/>
            <a:ea typeface="Verdana" panose="020B0604030504040204" pitchFamily="34" charset="0"/>
          </a:endParaRPr>
        </a:p>
      </dsp:txBody>
      <dsp:txXfrm>
        <a:off x="2182815" y="664005"/>
        <a:ext cx="1755048" cy="750080"/>
      </dsp:txXfrm>
    </dsp:sp>
    <dsp:sp modelId="{78FAEC36-0FAD-4AC9-A5E6-7FD85FB31B8F}">
      <dsp:nvSpPr>
        <dsp:cNvPr id="0" name=""/>
        <dsp:cNvSpPr/>
      </dsp:nvSpPr>
      <dsp:spPr>
        <a:xfrm>
          <a:off x="4284475" y="623427"/>
          <a:ext cx="1836204" cy="831236"/>
        </a:xfrm>
        <a:prstGeom prst="roundRect">
          <a:avLst/>
        </a:prstGeom>
        <a:solidFill>
          <a:schemeClr val="bg2">
            <a:lumMod val="50000"/>
          </a:schemeClr>
        </a:solidFill>
        <a:ln w="19050" cap="flat" cmpd="sng" algn="ctr">
          <a:solidFill>
            <a:schemeClr val="tx2">
              <a:lumMod val="25000"/>
              <a:lumOff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a:latin typeface="Verdana" panose="020B0604030504040204" pitchFamily="34" charset="0"/>
              <a:ea typeface="Verdana" panose="020B0604030504040204" pitchFamily="34" charset="0"/>
            </a:rPr>
            <a:t>Certainty Quantification</a:t>
          </a:r>
          <a:endParaRPr lang="en-GB" sz="1800" kern="1200" dirty="0">
            <a:latin typeface="Verdana" panose="020B0604030504040204" pitchFamily="34" charset="0"/>
            <a:ea typeface="Verdana" panose="020B0604030504040204" pitchFamily="34" charset="0"/>
          </a:endParaRPr>
        </a:p>
      </dsp:txBody>
      <dsp:txXfrm>
        <a:off x="4325053" y="664005"/>
        <a:ext cx="1755048" cy="750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4085C-F60B-4775-AAAB-06957999DC37}">
      <dsp:nvSpPr>
        <dsp:cNvPr id="0" name=""/>
        <dsp:cNvSpPr/>
      </dsp:nvSpPr>
      <dsp:spPr>
        <a:xfrm>
          <a:off x="1061437" y="385055"/>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4A79F1-89BD-4B1A-B025-BBEE5A0A468A}">
      <dsp:nvSpPr>
        <dsp:cNvPr id="0" name=""/>
        <dsp:cNvSpPr/>
      </dsp:nvSpPr>
      <dsp:spPr>
        <a:xfrm>
          <a:off x="1582" y="1673614"/>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it-IT" sz="2800" b="1" i="0" kern="1200">
              <a:latin typeface="Verdana" panose="020B0604030504040204" pitchFamily="34" charset="0"/>
              <a:ea typeface="Verdana" panose="020B0604030504040204" pitchFamily="34" charset="0"/>
            </a:rPr>
            <a:t>Exchangeability</a:t>
          </a:r>
          <a:endParaRPr lang="it-IT" sz="2800" kern="1200">
            <a:latin typeface="Verdana" panose="020B0604030504040204" pitchFamily="34" charset="0"/>
            <a:ea typeface="Verdana" panose="020B0604030504040204" pitchFamily="34" charset="0"/>
          </a:endParaRPr>
        </a:p>
      </dsp:txBody>
      <dsp:txXfrm>
        <a:off x="1582" y="1673614"/>
        <a:ext cx="3261093" cy="489164"/>
      </dsp:txXfrm>
    </dsp:sp>
    <dsp:sp modelId="{E5D8BE8C-C997-4017-8462-9BFA330BE95A}">
      <dsp:nvSpPr>
        <dsp:cNvPr id="0" name=""/>
        <dsp:cNvSpPr/>
      </dsp:nvSpPr>
      <dsp:spPr>
        <a:xfrm>
          <a:off x="1582" y="2231232"/>
          <a:ext cx="3261093" cy="157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B" sz="1700" kern="1200" dirty="0">
              <a:latin typeface="Verdana" panose="020B0604030504040204" pitchFamily="34" charset="0"/>
              <a:ea typeface="Verdana" panose="020B0604030504040204" pitchFamily="34" charset="0"/>
            </a:rPr>
            <a:t>ensures that predictions are consistent regardless of data order. For time series data, some mitigation approaches are required.</a:t>
          </a:r>
          <a:endParaRPr lang="it-IT" sz="1700" kern="1200" dirty="0">
            <a:latin typeface="Verdana" panose="020B0604030504040204" pitchFamily="34" charset="0"/>
            <a:ea typeface="Verdana" panose="020B0604030504040204" pitchFamily="34" charset="0"/>
          </a:endParaRPr>
        </a:p>
      </dsp:txBody>
      <dsp:txXfrm>
        <a:off x="1582" y="2231232"/>
        <a:ext cx="3261093" cy="1576516"/>
      </dsp:txXfrm>
    </dsp:sp>
    <dsp:sp modelId="{00A3CD97-3179-49EC-8194-D98A290B36E1}">
      <dsp:nvSpPr>
        <dsp:cNvPr id="0" name=""/>
        <dsp:cNvSpPr/>
      </dsp:nvSpPr>
      <dsp:spPr>
        <a:xfrm>
          <a:off x="4893223" y="385055"/>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8AF754-BDF3-4F28-AF0F-D34841A7C4CF}">
      <dsp:nvSpPr>
        <dsp:cNvPr id="0" name=""/>
        <dsp:cNvSpPr/>
      </dsp:nvSpPr>
      <dsp:spPr>
        <a:xfrm>
          <a:off x="3833367" y="1673614"/>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it-IT" sz="2800" kern="1200">
              <a:latin typeface="Verdana" panose="020B0604030504040204" pitchFamily="34" charset="0"/>
              <a:ea typeface="Verdana" panose="020B0604030504040204" pitchFamily="34" charset="0"/>
            </a:rPr>
            <a:t>Validity</a:t>
          </a:r>
        </a:p>
      </dsp:txBody>
      <dsp:txXfrm>
        <a:off x="3833367" y="1673614"/>
        <a:ext cx="3261093" cy="489164"/>
      </dsp:txXfrm>
    </dsp:sp>
    <dsp:sp modelId="{8B42C0C5-45B8-4071-9BC1-D40978BF417F}">
      <dsp:nvSpPr>
        <dsp:cNvPr id="0" name=""/>
        <dsp:cNvSpPr/>
      </dsp:nvSpPr>
      <dsp:spPr>
        <a:xfrm>
          <a:off x="3833367" y="2231232"/>
          <a:ext cx="3261093" cy="157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Verdana" panose="020B0604030504040204" pitchFamily="34" charset="0"/>
              <a:ea typeface="Verdana" panose="020B0604030504040204" pitchFamily="34" charset="0"/>
            </a:rPr>
            <a:t>ensures that predictions are reliable and meet predefined coverage levels, making it crucial for applications where trust in predictions is relevant.</a:t>
          </a:r>
          <a:endParaRPr lang="it-IT" sz="1700" kern="1200">
            <a:latin typeface="Verdana" panose="020B0604030504040204" pitchFamily="34" charset="0"/>
            <a:ea typeface="Verdana" panose="020B0604030504040204" pitchFamily="34" charset="0"/>
          </a:endParaRPr>
        </a:p>
      </dsp:txBody>
      <dsp:txXfrm>
        <a:off x="3833367" y="2231232"/>
        <a:ext cx="3261093" cy="1576516"/>
      </dsp:txXfrm>
    </dsp:sp>
    <dsp:sp modelId="{682C99CD-B5F7-40C4-8680-A766BB0119C7}">
      <dsp:nvSpPr>
        <dsp:cNvPr id="0" name=""/>
        <dsp:cNvSpPr/>
      </dsp:nvSpPr>
      <dsp:spPr>
        <a:xfrm>
          <a:off x="8725008" y="385055"/>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10167B-E0DD-4C91-97F5-8EF348A3F8A1}">
      <dsp:nvSpPr>
        <dsp:cNvPr id="0" name=""/>
        <dsp:cNvSpPr/>
      </dsp:nvSpPr>
      <dsp:spPr>
        <a:xfrm>
          <a:off x="7665152" y="1673614"/>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it-IT" sz="2800" kern="1200">
              <a:latin typeface="Verdana" panose="020B0604030504040204" pitchFamily="34" charset="0"/>
              <a:ea typeface="Verdana" panose="020B0604030504040204" pitchFamily="34" charset="0"/>
            </a:rPr>
            <a:t>Efficiency</a:t>
          </a:r>
        </a:p>
      </dsp:txBody>
      <dsp:txXfrm>
        <a:off x="7665152" y="1673614"/>
        <a:ext cx="3261093" cy="489164"/>
      </dsp:txXfrm>
    </dsp:sp>
    <dsp:sp modelId="{0E7C01E4-1806-4DC3-9D85-C5C87EA075CD}">
      <dsp:nvSpPr>
        <dsp:cNvPr id="0" name=""/>
        <dsp:cNvSpPr/>
      </dsp:nvSpPr>
      <dsp:spPr>
        <a:xfrm>
          <a:off x="7665152" y="2231232"/>
          <a:ext cx="3261093" cy="15765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GB" sz="1700" kern="1200">
              <a:latin typeface="Verdana" panose="020B0604030504040204" pitchFamily="34" charset="0"/>
              <a:ea typeface="Verdana" panose="020B0604030504040204" pitchFamily="34" charset="0"/>
            </a:rPr>
            <a:t>focuses on producing accurate and concise predictions, which is vital for practical implementation and resource management.</a:t>
          </a:r>
          <a:endParaRPr lang="it-IT" sz="1700" kern="1200">
            <a:latin typeface="Verdana" panose="020B0604030504040204" pitchFamily="34" charset="0"/>
            <a:ea typeface="Verdana" panose="020B0604030504040204" pitchFamily="34" charset="0"/>
          </a:endParaRPr>
        </a:p>
      </dsp:txBody>
      <dsp:txXfrm>
        <a:off x="7665152" y="2231232"/>
        <a:ext cx="3261093" cy="157651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F8229-2245-436B-A29E-52E5C89CEBB1}">
      <dsp:nvSpPr>
        <dsp:cNvPr id="0" name=""/>
        <dsp:cNvSpPr/>
      </dsp:nvSpPr>
      <dsp:spPr>
        <a:xfrm>
          <a:off x="339122" y="1658729"/>
          <a:ext cx="927360" cy="9273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C32B70-10A8-4CED-B4EE-F9C2C7FFB05B}">
      <dsp:nvSpPr>
        <dsp:cNvPr id="0" name=""/>
        <dsp:cNvSpPr/>
      </dsp:nvSpPr>
      <dsp:spPr>
        <a:xfrm>
          <a:off x="533868" y="1853475"/>
          <a:ext cx="537868" cy="5378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FAE2FF-610E-4100-BDE5-31C9D965EAB8}">
      <dsp:nvSpPr>
        <dsp:cNvPr id="0" name=""/>
        <dsp:cNvSpPr/>
      </dsp:nvSpPr>
      <dsp:spPr>
        <a:xfrm>
          <a:off x="1465202" y="1658729"/>
          <a:ext cx="2185920"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de-DE" sz="1600" b="1" kern="1200" dirty="0" err="1"/>
            <a:t>Full</a:t>
          </a:r>
          <a:r>
            <a:rPr lang="de-DE" sz="1600" b="1" kern="1200" dirty="0"/>
            <a:t> </a:t>
          </a:r>
          <a:r>
            <a:rPr lang="de-DE" sz="1600" b="1" kern="1200" dirty="0" err="1"/>
            <a:t>Conformal</a:t>
          </a:r>
          <a:r>
            <a:rPr lang="de-DE" sz="1600" b="1" kern="1200" dirty="0"/>
            <a:t> </a:t>
          </a:r>
          <a:r>
            <a:rPr lang="de-DE" sz="1600" b="1" kern="1200" dirty="0" err="1"/>
            <a:t>Prediction</a:t>
          </a:r>
          <a:r>
            <a:rPr lang="de-DE" sz="1600" kern="1200" dirty="0"/>
            <a:t> (</a:t>
          </a:r>
          <a:r>
            <a:rPr lang="de-DE" sz="1600" kern="1200" dirty="0" err="1"/>
            <a:t>Trasductive</a:t>
          </a:r>
          <a:r>
            <a:rPr lang="de-DE" sz="1600" kern="1200" dirty="0"/>
            <a:t>)</a:t>
          </a:r>
          <a:r>
            <a:rPr lang="en-US" sz="1600" kern="1200" dirty="0"/>
            <a:t> leverages the entire dataset for training and requires model retraining for each new prediction</a:t>
          </a:r>
          <a:r>
            <a:rPr lang="de-DE" sz="1600" kern="1200" dirty="0"/>
            <a:t>. This </a:t>
          </a:r>
          <a:r>
            <a:rPr lang="de-DE" sz="1600" kern="1200" dirty="0" err="1"/>
            <a:t>approach</a:t>
          </a:r>
          <a:r>
            <a:rPr lang="de-DE" sz="1600" kern="1200" dirty="0"/>
            <a:t> </a:t>
          </a:r>
          <a:r>
            <a:rPr lang="de-DE" sz="1600" kern="1200" dirty="0" err="1"/>
            <a:t>ensures</a:t>
          </a:r>
          <a:r>
            <a:rPr lang="de-DE" sz="1600" kern="1200" dirty="0"/>
            <a:t> </a:t>
          </a:r>
          <a:r>
            <a:rPr lang="de-DE" sz="1600" kern="1200" dirty="0" err="1"/>
            <a:t>that</a:t>
          </a:r>
          <a:r>
            <a:rPr lang="de-DE" sz="1600" kern="1200" dirty="0"/>
            <a:t> </a:t>
          </a:r>
          <a:r>
            <a:rPr lang="de-DE" sz="1600" kern="1200" dirty="0" err="1"/>
            <a:t>each</a:t>
          </a:r>
          <a:r>
            <a:rPr lang="de-DE" sz="1600" kern="1200" dirty="0"/>
            <a:t> </a:t>
          </a:r>
          <a:r>
            <a:rPr lang="de-DE" sz="1600" kern="1200" dirty="0" err="1"/>
            <a:t>prediction</a:t>
          </a:r>
          <a:r>
            <a:rPr lang="de-DE" sz="1600" kern="1200" dirty="0"/>
            <a:t> </a:t>
          </a:r>
          <a:r>
            <a:rPr lang="de-DE" sz="1600" kern="1200" dirty="0" err="1"/>
            <a:t>is</a:t>
          </a:r>
          <a:r>
            <a:rPr lang="de-DE" sz="1600" kern="1200" dirty="0"/>
            <a:t> </a:t>
          </a:r>
          <a:r>
            <a:rPr lang="de-DE" sz="1600" kern="1200" dirty="0" err="1"/>
            <a:t>made</a:t>
          </a:r>
          <a:r>
            <a:rPr lang="de-DE" sz="1600" kern="1200" dirty="0"/>
            <a:t> </a:t>
          </a:r>
          <a:r>
            <a:rPr lang="de-DE" sz="1600" kern="1200" dirty="0" err="1"/>
            <a:t>with</a:t>
          </a:r>
          <a:r>
            <a:rPr lang="de-DE" sz="1600" kern="1200" dirty="0"/>
            <a:t> </a:t>
          </a:r>
          <a:r>
            <a:rPr lang="de-DE" sz="1600" kern="1200" dirty="0" err="1"/>
            <a:t>the</a:t>
          </a:r>
          <a:r>
            <a:rPr lang="de-DE" sz="1600" kern="1200" dirty="0"/>
            <a:t> </a:t>
          </a:r>
          <a:r>
            <a:rPr lang="de-DE" sz="1600" kern="1200" dirty="0" err="1"/>
            <a:t>most</a:t>
          </a:r>
          <a:r>
            <a:rPr lang="de-DE" sz="1600" kern="1200" dirty="0"/>
            <a:t> </a:t>
          </a:r>
          <a:r>
            <a:rPr lang="de-DE" sz="1600" kern="1200" dirty="0" err="1"/>
            <a:t>up</a:t>
          </a:r>
          <a:r>
            <a:rPr lang="de-DE" sz="1600" kern="1200" dirty="0"/>
            <a:t>-</a:t>
          </a:r>
          <a:r>
            <a:rPr lang="de-DE" sz="1600" kern="1200" dirty="0" err="1"/>
            <a:t>to</a:t>
          </a:r>
          <a:r>
            <a:rPr lang="de-DE" sz="1600" kern="1200" dirty="0"/>
            <a:t>-date </a:t>
          </a:r>
          <a:r>
            <a:rPr lang="de-DE" sz="1600" kern="1200" dirty="0" err="1"/>
            <a:t>information</a:t>
          </a:r>
          <a:r>
            <a:rPr lang="de-DE" sz="1600" kern="1200" dirty="0"/>
            <a:t>. </a:t>
          </a:r>
          <a:r>
            <a:rPr lang="de-DE" sz="1600" kern="1200" dirty="0" err="1"/>
            <a:t>It‘s</a:t>
          </a:r>
          <a:r>
            <a:rPr lang="de-DE" sz="1600" kern="1200" dirty="0"/>
            <a:t> </a:t>
          </a:r>
          <a:r>
            <a:rPr lang="de-DE" sz="1600" kern="1200" dirty="0" err="1"/>
            <a:t>the</a:t>
          </a:r>
          <a:r>
            <a:rPr lang="de-DE" sz="1600" kern="1200" dirty="0"/>
            <a:t> </a:t>
          </a:r>
          <a:r>
            <a:rPr lang="de-DE" sz="1600" kern="1200" dirty="0" err="1"/>
            <a:t>most</a:t>
          </a:r>
          <a:r>
            <a:rPr lang="de-DE" sz="1600" kern="1200" dirty="0"/>
            <a:t> </a:t>
          </a:r>
          <a:r>
            <a:rPr lang="de-DE" sz="1600" kern="1200" dirty="0" err="1"/>
            <a:t>general</a:t>
          </a:r>
          <a:r>
            <a:rPr lang="de-DE" sz="1600" kern="1200" dirty="0"/>
            <a:t> and </a:t>
          </a:r>
          <a:r>
            <a:rPr lang="de-DE" sz="1600" kern="1200" dirty="0" err="1"/>
            <a:t>computationally</a:t>
          </a:r>
          <a:r>
            <a:rPr lang="de-DE" sz="1600" kern="1200" dirty="0"/>
            <a:t> intensive </a:t>
          </a:r>
          <a:r>
            <a:rPr lang="de-DE" sz="1600" kern="1200" dirty="0" err="1"/>
            <a:t>approach</a:t>
          </a:r>
          <a:r>
            <a:rPr lang="de-DE" sz="1600" kern="1200" dirty="0"/>
            <a:t>.</a:t>
          </a:r>
          <a:endParaRPr lang="en-US" sz="1600" kern="1200" dirty="0"/>
        </a:p>
      </dsp:txBody>
      <dsp:txXfrm>
        <a:off x="1465202" y="1658729"/>
        <a:ext cx="2185920" cy="927360"/>
      </dsp:txXfrm>
    </dsp:sp>
    <dsp:sp modelId="{C8DCD722-B9C0-4C32-A0C0-E19838EF8071}">
      <dsp:nvSpPr>
        <dsp:cNvPr id="0" name=""/>
        <dsp:cNvSpPr/>
      </dsp:nvSpPr>
      <dsp:spPr>
        <a:xfrm>
          <a:off x="4032003" y="1658729"/>
          <a:ext cx="927360" cy="9273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F2746-BB17-4EED-BCDF-B8B90FBF8CDE}">
      <dsp:nvSpPr>
        <dsp:cNvPr id="0" name=""/>
        <dsp:cNvSpPr/>
      </dsp:nvSpPr>
      <dsp:spPr>
        <a:xfrm>
          <a:off x="4226749" y="1853475"/>
          <a:ext cx="537868" cy="5378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BDD2EA-7320-44D6-BE08-5B2606D49BE8}">
      <dsp:nvSpPr>
        <dsp:cNvPr id="0" name=""/>
        <dsp:cNvSpPr/>
      </dsp:nvSpPr>
      <dsp:spPr>
        <a:xfrm>
          <a:off x="5158083" y="1658729"/>
          <a:ext cx="2185920" cy="92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de-DE" sz="1600" b="1" kern="1200" dirty="0"/>
            <a:t>Split </a:t>
          </a:r>
          <a:r>
            <a:rPr lang="de-DE" sz="1600" b="1" kern="1200" dirty="0" err="1"/>
            <a:t>Conformal</a:t>
          </a:r>
          <a:r>
            <a:rPr lang="de-DE" sz="1600" b="1" kern="1200" dirty="0"/>
            <a:t> </a:t>
          </a:r>
          <a:r>
            <a:rPr lang="de-DE" sz="1600" b="1" kern="1200" dirty="0" err="1"/>
            <a:t>Prediction</a:t>
          </a:r>
          <a:r>
            <a:rPr lang="de-DE" sz="1600" kern="1200" dirty="0"/>
            <a:t> </a:t>
          </a:r>
        </a:p>
        <a:p>
          <a:pPr marL="0" lvl="0" indent="0" algn="l" defTabSz="711200">
            <a:lnSpc>
              <a:spcPct val="100000"/>
            </a:lnSpc>
            <a:spcBef>
              <a:spcPct val="0"/>
            </a:spcBef>
            <a:spcAft>
              <a:spcPct val="35000"/>
            </a:spcAft>
            <a:buNone/>
          </a:pPr>
          <a:r>
            <a:rPr lang="de-DE" sz="1600" kern="1200" dirty="0"/>
            <a:t>(</a:t>
          </a:r>
          <a:r>
            <a:rPr lang="de-DE" sz="1600" kern="1200" dirty="0" err="1"/>
            <a:t>Inductive</a:t>
          </a:r>
          <a:r>
            <a:rPr lang="de-DE" sz="1600" kern="1200" dirty="0"/>
            <a:t>) </a:t>
          </a:r>
          <a:r>
            <a:rPr lang="de-DE" sz="1600" kern="1200" dirty="0" err="1"/>
            <a:t>splits</a:t>
          </a:r>
          <a:r>
            <a:rPr lang="de-DE" sz="1600" kern="1200" dirty="0"/>
            <a:t> </a:t>
          </a:r>
          <a:r>
            <a:rPr lang="de-DE" sz="1600" kern="1200" dirty="0" err="1"/>
            <a:t>the</a:t>
          </a:r>
          <a:r>
            <a:rPr lang="de-DE" sz="1600" kern="1200" dirty="0"/>
            <a:t> </a:t>
          </a:r>
          <a:r>
            <a:rPr lang="de-DE" sz="1600" kern="1200" dirty="0" err="1"/>
            <a:t>data</a:t>
          </a:r>
          <a:r>
            <a:rPr lang="de-DE" sz="1600" kern="1200" dirty="0"/>
            <a:t> </a:t>
          </a:r>
          <a:r>
            <a:rPr lang="de-DE" sz="1600" kern="1200" dirty="0" err="1"/>
            <a:t>into</a:t>
          </a:r>
          <a:r>
            <a:rPr lang="de-DE" sz="1600" kern="1200" dirty="0"/>
            <a:t> </a:t>
          </a:r>
          <a:r>
            <a:rPr lang="de-DE" sz="1600" kern="1200" dirty="0" err="1"/>
            <a:t>training</a:t>
          </a:r>
          <a:r>
            <a:rPr lang="de-DE" sz="1600" kern="1200" dirty="0"/>
            <a:t> and </a:t>
          </a:r>
          <a:r>
            <a:rPr lang="de-DE" sz="1600" kern="1200" dirty="0" err="1"/>
            <a:t>calibration</a:t>
          </a:r>
          <a:r>
            <a:rPr lang="de-DE" sz="1600" kern="1200" dirty="0"/>
            <a:t> </a:t>
          </a:r>
          <a:r>
            <a:rPr lang="de-DE" sz="1600" kern="1200" dirty="0" err="1"/>
            <a:t>sets</a:t>
          </a:r>
          <a:r>
            <a:rPr lang="de-DE" sz="1600" kern="1200" dirty="0"/>
            <a:t>. The </a:t>
          </a:r>
          <a:r>
            <a:rPr lang="de-DE" sz="1600" kern="1200" dirty="0" err="1"/>
            <a:t>model</a:t>
          </a:r>
          <a:r>
            <a:rPr lang="de-DE" sz="1600" kern="1200" dirty="0"/>
            <a:t> </a:t>
          </a:r>
          <a:r>
            <a:rPr lang="de-DE" sz="1600" kern="1200" dirty="0" err="1"/>
            <a:t>is</a:t>
          </a:r>
          <a:r>
            <a:rPr lang="de-DE" sz="1600" kern="1200" dirty="0"/>
            <a:t> </a:t>
          </a:r>
          <a:r>
            <a:rPr lang="de-DE" sz="1600" kern="1200" dirty="0" err="1"/>
            <a:t>trained</a:t>
          </a:r>
          <a:r>
            <a:rPr lang="de-DE" sz="1600" kern="1200" dirty="0"/>
            <a:t> </a:t>
          </a:r>
          <a:r>
            <a:rPr lang="de-DE" sz="1600" kern="1200" dirty="0" err="1"/>
            <a:t>once</a:t>
          </a:r>
          <a:r>
            <a:rPr lang="de-DE" sz="1600" kern="1200" dirty="0"/>
            <a:t> on </a:t>
          </a:r>
          <a:r>
            <a:rPr lang="de-DE" sz="1600" kern="1200" dirty="0" err="1"/>
            <a:t>the</a:t>
          </a:r>
          <a:r>
            <a:rPr lang="de-DE" sz="1600" kern="1200" dirty="0"/>
            <a:t> </a:t>
          </a:r>
          <a:r>
            <a:rPr lang="de-DE" sz="1600" kern="1200" dirty="0" err="1"/>
            <a:t>training</a:t>
          </a:r>
          <a:r>
            <a:rPr lang="de-DE" sz="1600" kern="1200" dirty="0"/>
            <a:t> </a:t>
          </a:r>
          <a:r>
            <a:rPr lang="de-DE" sz="1600" kern="1200" dirty="0" err="1"/>
            <a:t>set</a:t>
          </a:r>
          <a:r>
            <a:rPr lang="de-DE" sz="1600" kern="1200" dirty="0"/>
            <a:t>, and </a:t>
          </a:r>
          <a:r>
            <a:rPr lang="de-DE" sz="1600" kern="1200" dirty="0" err="1"/>
            <a:t>the</a:t>
          </a:r>
          <a:r>
            <a:rPr lang="de-DE" sz="1600" kern="1200" dirty="0"/>
            <a:t> </a:t>
          </a:r>
          <a:r>
            <a:rPr lang="de-DE" sz="1600" kern="1200" dirty="0" err="1"/>
            <a:t>calibration</a:t>
          </a:r>
          <a:r>
            <a:rPr lang="de-DE" sz="1600" kern="1200" dirty="0"/>
            <a:t> </a:t>
          </a:r>
          <a:r>
            <a:rPr lang="de-DE" sz="1600" kern="1200" dirty="0" err="1"/>
            <a:t>set</a:t>
          </a:r>
          <a:r>
            <a:rPr lang="de-DE" sz="1600" kern="1200" dirty="0"/>
            <a:t> </a:t>
          </a:r>
          <a:r>
            <a:rPr lang="de-DE" sz="1600" kern="1200" dirty="0" err="1"/>
            <a:t>is</a:t>
          </a:r>
          <a:r>
            <a:rPr lang="de-DE" sz="1600" kern="1200" dirty="0"/>
            <a:t> </a:t>
          </a:r>
          <a:r>
            <a:rPr lang="de-DE" sz="1600" kern="1200" dirty="0" err="1"/>
            <a:t>used</a:t>
          </a:r>
          <a:r>
            <a:rPr lang="de-DE" sz="1600" kern="1200" dirty="0"/>
            <a:t> </a:t>
          </a:r>
          <a:r>
            <a:rPr lang="de-DE" sz="1600" kern="1200" dirty="0" err="1"/>
            <a:t>to</a:t>
          </a:r>
          <a:r>
            <a:rPr lang="de-DE" sz="1600" kern="1200" dirty="0"/>
            <a:t> </a:t>
          </a:r>
          <a:r>
            <a:rPr lang="de-DE" sz="1600" kern="1200" dirty="0" err="1"/>
            <a:t>adjust</a:t>
          </a:r>
          <a:r>
            <a:rPr lang="de-DE" sz="1600" kern="1200" dirty="0"/>
            <a:t> </a:t>
          </a:r>
          <a:r>
            <a:rPr lang="de-DE" sz="1600" kern="1200" dirty="0" err="1"/>
            <a:t>the</a:t>
          </a:r>
          <a:r>
            <a:rPr lang="de-DE" sz="1600" kern="1200" dirty="0"/>
            <a:t> </a:t>
          </a:r>
          <a:r>
            <a:rPr lang="de-DE" sz="1600" kern="1200" dirty="0" err="1"/>
            <a:t>prediction</a:t>
          </a:r>
          <a:r>
            <a:rPr lang="de-DE" sz="1600" kern="1200" dirty="0"/>
            <a:t> </a:t>
          </a:r>
          <a:r>
            <a:rPr lang="de-DE" sz="1600" kern="1200" dirty="0" err="1"/>
            <a:t>intervals</a:t>
          </a:r>
          <a:r>
            <a:rPr lang="de-DE" sz="1600" kern="1200" dirty="0"/>
            <a:t>. </a:t>
          </a:r>
          <a:r>
            <a:rPr lang="de-DE" sz="1600" kern="1200" dirty="0" err="1"/>
            <a:t>It‘s</a:t>
          </a:r>
          <a:r>
            <a:rPr lang="de-DE" sz="1600" kern="1200" dirty="0"/>
            <a:t> </a:t>
          </a:r>
          <a:r>
            <a:rPr lang="de-DE" sz="1600" kern="1200" dirty="0" err="1"/>
            <a:t>the</a:t>
          </a:r>
          <a:r>
            <a:rPr lang="de-DE" sz="1600" kern="1200" dirty="0"/>
            <a:t> </a:t>
          </a:r>
          <a:r>
            <a:rPr lang="de-DE" sz="1600" kern="1200" dirty="0" err="1"/>
            <a:t>computationally</a:t>
          </a:r>
          <a:r>
            <a:rPr lang="de-DE" sz="1600" kern="1200" dirty="0"/>
            <a:t> </a:t>
          </a:r>
          <a:r>
            <a:rPr lang="de-DE" sz="1600" kern="1200" dirty="0" err="1"/>
            <a:t>efficient</a:t>
          </a:r>
          <a:r>
            <a:rPr lang="de-DE" sz="1600" kern="1200" dirty="0"/>
            <a:t> variant.</a:t>
          </a:r>
          <a:endParaRPr lang="en-US" sz="1600" kern="1200" dirty="0"/>
        </a:p>
      </dsp:txBody>
      <dsp:txXfrm>
        <a:off x="5158083" y="1658729"/>
        <a:ext cx="2185920" cy="927360"/>
      </dsp:txXfrm>
    </dsp:sp>
    <dsp:sp modelId="{94F3E914-8EAF-40A8-806D-76E5C1A37760}">
      <dsp:nvSpPr>
        <dsp:cNvPr id="0" name=""/>
        <dsp:cNvSpPr/>
      </dsp:nvSpPr>
      <dsp:spPr>
        <a:xfrm>
          <a:off x="7724884" y="1658729"/>
          <a:ext cx="927360" cy="9273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7F862-3C1A-4B32-BF29-2152FE5BC586}">
      <dsp:nvSpPr>
        <dsp:cNvPr id="0" name=""/>
        <dsp:cNvSpPr/>
      </dsp:nvSpPr>
      <dsp:spPr>
        <a:xfrm>
          <a:off x="7919630" y="1853475"/>
          <a:ext cx="537868" cy="5378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29ABAC-13E1-46BB-9D06-29C615C20481}">
      <dsp:nvSpPr>
        <dsp:cNvPr id="0" name=""/>
        <dsp:cNvSpPr/>
      </dsp:nvSpPr>
      <dsp:spPr>
        <a:xfrm>
          <a:off x="8850964" y="1700882"/>
          <a:ext cx="2185920" cy="8430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de-DE" sz="1600" b="1" kern="1200" dirty="0"/>
            <a:t>Cross-</a:t>
          </a:r>
          <a:r>
            <a:rPr lang="de-DE" sz="1600" b="1" kern="1200" dirty="0" err="1"/>
            <a:t>Conformal</a:t>
          </a:r>
          <a:r>
            <a:rPr lang="de-DE" sz="1600" b="1" kern="1200" dirty="0"/>
            <a:t> </a:t>
          </a:r>
          <a:r>
            <a:rPr lang="de-DE" sz="1600" b="1" kern="1200" dirty="0" err="1"/>
            <a:t>prediction</a:t>
          </a:r>
          <a:r>
            <a:rPr lang="de-DE" sz="1600" kern="1200" dirty="0"/>
            <a:t> </a:t>
          </a:r>
        </a:p>
        <a:p>
          <a:pPr marL="0" lvl="0" indent="0" algn="l" defTabSz="711200">
            <a:lnSpc>
              <a:spcPct val="100000"/>
            </a:lnSpc>
            <a:spcBef>
              <a:spcPct val="0"/>
            </a:spcBef>
            <a:spcAft>
              <a:spcPct val="35000"/>
            </a:spcAft>
            <a:buNone/>
          </a:pPr>
          <a:r>
            <a:rPr lang="de-DE" sz="1600" kern="1200" dirty="0" err="1"/>
            <a:t>is</a:t>
          </a:r>
          <a:r>
            <a:rPr lang="de-DE" sz="1600" kern="1200" dirty="0"/>
            <a:t> a </a:t>
          </a:r>
          <a:r>
            <a:rPr lang="de-DE" sz="1600" kern="1200" dirty="0" err="1"/>
            <a:t>resampling-based</a:t>
          </a:r>
          <a:r>
            <a:rPr lang="de-DE" sz="1600" kern="1200" dirty="0"/>
            <a:t> </a:t>
          </a:r>
          <a:r>
            <a:rPr lang="de-DE" sz="1600" kern="1200" dirty="0" err="1"/>
            <a:t>method</a:t>
          </a:r>
          <a:r>
            <a:rPr lang="de-DE" sz="1600" kern="1200" dirty="0"/>
            <a:t> </a:t>
          </a:r>
          <a:r>
            <a:rPr lang="de-DE" sz="1600" kern="1200" dirty="0" err="1"/>
            <a:t>that</a:t>
          </a:r>
          <a:r>
            <a:rPr lang="de-DE" sz="1600" kern="1200" dirty="0"/>
            <a:t> </a:t>
          </a:r>
          <a:r>
            <a:rPr lang="de-DE" sz="1600" kern="1200" dirty="0" err="1"/>
            <a:t>generalises</a:t>
          </a:r>
          <a:r>
            <a:rPr lang="de-DE" sz="1600" kern="1200" dirty="0"/>
            <a:t> </a:t>
          </a:r>
          <a:r>
            <a:rPr lang="de-DE" sz="1600" kern="1200" dirty="0" err="1"/>
            <a:t>the</a:t>
          </a:r>
          <a:r>
            <a:rPr lang="de-DE" sz="1600" kern="1200" dirty="0"/>
            <a:t> </a:t>
          </a:r>
          <a:r>
            <a:rPr lang="de-DE" sz="1600" kern="1200" dirty="0" err="1"/>
            <a:t>split</a:t>
          </a:r>
          <a:r>
            <a:rPr lang="de-DE" sz="1600" kern="1200" dirty="0"/>
            <a:t> </a:t>
          </a:r>
          <a:r>
            <a:rPr lang="de-DE" sz="1600" kern="1200" dirty="0" err="1"/>
            <a:t>conformal</a:t>
          </a:r>
          <a:r>
            <a:rPr lang="de-DE" sz="1600" kern="1200" dirty="0"/>
            <a:t> </a:t>
          </a:r>
          <a:r>
            <a:rPr lang="de-DE" sz="1600" kern="1200" dirty="0" err="1"/>
            <a:t>prediction</a:t>
          </a:r>
          <a:r>
            <a:rPr lang="de-DE" sz="1600" kern="1200" dirty="0"/>
            <a:t>. Data </a:t>
          </a:r>
          <a:r>
            <a:rPr lang="de-DE" sz="1600" kern="1200" dirty="0" err="1"/>
            <a:t>is</a:t>
          </a:r>
          <a:r>
            <a:rPr lang="de-DE" sz="1600" kern="1200" dirty="0"/>
            <a:t> </a:t>
          </a:r>
          <a:r>
            <a:rPr lang="de-DE" sz="1600" kern="1200" dirty="0" err="1"/>
            <a:t>split</a:t>
          </a:r>
          <a:r>
            <a:rPr lang="de-DE" sz="1600" kern="1200" dirty="0"/>
            <a:t> </a:t>
          </a:r>
          <a:r>
            <a:rPr lang="de-DE" sz="1600" kern="1200" dirty="0" err="1"/>
            <a:t>into</a:t>
          </a:r>
          <a:r>
            <a:rPr lang="de-DE" sz="1600" kern="1200" dirty="0"/>
            <a:t> K </a:t>
          </a:r>
          <a:r>
            <a:rPr lang="de-DE" sz="1600" kern="1200" dirty="0" err="1"/>
            <a:t>folds</a:t>
          </a:r>
          <a:r>
            <a:rPr lang="de-DE" sz="1600" kern="1200" dirty="0"/>
            <a:t>; </a:t>
          </a:r>
          <a:r>
            <a:rPr lang="de-DE" sz="1600" kern="1200" dirty="0" err="1"/>
            <a:t>for</a:t>
          </a:r>
          <a:r>
            <a:rPr lang="de-DE" sz="1600" kern="1200" dirty="0"/>
            <a:t> </a:t>
          </a:r>
          <a:r>
            <a:rPr lang="de-DE" sz="1600" kern="1200" dirty="0" err="1"/>
            <a:t>each</a:t>
          </a:r>
          <a:r>
            <a:rPr lang="de-DE" sz="1600" kern="1200" dirty="0"/>
            <a:t> </a:t>
          </a:r>
          <a:r>
            <a:rPr lang="de-DE" sz="1600" kern="1200" dirty="0" err="1"/>
            <a:t>fold</a:t>
          </a:r>
          <a:r>
            <a:rPr lang="de-DE" sz="1600" kern="1200" dirty="0"/>
            <a:t>, </a:t>
          </a:r>
          <a:r>
            <a:rPr lang="de-DE" sz="1600" kern="1200" dirty="0" err="1"/>
            <a:t>the</a:t>
          </a:r>
          <a:r>
            <a:rPr lang="de-DE" sz="1600" kern="1200" dirty="0"/>
            <a:t> </a:t>
          </a:r>
          <a:r>
            <a:rPr lang="de-DE" sz="1600" kern="1200" dirty="0" err="1"/>
            <a:t>model</a:t>
          </a:r>
          <a:r>
            <a:rPr lang="de-DE" sz="1600" kern="1200" dirty="0"/>
            <a:t> </a:t>
          </a:r>
          <a:r>
            <a:rPr lang="de-DE" sz="1600" kern="1200" dirty="0" err="1"/>
            <a:t>is</a:t>
          </a:r>
          <a:r>
            <a:rPr lang="de-DE" sz="1600" kern="1200" dirty="0"/>
            <a:t> </a:t>
          </a:r>
          <a:r>
            <a:rPr lang="de-DE" sz="1600" kern="1200" dirty="0" err="1"/>
            <a:t>trained</a:t>
          </a:r>
          <a:r>
            <a:rPr lang="de-DE" sz="1600" kern="1200" dirty="0"/>
            <a:t> on </a:t>
          </a:r>
          <a:r>
            <a:rPr lang="de-DE" sz="1600" kern="1200" dirty="0" err="1"/>
            <a:t>the</a:t>
          </a:r>
          <a:r>
            <a:rPr lang="de-DE" sz="1600" kern="1200" dirty="0"/>
            <a:t> </a:t>
          </a:r>
          <a:r>
            <a:rPr lang="de-DE" sz="1600" kern="1200" dirty="0" err="1"/>
            <a:t>remaining</a:t>
          </a:r>
          <a:r>
            <a:rPr lang="de-DE" sz="1600" kern="1200" dirty="0"/>
            <a:t> K-1 </a:t>
          </a:r>
          <a:r>
            <a:rPr lang="de-DE" sz="1600" kern="1200" dirty="0" err="1"/>
            <a:t>folds</a:t>
          </a:r>
          <a:r>
            <a:rPr lang="de-DE" sz="1600" kern="1200" dirty="0"/>
            <a:t>, and </a:t>
          </a:r>
          <a:r>
            <a:rPr lang="de-DE" sz="1600" kern="1200" dirty="0" err="1"/>
            <a:t>the</a:t>
          </a:r>
          <a:r>
            <a:rPr lang="de-DE" sz="1600" kern="1200" dirty="0"/>
            <a:t> </a:t>
          </a:r>
          <a:r>
            <a:rPr lang="de-DE" sz="1600" kern="1200" dirty="0" err="1"/>
            <a:t>prediction</a:t>
          </a:r>
          <a:r>
            <a:rPr lang="de-DE" sz="1600" kern="1200" dirty="0"/>
            <a:t> </a:t>
          </a:r>
          <a:r>
            <a:rPr lang="de-DE" sz="1600" kern="1200" dirty="0" err="1"/>
            <a:t>interval</a:t>
          </a:r>
          <a:r>
            <a:rPr lang="de-DE" sz="1600" kern="1200" dirty="0"/>
            <a:t> </a:t>
          </a:r>
          <a:r>
            <a:rPr lang="de-DE" sz="1600" kern="1200" dirty="0" err="1"/>
            <a:t>is</a:t>
          </a:r>
          <a:r>
            <a:rPr lang="de-DE" sz="1600" kern="1200" dirty="0"/>
            <a:t> </a:t>
          </a:r>
          <a:r>
            <a:rPr lang="de-DE" sz="1600" kern="1200" dirty="0" err="1"/>
            <a:t>computed</a:t>
          </a:r>
          <a:r>
            <a:rPr lang="de-DE" sz="1600" kern="1200" dirty="0"/>
            <a:t> on </a:t>
          </a:r>
          <a:r>
            <a:rPr lang="de-DE" sz="1600" kern="1200" dirty="0" err="1"/>
            <a:t>the</a:t>
          </a:r>
          <a:r>
            <a:rPr lang="de-DE" sz="1600" kern="1200" dirty="0"/>
            <a:t> </a:t>
          </a:r>
          <a:r>
            <a:rPr lang="de-DE" sz="1600" kern="1200" dirty="0" err="1"/>
            <a:t>left</a:t>
          </a:r>
          <a:r>
            <a:rPr lang="de-DE" sz="1600" kern="1200" dirty="0"/>
            <a:t>-out </a:t>
          </a:r>
          <a:r>
            <a:rPr lang="de-DE" sz="1600" kern="1200" dirty="0" err="1"/>
            <a:t>fold</a:t>
          </a:r>
          <a:r>
            <a:rPr lang="de-DE" sz="1600" kern="1200" dirty="0"/>
            <a:t>. The final </a:t>
          </a:r>
          <a:r>
            <a:rPr lang="de-DE" sz="1600" kern="1200" dirty="0" err="1"/>
            <a:t>prediction</a:t>
          </a:r>
          <a:r>
            <a:rPr lang="de-DE" sz="1600" kern="1200" dirty="0"/>
            <a:t> </a:t>
          </a:r>
          <a:r>
            <a:rPr lang="de-DE" sz="1600" kern="1200" dirty="0" err="1"/>
            <a:t>interval</a:t>
          </a:r>
          <a:r>
            <a:rPr lang="de-DE" sz="1600" kern="1200" dirty="0"/>
            <a:t> </a:t>
          </a:r>
          <a:r>
            <a:rPr lang="de-DE" sz="1600" kern="1200" dirty="0" err="1"/>
            <a:t>is</a:t>
          </a:r>
          <a:r>
            <a:rPr lang="de-DE" sz="1600" kern="1200" dirty="0"/>
            <a:t> </a:t>
          </a:r>
          <a:r>
            <a:rPr lang="de-DE" sz="1600" kern="1200" dirty="0" err="1"/>
            <a:t>built</a:t>
          </a:r>
          <a:r>
            <a:rPr lang="de-DE" sz="1600" kern="1200" dirty="0"/>
            <a:t> </a:t>
          </a:r>
          <a:r>
            <a:rPr lang="de-DE" sz="1600" kern="1200" dirty="0" err="1"/>
            <a:t>by</a:t>
          </a:r>
          <a:r>
            <a:rPr lang="de-DE" sz="1600" kern="1200" dirty="0"/>
            <a:t> </a:t>
          </a:r>
          <a:r>
            <a:rPr lang="de-DE" sz="1600" kern="1200" dirty="0" err="1"/>
            <a:t>aggregating</a:t>
          </a:r>
          <a:r>
            <a:rPr lang="de-DE" sz="1600" kern="1200" dirty="0"/>
            <a:t> </a:t>
          </a:r>
          <a:r>
            <a:rPr lang="de-DE" sz="1600" kern="1200" dirty="0" err="1"/>
            <a:t>results</a:t>
          </a:r>
          <a:r>
            <a:rPr lang="de-DE" sz="1600" kern="1200" dirty="0"/>
            <a:t> </a:t>
          </a:r>
          <a:r>
            <a:rPr lang="de-DE" sz="1600" kern="1200" dirty="0" err="1"/>
            <a:t>across</a:t>
          </a:r>
          <a:r>
            <a:rPr lang="de-DE" sz="1600" kern="1200" dirty="0"/>
            <a:t> all </a:t>
          </a:r>
          <a:r>
            <a:rPr lang="de-DE" sz="1600" kern="1200" dirty="0" err="1"/>
            <a:t>partitions</a:t>
          </a:r>
          <a:r>
            <a:rPr lang="de-DE" sz="1600" kern="1200" dirty="0"/>
            <a:t>.    </a:t>
          </a:r>
          <a:endParaRPr lang="en-US" sz="1600" kern="1200" dirty="0"/>
        </a:p>
      </dsp:txBody>
      <dsp:txXfrm>
        <a:off x="8850964" y="1700882"/>
        <a:ext cx="2185920" cy="8430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4F8C8-A94E-44DF-BEA6-6088E6BCF493}">
      <dsp:nvSpPr>
        <dsp:cNvPr id="0" name=""/>
        <dsp:cNvSpPr/>
      </dsp:nvSpPr>
      <dsp:spPr>
        <a:xfrm>
          <a:off x="2227332" y="137"/>
          <a:ext cx="1481024" cy="1481024"/>
        </a:xfrm>
        <a:prstGeom prst="downArrow">
          <a:avLst>
            <a:gd name="adj1" fmla="val 50000"/>
            <a:gd name="adj2" fmla="val 35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it-IT" sz="1200" kern="1200" dirty="0">
              <a:solidFill>
                <a:schemeClr val="bg1"/>
              </a:solidFill>
              <a:latin typeface="Verdana" panose="020B0604030504040204" pitchFamily="34" charset="0"/>
              <a:ea typeface="Verdana" panose="020B0604030504040204" pitchFamily="34" charset="0"/>
            </a:rPr>
            <a:t>Non </a:t>
          </a:r>
          <a:r>
            <a:rPr lang="it-IT" sz="1200" kern="1200" dirty="0" err="1">
              <a:solidFill>
                <a:schemeClr val="bg1"/>
              </a:solidFill>
              <a:latin typeface="Verdana" panose="020B0604030504040204" pitchFamily="34" charset="0"/>
              <a:ea typeface="Verdana" panose="020B0604030504040204" pitchFamily="34" charset="0"/>
            </a:rPr>
            <a:t>Conformity</a:t>
          </a:r>
          <a:r>
            <a:rPr lang="it-IT" sz="1200" kern="1200" dirty="0">
              <a:solidFill>
                <a:schemeClr val="bg1"/>
              </a:solidFill>
              <a:latin typeface="Verdana" panose="020B0604030504040204" pitchFamily="34" charset="0"/>
              <a:ea typeface="Verdana" panose="020B0604030504040204" pitchFamily="34" charset="0"/>
            </a:rPr>
            <a:t> Score</a:t>
          </a:r>
        </a:p>
      </dsp:txBody>
      <dsp:txXfrm>
        <a:off x="2597588" y="137"/>
        <a:ext cx="740512" cy="1221845"/>
      </dsp:txXfrm>
    </dsp:sp>
    <dsp:sp modelId="{BFE512B4-E169-48E3-B993-85E1FA939792}">
      <dsp:nvSpPr>
        <dsp:cNvPr id="0" name=""/>
        <dsp:cNvSpPr/>
      </dsp:nvSpPr>
      <dsp:spPr>
        <a:xfrm rot="3600000">
          <a:off x="3581455" y="722285"/>
          <a:ext cx="1481024" cy="1600335"/>
        </a:xfrm>
        <a:prstGeom prst="downArrow">
          <a:avLst>
            <a:gd name="adj1" fmla="val 50000"/>
            <a:gd name="adj2" fmla="val 35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it-IT" sz="1200" kern="1200" dirty="0" err="1">
              <a:solidFill>
                <a:schemeClr val="bg1"/>
              </a:solidFill>
              <a:latin typeface="Verdana" panose="020B0604030504040204" pitchFamily="34" charset="0"/>
              <a:ea typeface="Verdana" panose="020B0604030504040204" pitchFamily="34" charset="0"/>
            </a:rPr>
            <a:t>Miscoverage</a:t>
          </a:r>
          <a:r>
            <a:rPr lang="it-IT" sz="1200" kern="1200" dirty="0">
              <a:solidFill>
                <a:schemeClr val="bg1"/>
              </a:solidFill>
              <a:latin typeface="Verdana" panose="020B0604030504040204" pitchFamily="34" charset="0"/>
              <a:ea typeface="Verdana" panose="020B0604030504040204" pitchFamily="34" charset="0"/>
            </a:rPr>
            <a:t> rate/Coverage</a:t>
          </a:r>
        </a:p>
      </dsp:txBody>
      <dsp:txXfrm rot="-5400000">
        <a:off x="3763617" y="1087402"/>
        <a:ext cx="1341156" cy="740512"/>
      </dsp:txXfrm>
    </dsp:sp>
    <dsp:sp modelId="{1228B9E9-EA4F-4041-BDE5-2E9379392D9D}">
      <dsp:nvSpPr>
        <dsp:cNvPr id="0" name=""/>
        <dsp:cNvSpPr/>
      </dsp:nvSpPr>
      <dsp:spPr>
        <a:xfrm rot="7200000">
          <a:off x="3581455" y="2345547"/>
          <a:ext cx="1481024" cy="1481024"/>
        </a:xfrm>
        <a:prstGeom prst="downArrow">
          <a:avLst>
            <a:gd name="adj1" fmla="val 50000"/>
            <a:gd name="adj2" fmla="val 35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it-IT" sz="1200" kern="1200" dirty="0">
              <a:latin typeface="Verdana" panose="020B0604030504040204" pitchFamily="34" charset="0"/>
              <a:ea typeface="Verdana" panose="020B0604030504040204" pitchFamily="34" charset="0"/>
            </a:rPr>
            <a:t>Data </a:t>
          </a:r>
          <a:r>
            <a:rPr lang="it-IT" sz="1200" kern="1200" dirty="0">
              <a:solidFill>
                <a:schemeClr val="bg1"/>
              </a:solidFill>
              <a:latin typeface="Verdana" panose="020B0604030504040204" pitchFamily="34" charset="0"/>
              <a:ea typeface="Verdana" panose="020B0604030504040204" pitchFamily="34" charset="0"/>
            </a:rPr>
            <a:t>Splitting (optional </a:t>
          </a:r>
          <a:r>
            <a:rPr lang="it-IT" sz="1200" kern="1200" dirty="0" err="1">
              <a:solidFill>
                <a:schemeClr val="bg1"/>
              </a:solidFill>
              <a:latin typeface="Verdana" panose="020B0604030504040204" pitchFamily="34" charset="0"/>
              <a:ea typeface="Verdana" panose="020B0604030504040204" pitchFamily="34" charset="0"/>
            </a:rPr>
            <a:t>but</a:t>
          </a:r>
          <a:r>
            <a:rPr lang="it-IT" sz="1200" kern="1200" dirty="0">
              <a:solidFill>
                <a:schemeClr val="bg1"/>
              </a:solidFill>
              <a:latin typeface="Verdana" panose="020B0604030504040204" pitchFamily="34" charset="0"/>
              <a:ea typeface="Verdana" panose="020B0604030504040204" pitchFamily="34" charset="0"/>
            </a:rPr>
            <a:t> common)</a:t>
          </a:r>
        </a:p>
      </dsp:txBody>
      <dsp:txXfrm rot="-5400000">
        <a:off x="3823273" y="2780597"/>
        <a:ext cx="1221845" cy="740512"/>
      </dsp:txXfrm>
    </dsp:sp>
    <dsp:sp modelId="{F09E21DD-DD9C-44BA-A3AF-060D5E67EFA3}">
      <dsp:nvSpPr>
        <dsp:cNvPr id="0" name=""/>
        <dsp:cNvSpPr/>
      </dsp:nvSpPr>
      <dsp:spPr>
        <a:xfrm rot="10800000">
          <a:off x="2227332" y="3127350"/>
          <a:ext cx="1481024" cy="1481024"/>
        </a:xfrm>
        <a:prstGeom prst="downArrow">
          <a:avLst>
            <a:gd name="adj1" fmla="val 50000"/>
            <a:gd name="adj2" fmla="val 35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it-IT" sz="1200" kern="1200" dirty="0">
              <a:solidFill>
                <a:schemeClr val="bg1"/>
              </a:solidFill>
              <a:latin typeface="Verdana" panose="020B0604030504040204" pitchFamily="34" charset="0"/>
              <a:ea typeface="Verdana" panose="020B0604030504040204" pitchFamily="34" charset="0"/>
            </a:rPr>
            <a:t>Train the model</a:t>
          </a:r>
        </a:p>
      </dsp:txBody>
      <dsp:txXfrm rot="10800000">
        <a:off x="2597588" y="3386529"/>
        <a:ext cx="740512" cy="1221845"/>
      </dsp:txXfrm>
    </dsp:sp>
    <dsp:sp modelId="{CB472A82-FE27-4162-A079-ADA24BB84857}">
      <dsp:nvSpPr>
        <dsp:cNvPr id="0" name=""/>
        <dsp:cNvSpPr/>
      </dsp:nvSpPr>
      <dsp:spPr>
        <a:xfrm rot="14400000">
          <a:off x="873210" y="2345547"/>
          <a:ext cx="1481024" cy="1481024"/>
        </a:xfrm>
        <a:prstGeom prst="downArrow">
          <a:avLst>
            <a:gd name="adj1" fmla="val 50000"/>
            <a:gd name="adj2" fmla="val 35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it-IT" sz="1200" kern="1200" dirty="0">
              <a:solidFill>
                <a:schemeClr val="bg1"/>
              </a:solidFill>
              <a:latin typeface="Verdana" panose="020B0604030504040204" pitchFamily="34" charset="0"/>
              <a:ea typeface="Verdana" panose="020B0604030504040204" pitchFamily="34" charset="0"/>
            </a:rPr>
            <a:t>Calibrate the model</a:t>
          </a:r>
        </a:p>
      </dsp:txBody>
      <dsp:txXfrm rot="5400000">
        <a:off x="890572" y="2780597"/>
        <a:ext cx="1221845" cy="740512"/>
      </dsp:txXfrm>
    </dsp:sp>
    <dsp:sp modelId="{2F1FECE0-E2D3-4C7C-941F-72F52102395D}">
      <dsp:nvSpPr>
        <dsp:cNvPr id="0" name=""/>
        <dsp:cNvSpPr/>
      </dsp:nvSpPr>
      <dsp:spPr>
        <a:xfrm rot="18000000">
          <a:off x="873210" y="781941"/>
          <a:ext cx="1481024" cy="1481024"/>
        </a:xfrm>
        <a:prstGeom prst="downArrow">
          <a:avLst>
            <a:gd name="adj1" fmla="val 50000"/>
            <a:gd name="adj2" fmla="val 35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it-IT" sz="1200" kern="1200" dirty="0" err="1">
              <a:solidFill>
                <a:schemeClr val="bg1"/>
              </a:solidFill>
              <a:latin typeface="Verdana" panose="020B0604030504040204" pitchFamily="34" charset="0"/>
              <a:ea typeface="Verdana" panose="020B0604030504040204" pitchFamily="34" charset="0"/>
            </a:rPr>
            <a:t>Prediction</a:t>
          </a:r>
          <a:r>
            <a:rPr lang="it-IT" sz="1200" kern="1200" dirty="0">
              <a:solidFill>
                <a:schemeClr val="bg1"/>
              </a:solidFill>
              <a:latin typeface="Verdana" panose="020B0604030504040204" pitchFamily="34" charset="0"/>
              <a:ea typeface="Verdana" panose="020B0604030504040204" pitchFamily="34" charset="0"/>
            </a:rPr>
            <a:t> on </a:t>
          </a:r>
          <a:r>
            <a:rPr lang="it-IT" sz="1200" kern="1200" dirty="0" err="1">
              <a:solidFill>
                <a:schemeClr val="bg1"/>
              </a:solidFill>
              <a:latin typeface="Verdana" panose="020B0604030504040204" pitchFamily="34" charset="0"/>
              <a:ea typeface="Verdana" panose="020B0604030504040204" pitchFamily="34" charset="0"/>
            </a:rPr>
            <a:t>unseen</a:t>
          </a:r>
          <a:r>
            <a:rPr lang="it-IT" sz="1200" kern="1200" dirty="0">
              <a:solidFill>
                <a:schemeClr val="bg1"/>
              </a:solidFill>
              <a:latin typeface="Verdana" panose="020B0604030504040204" pitchFamily="34" charset="0"/>
              <a:ea typeface="Verdana" panose="020B0604030504040204" pitchFamily="34" charset="0"/>
            </a:rPr>
            <a:t> data</a:t>
          </a:r>
        </a:p>
      </dsp:txBody>
      <dsp:txXfrm rot="5400000">
        <a:off x="890572" y="1087402"/>
        <a:ext cx="1221845" cy="74051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71D473-A98B-4C4C-95E0-4C423431E504}" type="datetimeFigureOut">
              <a:rPr lang="it-IT" smtClean="0"/>
              <a:t>31/10/2025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6BE71-9B98-4D91-A838-66D61DF3ED4A}" type="slidenum">
              <a:rPr lang="it-IT" smtClean="0"/>
              <a:t>‹N›</a:t>
            </a:fld>
            <a:endParaRPr lang="it-IT"/>
          </a:p>
        </p:txBody>
      </p:sp>
    </p:spTree>
    <p:extLst>
      <p:ext uri="{BB962C8B-B14F-4D97-AF65-F5344CB8AC3E}">
        <p14:creationId xmlns:p14="http://schemas.microsoft.com/office/powerpoint/2010/main" val="656564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AEA6BE71-9B98-4D91-A838-66D61DF3ED4A}" type="slidenum">
              <a:rPr lang="it-IT" smtClean="0"/>
              <a:t>4</a:t>
            </a:fld>
            <a:endParaRPr lang="it-IT"/>
          </a:p>
        </p:txBody>
      </p:sp>
    </p:spTree>
    <p:extLst>
      <p:ext uri="{BB962C8B-B14F-4D97-AF65-F5344CB8AC3E}">
        <p14:creationId xmlns:p14="http://schemas.microsoft.com/office/powerpoint/2010/main" val="551624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EDF27449-2D36-E9D5-60D5-22490EBC4419}"/>
            </a:ext>
          </a:extLst>
        </p:cNvPr>
        <p:cNvGrpSpPr/>
        <p:nvPr/>
      </p:nvGrpSpPr>
      <p:grpSpPr>
        <a:xfrm>
          <a:off x="0" y="0"/>
          <a:ext cx="0" cy="0"/>
          <a:chOff x="0" y="0"/>
          <a:chExt cx="0" cy="0"/>
        </a:xfrm>
      </p:grpSpPr>
      <p:sp>
        <p:nvSpPr>
          <p:cNvPr id="186" name="Google Shape;186;g35d9b2fd2a7_0_0:notes">
            <a:extLst>
              <a:ext uri="{FF2B5EF4-FFF2-40B4-BE49-F238E27FC236}">
                <a16:creationId xmlns:a16="http://schemas.microsoft.com/office/drawing/2014/main" id="{42D7A7C4-4232-78EA-6EDA-7AFF73F2006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35d9b2fd2a7_0_0:notes">
            <a:extLst>
              <a:ext uri="{FF2B5EF4-FFF2-40B4-BE49-F238E27FC236}">
                <a16:creationId xmlns:a16="http://schemas.microsoft.com/office/drawing/2014/main" id="{DBCD94D3-A3D6-2702-1345-B7B3D6E246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8907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26D0FA84-37ED-D991-0062-E052B0F6AEC9}"/>
            </a:ext>
          </a:extLst>
        </p:cNvPr>
        <p:cNvGrpSpPr/>
        <p:nvPr/>
      </p:nvGrpSpPr>
      <p:grpSpPr>
        <a:xfrm>
          <a:off x="0" y="0"/>
          <a:ext cx="0" cy="0"/>
          <a:chOff x="0" y="0"/>
          <a:chExt cx="0" cy="0"/>
        </a:xfrm>
      </p:grpSpPr>
      <p:sp>
        <p:nvSpPr>
          <p:cNvPr id="186" name="Google Shape;186;g35d9b2fd2a7_0_0:notes">
            <a:extLst>
              <a:ext uri="{FF2B5EF4-FFF2-40B4-BE49-F238E27FC236}">
                <a16:creationId xmlns:a16="http://schemas.microsoft.com/office/drawing/2014/main" id="{C2CE32DE-910E-8A8A-6367-59324F5B94C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35d9b2fd2a7_0_0:notes">
            <a:extLst>
              <a:ext uri="{FF2B5EF4-FFF2-40B4-BE49-F238E27FC236}">
                <a16:creationId xmlns:a16="http://schemas.microsoft.com/office/drawing/2014/main" id="{556BB0A3-99FC-4564-AB18-B2542C399F8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0590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A2296CFC-7533-FAF0-C739-42C12DB4C4C2}"/>
            </a:ext>
          </a:extLst>
        </p:cNvPr>
        <p:cNvGrpSpPr/>
        <p:nvPr/>
      </p:nvGrpSpPr>
      <p:grpSpPr>
        <a:xfrm>
          <a:off x="0" y="0"/>
          <a:ext cx="0" cy="0"/>
          <a:chOff x="0" y="0"/>
          <a:chExt cx="0" cy="0"/>
        </a:xfrm>
      </p:grpSpPr>
      <p:sp>
        <p:nvSpPr>
          <p:cNvPr id="186" name="Google Shape;186;g35d9b2fd2a7_0_0:notes">
            <a:extLst>
              <a:ext uri="{FF2B5EF4-FFF2-40B4-BE49-F238E27FC236}">
                <a16:creationId xmlns:a16="http://schemas.microsoft.com/office/drawing/2014/main" id="{7756D910-9FA6-E35C-8211-E7E1F12FB20D}"/>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7" name="Google Shape;187;g35d9b2fd2a7_0_0:notes">
            <a:extLst>
              <a:ext uri="{FF2B5EF4-FFF2-40B4-BE49-F238E27FC236}">
                <a16:creationId xmlns:a16="http://schemas.microsoft.com/office/drawing/2014/main" id="{FABF2DD8-F7E4-FE1D-E8A6-55727EDECB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2036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BC2399E8-B068-FA2A-43F5-A6CC0ABC52ED}"/>
            </a:ext>
          </a:extLst>
        </p:cNvPr>
        <p:cNvGrpSpPr/>
        <p:nvPr/>
      </p:nvGrpSpPr>
      <p:grpSpPr>
        <a:xfrm>
          <a:off x="0" y="0"/>
          <a:ext cx="0" cy="0"/>
          <a:chOff x="0" y="0"/>
          <a:chExt cx="0" cy="0"/>
        </a:xfrm>
      </p:grpSpPr>
      <p:sp>
        <p:nvSpPr>
          <p:cNvPr id="186" name="Google Shape;186;g35d9b2fd2a7_0_0:notes">
            <a:extLst>
              <a:ext uri="{FF2B5EF4-FFF2-40B4-BE49-F238E27FC236}">
                <a16:creationId xmlns:a16="http://schemas.microsoft.com/office/drawing/2014/main" id="{E831EC8A-0AB7-5C6B-A9C4-F983A5C3119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35d9b2fd2a7_0_0:notes">
            <a:extLst>
              <a:ext uri="{FF2B5EF4-FFF2-40B4-BE49-F238E27FC236}">
                <a16:creationId xmlns:a16="http://schemas.microsoft.com/office/drawing/2014/main" id="{4FCCDE83-FB30-C5FE-AF53-98C50EEFBB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3254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EFE2D8FE-5C85-88E6-7932-79320B67A9E7}"/>
            </a:ext>
          </a:extLst>
        </p:cNvPr>
        <p:cNvGrpSpPr/>
        <p:nvPr/>
      </p:nvGrpSpPr>
      <p:grpSpPr>
        <a:xfrm>
          <a:off x="0" y="0"/>
          <a:ext cx="0" cy="0"/>
          <a:chOff x="0" y="0"/>
          <a:chExt cx="0" cy="0"/>
        </a:xfrm>
      </p:grpSpPr>
      <p:sp>
        <p:nvSpPr>
          <p:cNvPr id="186" name="Google Shape;186;g35d9b2fd2a7_0_0:notes">
            <a:extLst>
              <a:ext uri="{FF2B5EF4-FFF2-40B4-BE49-F238E27FC236}">
                <a16:creationId xmlns:a16="http://schemas.microsoft.com/office/drawing/2014/main" id="{57870627-BF4A-B081-04BD-BD0B6D4C81FA}"/>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35d9b2fd2a7_0_0:notes">
            <a:extLst>
              <a:ext uri="{FF2B5EF4-FFF2-40B4-BE49-F238E27FC236}">
                <a16:creationId xmlns:a16="http://schemas.microsoft.com/office/drawing/2014/main" id="{426E430C-E879-C495-61F2-E32F2006D6E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3210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a:extLst>
            <a:ext uri="{FF2B5EF4-FFF2-40B4-BE49-F238E27FC236}">
              <a16:creationId xmlns:a16="http://schemas.microsoft.com/office/drawing/2014/main" id="{9FD80E2F-910A-B253-0CB7-93E007D86507}"/>
            </a:ext>
          </a:extLst>
        </p:cNvPr>
        <p:cNvGrpSpPr/>
        <p:nvPr/>
      </p:nvGrpSpPr>
      <p:grpSpPr>
        <a:xfrm>
          <a:off x="0" y="0"/>
          <a:ext cx="0" cy="0"/>
          <a:chOff x="0" y="0"/>
          <a:chExt cx="0" cy="0"/>
        </a:xfrm>
      </p:grpSpPr>
      <p:sp>
        <p:nvSpPr>
          <p:cNvPr id="186" name="Google Shape;186;g35d9b2fd2a7_0_0:notes">
            <a:extLst>
              <a:ext uri="{FF2B5EF4-FFF2-40B4-BE49-F238E27FC236}">
                <a16:creationId xmlns:a16="http://schemas.microsoft.com/office/drawing/2014/main" id="{C2909FB2-0BA0-4A6A-6A8C-DCB2C09EF541}"/>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35d9b2fd2a7_0_0:notes">
            <a:extLst>
              <a:ext uri="{FF2B5EF4-FFF2-40B4-BE49-F238E27FC236}">
                <a16:creationId xmlns:a16="http://schemas.microsoft.com/office/drawing/2014/main" id="{6A8AAF86-BC6A-FC3C-7EA3-4E2648C816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9943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F086CE3-2443-C44C-1F23-473EBC534A7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CF8DA44-99B5-CC5B-D0E2-C435FC1D6C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74FE497E-E1E7-DEEB-ED14-AE592942E9E7}"/>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5" name="Segnaposto piè di pagina 4">
            <a:extLst>
              <a:ext uri="{FF2B5EF4-FFF2-40B4-BE49-F238E27FC236}">
                <a16:creationId xmlns:a16="http://schemas.microsoft.com/office/drawing/2014/main" id="{EA22D2F7-4660-3DEC-1321-6D301C4373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C65B1EDE-33AC-BA3B-C2CB-8429B131E143}"/>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4136068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9B64E2-3DCC-27E0-49F1-517C98B2C0E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13F1822-FB85-6584-76F5-52E0B60859EC}"/>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6695318-740F-DE13-9442-58BBFE731F3D}"/>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5" name="Segnaposto piè di pagina 4">
            <a:extLst>
              <a:ext uri="{FF2B5EF4-FFF2-40B4-BE49-F238E27FC236}">
                <a16:creationId xmlns:a16="http://schemas.microsoft.com/office/drawing/2014/main" id="{A7F478A1-C271-AF5C-0F62-091B16014EE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90CA69D-55A9-2FE9-381C-617C4E175F40}"/>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367658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A61D90B-1A56-D7FC-5C35-FC3CA44B57F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B776E9B-219E-4EEA-6878-833402FB276C}"/>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1BBD61B-FF0A-86F3-532B-2D8E2F203A28}"/>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5" name="Segnaposto piè di pagina 4">
            <a:extLst>
              <a:ext uri="{FF2B5EF4-FFF2-40B4-BE49-F238E27FC236}">
                <a16:creationId xmlns:a16="http://schemas.microsoft.com/office/drawing/2014/main" id="{C7F19D37-7521-687A-3E9C-92D719A39CB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EF47A61-1F64-A251-DEB9-80FD8E4B0D53}"/>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3156893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7D5ACC-DF16-A431-A0DD-DE68BB06804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7A415DA-35AE-7331-CA65-719B466B6A2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9C9A6A9-2547-AF48-C1F2-4B6781838D00}"/>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5" name="Segnaposto piè di pagina 4">
            <a:extLst>
              <a:ext uri="{FF2B5EF4-FFF2-40B4-BE49-F238E27FC236}">
                <a16:creationId xmlns:a16="http://schemas.microsoft.com/office/drawing/2014/main" id="{6D7B732F-A70A-32B8-7D44-8BB8CD1D8F7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571CCC7-5D65-DD0A-8F2E-0127B58FDF2A}"/>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199163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7BA97D5-3E74-8EB3-8823-93E46FB02B9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953D0A9E-4722-3589-2AF6-CAC5F15F6A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8361A43-BA4A-0C40-D4F9-76DBA0775057}"/>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5" name="Segnaposto piè di pagina 4">
            <a:extLst>
              <a:ext uri="{FF2B5EF4-FFF2-40B4-BE49-F238E27FC236}">
                <a16:creationId xmlns:a16="http://schemas.microsoft.com/office/drawing/2014/main" id="{8559B663-BD07-1F3F-AB45-517DE3B70AD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4760348-ED49-C1A9-6D7C-2D514ECD7A5D}"/>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223814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A57147-D629-AE83-0974-AFF9943A5C8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86389AC-AB61-1F39-3996-4DB4AB90BFF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809351C-841D-B370-B17D-12862DCE80A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D15D995-9B09-831A-A4A3-A601C61B563F}"/>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6" name="Segnaposto piè di pagina 5">
            <a:extLst>
              <a:ext uri="{FF2B5EF4-FFF2-40B4-BE49-F238E27FC236}">
                <a16:creationId xmlns:a16="http://schemas.microsoft.com/office/drawing/2014/main" id="{CB40319F-E559-5803-454B-9636467A5D5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B84CEEA-1B1C-1F3A-06CD-14BD65238892}"/>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319643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39F2A0-C0D1-6423-0621-5C2065C45C7D}"/>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B543DDE-4DE5-5BED-DE0C-EE2D29069A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A041341-1015-B7AB-6A1D-6E37FA5E3C4C}"/>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02379632-287A-386E-E0D2-7AA127C88A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530DF60-286C-578D-8D4B-012B2B293D36}"/>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9D6C312-7968-9BD3-5F34-4513B4DD79B7}"/>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8" name="Segnaposto piè di pagina 7">
            <a:extLst>
              <a:ext uri="{FF2B5EF4-FFF2-40B4-BE49-F238E27FC236}">
                <a16:creationId xmlns:a16="http://schemas.microsoft.com/office/drawing/2014/main" id="{6FC10082-3208-896D-EE65-9C51090A6DD6}"/>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8426A586-CD2A-C2FD-624D-3AB07827A972}"/>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374726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495B1C-60A5-C98A-C57A-AB9CEB56019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9FC5C9B-DB8C-7812-D63D-0B9AC09CCB00}"/>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4" name="Segnaposto piè di pagina 3">
            <a:extLst>
              <a:ext uri="{FF2B5EF4-FFF2-40B4-BE49-F238E27FC236}">
                <a16:creationId xmlns:a16="http://schemas.microsoft.com/office/drawing/2014/main" id="{12B078F5-9607-AE87-E260-7700E3302AFE}"/>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8DDF322-73F8-8CF5-2CB1-6F64B4BD8589}"/>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2467234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CBA985B-7E54-7D8C-C51F-6156C3F7EEA5}"/>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3" name="Segnaposto piè di pagina 2">
            <a:extLst>
              <a:ext uri="{FF2B5EF4-FFF2-40B4-BE49-F238E27FC236}">
                <a16:creationId xmlns:a16="http://schemas.microsoft.com/office/drawing/2014/main" id="{EE87EA5D-6FB5-E4D0-E991-78A5291BBDF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5870389B-781F-48D9-0A07-445AD41E5233}"/>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345128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9F94C2-F7BB-4A11-3A88-F544734DBC6E}"/>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2031406-7DDA-049E-7FB6-6A55D1E816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D3C584F-C51F-E9E1-1AEC-F0F99ADB9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A9095D9-DF4A-01CE-B8FA-D7C4D1A46732}"/>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6" name="Segnaposto piè di pagina 5">
            <a:extLst>
              <a:ext uri="{FF2B5EF4-FFF2-40B4-BE49-F238E27FC236}">
                <a16:creationId xmlns:a16="http://schemas.microsoft.com/office/drawing/2014/main" id="{A20CF025-69EA-CA5B-3E47-94A51D5319B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653B0D8-605F-434B-7D95-A2FA42D625AA}"/>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233912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83820E-99BF-970D-0CAC-4CF8E8AAB6C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3DFFC17-2C67-6744-F8D4-969D7526FD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1EDB0FB-A0DB-E7C0-2CF9-C09E509BC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62DCCB3-7907-53BF-2B40-4E5AF5AD5B8D}"/>
              </a:ext>
            </a:extLst>
          </p:cNvPr>
          <p:cNvSpPr>
            <a:spLocks noGrp="1"/>
          </p:cNvSpPr>
          <p:nvPr>
            <p:ph type="dt" sz="half" idx="10"/>
          </p:nvPr>
        </p:nvSpPr>
        <p:spPr/>
        <p:txBody>
          <a:bodyPr/>
          <a:lstStyle/>
          <a:p>
            <a:fld id="{A1DDBB6B-AE97-4AB7-9117-37970E0E7009}" type="datetimeFigureOut">
              <a:rPr lang="it-IT" smtClean="0"/>
              <a:t>31/10/2025</a:t>
            </a:fld>
            <a:endParaRPr lang="it-IT"/>
          </a:p>
        </p:txBody>
      </p:sp>
      <p:sp>
        <p:nvSpPr>
          <p:cNvPr id="6" name="Segnaposto piè di pagina 5">
            <a:extLst>
              <a:ext uri="{FF2B5EF4-FFF2-40B4-BE49-F238E27FC236}">
                <a16:creationId xmlns:a16="http://schemas.microsoft.com/office/drawing/2014/main" id="{EE3CACFE-6B56-03E8-0BF8-22947685A8B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5846155-89F6-7459-3BBC-587C7CB162C8}"/>
              </a:ext>
            </a:extLst>
          </p:cNvPr>
          <p:cNvSpPr>
            <a:spLocks noGrp="1"/>
          </p:cNvSpPr>
          <p:nvPr>
            <p:ph type="sldNum" sz="quarter" idx="12"/>
          </p:nvPr>
        </p:nvSpPr>
        <p:spPr/>
        <p:txBody>
          <a:bodyPr/>
          <a:lstStyle/>
          <a:p>
            <a:fld id="{B8292987-1C85-47AF-AFCA-ABE5CBD39F89}" type="slidenum">
              <a:rPr lang="it-IT" smtClean="0"/>
              <a:t>‹N›</a:t>
            </a:fld>
            <a:endParaRPr lang="it-IT"/>
          </a:p>
        </p:txBody>
      </p:sp>
    </p:spTree>
    <p:extLst>
      <p:ext uri="{BB962C8B-B14F-4D97-AF65-F5344CB8AC3E}">
        <p14:creationId xmlns:p14="http://schemas.microsoft.com/office/powerpoint/2010/main" val="2949955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FA1D15A-97C0-872A-34C5-42D35C46CE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2341205-D71A-F68C-23DB-F7704F31BA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D06DC8B-1E63-31A5-DD34-30AABF131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DDBB6B-AE97-4AB7-9117-37970E0E7009}" type="datetimeFigureOut">
              <a:rPr lang="it-IT" smtClean="0"/>
              <a:t>31/10/2025</a:t>
            </a:fld>
            <a:endParaRPr lang="it-IT"/>
          </a:p>
        </p:txBody>
      </p:sp>
      <p:sp>
        <p:nvSpPr>
          <p:cNvPr id="5" name="Segnaposto piè di pagina 4">
            <a:extLst>
              <a:ext uri="{FF2B5EF4-FFF2-40B4-BE49-F238E27FC236}">
                <a16:creationId xmlns:a16="http://schemas.microsoft.com/office/drawing/2014/main" id="{1BB33DDE-4799-B17B-06E4-7245822CC4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036544AF-C7D4-4066-2596-ECAA2DC39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292987-1C85-47AF-AFCA-ABE5CBD39F89}" type="slidenum">
              <a:rPr lang="it-IT" smtClean="0"/>
              <a:t>‹N›</a:t>
            </a:fld>
            <a:endParaRPr lang="it-IT"/>
          </a:p>
        </p:txBody>
      </p:sp>
    </p:spTree>
    <p:extLst>
      <p:ext uri="{BB962C8B-B14F-4D97-AF65-F5344CB8AC3E}">
        <p14:creationId xmlns:p14="http://schemas.microsoft.com/office/powerpoint/2010/main" val="943750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8" Type="http://schemas.openxmlformats.org/officeDocument/2006/relationships/hyperlink" Target="https://medium.com/data-science/all-you-need-is-conformal-prediction-726f18920241" TargetMode="External"/><Relationship Id="rId3" Type="http://schemas.openxmlformats.org/officeDocument/2006/relationships/diagramLayout" Target="../diagrams/layout5.xml"/><Relationship Id="rId7" Type="http://schemas.openxmlformats.org/officeDocument/2006/relationships/image" Target="../media/image19.emf"/><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nixtla.io/open-source"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claudio-links/hom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hyperlink" Target="https://www.amazon.com/Practical-Guide-Applied-Conformal-Prediction/dp/1805122762" TargetMode="External"/><Relationship Id="rId13" Type="http://schemas.openxmlformats.org/officeDocument/2006/relationships/hyperlink" Target="https://www.gradio.app/docs" TargetMode="External"/><Relationship Id="rId18" Type="http://schemas.openxmlformats.org/officeDocument/2006/relationships/hyperlink" Target="https://github.com/claudio1975/PyDataVenice" TargetMode="External"/><Relationship Id="rId3" Type="http://schemas.openxmlformats.org/officeDocument/2006/relationships/hyperlink" Target="https://arxiv.org/abs/2107.07511" TargetMode="External"/><Relationship Id="rId7" Type="http://schemas.openxmlformats.org/officeDocument/2006/relationships/hyperlink" Target="https://daniel-bethell.co.uk/posts/conformal-prediction-guide/#the-top" TargetMode="External"/><Relationship Id="rId12" Type="http://schemas.openxmlformats.org/officeDocument/2006/relationships/hyperlink" Target="https://pypi.org/project/pyautogen/" TargetMode="External"/><Relationship Id="rId17" Type="http://schemas.openxmlformats.org/officeDocument/2006/relationships/hyperlink" Target="https://nixtlaverse.nixtla.io/neuralforecast/docs/getting-started/introduction.html" TargetMode="External"/><Relationship Id="rId2" Type="http://schemas.openxmlformats.org/officeDocument/2006/relationships/notesSlide" Target="../notesSlides/notesSlide8.xml"/><Relationship Id="rId16" Type="http://schemas.openxmlformats.org/officeDocument/2006/relationships/hyperlink" Target="https://nixtlaverse.nixtla.io/mlforecast/index.html" TargetMode="External"/><Relationship Id="rId1" Type="http://schemas.openxmlformats.org/officeDocument/2006/relationships/slideLayout" Target="../slideLayouts/slideLayout7.xml"/><Relationship Id="rId6" Type="http://schemas.openxmlformats.org/officeDocument/2006/relationships/hyperlink" Target="https://arxiv.org/abs/2005.07972" TargetMode="External"/><Relationship Id="rId11" Type="http://schemas.openxmlformats.org/officeDocument/2006/relationships/hyperlink" Target="https://otexts.com/fpppy/" TargetMode="External"/><Relationship Id="rId5" Type="http://schemas.openxmlformats.org/officeDocument/2006/relationships/hyperlink" Target="https://jmlr.csail.mit.edu/papers/volume9/shafer08a/shafer08a.pdf" TargetMode="External"/><Relationship Id="rId15" Type="http://schemas.openxmlformats.org/officeDocument/2006/relationships/hyperlink" Target="https://nixtlaverse.nixtla.io/statsforecast/index.html" TargetMode="External"/><Relationship Id="rId10" Type="http://schemas.openxmlformats.org/officeDocument/2006/relationships/hyperlink" Target="https://github.com/valeman/awesome-conformal-prediction" TargetMode="External"/><Relationship Id="rId19" Type="http://schemas.openxmlformats.org/officeDocument/2006/relationships/hyperlink" Target="https://medium.com/@c.giancaterino/stock-market-forecasting-with-nixtla-conformal-prediction-49874285634e" TargetMode="External"/><Relationship Id="rId4" Type="http://schemas.openxmlformats.org/officeDocument/2006/relationships/hyperlink" Target="https://arxiv.org/abs/2411.11824" TargetMode="External"/><Relationship Id="rId9" Type="http://schemas.openxmlformats.org/officeDocument/2006/relationships/hyperlink" Target="https://www.amazon.com/Introduction-Conformal-Prediction-Python-Quantifying/dp/B0BW2X919P" TargetMode="External"/><Relationship Id="rId14" Type="http://schemas.openxmlformats.org/officeDocument/2006/relationships/hyperlink" Target="https://www.nixtla.io/docs"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towardsinnovationlab.substack.com/" TargetMode="External"/><Relationship Id="rId2" Type="http://schemas.openxmlformats.org/officeDocument/2006/relationships/hyperlink" Target="https://www.linkedin.com/in/claudiods/" TargetMode="External"/><Relationship Id="rId1" Type="http://schemas.openxmlformats.org/officeDocument/2006/relationships/slideLayout" Target="../slideLayouts/slideLayout1.xml"/><Relationship Id="rId5" Type="http://schemas.openxmlformats.org/officeDocument/2006/relationships/hyperlink" Target="https://towardsinnovationlab.com/" TargetMode="External"/><Relationship Id="rId4" Type="http://schemas.openxmlformats.org/officeDocument/2006/relationships/hyperlink" Target="https://medium.com/@c.giancaterino"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eepai.org/machine-learning-model/text2img"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data-science/confidence-interval-vs-prediction-interval-a6b0c4816a92" TargetMode="External"/><Relationship Id="rId2" Type="http://schemas.openxmlformats.org/officeDocument/2006/relationships/image" Target="../media/image1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platzhalter 6">
            <a:extLst>
              <a:ext uri="{FF2B5EF4-FFF2-40B4-BE49-F238E27FC236}">
                <a16:creationId xmlns:a16="http://schemas.microsoft.com/office/drawing/2014/main" id="{41FCD357-D33E-20D8-FACD-0D0A912B0EDB}"/>
              </a:ext>
            </a:extLst>
          </p:cNvPr>
          <p:cNvSpPr txBox="1">
            <a:spLocks/>
          </p:cNvSpPr>
          <p:nvPr/>
        </p:nvSpPr>
        <p:spPr>
          <a:xfrm>
            <a:off x="674914" y="2789248"/>
            <a:ext cx="10994571" cy="72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de-DE" sz="3200" b="1" dirty="0">
                <a:solidFill>
                  <a:schemeClr val="bg1"/>
                </a:solidFill>
                <a:latin typeface="Verdana" panose="020B0604030504040204" pitchFamily="34" charset="0"/>
                <a:ea typeface="Verdana" panose="020B0604030504040204" pitchFamily="34" charset="0"/>
              </a:rPr>
              <a:t>Stock Market </a:t>
            </a:r>
            <a:r>
              <a:rPr lang="de-DE" sz="3200" b="1" dirty="0" err="1">
                <a:solidFill>
                  <a:schemeClr val="bg1"/>
                </a:solidFill>
                <a:latin typeface="Verdana" panose="020B0604030504040204" pitchFamily="34" charset="0"/>
                <a:ea typeface="Verdana" panose="020B0604030504040204" pitchFamily="34" charset="0"/>
              </a:rPr>
              <a:t>Forecasting</a:t>
            </a:r>
            <a:r>
              <a:rPr lang="de-DE" sz="3200" b="1" dirty="0">
                <a:solidFill>
                  <a:schemeClr val="bg1"/>
                </a:solidFill>
                <a:latin typeface="Verdana" panose="020B0604030504040204" pitchFamily="34" charset="0"/>
                <a:ea typeface="Verdana" panose="020B0604030504040204" pitchFamily="34" charset="0"/>
              </a:rPr>
              <a:t> </a:t>
            </a:r>
            <a:r>
              <a:rPr lang="de-DE" sz="3200" b="1" dirty="0" err="1">
                <a:solidFill>
                  <a:schemeClr val="bg1"/>
                </a:solidFill>
                <a:latin typeface="Verdana" panose="020B0604030504040204" pitchFamily="34" charset="0"/>
                <a:ea typeface="Verdana" panose="020B0604030504040204" pitchFamily="34" charset="0"/>
              </a:rPr>
              <a:t>with</a:t>
            </a:r>
            <a:r>
              <a:rPr lang="de-DE" sz="3200" b="1" dirty="0">
                <a:solidFill>
                  <a:schemeClr val="bg1"/>
                </a:solidFill>
                <a:latin typeface="Verdana" panose="020B0604030504040204" pitchFamily="34" charset="0"/>
                <a:ea typeface="Verdana" panose="020B0604030504040204" pitchFamily="34" charset="0"/>
              </a:rPr>
              <a:t> </a:t>
            </a:r>
            <a:r>
              <a:rPr lang="de-DE" sz="3200" b="1" dirty="0" err="1">
                <a:solidFill>
                  <a:schemeClr val="bg1"/>
                </a:solidFill>
                <a:latin typeface="Verdana" panose="020B0604030504040204" pitchFamily="34" charset="0"/>
                <a:ea typeface="Verdana" panose="020B0604030504040204" pitchFamily="34" charset="0"/>
              </a:rPr>
              <a:t>Conformal</a:t>
            </a:r>
            <a:r>
              <a:rPr lang="de-DE" sz="3200" b="1" dirty="0">
                <a:solidFill>
                  <a:schemeClr val="bg1"/>
                </a:solidFill>
                <a:latin typeface="Verdana" panose="020B0604030504040204" pitchFamily="34" charset="0"/>
                <a:ea typeface="Verdana" panose="020B0604030504040204" pitchFamily="34" charset="0"/>
              </a:rPr>
              <a:t> </a:t>
            </a:r>
            <a:r>
              <a:rPr lang="de-DE" sz="3200" b="1" dirty="0" err="1">
                <a:solidFill>
                  <a:schemeClr val="bg1"/>
                </a:solidFill>
                <a:latin typeface="Verdana" panose="020B0604030504040204" pitchFamily="34" charset="0"/>
                <a:ea typeface="Verdana" panose="020B0604030504040204" pitchFamily="34" charset="0"/>
              </a:rPr>
              <a:t>Prediction</a:t>
            </a:r>
            <a:r>
              <a:rPr lang="de-DE" sz="3200" b="1" dirty="0">
                <a:solidFill>
                  <a:schemeClr val="bg1"/>
                </a:solidFill>
                <a:latin typeface="Verdana" panose="020B0604030504040204" pitchFamily="34" charset="0"/>
                <a:ea typeface="Verdana" panose="020B0604030504040204" pitchFamily="34" charset="0"/>
              </a:rPr>
              <a:t> and Stock Analysis </a:t>
            </a:r>
            <a:r>
              <a:rPr lang="de-DE" sz="3200" b="1" dirty="0" err="1">
                <a:solidFill>
                  <a:schemeClr val="bg1"/>
                </a:solidFill>
                <a:latin typeface="Verdana" panose="020B0604030504040204" pitchFamily="34" charset="0"/>
                <a:ea typeface="Verdana" panose="020B0604030504040204" pitchFamily="34" charset="0"/>
              </a:rPr>
              <a:t>with</a:t>
            </a:r>
            <a:r>
              <a:rPr lang="de-DE" sz="3200" b="1" dirty="0">
                <a:solidFill>
                  <a:schemeClr val="bg1"/>
                </a:solidFill>
                <a:latin typeface="Verdana" panose="020B0604030504040204" pitchFamily="34" charset="0"/>
                <a:ea typeface="Verdana" panose="020B0604030504040204" pitchFamily="34" charset="0"/>
              </a:rPr>
              <a:t> AI Agent </a:t>
            </a:r>
            <a:r>
              <a:rPr lang="de-DE" sz="3200" b="1" dirty="0" err="1">
                <a:solidFill>
                  <a:schemeClr val="bg1"/>
                </a:solidFill>
                <a:latin typeface="Verdana" panose="020B0604030504040204" pitchFamily="34" charset="0"/>
                <a:ea typeface="Verdana" panose="020B0604030504040204" pitchFamily="34" charset="0"/>
              </a:rPr>
              <a:t>Recommendations</a:t>
            </a:r>
            <a:r>
              <a:rPr lang="de-DE" sz="3200" b="1" dirty="0">
                <a:solidFill>
                  <a:schemeClr val="bg1"/>
                </a:solidFill>
                <a:latin typeface="Verdana" panose="020B0604030504040204" pitchFamily="34" charset="0"/>
                <a:ea typeface="Verdana" panose="020B0604030504040204" pitchFamily="34" charset="0"/>
              </a:rPr>
              <a:t> </a:t>
            </a:r>
          </a:p>
        </p:txBody>
      </p:sp>
      <p:sp>
        <p:nvSpPr>
          <p:cNvPr id="8" name="CasellaDiTesto 7">
            <a:extLst>
              <a:ext uri="{FF2B5EF4-FFF2-40B4-BE49-F238E27FC236}">
                <a16:creationId xmlns:a16="http://schemas.microsoft.com/office/drawing/2014/main" id="{8D753F82-2167-A955-EE99-8BED4D3BB164}"/>
              </a:ext>
            </a:extLst>
          </p:cNvPr>
          <p:cNvSpPr txBox="1"/>
          <p:nvPr/>
        </p:nvSpPr>
        <p:spPr>
          <a:xfrm>
            <a:off x="3390900" y="5910942"/>
            <a:ext cx="5410200" cy="646331"/>
          </a:xfrm>
          <a:prstGeom prst="rect">
            <a:avLst/>
          </a:prstGeom>
          <a:noFill/>
        </p:spPr>
        <p:txBody>
          <a:bodyPr wrap="square" rtlCol="0">
            <a:spAutoFit/>
          </a:bodyPr>
          <a:lstStyle/>
          <a:p>
            <a:pPr algn="ctr"/>
            <a:r>
              <a:rPr lang="it-IT" b="1" dirty="0">
                <a:solidFill>
                  <a:schemeClr val="bg1"/>
                </a:solidFill>
                <a:latin typeface="Verdana" panose="020B0604030504040204" pitchFamily="34" charset="0"/>
                <a:ea typeface="Verdana" panose="020B0604030504040204" pitchFamily="34" charset="0"/>
              </a:rPr>
              <a:t>Claudio Giorgio Giancaterino</a:t>
            </a:r>
          </a:p>
          <a:p>
            <a:pPr algn="ctr"/>
            <a:r>
              <a:rPr lang="it-IT" b="1" dirty="0">
                <a:solidFill>
                  <a:schemeClr val="bg1"/>
                </a:solidFill>
                <a:latin typeface="Verdana" panose="020B0604030504040204" pitchFamily="34" charset="0"/>
                <a:ea typeface="Verdana" panose="020B0604030504040204" pitchFamily="34" charset="0"/>
              </a:rPr>
              <a:t>30/10/2025</a:t>
            </a:r>
          </a:p>
        </p:txBody>
      </p:sp>
      <p:pic>
        <p:nvPicPr>
          <p:cNvPr id="3" name="Immagine 2">
            <a:extLst>
              <a:ext uri="{FF2B5EF4-FFF2-40B4-BE49-F238E27FC236}">
                <a16:creationId xmlns:a16="http://schemas.microsoft.com/office/drawing/2014/main" id="{F13D7973-1D52-8709-C0A1-34647A26C800}"/>
              </a:ext>
            </a:extLst>
          </p:cNvPr>
          <p:cNvPicPr>
            <a:picLocks noChangeAspect="1"/>
          </p:cNvPicPr>
          <p:nvPr/>
        </p:nvPicPr>
        <p:blipFill>
          <a:blip r:embed="rId2"/>
          <a:stretch>
            <a:fillRect/>
          </a:stretch>
        </p:blipFill>
        <p:spPr>
          <a:xfrm>
            <a:off x="4863192" y="0"/>
            <a:ext cx="1943100" cy="1371600"/>
          </a:xfrm>
          <a:prstGeom prst="rect">
            <a:avLst/>
          </a:prstGeom>
        </p:spPr>
      </p:pic>
    </p:spTree>
    <p:extLst>
      <p:ext uri="{BB962C8B-B14F-4D97-AF65-F5344CB8AC3E}">
        <p14:creationId xmlns:p14="http://schemas.microsoft.com/office/powerpoint/2010/main" val="795960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22E10C35-359F-5A56-CCD1-E4919372B312}"/>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3A7DAFA-DE8C-4D27-9E86-64AE6EABC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67473F5-B70D-4B5E-8CD5-56A579FDAE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D4A2DD72-43DD-48E5-BE34-37D49AB6D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0" name="Oval 29">
              <a:extLst>
                <a:ext uri="{FF2B5EF4-FFF2-40B4-BE49-F238E27FC236}">
                  <a16:creationId xmlns:a16="http://schemas.microsoft.com/office/drawing/2014/main" id="{A6E47C62-9745-42CF-88FA-5AEF328A5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4478470-3E53-4D0A-B0F6-1D864CB6A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E7D4D5-5014-4B92-AA85-4B2CCEC1B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EB0EAEB-C0DD-4336-810D-ED75F545B0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630DFB95-BAD6-4F63-A567-83C877647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EE3C05E-A5F0-406D-85D7-3ABCA23FA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1C52F6C8-2E89-4F61-92C7-299BEF89E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E69FF964-E599-4EFE-B276-9CA540461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0" name="Straight Connector 39">
              <a:extLst>
                <a:ext uri="{FF2B5EF4-FFF2-40B4-BE49-F238E27FC236}">
                  <a16:creationId xmlns:a16="http://schemas.microsoft.com/office/drawing/2014/main" id="{A3CEAACF-BB30-421A-9FFB-8354E58A3E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948410E-052E-4175-960D-81C6E06059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CEF59E-D9E0-4743-B290-527DF5F3C5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A099E97-FC99-4043-BC63-B905FD8227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5" name="Oval 44">
            <a:extLst>
              <a:ext uri="{FF2B5EF4-FFF2-40B4-BE49-F238E27FC236}">
                <a16:creationId xmlns:a16="http://schemas.microsoft.com/office/drawing/2014/main" id="{F835453A-5A8D-49CA-BF02-6EB04EDDB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59346B03-32C0-4D48-A61B-11552C1863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92204" y="4660010"/>
            <a:ext cx="304800" cy="429768"/>
            <a:chOff x="215328" y="-46937"/>
            <a:chExt cx="304800" cy="2773841"/>
          </a:xfrm>
        </p:grpSpPr>
        <p:cxnSp>
          <p:nvCxnSpPr>
            <p:cNvPr id="48" name="Straight Connector 47">
              <a:extLst>
                <a:ext uri="{FF2B5EF4-FFF2-40B4-BE49-F238E27FC236}">
                  <a16:creationId xmlns:a16="http://schemas.microsoft.com/office/drawing/2014/main" id="{AB4C4700-ACA6-4E6C-999E-0D38705B2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D2ED0A8-4764-4CEB-895A-49D115A054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6B8EA3B-84A3-46F9-85E9-BBEA87B32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4C79E1-32EF-4E3D-A089-7E2B9BBB64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3" name="Rectangle 52">
            <a:extLst>
              <a:ext uri="{FF2B5EF4-FFF2-40B4-BE49-F238E27FC236}">
                <a16:creationId xmlns:a16="http://schemas.microsoft.com/office/drawing/2014/main" id="{0DEA90BA-9EFA-431D-8EEA-76D29FE052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C8ABE731-C1A2-4FD3-9E32-0655C4878A3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6" name="Straight Connector 55">
              <a:extLst>
                <a:ext uri="{FF2B5EF4-FFF2-40B4-BE49-F238E27FC236}">
                  <a16:creationId xmlns:a16="http://schemas.microsoft.com/office/drawing/2014/main" id="{11F44BFE-C10A-440D-A167-7B6230BDF1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1CF1604-D12D-4923-A2B8-7DC330A045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72004BC-A491-46FF-BCD6-915B4F4EC5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595B1FE-E2AE-4CD3-8687-500811B45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5" name="Segnaposto testo 2">
            <a:extLst>
              <a:ext uri="{FF2B5EF4-FFF2-40B4-BE49-F238E27FC236}">
                <a16:creationId xmlns:a16="http://schemas.microsoft.com/office/drawing/2014/main" id="{64753565-9984-2AEB-BA8D-64BBDF6F389C}"/>
              </a:ext>
            </a:extLst>
          </p:cNvPr>
          <p:cNvSpPr txBox="1">
            <a:spLocks/>
          </p:cNvSpPr>
          <p:nvPr/>
        </p:nvSpPr>
        <p:spPr>
          <a:xfrm>
            <a:off x="630936" y="4516031"/>
            <a:ext cx="10722864" cy="1578093"/>
          </a:xfrm>
          <a:prstGeom prst="rect">
            <a:avLst/>
          </a:prstGeom>
          <a:noFill/>
        </p:spPr>
        <p:txBody>
          <a:bodyPr vert="horz" lIns="91440" tIns="45720" rIns="91440" bIns="45720" rtlCol="0" anchor="t">
            <a:normAutofit/>
          </a:bodyP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90000"/>
              </a:lnSpc>
              <a:spcBef>
                <a:spcPct val="0"/>
              </a:spcBef>
              <a:spcAft>
                <a:spcPts val="600"/>
              </a:spcAft>
            </a:pPr>
            <a:r>
              <a:rPr lang="en-US" sz="4800" b="1" kern="1200" dirty="0">
                <a:solidFill>
                  <a:schemeClr val="tx1"/>
                </a:solidFill>
                <a:latin typeface="+mj-lt"/>
                <a:ea typeface="+mj-ea"/>
                <a:cs typeface="+mj-cs"/>
              </a:rPr>
              <a:t>Conformal Prediction Methods</a:t>
            </a:r>
          </a:p>
        </p:txBody>
      </p:sp>
      <p:graphicFrame>
        <p:nvGraphicFramePr>
          <p:cNvPr id="20" name="Inhaltsplatzhalter 7">
            <a:extLst>
              <a:ext uri="{FF2B5EF4-FFF2-40B4-BE49-F238E27FC236}">
                <a16:creationId xmlns:a16="http://schemas.microsoft.com/office/drawing/2014/main" id="{8914F400-2B3C-617E-2B38-8CAA73208B30}"/>
              </a:ext>
            </a:extLst>
          </p:cNvPr>
          <p:cNvGraphicFramePr/>
          <p:nvPr>
            <p:extLst>
              <p:ext uri="{D42A27DB-BD31-4B8C-83A1-F6EECF244321}">
                <p14:modId xmlns:p14="http://schemas.microsoft.com/office/powerpoint/2010/main" val="2795010814"/>
              </p:ext>
            </p:extLst>
          </p:nvPr>
        </p:nvGraphicFramePr>
        <p:xfrm>
          <a:off x="630935" y="477675"/>
          <a:ext cx="11376008" cy="4244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32171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6026088-CB2C-E631-03F6-E5D075D0E2C1}"/>
            </a:ext>
          </a:extLst>
        </p:cNvPr>
        <p:cNvGrpSpPr/>
        <p:nvPr/>
      </p:nvGrpSpPr>
      <p:grpSpPr>
        <a:xfrm>
          <a:off x="0" y="0"/>
          <a:ext cx="0" cy="0"/>
          <a:chOff x="0" y="0"/>
          <a:chExt cx="0" cy="0"/>
        </a:xfrm>
      </p:grpSpPr>
      <p:sp>
        <p:nvSpPr>
          <p:cNvPr id="5" name="Segnaposto testo 2">
            <a:extLst>
              <a:ext uri="{FF2B5EF4-FFF2-40B4-BE49-F238E27FC236}">
                <a16:creationId xmlns:a16="http://schemas.microsoft.com/office/drawing/2014/main" id="{AC4153D9-93E0-3592-C65F-AFA98C5A1D63}"/>
              </a:ext>
            </a:extLst>
          </p:cNvPr>
          <p:cNvSpPr txBox="1">
            <a:spLocks/>
          </p:cNvSpPr>
          <p:nvPr/>
        </p:nvSpPr>
        <p:spPr>
          <a:xfrm>
            <a:off x="743135" y="517408"/>
            <a:ext cx="10945216" cy="368300"/>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3200" b="1" dirty="0" err="1">
                <a:solidFill>
                  <a:schemeClr val="bg1"/>
                </a:solidFill>
                <a:latin typeface="Verdana" panose="020B0604030504040204" pitchFamily="34" charset="0"/>
                <a:ea typeface="Verdana" panose="020B0604030504040204" pitchFamily="34" charset="0"/>
              </a:rPr>
              <a:t>Conformal</a:t>
            </a:r>
            <a:r>
              <a:rPr lang="it-IT" sz="3200" b="1" dirty="0">
                <a:solidFill>
                  <a:schemeClr val="bg1"/>
                </a:solidFill>
                <a:latin typeface="Verdana" panose="020B0604030504040204" pitchFamily="34" charset="0"/>
                <a:ea typeface="Verdana" panose="020B0604030504040204" pitchFamily="34" charset="0"/>
              </a:rPr>
              <a:t> </a:t>
            </a:r>
            <a:r>
              <a:rPr lang="it-IT" sz="3200" b="1" dirty="0" err="1">
                <a:solidFill>
                  <a:schemeClr val="bg1"/>
                </a:solidFill>
                <a:latin typeface="Verdana" panose="020B0604030504040204" pitchFamily="34" charset="0"/>
                <a:ea typeface="Verdana" panose="020B0604030504040204" pitchFamily="34" charset="0"/>
              </a:rPr>
              <a:t>Prediction</a:t>
            </a:r>
            <a:r>
              <a:rPr lang="it-IT" sz="3200" b="1" dirty="0">
                <a:solidFill>
                  <a:schemeClr val="bg1"/>
                </a:solidFill>
                <a:latin typeface="Verdana" panose="020B0604030504040204" pitchFamily="34" charset="0"/>
                <a:ea typeface="Verdana" panose="020B0604030504040204" pitchFamily="34" charset="0"/>
              </a:rPr>
              <a:t> </a:t>
            </a:r>
            <a:r>
              <a:rPr lang="it-IT" sz="3200" b="1" dirty="0" err="1">
                <a:solidFill>
                  <a:schemeClr val="bg1"/>
                </a:solidFill>
                <a:latin typeface="Verdana" panose="020B0604030504040204" pitchFamily="34" charset="0"/>
                <a:ea typeface="Verdana" panose="020B0604030504040204" pitchFamily="34" charset="0"/>
              </a:rPr>
              <a:t>as</a:t>
            </a:r>
            <a:r>
              <a:rPr lang="it-IT" sz="3200" b="1" dirty="0">
                <a:solidFill>
                  <a:schemeClr val="bg1"/>
                </a:solidFill>
                <a:latin typeface="Verdana" panose="020B0604030504040204" pitchFamily="34" charset="0"/>
                <a:ea typeface="Verdana" panose="020B0604030504040204" pitchFamily="34" charset="0"/>
              </a:rPr>
              <a:t> a Recipe</a:t>
            </a:r>
          </a:p>
        </p:txBody>
      </p:sp>
      <p:graphicFrame>
        <p:nvGraphicFramePr>
          <p:cNvPr id="2" name="Segnaposto contenuto 1">
            <a:extLst>
              <a:ext uri="{FF2B5EF4-FFF2-40B4-BE49-F238E27FC236}">
                <a16:creationId xmlns:a16="http://schemas.microsoft.com/office/drawing/2014/main" id="{F53C567C-3FF8-DA76-3D93-0E311E0A855F}"/>
              </a:ext>
            </a:extLst>
          </p:cNvPr>
          <p:cNvGraphicFramePr>
            <a:graphicFrameLocks/>
          </p:cNvGraphicFramePr>
          <p:nvPr>
            <p:extLst>
              <p:ext uri="{D42A27DB-BD31-4B8C-83A1-F6EECF244321}">
                <p14:modId xmlns:p14="http://schemas.microsoft.com/office/powerpoint/2010/main" val="3957809727"/>
              </p:ext>
            </p:extLst>
          </p:nvPr>
        </p:nvGraphicFramePr>
        <p:xfrm>
          <a:off x="5910943" y="1323975"/>
          <a:ext cx="5935690" cy="4608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Immagine 2">
            <a:extLst>
              <a:ext uri="{FF2B5EF4-FFF2-40B4-BE49-F238E27FC236}">
                <a16:creationId xmlns:a16="http://schemas.microsoft.com/office/drawing/2014/main" id="{9CE0D897-102F-8C61-FA58-DB182465032F}"/>
              </a:ext>
            </a:extLst>
          </p:cNvPr>
          <p:cNvPicPr>
            <a:picLocks noChangeAspect="1"/>
          </p:cNvPicPr>
          <p:nvPr/>
        </p:nvPicPr>
        <p:blipFill>
          <a:blip r:embed="rId7"/>
          <a:stretch>
            <a:fillRect/>
          </a:stretch>
        </p:blipFill>
        <p:spPr>
          <a:xfrm>
            <a:off x="242392" y="2318239"/>
            <a:ext cx="5331854" cy="2619983"/>
          </a:xfrm>
          <a:prstGeom prst="rect">
            <a:avLst/>
          </a:prstGeom>
        </p:spPr>
      </p:pic>
      <p:sp>
        <p:nvSpPr>
          <p:cNvPr id="4" name="CasellaDiTesto 3">
            <a:extLst>
              <a:ext uri="{FF2B5EF4-FFF2-40B4-BE49-F238E27FC236}">
                <a16:creationId xmlns:a16="http://schemas.microsoft.com/office/drawing/2014/main" id="{0788A6DF-1EE1-3D08-2294-C352908F4CC5}"/>
              </a:ext>
            </a:extLst>
          </p:cNvPr>
          <p:cNvSpPr txBox="1"/>
          <p:nvPr/>
        </p:nvSpPr>
        <p:spPr>
          <a:xfrm>
            <a:off x="345367" y="5094379"/>
            <a:ext cx="4608512" cy="461665"/>
          </a:xfrm>
          <a:prstGeom prst="rect">
            <a:avLst/>
          </a:prstGeom>
          <a:noFill/>
        </p:spPr>
        <p:txBody>
          <a:bodyPr wrap="square" rtlCol="0">
            <a:spAutoFit/>
          </a:bodyPr>
          <a:lstStyle/>
          <a:p>
            <a:r>
              <a:rPr lang="it-IT" sz="1200" dirty="0">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https://medium.com/data-science/all-you-need-is-conformal-prediction-726f18920241</a:t>
            </a:r>
            <a:endParaRPr lang="it-IT" sz="12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6704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4657752-04BC-2639-4FAF-8CF7FD9F08B8}"/>
            </a:ext>
          </a:extLst>
        </p:cNvPr>
        <p:cNvGrpSpPr/>
        <p:nvPr/>
      </p:nvGrpSpPr>
      <p:grpSpPr>
        <a:xfrm>
          <a:off x="0" y="0"/>
          <a:ext cx="0" cy="0"/>
          <a:chOff x="0" y="0"/>
          <a:chExt cx="0" cy="0"/>
        </a:xfrm>
      </p:grpSpPr>
      <p:sp>
        <p:nvSpPr>
          <p:cNvPr id="5" name="Segnaposto testo 2">
            <a:extLst>
              <a:ext uri="{FF2B5EF4-FFF2-40B4-BE49-F238E27FC236}">
                <a16:creationId xmlns:a16="http://schemas.microsoft.com/office/drawing/2014/main" id="{FABE522D-846B-964C-B163-D327B8E927AF}"/>
              </a:ext>
            </a:extLst>
          </p:cNvPr>
          <p:cNvSpPr txBox="1">
            <a:spLocks/>
          </p:cNvSpPr>
          <p:nvPr/>
        </p:nvSpPr>
        <p:spPr>
          <a:xfrm>
            <a:off x="743135" y="517408"/>
            <a:ext cx="10945216" cy="368300"/>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3200" dirty="0" err="1">
                <a:solidFill>
                  <a:schemeClr val="bg1"/>
                </a:solidFill>
                <a:latin typeface="Verdana" panose="020B0604030504040204" pitchFamily="34" charset="0"/>
                <a:ea typeface="Verdana" panose="020B0604030504040204" pitchFamily="34" charset="0"/>
              </a:rPr>
              <a:t>Conformal</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Prediction</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as</a:t>
            </a:r>
            <a:r>
              <a:rPr lang="it-IT" sz="3200" dirty="0">
                <a:solidFill>
                  <a:schemeClr val="bg1"/>
                </a:solidFill>
                <a:latin typeface="Verdana" panose="020B0604030504040204" pitchFamily="34" charset="0"/>
                <a:ea typeface="Verdana" panose="020B0604030504040204" pitchFamily="34" charset="0"/>
              </a:rPr>
              <a:t> a Recipe: </a:t>
            </a:r>
            <a:r>
              <a:rPr lang="it-IT" sz="3200" dirty="0" err="1">
                <a:solidFill>
                  <a:schemeClr val="bg1"/>
                </a:solidFill>
                <a:latin typeface="Verdana" panose="020B0604030504040204" pitchFamily="34" charset="0"/>
                <a:ea typeface="Verdana" panose="020B0604030504040204" pitchFamily="34" charset="0"/>
              </a:rPr>
              <a:t>numerical</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example</a:t>
            </a:r>
            <a:r>
              <a:rPr lang="it-IT" sz="3200" dirty="0">
                <a:solidFill>
                  <a:schemeClr val="bg1"/>
                </a:solidFill>
                <a:latin typeface="Verdana" panose="020B0604030504040204" pitchFamily="34" charset="0"/>
                <a:ea typeface="Verdana" panose="020B0604030504040204" pitchFamily="34" charset="0"/>
              </a:rPr>
              <a:t> on Time Series</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D02F09E3-074A-A80E-7789-31D1D9667A73}"/>
                  </a:ext>
                </a:extLst>
              </p:cNvPr>
              <p:cNvSpPr txBox="1"/>
              <p:nvPr/>
            </p:nvSpPr>
            <p:spPr>
              <a:xfrm>
                <a:off x="468086" y="1306286"/>
                <a:ext cx="11419114" cy="5355312"/>
              </a:xfrm>
              <a:prstGeom prst="rect">
                <a:avLst/>
              </a:prstGeom>
              <a:noFill/>
            </p:spPr>
            <p:txBody>
              <a:bodyPr wrap="square" rtlCol="0">
                <a:spAutoFit/>
              </a:bodyPr>
              <a:lstStyle/>
              <a:p>
                <a:r>
                  <a:rPr lang="en-US" b="1" dirty="0">
                    <a:solidFill>
                      <a:schemeClr val="bg1"/>
                    </a:solidFill>
                    <a:latin typeface="Verdana" panose="020B0604030504040204" pitchFamily="34" charset="0"/>
                    <a:ea typeface="Verdana" panose="020B0604030504040204" pitchFamily="34" charset="0"/>
                  </a:rPr>
                  <a:t>🎯 First Goal</a:t>
                </a:r>
              </a:p>
              <a:p>
                <a:r>
                  <a:rPr lang="en-US" dirty="0">
                    <a:solidFill>
                      <a:schemeClr val="bg1"/>
                    </a:solidFill>
                    <a:latin typeface="Verdana" panose="020B0604030504040204" pitchFamily="34" charset="0"/>
                    <a:ea typeface="Verdana" panose="020B0604030504040204" pitchFamily="34" charset="0"/>
                  </a:rPr>
                  <a:t>Build a </a:t>
                </a:r>
                <a:r>
                  <a:rPr lang="en-US" b="1" dirty="0">
                    <a:solidFill>
                      <a:schemeClr val="bg1"/>
                    </a:solidFill>
                    <a:latin typeface="Verdana" panose="020B0604030504040204" pitchFamily="34" charset="0"/>
                    <a:ea typeface="Verdana" panose="020B0604030504040204" pitchFamily="34" charset="0"/>
                  </a:rPr>
                  <a:t>90% prediction interval</a:t>
                </a:r>
                <a:r>
                  <a:rPr lang="en-US" dirty="0">
                    <a:solidFill>
                      <a:schemeClr val="bg1"/>
                    </a:solidFill>
                    <a:latin typeface="Verdana" panose="020B0604030504040204" pitchFamily="34" charset="0"/>
                    <a:ea typeface="Verdana" panose="020B0604030504040204" pitchFamily="34" charset="0"/>
                  </a:rPr>
                  <a:t> for </a:t>
                </a:r>
                <a:r>
                  <a:rPr lang="en-US" b="1" dirty="0">
                    <a:solidFill>
                      <a:schemeClr val="bg1"/>
                    </a:solidFill>
                    <a:latin typeface="Verdana" panose="020B0604030504040204" pitchFamily="34" charset="0"/>
                    <a:ea typeface="Verdana" panose="020B0604030504040204" pitchFamily="34" charset="0"/>
                  </a:rPr>
                  <a:t>time series forecasting</a:t>
                </a:r>
                <a:r>
                  <a:rPr lang="en-US" dirty="0">
                    <a:solidFill>
                      <a:schemeClr val="bg1"/>
                    </a:solidFill>
                    <a:latin typeface="Verdana" panose="020B0604030504040204" pitchFamily="34" charset="0"/>
                    <a:ea typeface="Verdana" panose="020B0604030504040204" pitchFamily="34" charset="0"/>
                  </a:rPr>
                  <a:t> using </a:t>
                </a:r>
                <a:r>
                  <a:rPr lang="en-US" b="1" dirty="0">
                    <a:solidFill>
                      <a:schemeClr val="bg1"/>
                    </a:solidFill>
                    <a:latin typeface="Verdana" panose="020B0604030504040204" pitchFamily="34" charset="0"/>
                    <a:ea typeface="Verdana" panose="020B0604030504040204" pitchFamily="34" charset="0"/>
                  </a:rPr>
                  <a:t>conformal prediction</a:t>
                </a:r>
                <a:r>
                  <a:rPr lang="en-US" dirty="0">
                    <a:solidFill>
                      <a:schemeClr val="bg1"/>
                    </a:solidFill>
                    <a:latin typeface="Verdana" panose="020B0604030504040204" pitchFamily="34" charset="0"/>
                    <a:ea typeface="Verdana" panose="020B0604030504040204" pitchFamily="34" charset="0"/>
                  </a:rPr>
                  <a:t>.</a:t>
                </a:r>
              </a:p>
              <a:p>
                <a:r>
                  <a:rPr lang="en-US" b="1" dirty="0">
                    <a:solidFill>
                      <a:schemeClr val="bg1"/>
                    </a:solidFill>
                    <a:latin typeface="Verdana" panose="020B0604030504040204" pitchFamily="34" charset="0"/>
                    <a:ea typeface="Verdana" panose="020B0604030504040204" pitchFamily="34" charset="0"/>
                  </a:rPr>
                  <a:t>✅ Assumptions</a:t>
                </a:r>
              </a:p>
              <a:p>
                <a:r>
                  <a:rPr lang="en-US" dirty="0">
                    <a:solidFill>
                      <a:schemeClr val="bg1"/>
                    </a:solidFill>
                    <a:latin typeface="Verdana" panose="020B0604030504040204" pitchFamily="34" charset="0"/>
                    <a:ea typeface="Verdana" panose="020B0604030504040204" pitchFamily="34" charset="0"/>
                  </a:rPr>
                  <a:t>-15 consecutive timestamps of data.</a:t>
                </a:r>
              </a:p>
              <a:p>
                <a:r>
                  <a:rPr lang="en-US" dirty="0">
                    <a:solidFill>
                      <a:schemeClr val="bg1"/>
                    </a:solidFill>
                    <a:latin typeface="Verdana" panose="020B0604030504040204" pitchFamily="34" charset="0"/>
                    <a:ea typeface="Verdana" panose="020B0604030504040204" pitchFamily="34" charset="0"/>
                  </a:rPr>
                  <a:t>-Predict the next value in the series using some forecasting model.</a:t>
                </a:r>
              </a:p>
              <a:p>
                <a:r>
                  <a:rPr lang="en-US" dirty="0">
                    <a:solidFill>
                      <a:schemeClr val="bg1"/>
                    </a:solidFill>
                    <a:latin typeface="Verdana" panose="020B0604030504040204" pitchFamily="34" charset="0"/>
                    <a:ea typeface="Verdana" panose="020B0604030504040204" pitchFamily="34" charset="0"/>
                  </a:rPr>
                  <a:t>Split dataset:</a:t>
                </a:r>
              </a:p>
              <a:p>
                <a:r>
                  <a:rPr lang="en-US" b="1" dirty="0">
                    <a:solidFill>
                      <a:schemeClr val="bg1"/>
                    </a:solidFill>
                    <a:latin typeface="Verdana" panose="020B0604030504040204" pitchFamily="34" charset="0"/>
                    <a:ea typeface="Verdana" panose="020B0604030504040204" pitchFamily="34" charset="0"/>
                  </a:rPr>
                  <a:t>	-First 10 timestamps</a:t>
                </a:r>
                <a:r>
                  <a:rPr lang="en-US" dirty="0">
                    <a:solidFill>
                      <a:schemeClr val="bg1"/>
                    </a:solidFill>
                    <a:latin typeface="Verdana" panose="020B0604030504040204" pitchFamily="34" charset="0"/>
                    <a:ea typeface="Verdana" panose="020B0604030504040204" pitchFamily="34" charset="0"/>
                  </a:rPr>
                  <a:t> as the </a:t>
                </a:r>
                <a:r>
                  <a:rPr lang="en-US" b="1" dirty="0">
                    <a:solidFill>
                      <a:schemeClr val="bg1"/>
                    </a:solidFill>
                    <a:latin typeface="Verdana" panose="020B0604030504040204" pitchFamily="34" charset="0"/>
                    <a:ea typeface="Verdana" panose="020B0604030504040204" pitchFamily="34" charset="0"/>
                  </a:rPr>
                  <a:t>training set</a:t>
                </a:r>
                <a:endParaRPr lang="en-US" dirty="0">
                  <a:solidFill>
                    <a:schemeClr val="bg1"/>
                  </a:solidFill>
                  <a:latin typeface="Verdana" panose="020B0604030504040204" pitchFamily="34" charset="0"/>
                  <a:ea typeface="Verdana" panose="020B0604030504040204" pitchFamily="34" charset="0"/>
                </a:endParaRPr>
              </a:p>
              <a:p>
                <a:pPr lvl="1"/>
                <a:r>
                  <a:rPr lang="en-US" b="1" dirty="0">
                    <a:solidFill>
                      <a:schemeClr val="bg1"/>
                    </a:solidFill>
                    <a:latin typeface="Verdana" panose="020B0604030504040204" pitchFamily="34" charset="0"/>
                    <a:ea typeface="Verdana" panose="020B0604030504040204" pitchFamily="34" charset="0"/>
                  </a:rPr>
                  <a:t>	-Next 5 timestamps</a:t>
                </a:r>
                <a:r>
                  <a:rPr lang="en-US" dirty="0">
                    <a:solidFill>
                      <a:schemeClr val="bg1"/>
                    </a:solidFill>
                    <a:latin typeface="Verdana" panose="020B0604030504040204" pitchFamily="34" charset="0"/>
                    <a:ea typeface="Verdana" panose="020B0604030504040204" pitchFamily="34" charset="0"/>
                  </a:rPr>
                  <a:t> as the </a:t>
                </a:r>
                <a:r>
                  <a:rPr lang="en-US" b="1" dirty="0">
                    <a:solidFill>
                      <a:schemeClr val="bg1"/>
                    </a:solidFill>
                    <a:latin typeface="Verdana" panose="020B0604030504040204" pitchFamily="34" charset="0"/>
                    <a:ea typeface="Verdana" panose="020B0604030504040204" pitchFamily="34" charset="0"/>
                  </a:rPr>
                  <a:t>calibration set</a:t>
                </a:r>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The conformal prediction goal is </a:t>
                </a:r>
                <a:r>
                  <a:rPr lang="en-US" b="1" dirty="0">
                    <a:solidFill>
                      <a:schemeClr val="bg1"/>
                    </a:solidFill>
                    <a:latin typeface="Verdana" panose="020B0604030504040204" pitchFamily="34" charset="0"/>
                    <a:ea typeface="Verdana" panose="020B0604030504040204" pitchFamily="34" charset="0"/>
                  </a:rPr>
                  <a:t>90% coverage</a:t>
                </a:r>
                <a:r>
                  <a:rPr lang="en-US" dirty="0">
                    <a:solidFill>
                      <a:schemeClr val="bg1"/>
                    </a:solidFill>
                    <a:latin typeface="Verdana" panose="020B0604030504040204" pitchFamily="34" charset="0"/>
                    <a:ea typeface="Verdana" panose="020B0604030504040204" pitchFamily="34" charset="0"/>
                  </a:rPr>
                  <a:t>, so alpha = 0,1.</a:t>
                </a:r>
              </a:p>
              <a:p>
                <a:endParaRPr lang="en-US" dirty="0">
                  <a:solidFill>
                    <a:schemeClr val="bg1"/>
                  </a:solidFill>
                  <a:latin typeface="Verdana" panose="020B0604030504040204" pitchFamily="34" charset="0"/>
                  <a:ea typeface="Verdana" panose="020B0604030504040204" pitchFamily="34" charset="0"/>
                </a:endParaRPr>
              </a:p>
              <a:p>
                <a:r>
                  <a:rPr lang="en-US" b="1" dirty="0">
                    <a:solidFill>
                      <a:schemeClr val="bg1"/>
                    </a:solidFill>
                    <a:latin typeface="Verdana" panose="020B0604030504040204" pitchFamily="34" charset="0"/>
                    <a:ea typeface="Verdana" panose="020B0604030504040204" pitchFamily="34" charset="0"/>
                  </a:rPr>
                  <a:t>✅ Split Time Series</a:t>
                </a:r>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Time  1   2   3   4   5   6   7  8   9  10 11 12 13 14 15 </a:t>
                </a:r>
              </a:p>
              <a:p>
                <a:r>
                  <a:rPr lang="en-US" dirty="0">
                    <a:solidFill>
                      <a:schemeClr val="bg1"/>
                    </a:solidFill>
                    <a:latin typeface="Verdana" panose="020B0604030504040204" pitchFamily="34" charset="0"/>
                    <a:ea typeface="Verdana" panose="020B0604030504040204" pitchFamily="34" charset="0"/>
                  </a:rPr>
                  <a:t>Value 80 82 83 92 94 85 88 94 98 96 99 91 96 90 89</a:t>
                </a:r>
              </a:p>
              <a:p>
                <a:endParaRPr lang="en-US" dirty="0">
                  <a:solidFill>
                    <a:schemeClr val="bg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rPr>
                  <a:t>Train a model on timestamps 1–10</a:t>
                </a:r>
              </a:p>
              <a:p>
                <a:pPr marL="285750" indent="-285750">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rPr>
                  <a:t>Predict timestamps 11–15 using the model trained on 1-10</a:t>
                </a:r>
              </a:p>
              <a:p>
                <a:pPr marL="285750" indent="-285750">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rPr>
                  <a:t>Compute </a:t>
                </a:r>
                <a:r>
                  <a:rPr lang="en-US" b="1" dirty="0">
                    <a:solidFill>
                      <a:schemeClr val="bg1"/>
                    </a:solidFill>
                    <a:latin typeface="Verdana" panose="020B0604030504040204" pitchFamily="34" charset="0"/>
                    <a:ea typeface="Verdana" panose="020B0604030504040204" pitchFamily="34" charset="0"/>
                  </a:rPr>
                  <a:t>non-conformity scores </a:t>
                </a:r>
                <a:r>
                  <a:rPr lang="en-US" dirty="0">
                    <a:solidFill>
                      <a:schemeClr val="bg1"/>
                    </a:solidFill>
                    <a:latin typeface="Verdana" panose="020B0604030504040204" pitchFamily="34" charset="0"/>
                    <a:ea typeface="Verdana" panose="020B0604030504040204" pitchFamily="34" charset="0"/>
                  </a:rPr>
                  <a:t>for 11-15 (calibration) -&gt; s= |</a:t>
                </a:r>
                <a:r>
                  <a:rPr lang="en-US" dirty="0">
                    <a:solidFill>
                      <a:schemeClr val="bg1"/>
                    </a:solidFill>
                    <a:ea typeface="Verdana" panose="020B0604030504040204" pitchFamily="34" charset="0"/>
                  </a:rPr>
                  <a:t> </a:t>
                </a:r>
                <a14:m>
                  <m:oMath xmlns:m="http://schemas.openxmlformats.org/officeDocument/2006/math">
                    <m:r>
                      <a:rPr lang="it-IT" i="1">
                        <a:solidFill>
                          <a:schemeClr val="bg1"/>
                        </a:solidFill>
                        <a:latin typeface="Cambria Math" panose="02040503050406030204" pitchFamily="18" charset="0"/>
                        <a:ea typeface="Verdana" panose="020B0604030504040204" pitchFamily="34" charset="0"/>
                      </a:rPr>
                      <m:t>𝑦</m:t>
                    </m:r>
                    <m:r>
                      <a:rPr lang="it-IT" i="1">
                        <a:solidFill>
                          <a:schemeClr val="bg1"/>
                        </a:solidFill>
                        <a:latin typeface="Cambria Math" panose="02040503050406030204" pitchFamily="18" charset="0"/>
                        <a:ea typeface="Verdana" panose="020B0604030504040204" pitchFamily="34" charset="0"/>
                      </a:rPr>
                      <m:t> −</m:t>
                    </m:r>
                    <m:acc>
                      <m:accPr>
                        <m:chr m:val="̂"/>
                        <m:ctrlPr>
                          <a:rPr lang="en-US" i="1">
                            <a:solidFill>
                              <a:schemeClr val="bg1"/>
                            </a:solidFill>
                            <a:latin typeface="Cambria Math" panose="02040503050406030204" pitchFamily="18" charset="0"/>
                            <a:ea typeface="Verdana" panose="020B0604030504040204" pitchFamily="34" charset="0"/>
                          </a:rPr>
                        </m:ctrlPr>
                      </m:accPr>
                      <m:e>
                        <m:r>
                          <a:rPr lang="it-IT" i="1">
                            <a:solidFill>
                              <a:schemeClr val="bg1"/>
                            </a:solidFill>
                            <a:latin typeface="Cambria Math" panose="02040503050406030204" pitchFamily="18" charset="0"/>
                            <a:ea typeface="Verdana" panose="020B0604030504040204" pitchFamily="34" charset="0"/>
                          </a:rPr>
                          <m:t>𝑦</m:t>
                        </m:r>
                      </m:e>
                    </m:acc>
                  </m:oMath>
                </a14:m>
                <a:r>
                  <a:rPr lang="en-US" dirty="0">
                    <a:solidFill>
                      <a:schemeClr val="bg1"/>
                    </a:solidFill>
                    <a:latin typeface="Verdana" panose="020B0604030504040204" pitchFamily="34" charset="0"/>
                    <a:ea typeface="Verdana" panose="020B0604030504040204" pitchFamily="34" charset="0"/>
                  </a:rPr>
                  <a:t>|</a:t>
                </a:r>
              </a:p>
              <a:p>
                <a:pPr marL="285750" indent="-285750">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rPr>
                  <a:t>Use those scores to form intervals for the future timestamp (16)</a:t>
                </a:r>
              </a:p>
              <a:p>
                <a:endParaRPr lang="en-US" dirty="0">
                  <a:solidFill>
                    <a:schemeClr val="bg1"/>
                  </a:solidFill>
                  <a:latin typeface="Verdana" panose="020B0604030504040204" pitchFamily="34" charset="0"/>
                  <a:ea typeface="Verdana" panose="020B0604030504040204" pitchFamily="34" charset="0"/>
                </a:endParaRPr>
              </a:p>
            </p:txBody>
          </p:sp>
        </mc:Choice>
        <mc:Fallback xmlns="">
          <p:sp>
            <p:nvSpPr>
              <p:cNvPr id="26" name="CasellaDiTesto 25">
                <a:extLst>
                  <a:ext uri="{FF2B5EF4-FFF2-40B4-BE49-F238E27FC236}">
                    <a16:creationId xmlns:a16="http://schemas.microsoft.com/office/drawing/2014/main" id="{D02F09E3-074A-A80E-7789-31D1D9667A73}"/>
                  </a:ext>
                </a:extLst>
              </p:cNvPr>
              <p:cNvSpPr txBox="1">
                <a:spLocks noRot="1" noChangeAspect="1" noMove="1" noResize="1" noEditPoints="1" noAdjustHandles="1" noChangeArrowheads="1" noChangeShapeType="1" noTextEdit="1"/>
              </p:cNvSpPr>
              <p:nvPr/>
            </p:nvSpPr>
            <p:spPr>
              <a:xfrm>
                <a:off x="468086" y="1306286"/>
                <a:ext cx="11419114" cy="5355312"/>
              </a:xfrm>
              <a:prstGeom prst="rect">
                <a:avLst/>
              </a:prstGeom>
              <a:blipFill>
                <a:blip r:embed="rId2"/>
                <a:stretch>
                  <a:fillRect l="-481" t="-569"/>
                </a:stretch>
              </a:blipFill>
            </p:spPr>
            <p:txBody>
              <a:bodyPr/>
              <a:lstStyle/>
              <a:p>
                <a:r>
                  <a:rPr lang="it-IT">
                    <a:noFill/>
                  </a:rPr>
                  <a:t> </a:t>
                </a:r>
              </a:p>
            </p:txBody>
          </p:sp>
        </mc:Fallback>
      </mc:AlternateContent>
    </p:spTree>
    <p:extLst>
      <p:ext uri="{BB962C8B-B14F-4D97-AF65-F5344CB8AC3E}">
        <p14:creationId xmlns:p14="http://schemas.microsoft.com/office/powerpoint/2010/main" val="82951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F117AD6-5E6A-CD0D-4513-D97B8A23B542}"/>
            </a:ext>
          </a:extLst>
        </p:cNvPr>
        <p:cNvGrpSpPr/>
        <p:nvPr/>
      </p:nvGrpSpPr>
      <p:grpSpPr>
        <a:xfrm>
          <a:off x="0" y="0"/>
          <a:ext cx="0" cy="0"/>
          <a:chOff x="0" y="0"/>
          <a:chExt cx="0" cy="0"/>
        </a:xfrm>
      </p:grpSpPr>
      <p:sp>
        <p:nvSpPr>
          <p:cNvPr id="5" name="Segnaposto testo 2">
            <a:extLst>
              <a:ext uri="{FF2B5EF4-FFF2-40B4-BE49-F238E27FC236}">
                <a16:creationId xmlns:a16="http://schemas.microsoft.com/office/drawing/2014/main" id="{6EABAC6B-608A-BCBA-F642-440A048BA73E}"/>
              </a:ext>
            </a:extLst>
          </p:cNvPr>
          <p:cNvSpPr txBox="1">
            <a:spLocks/>
          </p:cNvSpPr>
          <p:nvPr/>
        </p:nvSpPr>
        <p:spPr>
          <a:xfrm>
            <a:off x="743135" y="430322"/>
            <a:ext cx="10945216" cy="368300"/>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3200" dirty="0" err="1">
                <a:solidFill>
                  <a:schemeClr val="bg1"/>
                </a:solidFill>
                <a:latin typeface="Verdana" panose="020B0604030504040204" pitchFamily="34" charset="0"/>
                <a:ea typeface="Verdana" panose="020B0604030504040204" pitchFamily="34" charset="0"/>
              </a:rPr>
              <a:t>Conformal</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Prediction</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as</a:t>
            </a:r>
            <a:r>
              <a:rPr lang="it-IT" sz="3200" dirty="0">
                <a:solidFill>
                  <a:schemeClr val="bg1"/>
                </a:solidFill>
                <a:latin typeface="Verdana" panose="020B0604030504040204" pitchFamily="34" charset="0"/>
                <a:ea typeface="Verdana" panose="020B0604030504040204" pitchFamily="34" charset="0"/>
              </a:rPr>
              <a:t> a Recipe: </a:t>
            </a:r>
            <a:r>
              <a:rPr lang="it-IT" sz="3200" dirty="0" err="1">
                <a:solidFill>
                  <a:schemeClr val="bg1"/>
                </a:solidFill>
                <a:latin typeface="Verdana" panose="020B0604030504040204" pitchFamily="34" charset="0"/>
                <a:ea typeface="Verdana" panose="020B0604030504040204" pitchFamily="34" charset="0"/>
              </a:rPr>
              <a:t>numerical</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example</a:t>
            </a:r>
            <a:r>
              <a:rPr lang="it-IT" sz="3200" dirty="0">
                <a:solidFill>
                  <a:schemeClr val="bg1"/>
                </a:solidFill>
                <a:latin typeface="Verdana" panose="020B0604030504040204" pitchFamily="34" charset="0"/>
                <a:ea typeface="Verdana" panose="020B0604030504040204" pitchFamily="34" charset="0"/>
              </a:rPr>
              <a:t> on Time Series</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5DE3631C-3096-861C-126C-3397767B51C5}"/>
                  </a:ext>
                </a:extLst>
              </p:cNvPr>
              <p:cNvSpPr txBox="1"/>
              <p:nvPr/>
            </p:nvSpPr>
            <p:spPr>
              <a:xfrm>
                <a:off x="506186" y="1262279"/>
                <a:ext cx="11419114" cy="5355312"/>
              </a:xfrm>
              <a:prstGeom prst="rect">
                <a:avLst/>
              </a:prstGeom>
              <a:noFill/>
            </p:spPr>
            <p:txBody>
              <a:bodyPr wrap="square" rtlCol="0">
                <a:spAutoFit/>
              </a:bodyPr>
              <a:lstStyle/>
              <a:p>
                <a:r>
                  <a:rPr lang="en-US" b="1" dirty="0">
                    <a:solidFill>
                      <a:schemeClr val="bg1"/>
                    </a:solidFill>
                    <a:latin typeface="Verdana" panose="020B0604030504040204" pitchFamily="34" charset="0"/>
                    <a:ea typeface="Verdana" panose="020B0604030504040204" pitchFamily="34" charset="0"/>
                  </a:rPr>
                  <a:t>✅ Train the Forecasting Model and get errors:</a:t>
                </a:r>
                <a:endParaRPr lang="en-US" dirty="0">
                  <a:solidFill>
                    <a:schemeClr val="bg1"/>
                  </a:solidFill>
                  <a:latin typeface="Verdana" panose="020B0604030504040204" pitchFamily="34" charset="0"/>
                  <a:ea typeface="Verdana" panose="020B0604030504040204" pitchFamily="34" charset="0"/>
                </a:endParaRP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Time				11 12 13 14 15</a:t>
                </a:r>
              </a:p>
              <a:p>
                <a:r>
                  <a:rPr lang="en-US" dirty="0">
                    <a:solidFill>
                      <a:schemeClr val="bg1"/>
                    </a:solidFill>
                    <a:latin typeface="Verdana" panose="020B0604030504040204" pitchFamily="34" charset="0"/>
                    <a:ea typeface="Verdana" panose="020B0604030504040204" pitchFamily="34" charset="0"/>
                  </a:rPr>
                  <a:t>True outcome			99 91 96 90 89</a:t>
                </a:r>
              </a:p>
              <a:p>
                <a:r>
                  <a:rPr lang="en-US" dirty="0">
                    <a:solidFill>
                      <a:schemeClr val="bg1"/>
                    </a:solidFill>
                    <a:latin typeface="Verdana" panose="020B0604030504040204" pitchFamily="34" charset="0"/>
                    <a:ea typeface="Verdana" panose="020B0604030504040204" pitchFamily="34" charset="0"/>
                  </a:rPr>
                  <a:t>Predicted outcome	         	97 95 94 91 90	</a:t>
                </a:r>
              </a:p>
              <a:p>
                <a:r>
                  <a:rPr lang="en-US" dirty="0">
                    <a:solidFill>
                      <a:schemeClr val="bg1"/>
                    </a:solidFill>
                    <a:latin typeface="Verdana" panose="020B0604030504040204" pitchFamily="34" charset="0"/>
                    <a:ea typeface="Verdana" panose="020B0604030504040204" pitchFamily="34" charset="0"/>
                  </a:rPr>
                  <a:t>Non-conformity scores 		 2  4   2   1   1</a:t>
                </a:r>
              </a:p>
              <a:p>
                <a:endParaRPr lang="en-US" dirty="0">
                  <a:solidFill>
                    <a:schemeClr val="bg1"/>
                  </a:solidFill>
                  <a:latin typeface="Verdana" panose="020B0604030504040204" pitchFamily="34" charset="0"/>
                  <a:ea typeface="Verdana" panose="020B0604030504040204" pitchFamily="34" charset="0"/>
                </a:endParaRPr>
              </a:p>
              <a:p>
                <a:r>
                  <a:rPr lang="en-US" b="1" dirty="0">
                    <a:solidFill>
                      <a:schemeClr val="bg1"/>
                    </a:solidFill>
                    <a:latin typeface="Verdana" panose="020B0604030504040204" pitchFamily="34" charset="0"/>
                    <a:ea typeface="Verdana" panose="020B0604030504040204" pitchFamily="34" charset="0"/>
                  </a:rPr>
                  <a:t>✅ Sort the non-conformity scores </a:t>
                </a:r>
                <a:r>
                  <a:rPr lang="en-US" dirty="0">
                    <a:solidFill>
                      <a:schemeClr val="bg1"/>
                    </a:solidFill>
                    <a:latin typeface="Verdana" panose="020B0604030504040204" pitchFamily="34" charset="0"/>
                    <a:ea typeface="Verdana" panose="020B0604030504040204" pitchFamily="34" charset="0"/>
                  </a:rPr>
                  <a:t>(in ascending order): [1,1,2,2,4]</a:t>
                </a:r>
              </a:p>
              <a:p>
                <a:endParaRPr lang="en-US" dirty="0">
                  <a:solidFill>
                    <a:schemeClr val="bg1"/>
                  </a:solidFill>
                  <a:latin typeface="Verdana" panose="020B0604030504040204" pitchFamily="34" charset="0"/>
                  <a:ea typeface="Verdana" panose="020B0604030504040204" pitchFamily="34" charset="0"/>
                </a:endParaRPr>
              </a:p>
              <a:p>
                <a:r>
                  <a:rPr lang="en-US" b="1" dirty="0">
                    <a:solidFill>
                      <a:schemeClr val="bg1"/>
                    </a:solidFill>
                    <a:latin typeface="Verdana" panose="020B0604030504040204" pitchFamily="34" charset="0"/>
                    <a:ea typeface="Verdana" panose="020B0604030504040204" pitchFamily="34" charset="0"/>
                  </a:rPr>
                  <a:t>✅ Compute the quantile index </a:t>
                </a:r>
                <a:r>
                  <a:rPr lang="en-US" dirty="0">
                    <a:solidFill>
                      <a:schemeClr val="bg1"/>
                    </a:solidFill>
                    <a:latin typeface="Verdana" panose="020B0604030504040204" pitchFamily="34" charset="0"/>
                    <a:ea typeface="Verdana" panose="020B0604030504040204" pitchFamily="34" charset="0"/>
                  </a:rPr>
                  <a:t>(with finite sample correction) for the n samples</a:t>
                </a: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			</a:t>
                </a:r>
                <a14:m>
                  <m:oMath xmlns:m="http://schemas.openxmlformats.org/officeDocument/2006/math">
                    <m:r>
                      <a:rPr lang="it-IT" b="0" i="1" smtClean="0">
                        <a:solidFill>
                          <a:schemeClr val="bg1"/>
                        </a:solidFill>
                        <a:latin typeface="Cambria Math" panose="02040503050406030204" pitchFamily="18" charset="0"/>
                        <a:ea typeface="Verdana" panose="020B0604030504040204" pitchFamily="34" charset="0"/>
                      </a:rPr>
                      <m:t>𝑘</m:t>
                    </m:r>
                    <m:r>
                      <a:rPr lang="it-IT" b="0" i="1" smtClean="0">
                        <a:solidFill>
                          <a:schemeClr val="bg1"/>
                        </a:solidFill>
                        <a:latin typeface="Cambria Math" panose="02040503050406030204" pitchFamily="18" charset="0"/>
                        <a:ea typeface="Verdana" panose="020B0604030504040204" pitchFamily="34" charset="0"/>
                      </a:rPr>
                      <m:t>=</m:t>
                    </m:r>
                    <m:r>
                      <m:rPr>
                        <m:sty m:val="p"/>
                      </m:rPr>
                      <a:rPr lang="it-IT" b="0" i="0" smtClean="0">
                        <a:solidFill>
                          <a:schemeClr val="bg1"/>
                        </a:solidFill>
                        <a:latin typeface="Cambria Math" panose="02040503050406030204" pitchFamily="18" charset="0"/>
                        <a:ea typeface="Verdana" panose="020B0604030504040204" pitchFamily="34" charset="0"/>
                      </a:rPr>
                      <m:t>min</m:t>
                    </m:r>
                    <m:r>
                      <a:rPr lang="it-IT" b="0" i="1" smtClean="0">
                        <a:solidFill>
                          <a:schemeClr val="bg1"/>
                        </a:solidFill>
                        <a:latin typeface="Cambria Math" panose="02040503050406030204" pitchFamily="18" charset="0"/>
                        <a:ea typeface="Verdana" panose="020B0604030504040204" pitchFamily="34" charset="0"/>
                      </a:rPr>
                      <m:t>⁡(</m:t>
                    </m:r>
                    <m:r>
                      <a:rPr lang="it-IT" b="0" i="1" smtClean="0">
                        <a:solidFill>
                          <a:schemeClr val="bg1"/>
                        </a:solidFill>
                        <a:latin typeface="Cambria Math" panose="02040503050406030204" pitchFamily="18" charset="0"/>
                        <a:ea typeface="Verdana" panose="020B0604030504040204" pitchFamily="34" charset="0"/>
                      </a:rPr>
                      <m:t>𝑛</m:t>
                    </m:r>
                    <m:r>
                      <a:rPr lang="it-IT" b="0" i="1" smtClean="0">
                        <a:solidFill>
                          <a:schemeClr val="bg1"/>
                        </a:solidFill>
                        <a:latin typeface="Cambria Math" panose="02040503050406030204" pitchFamily="18" charset="0"/>
                        <a:ea typeface="Verdana" panose="020B0604030504040204" pitchFamily="34" charset="0"/>
                      </a:rPr>
                      <m:t>,</m:t>
                    </m:r>
                    <m:d>
                      <m:dPr>
                        <m:begChr m:val="["/>
                        <m:endChr m:val="]"/>
                        <m:ctrlPr>
                          <a:rPr lang="it-IT" b="0" i="1" smtClean="0">
                            <a:solidFill>
                              <a:schemeClr val="bg1"/>
                            </a:solidFill>
                            <a:latin typeface="Cambria Math" panose="02040503050406030204" pitchFamily="18" charset="0"/>
                            <a:ea typeface="Verdana" panose="020B0604030504040204" pitchFamily="34" charset="0"/>
                          </a:rPr>
                        </m:ctrlPr>
                      </m:dPr>
                      <m:e>
                        <m:d>
                          <m:dPr>
                            <m:ctrlPr>
                              <a:rPr lang="it-IT" b="0" i="1" smtClean="0">
                                <a:solidFill>
                                  <a:schemeClr val="bg1"/>
                                </a:solidFill>
                                <a:latin typeface="Cambria Math" panose="02040503050406030204" pitchFamily="18" charset="0"/>
                                <a:ea typeface="Verdana" panose="020B0604030504040204" pitchFamily="34" charset="0"/>
                              </a:rPr>
                            </m:ctrlPr>
                          </m:dPr>
                          <m:e>
                            <m:r>
                              <a:rPr lang="it-IT" b="0" i="1" smtClean="0">
                                <a:solidFill>
                                  <a:schemeClr val="bg1"/>
                                </a:solidFill>
                                <a:latin typeface="Cambria Math" panose="02040503050406030204" pitchFamily="18" charset="0"/>
                                <a:ea typeface="Verdana" panose="020B0604030504040204" pitchFamily="34" charset="0"/>
                              </a:rPr>
                              <m:t>1</m:t>
                            </m:r>
                            <m:r>
                              <a:rPr lang="it-IT" b="0" i="1" smtClean="0">
                                <a:solidFill>
                                  <a:schemeClr val="bg1"/>
                                </a:solidFill>
                                <a:latin typeface="Cambria Math" panose="02040503050406030204" pitchFamily="18" charset="0"/>
                                <a:ea typeface="Verdana" panose="020B0604030504040204" pitchFamily="34" charset="0"/>
                              </a:rPr>
                              <m:t>−</m:t>
                            </m:r>
                            <m:r>
                              <a:rPr lang="it-IT" b="0" i="1" smtClean="0">
                                <a:solidFill>
                                  <a:schemeClr val="bg1"/>
                                </a:solidFill>
                                <a:latin typeface="Cambria Math" panose="02040503050406030204" pitchFamily="18" charset="0"/>
                                <a:ea typeface="Cambria Math" panose="02040503050406030204" pitchFamily="18" charset="0"/>
                              </a:rPr>
                              <m:t>𝛼</m:t>
                            </m:r>
                          </m:e>
                        </m:d>
                        <m:d>
                          <m:dPr>
                            <m:ctrlPr>
                              <a:rPr lang="it-IT" b="0" i="1" smtClean="0">
                                <a:solidFill>
                                  <a:schemeClr val="bg1"/>
                                </a:solidFill>
                                <a:latin typeface="Cambria Math" panose="02040503050406030204" pitchFamily="18" charset="0"/>
                                <a:ea typeface="Cambria Math" panose="02040503050406030204" pitchFamily="18" charset="0"/>
                              </a:rPr>
                            </m:ctrlPr>
                          </m:dPr>
                          <m:e>
                            <m:r>
                              <a:rPr lang="it-IT" b="0" i="1" smtClean="0">
                                <a:solidFill>
                                  <a:schemeClr val="bg1"/>
                                </a:solidFill>
                                <a:latin typeface="Cambria Math" panose="02040503050406030204" pitchFamily="18" charset="0"/>
                                <a:ea typeface="Verdana" panose="020B0604030504040204" pitchFamily="34" charset="0"/>
                              </a:rPr>
                              <m:t>𝑛</m:t>
                            </m:r>
                            <m:r>
                              <a:rPr lang="it-IT" b="0" i="1" smtClean="0">
                                <a:solidFill>
                                  <a:schemeClr val="bg1"/>
                                </a:solidFill>
                                <a:latin typeface="Cambria Math" panose="02040503050406030204" pitchFamily="18" charset="0"/>
                                <a:ea typeface="Verdana" panose="020B0604030504040204" pitchFamily="34" charset="0"/>
                              </a:rPr>
                              <m:t>+</m:t>
                            </m:r>
                            <m:r>
                              <a:rPr lang="it-IT" b="0" i="1" smtClean="0">
                                <a:solidFill>
                                  <a:schemeClr val="bg1"/>
                                </a:solidFill>
                                <a:latin typeface="Cambria Math" panose="02040503050406030204" pitchFamily="18" charset="0"/>
                                <a:ea typeface="Verdana" panose="020B0604030504040204" pitchFamily="34" charset="0"/>
                              </a:rPr>
                              <m:t>1</m:t>
                            </m:r>
                          </m:e>
                        </m:d>
                        <m:r>
                          <a:rPr lang="it-IT" b="0" i="1" smtClean="0">
                            <a:solidFill>
                              <a:schemeClr val="bg1"/>
                            </a:solidFill>
                            <a:latin typeface="Cambria Math" panose="02040503050406030204" pitchFamily="18" charset="0"/>
                            <a:ea typeface="Verdana" panose="020B0604030504040204" pitchFamily="34" charset="0"/>
                          </a:rPr>
                          <m:t>)</m:t>
                        </m:r>
                      </m:e>
                    </m:d>
                    <m:r>
                      <a:rPr lang="it-IT" b="0" i="1" smtClean="0">
                        <a:solidFill>
                          <a:schemeClr val="bg1"/>
                        </a:solidFill>
                        <a:latin typeface="Cambria Math" panose="02040503050406030204" pitchFamily="18" charset="0"/>
                        <a:ea typeface="Verdana" panose="020B0604030504040204" pitchFamily="34" charset="0"/>
                      </a:rPr>
                      <m:t>=</m:t>
                    </m:r>
                    <m:d>
                      <m:dPr>
                        <m:begChr m:val="["/>
                        <m:endChr m:val="]"/>
                        <m:ctrlPr>
                          <a:rPr lang="it-IT" b="0" i="1" smtClean="0">
                            <a:solidFill>
                              <a:schemeClr val="bg1"/>
                            </a:solidFill>
                            <a:latin typeface="Cambria Math" panose="02040503050406030204" pitchFamily="18" charset="0"/>
                            <a:ea typeface="Verdana" panose="020B0604030504040204" pitchFamily="34" charset="0"/>
                          </a:rPr>
                        </m:ctrlPr>
                      </m:dPr>
                      <m:e>
                        <m:r>
                          <a:rPr lang="it-IT" b="0" i="1" smtClean="0">
                            <a:solidFill>
                              <a:schemeClr val="bg1"/>
                            </a:solidFill>
                            <a:latin typeface="Cambria Math" panose="02040503050406030204" pitchFamily="18" charset="0"/>
                            <a:ea typeface="Verdana" panose="020B0604030504040204" pitchFamily="34" charset="0"/>
                          </a:rPr>
                          <m:t>0</m:t>
                        </m:r>
                        <m:r>
                          <a:rPr lang="it-IT" b="0" i="1" smtClean="0">
                            <a:solidFill>
                              <a:schemeClr val="bg1"/>
                            </a:solidFill>
                            <a:latin typeface="Cambria Math" panose="02040503050406030204" pitchFamily="18" charset="0"/>
                            <a:ea typeface="Verdana" panose="020B0604030504040204" pitchFamily="34" charset="0"/>
                          </a:rPr>
                          <m:t>,</m:t>
                        </m:r>
                        <m:r>
                          <a:rPr lang="it-IT" b="0" i="1" smtClean="0">
                            <a:solidFill>
                              <a:schemeClr val="bg1"/>
                            </a:solidFill>
                            <a:latin typeface="Cambria Math" panose="02040503050406030204" pitchFamily="18" charset="0"/>
                            <a:ea typeface="Verdana" panose="020B0604030504040204" pitchFamily="34" charset="0"/>
                          </a:rPr>
                          <m:t>9</m:t>
                        </m:r>
                        <m:r>
                          <a:rPr lang="it-IT" b="0" i="1" smtClean="0">
                            <a:solidFill>
                              <a:schemeClr val="bg1"/>
                            </a:solidFill>
                            <a:latin typeface="Cambria Math" panose="02040503050406030204" pitchFamily="18" charset="0"/>
                            <a:ea typeface="Cambria Math" panose="02040503050406030204" pitchFamily="18" charset="0"/>
                          </a:rPr>
                          <m:t>×</m:t>
                        </m:r>
                        <m:r>
                          <a:rPr lang="it-IT" b="0" i="1" smtClean="0">
                            <a:solidFill>
                              <a:schemeClr val="bg1"/>
                            </a:solidFill>
                            <a:latin typeface="Cambria Math" panose="02040503050406030204" pitchFamily="18" charset="0"/>
                            <a:ea typeface="Cambria Math" panose="02040503050406030204" pitchFamily="18" charset="0"/>
                          </a:rPr>
                          <m:t>6</m:t>
                        </m:r>
                      </m:e>
                    </m:d>
                    <m:r>
                      <a:rPr lang="it-IT" b="0" i="1" smtClean="0">
                        <a:solidFill>
                          <a:schemeClr val="bg1"/>
                        </a:solidFill>
                        <a:latin typeface="Cambria Math" panose="02040503050406030204" pitchFamily="18" charset="0"/>
                        <a:ea typeface="Verdana" panose="020B0604030504040204" pitchFamily="34" charset="0"/>
                      </a:rPr>
                      <m:t>=</m:t>
                    </m:r>
                    <m:d>
                      <m:dPr>
                        <m:begChr m:val="["/>
                        <m:endChr m:val="]"/>
                        <m:ctrlPr>
                          <a:rPr lang="it-IT" b="0" i="1" smtClean="0">
                            <a:solidFill>
                              <a:schemeClr val="bg1"/>
                            </a:solidFill>
                            <a:latin typeface="Cambria Math" panose="02040503050406030204" pitchFamily="18" charset="0"/>
                            <a:ea typeface="Cambria Math" panose="02040503050406030204" pitchFamily="18" charset="0"/>
                          </a:rPr>
                        </m:ctrlPr>
                      </m:dPr>
                      <m:e>
                        <m:r>
                          <a:rPr lang="it-IT" b="0" i="1" smtClean="0">
                            <a:solidFill>
                              <a:schemeClr val="bg1"/>
                            </a:solidFill>
                            <a:latin typeface="Cambria Math" panose="02040503050406030204" pitchFamily="18" charset="0"/>
                            <a:ea typeface="Verdana" panose="020B0604030504040204" pitchFamily="34" charset="0"/>
                          </a:rPr>
                          <m:t>5</m:t>
                        </m:r>
                        <m:r>
                          <a:rPr lang="it-IT" b="0" i="1" smtClean="0">
                            <a:solidFill>
                              <a:schemeClr val="bg1"/>
                            </a:solidFill>
                            <a:latin typeface="Cambria Math" panose="02040503050406030204" pitchFamily="18" charset="0"/>
                            <a:ea typeface="Verdana" panose="020B0604030504040204" pitchFamily="34" charset="0"/>
                          </a:rPr>
                          <m:t>,</m:t>
                        </m:r>
                        <m:r>
                          <a:rPr lang="it-IT" b="0" i="1" smtClean="0">
                            <a:solidFill>
                              <a:schemeClr val="bg1"/>
                            </a:solidFill>
                            <a:latin typeface="Cambria Math" panose="02040503050406030204" pitchFamily="18" charset="0"/>
                            <a:ea typeface="Verdana" panose="020B0604030504040204" pitchFamily="34" charset="0"/>
                          </a:rPr>
                          <m:t>4</m:t>
                        </m:r>
                      </m:e>
                    </m:d>
                    <m:r>
                      <a:rPr lang="it-IT" b="0" i="1" smtClean="0">
                        <a:solidFill>
                          <a:schemeClr val="bg1"/>
                        </a:solidFill>
                        <a:latin typeface="Cambria Math" panose="02040503050406030204" pitchFamily="18" charset="0"/>
                        <a:ea typeface="Verdana" panose="020B0604030504040204" pitchFamily="34" charset="0"/>
                      </a:rPr>
                      <m:t>=</m:t>
                    </m:r>
                    <m:r>
                      <a:rPr lang="it-IT" b="0" i="1" smtClean="0">
                        <a:solidFill>
                          <a:schemeClr val="bg1"/>
                        </a:solidFill>
                        <a:latin typeface="Cambria Math" panose="02040503050406030204" pitchFamily="18" charset="0"/>
                        <a:ea typeface="Verdana" panose="020B0604030504040204" pitchFamily="34" charset="0"/>
                      </a:rPr>
                      <m:t>5</m:t>
                    </m:r>
                  </m:oMath>
                </a14:m>
                <a:endParaRPr lang="en-US" dirty="0">
                  <a:solidFill>
                    <a:schemeClr val="bg1"/>
                  </a:solidFill>
                  <a:latin typeface="Verdana" panose="020B0604030504040204" pitchFamily="34" charset="0"/>
                  <a:ea typeface="Verdana" panose="020B0604030504040204" pitchFamily="34" charset="0"/>
                </a:endParaRP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Set the threshold value from the sorted non-conformity scores =&gt; </a:t>
                </a:r>
                <a14:m>
                  <m:oMath xmlns:m="http://schemas.openxmlformats.org/officeDocument/2006/math">
                    <m:acc>
                      <m:accPr>
                        <m:chr m:val="̂"/>
                        <m:ctrlPr>
                          <a:rPr lang="en-US" b="1" i="1">
                            <a:solidFill>
                              <a:schemeClr val="bg1"/>
                            </a:solidFill>
                            <a:latin typeface="Cambria Math" panose="02040503050406030204" pitchFamily="18" charset="0"/>
                            <a:ea typeface="Verdana" panose="020B0604030504040204" pitchFamily="34" charset="0"/>
                          </a:rPr>
                        </m:ctrlPr>
                      </m:accPr>
                      <m:e>
                        <m:r>
                          <a:rPr lang="it-IT" b="1" i="1">
                            <a:solidFill>
                              <a:schemeClr val="bg1"/>
                            </a:solidFill>
                            <a:latin typeface="Cambria Math" panose="02040503050406030204" pitchFamily="18" charset="0"/>
                            <a:ea typeface="Verdana" panose="020B0604030504040204" pitchFamily="34" charset="0"/>
                          </a:rPr>
                          <m:t>𝒒</m:t>
                        </m:r>
                      </m:e>
                    </m:acc>
                  </m:oMath>
                </a14:m>
                <a:r>
                  <a:rPr lang="en-US" dirty="0">
                    <a:solidFill>
                      <a:schemeClr val="bg1"/>
                    </a:solidFill>
                    <a:latin typeface="Verdana" panose="020B0604030504040204" pitchFamily="34" charset="0"/>
                    <a:ea typeface="Verdana" panose="020B0604030504040204" pitchFamily="34" charset="0"/>
                  </a:rPr>
                  <a:t>=5kth=4</a:t>
                </a:r>
              </a:p>
              <a:p>
                <a:endParaRPr lang="en-US" dirty="0">
                  <a:solidFill>
                    <a:schemeClr val="bg1"/>
                  </a:solidFill>
                  <a:latin typeface="Verdana" panose="020B0604030504040204" pitchFamily="34" charset="0"/>
                  <a:ea typeface="Verdana" panose="020B0604030504040204" pitchFamily="34" charset="0"/>
                </a:endParaRPr>
              </a:p>
              <a:p>
                <a:r>
                  <a:rPr lang="en-US" b="1" dirty="0">
                    <a:solidFill>
                      <a:schemeClr val="bg1"/>
                    </a:solidFill>
                    <a:latin typeface="Verdana" panose="020B0604030504040204" pitchFamily="34" charset="0"/>
                    <a:ea typeface="Verdana" panose="020B0604030504040204" pitchFamily="34" charset="0"/>
                  </a:rPr>
                  <a:t>✅ Build the prediction Interval </a:t>
                </a: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Given a prediction at the 16 timestamps </a:t>
                </a:r>
                <a14:m>
                  <m:oMath xmlns:m="http://schemas.openxmlformats.org/officeDocument/2006/math">
                    <m:acc>
                      <m:accPr>
                        <m:chr m:val="̂"/>
                        <m:ctrlPr>
                          <a:rPr lang="en-US" i="1" smtClean="0">
                            <a:solidFill>
                              <a:schemeClr val="bg1"/>
                            </a:solidFill>
                            <a:latin typeface="Cambria Math" panose="02040503050406030204" pitchFamily="18" charset="0"/>
                            <a:ea typeface="Verdana" panose="020B0604030504040204" pitchFamily="34" charset="0"/>
                          </a:rPr>
                        </m:ctrlPr>
                      </m:accPr>
                      <m:e>
                        <m:r>
                          <a:rPr lang="it-IT" b="0" i="1" smtClean="0">
                            <a:solidFill>
                              <a:schemeClr val="bg1"/>
                            </a:solidFill>
                            <a:latin typeface="Cambria Math" panose="02040503050406030204" pitchFamily="18" charset="0"/>
                            <a:ea typeface="Verdana" panose="020B0604030504040204" pitchFamily="34" charset="0"/>
                          </a:rPr>
                          <m:t>𝑦</m:t>
                        </m:r>
                      </m:e>
                    </m:acc>
                  </m:oMath>
                </a14:m>
                <a:r>
                  <a:rPr lang="en-US" dirty="0">
                    <a:solidFill>
                      <a:schemeClr val="bg1"/>
                    </a:solidFill>
                    <a:latin typeface="Verdana" panose="020B0604030504040204" pitchFamily="34" charset="0"/>
                    <a:ea typeface="Verdana" panose="020B0604030504040204" pitchFamily="34" charset="0"/>
                  </a:rPr>
                  <a:t>=92</a:t>
                </a:r>
              </a:p>
              <a:p>
                <a:r>
                  <a:rPr lang="en-US" dirty="0">
                    <a:solidFill>
                      <a:schemeClr val="bg1"/>
                    </a:solidFill>
                    <a:latin typeface="Verdana" panose="020B0604030504040204" pitchFamily="34" charset="0"/>
                    <a:ea typeface="Verdana" panose="020B0604030504040204" pitchFamily="34" charset="0"/>
                  </a:rPr>
                  <a:t>The 90% conformal prediction interval is: [</a:t>
                </a:r>
                <a14:m>
                  <m:oMath xmlns:m="http://schemas.openxmlformats.org/officeDocument/2006/math">
                    <m:acc>
                      <m:accPr>
                        <m:chr m:val="̂"/>
                        <m:ctrlPr>
                          <a:rPr lang="en-US" i="1">
                            <a:solidFill>
                              <a:schemeClr val="bg1"/>
                            </a:solidFill>
                            <a:latin typeface="Cambria Math" panose="02040503050406030204" pitchFamily="18" charset="0"/>
                            <a:ea typeface="Verdana" panose="020B0604030504040204" pitchFamily="34" charset="0"/>
                          </a:rPr>
                        </m:ctrlPr>
                      </m:accPr>
                      <m:e>
                        <m:r>
                          <a:rPr lang="it-IT" i="1">
                            <a:solidFill>
                              <a:schemeClr val="bg1"/>
                            </a:solidFill>
                            <a:latin typeface="Cambria Math" panose="02040503050406030204" pitchFamily="18" charset="0"/>
                            <a:ea typeface="Verdana" panose="020B0604030504040204" pitchFamily="34" charset="0"/>
                          </a:rPr>
                          <m:t>𝑦</m:t>
                        </m:r>
                      </m:e>
                    </m:acc>
                  </m:oMath>
                </a14:m>
                <a:r>
                  <a:rPr lang="en-US" dirty="0">
                    <a:solidFill>
                      <a:schemeClr val="bg1"/>
                    </a:solidFill>
                    <a:latin typeface="Verdana" panose="020B0604030504040204" pitchFamily="34" charset="0"/>
                    <a:ea typeface="Verdana" panose="020B0604030504040204" pitchFamily="34" charset="0"/>
                  </a:rPr>
                  <a:t>-</a:t>
                </a:r>
                <a:r>
                  <a:rPr lang="en-US" b="1" dirty="0">
                    <a:solidFill>
                      <a:schemeClr val="bg1"/>
                    </a:solidFill>
                    <a:ea typeface="Verdana" panose="020B0604030504040204" pitchFamily="34" charset="0"/>
                  </a:rPr>
                  <a:t> </a:t>
                </a:r>
                <a14:m>
                  <m:oMath xmlns:m="http://schemas.openxmlformats.org/officeDocument/2006/math">
                    <m:acc>
                      <m:accPr>
                        <m:chr m:val="̂"/>
                        <m:ctrlPr>
                          <a:rPr lang="en-US" b="1" i="1">
                            <a:solidFill>
                              <a:schemeClr val="bg1"/>
                            </a:solidFill>
                            <a:latin typeface="Cambria Math" panose="02040503050406030204" pitchFamily="18" charset="0"/>
                            <a:ea typeface="Verdana" panose="020B0604030504040204" pitchFamily="34" charset="0"/>
                          </a:rPr>
                        </m:ctrlPr>
                      </m:accPr>
                      <m:e>
                        <m:r>
                          <a:rPr lang="it-IT" b="1" i="1">
                            <a:solidFill>
                              <a:schemeClr val="bg1"/>
                            </a:solidFill>
                            <a:latin typeface="Cambria Math" panose="02040503050406030204" pitchFamily="18" charset="0"/>
                            <a:ea typeface="Verdana" panose="020B0604030504040204" pitchFamily="34" charset="0"/>
                          </a:rPr>
                          <m:t>𝒒</m:t>
                        </m:r>
                      </m:e>
                    </m:acc>
                  </m:oMath>
                </a14:m>
                <a:r>
                  <a:rPr lang="en-US" dirty="0">
                    <a:solidFill>
                      <a:schemeClr val="bg1"/>
                    </a:solidFill>
                    <a:latin typeface="Verdana" panose="020B0604030504040204" pitchFamily="34" charset="0"/>
                    <a:ea typeface="Verdana" panose="020B0604030504040204" pitchFamily="34" charset="0"/>
                  </a:rPr>
                  <a:t>,</a:t>
                </a:r>
                <a:r>
                  <a:rPr lang="en-US" dirty="0">
                    <a:solidFill>
                      <a:schemeClr val="bg1"/>
                    </a:solidFill>
                    <a:ea typeface="Verdana" panose="020B0604030504040204" pitchFamily="34" charset="0"/>
                  </a:rPr>
                  <a:t> </a:t>
                </a:r>
                <a14:m>
                  <m:oMath xmlns:m="http://schemas.openxmlformats.org/officeDocument/2006/math">
                    <m:acc>
                      <m:accPr>
                        <m:chr m:val="̂"/>
                        <m:ctrlPr>
                          <a:rPr lang="en-US" i="1">
                            <a:solidFill>
                              <a:schemeClr val="bg1"/>
                            </a:solidFill>
                            <a:latin typeface="Cambria Math" panose="02040503050406030204" pitchFamily="18" charset="0"/>
                            <a:ea typeface="Verdana" panose="020B0604030504040204" pitchFamily="34" charset="0"/>
                          </a:rPr>
                        </m:ctrlPr>
                      </m:accPr>
                      <m:e>
                        <m:r>
                          <a:rPr lang="it-IT" i="1">
                            <a:solidFill>
                              <a:schemeClr val="bg1"/>
                            </a:solidFill>
                            <a:latin typeface="Cambria Math" panose="02040503050406030204" pitchFamily="18" charset="0"/>
                            <a:ea typeface="Verdana" panose="020B0604030504040204" pitchFamily="34" charset="0"/>
                          </a:rPr>
                          <m:t>𝑦</m:t>
                        </m:r>
                      </m:e>
                    </m:acc>
                    <m:r>
                      <a:rPr lang="it-IT" i="1">
                        <a:solidFill>
                          <a:schemeClr val="bg1"/>
                        </a:solidFill>
                        <a:latin typeface="Cambria Math" panose="02040503050406030204" pitchFamily="18" charset="0"/>
                        <a:ea typeface="Verdana" panose="020B0604030504040204" pitchFamily="34" charset="0"/>
                      </a:rPr>
                      <m:t> </m:t>
                    </m:r>
                  </m:oMath>
                </a14:m>
                <a:r>
                  <a:rPr lang="en-US" dirty="0">
                    <a:solidFill>
                      <a:schemeClr val="bg1"/>
                    </a:solidFill>
                    <a:latin typeface="Verdana" panose="020B0604030504040204" pitchFamily="34" charset="0"/>
                    <a:ea typeface="Verdana" panose="020B0604030504040204" pitchFamily="34" charset="0"/>
                  </a:rPr>
                  <a:t>+</a:t>
                </a:r>
                <a:r>
                  <a:rPr lang="en-US" b="1" dirty="0">
                    <a:solidFill>
                      <a:schemeClr val="bg1"/>
                    </a:solidFill>
                    <a:ea typeface="Verdana" panose="020B0604030504040204" pitchFamily="34" charset="0"/>
                  </a:rPr>
                  <a:t> </a:t>
                </a:r>
                <a14:m>
                  <m:oMath xmlns:m="http://schemas.openxmlformats.org/officeDocument/2006/math">
                    <m:acc>
                      <m:accPr>
                        <m:chr m:val="̂"/>
                        <m:ctrlPr>
                          <a:rPr lang="en-US" b="1" i="1">
                            <a:solidFill>
                              <a:schemeClr val="bg1"/>
                            </a:solidFill>
                            <a:latin typeface="Cambria Math" panose="02040503050406030204" pitchFamily="18" charset="0"/>
                            <a:ea typeface="Verdana" panose="020B0604030504040204" pitchFamily="34" charset="0"/>
                          </a:rPr>
                        </m:ctrlPr>
                      </m:accPr>
                      <m:e>
                        <m:r>
                          <a:rPr lang="it-IT" b="1" i="1">
                            <a:solidFill>
                              <a:schemeClr val="bg1"/>
                            </a:solidFill>
                            <a:latin typeface="Cambria Math" panose="02040503050406030204" pitchFamily="18" charset="0"/>
                            <a:ea typeface="Verdana" panose="020B0604030504040204" pitchFamily="34" charset="0"/>
                          </a:rPr>
                          <m:t>𝒒</m:t>
                        </m:r>
                      </m:e>
                    </m:acc>
                  </m:oMath>
                </a14:m>
                <a:r>
                  <a:rPr lang="en-US" dirty="0">
                    <a:solidFill>
                      <a:schemeClr val="bg1"/>
                    </a:solidFill>
                    <a:latin typeface="Verdana" panose="020B0604030504040204" pitchFamily="34" charset="0"/>
                    <a:ea typeface="Verdana" panose="020B0604030504040204" pitchFamily="34" charset="0"/>
                  </a:rPr>
                  <a:t>]=[92-4,92+4]=[88,96]</a:t>
                </a:r>
              </a:p>
            </p:txBody>
          </p:sp>
        </mc:Choice>
        <mc:Fallback xmlns="">
          <p:sp>
            <p:nvSpPr>
              <p:cNvPr id="26" name="CasellaDiTesto 25">
                <a:extLst>
                  <a:ext uri="{FF2B5EF4-FFF2-40B4-BE49-F238E27FC236}">
                    <a16:creationId xmlns:a16="http://schemas.microsoft.com/office/drawing/2014/main" id="{5DE3631C-3096-861C-126C-3397767B51C5}"/>
                  </a:ext>
                </a:extLst>
              </p:cNvPr>
              <p:cNvSpPr txBox="1">
                <a:spLocks noRot="1" noChangeAspect="1" noMove="1" noResize="1" noEditPoints="1" noAdjustHandles="1" noChangeArrowheads="1" noChangeShapeType="1" noTextEdit="1"/>
              </p:cNvSpPr>
              <p:nvPr/>
            </p:nvSpPr>
            <p:spPr>
              <a:xfrm>
                <a:off x="506186" y="1262279"/>
                <a:ext cx="11419114" cy="5355312"/>
              </a:xfrm>
              <a:prstGeom prst="rect">
                <a:avLst/>
              </a:prstGeom>
              <a:blipFill>
                <a:blip r:embed="rId2"/>
                <a:stretch>
                  <a:fillRect l="-427" t="-569" b="-569"/>
                </a:stretch>
              </a:blipFill>
            </p:spPr>
            <p:txBody>
              <a:bodyPr/>
              <a:lstStyle/>
              <a:p>
                <a:r>
                  <a:rPr lang="it-IT">
                    <a:noFill/>
                  </a:rPr>
                  <a:t> </a:t>
                </a:r>
              </a:p>
            </p:txBody>
          </p:sp>
        </mc:Fallback>
      </mc:AlternateContent>
    </p:spTree>
    <p:extLst>
      <p:ext uri="{BB962C8B-B14F-4D97-AF65-F5344CB8AC3E}">
        <p14:creationId xmlns:p14="http://schemas.microsoft.com/office/powerpoint/2010/main" val="2213583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3B2800C-D8E5-EED8-870D-69F51F02ADC5}"/>
            </a:ext>
          </a:extLst>
        </p:cNvPr>
        <p:cNvGrpSpPr/>
        <p:nvPr/>
      </p:nvGrpSpPr>
      <p:grpSpPr>
        <a:xfrm>
          <a:off x="0" y="0"/>
          <a:ext cx="0" cy="0"/>
          <a:chOff x="0" y="0"/>
          <a:chExt cx="0" cy="0"/>
        </a:xfrm>
      </p:grpSpPr>
      <p:sp>
        <p:nvSpPr>
          <p:cNvPr id="5" name="Segnaposto testo 2">
            <a:extLst>
              <a:ext uri="{FF2B5EF4-FFF2-40B4-BE49-F238E27FC236}">
                <a16:creationId xmlns:a16="http://schemas.microsoft.com/office/drawing/2014/main" id="{971A677E-C92E-0719-C2B5-7CCF3FE1B147}"/>
              </a:ext>
            </a:extLst>
          </p:cNvPr>
          <p:cNvSpPr txBox="1">
            <a:spLocks/>
          </p:cNvSpPr>
          <p:nvPr/>
        </p:nvSpPr>
        <p:spPr>
          <a:xfrm>
            <a:off x="743135" y="517408"/>
            <a:ext cx="10945216" cy="368300"/>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3200" dirty="0" err="1">
                <a:solidFill>
                  <a:schemeClr val="bg1"/>
                </a:solidFill>
                <a:latin typeface="Verdana" panose="020B0604030504040204" pitchFamily="34" charset="0"/>
                <a:ea typeface="Verdana" panose="020B0604030504040204" pitchFamily="34" charset="0"/>
              </a:rPr>
              <a:t>Conformal</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Prediction</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as</a:t>
            </a:r>
            <a:r>
              <a:rPr lang="it-IT" sz="3200" dirty="0">
                <a:solidFill>
                  <a:schemeClr val="bg1"/>
                </a:solidFill>
                <a:latin typeface="Verdana" panose="020B0604030504040204" pitchFamily="34" charset="0"/>
                <a:ea typeface="Verdana" panose="020B0604030504040204" pitchFamily="34" charset="0"/>
              </a:rPr>
              <a:t> a Recipe: </a:t>
            </a:r>
            <a:r>
              <a:rPr lang="it-IT" sz="3200" dirty="0" err="1">
                <a:solidFill>
                  <a:schemeClr val="bg1"/>
                </a:solidFill>
                <a:latin typeface="Verdana" panose="020B0604030504040204" pitchFamily="34" charset="0"/>
                <a:ea typeface="Verdana" panose="020B0604030504040204" pitchFamily="34" charset="0"/>
              </a:rPr>
              <a:t>numerical</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example</a:t>
            </a:r>
            <a:r>
              <a:rPr lang="it-IT" sz="3200" dirty="0">
                <a:solidFill>
                  <a:schemeClr val="bg1"/>
                </a:solidFill>
                <a:latin typeface="Verdana" panose="020B0604030504040204" pitchFamily="34" charset="0"/>
                <a:ea typeface="Verdana" panose="020B0604030504040204" pitchFamily="34" charset="0"/>
              </a:rPr>
              <a:t> on Time Series</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6260FF5D-2204-3A4D-2947-59CD29C2D3AF}"/>
                  </a:ext>
                </a:extLst>
              </p:cNvPr>
              <p:cNvSpPr txBox="1"/>
              <p:nvPr/>
            </p:nvSpPr>
            <p:spPr>
              <a:xfrm>
                <a:off x="468086" y="1306286"/>
                <a:ext cx="11419114" cy="4524315"/>
              </a:xfrm>
              <a:prstGeom prst="rect">
                <a:avLst/>
              </a:prstGeom>
              <a:noFill/>
            </p:spPr>
            <p:txBody>
              <a:bodyPr wrap="square" rtlCol="0">
                <a:spAutoFit/>
              </a:bodyPr>
              <a:lstStyle/>
              <a:p>
                <a:r>
                  <a:rPr lang="en-US" b="1" dirty="0">
                    <a:solidFill>
                      <a:schemeClr val="bg1"/>
                    </a:solidFill>
                    <a:latin typeface="Verdana" panose="020B0604030504040204" pitchFamily="34" charset="0"/>
                    <a:ea typeface="Verdana" panose="020B0604030504040204" pitchFamily="34" charset="0"/>
                  </a:rPr>
                  <a:t>🎯 Second Goal</a:t>
                </a:r>
              </a:p>
              <a:p>
                <a:pPr algn="just"/>
                <a:r>
                  <a:rPr lang="en-US" dirty="0">
                    <a:solidFill>
                      <a:schemeClr val="bg1"/>
                    </a:solidFill>
                    <a:latin typeface="Verdana" panose="020B0604030504040204" pitchFamily="34" charset="0"/>
                    <a:ea typeface="Verdana" panose="020B0604030504040204" pitchFamily="34" charset="0"/>
                  </a:rPr>
                  <a:t>Build a </a:t>
                </a:r>
                <a:r>
                  <a:rPr lang="en-US" b="1" dirty="0">
                    <a:solidFill>
                      <a:schemeClr val="bg1"/>
                    </a:solidFill>
                    <a:latin typeface="Verdana" panose="020B0604030504040204" pitchFamily="34" charset="0"/>
                    <a:ea typeface="Verdana" panose="020B0604030504040204" pitchFamily="34" charset="0"/>
                  </a:rPr>
                  <a:t>90% prediction interval</a:t>
                </a:r>
                <a:r>
                  <a:rPr lang="en-US" dirty="0">
                    <a:solidFill>
                      <a:schemeClr val="bg1"/>
                    </a:solidFill>
                    <a:latin typeface="Verdana" panose="020B0604030504040204" pitchFamily="34" charset="0"/>
                    <a:ea typeface="Verdana" panose="020B0604030504040204" pitchFamily="34" charset="0"/>
                  </a:rPr>
                  <a:t> for timestamp 17 using a rolling window approach. This preserves </a:t>
                </a:r>
                <a:r>
                  <a:rPr lang="en-US" b="1" dirty="0">
                    <a:solidFill>
                      <a:schemeClr val="bg1"/>
                    </a:solidFill>
                    <a:latin typeface="Verdana" panose="020B0604030504040204" pitchFamily="34" charset="0"/>
                    <a:ea typeface="Verdana" panose="020B0604030504040204" pitchFamily="34" charset="0"/>
                  </a:rPr>
                  <a:t>temporal order</a:t>
                </a:r>
                <a:r>
                  <a:rPr lang="en-US" dirty="0">
                    <a:solidFill>
                      <a:schemeClr val="bg1"/>
                    </a:solidFill>
                    <a:latin typeface="Verdana" panose="020B0604030504040204" pitchFamily="34" charset="0"/>
                    <a:ea typeface="Verdana" panose="020B0604030504040204" pitchFamily="34" charset="0"/>
                  </a:rPr>
                  <a:t> and allows the non-conformity scores to reflect the most recent data distribution, partially mitigating the </a:t>
                </a:r>
                <a:r>
                  <a:rPr lang="en-US" b="1" dirty="0">
                    <a:solidFill>
                      <a:schemeClr val="bg1"/>
                    </a:solidFill>
                    <a:latin typeface="Verdana" panose="020B0604030504040204" pitchFamily="34" charset="0"/>
                    <a:ea typeface="Verdana" panose="020B0604030504040204" pitchFamily="34" charset="0"/>
                  </a:rPr>
                  <a:t>non-exchangeability issue</a:t>
                </a:r>
                <a:r>
                  <a:rPr lang="en-US" dirty="0">
                    <a:solidFill>
                      <a:schemeClr val="bg1"/>
                    </a:solidFill>
                    <a:latin typeface="Verdana" panose="020B0604030504040204" pitchFamily="34" charset="0"/>
                    <a:ea typeface="Verdana" panose="020B0604030504040204" pitchFamily="34" charset="0"/>
                  </a:rPr>
                  <a:t> that violates standard conformal prediction assumptions.</a:t>
                </a:r>
              </a:p>
              <a:p>
                <a:endParaRPr lang="en-US" dirty="0">
                  <a:solidFill>
                    <a:schemeClr val="bg1"/>
                  </a:solidFill>
                  <a:latin typeface="Verdana" panose="020B0604030504040204" pitchFamily="34" charset="0"/>
                  <a:ea typeface="Verdana" panose="020B0604030504040204" pitchFamily="34" charset="0"/>
                </a:endParaRPr>
              </a:p>
              <a:p>
                <a:endParaRPr lang="en-US" dirty="0">
                  <a:solidFill>
                    <a:schemeClr val="bg1"/>
                  </a:solidFill>
                  <a:latin typeface="Verdana" panose="020B0604030504040204" pitchFamily="34" charset="0"/>
                  <a:ea typeface="Verdana" panose="020B0604030504040204" pitchFamily="34" charset="0"/>
                </a:endParaRPr>
              </a:p>
              <a:p>
                <a:r>
                  <a:rPr lang="en-US" b="1" dirty="0">
                    <a:solidFill>
                      <a:schemeClr val="bg1"/>
                    </a:solidFill>
                    <a:latin typeface="Verdana" panose="020B0604030504040204" pitchFamily="34" charset="0"/>
                    <a:ea typeface="Verdana" panose="020B0604030504040204" pitchFamily="34" charset="0"/>
                  </a:rPr>
                  <a:t>✅ Split Time Series</a:t>
                </a:r>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Time  2   3   4   5   6   7  8   9  10 11 12 13 14 15 16</a:t>
                </a:r>
              </a:p>
              <a:p>
                <a:r>
                  <a:rPr lang="en-US" dirty="0">
                    <a:solidFill>
                      <a:schemeClr val="bg1"/>
                    </a:solidFill>
                    <a:latin typeface="Verdana" panose="020B0604030504040204" pitchFamily="34" charset="0"/>
                    <a:ea typeface="Verdana" panose="020B0604030504040204" pitchFamily="34" charset="0"/>
                  </a:rPr>
                  <a:t>Value 82 83 92 94 85 88 94 98 96 99 91 96 90 89 97</a:t>
                </a:r>
              </a:p>
              <a:p>
                <a:endParaRPr lang="en-US" dirty="0">
                  <a:solidFill>
                    <a:schemeClr val="bg1"/>
                  </a:solidFill>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rPr>
                  <a:t>Train a model on timestamps 2–11</a:t>
                </a:r>
              </a:p>
              <a:p>
                <a:pPr marL="285750" indent="-285750">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rPr>
                  <a:t>Predict timestamps 12–16 using the model trained on 2-11</a:t>
                </a:r>
              </a:p>
              <a:p>
                <a:pPr marL="285750" indent="-285750">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rPr>
                  <a:t>Compute </a:t>
                </a:r>
                <a:r>
                  <a:rPr lang="en-US" b="1" dirty="0">
                    <a:solidFill>
                      <a:schemeClr val="bg1"/>
                    </a:solidFill>
                    <a:latin typeface="Verdana" panose="020B0604030504040204" pitchFamily="34" charset="0"/>
                    <a:ea typeface="Verdana" panose="020B0604030504040204" pitchFamily="34" charset="0"/>
                  </a:rPr>
                  <a:t>non-conformity scores </a:t>
                </a:r>
                <a:r>
                  <a:rPr lang="en-US" dirty="0">
                    <a:solidFill>
                      <a:schemeClr val="bg1"/>
                    </a:solidFill>
                    <a:latin typeface="Verdana" panose="020B0604030504040204" pitchFamily="34" charset="0"/>
                    <a:ea typeface="Verdana" panose="020B0604030504040204" pitchFamily="34" charset="0"/>
                  </a:rPr>
                  <a:t>for 12-16 (calibration) -&gt; s= |</a:t>
                </a:r>
                <a:r>
                  <a:rPr lang="en-US" dirty="0">
                    <a:solidFill>
                      <a:schemeClr val="bg1"/>
                    </a:solidFill>
                    <a:ea typeface="Verdana" panose="020B0604030504040204" pitchFamily="34" charset="0"/>
                  </a:rPr>
                  <a:t> </a:t>
                </a:r>
                <a14:m>
                  <m:oMath xmlns:m="http://schemas.openxmlformats.org/officeDocument/2006/math">
                    <m:r>
                      <a:rPr lang="it-IT" i="1">
                        <a:solidFill>
                          <a:schemeClr val="bg1"/>
                        </a:solidFill>
                        <a:latin typeface="Cambria Math" panose="02040503050406030204" pitchFamily="18" charset="0"/>
                        <a:ea typeface="Verdana" panose="020B0604030504040204" pitchFamily="34" charset="0"/>
                      </a:rPr>
                      <m:t>𝑦</m:t>
                    </m:r>
                    <m:r>
                      <a:rPr lang="it-IT" i="1">
                        <a:solidFill>
                          <a:schemeClr val="bg1"/>
                        </a:solidFill>
                        <a:latin typeface="Cambria Math" panose="02040503050406030204" pitchFamily="18" charset="0"/>
                        <a:ea typeface="Verdana" panose="020B0604030504040204" pitchFamily="34" charset="0"/>
                      </a:rPr>
                      <m:t> −</m:t>
                    </m:r>
                    <m:acc>
                      <m:accPr>
                        <m:chr m:val="̂"/>
                        <m:ctrlPr>
                          <a:rPr lang="en-US" i="1">
                            <a:solidFill>
                              <a:schemeClr val="bg1"/>
                            </a:solidFill>
                            <a:latin typeface="Cambria Math" panose="02040503050406030204" pitchFamily="18" charset="0"/>
                            <a:ea typeface="Verdana" panose="020B0604030504040204" pitchFamily="34" charset="0"/>
                          </a:rPr>
                        </m:ctrlPr>
                      </m:accPr>
                      <m:e>
                        <m:r>
                          <a:rPr lang="it-IT" i="1">
                            <a:solidFill>
                              <a:schemeClr val="bg1"/>
                            </a:solidFill>
                            <a:latin typeface="Cambria Math" panose="02040503050406030204" pitchFamily="18" charset="0"/>
                            <a:ea typeface="Verdana" panose="020B0604030504040204" pitchFamily="34" charset="0"/>
                          </a:rPr>
                          <m:t>𝑦</m:t>
                        </m:r>
                      </m:e>
                    </m:acc>
                  </m:oMath>
                </a14:m>
                <a:r>
                  <a:rPr lang="en-US" dirty="0">
                    <a:solidFill>
                      <a:schemeClr val="bg1"/>
                    </a:solidFill>
                    <a:latin typeface="Verdana" panose="020B0604030504040204" pitchFamily="34" charset="0"/>
                    <a:ea typeface="Verdana" panose="020B0604030504040204" pitchFamily="34" charset="0"/>
                  </a:rPr>
                  <a:t>|</a:t>
                </a:r>
              </a:p>
              <a:p>
                <a:pPr marL="285750" indent="-285750">
                  <a:buFont typeface="Arial" panose="020B0604020202020204" pitchFamily="34" charset="0"/>
                  <a:buChar char="•"/>
                </a:pPr>
                <a:r>
                  <a:rPr lang="en-US" dirty="0">
                    <a:solidFill>
                      <a:schemeClr val="bg1"/>
                    </a:solidFill>
                    <a:latin typeface="Verdana" panose="020B0604030504040204" pitchFamily="34" charset="0"/>
                    <a:ea typeface="Verdana" panose="020B0604030504040204" pitchFamily="34" charset="0"/>
                  </a:rPr>
                  <a:t>Use those scores to form intervals for the future timestamp (17)</a:t>
                </a:r>
              </a:p>
              <a:p>
                <a:endParaRPr lang="en-US" dirty="0">
                  <a:solidFill>
                    <a:schemeClr val="bg1"/>
                  </a:solidFill>
                  <a:latin typeface="Verdana" panose="020B0604030504040204" pitchFamily="34" charset="0"/>
                  <a:ea typeface="Verdana" panose="020B0604030504040204" pitchFamily="34" charset="0"/>
                </a:endParaRPr>
              </a:p>
            </p:txBody>
          </p:sp>
        </mc:Choice>
        <mc:Fallback xmlns="">
          <p:sp>
            <p:nvSpPr>
              <p:cNvPr id="26" name="CasellaDiTesto 25">
                <a:extLst>
                  <a:ext uri="{FF2B5EF4-FFF2-40B4-BE49-F238E27FC236}">
                    <a16:creationId xmlns:a16="http://schemas.microsoft.com/office/drawing/2014/main" id="{6260FF5D-2204-3A4D-2947-59CD29C2D3AF}"/>
                  </a:ext>
                </a:extLst>
              </p:cNvPr>
              <p:cNvSpPr txBox="1">
                <a:spLocks noRot="1" noChangeAspect="1" noMove="1" noResize="1" noEditPoints="1" noAdjustHandles="1" noChangeArrowheads="1" noChangeShapeType="1" noTextEdit="1"/>
              </p:cNvSpPr>
              <p:nvPr/>
            </p:nvSpPr>
            <p:spPr>
              <a:xfrm>
                <a:off x="468086" y="1306286"/>
                <a:ext cx="11419114" cy="4524315"/>
              </a:xfrm>
              <a:prstGeom prst="rect">
                <a:avLst/>
              </a:prstGeom>
              <a:blipFill>
                <a:blip r:embed="rId2"/>
                <a:stretch>
                  <a:fillRect l="-481" t="-674" r="-427"/>
                </a:stretch>
              </a:blipFill>
            </p:spPr>
            <p:txBody>
              <a:bodyPr/>
              <a:lstStyle/>
              <a:p>
                <a:r>
                  <a:rPr lang="it-IT">
                    <a:noFill/>
                  </a:rPr>
                  <a:t> </a:t>
                </a:r>
              </a:p>
            </p:txBody>
          </p:sp>
        </mc:Fallback>
      </mc:AlternateContent>
    </p:spTree>
    <p:extLst>
      <p:ext uri="{BB962C8B-B14F-4D97-AF65-F5344CB8AC3E}">
        <p14:creationId xmlns:p14="http://schemas.microsoft.com/office/powerpoint/2010/main" val="222928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7097744-84B0-93DA-DBDE-584A84A3C4D3}"/>
            </a:ext>
          </a:extLst>
        </p:cNvPr>
        <p:cNvGrpSpPr/>
        <p:nvPr/>
      </p:nvGrpSpPr>
      <p:grpSpPr>
        <a:xfrm>
          <a:off x="0" y="0"/>
          <a:ext cx="0" cy="0"/>
          <a:chOff x="0" y="0"/>
          <a:chExt cx="0" cy="0"/>
        </a:xfrm>
      </p:grpSpPr>
      <p:sp>
        <p:nvSpPr>
          <p:cNvPr id="5" name="Segnaposto testo 2">
            <a:extLst>
              <a:ext uri="{FF2B5EF4-FFF2-40B4-BE49-F238E27FC236}">
                <a16:creationId xmlns:a16="http://schemas.microsoft.com/office/drawing/2014/main" id="{22132B94-2619-E575-1B6D-5D13723DFF59}"/>
              </a:ext>
            </a:extLst>
          </p:cNvPr>
          <p:cNvSpPr txBox="1">
            <a:spLocks/>
          </p:cNvSpPr>
          <p:nvPr/>
        </p:nvSpPr>
        <p:spPr>
          <a:xfrm>
            <a:off x="743135" y="430322"/>
            <a:ext cx="10945216" cy="368300"/>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3200" dirty="0" err="1">
                <a:solidFill>
                  <a:schemeClr val="bg1"/>
                </a:solidFill>
                <a:latin typeface="Verdana" panose="020B0604030504040204" pitchFamily="34" charset="0"/>
                <a:ea typeface="Verdana" panose="020B0604030504040204" pitchFamily="34" charset="0"/>
              </a:rPr>
              <a:t>Conformal</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Prediction</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as</a:t>
            </a:r>
            <a:r>
              <a:rPr lang="it-IT" sz="3200" dirty="0">
                <a:solidFill>
                  <a:schemeClr val="bg1"/>
                </a:solidFill>
                <a:latin typeface="Verdana" panose="020B0604030504040204" pitchFamily="34" charset="0"/>
                <a:ea typeface="Verdana" panose="020B0604030504040204" pitchFamily="34" charset="0"/>
              </a:rPr>
              <a:t> a Recipe: </a:t>
            </a:r>
            <a:r>
              <a:rPr lang="it-IT" sz="3200" dirty="0" err="1">
                <a:solidFill>
                  <a:schemeClr val="bg1"/>
                </a:solidFill>
                <a:latin typeface="Verdana" panose="020B0604030504040204" pitchFamily="34" charset="0"/>
                <a:ea typeface="Verdana" panose="020B0604030504040204" pitchFamily="34" charset="0"/>
              </a:rPr>
              <a:t>numerical</a:t>
            </a:r>
            <a:r>
              <a:rPr lang="it-IT" sz="3200" dirty="0">
                <a:solidFill>
                  <a:schemeClr val="bg1"/>
                </a:solidFill>
                <a:latin typeface="Verdana" panose="020B0604030504040204" pitchFamily="34" charset="0"/>
                <a:ea typeface="Verdana" panose="020B0604030504040204" pitchFamily="34" charset="0"/>
              </a:rPr>
              <a:t> </a:t>
            </a:r>
            <a:r>
              <a:rPr lang="it-IT" sz="3200" dirty="0" err="1">
                <a:solidFill>
                  <a:schemeClr val="bg1"/>
                </a:solidFill>
                <a:latin typeface="Verdana" panose="020B0604030504040204" pitchFamily="34" charset="0"/>
                <a:ea typeface="Verdana" panose="020B0604030504040204" pitchFamily="34" charset="0"/>
              </a:rPr>
              <a:t>example</a:t>
            </a:r>
            <a:r>
              <a:rPr lang="it-IT" sz="3200" dirty="0">
                <a:solidFill>
                  <a:schemeClr val="bg1"/>
                </a:solidFill>
                <a:latin typeface="Verdana" panose="020B0604030504040204" pitchFamily="34" charset="0"/>
                <a:ea typeface="Verdana" panose="020B0604030504040204" pitchFamily="34" charset="0"/>
              </a:rPr>
              <a:t> on Time Series</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B30AF8D9-F108-E87F-B72F-0A033982E736}"/>
                  </a:ext>
                </a:extLst>
              </p:cNvPr>
              <p:cNvSpPr txBox="1"/>
              <p:nvPr/>
            </p:nvSpPr>
            <p:spPr>
              <a:xfrm>
                <a:off x="506186" y="1262279"/>
                <a:ext cx="11419114" cy="5355312"/>
              </a:xfrm>
              <a:prstGeom prst="rect">
                <a:avLst/>
              </a:prstGeom>
              <a:noFill/>
            </p:spPr>
            <p:txBody>
              <a:bodyPr wrap="square" rtlCol="0">
                <a:spAutoFit/>
              </a:bodyPr>
              <a:lstStyle/>
              <a:p>
                <a:r>
                  <a:rPr lang="en-US" b="1" dirty="0">
                    <a:solidFill>
                      <a:schemeClr val="bg1"/>
                    </a:solidFill>
                    <a:latin typeface="Verdana" panose="020B0604030504040204" pitchFamily="34" charset="0"/>
                    <a:ea typeface="Verdana" panose="020B0604030504040204" pitchFamily="34" charset="0"/>
                  </a:rPr>
                  <a:t>✅ Train the Forecasting Model and get errors</a:t>
                </a: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Time				12 13 14 15 16</a:t>
                </a:r>
              </a:p>
              <a:p>
                <a:r>
                  <a:rPr lang="en-US" dirty="0">
                    <a:solidFill>
                      <a:schemeClr val="bg1"/>
                    </a:solidFill>
                    <a:latin typeface="Verdana" panose="020B0604030504040204" pitchFamily="34" charset="0"/>
                    <a:ea typeface="Verdana" panose="020B0604030504040204" pitchFamily="34" charset="0"/>
                  </a:rPr>
                  <a:t>True outcome			91 96 90 89 97</a:t>
                </a:r>
              </a:p>
              <a:p>
                <a:r>
                  <a:rPr lang="en-US" dirty="0">
                    <a:solidFill>
                      <a:schemeClr val="bg1"/>
                    </a:solidFill>
                    <a:latin typeface="Verdana" panose="020B0604030504040204" pitchFamily="34" charset="0"/>
                    <a:ea typeface="Verdana" panose="020B0604030504040204" pitchFamily="34" charset="0"/>
                  </a:rPr>
                  <a:t>Predicted outcome	         	95 94 91 90 92 	</a:t>
                </a:r>
              </a:p>
              <a:p>
                <a:r>
                  <a:rPr lang="en-US" dirty="0">
                    <a:solidFill>
                      <a:schemeClr val="bg1"/>
                    </a:solidFill>
                    <a:latin typeface="Verdana" panose="020B0604030504040204" pitchFamily="34" charset="0"/>
                    <a:ea typeface="Verdana" panose="020B0604030504040204" pitchFamily="34" charset="0"/>
                  </a:rPr>
                  <a:t>Non-conformity scores 		 4   2   1   1  5	</a:t>
                </a:r>
              </a:p>
              <a:p>
                <a:endParaRPr lang="en-US" dirty="0">
                  <a:solidFill>
                    <a:schemeClr val="bg1"/>
                  </a:solidFill>
                  <a:latin typeface="Verdana" panose="020B0604030504040204" pitchFamily="34" charset="0"/>
                  <a:ea typeface="Verdana" panose="020B0604030504040204" pitchFamily="34" charset="0"/>
                </a:endParaRPr>
              </a:p>
              <a:p>
                <a:r>
                  <a:rPr lang="en-US" b="1" dirty="0">
                    <a:solidFill>
                      <a:schemeClr val="bg1"/>
                    </a:solidFill>
                    <a:latin typeface="Verdana" panose="020B0604030504040204" pitchFamily="34" charset="0"/>
                    <a:ea typeface="Verdana" panose="020B0604030504040204" pitchFamily="34" charset="0"/>
                  </a:rPr>
                  <a:t>✅ Sort the non-conformity scores </a:t>
                </a:r>
                <a:r>
                  <a:rPr lang="en-US" dirty="0">
                    <a:solidFill>
                      <a:schemeClr val="bg1"/>
                    </a:solidFill>
                    <a:latin typeface="Verdana" panose="020B0604030504040204" pitchFamily="34" charset="0"/>
                    <a:ea typeface="Verdana" panose="020B0604030504040204" pitchFamily="34" charset="0"/>
                  </a:rPr>
                  <a:t>(in ascending order): [1,1,2,4,5]</a:t>
                </a:r>
              </a:p>
              <a:p>
                <a:endParaRPr lang="en-US" dirty="0">
                  <a:solidFill>
                    <a:schemeClr val="bg1"/>
                  </a:solidFill>
                  <a:latin typeface="Verdana" panose="020B0604030504040204" pitchFamily="34" charset="0"/>
                  <a:ea typeface="Verdana" panose="020B0604030504040204" pitchFamily="34" charset="0"/>
                </a:endParaRPr>
              </a:p>
              <a:p>
                <a:r>
                  <a:rPr lang="en-US" b="1" dirty="0">
                    <a:solidFill>
                      <a:schemeClr val="bg1"/>
                    </a:solidFill>
                    <a:latin typeface="Verdana" panose="020B0604030504040204" pitchFamily="34" charset="0"/>
                    <a:ea typeface="Verdana" panose="020B0604030504040204" pitchFamily="34" charset="0"/>
                  </a:rPr>
                  <a:t>✅ Compute the quantile index </a:t>
                </a:r>
                <a:r>
                  <a:rPr lang="en-US" dirty="0">
                    <a:solidFill>
                      <a:schemeClr val="bg1"/>
                    </a:solidFill>
                    <a:latin typeface="Verdana" panose="020B0604030504040204" pitchFamily="34" charset="0"/>
                    <a:ea typeface="Verdana" panose="020B0604030504040204" pitchFamily="34" charset="0"/>
                  </a:rPr>
                  <a:t>(with finite sample correction) for the n samples</a:t>
                </a: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			</a:t>
                </a:r>
                <a14:m>
                  <m:oMath xmlns:m="http://schemas.openxmlformats.org/officeDocument/2006/math">
                    <m:r>
                      <a:rPr lang="it-IT" b="0" i="1" smtClean="0">
                        <a:solidFill>
                          <a:schemeClr val="bg1"/>
                        </a:solidFill>
                        <a:latin typeface="Cambria Math" panose="02040503050406030204" pitchFamily="18" charset="0"/>
                        <a:ea typeface="Verdana" panose="020B0604030504040204" pitchFamily="34" charset="0"/>
                      </a:rPr>
                      <m:t>𝑘</m:t>
                    </m:r>
                    <m:r>
                      <a:rPr lang="it-IT" b="0" i="1" smtClean="0">
                        <a:solidFill>
                          <a:schemeClr val="bg1"/>
                        </a:solidFill>
                        <a:latin typeface="Cambria Math" panose="02040503050406030204" pitchFamily="18" charset="0"/>
                        <a:ea typeface="Verdana" panose="020B0604030504040204" pitchFamily="34" charset="0"/>
                      </a:rPr>
                      <m:t>=</m:t>
                    </m:r>
                    <m:r>
                      <m:rPr>
                        <m:sty m:val="p"/>
                      </m:rPr>
                      <a:rPr lang="it-IT" b="0" i="0" smtClean="0">
                        <a:solidFill>
                          <a:schemeClr val="bg1"/>
                        </a:solidFill>
                        <a:latin typeface="Cambria Math" panose="02040503050406030204" pitchFamily="18" charset="0"/>
                        <a:ea typeface="Verdana" panose="020B0604030504040204" pitchFamily="34" charset="0"/>
                      </a:rPr>
                      <m:t>min</m:t>
                    </m:r>
                    <m:r>
                      <a:rPr lang="it-IT" b="0" i="1" smtClean="0">
                        <a:solidFill>
                          <a:schemeClr val="bg1"/>
                        </a:solidFill>
                        <a:latin typeface="Cambria Math" panose="02040503050406030204" pitchFamily="18" charset="0"/>
                        <a:ea typeface="Verdana" panose="020B0604030504040204" pitchFamily="34" charset="0"/>
                      </a:rPr>
                      <m:t>⁡(</m:t>
                    </m:r>
                    <m:r>
                      <a:rPr lang="it-IT" b="0" i="1" smtClean="0">
                        <a:solidFill>
                          <a:schemeClr val="bg1"/>
                        </a:solidFill>
                        <a:latin typeface="Cambria Math" panose="02040503050406030204" pitchFamily="18" charset="0"/>
                        <a:ea typeface="Verdana" panose="020B0604030504040204" pitchFamily="34" charset="0"/>
                      </a:rPr>
                      <m:t>𝑛</m:t>
                    </m:r>
                    <m:r>
                      <a:rPr lang="it-IT" b="0" i="1" smtClean="0">
                        <a:solidFill>
                          <a:schemeClr val="bg1"/>
                        </a:solidFill>
                        <a:latin typeface="Cambria Math" panose="02040503050406030204" pitchFamily="18" charset="0"/>
                        <a:ea typeface="Verdana" panose="020B0604030504040204" pitchFamily="34" charset="0"/>
                      </a:rPr>
                      <m:t>,</m:t>
                    </m:r>
                    <m:d>
                      <m:dPr>
                        <m:begChr m:val="["/>
                        <m:endChr m:val="]"/>
                        <m:ctrlPr>
                          <a:rPr lang="it-IT" b="0" i="1" smtClean="0">
                            <a:solidFill>
                              <a:schemeClr val="bg1"/>
                            </a:solidFill>
                            <a:latin typeface="Cambria Math" panose="02040503050406030204" pitchFamily="18" charset="0"/>
                            <a:ea typeface="Verdana" panose="020B0604030504040204" pitchFamily="34" charset="0"/>
                          </a:rPr>
                        </m:ctrlPr>
                      </m:dPr>
                      <m:e>
                        <m:d>
                          <m:dPr>
                            <m:ctrlPr>
                              <a:rPr lang="it-IT" b="0" i="1" smtClean="0">
                                <a:solidFill>
                                  <a:schemeClr val="bg1"/>
                                </a:solidFill>
                                <a:latin typeface="Cambria Math" panose="02040503050406030204" pitchFamily="18" charset="0"/>
                                <a:ea typeface="Verdana" panose="020B0604030504040204" pitchFamily="34" charset="0"/>
                              </a:rPr>
                            </m:ctrlPr>
                          </m:dPr>
                          <m:e>
                            <m:r>
                              <a:rPr lang="it-IT" b="0" i="1" smtClean="0">
                                <a:solidFill>
                                  <a:schemeClr val="bg1"/>
                                </a:solidFill>
                                <a:latin typeface="Cambria Math" panose="02040503050406030204" pitchFamily="18" charset="0"/>
                                <a:ea typeface="Verdana" panose="020B0604030504040204" pitchFamily="34" charset="0"/>
                              </a:rPr>
                              <m:t>1−</m:t>
                            </m:r>
                            <m:r>
                              <a:rPr lang="it-IT" b="0" i="1" smtClean="0">
                                <a:solidFill>
                                  <a:schemeClr val="bg1"/>
                                </a:solidFill>
                                <a:latin typeface="Cambria Math" panose="02040503050406030204" pitchFamily="18" charset="0"/>
                                <a:ea typeface="Cambria Math" panose="02040503050406030204" pitchFamily="18" charset="0"/>
                              </a:rPr>
                              <m:t>𝛼</m:t>
                            </m:r>
                          </m:e>
                        </m:d>
                        <m:d>
                          <m:dPr>
                            <m:ctrlPr>
                              <a:rPr lang="it-IT" b="0" i="1" smtClean="0">
                                <a:solidFill>
                                  <a:schemeClr val="bg1"/>
                                </a:solidFill>
                                <a:latin typeface="Cambria Math" panose="02040503050406030204" pitchFamily="18" charset="0"/>
                                <a:ea typeface="Cambria Math" panose="02040503050406030204" pitchFamily="18" charset="0"/>
                              </a:rPr>
                            </m:ctrlPr>
                          </m:dPr>
                          <m:e>
                            <m:r>
                              <a:rPr lang="it-IT" b="0" i="1" smtClean="0">
                                <a:solidFill>
                                  <a:schemeClr val="bg1"/>
                                </a:solidFill>
                                <a:latin typeface="Cambria Math" panose="02040503050406030204" pitchFamily="18" charset="0"/>
                                <a:ea typeface="Verdana" panose="020B0604030504040204" pitchFamily="34" charset="0"/>
                              </a:rPr>
                              <m:t>𝑛</m:t>
                            </m:r>
                            <m:r>
                              <a:rPr lang="it-IT" b="0" i="1" smtClean="0">
                                <a:solidFill>
                                  <a:schemeClr val="bg1"/>
                                </a:solidFill>
                                <a:latin typeface="Cambria Math" panose="02040503050406030204" pitchFamily="18" charset="0"/>
                                <a:ea typeface="Verdana" panose="020B0604030504040204" pitchFamily="34" charset="0"/>
                              </a:rPr>
                              <m:t>+1</m:t>
                            </m:r>
                          </m:e>
                        </m:d>
                        <m:r>
                          <a:rPr lang="it-IT" b="0" i="1" smtClean="0">
                            <a:solidFill>
                              <a:schemeClr val="bg1"/>
                            </a:solidFill>
                            <a:latin typeface="Cambria Math" panose="02040503050406030204" pitchFamily="18" charset="0"/>
                            <a:ea typeface="Verdana" panose="020B0604030504040204" pitchFamily="34" charset="0"/>
                          </a:rPr>
                          <m:t>)</m:t>
                        </m:r>
                      </m:e>
                    </m:d>
                    <m:r>
                      <a:rPr lang="it-IT" b="0" i="1" smtClean="0">
                        <a:solidFill>
                          <a:schemeClr val="bg1"/>
                        </a:solidFill>
                        <a:latin typeface="Cambria Math" panose="02040503050406030204" pitchFamily="18" charset="0"/>
                        <a:ea typeface="Verdana" panose="020B0604030504040204" pitchFamily="34" charset="0"/>
                      </a:rPr>
                      <m:t>=</m:t>
                    </m:r>
                    <m:d>
                      <m:dPr>
                        <m:begChr m:val="["/>
                        <m:endChr m:val="]"/>
                        <m:ctrlPr>
                          <a:rPr lang="it-IT" b="0" i="1" smtClean="0">
                            <a:solidFill>
                              <a:schemeClr val="bg1"/>
                            </a:solidFill>
                            <a:latin typeface="Cambria Math" panose="02040503050406030204" pitchFamily="18" charset="0"/>
                            <a:ea typeface="Verdana" panose="020B0604030504040204" pitchFamily="34" charset="0"/>
                          </a:rPr>
                        </m:ctrlPr>
                      </m:dPr>
                      <m:e>
                        <m:r>
                          <a:rPr lang="it-IT" b="0" i="1" smtClean="0">
                            <a:solidFill>
                              <a:schemeClr val="bg1"/>
                            </a:solidFill>
                            <a:latin typeface="Cambria Math" panose="02040503050406030204" pitchFamily="18" charset="0"/>
                            <a:ea typeface="Verdana" panose="020B0604030504040204" pitchFamily="34" charset="0"/>
                          </a:rPr>
                          <m:t>0,9</m:t>
                        </m:r>
                        <m:r>
                          <a:rPr lang="it-IT" b="0" i="1" smtClean="0">
                            <a:solidFill>
                              <a:schemeClr val="bg1"/>
                            </a:solidFill>
                            <a:latin typeface="Cambria Math" panose="02040503050406030204" pitchFamily="18" charset="0"/>
                            <a:ea typeface="Cambria Math" panose="02040503050406030204" pitchFamily="18" charset="0"/>
                          </a:rPr>
                          <m:t>×6</m:t>
                        </m:r>
                      </m:e>
                    </m:d>
                    <m:r>
                      <a:rPr lang="it-IT" b="0" i="1" smtClean="0">
                        <a:solidFill>
                          <a:schemeClr val="bg1"/>
                        </a:solidFill>
                        <a:latin typeface="Cambria Math" panose="02040503050406030204" pitchFamily="18" charset="0"/>
                        <a:ea typeface="Verdana" panose="020B0604030504040204" pitchFamily="34" charset="0"/>
                      </a:rPr>
                      <m:t>=</m:t>
                    </m:r>
                    <m:d>
                      <m:dPr>
                        <m:begChr m:val="["/>
                        <m:endChr m:val="]"/>
                        <m:ctrlPr>
                          <a:rPr lang="it-IT" b="0" i="1" smtClean="0">
                            <a:solidFill>
                              <a:schemeClr val="bg1"/>
                            </a:solidFill>
                            <a:latin typeface="Cambria Math" panose="02040503050406030204" pitchFamily="18" charset="0"/>
                            <a:ea typeface="Cambria Math" panose="02040503050406030204" pitchFamily="18" charset="0"/>
                          </a:rPr>
                        </m:ctrlPr>
                      </m:dPr>
                      <m:e>
                        <m:r>
                          <a:rPr lang="it-IT" b="0" i="1" smtClean="0">
                            <a:solidFill>
                              <a:schemeClr val="bg1"/>
                            </a:solidFill>
                            <a:latin typeface="Cambria Math" panose="02040503050406030204" pitchFamily="18" charset="0"/>
                            <a:ea typeface="Verdana" panose="020B0604030504040204" pitchFamily="34" charset="0"/>
                          </a:rPr>
                          <m:t>5,4</m:t>
                        </m:r>
                      </m:e>
                    </m:d>
                    <m:r>
                      <a:rPr lang="it-IT" b="0" i="1" smtClean="0">
                        <a:solidFill>
                          <a:schemeClr val="bg1"/>
                        </a:solidFill>
                        <a:latin typeface="Cambria Math" panose="02040503050406030204" pitchFamily="18" charset="0"/>
                        <a:ea typeface="Verdana" panose="020B0604030504040204" pitchFamily="34" charset="0"/>
                      </a:rPr>
                      <m:t>=5</m:t>
                    </m:r>
                  </m:oMath>
                </a14:m>
                <a:endParaRPr lang="en-US" dirty="0">
                  <a:solidFill>
                    <a:schemeClr val="bg1"/>
                  </a:solidFill>
                  <a:latin typeface="Verdana" panose="020B0604030504040204" pitchFamily="34" charset="0"/>
                  <a:ea typeface="Verdana" panose="020B0604030504040204" pitchFamily="34" charset="0"/>
                </a:endParaRP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Set the threshold value from the sorted non-conformity scores =&gt; </a:t>
                </a:r>
                <a14:m>
                  <m:oMath xmlns:m="http://schemas.openxmlformats.org/officeDocument/2006/math">
                    <m:acc>
                      <m:accPr>
                        <m:chr m:val="̂"/>
                        <m:ctrlPr>
                          <a:rPr lang="en-US" b="1" i="1">
                            <a:solidFill>
                              <a:schemeClr val="bg1"/>
                            </a:solidFill>
                            <a:latin typeface="Cambria Math" panose="02040503050406030204" pitchFamily="18" charset="0"/>
                            <a:ea typeface="Verdana" panose="020B0604030504040204" pitchFamily="34" charset="0"/>
                          </a:rPr>
                        </m:ctrlPr>
                      </m:accPr>
                      <m:e>
                        <m:r>
                          <a:rPr lang="it-IT" b="1" i="1">
                            <a:solidFill>
                              <a:schemeClr val="bg1"/>
                            </a:solidFill>
                            <a:latin typeface="Cambria Math" panose="02040503050406030204" pitchFamily="18" charset="0"/>
                            <a:ea typeface="Verdana" panose="020B0604030504040204" pitchFamily="34" charset="0"/>
                          </a:rPr>
                          <m:t>𝒒</m:t>
                        </m:r>
                      </m:e>
                    </m:acc>
                  </m:oMath>
                </a14:m>
                <a:r>
                  <a:rPr lang="en-US" dirty="0">
                    <a:solidFill>
                      <a:schemeClr val="bg1"/>
                    </a:solidFill>
                    <a:latin typeface="Verdana" panose="020B0604030504040204" pitchFamily="34" charset="0"/>
                    <a:ea typeface="Verdana" panose="020B0604030504040204" pitchFamily="34" charset="0"/>
                  </a:rPr>
                  <a:t>=5kth=5</a:t>
                </a:r>
              </a:p>
              <a:p>
                <a:endParaRPr lang="en-US" dirty="0">
                  <a:solidFill>
                    <a:schemeClr val="bg1"/>
                  </a:solidFill>
                  <a:latin typeface="Verdana" panose="020B0604030504040204" pitchFamily="34" charset="0"/>
                  <a:ea typeface="Verdana" panose="020B0604030504040204" pitchFamily="34" charset="0"/>
                </a:endParaRPr>
              </a:p>
              <a:p>
                <a:r>
                  <a:rPr lang="en-US" b="1" dirty="0">
                    <a:solidFill>
                      <a:schemeClr val="bg1"/>
                    </a:solidFill>
                    <a:latin typeface="Verdana" panose="020B0604030504040204" pitchFamily="34" charset="0"/>
                    <a:ea typeface="Verdana" panose="020B0604030504040204" pitchFamily="34" charset="0"/>
                  </a:rPr>
                  <a:t>✅ Build the prediction Interval </a:t>
                </a:r>
              </a:p>
              <a:p>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rPr>
                  <a:t>Given a prediction at the 17 timestamps </a:t>
                </a:r>
                <a14:m>
                  <m:oMath xmlns:m="http://schemas.openxmlformats.org/officeDocument/2006/math">
                    <m:acc>
                      <m:accPr>
                        <m:chr m:val="̂"/>
                        <m:ctrlPr>
                          <a:rPr lang="en-US" i="1" smtClean="0">
                            <a:solidFill>
                              <a:schemeClr val="bg1"/>
                            </a:solidFill>
                            <a:latin typeface="Cambria Math" panose="02040503050406030204" pitchFamily="18" charset="0"/>
                            <a:ea typeface="Verdana" panose="020B0604030504040204" pitchFamily="34" charset="0"/>
                          </a:rPr>
                        </m:ctrlPr>
                      </m:accPr>
                      <m:e>
                        <m:r>
                          <a:rPr lang="it-IT" b="0" i="1" smtClean="0">
                            <a:solidFill>
                              <a:schemeClr val="bg1"/>
                            </a:solidFill>
                            <a:latin typeface="Cambria Math" panose="02040503050406030204" pitchFamily="18" charset="0"/>
                            <a:ea typeface="Verdana" panose="020B0604030504040204" pitchFamily="34" charset="0"/>
                          </a:rPr>
                          <m:t>𝑦</m:t>
                        </m:r>
                      </m:e>
                    </m:acc>
                  </m:oMath>
                </a14:m>
                <a:r>
                  <a:rPr lang="en-US" dirty="0">
                    <a:solidFill>
                      <a:schemeClr val="bg1"/>
                    </a:solidFill>
                    <a:latin typeface="Verdana" panose="020B0604030504040204" pitchFamily="34" charset="0"/>
                    <a:ea typeface="Verdana" panose="020B0604030504040204" pitchFamily="34" charset="0"/>
                  </a:rPr>
                  <a:t>=93</a:t>
                </a:r>
              </a:p>
              <a:p>
                <a:r>
                  <a:rPr lang="en-US" dirty="0">
                    <a:solidFill>
                      <a:schemeClr val="bg1"/>
                    </a:solidFill>
                    <a:latin typeface="Verdana" panose="020B0604030504040204" pitchFamily="34" charset="0"/>
                    <a:ea typeface="Verdana" panose="020B0604030504040204" pitchFamily="34" charset="0"/>
                  </a:rPr>
                  <a:t>The 90% conformal prediction interval is: [</a:t>
                </a:r>
                <a14:m>
                  <m:oMath xmlns:m="http://schemas.openxmlformats.org/officeDocument/2006/math">
                    <m:acc>
                      <m:accPr>
                        <m:chr m:val="̂"/>
                        <m:ctrlPr>
                          <a:rPr lang="en-US" i="1">
                            <a:solidFill>
                              <a:schemeClr val="bg1"/>
                            </a:solidFill>
                            <a:latin typeface="Cambria Math" panose="02040503050406030204" pitchFamily="18" charset="0"/>
                            <a:ea typeface="Verdana" panose="020B0604030504040204" pitchFamily="34" charset="0"/>
                          </a:rPr>
                        </m:ctrlPr>
                      </m:accPr>
                      <m:e>
                        <m:r>
                          <a:rPr lang="it-IT" i="1">
                            <a:solidFill>
                              <a:schemeClr val="bg1"/>
                            </a:solidFill>
                            <a:latin typeface="Cambria Math" panose="02040503050406030204" pitchFamily="18" charset="0"/>
                            <a:ea typeface="Verdana" panose="020B0604030504040204" pitchFamily="34" charset="0"/>
                          </a:rPr>
                          <m:t>𝑦</m:t>
                        </m:r>
                      </m:e>
                    </m:acc>
                  </m:oMath>
                </a14:m>
                <a:r>
                  <a:rPr lang="en-US" dirty="0">
                    <a:solidFill>
                      <a:schemeClr val="bg1"/>
                    </a:solidFill>
                    <a:latin typeface="Verdana" panose="020B0604030504040204" pitchFamily="34" charset="0"/>
                    <a:ea typeface="Verdana" panose="020B0604030504040204" pitchFamily="34" charset="0"/>
                  </a:rPr>
                  <a:t>-</a:t>
                </a:r>
                <a:r>
                  <a:rPr lang="en-US" b="1" dirty="0">
                    <a:solidFill>
                      <a:schemeClr val="bg1"/>
                    </a:solidFill>
                    <a:ea typeface="Verdana" panose="020B0604030504040204" pitchFamily="34" charset="0"/>
                  </a:rPr>
                  <a:t> </a:t>
                </a:r>
                <a14:m>
                  <m:oMath xmlns:m="http://schemas.openxmlformats.org/officeDocument/2006/math">
                    <m:acc>
                      <m:accPr>
                        <m:chr m:val="̂"/>
                        <m:ctrlPr>
                          <a:rPr lang="en-US" b="1" i="1">
                            <a:solidFill>
                              <a:schemeClr val="bg1"/>
                            </a:solidFill>
                            <a:latin typeface="Cambria Math" panose="02040503050406030204" pitchFamily="18" charset="0"/>
                            <a:ea typeface="Verdana" panose="020B0604030504040204" pitchFamily="34" charset="0"/>
                          </a:rPr>
                        </m:ctrlPr>
                      </m:accPr>
                      <m:e>
                        <m:r>
                          <a:rPr lang="it-IT" b="1" i="1">
                            <a:solidFill>
                              <a:schemeClr val="bg1"/>
                            </a:solidFill>
                            <a:latin typeface="Cambria Math" panose="02040503050406030204" pitchFamily="18" charset="0"/>
                            <a:ea typeface="Verdana" panose="020B0604030504040204" pitchFamily="34" charset="0"/>
                          </a:rPr>
                          <m:t>𝒒</m:t>
                        </m:r>
                      </m:e>
                    </m:acc>
                  </m:oMath>
                </a14:m>
                <a:r>
                  <a:rPr lang="en-US" dirty="0">
                    <a:solidFill>
                      <a:schemeClr val="bg1"/>
                    </a:solidFill>
                    <a:latin typeface="Verdana" panose="020B0604030504040204" pitchFamily="34" charset="0"/>
                    <a:ea typeface="Verdana" panose="020B0604030504040204" pitchFamily="34" charset="0"/>
                  </a:rPr>
                  <a:t>,</a:t>
                </a:r>
                <a:r>
                  <a:rPr lang="en-US" dirty="0">
                    <a:solidFill>
                      <a:schemeClr val="bg1"/>
                    </a:solidFill>
                    <a:ea typeface="Verdana" panose="020B0604030504040204" pitchFamily="34" charset="0"/>
                  </a:rPr>
                  <a:t> </a:t>
                </a:r>
                <a14:m>
                  <m:oMath xmlns:m="http://schemas.openxmlformats.org/officeDocument/2006/math">
                    <m:acc>
                      <m:accPr>
                        <m:chr m:val="̂"/>
                        <m:ctrlPr>
                          <a:rPr lang="en-US" i="1">
                            <a:solidFill>
                              <a:schemeClr val="bg1"/>
                            </a:solidFill>
                            <a:latin typeface="Cambria Math" panose="02040503050406030204" pitchFamily="18" charset="0"/>
                            <a:ea typeface="Verdana" panose="020B0604030504040204" pitchFamily="34" charset="0"/>
                          </a:rPr>
                        </m:ctrlPr>
                      </m:accPr>
                      <m:e>
                        <m:r>
                          <a:rPr lang="it-IT" i="1">
                            <a:solidFill>
                              <a:schemeClr val="bg1"/>
                            </a:solidFill>
                            <a:latin typeface="Cambria Math" panose="02040503050406030204" pitchFamily="18" charset="0"/>
                            <a:ea typeface="Verdana" panose="020B0604030504040204" pitchFamily="34" charset="0"/>
                          </a:rPr>
                          <m:t>𝑦</m:t>
                        </m:r>
                      </m:e>
                    </m:acc>
                    <m:r>
                      <a:rPr lang="it-IT" i="1">
                        <a:solidFill>
                          <a:schemeClr val="bg1"/>
                        </a:solidFill>
                        <a:latin typeface="Cambria Math" panose="02040503050406030204" pitchFamily="18" charset="0"/>
                        <a:ea typeface="Verdana" panose="020B0604030504040204" pitchFamily="34" charset="0"/>
                      </a:rPr>
                      <m:t> </m:t>
                    </m:r>
                  </m:oMath>
                </a14:m>
                <a:r>
                  <a:rPr lang="en-US" dirty="0">
                    <a:solidFill>
                      <a:schemeClr val="bg1"/>
                    </a:solidFill>
                    <a:latin typeface="Verdana" panose="020B0604030504040204" pitchFamily="34" charset="0"/>
                    <a:ea typeface="Verdana" panose="020B0604030504040204" pitchFamily="34" charset="0"/>
                  </a:rPr>
                  <a:t>+</a:t>
                </a:r>
                <a:r>
                  <a:rPr lang="en-US" b="1" dirty="0">
                    <a:solidFill>
                      <a:schemeClr val="bg1"/>
                    </a:solidFill>
                    <a:ea typeface="Verdana" panose="020B0604030504040204" pitchFamily="34" charset="0"/>
                  </a:rPr>
                  <a:t> </a:t>
                </a:r>
                <a14:m>
                  <m:oMath xmlns:m="http://schemas.openxmlformats.org/officeDocument/2006/math">
                    <m:acc>
                      <m:accPr>
                        <m:chr m:val="̂"/>
                        <m:ctrlPr>
                          <a:rPr lang="en-US" b="1" i="1">
                            <a:solidFill>
                              <a:schemeClr val="bg1"/>
                            </a:solidFill>
                            <a:latin typeface="Cambria Math" panose="02040503050406030204" pitchFamily="18" charset="0"/>
                            <a:ea typeface="Verdana" panose="020B0604030504040204" pitchFamily="34" charset="0"/>
                          </a:rPr>
                        </m:ctrlPr>
                      </m:accPr>
                      <m:e>
                        <m:r>
                          <a:rPr lang="it-IT" b="1" i="1">
                            <a:solidFill>
                              <a:schemeClr val="bg1"/>
                            </a:solidFill>
                            <a:latin typeface="Cambria Math" panose="02040503050406030204" pitchFamily="18" charset="0"/>
                            <a:ea typeface="Verdana" panose="020B0604030504040204" pitchFamily="34" charset="0"/>
                          </a:rPr>
                          <m:t>𝒒</m:t>
                        </m:r>
                      </m:e>
                    </m:acc>
                  </m:oMath>
                </a14:m>
                <a:r>
                  <a:rPr lang="en-US" dirty="0">
                    <a:solidFill>
                      <a:schemeClr val="bg1"/>
                    </a:solidFill>
                    <a:latin typeface="Verdana" panose="020B0604030504040204" pitchFamily="34" charset="0"/>
                    <a:ea typeface="Verdana" panose="020B0604030504040204" pitchFamily="34" charset="0"/>
                  </a:rPr>
                  <a:t>]=[93-5,93+5]=[88,98]</a:t>
                </a:r>
              </a:p>
            </p:txBody>
          </p:sp>
        </mc:Choice>
        <mc:Fallback xmlns="">
          <p:sp>
            <p:nvSpPr>
              <p:cNvPr id="26" name="CasellaDiTesto 25">
                <a:extLst>
                  <a:ext uri="{FF2B5EF4-FFF2-40B4-BE49-F238E27FC236}">
                    <a16:creationId xmlns:a16="http://schemas.microsoft.com/office/drawing/2014/main" id="{B30AF8D9-F108-E87F-B72F-0A033982E736}"/>
                  </a:ext>
                </a:extLst>
              </p:cNvPr>
              <p:cNvSpPr txBox="1">
                <a:spLocks noRot="1" noChangeAspect="1" noMove="1" noResize="1" noEditPoints="1" noAdjustHandles="1" noChangeArrowheads="1" noChangeShapeType="1" noTextEdit="1"/>
              </p:cNvSpPr>
              <p:nvPr/>
            </p:nvSpPr>
            <p:spPr>
              <a:xfrm>
                <a:off x="506186" y="1262279"/>
                <a:ext cx="11419114" cy="5355312"/>
              </a:xfrm>
              <a:prstGeom prst="rect">
                <a:avLst/>
              </a:prstGeom>
              <a:blipFill>
                <a:blip r:embed="rId2"/>
                <a:stretch>
                  <a:fillRect l="-427" t="-569" b="-569"/>
                </a:stretch>
              </a:blipFill>
            </p:spPr>
            <p:txBody>
              <a:bodyPr/>
              <a:lstStyle/>
              <a:p>
                <a:r>
                  <a:rPr lang="it-IT">
                    <a:noFill/>
                  </a:rPr>
                  <a:t> </a:t>
                </a:r>
              </a:p>
            </p:txBody>
          </p:sp>
        </mc:Fallback>
      </mc:AlternateContent>
    </p:spTree>
    <p:extLst>
      <p:ext uri="{BB962C8B-B14F-4D97-AF65-F5344CB8AC3E}">
        <p14:creationId xmlns:p14="http://schemas.microsoft.com/office/powerpoint/2010/main" val="187832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F481C72-F13A-8747-B4AD-016C7E24BBC3}"/>
            </a:ext>
          </a:extLst>
        </p:cNvPr>
        <p:cNvGrpSpPr/>
        <p:nvPr/>
      </p:nvGrpSpPr>
      <p:grpSpPr>
        <a:xfrm>
          <a:off x="0" y="0"/>
          <a:ext cx="0" cy="0"/>
          <a:chOff x="0" y="0"/>
          <a:chExt cx="0" cy="0"/>
        </a:xfrm>
      </p:grpSpPr>
      <p:sp>
        <p:nvSpPr>
          <p:cNvPr id="5" name="Segnaposto testo 2">
            <a:extLst>
              <a:ext uri="{FF2B5EF4-FFF2-40B4-BE49-F238E27FC236}">
                <a16:creationId xmlns:a16="http://schemas.microsoft.com/office/drawing/2014/main" id="{13C4AFF1-06A8-EE4E-CE20-599C0881BA8D}"/>
              </a:ext>
            </a:extLst>
          </p:cNvPr>
          <p:cNvSpPr txBox="1">
            <a:spLocks/>
          </p:cNvSpPr>
          <p:nvPr/>
        </p:nvSpPr>
        <p:spPr>
          <a:xfrm>
            <a:off x="743135" y="517408"/>
            <a:ext cx="10945216" cy="368300"/>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3200" b="1" dirty="0" err="1">
                <a:solidFill>
                  <a:schemeClr val="bg1"/>
                </a:solidFill>
                <a:latin typeface="Verdana" panose="020B0604030504040204" pitchFamily="34" charset="0"/>
                <a:ea typeface="Verdana" panose="020B0604030504040204" pitchFamily="34" charset="0"/>
              </a:rPr>
              <a:t>Conformal</a:t>
            </a:r>
            <a:r>
              <a:rPr lang="it-IT" sz="3200" b="1" dirty="0">
                <a:solidFill>
                  <a:schemeClr val="bg1"/>
                </a:solidFill>
                <a:latin typeface="Verdana" panose="020B0604030504040204" pitchFamily="34" charset="0"/>
                <a:ea typeface="Verdana" panose="020B0604030504040204" pitchFamily="34" charset="0"/>
              </a:rPr>
              <a:t> </a:t>
            </a:r>
            <a:r>
              <a:rPr lang="it-IT" sz="3200" b="1" dirty="0" err="1">
                <a:solidFill>
                  <a:schemeClr val="bg1"/>
                </a:solidFill>
                <a:latin typeface="Verdana" panose="020B0604030504040204" pitchFamily="34" charset="0"/>
                <a:ea typeface="Verdana" panose="020B0604030504040204" pitchFamily="34" charset="0"/>
              </a:rPr>
              <a:t>Prediction</a:t>
            </a:r>
            <a:r>
              <a:rPr lang="it-IT" sz="3200" b="1" dirty="0">
                <a:solidFill>
                  <a:schemeClr val="bg1"/>
                </a:solidFill>
                <a:latin typeface="Verdana" panose="020B0604030504040204" pitchFamily="34" charset="0"/>
                <a:ea typeface="Verdana" panose="020B0604030504040204" pitchFamily="34" charset="0"/>
              </a:rPr>
              <a:t> with NIXTLA</a:t>
            </a:r>
          </a:p>
        </p:txBody>
      </p:sp>
      <p:pic>
        <p:nvPicPr>
          <p:cNvPr id="2050" name="Picture 2">
            <a:extLst>
              <a:ext uri="{FF2B5EF4-FFF2-40B4-BE49-F238E27FC236}">
                <a16:creationId xmlns:a16="http://schemas.microsoft.com/office/drawing/2014/main" id="{D24875D4-76A7-2B30-F8D3-F6D267359E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15" y="1314493"/>
            <a:ext cx="6551160" cy="4260126"/>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9F2DF8C2-603E-FFB9-6E6A-454076F6CB7B}"/>
              </a:ext>
            </a:extLst>
          </p:cNvPr>
          <p:cNvSpPr txBox="1"/>
          <p:nvPr/>
        </p:nvSpPr>
        <p:spPr>
          <a:xfrm>
            <a:off x="6966857" y="1262743"/>
            <a:ext cx="4887685" cy="5355312"/>
          </a:xfrm>
          <a:prstGeom prst="rect">
            <a:avLst/>
          </a:prstGeom>
          <a:noFill/>
        </p:spPr>
        <p:txBody>
          <a:bodyPr wrap="square" rtlCol="0">
            <a:spAutoFit/>
          </a:bodyPr>
          <a:lstStyle/>
          <a:p>
            <a:pPr marL="285750" indent="-285750">
              <a:buFont typeface="Wingdings" panose="05000000000000000000" pitchFamily="2" charset="2"/>
              <a:buChar char="q"/>
            </a:pPr>
            <a:r>
              <a:rPr lang="en-US" b="1" dirty="0" err="1">
                <a:solidFill>
                  <a:schemeClr val="bg1"/>
                </a:solidFill>
                <a:latin typeface="Verdana" panose="020B0604030504040204" pitchFamily="34" charset="0"/>
                <a:ea typeface="Verdana" panose="020B0604030504040204" pitchFamily="34" charset="0"/>
              </a:rPr>
              <a:t>Nixtla</a:t>
            </a:r>
            <a:r>
              <a:rPr lang="en-US" dirty="0">
                <a:solidFill>
                  <a:schemeClr val="bg1"/>
                </a:solidFill>
                <a:latin typeface="Verdana" panose="020B0604030504040204" pitchFamily="34" charset="0"/>
                <a:ea typeface="Verdana" panose="020B0604030504040204" pitchFamily="34" charset="0"/>
              </a:rPr>
              <a:t> is an open-source framework dedicated to time series forecasting, and it is helpful for low-code.</a:t>
            </a:r>
          </a:p>
          <a:p>
            <a:endParaRPr lang="en-US"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dirty="0">
                <a:solidFill>
                  <a:schemeClr val="bg1"/>
                </a:solidFill>
                <a:latin typeface="Verdana" panose="020B0604030504040204" pitchFamily="34" charset="0"/>
                <a:ea typeface="Verdana" panose="020B0604030504040204" pitchFamily="34" charset="0"/>
              </a:rPr>
              <a:t>Organized into the following libraries: </a:t>
            </a:r>
          </a:p>
          <a:p>
            <a:r>
              <a:rPr lang="en-US" dirty="0">
                <a:solidFill>
                  <a:schemeClr val="bg1"/>
                </a:solidFill>
                <a:latin typeface="Verdana" panose="020B0604030504040204" pitchFamily="34" charset="0"/>
                <a:ea typeface="Verdana" panose="020B0604030504040204" pitchFamily="34" charset="0"/>
              </a:rPr>
              <a:t>-</a:t>
            </a:r>
            <a:r>
              <a:rPr lang="en-US" dirty="0" err="1">
                <a:solidFill>
                  <a:schemeClr val="bg1"/>
                </a:solidFill>
                <a:latin typeface="Verdana" panose="020B0604030504040204" pitchFamily="34" charset="0"/>
                <a:ea typeface="Verdana" panose="020B0604030504040204" pitchFamily="34" charset="0"/>
              </a:rPr>
              <a:t>StatsForecast</a:t>
            </a:r>
            <a:r>
              <a:rPr lang="en-US" dirty="0">
                <a:solidFill>
                  <a:schemeClr val="bg1"/>
                </a:solidFill>
                <a:latin typeface="Verdana" panose="020B0604030504040204" pitchFamily="34" charset="0"/>
                <a:ea typeface="Verdana" panose="020B0604030504040204" pitchFamily="34" charset="0"/>
              </a:rPr>
              <a:t>; </a:t>
            </a:r>
          </a:p>
          <a:p>
            <a:r>
              <a:rPr lang="en-US" dirty="0">
                <a:solidFill>
                  <a:schemeClr val="bg1"/>
                </a:solidFill>
                <a:latin typeface="Verdana" panose="020B0604030504040204" pitchFamily="34" charset="0"/>
                <a:ea typeface="Verdana" panose="020B0604030504040204" pitchFamily="34" charset="0"/>
              </a:rPr>
              <a:t>-</a:t>
            </a:r>
            <a:r>
              <a:rPr lang="en-US" dirty="0" err="1">
                <a:solidFill>
                  <a:schemeClr val="bg1"/>
                </a:solidFill>
                <a:latin typeface="Verdana" panose="020B0604030504040204" pitchFamily="34" charset="0"/>
                <a:ea typeface="Verdana" panose="020B0604030504040204" pitchFamily="34" charset="0"/>
              </a:rPr>
              <a:t>MLForecast</a:t>
            </a:r>
            <a:r>
              <a:rPr lang="en-US" dirty="0">
                <a:solidFill>
                  <a:schemeClr val="bg1"/>
                </a:solidFill>
                <a:latin typeface="Verdana" panose="020B0604030504040204" pitchFamily="34" charset="0"/>
                <a:ea typeface="Verdana" panose="020B0604030504040204" pitchFamily="34" charset="0"/>
              </a:rPr>
              <a:t>;</a:t>
            </a:r>
          </a:p>
          <a:p>
            <a:r>
              <a:rPr lang="en-US" dirty="0">
                <a:solidFill>
                  <a:schemeClr val="bg1"/>
                </a:solidFill>
                <a:latin typeface="Verdana" panose="020B0604030504040204" pitchFamily="34" charset="0"/>
                <a:ea typeface="Verdana" panose="020B0604030504040204" pitchFamily="34" charset="0"/>
              </a:rPr>
              <a:t>-</a:t>
            </a:r>
            <a:r>
              <a:rPr lang="en-US" dirty="0" err="1">
                <a:solidFill>
                  <a:schemeClr val="bg1"/>
                </a:solidFill>
                <a:latin typeface="Verdana" panose="020B0604030504040204" pitchFamily="34" charset="0"/>
                <a:ea typeface="Verdana" panose="020B0604030504040204" pitchFamily="34" charset="0"/>
              </a:rPr>
              <a:t>NeuralForecast</a:t>
            </a:r>
            <a:r>
              <a:rPr lang="en-US" dirty="0">
                <a:solidFill>
                  <a:schemeClr val="bg1"/>
                </a:solidFill>
                <a:latin typeface="Verdana" panose="020B0604030504040204" pitchFamily="34" charset="0"/>
                <a:ea typeface="Verdana" panose="020B0604030504040204" pitchFamily="34" charset="0"/>
              </a:rPr>
              <a:t>; </a:t>
            </a:r>
          </a:p>
          <a:p>
            <a:r>
              <a:rPr lang="en-US" dirty="0">
                <a:solidFill>
                  <a:schemeClr val="bg1"/>
                </a:solidFill>
                <a:latin typeface="Verdana" panose="020B0604030504040204" pitchFamily="34" charset="0"/>
                <a:ea typeface="Verdana" panose="020B0604030504040204" pitchFamily="34" charset="0"/>
              </a:rPr>
              <a:t>-</a:t>
            </a:r>
            <a:r>
              <a:rPr lang="en-US" dirty="0" err="1">
                <a:solidFill>
                  <a:schemeClr val="bg1"/>
                </a:solidFill>
                <a:latin typeface="Verdana" panose="020B0604030504040204" pitchFamily="34" charset="0"/>
                <a:ea typeface="Verdana" panose="020B0604030504040204" pitchFamily="34" charset="0"/>
              </a:rPr>
              <a:t>TimeGPT</a:t>
            </a:r>
            <a:endParaRPr lang="en-US" dirty="0">
              <a:solidFill>
                <a:schemeClr val="bg1"/>
              </a:solidFill>
              <a:latin typeface="Verdana" panose="020B0604030504040204" pitchFamily="34" charset="0"/>
              <a:ea typeface="Verdana" panose="020B0604030504040204" pitchFamily="34" charset="0"/>
            </a:endParaRPr>
          </a:p>
          <a:p>
            <a:endParaRPr lang="en-US"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dirty="0">
                <a:solidFill>
                  <a:schemeClr val="bg1"/>
                </a:solidFill>
                <a:latin typeface="Verdana" panose="020B0604030504040204" pitchFamily="34" charset="0"/>
                <a:ea typeface="Verdana" panose="020B0604030504040204" pitchFamily="34" charset="0"/>
              </a:rPr>
              <a:t>Conformal Prediction Approaches:</a:t>
            </a:r>
          </a:p>
          <a:p>
            <a:r>
              <a:rPr lang="en-US" dirty="0">
                <a:solidFill>
                  <a:schemeClr val="bg1"/>
                </a:solidFill>
                <a:latin typeface="Verdana" panose="020B0604030504040204" pitchFamily="34" charset="0"/>
                <a:ea typeface="Verdana" panose="020B0604030504040204" pitchFamily="34" charset="0"/>
              </a:rPr>
              <a:t>-Conformal Distribution;</a:t>
            </a:r>
          </a:p>
          <a:p>
            <a:r>
              <a:rPr lang="en-US" dirty="0">
                <a:solidFill>
                  <a:schemeClr val="bg1"/>
                </a:solidFill>
                <a:latin typeface="Verdana" panose="020B0604030504040204" pitchFamily="34" charset="0"/>
                <a:ea typeface="Verdana" panose="020B0604030504040204" pitchFamily="34" charset="0"/>
              </a:rPr>
              <a:t>-Conformal Error</a:t>
            </a:r>
          </a:p>
          <a:p>
            <a:endParaRPr lang="en-US"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GB" dirty="0" err="1">
                <a:solidFill>
                  <a:schemeClr val="bg1"/>
                </a:solidFill>
                <a:latin typeface="Verdana" panose="020B0604030504040204" pitchFamily="34" charset="0"/>
                <a:ea typeface="Verdana" panose="020B0604030504040204" pitchFamily="34" charset="0"/>
              </a:rPr>
              <a:t>Nixtla’s</a:t>
            </a:r>
            <a:r>
              <a:rPr lang="en-GB" dirty="0">
                <a:solidFill>
                  <a:schemeClr val="bg1"/>
                </a:solidFill>
                <a:latin typeface="Verdana" panose="020B0604030504040204" pitchFamily="34" charset="0"/>
                <a:ea typeface="Verdana" panose="020B0604030504040204" pitchFamily="34" charset="0"/>
              </a:rPr>
              <a:t> Approach to Non-Exchangeable Data using Rolling Window Cross-Validation for Interval Calibration</a:t>
            </a:r>
            <a:endParaRPr lang="en-US" dirty="0">
              <a:solidFill>
                <a:schemeClr val="bg1"/>
              </a:solidFill>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endParaRPr lang="en-US" dirty="0">
              <a:solidFill>
                <a:schemeClr val="bg1"/>
              </a:solidFill>
              <a:latin typeface="Verdana" panose="020B0604030504040204" pitchFamily="34" charset="0"/>
              <a:ea typeface="Verdana" panose="020B0604030504040204" pitchFamily="34" charset="0"/>
            </a:endParaRPr>
          </a:p>
        </p:txBody>
      </p:sp>
      <p:sp>
        <p:nvSpPr>
          <p:cNvPr id="7" name="CasellaDiTesto 6">
            <a:extLst>
              <a:ext uri="{FF2B5EF4-FFF2-40B4-BE49-F238E27FC236}">
                <a16:creationId xmlns:a16="http://schemas.microsoft.com/office/drawing/2014/main" id="{07DF6A15-23F4-31A8-4A13-D9ADFC2C8253}"/>
              </a:ext>
            </a:extLst>
          </p:cNvPr>
          <p:cNvSpPr txBox="1"/>
          <p:nvPr/>
        </p:nvSpPr>
        <p:spPr>
          <a:xfrm>
            <a:off x="1646736" y="5726405"/>
            <a:ext cx="4449264" cy="276999"/>
          </a:xfrm>
          <a:prstGeom prst="rect">
            <a:avLst/>
          </a:prstGeom>
          <a:noFill/>
        </p:spPr>
        <p:txBody>
          <a:bodyPr wrap="square" rtlCol="0">
            <a:spAutoFit/>
          </a:bodyPr>
          <a:lstStyle/>
          <a:p>
            <a:r>
              <a:rPr lang="it-IT" sz="1200" u="sng" dirty="0">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https://www.nixtla.io/open-source</a:t>
            </a:r>
            <a:endParaRPr lang="it-IT" sz="12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2776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88">
          <a:extLst>
            <a:ext uri="{FF2B5EF4-FFF2-40B4-BE49-F238E27FC236}">
              <a16:creationId xmlns:a16="http://schemas.microsoft.com/office/drawing/2014/main" id="{35477CC7-A1F0-C543-A9A0-E5FCD0C96DB9}"/>
            </a:ext>
          </a:extLst>
        </p:cNvPr>
        <p:cNvGrpSpPr/>
        <p:nvPr/>
      </p:nvGrpSpPr>
      <p:grpSpPr>
        <a:xfrm>
          <a:off x="0" y="0"/>
          <a:ext cx="0" cy="0"/>
          <a:chOff x="0" y="0"/>
          <a:chExt cx="0" cy="0"/>
        </a:xfrm>
      </p:grpSpPr>
      <p:sp>
        <p:nvSpPr>
          <p:cNvPr id="189" name="Google Shape;189;g35d9b2fd2a7_0_0">
            <a:extLst>
              <a:ext uri="{FF2B5EF4-FFF2-40B4-BE49-F238E27FC236}">
                <a16:creationId xmlns:a16="http://schemas.microsoft.com/office/drawing/2014/main" id="{7A5185C7-BAB7-27FC-5AD3-46D062E92AE6}"/>
              </a:ext>
            </a:extLst>
          </p:cNvPr>
          <p:cNvSpPr txBox="1"/>
          <p:nvPr/>
        </p:nvSpPr>
        <p:spPr>
          <a:xfrm>
            <a:off x="1597693" y="369560"/>
            <a:ext cx="8710800" cy="11387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3200" b="1" dirty="0" err="1">
                <a:solidFill>
                  <a:schemeClr val="lt1"/>
                </a:solidFill>
                <a:latin typeface="Verdana" panose="020B0604030504040204" pitchFamily="34" charset="0"/>
                <a:ea typeface="Verdana" panose="020B0604030504040204" pitchFamily="34" charset="0"/>
                <a:cs typeface="Overlock"/>
                <a:sym typeface="Overlock"/>
              </a:rPr>
              <a:t>What</a:t>
            </a:r>
            <a:r>
              <a:rPr lang="it-IT" sz="3200" b="1" dirty="0">
                <a:solidFill>
                  <a:schemeClr val="lt1"/>
                </a:solidFill>
                <a:latin typeface="Verdana" panose="020B0604030504040204" pitchFamily="34" charset="0"/>
                <a:ea typeface="Verdana" panose="020B0604030504040204" pitchFamily="34" charset="0"/>
                <a:cs typeface="Overlock"/>
                <a:sym typeface="Overlock"/>
              </a:rPr>
              <a:t> are AI Agents?</a:t>
            </a:r>
            <a:endParaRPr sz="3200" b="1" dirty="0">
              <a:latin typeface="Verdana" panose="020B0604030504040204" pitchFamily="34" charset="0"/>
              <a:ea typeface="Verdana" panose="020B0604030504040204" pitchFamily="34" charset="0"/>
            </a:endParaRPr>
          </a:p>
          <a:p>
            <a:pPr marL="0" marR="0" lvl="0" indent="0" algn="ctr" rtl="0">
              <a:spcBef>
                <a:spcPts val="0"/>
              </a:spcBef>
              <a:spcAft>
                <a:spcPts val="0"/>
              </a:spcAft>
              <a:buNone/>
            </a:pPr>
            <a:endParaRPr sz="3600" dirty="0">
              <a:solidFill>
                <a:schemeClr val="bg1"/>
              </a:solidFill>
              <a:latin typeface="Overlock"/>
              <a:ea typeface="Overlock"/>
              <a:cs typeface="Overlock"/>
              <a:sym typeface="Overlock"/>
            </a:endParaRPr>
          </a:p>
        </p:txBody>
      </p:sp>
      <p:sp>
        <p:nvSpPr>
          <p:cNvPr id="2" name="CasellaDiTesto 1">
            <a:extLst>
              <a:ext uri="{FF2B5EF4-FFF2-40B4-BE49-F238E27FC236}">
                <a16:creationId xmlns:a16="http://schemas.microsoft.com/office/drawing/2014/main" id="{1C1CEF8F-E513-3F9A-EC74-16050EE36004}"/>
              </a:ext>
            </a:extLst>
          </p:cNvPr>
          <p:cNvSpPr txBox="1"/>
          <p:nvPr/>
        </p:nvSpPr>
        <p:spPr>
          <a:xfrm>
            <a:off x="925286" y="1116057"/>
            <a:ext cx="10352314" cy="1754326"/>
          </a:xfrm>
          <a:prstGeom prst="rect">
            <a:avLst/>
          </a:prstGeom>
          <a:noFill/>
        </p:spPr>
        <p:txBody>
          <a:bodyPr wrap="square" rtlCol="0">
            <a:spAutoFit/>
          </a:bodyPr>
          <a:lstStyle/>
          <a:p>
            <a:pPr algn="ctr"/>
            <a:r>
              <a:rPr lang="en-GB"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An AI agent is an application designed to achieve a goal by observing the world and acting upon it using the available tools</a:t>
            </a:r>
            <a:r>
              <a:rPr lang="en-GB" dirty="0">
                <a:solidFill>
                  <a:schemeClr val="bg1"/>
                </a:solidFill>
                <a:latin typeface="Verdana" panose="020B0604030504040204" pitchFamily="34" charset="0"/>
                <a:ea typeface="Verdana" panose="020B0604030504040204" pitchFamily="34" charset="0"/>
                <a:cs typeface="Times New Roman" panose="02020603050405020304" pitchFamily="18" charset="0"/>
              </a:rPr>
              <a:t>.</a:t>
            </a:r>
            <a:r>
              <a:rPr lang="en-GB"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 These agents are autonomous and can act independently of human intervent</a:t>
            </a:r>
            <a:r>
              <a:rPr lang="en-GB" dirty="0">
                <a:solidFill>
                  <a:schemeClr val="bg1"/>
                </a:solidFill>
                <a:latin typeface="Verdana" panose="020B0604030504040204" pitchFamily="34" charset="0"/>
                <a:ea typeface="Verdana" panose="020B0604030504040204" pitchFamily="34" charset="0"/>
                <a:cs typeface="Times New Roman" panose="02020603050405020304" pitchFamily="18" charset="0"/>
              </a:rPr>
              <a:t>ion</a:t>
            </a:r>
            <a:r>
              <a:rPr lang="en-GB" dirty="0">
                <a:solidFill>
                  <a:schemeClr val="bg1"/>
                </a:solidFill>
                <a:effectLst/>
                <a:latin typeface="Verdana" panose="020B0604030504040204" pitchFamily="34" charset="0"/>
                <a:ea typeface="Verdana" panose="020B0604030504040204" pitchFamily="34" charset="0"/>
                <a:cs typeface="Times New Roman" panose="02020603050405020304" pitchFamily="18" charset="0"/>
              </a:rPr>
              <a:t> when given proper goals. In the context of Generative AI, an agent is a program that enables Large Language Models (LLMs) to perform actions by extending their capabilities through access to tools, knowledge, and learning from experience.</a:t>
            </a:r>
            <a:endParaRPr lang="it-IT" dirty="0">
              <a:solidFill>
                <a:schemeClr val="bg1"/>
              </a:solidFill>
              <a:latin typeface="Verdana" panose="020B0604030504040204" pitchFamily="34" charset="0"/>
              <a:ea typeface="Verdana" panose="020B0604030504040204" pitchFamily="34" charset="0"/>
            </a:endParaRPr>
          </a:p>
        </p:txBody>
      </p:sp>
      <p:sp>
        <p:nvSpPr>
          <p:cNvPr id="3" name="Rettangolo con angoli arrotondati 2">
            <a:extLst>
              <a:ext uri="{FF2B5EF4-FFF2-40B4-BE49-F238E27FC236}">
                <a16:creationId xmlns:a16="http://schemas.microsoft.com/office/drawing/2014/main" id="{A89B195B-08FA-F343-C7FC-E88A7FEE32AA}"/>
              </a:ext>
            </a:extLst>
          </p:cNvPr>
          <p:cNvSpPr/>
          <p:nvPr/>
        </p:nvSpPr>
        <p:spPr>
          <a:xfrm>
            <a:off x="4757056" y="3254829"/>
            <a:ext cx="2264229" cy="1197428"/>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it-IT"/>
          </a:p>
        </p:txBody>
      </p:sp>
      <p:sp>
        <p:nvSpPr>
          <p:cNvPr id="4" name="CasellaDiTesto 3">
            <a:extLst>
              <a:ext uri="{FF2B5EF4-FFF2-40B4-BE49-F238E27FC236}">
                <a16:creationId xmlns:a16="http://schemas.microsoft.com/office/drawing/2014/main" id="{24AAFEFA-CC5C-9CD5-436E-89A159D0E26A}"/>
              </a:ext>
            </a:extLst>
          </p:cNvPr>
          <p:cNvSpPr txBox="1"/>
          <p:nvPr/>
        </p:nvSpPr>
        <p:spPr>
          <a:xfrm>
            <a:off x="4985657" y="3609592"/>
            <a:ext cx="1730829" cy="461665"/>
          </a:xfrm>
          <a:prstGeom prst="rect">
            <a:avLst/>
          </a:prstGeom>
          <a:noFill/>
        </p:spPr>
        <p:txBody>
          <a:bodyPr wrap="square" rtlCol="0">
            <a:spAutoFit/>
          </a:bodyPr>
          <a:lstStyle/>
          <a:p>
            <a:pPr algn="ctr"/>
            <a:r>
              <a:rPr lang="it-IT" sz="2400" dirty="0" err="1">
                <a:solidFill>
                  <a:schemeClr val="bg1"/>
                </a:solidFill>
                <a:latin typeface="Overlock" panose="020B0604020202020204"/>
              </a:rPr>
              <a:t>LLMs</a:t>
            </a:r>
            <a:endParaRPr lang="it-IT" sz="2400" dirty="0">
              <a:solidFill>
                <a:schemeClr val="bg1"/>
              </a:solidFill>
              <a:latin typeface="Overlock" panose="020B0604020202020204"/>
            </a:endParaRPr>
          </a:p>
        </p:txBody>
      </p:sp>
      <p:sp>
        <p:nvSpPr>
          <p:cNvPr id="5" name="Ovale 4">
            <a:extLst>
              <a:ext uri="{FF2B5EF4-FFF2-40B4-BE49-F238E27FC236}">
                <a16:creationId xmlns:a16="http://schemas.microsoft.com/office/drawing/2014/main" id="{FFBFE244-1664-86C5-B69F-B86CFC6748AB}"/>
              </a:ext>
            </a:extLst>
          </p:cNvPr>
          <p:cNvSpPr/>
          <p:nvPr/>
        </p:nvSpPr>
        <p:spPr>
          <a:xfrm>
            <a:off x="402772" y="4604657"/>
            <a:ext cx="1959429" cy="127362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8" name="Ovale 7">
            <a:extLst>
              <a:ext uri="{FF2B5EF4-FFF2-40B4-BE49-F238E27FC236}">
                <a16:creationId xmlns:a16="http://schemas.microsoft.com/office/drawing/2014/main" id="{07DA491D-E8FF-6277-1540-B1A102724CFB}"/>
              </a:ext>
            </a:extLst>
          </p:cNvPr>
          <p:cNvSpPr/>
          <p:nvPr/>
        </p:nvSpPr>
        <p:spPr>
          <a:xfrm>
            <a:off x="3217456" y="5202669"/>
            <a:ext cx="1959429" cy="127362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9" name="Ovale 8">
            <a:extLst>
              <a:ext uri="{FF2B5EF4-FFF2-40B4-BE49-F238E27FC236}">
                <a16:creationId xmlns:a16="http://schemas.microsoft.com/office/drawing/2014/main" id="{CEF66508-B80E-1769-4D36-DD445E185E76}"/>
              </a:ext>
            </a:extLst>
          </p:cNvPr>
          <p:cNvSpPr/>
          <p:nvPr/>
        </p:nvSpPr>
        <p:spPr>
          <a:xfrm>
            <a:off x="9160327" y="4762500"/>
            <a:ext cx="1959429" cy="127362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cxnSp>
        <p:nvCxnSpPr>
          <p:cNvPr id="11" name="Connettore 2 10">
            <a:extLst>
              <a:ext uri="{FF2B5EF4-FFF2-40B4-BE49-F238E27FC236}">
                <a16:creationId xmlns:a16="http://schemas.microsoft.com/office/drawing/2014/main" id="{AD1EC9B1-25C8-92BF-4D8F-14DD69C5E659}"/>
              </a:ext>
            </a:extLst>
          </p:cNvPr>
          <p:cNvCxnSpPr>
            <a:cxnSpLocks/>
            <a:stCxn id="3" idx="1"/>
          </p:cNvCxnSpPr>
          <p:nvPr/>
        </p:nvCxnSpPr>
        <p:spPr>
          <a:xfrm flipH="1">
            <a:off x="2362201" y="3853543"/>
            <a:ext cx="2394855" cy="90895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Connettore 2 12">
            <a:extLst>
              <a:ext uri="{FF2B5EF4-FFF2-40B4-BE49-F238E27FC236}">
                <a16:creationId xmlns:a16="http://schemas.microsoft.com/office/drawing/2014/main" id="{08F41C4A-9C18-1FCE-0223-80F101DD54B6}"/>
              </a:ext>
            </a:extLst>
          </p:cNvPr>
          <p:cNvCxnSpPr>
            <a:cxnSpLocks/>
          </p:cNvCxnSpPr>
          <p:nvPr/>
        </p:nvCxnSpPr>
        <p:spPr>
          <a:xfrm>
            <a:off x="7021285" y="3710695"/>
            <a:ext cx="2394855" cy="1051805"/>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Connettore 2 16">
            <a:extLst>
              <a:ext uri="{FF2B5EF4-FFF2-40B4-BE49-F238E27FC236}">
                <a16:creationId xmlns:a16="http://schemas.microsoft.com/office/drawing/2014/main" id="{CB84285A-51A6-D220-306C-C5411B3F70D8}"/>
              </a:ext>
            </a:extLst>
          </p:cNvPr>
          <p:cNvCxnSpPr>
            <a:cxnSpLocks/>
          </p:cNvCxnSpPr>
          <p:nvPr/>
        </p:nvCxnSpPr>
        <p:spPr>
          <a:xfrm flipH="1">
            <a:off x="4763891" y="4452257"/>
            <a:ext cx="1083065" cy="762554"/>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CasellaDiTesto 20">
            <a:extLst>
              <a:ext uri="{FF2B5EF4-FFF2-40B4-BE49-F238E27FC236}">
                <a16:creationId xmlns:a16="http://schemas.microsoft.com/office/drawing/2014/main" id="{A327D491-5E3D-7D87-78F8-D3AA95CEE88B}"/>
              </a:ext>
            </a:extLst>
          </p:cNvPr>
          <p:cNvSpPr txBox="1"/>
          <p:nvPr/>
        </p:nvSpPr>
        <p:spPr>
          <a:xfrm>
            <a:off x="805543" y="4931229"/>
            <a:ext cx="1153886" cy="461665"/>
          </a:xfrm>
          <a:prstGeom prst="rect">
            <a:avLst/>
          </a:prstGeom>
          <a:noFill/>
        </p:spPr>
        <p:txBody>
          <a:bodyPr wrap="square" rtlCol="0">
            <a:spAutoFit/>
          </a:bodyPr>
          <a:lstStyle/>
          <a:p>
            <a:pPr algn="ctr"/>
            <a:r>
              <a:rPr lang="it-IT" sz="2400" dirty="0">
                <a:solidFill>
                  <a:schemeClr val="bg1"/>
                </a:solidFill>
                <a:latin typeface="Overlock" panose="020B0604020202020204"/>
              </a:rPr>
              <a:t>Action</a:t>
            </a:r>
          </a:p>
        </p:txBody>
      </p:sp>
      <p:sp>
        <p:nvSpPr>
          <p:cNvPr id="22" name="CasellaDiTesto 21">
            <a:extLst>
              <a:ext uri="{FF2B5EF4-FFF2-40B4-BE49-F238E27FC236}">
                <a16:creationId xmlns:a16="http://schemas.microsoft.com/office/drawing/2014/main" id="{75CAFC0B-F9B9-4FEB-2ABC-96F0A260FF12}"/>
              </a:ext>
            </a:extLst>
          </p:cNvPr>
          <p:cNvSpPr txBox="1"/>
          <p:nvPr/>
        </p:nvSpPr>
        <p:spPr>
          <a:xfrm>
            <a:off x="3610005" y="5608652"/>
            <a:ext cx="1153886" cy="461665"/>
          </a:xfrm>
          <a:prstGeom prst="rect">
            <a:avLst/>
          </a:prstGeom>
          <a:noFill/>
        </p:spPr>
        <p:txBody>
          <a:bodyPr wrap="square" rtlCol="0">
            <a:spAutoFit/>
          </a:bodyPr>
          <a:lstStyle/>
          <a:p>
            <a:pPr algn="ctr"/>
            <a:r>
              <a:rPr lang="it-IT" sz="2400" dirty="0">
                <a:solidFill>
                  <a:schemeClr val="bg1"/>
                </a:solidFill>
                <a:latin typeface="Overlock" panose="020B0604020202020204"/>
              </a:rPr>
              <a:t>Tools</a:t>
            </a:r>
          </a:p>
        </p:txBody>
      </p:sp>
      <p:sp>
        <p:nvSpPr>
          <p:cNvPr id="23" name="CasellaDiTesto 22">
            <a:extLst>
              <a:ext uri="{FF2B5EF4-FFF2-40B4-BE49-F238E27FC236}">
                <a16:creationId xmlns:a16="http://schemas.microsoft.com/office/drawing/2014/main" id="{74B1DDEF-3B7B-6C24-7275-517FF8AEEEA4}"/>
              </a:ext>
            </a:extLst>
          </p:cNvPr>
          <p:cNvSpPr txBox="1"/>
          <p:nvPr/>
        </p:nvSpPr>
        <p:spPr>
          <a:xfrm>
            <a:off x="9339940" y="5162061"/>
            <a:ext cx="1681845" cy="461665"/>
          </a:xfrm>
          <a:prstGeom prst="rect">
            <a:avLst/>
          </a:prstGeom>
          <a:noFill/>
        </p:spPr>
        <p:txBody>
          <a:bodyPr wrap="square" rtlCol="0">
            <a:spAutoFit/>
          </a:bodyPr>
          <a:lstStyle/>
          <a:p>
            <a:pPr algn="ctr"/>
            <a:r>
              <a:rPr lang="it-IT" sz="2400" dirty="0">
                <a:solidFill>
                  <a:schemeClr val="bg1"/>
                </a:solidFill>
                <a:latin typeface="Overlock" panose="020B0604020202020204"/>
              </a:rPr>
              <a:t>Knowledge</a:t>
            </a:r>
          </a:p>
        </p:txBody>
      </p:sp>
      <p:sp>
        <p:nvSpPr>
          <p:cNvPr id="7" name="Ovale 6">
            <a:extLst>
              <a:ext uri="{FF2B5EF4-FFF2-40B4-BE49-F238E27FC236}">
                <a16:creationId xmlns:a16="http://schemas.microsoft.com/office/drawing/2014/main" id="{6670AAD2-AA95-5EBF-2F9B-0A4CA82B5C2B}"/>
              </a:ext>
            </a:extLst>
          </p:cNvPr>
          <p:cNvSpPr/>
          <p:nvPr/>
        </p:nvSpPr>
        <p:spPr>
          <a:xfrm>
            <a:off x="6304614" y="5392893"/>
            <a:ext cx="1959429" cy="1273629"/>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076E1857-3BA2-EE7E-849F-C5689855FBA1}"/>
              </a:ext>
            </a:extLst>
          </p:cNvPr>
          <p:cNvSpPr txBox="1"/>
          <p:nvPr/>
        </p:nvSpPr>
        <p:spPr>
          <a:xfrm>
            <a:off x="6583498" y="5709833"/>
            <a:ext cx="1373594" cy="461665"/>
          </a:xfrm>
          <a:prstGeom prst="rect">
            <a:avLst/>
          </a:prstGeom>
          <a:noFill/>
        </p:spPr>
        <p:txBody>
          <a:bodyPr wrap="square" rtlCol="0">
            <a:spAutoFit/>
          </a:bodyPr>
          <a:lstStyle/>
          <a:p>
            <a:pPr algn="ctr"/>
            <a:r>
              <a:rPr lang="it-IT" sz="2400" dirty="0">
                <a:solidFill>
                  <a:schemeClr val="bg1"/>
                </a:solidFill>
                <a:latin typeface="Overlock" panose="020B0604020202020204"/>
              </a:rPr>
              <a:t>Learning</a:t>
            </a:r>
          </a:p>
        </p:txBody>
      </p:sp>
      <p:cxnSp>
        <p:nvCxnSpPr>
          <p:cNvPr id="12" name="Connettore 2 11">
            <a:extLst>
              <a:ext uri="{FF2B5EF4-FFF2-40B4-BE49-F238E27FC236}">
                <a16:creationId xmlns:a16="http://schemas.microsoft.com/office/drawing/2014/main" id="{E12157EF-D9FA-1028-CF1B-035C62C81581}"/>
              </a:ext>
            </a:extLst>
          </p:cNvPr>
          <p:cNvCxnSpPr>
            <a:cxnSpLocks/>
          </p:cNvCxnSpPr>
          <p:nvPr/>
        </p:nvCxnSpPr>
        <p:spPr>
          <a:xfrm>
            <a:off x="6542313" y="4527123"/>
            <a:ext cx="582514" cy="862352"/>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47932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88">
          <a:extLst>
            <a:ext uri="{FF2B5EF4-FFF2-40B4-BE49-F238E27FC236}">
              <a16:creationId xmlns:a16="http://schemas.microsoft.com/office/drawing/2014/main" id="{88CD69FA-F6F3-B2BE-C66E-145DBFA0911D}"/>
            </a:ext>
          </a:extLst>
        </p:cNvPr>
        <p:cNvGrpSpPr/>
        <p:nvPr/>
      </p:nvGrpSpPr>
      <p:grpSpPr>
        <a:xfrm>
          <a:off x="0" y="0"/>
          <a:ext cx="0" cy="0"/>
          <a:chOff x="0" y="0"/>
          <a:chExt cx="0" cy="0"/>
        </a:xfrm>
      </p:grpSpPr>
      <p:sp>
        <p:nvSpPr>
          <p:cNvPr id="189" name="Google Shape;189;g35d9b2fd2a7_0_0">
            <a:extLst>
              <a:ext uri="{FF2B5EF4-FFF2-40B4-BE49-F238E27FC236}">
                <a16:creationId xmlns:a16="http://schemas.microsoft.com/office/drawing/2014/main" id="{4A5DC629-AE29-9A5A-5929-41B94A5F9A2E}"/>
              </a:ext>
            </a:extLst>
          </p:cNvPr>
          <p:cNvSpPr txBox="1"/>
          <p:nvPr/>
        </p:nvSpPr>
        <p:spPr>
          <a:xfrm>
            <a:off x="1970314" y="1433488"/>
            <a:ext cx="8421632" cy="26776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3600" dirty="0" err="1">
                <a:solidFill>
                  <a:schemeClr val="lt1"/>
                </a:solidFill>
                <a:latin typeface="Overlock"/>
                <a:ea typeface="Overlock"/>
                <a:cs typeface="Overlock"/>
                <a:sym typeface="Overlock"/>
              </a:rPr>
              <a:t>Why</a:t>
            </a:r>
            <a:r>
              <a:rPr lang="it-IT" sz="3600" dirty="0">
                <a:solidFill>
                  <a:schemeClr val="lt1"/>
                </a:solidFill>
                <a:latin typeface="Overlock"/>
                <a:ea typeface="Overlock"/>
                <a:cs typeface="Overlock"/>
                <a:sym typeface="Overlock"/>
              </a:rPr>
              <a:t> AI Agents?</a:t>
            </a:r>
          </a:p>
          <a:p>
            <a:pPr marL="0" marR="0" lvl="0" indent="0" algn="ctr" rtl="0">
              <a:spcBef>
                <a:spcPts val="0"/>
              </a:spcBef>
              <a:spcAft>
                <a:spcPts val="0"/>
              </a:spcAft>
              <a:buNone/>
            </a:pPr>
            <a:endParaRPr lang="it-IT" sz="3600" dirty="0">
              <a:solidFill>
                <a:schemeClr val="bg1"/>
              </a:solidFill>
              <a:latin typeface="Overlock"/>
              <a:sym typeface="Overlock"/>
            </a:endParaRPr>
          </a:p>
          <a:p>
            <a:pPr marL="0" marR="0" lvl="0" indent="0" algn="ctr" rtl="0">
              <a:spcBef>
                <a:spcPts val="0"/>
              </a:spcBef>
              <a:spcAft>
                <a:spcPts val="0"/>
              </a:spcAft>
              <a:buNone/>
            </a:pPr>
            <a:r>
              <a:rPr lang="en-GB" sz="2400" b="1" dirty="0">
                <a:solidFill>
                  <a:schemeClr val="bg1"/>
                </a:solidFill>
                <a:effectLst/>
                <a:latin typeface="Overlock" panose="020B0604020202020204"/>
                <a:ea typeface="Aptos" panose="020B0004020202020204" pitchFamily="34" charset="0"/>
                <a:cs typeface="Times New Roman" panose="02020603050405020304" pitchFamily="18" charset="0"/>
              </a:rPr>
              <a:t>-&gt; Autonomously Perform Tasks</a:t>
            </a:r>
          </a:p>
          <a:p>
            <a:pPr marL="0" marR="0" lvl="0" indent="0" algn="ctr" rtl="0">
              <a:spcBef>
                <a:spcPts val="0"/>
              </a:spcBef>
              <a:spcAft>
                <a:spcPts val="0"/>
              </a:spcAft>
              <a:buNone/>
            </a:pPr>
            <a:r>
              <a:rPr lang="en-GB" sz="2400" b="1" dirty="0">
                <a:solidFill>
                  <a:schemeClr val="bg1"/>
                </a:solidFill>
                <a:effectLst/>
                <a:latin typeface="Overlock" panose="020B0604020202020204"/>
                <a:ea typeface="Aptos" panose="020B0004020202020204" pitchFamily="34" charset="0"/>
                <a:cs typeface="Times New Roman" panose="02020603050405020304" pitchFamily="18" charset="0"/>
              </a:rPr>
              <a:t>-&gt; Adapt and Learn</a:t>
            </a:r>
          </a:p>
          <a:p>
            <a:pPr marL="0" marR="0" lvl="0" indent="0" algn="ctr" rtl="0">
              <a:spcBef>
                <a:spcPts val="0"/>
              </a:spcBef>
              <a:spcAft>
                <a:spcPts val="0"/>
              </a:spcAft>
              <a:buNone/>
            </a:pPr>
            <a:r>
              <a:rPr lang="en-GB" sz="2400" b="1" dirty="0">
                <a:solidFill>
                  <a:schemeClr val="bg1"/>
                </a:solidFill>
                <a:effectLst/>
                <a:latin typeface="Overlock" panose="020B0604020202020204"/>
                <a:ea typeface="Aptos" panose="020B0004020202020204" pitchFamily="34" charset="0"/>
                <a:cs typeface="Times New Roman" panose="02020603050405020304" pitchFamily="18" charset="0"/>
              </a:rPr>
              <a:t>-&gt; Increase Productivity and Efficiency</a:t>
            </a:r>
            <a:endParaRPr sz="2400" dirty="0">
              <a:solidFill>
                <a:schemeClr val="bg1"/>
              </a:solidFill>
              <a:latin typeface="Overlock" panose="020B0604020202020204"/>
            </a:endParaRPr>
          </a:p>
          <a:p>
            <a:pPr marL="0" marR="0" lvl="0" indent="0" algn="ctr" rtl="0">
              <a:spcBef>
                <a:spcPts val="0"/>
              </a:spcBef>
              <a:spcAft>
                <a:spcPts val="0"/>
              </a:spcAft>
              <a:buNone/>
            </a:pPr>
            <a:r>
              <a:rPr lang="en-GB" sz="2400" b="1" dirty="0">
                <a:solidFill>
                  <a:schemeClr val="bg1"/>
                </a:solidFill>
                <a:effectLst/>
                <a:latin typeface="Overlock" panose="020B0604020202020204"/>
                <a:ea typeface="Aptos" panose="020B0004020202020204" pitchFamily="34" charset="0"/>
                <a:cs typeface="Times New Roman" panose="02020603050405020304" pitchFamily="18" charset="0"/>
              </a:rPr>
              <a:t>-&gt; Enable Personalisation and Scalability</a:t>
            </a:r>
            <a:endParaRPr sz="2400" dirty="0">
              <a:solidFill>
                <a:schemeClr val="bg1"/>
              </a:solidFill>
              <a:latin typeface="Overlock" panose="020B0604020202020204"/>
              <a:ea typeface="Overlock" panose="020B0604020202020204"/>
              <a:cs typeface="Overlock" panose="020B0604020202020204"/>
              <a:sym typeface="Overlock"/>
            </a:endParaRPr>
          </a:p>
        </p:txBody>
      </p:sp>
      <p:sp>
        <p:nvSpPr>
          <p:cNvPr id="2" name="Ovale 1">
            <a:extLst>
              <a:ext uri="{FF2B5EF4-FFF2-40B4-BE49-F238E27FC236}">
                <a16:creationId xmlns:a16="http://schemas.microsoft.com/office/drawing/2014/main" id="{DABB3B08-86E4-2589-B5F7-999E78F9EA9D}"/>
              </a:ext>
            </a:extLst>
          </p:cNvPr>
          <p:cNvSpPr/>
          <p:nvPr/>
        </p:nvSpPr>
        <p:spPr>
          <a:xfrm>
            <a:off x="2376511" y="103224"/>
            <a:ext cx="2677886" cy="152317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it-IT"/>
          </a:p>
        </p:txBody>
      </p:sp>
      <p:sp>
        <p:nvSpPr>
          <p:cNvPr id="3" name="CasellaDiTesto 2">
            <a:extLst>
              <a:ext uri="{FF2B5EF4-FFF2-40B4-BE49-F238E27FC236}">
                <a16:creationId xmlns:a16="http://schemas.microsoft.com/office/drawing/2014/main" id="{E622F337-9359-AE2E-B434-D75D6C39CB68}"/>
              </a:ext>
            </a:extLst>
          </p:cNvPr>
          <p:cNvSpPr txBox="1"/>
          <p:nvPr/>
        </p:nvSpPr>
        <p:spPr>
          <a:xfrm>
            <a:off x="2926239" y="595910"/>
            <a:ext cx="1578429" cy="461665"/>
          </a:xfrm>
          <a:prstGeom prst="rect">
            <a:avLst/>
          </a:prstGeom>
          <a:noFill/>
        </p:spPr>
        <p:txBody>
          <a:bodyPr wrap="square" rtlCol="0">
            <a:spAutoFit/>
          </a:bodyPr>
          <a:lstStyle/>
          <a:p>
            <a:pPr algn="ctr"/>
            <a:r>
              <a:rPr lang="it-IT" sz="2400" dirty="0" err="1">
                <a:solidFill>
                  <a:schemeClr val="bg1"/>
                </a:solidFill>
                <a:latin typeface="Overlock" panose="020B0604020202020204"/>
              </a:rPr>
              <a:t>Reasoning</a:t>
            </a:r>
            <a:endParaRPr lang="it-IT" sz="2400" dirty="0">
              <a:solidFill>
                <a:schemeClr val="bg1"/>
              </a:solidFill>
              <a:latin typeface="Overlock" panose="020B0604020202020204"/>
            </a:endParaRPr>
          </a:p>
        </p:txBody>
      </p:sp>
      <p:sp>
        <p:nvSpPr>
          <p:cNvPr id="4" name="Ovale 3">
            <a:extLst>
              <a:ext uri="{FF2B5EF4-FFF2-40B4-BE49-F238E27FC236}">
                <a16:creationId xmlns:a16="http://schemas.microsoft.com/office/drawing/2014/main" id="{976F04BD-A7A8-4835-053D-747CD53FC59F}"/>
              </a:ext>
            </a:extLst>
          </p:cNvPr>
          <p:cNvSpPr/>
          <p:nvPr/>
        </p:nvSpPr>
        <p:spPr>
          <a:xfrm>
            <a:off x="8924047" y="2446789"/>
            <a:ext cx="2677886" cy="152317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5D125EE4-BB80-F54A-45F7-E31CBCEFF9C9}"/>
              </a:ext>
            </a:extLst>
          </p:cNvPr>
          <p:cNvSpPr txBox="1"/>
          <p:nvPr/>
        </p:nvSpPr>
        <p:spPr>
          <a:xfrm>
            <a:off x="9418510" y="2977544"/>
            <a:ext cx="1578429" cy="461665"/>
          </a:xfrm>
          <a:prstGeom prst="rect">
            <a:avLst/>
          </a:prstGeom>
          <a:noFill/>
        </p:spPr>
        <p:txBody>
          <a:bodyPr wrap="square" rtlCol="0">
            <a:spAutoFit/>
          </a:bodyPr>
          <a:lstStyle/>
          <a:p>
            <a:pPr algn="ctr"/>
            <a:r>
              <a:rPr lang="it-IT" sz="2400" dirty="0" err="1">
                <a:solidFill>
                  <a:schemeClr val="bg1"/>
                </a:solidFill>
                <a:latin typeface="Overlock" panose="020B0604020202020204"/>
              </a:rPr>
              <a:t>Acting</a:t>
            </a:r>
            <a:endParaRPr lang="it-IT" sz="2400" dirty="0">
              <a:solidFill>
                <a:schemeClr val="bg1"/>
              </a:solidFill>
              <a:latin typeface="Overlock" panose="020B0604020202020204"/>
            </a:endParaRPr>
          </a:p>
        </p:txBody>
      </p:sp>
      <p:sp>
        <p:nvSpPr>
          <p:cNvPr id="7" name="Ovale 6">
            <a:extLst>
              <a:ext uri="{FF2B5EF4-FFF2-40B4-BE49-F238E27FC236}">
                <a16:creationId xmlns:a16="http://schemas.microsoft.com/office/drawing/2014/main" id="{7DDB57BA-2852-E752-DE20-7B0930352F29}"/>
              </a:ext>
            </a:extLst>
          </p:cNvPr>
          <p:cNvSpPr/>
          <p:nvPr/>
        </p:nvSpPr>
        <p:spPr>
          <a:xfrm>
            <a:off x="590067" y="2951145"/>
            <a:ext cx="2677886" cy="152317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CBDB3937-7685-BD41-2D92-9C82145D4619}"/>
              </a:ext>
            </a:extLst>
          </p:cNvPr>
          <p:cNvSpPr txBox="1"/>
          <p:nvPr/>
        </p:nvSpPr>
        <p:spPr>
          <a:xfrm>
            <a:off x="1139795" y="3508300"/>
            <a:ext cx="1578429" cy="461665"/>
          </a:xfrm>
          <a:prstGeom prst="rect">
            <a:avLst/>
          </a:prstGeom>
          <a:noFill/>
        </p:spPr>
        <p:txBody>
          <a:bodyPr wrap="square" rtlCol="0">
            <a:spAutoFit/>
          </a:bodyPr>
          <a:lstStyle/>
          <a:p>
            <a:pPr algn="ctr"/>
            <a:r>
              <a:rPr lang="it-IT" sz="2400" dirty="0" err="1">
                <a:solidFill>
                  <a:schemeClr val="bg1"/>
                </a:solidFill>
                <a:latin typeface="Overlock" panose="020B0604020202020204"/>
              </a:rPr>
              <a:t>Observing</a:t>
            </a:r>
            <a:endParaRPr lang="it-IT" sz="2400" dirty="0">
              <a:solidFill>
                <a:schemeClr val="bg1"/>
              </a:solidFill>
              <a:latin typeface="Overlock" panose="020B0604020202020204"/>
            </a:endParaRPr>
          </a:p>
        </p:txBody>
      </p:sp>
      <p:sp>
        <p:nvSpPr>
          <p:cNvPr id="11" name="Ovale 10">
            <a:extLst>
              <a:ext uri="{FF2B5EF4-FFF2-40B4-BE49-F238E27FC236}">
                <a16:creationId xmlns:a16="http://schemas.microsoft.com/office/drawing/2014/main" id="{EFED31A4-21BC-5496-8AFC-F8F558113CBE}"/>
              </a:ext>
            </a:extLst>
          </p:cNvPr>
          <p:cNvSpPr/>
          <p:nvPr/>
        </p:nvSpPr>
        <p:spPr>
          <a:xfrm>
            <a:off x="7832968" y="150906"/>
            <a:ext cx="2677886" cy="152317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it-IT" dirty="0"/>
          </a:p>
        </p:txBody>
      </p:sp>
      <p:sp>
        <p:nvSpPr>
          <p:cNvPr id="12" name="CasellaDiTesto 11">
            <a:extLst>
              <a:ext uri="{FF2B5EF4-FFF2-40B4-BE49-F238E27FC236}">
                <a16:creationId xmlns:a16="http://schemas.microsoft.com/office/drawing/2014/main" id="{84E2DCCB-8A1A-63CB-EF25-632E684AFCD2}"/>
              </a:ext>
            </a:extLst>
          </p:cNvPr>
          <p:cNvSpPr txBox="1"/>
          <p:nvPr/>
        </p:nvSpPr>
        <p:spPr>
          <a:xfrm>
            <a:off x="8457073" y="681661"/>
            <a:ext cx="1913101" cy="461665"/>
          </a:xfrm>
          <a:prstGeom prst="rect">
            <a:avLst/>
          </a:prstGeom>
          <a:noFill/>
        </p:spPr>
        <p:txBody>
          <a:bodyPr wrap="square" rtlCol="0">
            <a:spAutoFit/>
          </a:bodyPr>
          <a:lstStyle/>
          <a:p>
            <a:pPr algn="ctr"/>
            <a:r>
              <a:rPr lang="it-IT" sz="2400" dirty="0" err="1">
                <a:solidFill>
                  <a:schemeClr val="bg1"/>
                </a:solidFill>
                <a:latin typeface="Overlock" panose="020B0604020202020204"/>
              </a:rPr>
              <a:t>Collaborating</a:t>
            </a:r>
            <a:endParaRPr lang="it-IT" sz="2400" dirty="0">
              <a:solidFill>
                <a:schemeClr val="bg1"/>
              </a:solidFill>
              <a:latin typeface="Overlock" panose="020B0604020202020204"/>
            </a:endParaRPr>
          </a:p>
        </p:txBody>
      </p:sp>
      <p:sp>
        <p:nvSpPr>
          <p:cNvPr id="13" name="Ovale 12">
            <a:extLst>
              <a:ext uri="{FF2B5EF4-FFF2-40B4-BE49-F238E27FC236}">
                <a16:creationId xmlns:a16="http://schemas.microsoft.com/office/drawing/2014/main" id="{67E47288-DE1A-FBEE-2AA9-9EDE6D8A33AD}"/>
              </a:ext>
            </a:extLst>
          </p:cNvPr>
          <p:cNvSpPr/>
          <p:nvPr/>
        </p:nvSpPr>
        <p:spPr>
          <a:xfrm>
            <a:off x="6735737" y="4840851"/>
            <a:ext cx="2677886" cy="152317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it-IT" dirty="0"/>
          </a:p>
        </p:txBody>
      </p:sp>
      <p:sp>
        <p:nvSpPr>
          <p:cNvPr id="14" name="CasellaDiTesto 13">
            <a:extLst>
              <a:ext uri="{FF2B5EF4-FFF2-40B4-BE49-F238E27FC236}">
                <a16:creationId xmlns:a16="http://schemas.microsoft.com/office/drawing/2014/main" id="{8BC3D01F-4222-387C-71D5-DC9AA3914A8D}"/>
              </a:ext>
            </a:extLst>
          </p:cNvPr>
          <p:cNvSpPr txBox="1"/>
          <p:nvPr/>
        </p:nvSpPr>
        <p:spPr>
          <a:xfrm>
            <a:off x="7285465" y="5362774"/>
            <a:ext cx="1578429" cy="461665"/>
          </a:xfrm>
          <a:prstGeom prst="rect">
            <a:avLst/>
          </a:prstGeom>
          <a:noFill/>
        </p:spPr>
        <p:txBody>
          <a:bodyPr wrap="square" rtlCol="0">
            <a:spAutoFit/>
          </a:bodyPr>
          <a:lstStyle/>
          <a:p>
            <a:pPr algn="ctr"/>
            <a:r>
              <a:rPr lang="it-IT" sz="2400" dirty="0">
                <a:solidFill>
                  <a:schemeClr val="bg1"/>
                </a:solidFill>
                <a:latin typeface="Overlock" panose="020B0604020202020204"/>
              </a:rPr>
              <a:t>Planning</a:t>
            </a:r>
          </a:p>
        </p:txBody>
      </p:sp>
      <p:sp>
        <p:nvSpPr>
          <p:cNvPr id="15" name="Ovale 14">
            <a:extLst>
              <a:ext uri="{FF2B5EF4-FFF2-40B4-BE49-F238E27FC236}">
                <a16:creationId xmlns:a16="http://schemas.microsoft.com/office/drawing/2014/main" id="{9BF24C05-5DB8-A1D3-138C-32BA9C99E3EB}"/>
              </a:ext>
            </a:extLst>
          </p:cNvPr>
          <p:cNvSpPr/>
          <p:nvPr/>
        </p:nvSpPr>
        <p:spPr>
          <a:xfrm>
            <a:off x="1681146" y="4832020"/>
            <a:ext cx="2677886" cy="152317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it-IT" dirty="0"/>
          </a:p>
        </p:txBody>
      </p:sp>
      <p:sp>
        <p:nvSpPr>
          <p:cNvPr id="16" name="CasellaDiTesto 15">
            <a:extLst>
              <a:ext uri="{FF2B5EF4-FFF2-40B4-BE49-F238E27FC236}">
                <a16:creationId xmlns:a16="http://schemas.microsoft.com/office/drawing/2014/main" id="{BEAAFE64-7BA7-5D9C-9689-94E225F9ACA2}"/>
              </a:ext>
            </a:extLst>
          </p:cNvPr>
          <p:cNvSpPr txBox="1"/>
          <p:nvPr/>
        </p:nvSpPr>
        <p:spPr>
          <a:xfrm>
            <a:off x="2164380" y="5362775"/>
            <a:ext cx="1775069" cy="461665"/>
          </a:xfrm>
          <a:prstGeom prst="rect">
            <a:avLst/>
          </a:prstGeom>
          <a:noFill/>
        </p:spPr>
        <p:txBody>
          <a:bodyPr wrap="square" rtlCol="0">
            <a:spAutoFit/>
          </a:bodyPr>
          <a:lstStyle/>
          <a:p>
            <a:pPr algn="ctr"/>
            <a:r>
              <a:rPr lang="it-IT" sz="2400" dirty="0">
                <a:solidFill>
                  <a:schemeClr val="bg1"/>
                </a:solidFill>
                <a:latin typeface="Overlock" panose="020B0604020202020204"/>
              </a:rPr>
              <a:t>Self-</a:t>
            </a:r>
            <a:r>
              <a:rPr lang="it-IT" sz="2400" dirty="0" err="1">
                <a:solidFill>
                  <a:schemeClr val="bg1"/>
                </a:solidFill>
                <a:latin typeface="Overlock" panose="020B0604020202020204"/>
              </a:rPr>
              <a:t>Refining</a:t>
            </a:r>
            <a:endParaRPr lang="it-IT" sz="2400" dirty="0">
              <a:solidFill>
                <a:schemeClr val="bg1"/>
              </a:solidFill>
              <a:latin typeface="Overlock" panose="020B0604020202020204"/>
            </a:endParaRPr>
          </a:p>
        </p:txBody>
      </p:sp>
    </p:spTree>
    <p:extLst>
      <p:ext uri="{BB962C8B-B14F-4D97-AF65-F5344CB8AC3E}">
        <p14:creationId xmlns:p14="http://schemas.microsoft.com/office/powerpoint/2010/main" val="350223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a:extLst>
            <a:ext uri="{FF2B5EF4-FFF2-40B4-BE49-F238E27FC236}">
              <a16:creationId xmlns:a16="http://schemas.microsoft.com/office/drawing/2014/main" id="{665DADBD-B60A-AF1F-D2BC-91C998AFE13C}"/>
            </a:ext>
          </a:extLst>
        </p:cNvPr>
        <p:cNvGrpSpPr/>
        <p:nvPr/>
      </p:nvGrpSpPr>
      <p:grpSpPr>
        <a:xfrm>
          <a:off x="0" y="0"/>
          <a:ext cx="0" cy="0"/>
          <a:chOff x="0" y="0"/>
          <a:chExt cx="0" cy="0"/>
        </a:xfrm>
      </p:grpSpPr>
      <p:sp useBgFill="1">
        <p:nvSpPr>
          <p:cNvPr id="194" name="Rectangle 193">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201">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Google Shape;189;g35d9b2fd2a7_0_0">
            <a:extLst>
              <a:ext uri="{FF2B5EF4-FFF2-40B4-BE49-F238E27FC236}">
                <a16:creationId xmlns:a16="http://schemas.microsoft.com/office/drawing/2014/main" id="{5129713E-F9F5-3EE3-8F03-F10D04A947D5}"/>
              </a:ext>
            </a:extLst>
          </p:cNvPr>
          <p:cNvSpPr txBox="1"/>
          <p:nvPr/>
        </p:nvSpPr>
        <p:spPr>
          <a:xfrm>
            <a:off x="826396" y="586855"/>
            <a:ext cx="4230100" cy="3387497"/>
          </a:xfrm>
          <a:prstGeom prst="rect">
            <a:avLst/>
          </a:prstGeom>
        </p:spPr>
        <p:txBody>
          <a:bodyPr spcFirstLastPara="1" vert="horz" lIns="91440" tIns="45720" rIns="91440" bIns="45720" rtlCol="0" anchor="b" anchorCtr="0">
            <a:normAutofit/>
          </a:bodyPr>
          <a:lstStyle/>
          <a:p>
            <a:pPr marL="0" marR="0" lvl="0" indent="0" algn="r">
              <a:lnSpc>
                <a:spcPct val="90000"/>
              </a:lnSpc>
              <a:spcBef>
                <a:spcPct val="0"/>
              </a:spcBef>
              <a:spcAft>
                <a:spcPts val="600"/>
              </a:spcAft>
            </a:pPr>
            <a:r>
              <a:rPr lang="en-US" sz="4000" b="1" kern="1200" dirty="0" err="1">
                <a:solidFill>
                  <a:srgbClr val="FFFFFF"/>
                </a:solidFill>
                <a:latin typeface="+mj-lt"/>
                <a:ea typeface="+mj-ea"/>
                <a:cs typeface="+mj-cs"/>
                <a:sym typeface="Overlock"/>
              </a:rPr>
              <a:t>pyautogen</a:t>
            </a:r>
            <a:r>
              <a:rPr lang="en-US" sz="4000" b="1" kern="1200" dirty="0">
                <a:solidFill>
                  <a:srgbClr val="FFFFFF"/>
                </a:solidFill>
                <a:latin typeface="+mj-lt"/>
                <a:ea typeface="+mj-ea"/>
                <a:cs typeface="+mj-cs"/>
                <a:sym typeface="Overlock"/>
              </a:rPr>
              <a:t> framework for AI </a:t>
            </a:r>
            <a:r>
              <a:rPr lang="en-US" sz="4000" b="1" dirty="0">
                <a:solidFill>
                  <a:srgbClr val="FFFFFF"/>
                </a:solidFill>
                <a:latin typeface="+mj-lt"/>
                <a:ea typeface="+mj-ea"/>
                <a:cs typeface="+mj-cs"/>
                <a:sym typeface="Overlock"/>
              </a:rPr>
              <a:t>A</a:t>
            </a:r>
            <a:r>
              <a:rPr lang="en-US" sz="4000" b="1" kern="1200" dirty="0">
                <a:solidFill>
                  <a:srgbClr val="FFFFFF"/>
                </a:solidFill>
                <a:latin typeface="+mj-lt"/>
                <a:ea typeface="+mj-ea"/>
                <a:cs typeface="+mj-cs"/>
                <a:sym typeface="Overlock"/>
              </a:rPr>
              <a:t>gents development</a:t>
            </a:r>
          </a:p>
          <a:p>
            <a:pPr marL="0" marR="0" lvl="0" indent="0" algn="r">
              <a:lnSpc>
                <a:spcPct val="90000"/>
              </a:lnSpc>
              <a:spcBef>
                <a:spcPct val="0"/>
              </a:spcBef>
              <a:spcAft>
                <a:spcPts val="600"/>
              </a:spcAft>
            </a:pPr>
            <a:endParaRPr lang="en-US" sz="4000" kern="1200" dirty="0">
              <a:solidFill>
                <a:srgbClr val="FFFFFF"/>
              </a:solidFill>
              <a:latin typeface="+mj-lt"/>
              <a:ea typeface="+mj-ea"/>
              <a:cs typeface="+mj-cs"/>
            </a:endParaRPr>
          </a:p>
          <a:p>
            <a:pPr marL="0" marR="0" lvl="0" indent="0" algn="r">
              <a:lnSpc>
                <a:spcPct val="90000"/>
              </a:lnSpc>
              <a:spcBef>
                <a:spcPct val="0"/>
              </a:spcBef>
              <a:spcAft>
                <a:spcPts val="600"/>
              </a:spcAft>
            </a:pPr>
            <a:endParaRPr lang="en-US" sz="4000" kern="1200" dirty="0">
              <a:solidFill>
                <a:srgbClr val="FFFFFF"/>
              </a:solidFill>
              <a:latin typeface="+mj-lt"/>
              <a:ea typeface="+mj-ea"/>
              <a:cs typeface="+mj-cs"/>
              <a:sym typeface="Overlock"/>
            </a:endParaRPr>
          </a:p>
        </p:txBody>
      </p:sp>
      <p:sp>
        <p:nvSpPr>
          <p:cNvPr id="2" name="CasellaDiTesto 1">
            <a:extLst>
              <a:ext uri="{FF2B5EF4-FFF2-40B4-BE49-F238E27FC236}">
                <a16:creationId xmlns:a16="http://schemas.microsoft.com/office/drawing/2014/main" id="{0DDCF23F-7C22-54F4-9C1E-F7EDFC3DBF52}"/>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marL="342900" indent="-342900">
              <a:lnSpc>
                <a:spcPct val="90000"/>
              </a:lnSpc>
              <a:spcAft>
                <a:spcPts val="600"/>
              </a:spcAft>
              <a:buFont typeface="Arial" panose="020B0604020202020204" pitchFamily="34" charset="0"/>
              <a:buChar char="•"/>
            </a:pPr>
            <a:r>
              <a:rPr lang="en-US" sz="2000" dirty="0" err="1"/>
              <a:t>AutoGen</a:t>
            </a:r>
            <a:r>
              <a:rPr lang="en-US" sz="2000" dirty="0"/>
              <a:t> (</a:t>
            </a:r>
            <a:r>
              <a:rPr lang="en-US" sz="2000" dirty="0" err="1"/>
              <a:t>pyautogen</a:t>
            </a:r>
            <a:r>
              <a:rPr lang="en-US" sz="2000" dirty="0"/>
              <a:t>), now as AG2, is an open-source programming framework originally developed by Microsoft. It is designed for building AI agents and sophisticated cooperation among multiple agents in order to solve complex tasks</a:t>
            </a:r>
            <a:r>
              <a:rPr lang="en-US" sz="2000" dirty="0">
                <a:effectLst/>
              </a:rPr>
              <a:t>.</a:t>
            </a:r>
          </a:p>
        </p:txBody>
      </p:sp>
      <p:pic>
        <p:nvPicPr>
          <p:cNvPr id="5" name="Picture 10">
            <a:extLst>
              <a:ext uri="{FF2B5EF4-FFF2-40B4-BE49-F238E27FC236}">
                <a16:creationId xmlns:a16="http://schemas.microsoft.com/office/drawing/2014/main" id="{36767793-F289-409F-80EC-55F95AEE3C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083" y="2813656"/>
            <a:ext cx="3048002" cy="3048002"/>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34EE7A4A-4236-6EF7-7ADF-78CA91388DFF}"/>
              </a:ext>
            </a:extLst>
          </p:cNvPr>
          <p:cNvSpPr txBox="1"/>
          <p:nvPr/>
        </p:nvSpPr>
        <p:spPr>
          <a:xfrm>
            <a:off x="1809750" y="6142032"/>
            <a:ext cx="3540660" cy="461665"/>
          </a:xfrm>
          <a:prstGeom prst="rect">
            <a:avLst/>
          </a:prstGeom>
          <a:noFill/>
        </p:spPr>
        <p:txBody>
          <a:bodyPr wrap="square">
            <a:spAutoFit/>
          </a:bodyPr>
          <a:lstStyle/>
          <a:p>
            <a:r>
              <a:rPr lang="it-IT" sz="1200" dirty="0">
                <a:solidFill>
                  <a:schemeClr val="bg1"/>
                </a:solidFill>
              </a:rPr>
              <a:t>https://deepai.org/machine-learning-model/text2img</a:t>
            </a:r>
            <a:endParaRPr lang="it-IT" sz="1200" dirty="0"/>
          </a:p>
        </p:txBody>
      </p:sp>
    </p:spTree>
    <p:extLst>
      <p:ext uri="{BB962C8B-B14F-4D97-AF65-F5344CB8AC3E}">
        <p14:creationId xmlns:p14="http://schemas.microsoft.com/office/powerpoint/2010/main" val="3198845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03"/>
        <p:cNvGrpSpPr/>
        <p:nvPr/>
      </p:nvGrpSpPr>
      <p:grpSpPr>
        <a:xfrm>
          <a:off x="0" y="0"/>
          <a:ext cx="0" cy="0"/>
          <a:chOff x="0" y="0"/>
          <a:chExt cx="0" cy="0"/>
        </a:xfrm>
      </p:grpSpPr>
      <p:sp>
        <p:nvSpPr>
          <p:cNvPr id="104" name="Google Shape;104;p3"/>
          <p:cNvSpPr txBox="1"/>
          <p:nvPr/>
        </p:nvSpPr>
        <p:spPr>
          <a:xfrm>
            <a:off x="2534428" y="304800"/>
            <a:ext cx="4136960"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3600" dirty="0" err="1">
                <a:solidFill>
                  <a:schemeClr val="lt1"/>
                </a:solidFill>
                <a:latin typeface="Overlock"/>
                <a:ea typeface="Overlock"/>
                <a:cs typeface="Overlock"/>
                <a:sym typeface="Overlock"/>
              </a:rPr>
              <a:t>MySelf</a:t>
            </a:r>
            <a:r>
              <a:rPr lang="it-IT" sz="3600" dirty="0">
                <a:solidFill>
                  <a:schemeClr val="lt1"/>
                </a:solidFill>
                <a:latin typeface="Overlock"/>
                <a:ea typeface="Overlock"/>
                <a:cs typeface="Overlock"/>
                <a:sym typeface="Overlock"/>
              </a:rPr>
              <a:t>:</a:t>
            </a:r>
            <a:endParaRPr dirty="0"/>
          </a:p>
          <a:p>
            <a:pPr marL="0" marR="0" lvl="0" indent="0" algn="l" rtl="0">
              <a:spcBef>
                <a:spcPts val="0"/>
              </a:spcBef>
              <a:spcAft>
                <a:spcPts val="0"/>
              </a:spcAft>
              <a:buNone/>
            </a:pPr>
            <a:r>
              <a:rPr lang="it-IT" sz="2400" dirty="0" err="1">
                <a:solidFill>
                  <a:schemeClr val="lt1"/>
                </a:solidFill>
                <a:latin typeface="Overlock"/>
                <a:ea typeface="Overlock"/>
                <a:cs typeface="Overlock"/>
                <a:sym typeface="Overlock"/>
              </a:rPr>
              <a:t>Actuary</a:t>
            </a:r>
            <a:r>
              <a:rPr lang="it-IT" sz="2400" dirty="0">
                <a:solidFill>
                  <a:schemeClr val="lt1"/>
                </a:solidFill>
                <a:latin typeface="Overlock"/>
                <a:ea typeface="Overlock"/>
                <a:cs typeface="Overlock"/>
                <a:sym typeface="Overlock"/>
              </a:rPr>
              <a:t> </a:t>
            </a:r>
            <a:r>
              <a:rPr lang="it-IT" sz="2400" dirty="0" err="1">
                <a:solidFill>
                  <a:schemeClr val="lt1"/>
                </a:solidFill>
                <a:latin typeface="Overlock"/>
                <a:ea typeface="Overlock"/>
                <a:cs typeface="Overlock"/>
                <a:sym typeface="Overlock"/>
              </a:rPr>
              <a:t>during</a:t>
            </a:r>
            <a:r>
              <a:rPr lang="it-IT" sz="2400" dirty="0">
                <a:solidFill>
                  <a:schemeClr val="lt1"/>
                </a:solidFill>
                <a:latin typeface="Overlock"/>
                <a:ea typeface="Overlock"/>
                <a:cs typeface="Overlock"/>
                <a:sym typeface="Overlock"/>
              </a:rPr>
              <a:t> the day &amp; </a:t>
            </a:r>
          </a:p>
          <a:p>
            <a:pPr marL="0" marR="0" lvl="0" indent="0" algn="l" rtl="0">
              <a:spcBef>
                <a:spcPts val="0"/>
              </a:spcBef>
              <a:spcAft>
                <a:spcPts val="0"/>
              </a:spcAft>
              <a:buNone/>
            </a:pPr>
            <a:r>
              <a:rPr lang="it-IT" sz="2400" dirty="0">
                <a:solidFill>
                  <a:schemeClr val="lt1"/>
                </a:solidFill>
                <a:latin typeface="Overlock"/>
                <a:ea typeface="Overlock"/>
                <a:cs typeface="Overlock"/>
                <a:sym typeface="Overlock"/>
              </a:rPr>
              <a:t>AI Scientist in the free time</a:t>
            </a:r>
            <a:endParaRPr sz="2400" dirty="0">
              <a:solidFill>
                <a:schemeClr val="lt1"/>
              </a:solidFill>
              <a:latin typeface="Overlock"/>
              <a:ea typeface="Overlock"/>
              <a:cs typeface="Overlock"/>
              <a:sym typeface="Overlock"/>
            </a:endParaRPr>
          </a:p>
        </p:txBody>
      </p:sp>
      <p:sp>
        <p:nvSpPr>
          <p:cNvPr id="105" name="Google Shape;105;p3"/>
          <p:cNvSpPr txBox="1"/>
          <p:nvPr/>
        </p:nvSpPr>
        <p:spPr>
          <a:xfrm>
            <a:off x="2593522" y="2363532"/>
            <a:ext cx="4018772" cy="13849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it-IT" sz="3600" dirty="0">
                <a:solidFill>
                  <a:schemeClr val="lt1"/>
                </a:solidFill>
                <a:latin typeface="Overlock"/>
                <a:ea typeface="Overlock"/>
                <a:cs typeface="Overlock"/>
                <a:sym typeface="Overlock"/>
              </a:rPr>
              <a:t>Reach Me:</a:t>
            </a:r>
            <a:endParaRPr dirty="0"/>
          </a:p>
          <a:p>
            <a:pPr marL="0" marR="0" lvl="0" indent="0" algn="l" rtl="0">
              <a:spcBef>
                <a:spcPts val="0"/>
              </a:spcBef>
              <a:spcAft>
                <a:spcPts val="0"/>
              </a:spcAft>
              <a:buNone/>
            </a:pPr>
            <a:r>
              <a:rPr lang="it-IT" sz="2400" dirty="0" err="1">
                <a:solidFill>
                  <a:schemeClr val="bg1"/>
                </a:solidFill>
                <a:latin typeface="Overlock"/>
                <a:ea typeface="Overlock"/>
                <a:cs typeface="Overlock"/>
                <a:sym typeface="Overlock"/>
                <a:hlinkClick r:id="rId3">
                  <a:extLst>
                    <a:ext uri="{A12FA001-AC4F-418D-AE19-62706E023703}">
                      <ahyp:hlinkClr xmlns:ahyp="http://schemas.microsoft.com/office/drawing/2018/hyperlinkcolor" val="tx"/>
                    </a:ext>
                  </a:extLst>
                </a:hlinkClick>
              </a:rPr>
              <a:t>MyLinks</a:t>
            </a:r>
            <a:endParaRPr sz="2400" dirty="0">
              <a:solidFill>
                <a:schemeClr val="bg1"/>
              </a:solidFill>
              <a:latin typeface="Overlock"/>
              <a:ea typeface="Overlock"/>
              <a:cs typeface="Overlock"/>
              <a:sym typeface="Overlock"/>
            </a:endParaRPr>
          </a:p>
          <a:p>
            <a:pPr marL="0" marR="0" lvl="0" indent="0" algn="l" rtl="0">
              <a:spcBef>
                <a:spcPts val="0"/>
              </a:spcBef>
              <a:spcAft>
                <a:spcPts val="0"/>
              </a:spcAft>
              <a:buNone/>
            </a:pPr>
            <a:endParaRPr sz="2400" dirty="0">
              <a:solidFill>
                <a:schemeClr val="lt1"/>
              </a:solidFill>
              <a:latin typeface="Overlock"/>
              <a:ea typeface="Overlock"/>
              <a:cs typeface="Overlock"/>
              <a:sym typeface="Overlock"/>
            </a:endParaRPr>
          </a:p>
        </p:txBody>
      </p:sp>
      <p:sp>
        <p:nvSpPr>
          <p:cNvPr id="108" name="Google Shape;108;p3"/>
          <p:cNvSpPr/>
          <p:nvPr/>
        </p:nvSpPr>
        <p:spPr>
          <a:xfrm rot="16200000">
            <a:off x="3066859" y="3567288"/>
            <a:ext cx="561195" cy="352425"/>
          </a:xfrm>
          <a:prstGeom prst="leftArrow">
            <a:avLst>
              <a:gd name="adj1" fmla="val 50000"/>
              <a:gd name="adj2" fmla="val 50000"/>
            </a:avLst>
          </a:prstGeom>
          <a:solidFill>
            <a:srgbClr val="FFC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4">
            <a:alphaModFix/>
          </a:blip>
          <a:srcRect/>
          <a:stretch/>
        </p:blipFill>
        <p:spPr>
          <a:xfrm>
            <a:off x="7087111" y="1429460"/>
            <a:ext cx="2138991" cy="3685592"/>
          </a:xfrm>
          <a:prstGeom prst="rect">
            <a:avLst/>
          </a:prstGeom>
          <a:noFill/>
          <a:ln>
            <a:noFill/>
          </a:ln>
        </p:spPr>
      </p:pic>
      <p:pic>
        <p:nvPicPr>
          <p:cNvPr id="3" name="Immagine 2" descr="Immagine che contiene modello, punto, parole crociate&#10;&#10;Il contenuto generato dall'IA potrebbe non essere corretto.">
            <a:extLst>
              <a:ext uri="{FF2B5EF4-FFF2-40B4-BE49-F238E27FC236}">
                <a16:creationId xmlns:a16="http://schemas.microsoft.com/office/drawing/2014/main" id="{E128D9F8-E863-D383-5D11-969E238F45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4428" y="4114800"/>
            <a:ext cx="2310644" cy="227307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88">
          <a:extLst>
            <a:ext uri="{FF2B5EF4-FFF2-40B4-BE49-F238E27FC236}">
              <a16:creationId xmlns:a16="http://schemas.microsoft.com/office/drawing/2014/main" id="{2B3EB6DA-A487-B789-06C4-ACC63DFEEDF2}"/>
            </a:ext>
          </a:extLst>
        </p:cNvPr>
        <p:cNvGrpSpPr/>
        <p:nvPr/>
      </p:nvGrpSpPr>
      <p:grpSpPr>
        <a:xfrm>
          <a:off x="0" y="0"/>
          <a:ext cx="0" cy="0"/>
          <a:chOff x="0" y="0"/>
          <a:chExt cx="0" cy="0"/>
        </a:xfrm>
      </p:grpSpPr>
      <p:sp>
        <p:nvSpPr>
          <p:cNvPr id="189" name="Google Shape;189;g35d9b2fd2a7_0_0">
            <a:extLst>
              <a:ext uri="{FF2B5EF4-FFF2-40B4-BE49-F238E27FC236}">
                <a16:creationId xmlns:a16="http://schemas.microsoft.com/office/drawing/2014/main" id="{B9895077-3B78-92EF-84DE-C1981E2872F8}"/>
              </a:ext>
            </a:extLst>
          </p:cNvPr>
          <p:cNvSpPr txBox="1"/>
          <p:nvPr/>
        </p:nvSpPr>
        <p:spPr>
          <a:xfrm>
            <a:off x="1597693" y="369560"/>
            <a:ext cx="7949078" cy="11387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3200" b="1" dirty="0">
                <a:solidFill>
                  <a:schemeClr val="lt1"/>
                </a:solidFill>
                <a:latin typeface="Verdana" panose="020B0604030504040204" pitchFamily="34" charset="0"/>
                <a:ea typeface="Verdana" panose="020B0604030504040204" pitchFamily="34" charset="0"/>
                <a:cs typeface="Overlock"/>
                <a:sym typeface="Overlock"/>
              </a:rPr>
              <a:t>Build the App</a:t>
            </a:r>
            <a:endParaRPr sz="3200" b="1" dirty="0">
              <a:latin typeface="Verdana" panose="020B0604030504040204" pitchFamily="34" charset="0"/>
              <a:ea typeface="Verdana" panose="020B0604030504040204" pitchFamily="34" charset="0"/>
            </a:endParaRPr>
          </a:p>
          <a:p>
            <a:pPr marL="0" marR="0" lvl="0" indent="0" algn="ctr" rtl="0">
              <a:spcBef>
                <a:spcPts val="0"/>
              </a:spcBef>
              <a:spcAft>
                <a:spcPts val="0"/>
              </a:spcAft>
              <a:buNone/>
            </a:pPr>
            <a:endParaRPr sz="3600" dirty="0">
              <a:solidFill>
                <a:schemeClr val="bg1"/>
              </a:solidFill>
              <a:latin typeface="Overlock"/>
              <a:ea typeface="Overlock"/>
              <a:cs typeface="Overlock"/>
              <a:sym typeface="Overlock"/>
            </a:endParaRPr>
          </a:p>
        </p:txBody>
      </p:sp>
      <p:sp>
        <p:nvSpPr>
          <p:cNvPr id="3" name="CasellaDiTesto 2">
            <a:extLst>
              <a:ext uri="{FF2B5EF4-FFF2-40B4-BE49-F238E27FC236}">
                <a16:creationId xmlns:a16="http://schemas.microsoft.com/office/drawing/2014/main" id="{3DEB2400-AD92-92AB-23B8-169F0D3EBFFB}"/>
              </a:ext>
            </a:extLst>
          </p:cNvPr>
          <p:cNvSpPr txBox="1"/>
          <p:nvPr/>
        </p:nvSpPr>
        <p:spPr>
          <a:xfrm>
            <a:off x="9229692" y="2872294"/>
            <a:ext cx="2787857" cy="369332"/>
          </a:xfrm>
          <a:prstGeom prst="rect">
            <a:avLst/>
          </a:prstGeom>
          <a:noFill/>
        </p:spPr>
        <p:txBody>
          <a:bodyPr wrap="square" rtlCol="0">
            <a:spAutoFit/>
          </a:bodyPr>
          <a:lstStyle/>
          <a:p>
            <a:r>
              <a:rPr lang="it-IT" dirty="0" err="1">
                <a:solidFill>
                  <a:schemeClr val="bg1"/>
                </a:solidFill>
                <a:latin typeface="Verdana" panose="020B0604030504040204" pitchFamily="34" charset="0"/>
                <a:ea typeface="Verdana" panose="020B0604030504040204" pitchFamily="34" charset="0"/>
              </a:rPr>
              <a:t>Hugging</a:t>
            </a:r>
            <a:r>
              <a:rPr lang="it-IT" dirty="0">
                <a:solidFill>
                  <a:schemeClr val="bg1"/>
                </a:solidFill>
                <a:latin typeface="Verdana" panose="020B0604030504040204" pitchFamily="34" charset="0"/>
                <a:ea typeface="Verdana" panose="020B0604030504040204" pitchFamily="34" charset="0"/>
              </a:rPr>
              <a:t> Face app</a:t>
            </a:r>
          </a:p>
        </p:txBody>
      </p:sp>
      <p:sp>
        <p:nvSpPr>
          <p:cNvPr id="5" name="Freccia in giù 4">
            <a:extLst>
              <a:ext uri="{FF2B5EF4-FFF2-40B4-BE49-F238E27FC236}">
                <a16:creationId xmlns:a16="http://schemas.microsoft.com/office/drawing/2014/main" id="{D81FFE2F-E008-524E-DC6E-632C375FCCE6}"/>
              </a:ext>
            </a:extLst>
          </p:cNvPr>
          <p:cNvSpPr/>
          <p:nvPr/>
        </p:nvSpPr>
        <p:spPr>
          <a:xfrm>
            <a:off x="10057564" y="3406452"/>
            <a:ext cx="740229" cy="1084534"/>
          </a:xfrm>
          <a:prstGeom prst="down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it-IT"/>
          </a:p>
        </p:txBody>
      </p:sp>
      <p:pic>
        <p:nvPicPr>
          <p:cNvPr id="7" name="Immagine 6">
            <a:extLst>
              <a:ext uri="{FF2B5EF4-FFF2-40B4-BE49-F238E27FC236}">
                <a16:creationId xmlns:a16="http://schemas.microsoft.com/office/drawing/2014/main" id="{49B7A22A-1EA3-6451-A4D7-7DA325F3AEEF}"/>
              </a:ext>
            </a:extLst>
          </p:cNvPr>
          <p:cNvPicPr>
            <a:picLocks noChangeAspect="1"/>
          </p:cNvPicPr>
          <p:nvPr/>
        </p:nvPicPr>
        <p:blipFill>
          <a:blip r:embed="rId3"/>
          <a:stretch>
            <a:fillRect/>
          </a:stretch>
        </p:blipFill>
        <p:spPr>
          <a:xfrm>
            <a:off x="9546771" y="4605628"/>
            <a:ext cx="1882812" cy="1882812"/>
          </a:xfrm>
          <a:prstGeom prst="rect">
            <a:avLst/>
          </a:prstGeom>
        </p:spPr>
      </p:pic>
      <p:pic>
        <p:nvPicPr>
          <p:cNvPr id="6" name="Immagine 5">
            <a:extLst>
              <a:ext uri="{FF2B5EF4-FFF2-40B4-BE49-F238E27FC236}">
                <a16:creationId xmlns:a16="http://schemas.microsoft.com/office/drawing/2014/main" id="{822B7541-EAD3-30DE-0C32-3C8B5B2A38F5}"/>
              </a:ext>
            </a:extLst>
          </p:cNvPr>
          <p:cNvPicPr>
            <a:picLocks noChangeAspect="1"/>
          </p:cNvPicPr>
          <p:nvPr/>
        </p:nvPicPr>
        <p:blipFill>
          <a:blip r:embed="rId4"/>
          <a:stretch>
            <a:fillRect/>
          </a:stretch>
        </p:blipFill>
        <p:spPr>
          <a:xfrm>
            <a:off x="390369" y="1129953"/>
            <a:ext cx="4239902" cy="2512740"/>
          </a:xfrm>
          <a:prstGeom prst="rect">
            <a:avLst/>
          </a:prstGeom>
        </p:spPr>
      </p:pic>
      <p:pic>
        <p:nvPicPr>
          <p:cNvPr id="9" name="Immagine 8">
            <a:extLst>
              <a:ext uri="{FF2B5EF4-FFF2-40B4-BE49-F238E27FC236}">
                <a16:creationId xmlns:a16="http://schemas.microsoft.com/office/drawing/2014/main" id="{DF77FB4A-FC3F-D5D8-C3E9-381E9A06C58D}"/>
              </a:ext>
            </a:extLst>
          </p:cNvPr>
          <p:cNvPicPr>
            <a:picLocks noChangeAspect="1"/>
          </p:cNvPicPr>
          <p:nvPr/>
        </p:nvPicPr>
        <p:blipFill>
          <a:blip r:embed="rId5"/>
          <a:stretch>
            <a:fillRect/>
          </a:stretch>
        </p:blipFill>
        <p:spPr>
          <a:xfrm>
            <a:off x="390369" y="3948719"/>
            <a:ext cx="4239902" cy="2756636"/>
          </a:xfrm>
          <a:prstGeom prst="rect">
            <a:avLst/>
          </a:prstGeom>
        </p:spPr>
      </p:pic>
      <p:pic>
        <p:nvPicPr>
          <p:cNvPr id="11" name="Immagine 10">
            <a:extLst>
              <a:ext uri="{FF2B5EF4-FFF2-40B4-BE49-F238E27FC236}">
                <a16:creationId xmlns:a16="http://schemas.microsoft.com/office/drawing/2014/main" id="{FD3E4BCB-5AF3-507C-0F9B-9F70E247A12D}"/>
              </a:ext>
            </a:extLst>
          </p:cNvPr>
          <p:cNvPicPr>
            <a:picLocks noChangeAspect="1"/>
          </p:cNvPicPr>
          <p:nvPr/>
        </p:nvPicPr>
        <p:blipFill>
          <a:blip r:embed="rId6"/>
          <a:stretch>
            <a:fillRect/>
          </a:stretch>
        </p:blipFill>
        <p:spPr>
          <a:xfrm>
            <a:off x="4985657" y="1113462"/>
            <a:ext cx="3997416" cy="2538581"/>
          </a:xfrm>
          <a:prstGeom prst="rect">
            <a:avLst/>
          </a:prstGeom>
        </p:spPr>
      </p:pic>
    </p:spTree>
    <p:extLst>
      <p:ext uri="{BB962C8B-B14F-4D97-AF65-F5344CB8AC3E}">
        <p14:creationId xmlns:p14="http://schemas.microsoft.com/office/powerpoint/2010/main" val="3116384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8">
          <a:extLst>
            <a:ext uri="{FF2B5EF4-FFF2-40B4-BE49-F238E27FC236}">
              <a16:creationId xmlns:a16="http://schemas.microsoft.com/office/drawing/2014/main" id="{66552007-B104-D9C3-A4BE-844D9651C2EB}"/>
            </a:ext>
          </a:extLst>
        </p:cNvPr>
        <p:cNvGrpSpPr/>
        <p:nvPr/>
      </p:nvGrpSpPr>
      <p:grpSpPr>
        <a:xfrm>
          <a:off x="0" y="0"/>
          <a:ext cx="0" cy="0"/>
          <a:chOff x="0" y="0"/>
          <a:chExt cx="0" cy="0"/>
        </a:xfrm>
      </p:grpSpPr>
      <p:sp>
        <p:nvSpPr>
          <p:cNvPr id="194" name="Rectangle 193">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Google Shape;189;g35d9b2fd2a7_0_0">
            <a:extLst>
              <a:ext uri="{FF2B5EF4-FFF2-40B4-BE49-F238E27FC236}">
                <a16:creationId xmlns:a16="http://schemas.microsoft.com/office/drawing/2014/main" id="{DC66F73C-D771-AFBD-C41B-65B6067CD9CE}"/>
              </a:ext>
            </a:extLst>
          </p:cNvPr>
          <p:cNvSpPr txBox="1"/>
          <p:nvPr/>
        </p:nvSpPr>
        <p:spPr>
          <a:xfrm>
            <a:off x="1156851" y="637762"/>
            <a:ext cx="9888496" cy="900131"/>
          </a:xfrm>
          <a:prstGeom prst="rect">
            <a:avLst/>
          </a:prstGeom>
        </p:spPr>
        <p:txBody>
          <a:bodyPr spcFirstLastPara="1" vert="horz" lIns="91440" tIns="45720" rIns="91440" bIns="45720" rtlCol="0" anchor="t" anchorCtr="0">
            <a:normAutofit/>
          </a:bodyPr>
          <a:lstStyle/>
          <a:p>
            <a:pPr marL="0" marR="0" lvl="0" indent="0">
              <a:lnSpc>
                <a:spcPct val="90000"/>
              </a:lnSpc>
              <a:spcBef>
                <a:spcPct val="0"/>
              </a:spcBef>
              <a:spcAft>
                <a:spcPts val="600"/>
              </a:spcAft>
            </a:pPr>
            <a:r>
              <a:rPr lang="en-US" sz="4000" b="1" kern="1200">
                <a:solidFill>
                  <a:schemeClr val="bg1"/>
                </a:solidFill>
                <a:latin typeface="+mj-lt"/>
                <a:ea typeface="+mj-ea"/>
                <a:cs typeface="+mj-cs"/>
                <a:sym typeface="Overlock"/>
              </a:rPr>
              <a:t>Conclusions</a:t>
            </a:r>
            <a:endParaRPr lang="en-US" sz="4000" b="1" kern="1200">
              <a:solidFill>
                <a:schemeClr val="bg1"/>
              </a:solidFill>
              <a:latin typeface="+mj-lt"/>
              <a:ea typeface="+mj-ea"/>
              <a:cs typeface="+mj-cs"/>
            </a:endParaRPr>
          </a:p>
          <a:p>
            <a:pPr marL="0" marR="0" lvl="0" indent="0">
              <a:lnSpc>
                <a:spcPct val="90000"/>
              </a:lnSpc>
              <a:spcBef>
                <a:spcPct val="0"/>
              </a:spcBef>
              <a:spcAft>
                <a:spcPts val="600"/>
              </a:spcAft>
            </a:pPr>
            <a:endParaRPr lang="en-US" sz="4000" kern="1200">
              <a:solidFill>
                <a:schemeClr val="bg1"/>
              </a:solidFill>
              <a:latin typeface="+mj-lt"/>
              <a:ea typeface="+mj-ea"/>
              <a:cs typeface="+mj-cs"/>
              <a:sym typeface="Overlock"/>
            </a:endParaRPr>
          </a:p>
        </p:txBody>
      </p:sp>
      <p:sp>
        <p:nvSpPr>
          <p:cNvPr id="196" name="Rectangle 195">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llaDiTesto 5">
            <a:extLst>
              <a:ext uri="{FF2B5EF4-FFF2-40B4-BE49-F238E27FC236}">
                <a16:creationId xmlns:a16="http://schemas.microsoft.com/office/drawing/2014/main" id="{E8E3B3C1-66ED-E7E1-DBC5-C82306685236}"/>
              </a:ext>
            </a:extLst>
          </p:cNvPr>
          <p:cNvSpPr txBox="1"/>
          <p:nvPr/>
        </p:nvSpPr>
        <p:spPr>
          <a:xfrm>
            <a:off x="1155548" y="2217343"/>
            <a:ext cx="9880893" cy="39596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a:t>What I’ve learned</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dirty="0"/>
              <a:t>✅</a:t>
            </a:r>
            <a:r>
              <a:rPr lang="en-US" sz="2400"/>
              <a:t>NIXTLA for time series is a good open-source framework projected for use cases with low code and the opportunity for scalable solutions.</a:t>
            </a:r>
          </a:p>
          <a:p>
            <a:pPr indent="-228600">
              <a:lnSpc>
                <a:spcPct val="90000"/>
              </a:lnSpc>
              <a:spcAft>
                <a:spcPts val="600"/>
              </a:spcAft>
              <a:buFont typeface="Arial" panose="020B0604020202020204" pitchFamily="34" charset="0"/>
              <a:buChar char="•"/>
            </a:pPr>
            <a:r>
              <a:rPr lang="en-US" sz="2400"/>
              <a:t>✅AI Agents employed as recommendation systems are powerful in explaining your data and in managing external resources.</a:t>
            </a:r>
          </a:p>
          <a:p>
            <a:pPr indent="-228600">
              <a:lnSpc>
                <a:spcPct val="90000"/>
              </a:lnSpc>
              <a:spcAft>
                <a:spcPts val="600"/>
              </a:spcAft>
              <a:buFont typeface="Arial" panose="020B0604020202020204" pitchFamily="34" charset="0"/>
              <a:buChar char="•"/>
            </a:pPr>
            <a:r>
              <a:rPr lang="en-US" sz="2400"/>
              <a:t>✅Hugging Face Spaces are GitHub repositories that are easy to use and can be used as your portfolio. </a:t>
            </a:r>
          </a:p>
        </p:txBody>
      </p:sp>
    </p:spTree>
    <p:extLst>
      <p:ext uri="{BB962C8B-B14F-4D97-AF65-F5344CB8AC3E}">
        <p14:creationId xmlns:p14="http://schemas.microsoft.com/office/powerpoint/2010/main" val="396977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188">
          <a:extLst>
            <a:ext uri="{FF2B5EF4-FFF2-40B4-BE49-F238E27FC236}">
              <a16:creationId xmlns:a16="http://schemas.microsoft.com/office/drawing/2014/main" id="{EFD80C01-A327-BB06-A5D5-2206FA73C8AC}"/>
            </a:ext>
          </a:extLst>
        </p:cNvPr>
        <p:cNvGrpSpPr/>
        <p:nvPr/>
      </p:nvGrpSpPr>
      <p:grpSpPr>
        <a:xfrm>
          <a:off x="0" y="0"/>
          <a:ext cx="0" cy="0"/>
          <a:chOff x="0" y="0"/>
          <a:chExt cx="0" cy="0"/>
        </a:xfrm>
      </p:grpSpPr>
      <p:sp>
        <p:nvSpPr>
          <p:cNvPr id="189" name="Google Shape;189;g35d9b2fd2a7_0_0">
            <a:extLst>
              <a:ext uri="{FF2B5EF4-FFF2-40B4-BE49-F238E27FC236}">
                <a16:creationId xmlns:a16="http://schemas.microsoft.com/office/drawing/2014/main" id="{4C188C7E-CBD4-1D86-5146-ED4E62294B6B}"/>
              </a:ext>
            </a:extLst>
          </p:cNvPr>
          <p:cNvSpPr txBox="1"/>
          <p:nvPr/>
        </p:nvSpPr>
        <p:spPr>
          <a:xfrm>
            <a:off x="1597693" y="369560"/>
            <a:ext cx="8710800" cy="113873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it-IT" sz="3200" b="1">
                <a:solidFill>
                  <a:schemeClr val="lt1"/>
                </a:solidFill>
                <a:latin typeface="Verdana" panose="020B0604030504040204" pitchFamily="34" charset="0"/>
                <a:ea typeface="Verdana" panose="020B0604030504040204" pitchFamily="34" charset="0"/>
                <a:cs typeface="Overlock"/>
                <a:sym typeface="Overlock"/>
              </a:rPr>
              <a:t>References</a:t>
            </a:r>
            <a:endParaRPr lang="it-IT" sz="3200" b="1">
              <a:latin typeface="Verdana" panose="020B0604030504040204" pitchFamily="34" charset="0"/>
              <a:ea typeface="Verdana" panose="020B0604030504040204" pitchFamily="34" charset="0"/>
            </a:endParaRPr>
          </a:p>
          <a:p>
            <a:pPr marL="0" marR="0" lvl="0" indent="0" algn="ctr" rtl="0">
              <a:spcBef>
                <a:spcPts val="0"/>
              </a:spcBef>
              <a:spcAft>
                <a:spcPts val="0"/>
              </a:spcAft>
              <a:buNone/>
            </a:pPr>
            <a:endParaRPr lang="it-IT" sz="3600" dirty="0">
              <a:solidFill>
                <a:schemeClr val="bg1"/>
              </a:solidFill>
              <a:latin typeface="Overlock"/>
              <a:ea typeface="Overlock"/>
              <a:cs typeface="Overlock"/>
              <a:sym typeface="Overlock"/>
            </a:endParaRPr>
          </a:p>
        </p:txBody>
      </p:sp>
      <p:sp>
        <p:nvSpPr>
          <p:cNvPr id="2" name="CasellaDiTesto 1">
            <a:extLst>
              <a:ext uri="{FF2B5EF4-FFF2-40B4-BE49-F238E27FC236}">
                <a16:creationId xmlns:a16="http://schemas.microsoft.com/office/drawing/2014/main" id="{DF188C0B-D572-7F94-A13F-7EFBAEB81380}"/>
              </a:ext>
            </a:extLst>
          </p:cNvPr>
          <p:cNvSpPr txBox="1"/>
          <p:nvPr/>
        </p:nvSpPr>
        <p:spPr>
          <a:xfrm>
            <a:off x="827314" y="938926"/>
            <a:ext cx="9971315" cy="5355312"/>
          </a:xfrm>
          <a:prstGeom prst="rect">
            <a:avLst/>
          </a:prstGeom>
          <a:noFill/>
        </p:spPr>
        <p:txBody>
          <a:bodyPr wrap="square" rtlCol="0">
            <a:spAutoFit/>
          </a:bodyPr>
          <a:lstStyle/>
          <a:p>
            <a:r>
              <a:rPr lang="de-DE" dirty="0">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A Gentle </a:t>
            </a:r>
            <a:r>
              <a:rPr lang="de-DE" dirty="0" err="1">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Introduction</a:t>
            </a:r>
            <a:r>
              <a:rPr lang="de-DE" dirty="0">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to</a:t>
            </a:r>
            <a:r>
              <a:rPr lang="de-DE" dirty="0">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Conformal</a:t>
            </a:r>
            <a:r>
              <a:rPr lang="de-DE" dirty="0">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Prediction</a:t>
            </a:r>
            <a:r>
              <a:rPr lang="de-DE" dirty="0">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 and Distribution-Free </a:t>
            </a:r>
            <a:r>
              <a:rPr lang="de-DE" dirty="0" err="1">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Uncertainty</a:t>
            </a:r>
            <a:r>
              <a:rPr lang="de-DE" dirty="0">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Quantification</a:t>
            </a:r>
            <a:r>
              <a:rPr lang="de-DE" dirty="0">
                <a:solidFill>
                  <a:schemeClr val="bg1"/>
                </a:solidFill>
                <a:latin typeface="Verdana" panose="020B0604030504040204" pitchFamily="34" charset="0"/>
                <a:ea typeface="Verdana" panose="020B0604030504040204" pitchFamily="34" charset="0"/>
              </a:rPr>
              <a:t> </a:t>
            </a:r>
          </a:p>
          <a:p>
            <a:r>
              <a:rPr lang="en-US" dirty="0">
                <a:solidFill>
                  <a:schemeClr val="bg1"/>
                </a:solidFill>
                <a:latin typeface="Verdana" panose="020B0604030504040204" pitchFamily="34" charset="0"/>
                <a:ea typeface="Verdana" panose="020B0604030504040204" pitchFamily="34" charset="0"/>
                <a:hlinkClick r:id="rId4">
                  <a:extLst>
                    <a:ext uri="{A12FA001-AC4F-418D-AE19-62706E023703}">
                      <ahyp:hlinkClr xmlns:ahyp="http://schemas.microsoft.com/office/drawing/2018/hyperlinkcolor" val="tx"/>
                    </a:ext>
                  </a:extLst>
                </a:hlinkClick>
              </a:rPr>
              <a:t>Theoretical Foundations of Conformal Prediction</a:t>
            </a:r>
            <a:endParaRPr lang="en-US" dirty="0">
              <a:solidFill>
                <a:schemeClr val="bg1"/>
              </a:solidFill>
              <a:latin typeface="Verdana" panose="020B0604030504040204" pitchFamily="34" charset="0"/>
              <a:ea typeface="Verdana" panose="020B0604030504040204" pitchFamily="34" charset="0"/>
            </a:endParaRPr>
          </a:p>
          <a:p>
            <a:r>
              <a:rPr lang="it-IT" dirty="0">
                <a:solidFill>
                  <a:schemeClr val="bg1"/>
                </a:solidFill>
                <a:latin typeface="Verdana" panose="020B0604030504040204" pitchFamily="34" charset="0"/>
                <a:ea typeface="Verdana" panose="020B0604030504040204" pitchFamily="34" charset="0"/>
                <a:hlinkClick r:id="rId5">
                  <a:extLst>
                    <a:ext uri="{A12FA001-AC4F-418D-AE19-62706E023703}">
                      <ahyp:hlinkClr xmlns:ahyp="http://schemas.microsoft.com/office/drawing/2018/hyperlinkcolor" val="tx"/>
                    </a:ext>
                  </a:extLst>
                </a:hlinkClick>
              </a:rPr>
              <a:t>A Tutorial on </a:t>
            </a:r>
            <a:r>
              <a:rPr lang="it-IT" dirty="0" err="1">
                <a:solidFill>
                  <a:schemeClr val="bg1"/>
                </a:solidFill>
                <a:latin typeface="Verdana" panose="020B0604030504040204" pitchFamily="34" charset="0"/>
                <a:ea typeface="Verdana" panose="020B0604030504040204" pitchFamily="34" charset="0"/>
                <a:hlinkClick r:id="rId5">
                  <a:extLst>
                    <a:ext uri="{A12FA001-AC4F-418D-AE19-62706E023703}">
                      <ahyp:hlinkClr xmlns:ahyp="http://schemas.microsoft.com/office/drawing/2018/hyperlinkcolor" val="tx"/>
                    </a:ext>
                  </a:extLst>
                </a:hlinkClick>
              </a:rPr>
              <a:t>Conformal</a:t>
            </a:r>
            <a:r>
              <a:rPr lang="it-IT" dirty="0">
                <a:solidFill>
                  <a:schemeClr val="bg1"/>
                </a:solidFill>
                <a:latin typeface="Verdana" panose="020B0604030504040204" pitchFamily="34" charset="0"/>
                <a:ea typeface="Verdana" panose="020B0604030504040204" pitchFamily="34" charset="0"/>
                <a:hlinkClick r:id="rId5">
                  <a:extLst>
                    <a:ext uri="{A12FA001-AC4F-418D-AE19-62706E023703}">
                      <ahyp:hlinkClr xmlns:ahyp="http://schemas.microsoft.com/office/drawing/2018/hyperlinkcolor" val="tx"/>
                    </a:ext>
                  </a:extLst>
                </a:hlinkClick>
              </a:rPr>
              <a:t> </a:t>
            </a:r>
            <a:r>
              <a:rPr lang="it-IT" dirty="0" err="1">
                <a:solidFill>
                  <a:schemeClr val="bg1"/>
                </a:solidFill>
                <a:latin typeface="Verdana" panose="020B0604030504040204" pitchFamily="34" charset="0"/>
                <a:ea typeface="Verdana" panose="020B0604030504040204" pitchFamily="34" charset="0"/>
                <a:hlinkClick r:id="rId5">
                  <a:extLst>
                    <a:ext uri="{A12FA001-AC4F-418D-AE19-62706E023703}">
                      <ahyp:hlinkClr xmlns:ahyp="http://schemas.microsoft.com/office/drawing/2018/hyperlinkcolor" val="tx"/>
                    </a:ext>
                  </a:extLst>
                </a:hlinkClick>
              </a:rPr>
              <a:t>Prediction</a:t>
            </a:r>
            <a:endParaRPr lang="en-US"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hlinkClick r:id="rId6">
                  <a:extLst>
                    <a:ext uri="{A12FA001-AC4F-418D-AE19-62706E023703}">
                      <ahyp:hlinkClr xmlns:ahyp="http://schemas.microsoft.com/office/drawing/2018/hyperlinkcolor" val="tx"/>
                    </a:ext>
                  </a:extLst>
                </a:hlinkClick>
              </a:rPr>
              <a:t>Conformal Prediction: A Unified Review of Theory and New Challenges</a:t>
            </a:r>
            <a:endParaRPr lang="de-DE" dirty="0">
              <a:solidFill>
                <a:schemeClr val="bg1"/>
              </a:solidFill>
              <a:latin typeface="Verdana" panose="020B0604030504040204" pitchFamily="34" charset="0"/>
              <a:ea typeface="Verdana" panose="020B0604030504040204" pitchFamily="34" charset="0"/>
            </a:endParaRPr>
          </a:p>
          <a:p>
            <a:r>
              <a:rPr lang="de-DE" dirty="0" err="1">
                <a:solidFill>
                  <a:schemeClr val="bg1"/>
                </a:solidFill>
                <a:latin typeface="Verdana" panose="020B0604030504040204" pitchFamily="34" charset="0"/>
                <a:ea typeface="Verdana" panose="020B0604030504040204" pitchFamily="34" charset="0"/>
                <a:hlinkClick r:id="rId7">
                  <a:extLst>
                    <a:ext uri="{A12FA001-AC4F-418D-AE19-62706E023703}">
                      <ahyp:hlinkClr xmlns:ahyp="http://schemas.microsoft.com/office/drawing/2018/hyperlinkcolor" val="tx"/>
                    </a:ext>
                  </a:extLst>
                </a:hlinkClick>
              </a:rPr>
              <a:t>Conformal</a:t>
            </a:r>
            <a:r>
              <a:rPr lang="de-DE" dirty="0">
                <a:solidFill>
                  <a:schemeClr val="bg1"/>
                </a:solidFill>
                <a:latin typeface="Verdana" panose="020B0604030504040204" pitchFamily="34" charset="0"/>
                <a:ea typeface="Verdana" panose="020B0604030504040204" pitchFamily="34" charset="0"/>
                <a:hlinkClick r:id="rId7">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7">
                  <a:extLst>
                    <a:ext uri="{A12FA001-AC4F-418D-AE19-62706E023703}">
                      <ahyp:hlinkClr xmlns:ahyp="http://schemas.microsoft.com/office/drawing/2018/hyperlinkcolor" val="tx"/>
                    </a:ext>
                  </a:extLst>
                </a:hlinkClick>
              </a:rPr>
              <a:t>Prediction</a:t>
            </a:r>
            <a:r>
              <a:rPr lang="de-DE" dirty="0">
                <a:solidFill>
                  <a:schemeClr val="bg1"/>
                </a:solidFill>
                <a:latin typeface="Verdana" panose="020B0604030504040204" pitchFamily="34" charset="0"/>
                <a:ea typeface="Verdana" panose="020B0604030504040204" pitchFamily="34" charset="0"/>
                <a:hlinkClick r:id="rId7">
                  <a:extLst>
                    <a:ext uri="{A12FA001-AC4F-418D-AE19-62706E023703}">
                      <ahyp:hlinkClr xmlns:ahyp="http://schemas.microsoft.com/office/drawing/2018/hyperlinkcolor" val="tx"/>
                    </a:ext>
                  </a:extLst>
                </a:hlinkClick>
              </a:rPr>
              <a:t> Guide</a:t>
            </a:r>
            <a:endParaRPr lang="de-DE" dirty="0">
              <a:solidFill>
                <a:schemeClr val="bg1"/>
              </a:solidFill>
              <a:latin typeface="Verdana" panose="020B0604030504040204" pitchFamily="34" charset="0"/>
              <a:ea typeface="Verdana" panose="020B0604030504040204" pitchFamily="34" charset="0"/>
            </a:endParaRPr>
          </a:p>
          <a:p>
            <a:r>
              <a:rPr lang="de-DE" dirty="0" err="1">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Practical</a:t>
            </a:r>
            <a:r>
              <a:rPr lang="de-DE" dirty="0">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 Guide </a:t>
            </a:r>
            <a:r>
              <a:rPr lang="de-DE" dirty="0" err="1">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to</a:t>
            </a:r>
            <a:r>
              <a:rPr lang="de-DE" dirty="0">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applied</a:t>
            </a:r>
            <a:r>
              <a:rPr lang="de-DE" dirty="0">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Conformal</a:t>
            </a:r>
            <a:r>
              <a:rPr lang="de-DE" dirty="0">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Prediction</a:t>
            </a:r>
            <a:r>
              <a:rPr lang="de-DE" dirty="0">
                <a:solidFill>
                  <a:schemeClr val="bg1"/>
                </a:solidFill>
                <a:latin typeface="Verdana" panose="020B0604030504040204" pitchFamily="34" charset="0"/>
                <a:ea typeface="Verdana" panose="020B0604030504040204" pitchFamily="34" charset="0"/>
                <a:hlinkClick r:id="rId8">
                  <a:extLst>
                    <a:ext uri="{A12FA001-AC4F-418D-AE19-62706E023703}">
                      <ahyp:hlinkClr xmlns:ahyp="http://schemas.microsoft.com/office/drawing/2018/hyperlinkcolor" val="tx"/>
                    </a:ext>
                  </a:extLst>
                </a:hlinkClick>
              </a:rPr>
              <a:t> in Python</a:t>
            </a:r>
            <a:endParaRPr lang="de-DE" dirty="0">
              <a:solidFill>
                <a:schemeClr val="bg1"/>
              </a:solidFill>
              <a:latin typeface="Verdana" panose="020B0604030504040204" pitchFamily="34" charset="0"/>
              <a:ea typeface="Verdana" panose="020B0604030504040204" pitchFamily="34" charset="0"/>
            </a:endParaRPr>
          </a:p>
          <a:p>
            <a:r>
              <a:rPr lang="de-DE" dirty="0" err="1">
                <a:solidFill>
                  <a:schemeClr val="bg1"/>
                </a:solidFill>
                <a:latin typeface="Verdana" panose="020B0604030504040204" pitchFamily="34" charset="0"/>
                <a:ea typeface="Verdana" panose="020B0604030504040204" pitchFamily="34" charset="0"/>
                <a:hlinkClick r:id="rId9">
                  <a:extLst>
                    <a:ext uri="{A12FA001-AC4F-418D-AE19-62706E023703}">
                      <ahyp:hlinkClr xmlns:ahyp="http://schemas.microsoft.com/office/drawing/2018/hyperlinkcolor" val="tx"/>
                    </a:ext>
                  </a:extLst>
                </a:hlinkClick>
              </a:rPr>
              <a:t>Introduction</a:t>
            </a:r>
            <a:r>
              <a:rPr lang="de-DE" dirty="0">
                <a:solidFill>
                  <a:schemeClr val="bg1"/>
                </a:solidFill>
                <a:latin typeface="Verdana" panose="020B0604030504040204" pitchFamily="34" charset="0"/>
                <a:ea typeface="Verdana" panose="020B0604030504040204" pitchFamily="34" charset="0"/>
                <a:hlinkClick r:id="rId9">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9">
                  <a:extLst>
                    <a:ext uri="{A12FA001-AC4F-418D-AE19-62706E023703}">
                      <ahyp:hlinkClr xmlns:ahyp="http://schemas.microsoft.com/office/drawing/2018/hyperlinkcolor" val="tx"/>
                    </a:ext>
                  </a:extLst>
                </a:hlinkClick>
              </a:rPr>
              <a:t>to</a:t>
            </a:r>
            <a:r>
              <a:rPr lang="de-DE" dirty="0">
                <a:solidFill>
                  <a:schemeClr val="bg1"/>
                </a:solidFill>
                <a:latin typeface="Verdana" panose="020B0604030504040204" pitchFamily="34" charset="0"/>
                <a:ea typeface="Verdana" panose="020B0604030504040204" pitchFamily="34" charset="0"/>
                <a:hlinkClick r:id="rId9">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9">
                  <a:extLst>
                    <a:ext uri="{A12FA001-AC4F-418D-AE19-62706E023703}">
                      <ahyp:hlinkClr xmlns:ahyp="http://schemas.microsoft.com/office/drawing/2018/hyperlinkcolor" val="tx"/>
                    </a:ext>
                  </a:extLst>
                </a:hlinkClick>
              </a:rPr>
              <a:t>Conformal</a:t>
            </a:r>
            <a:r>
              <a:rPr lang="de-DE" dirty="0">
                <a:solidFill>
                  <a:schemeClr val="bg1"/>
                </a:solidFill>
                <a:latin typeface="Verdana" panose="020B0604030504040204" pitchFamily="34" charset="0"/>
                <a:ea typeface="Verdana" panose="020B0604030504040204" pitchFamily="34" charset="0"/>
                <a:hlinkClick r:id="rId9">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9">
                  <a:extLst>
                    <a:ext uri="{A12FA001-AC4F-418D-AE19-62706E023703}">
                      <ahyp:hlinkClr xmlns:ahyp="http://schemas.microsoft.com/office/drawing/2018/hyperlinkcolor" val="tx"/>
                    </a:ext>
                  </a:extLst>
                </a:hlinkClick>
              </a:rPr>
              <a:t>Prediction</a:t>
            </a:r>
            <a:r>
              <a:rPr lang="de-DE" dirty="0">
                <a:solidFill>
                  <a:schemeClr val="bg1"/>
                </a:solidFill>
                <a:latin typeface="Verdana" panose="020B0604030504040204" pitchFamily="34" charset="0"/>
                <a:ea typeface="Verdana" panose="020B0604030504040204" pitchFamily="34" charset="0"/>
                <a:hlinkClick r:id="rId9">
                  <a:extLst>
                    <a:ext uri="{A12FA001-AC4F-418D-AE19-62706E023703}">
                      <ahyp:hlinkClr xmlns:ahyp="http://schemas.microsoft.com/office/drawing/2018/hyperlinkcolor" val="tx"/>
                    </a:ext>
                  </a:extLst>
                </a:hlinkClick>
              </a:rPr>
              <a:t> in Python</a:t>
            </a:r>
            <a:endParaRPr lang="de-DE" dirty="0">
              <a:solidFill>
                <a:schemeClr val="bg1"/>
              </a:solidFill>
              <a:latin typeface="Verdana" panose="020B0604030504040204" pitchFamily="34" charset="0"/>
              <a:ea typeface="Verdana" panose="020B0604030504040204" pitchFamily="34" charset="0"/>
            </a:endParaRPr>
          </a:p>
          <a:p>
            <a:r>
              <a:rPr lang="de-DE" dirty="0" err="1">
                <a:solidFill>
                  <a:schemeClr val="bg1"/>
                </a:solidFill>
                <a:latin typeface="Verdana" panose="020B0604030504040204" pitchFamily="34" charset="0"/>
                <a:ea typeface="Verdana" panose="020B0604030504040204" pitchFamily="34" charset="0"/>
                <a:hlinkClick r:id="rId10">
                  <a:extLst>
                    <a:ext uri="{A12FA001-AC4F-418D-AE19-62706E023703}">
                      <ahyp:hlinkClr xmlns:ahyp="http://schemas.microsoft.com/office/drawing/2018/hyperlinkcolor" val="tx"/>
                    </a:ext>
                  </a:extLst>
                </a:hlinkClick>
              </a:rPr>
              <a:t>Awesome</a:t>
            </a:r>
            <a:r>
              <a:rPr lang="de-DE" dirty="0">
                <a:solidFill>
                  <a:schemeClr val="bg1"/>
                </a:solidFill>
                <a:latin typeface="Verdana" panose="020B0604030504040204" pitchFamily="34" charset="0"/>
                <a:ea typeface="Verdana" panose="020B0604030504040204" pitchFamily="34" charset="0"/>
                <a:hlinkClick r:id="rId10">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10">
                  <a:extLst>
                    <a:ext uri="{A12FA001-AC4F-418D-AE19-62706E023703}">
                      <ahyp:hlinkClr xmlns:ahyp="http://schemas.microsoft.com/office/drawing/2018/hyperlinkcolor" val="tx"/>
                    </a:ext>
                  </a:extLst>
                </a:hlinkClick>
              </a:rPr>
              <a:t>Conformal</a:t>
            </a:r>
            <a:r>
              <a:rPr lang="de-DE" dirty="0">
                <a:solidFill>
                  <a:schemeClr val="bg1"/>
                </a:solidFill>
                <a:latin typeface="Verdana" panose="020B0604030504040204" pitchFamily="34" charset="0"/>
                <a:ea typeface="Verdana" panose="020B0604030504040204" pitchFamily="34" charset="0"/>
                <a:hlinkClick r:id="rId10">
                  <a:extLst>
                    <a:ext uri="{A12FA001-AC4F-418D-AE19-62706E023703}">
                      <ahyp:hlinkClr xmlns:ahyp="http://schemas.microsoft.com/office/drawing/2018/hyperlinkcolor" val="tx"/>
                    </a:ext>
                  </a:extLst>
                </a:hlinkClick>
              </a:rPr>
              <a:t> </a:t>
            </a:r>
            <a:r>
              <a:rPr lang="de-DE" dirty="0" err="1">
                <a:solidFill>
                  <a:schemeClr val="bg1"/>
                </a:solidFill>
                <a:latin typeface="Verdana" panose="020B0604030504040204" pitchFamily="34" charset="0"/>
                <a:ea typeface="Verdana" panose="020B0604030504040204" pitchFamily="34" charset="0"/>
                <a:hlinkClick r:id="rId10">
                  <a:extLst>
                    <a:ext uri="{A12FA001-AC4F-418D-AE19-62706E023703}">
                      <ahyp:hlinkClr xmlns:ahyp="http://schemas.microsoft.com/office/drawing/2018/hyperlinkcolor" val="tx"/>
                    </a:ext>
                  </a:extLst>
                </a:hlinkClick>
              </a:rPr>
              <a:t>Prediction</a:t>
            </a:r>
            <a:endParaRPr lang="de-DE"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hlinkClick r:id="rId11">
                  <a:extLst>
                    <a:ext uri="{A12FA001-AC4F-418D-AE19-62706E023703}">
                      <ahyp:hlinkClr xmlns:ahyp="http://schemas.microsoft.com/office/drawing/2018/hyperlinkcolor" val="tx"/>
                    </a:ext>
                  </a:extLst>
                </a:hlinkClick>
              </a:rPr>
              <a:t>Forecasting: Principles and Practice, the Pythonic Way</a:t>
            </a:r>
            <a:endParaRPr lang="de-DE" dirty="0">
              <a:solidFill>
                <a:schemeClr val="bg1"/>
              </a:solidFill>
              <a:latin typeface="Verdana" panose="020B0604030504040204" pitchFamily="34" charset="0"/>
              <a:ea typeface="Verdana" panose="020B0604030504040204" pitchFamily="34" charset="0"/>
            </a:endParaRPr>
          </a:p>
          <a:p>
            <a:r>
              <a:rPr lang="it-IT" dirty="0" err="1">
                <a:solidFill>
                  <a:schemeClr val="bg1"/>
                </a:solidFill>
                <a:latin typeface="Verdana" panose="020B0604030504040204" pitchFamily="34" charset="0"/>
                <a:ea typeface="Verdana" panose="020B0604030504040204" pitchFamily="34" charset="0"/>
                <a:hlinkClick r:id="rId12">
                  <a:extLst>
                    <a:ext uri="{A12FA001-AC4F-418D-AE19-62706E023703}">
                      <ahyp:hlinkClr xmlns:ahyp="http://schemas.microsoft.com/office/drawing/2018/hyperlinkcolor" val="tx"/>
                    </a:ext>
                  </a:extLst>
                </a:hlinkClick>
              </a:rPr>
              <a:t>pyautogen</a:t>
            </a:r>
            <a:r>
              <a:rPr lang="it-IT" dirty="0">
                <a:solidFill>
                  <a:schemeClr val="bg1"/>
                </a:solidFill>
                <a:latin typeface="Verdana" panose="020B0604030504040204" pitchFamily="34" charset="0"/>
                <a:ea typeface="Verdana" panose="020B0604030504040204" pitchFamily="34" charset="0"/>
                <a:hlinkClick r:id="rId12">
                  <a:extLst>
                    <a:ext uri="{A12FA001-AC4F-418D-AE19-62706E023703}">
                      <ahyp:hlinkClr xmlns:ahyp="http://schemas.microsoft.com/office/drawing/2018/hyperlinkcolor" val="tx"/>
                    </a:ext>
                  </a:extLst>
                </a:hlinkClick>
              </a:rPr>
              <a:t> · </a:t>
            </a:r>
            <a:r>
              <a:rPr lang="it-IT" dirty="0" err="1">
                <a:solidFill>
                  <a:schemeClr val="bg1"/>
                </a:solidFill>
                <a:latin typeface="Verdana" panose="020B0604030504040204" pitchFamily="34" charset="0"/>
                <a:ea typeface="Verdana" panose="020B0604030504040204" pitchFamily="34" charset="0"/>
                <a:hlinkClick r:id="rId12">
                  <a:extLst>
                    <a:ext uri="{A12FA001-AC4F-418D-AE19-62706E023703}">
                      <ahyp:hlinkClr xmlns:ahyp="http://schemas.microsoft.com/office/drawing/2018/hyperlinkcolor" val="tx"/>
                    </a:ext>
                  </a:extLst>
                </a:hlinkClick>
              </a:rPr>
              <a:t>PyPI</a:t>
            </a:r>
            <a:endParaRPr lang="it-IT" dirty="0">
              <a:solidFill>
                <a:schemeClr val="bg1"/>
              </a:solidFill>
              <a:latin typeface="Verdana" panose="020B0604030504040204" pitchFamily="34" charset="0"/>
              <a:ea typeface="Verdana" panose="020B0604030504040204" pitchFamily="34" charset="0"/>
            </a:endParaRPr>
          </a:p>
          <a:p>
            <a:r>
              <a:rPr lang="it-IT" dirty="0" err="1">
                <a:solidFill>
                  <a:schemeClr val="bg1"/>
                </a:solidFill>
                <a:latin typeface="Verdana" panose="020B0604030504040204" pitchFamily="34" charset="0"/>
                <a:ea typeface="Verdana" panose="020B0604030504040204" pitchFamily="34" charset="0"/>
                <a:hlinkClick r:id="rId13">
                  <a:extLst>
                    <a:ext uri="{A12FA001-AC4F-418D-AE19-62706E023703}">
                      <ahyp:hlinkClr xmlns:ahyp="http://schemas.microsoft.com/office/drawing/2018/hyperlinkcolor" val="tx"/>
                    </a:ext>
                  </a:extLst>
                </a:hlinkClick>
              </a:rPr>
              <a:t>Gradio</a:t>
            </a:r>
            <a:r>
              <a:rPr lang="it-IT" dirty="0">
                <a:solidFill>
                  <a:schemeClr val="bg1"/>
                </a:solidFill>
                <a:latin typeface="Verdana" panose="020B0604030504040204" pitchFamily="34" charset="0"/>
                <a:ea typeface="Verdana" panose="020B0604030504040204" pitchFamily="34" charset="0"/>
                <a:hlinkClick r:id="rId13">
                  <a:extLst>
                    <a:ext uri="{A12FA001-AC4F-418D-AE19-62706E023703}">
                      <ahyp:hlinkClr xmlns:ahyp="http://schemas.microsoft.com/office/drawing/2018/hyperlinkcolor" val="tx"/>
                    </a:ext>
                  </a:extLst>
                </a:hlinkClick>
              </a:rPr>
              <a:t> </a:t>
            </a:r>
            <a:r>
              <a:rPr lang="it-IT" dirty="0" err="1">
                <a:solidFill>
                  <a:schemeClr val="bg1"/>
                </a:solidFill>
                <a:latin typeface="Verdana" panose="020B0604030504040204" pitchFamily="34" charset="0"/>
                <a:ea typeface="Verdana" panose="020B0604030504040204" pitchFamily="34" charset="0"/>
                <a:hlinkClick r:id="rId13">
                  <a:extLst>
                    <a:ext uri="{A12FA001-AC4F-418D-AE19-62706E023703}">
                      <ahyp:hlinkClr xmlns:ahyp="http://schemas.microsoft.com/office/drawing/2018/hyperlinkcolor" val="tx"/>
                    </a:ext>
                  </a:extLst>
                </a:hlinkClick>
              </a:rPr>
              <a:t>Documentation</a:t>
            </a:r>
            <a:endParaRPr lang="it-IT" dirty="0">
              <a:solidFill>
                <a:schemeClr val="bg1"/>
              </a:solidFill>
              <a:latin typeface="Verdana" panose="020B0604030504040204" pitchFamily="34" charset="0"/>
              <a:ea typeface="Verdana" panose="020B0604030504040204" pitchFamily="34" charset="0"/>
            </a:endParaRPr>
          </a:p>
          <a:p>
            <a:r>
              <a:rPr lang="en-US" dirty="0">
                <a:solidFill>
                  <a:schemeClr val="bg1"/>
                </a:solidFill>
                <a:latin typeface="Verdana" panose="020B0604030504040204" pitchFamily="34" charset="0"/>
                <a:ea typeface="Verdana" panose="020B0604030504040204" pitchFamily="34" charset="0"/>
                <a:hlinkClick r:id="rId14">
                  <a:extLst>
                    <a:ext uri="{A12FA001-AC4F-418D-AE19-62706E023703}">
                      <ahyp:hlinkClr xmlns:ahyp="http://schemas.microsoft.com/office/drawing/2018/hyperlinkcolor" val="tx"/>
                    </a:ext>
                  </a:extLst>
                </a:hlinkClick>
              </a:rPr>
              <a:t>Introduction - </a:t>
            </a:r>
            <a:r>
              <a:rPr lang="en-US" dirty="0" err="1">
                <a:solidFill>
                  <a:schemeClr val="bg1"/>
                </a:solidFill>
                <a:latin typeface="Verdana" panose="020B0604030504040204" pitchFamily="34" charset="0"/>
                <a:ea typeface="Verdana" panose="020B0604030504040204" pitchFamily="34" charset="0"/>
                <a:hlinkClick r:id="rId14">
                  <a:extLst>
                    <a:ext uri="{A12FA001-AC4F-418D-AE19-62706E023703}">
                      <ahyp:hlinkClr xmlns:ahyp="http://schemas.microsoft.com/office/drawing/2018/hyperlinkcolor" val="tx"/>
                    </a:ext>
                  </a:extLst>
                </a:hlinkClick>
              </a:rPr>
              <a:t>TimeGPT</a:t>
            </a:r>
            <a:r>
              <a:rPr lang="en-US" dirty="0">
                <a:solidFill>
                  <a:schemeClr val="bg1"/>
                </a:solidFill>
                <a:latin typeface="Verdana" panose="020B0604030504040204" pitchFamily="34" charset="0"/>
                <a:ea typeface="Verdana" panose="020B0604030504040204" pitchFamily="34" charset="0"/>
                <a:hlinkClick r:id="rId14">
                  <a:extLst>
                    <a:ext uri="{A12FA001-AC4F-418D-AE19-62706E023703}">
                      <ahyp:hlinkClr xmlns:ahyp="http://schemas.microsoft.com/office/drawing/2018/hyperlinkcolor" val="tx"/>
                    </a:ext>
                  </a:extLst>
                </a:hlinkClick>
              </a:rPr>
              <a:t> Foundational model for time series forecasting and anomaly detection</a:t>
            </a:r>
            <a:endParaRPr lang="it-IT" dirty="0">
              <a:solidFill>
                <a:schemeClr val="bg1"/>
              </a:solidFill>
              <a:latin typeface="Verdana" panose="020B0604030504040204" pitchFamily="34" charset="0"/>
              <a:ea typeface="Verdana" panose="020B0604030504040204" pitchFamily="34" charset="0"/>
            </a:endParaRPr>
          </a:p>
          <a:p>
            <a:r>
              <a:rPr lang="it-IT" dirty="0" err="1">
                <a:solidFill>
                  <a:schemeClr val="bg1"/>
                </a:solidFill>
                <a:latin typeface="Verdana" panose="020B0604030504040204" pitchFamily="34" charset="0"/>
                <a:ea typeface="Verdana" panose="020B0604030504040204" pitchFamily="34" charset="0"/>
                <a:hlinkClick r:id="rId15">
                  <a:extLst>
                    <a:ext uri="{A12FA001-AC4F-418D-AE19-62706E023703}">
                      <ahyp:hlinkClr xmlns:ahyp="http://schemas.microsoft.com/office/drawing/2018/hyperlinkcolor" val="tx"/>
                    </a:ext>
                  </a:extLst>
                </a:hlinkClick>
              </a:rPr>
              <a:t>StatsForecast</a:t>
            </a:r>
            <a:r>
              <a:rPr lang="it-IT" dirty="0">
                <a:solidFill>
                  <a:schemeClr val="bg1"/>
                </a:solidFill>
                <a:latin typeface="Verdana" panose="020B0604030504040204" pitchFamily="34" charset="0"/>
                <a:ea typeface="Verdana" panose="020B0604030504040204" pitchFamily="34" charset="0"/>
                <a:hlinkClick r:id="rId15">
                  <a:extLst>
                    <a:ext uri="{A12FA001-AC4F-418D-AE19-62706E023703}">
                      <ahyp:hlinkClr xmlns:ahyp="http://schemas.microsoft.com/office/drawing/2018/hyperlinkcolor" val="tx"/>
                    </a:ext>
                  </a:extLst>
                </a:hlinkClick>
              </a:rPr>
              <a:t> ⚡️ - </a:t>
            </a:r>
            <a:r>
              <a:rPr lang="it-IT" dirty="0" err="1">
                <a:solidFill>
                  <a:schemeClr val="bg1"/>
                </a:solidFill>
                <a:latin typeface="Verdana" panose="020B0604030504040204" pitchFamily="34" charset="0"/>
                <a:ea typeface="Verdana" panose="020B0604030504040204" pitchFamily="34" charset="0"/>
                <a:hlinkClick r:id="rId15">
                  <a:extLst>
                    <a:ext uri="{A12FA001-AC4F-418D-AE19-62706E023703}">
                      <ahyp:hlinkClr xmlns:ahyp="http://schemas.microsoft.com/office/drawing/2018/hyperlinkcolor" val="tx"/>
                    </a:ext>
                  </a:extLst>
                </a:hlinkClick>
              </a:rPr>
              <a:t>Nixtla</a:t>
            </a:r>
            <a:endParaRPr lang="it-IT" dirty="0">
              <a:solidFill>
                <a:schemeClr val="bg1"/>
              </a:solidFill>
              <a:latin typeface="Verdana" panose="020B0604030504040204" pitchFamily="34" charset="0"/>
              <a:ea typeface="Verdana" panose="020B0604030504040204" pitchFamily="34" charset="0"/>
            </a:endParaRPr>
          </a:p>
          <a:p>
            <a:r>
              <a:rPr lang="it-IT" dirty="0" err="1">
                <a:solidFill>
                  <a:schemeClr val="bg1"/>
                </a:solidFill>
                <a:latin typeface="Verdana" panose="020B0604030504040204" pitchFamily="34" charset="0"/>
                <a:ea typeface="Verdana" panose="020B0604030504040204" pitchFamily="34" charset="0"/>
                <a:hlinkClick r:id="rId16">
                  <a:extLst>
                    <a:ext uri="{A12FA001-AC4F-418D-AE19-62706E023703}">
                      <ahyp:hlinkClr xmlns:ahyp="http://schemas.microsoft.com/office/drawing/2018/hyperlinkcolor" val="tx"/>
                    </a:ext>
                  </a:extLst>
                </a:hlinkClick>
              </a:rPr>
              <a:t>mlforecast</a:t>
            </a:r>
            <a:r>
              <a:rPr lang="it-IT" dirty="0">
                <a:solidFill>
                  <a:schemeClr val="bg1"/>
                </a:solidFill>
                <a:latin typeface="Verdana" panose="020B0604030504040204" pitchFamily="34" charset="0"/>
                <a:ea typeface="Verdana" panose="020B0604030504040204" pitchFamily="34" charset="0"/>
                <a:hlinkClick r:id="rId16">
                  <a:extLst>
                    <a:ext uri="{A12FA001-AC4F-418D-AE19-62706E023703}">
                      <ahyp:hlinkClr xmlns:ahyp="http://schemas.microsoft.com/office/drawing/2018/hyperlinkcolor" val="tx"/>
                    </a:ext>
                  </a:extLst>
                </a:hlinkClick>
              </a:rPr>
              <a:t> – </a:t>
            </a:r>
            <a:r>
              <a:rPr lang="it-IT" dirty="0" err="1">
                <a:solidFill>
                  <a:schemeClr val="bg1"/>
                </a:solidFill>
                <a:latin typeface="Verdana" panose="020B0604030504040204" pitchFamily="34" charset="0"/>
                <a:ea typeface="Verdana" panose="020B0604030504040204" pitchFamily="34" charset="0"/>
                <a:hlinkClick r:id="rId16">
                  <a:extLst>
                    <a:ext uri="{A12FA001-AC4F-418D-AE19-62706E023703}">
                      <ahyp:hlinkClr xmlns:ahyp="http://schemas.microsoft.com/office/drawing/2018/hyperlinkcolor" val="tx"/>
                    </a:ext>
                  </a:extLst>
                </a:hlinkClick>
              </a:rPr>
              <a:t>Nixtla</a:t>
            </a:r>
            <a:endParaRPr lang="it-IT" dirty="0">
              <a:solidFill>
                <a:schemeClr val="bg1"/>
              </a:solidFill>
              <a:latin typeface="Verdana" panose="020B0604030504040204" pitchFamily="34" charset="0"/>
              <a:ea typeface="Verdana" panose="020B0604030504040204" pitchFamily="34" charset="0"/>
            </a:endParaRPr>
          </a:p>
          <a:p>
            <a:r>
              <a:rPr lang="it-IT" dirty="0">
                <a:solidFill>
                  <a:schemeClr val="bg1"/>
                </a:solidFill>
                <a:latin typeface="Verdana" panose="020B0604030504040204" pitchFamily="34" charset="0"/>
                <a:ea typeface="Verdana" panose="020B0604030504040204" pitchFamily="34" charset="0"/>
                <a:hlinkClick r:id="rId17">
                  <a:extLst>
                    <a:ext uri="{A12FA001-AC4F-418D-AE19-62706E023703}">
                      <ahyp:hlinkClr xmlns:ahyp="http://schemas.microsoft.com/office/drawing/2018/hyperlinkcolor" val="tx"/>
                    </a:ext>
                  </a:extLst>
                </a:hlinkClick>
              </a:rPr>
              <a:t>About </a:t>
            </a:r>
            <a:r>
              <a:rPr lang="it-IT" dirty="0" err="1">
                <a:solidFill>
                  <a:schemeClr val="bg1"/>
                </a:solidFill>
                <a:latin typeface="Verdana" panose="020B0604030504040204" pitchFamily="34" charset="0"/>
                <a:ea typeface="Verdana" panose="020B0604030504040204" pitchFamily="34" charset="0"/>
                <a:hlinkClick r:id="rId17">
                  <a:extLst>
                    <a:ext uri="{A12FA001-AC4F-418D-AE19-62706E023703}">
                      <ahyp:hlinkClr xmlns:ahyp="http://schemas.microsoft.com/office/drawing/2018/hyperlinkcolor" val="tx"/>
                    </a:ext>
                  </a:extLst>
                </a:hlinkClick>
              </a:rPr>
              <a:t>NeuralForecast</a:t>
            </a:r>
            <a:r>
              <a:rPr lang="it-IT" dirty="0">
                <a:solidFill>
                  <a:schemeClr val="bg1"/>
                </a:solidFill>
                <a:latin typeface="Verdana" panose="020B0604030504040204" pitchFamily="34" charset="0"/>
                <a:ea typeface="Verdana" panose="020B0604030504040204" pitchFamily="34" charset="0"/>
                <a:hlinkClick r:id="rId17">
                  <a:extLst>
                    <a:ext uri="{A12FA001-AC4F-418D-AE19-62706E023703}">
                      <ahyp:hlinkClr xmlns:ahyp="http://schemas.microsoft.com/office/drawing/2018/hyperlinkcolor" val="tx"/>
                    </a:ext>
                  </a:extLst>
                </a:hlinkClick>
              </a:rPr>
              <a:t> – </a:t>
            </a:r>
            <a:r>
              <a:rPr lang="it-IT" dirty="0" err="1">
                <a:solidFill>
                  <a:schemeClr val="bg1"/>
                </a:solidFill>
                <a:latin typeface="Verdana" panose="020B0604030504040204" pitchFamily="34" charset="0"/>
                <a:ea typeface="Verdana" panose="020B0604030504040204" pitchFamily="34" charset="0"/>
                <a:hlinkClick r:id="rId17">
                  <a:extLst>
                    <a:ext uri="{A12FA001-AC4F-418D-AE19-62706E023703}">
                      <ahyp:hlinkClr xmlns:ahyp="http://schemas.microsoft.com/office/drawing/2018/hyperlinkcolor" val="tx"/>
                    </a:ext>
                  </a:extLst>
                </a:hlinkClick>
              </a:rPr>
              <a:t>Nixtla</a:t>
            </a:r>
            <a:endParaRPr lang="it-IT" dirty="0">
              <a:solidFill>
                <a:schemeClr val="bg1"/>
              </a:solidFill>
              <a:latin typeface="Verdana" panose="020B0604030504040204" pitchFamily="34" charset="0"/>
              <a:ea typeface="Verdana" panose="020B0604030504040204" pitchFamily="34" charset="0"/>
            </a:endParaRPr>
          </a:p>
          <a:p>
            <a:r>
              <a:rPr lang="it-IT" dirty="0">
                <a:solidFill>
                  <a:schemeClr val="bg1"/>
                </a:solidFill>
                <a:latin typeface="Verdana" panose="020B0604030504040204" pitchFamily="34" charset="0"/>
                <a:ea typeface="Verdana" panose="020B0604030504040204" pitchFamily="34" charset="0"/>
                <a:hlinkClick r:id="rId18">
                  <a:extLst>
                    <a:ext uri="{A12FA001-AC4F-418D-AE19-62706E023703}">
                      <ahyp:hlinkClr xmlns:ahyp="http://schemas.microsoft.com/office/drawing/2018/hyperlinkcolor" val="tx"/>
                    </a:ext>
                  </a:extLst>
                </a:hlinkClick>
              </a:rPr>
              <a:t>Notebooks</a:t>
            </a:r>
            <a:endParaRPr lang="it-IT" dirty="0">
              <a:solidFill>
                <a:schemeClr val="bg1"/>
              </a:solidFill>
              <a:latin typeface="Verdana" panose="020B0604030504040204" pitchFamily="34" charset="0"/>
              <a:ea typeface="Verdana" panose="020B0604030504040204" pitchFamily="34" charset="0"/>
            </a:endParaRPr>
          </a:p>
          <a:p>
            <a:r>
              <a:rPr lang="it-IT" dirty="0">
                <a:solidFill>
                  <a:schemeClr val="bg1"/>
                </a:solidFill>
                <a:latin typeface="Verdana" panose="020B0604030504040204" pitchFamily="34" charset="0"/>
                <a:ea typeface="Verdana" panose="020B0604030504040204" pitchFamily="34" charset="0"/>
                <a:hlinkClick r:id="rId19">
                  <a:extLst>
                    <a:ext uri="{A12FA001-AC4F-418D-AE19-62706E023703}">
                      <ahyp:hlinkClr xmlns:ahyp="http://schemas.microsoft.com/office/drawing/2018/hyperlinkcolor" val="tx"/>
                    </a:ext>
                  </a:extLst>
                </a:hlinkClick>
              </a:rPr>
              <a:t>stock-market-forecasting-with-</a:t>
            </a:r>
            <a:r>
              <a:rPr lang="it-IT" dirty="0" err="1">
                <a:solidFill>
                  <a:schemeClr val="bg1"/>
                </a:solidFill>
                <a:latin typeface="Verdana" panose="020B0604030504040204" pitchFamily="34" charset="0"/>
                <a:ea typeface="Verdana" panose="020B0604030504040204" pitchFamily="34" charset="0"/>
                <a:hlinkClick r:id="rId19">
                  <a:extLst>
                    <a:ext uri="{A12FA001-AC4F-418D-AE19-62706E023703}">
                      <ahyp:hlinkClr xmlns:ahyp="http://schemas.microsoft.com/office/drawing/2018/hyperlinkcolor" val="tx"/>
                    </a:ext>
                  </a:extLst>
                </a:hlinkClick>
              </a:rPr>
              <a:t>nixtla</a:t>
            </a:r>
            <a:r>
              <a:rPr lang="it-IT" dirty="0">
                <a:solidFill>
                  <a:schemeClr val="bg1"/>
                </a:solidFill>
                <a:latin typeface="Verdana" panose="020B0604030504040204" pitchFamily="34" charset="0"/>
                <a:ea typeface="Verdana" panose="020B0604030504040204" pitchFamily="34" charset="0"/>
                <a:hlinkClick r:id="rId19">
                  <a:extLst>
                    <a:ext uri="{A12FA001-AC4F-418D-AE19-62706E023703}">
                      <ahyp:hlinkClr xmlns:ahyp="http://schemas.microsoft.com/office/drawing/2018/hyperlinkcolor" val="tx"/>
                    </a:ext>
                  </a:extLst>
                </a:hlinkClick>
              </a:rPr>
              <a:t>-</a:t>
            </a:r>
            <a:r>
              <a:rPr lang="it-IT" dirty="0" err="1">
                <a:solidFill>
                  <a:schemeClr val="bg1"/>
                </a:solidFill>
                <a:latin typeface="Verdana" panose="020B0604030504040204" pitchFamily="34" charset="0"/>
                <a:ea typeface="Verdana" panose="020B0604030504040204" pitchFamily="34" charset="0"/>
                <a:hlinkClick r:id="rId19">
                  <a:extLst>
                    <a:ext uri="{A12FA001-AC4F-418D-AE19-62706E023703}">
                      <ahyp:hlinkClr xmlns:ahyp="http://schemas.microsoft.com/office/drawing/2018/hyperlinkcolor" val="tx"/>
                    </a:ext>
                  </a:extLst>
                </a:hlinkClick>
              </a:rPr>
              <a:t>conformal-prediction</a:t>
            </a:r>
            <a:endParaRPr lang="it-IT"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18568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0ABE00E-8EC2-632C-F1BE-2DB31AF07C6C}"/>
              </a:ext>
            </a:extLst>
          </p:cNvPr>
          <p:cNvSpPr txBox="1"/>
          <p:nvPr/>
        </p:nvSpPr>
        <p:spPr>
          <a:xfrm>
            <a:off x="4478694" y="2677886"/>
            <a:ext cx="3582955" cy="646331"/>
          </a:xfrm>
          <a:prstGeom prst="rect">
            <a:avLst/>
          </a:prstGeom>
          <a:noFill/>
        </p:spPr>
        <p:txBody>
          <a:bodyPr wrap="square" rtlCol="0">
            <a:spAutoFit/>
          </a:bodyPr>
          <a:lstStyle/>
          <a:p>
            <a:pPr algn="ctr"/>
            <a:r>
              <a:rPr lang="it-IT" sz="3600" dirty="0">
                <a:solidFill>
                  <a:schemeClr val="bg1"/>
                </a:solidFill>
                <a:latin typeface="Berlin Sans FB Demi" panose="020E0802020502020306" pitchFamily="34" charset="0"/>
              </a:rPr>
              <a:t>Thank </a:t>
            </a:r>
            <a:r>
              <a:rPr lang="it-IT" sz="3600" dirty="0" err="1">
                <a:solidFill>
                  <a:schemeClr val="bg1"/>
                </a:solidFill>
                <a:latin typeface="Berlin Sans FB Demi" panose="020E0802020502020306" pitchFamily="34" charset="0"/>
              </a:rPr>
              <a:t>you</a:t>
            </a:r>
            <a:endParaRPr lang="en-GB" sz="3600" dirty="0">
              <a:solidFill>
                <a:schemeClr val="bg1"/>
              </a:solidFill>
              <a:latin typeface="Berlin Sans FB Demi" panose="020E0802020502020306" pitchFamily="34" charset="0"/>
            </a:endParaRPr>
          </a:p>
        </p:txBody>
      </p:sp>
      <p:sp>
        <p:nvSpPr>
          <p:cNvPr id="3" name="CasellaDiTesto 2">
            <a:extLst>
              <a:ext uri="{FF2B5EF4-FFF2-40B4-BE49-F238E27FC236}">
                <a16:creationId xmlns:a16="http://schemas.microsoft.com/office/drawing/2014/main" id="{3258CD8C-CCD6-33AC-F718-873EB1597CB9}"/>
              </a:ext>
            </a:extLst>
          </p:cNvPr>
          <p:cNvSpPr txBox="1"/>
          <p:nvPr/>
        </p:nvSpPr>
        <p:spPr>
          <a:xfrm>
            <a:off x="1160106" y="1667376"/>
            <a:ext cx="3582955" cy="707886"/>
          </a:xfrm>
          <a:prstGeom prst="rect">
            <a:avLst/>
          </a:prstGeom>
          <a:noFill/>
        </p:spPr>
        <p:txBody>
          <a:bodyPr wrap="square" rtlCol="0">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7" name="CasellaDiTesto 6">
            <a:extLst>
              <a:ext uri="{FF2B5EF4-FFF2-40B4-BE49-F238E27FC236}">
                <a16:creationId xmlns:a16="http://schemas.microsoft.com/office/drawing/2014/main" id="{E548F5F4-7F4D-722D-178D-228526E4CF1D}"/>
              </a:ext>
            </a:extLst>
          </p:cNvPr>
          <p:cNvSpPr txBox="1"/>
          <p:nvPr/>
        </p:nvSpPr>
        <p:spPr>
          <a:xfrm>
            <a:off x="305577" y="2896698"/>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8" name="CasellaDiTesto 7">
            <a:extLst>
              <a:ext uri="{FF2B5EF4-FFF2-40B4-BE49-F238E27FC236}">
                <a16:creationId xmlns:a16="http://schemas.microsoft.com/office/drawing/2014/main" id="{D8A7A248-298C-1F10-1589-0707F593793B}"/>
              </a:ext>
            </a:extLst>
          </p:cNvPr>
          <p:cNvSpPr txBox="1"/>
          <p:nvPr/>
        </p:nvSpPr>
        <p:spPr>
          <a:xfrm>
            <a:off x="5524500" y="3723306"/>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9" name="CasellaDiTesto 8">
            <a:extLst>
              <a:ext uri="{FF2B5EF4-FFF2-40B4-BE49-F238E27FC236}">
                <a16:creationId xmlns:a16="http://schemas.microsoft.com/office/drawing/2014/main" id="{6708CB4C-1532-6BE5-E3BB-C7CF83ADC23E}"/>
              </a:ext>
            </a:extLst>
          </p:cNvPr>
          <p:cNvSpPr txBox="1"/>
          <p:nvPr/>
        </p:nvSpPr>
        <p:spPr>
          <a:xfrm>
            <a:off x="5907055" y="877469"/>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10" name="CasellaDiTesto 9">
            <a:extLst>
              <a:ext uri="{FF2B5EF4-FFF2-40B4-BE49-F238E27FC236}">
                <a16:creationId xmlns:a16="http://schemas.microsoft.com/office/drawing/2014/main" id="{B0A58EE6-7D8A-43CF-3A5B-0727D3751FEF}"/>
              </a:ext>
            </a:extLst>
          </p:cNvPr>
          <p:cNvSpPr txBox="1"/>
          <p:nvPr/>
        </p:nvSpPr>
        <p:spPr>
          <a:xfrm>
            <a:off x="6641063" y="2323943"/>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11" name="CasellaDiTesto 10">
            <a:extLst>
              <a:ext uri="{FF2B5EF4-FFF2-40B4-BE49-F238E27FC236}">
                <a16:creationId xmlns:a16="http://schemas.microsoft.com/office/drawing/2014/main" id="{30BC2CC5-B02D-DC2B-1F6F-A753367087FA}"/>
              </a:ext>
            </a:extLst>
          </p:cNvPr>
          <p:cNvSpPr txBox="1"/>
          <p:nvPr/>
        </p:nvSpPr>
        <p:spPr>
          <a:xfrm>
            <a:off x="2554255" y="957798"/>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12" name="CasellaDiTesto 11">
            <a:extLst>
              <a:ext uri="{FF2B5EF4-FFF2-40B4-BE49-F238E27FC236}">
                <a16:creationId xmlns:a16="http://schemas.microsoft.com/office/drawing/2014/main" id="{FE50B1B6-F93E-EB24-DD15-D0397D03B627}"/>
              </a:ext>
            </a:extLst>
          </p:cNvPr>
          <p:cNvSpPr txBox="1"/>
          <p:nvPr/>
        </p:nvSpPr>
        <p:spPr>
          <a:xfrm>
            <a:off x="2951583" y="4003673"/>
            <a:ext cx="6097554" cy="707886"/>
          </a:xfrm>
          <a:prstGeom prst="rect">
            <a:avLst/>
          </a:prstGeom>
          <a:noFill/>
        </p:spPr>
        <p:txBody>
          <a:bodyPr wrap="square">
            <a:spAutoFit/>
          </a:bodyPr>
          <a:lstStyle/>
          <a:p>
            <a:pPr algn="ctr"/>
            <a:r>
              <a:rPr lang="it-IT" sz="4000" dirty="0">
                <a:solidFill>
                  <a:schemeClr val="bg1"/>
                </a:solidFill>
                <a:latin typeface="Berlin Sans FB Demi" panose="020E0802020502020306" pitchFamily="34" charset="0"/>
              </a:rPr>
              <a:t>?</a:t>
            </a:r>
            <a:endParaRPr lang="en-GB" sz="4000" dirty="0">
              <a:solidFill>
                <a:schemeClr val="bg1"/>
              </a:solidFill>
              <a:latin typeface="Berlin Sans FB Demi" panose="020E0802020502020306" pitchFamily="34" charset="0"/>
            </a:endParaRPr>
          </a:p>
        </p:txBody>
      </p:sp>
      <p:sp>
        <p:nvSpPr>
          <p:cNvPr id="13" name="CasellaDiTesto 12">
            <a:extLst>
              <a:ext uri="{FF2B5EF4-FFF2-40B4-BE49-F238E27FC236}">
                <a16:creationId xmlns:a16="http://schemas.microsoft.com/office/drawing/2014/main" id="{75879B57-40CF-E608-FC0D-B6651D85E1BD}"/>
              </a:ext>
            </a:extLst>
          </p:cNvPr>
          <p:cNvSpPr txBox="1"/>
          <p:nvPr/>
        </p:nvSpPr>
        <p:spPr>
          <a:xfrm>
            <a:off x="466531" y="4208106"/>
            <a:ext cx="2087724" cy="1477328"/>
          </a:xfrm>
          <a:prstGeom prst="rect">
            <a:avLst/>
          </a:prstGeom>
          <a:noFill/>
        </p:spPr>
        <p:txBody>
          <a:bodyPr wrap="square" rtlCol="0">
            <a:spAutoFit/>
          </a:bodyPr>
          <a:lstStyle/>
          <a:p>
            <a:r>
              <a:rPr lang="it-IT" dirty="0" err="1">
                <a:solidFill>
                  <a:schemeClr val="bg1"/>
                </a:solidFill>
                <a:latin typeface="Berlin Sans FB Demi" panose="020E0802020502020306" pitchFamily="34" charset="0"/>
              </a:rPr>
              <a:t>Keep</a:t>
            </a:r>
            <a:r>
              <a:rPr lang="it-IT" dirty="0">
                <a:solidFill>
                  <a:schemeClr val="bg1"/>
                </a:solidFill>
                <a:latin typeface="Berlin Sans FB Demi" panose="020E0802020502020306" pitchFamily="34" charset="0"/>
              </a:rPr>
              <a:t> in touch:</a:t>
            </a:r>
          </a:p>
          <a:p>
            <a:pPr marL="285750" indent="-285750">
              <a:buFont typeface="Arial" panose="020B0604020202020204" pitchFamily="34" charset="0"/>
              <a:buChar char="•"/>
            </a:pPr>
            <a:r>
              <a:rPr lang="en-GB" dirty="0" err="1">
                <a:solidFill>
                  <a:schemeClr val="bg1"/>
                </a:solidFill>
                <a:latin typeface="Berlin Sans FB Demi" panose="020E0802020502020306" pitchFamily="34" charset="0"/>
                <a:hlinkClick r:id="rId2">
                  <a:extLst>
                    <a:ext uri="{A12FA001-AC4F-418D-AE19-62706E023703}">
                      <ahyp:hlinkClr xmlns:ahyp="http://schemas.microsoft.com/office/drawing/2018/hyperlinkcolor" val="tx"/>
                    </a:ext>
                  </a:extLst>
                </a:hlinkClick>
              </a:rPr>
              <a:t>Linkedin</a:t>
            </a:r>
            <a:endParaRPr lang="en-GB" dirty="0">
              <a:solidFill>
                <a:schemeClr val="bg1"/>
              </a:solidFill>
              <a:latin typeface="Berlin Sans FB Demi" panose="020E0802020502020306" pitchFamily="34" charset="0"/>
            </a:endParaRPr>
          </a:p>
          <a:p>
            <a:pPr marL="285750" indent="-285750">
              <a:buFont typeface="Arial" panose="020B0604020202020204" pitchFamily="34" charset="0"/>
              <a:buChar char="•"/>
            </a:pPr>
            <a:r>
              <a:rPr lang="en-GB" dirty="0">
                <a:solidFill>
                  <a:schemeClr val="bg1"/>
                </a:solidFill>
                <a:latin typeface="Berlin Sans FB Demi" panose="020E0802020502020306" pitchFamily="34" charset="0"/>
                <a:hlinkClick r:id="rId3">
                  <a:extLst>
                    <a:ext uri="{A12FA001-AC4F-418D-AE19-62706E023703}">
                      <ahyp:hlinkClr xmlns:ahyp="http://schemas.microsoft.com/office/drawing/2018/hyperlinkcolor" val="tx"/>
                    </a:ext>
                  </a:extLst>
                </a:hlinkClick>
              </a:rPr>
              <a:t>Newsletter</a:t>
            </a:r>
            <a:endParaRPr lang="en-GB" dirty="0">
              <a:solidFill>
                <a:schemeClr val="bg1"/>
              </a:solidFill>
              <a:latin typeface="Berlin Sans FB Demi" panose="020E0802020502020306" pitchFamily="34" charset="0"/>
            </a:endParaRPr>
          </a:p>
          <a:p>
            <a:pPr marL="285750" indent="-285750">
              <a:buFont typeface="Arial" panose="020B0604020202020204" pitchFamily="34" charset="0"/>
              <a:buChar char="•"/>
            </a:pPr>
            <a:r>
              <a:rPr lang="en-GB" dirty="0">
                <a:solidFill>
                  <a:schemeClr val="bg1"/>
                </a:solidFill>
                <a:latin typeface="Berlin Sans FB Demi" panose="020E0802020502020306" pitchFamily="34" charset="0"/>
                <a:hlinkClick r:id="rId4">
                  <a:extLst>
                    <a:ext uri="{A12FA001-AC4F-418D-AE19-62706E023703}">
                      <ahyp:hlinkClr xmlns:ahyp="http://schemas.microsoft.com/office/drawing/2018/hyperlinkcolor" val="tx"/>
                    </a:ext>
                  </a:extLst>
                </a:hlinkClick>
              </a:rPr>
              <a:t>Medium</a:t>
            </a:r>
            <a:endParaRPr lang="en-GB" dirty="0">
              <a:solidFill>
                <a:schemeClr val="bg1"/>
              </a:solidFill>
              <a:latin typeface="Berlin Sans FB Demi" panose="020E0802020502020306" pitchFamily="34" charset="0"/>
            </a:endParaRPr>
          </a:p>
          <a:p>
            <a:pPr marL="285750" indent="-285750">
              <a:buFont typeface="Arial" panose="020B0604020202020204" pitchFamily="34" charset="0"/>
              <a:buChar char="•"/>
            </a:pPr>
            <a:r>
              <a:rPr lang="en-GB" dirty="0">
                <a:solidFill>
                  <a:schemeClr val="bg1"/>
                </a:solidFill>
                <a:latin typeface="Berlin Sans FB Demi" panose="020E0802020502020306" pitchFamily="34" charset="0"/>
                <a:hlinkClick r:id="rId5">
                  <a:extLst>
                    <a:ext uri="{A12FA001-AC4F-418D-AE19-62706E023703}">
                      <ahyp:hlinkClr xmlns:ahyp="http://schemas.microsoft.com/office/drawing/2018/hyperlinkcolor" val="tx"/>
                    </a:ext>
                  </a:extLst>
                </a:hlinkClick>
              </a:rPr>
              <a:t>Website</a:t>
            </a:r>
            <a:endParaRPr lang="en-GB" dirty="0">
              <a:solidFill>
                <a:schemeClr val="bg1"/>
              </a:solidFill>
              <a:latin typeface="Berlin Sans FB Demi" panose="020E0802020502020306" pitchFamily="34" charset="0"/>
            </a:endParaRPr>
          </a:p>
        </p:txBody>
      </p:sp>
    </p:spTree>
    <p:extLst>
      <p:ext uri="{BB962C8B-B14F-4D97-AF65-F5344CB8AC3E}">
        <p14:creationId xmlns:p14="http://schemas.microsoft.com/office/powerpoint/2010/main" val="267428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9D058F-DA85-391D-0AFB-11074F1B768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platzhalter 6">
            <a:extLst>
              <a:ext uri="{FF2B5EF4-FFF2-40B4-BE49-F238E27FC236}">
                <a16:creationId xmlns:a16="http://schemas.microsoft.com/office/drawing/2014/main" id="{30878E38-C5D9-1A79-920B-00582A0F2BCD}"/>
              </a:ext>
            </a:extLst>
          </p:cNvPr>
          <p:cNvSpPr txBox="1">
            <a:spLocks/>
          </p:cNvSpPr>
          <p:nvPr/>
        </p:nvSpPr>
        <p:spPr>
          <a:xfrm>
            <a:off x="586478" y="1683756"/>
            <a:ext cx="3115265" cy="2396359"/>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ts val="600"/>
              </a:spcAft>
              <a:buNone/>
            </a:pPr>
            <a:r>
              <a:rPr lang="en-US" sz="4000" b="1" kern="1200" dirty="0">
                <a:solidFill>
                  <a:srgbClr val="FFFFFF"/>
                </a:solidFill>
                <a:latin typeface="+mj-lt"/>
                <a:ea typeface="+mj-ea"/>
                <a:cs typeface="+mj-cs"/>
              </a:rPr>
              <a:t>Agenda</a:t>
            </a:r>
          </a:p>
        </p:txBody>
      </p:sp>
      <p:graphicFrame>
        <p:nvGraphicFramePr>
          <p:cNvPr id="6" name="CasellaDiTesto 1">
            <a:extLst>
              <a:ext uri="{FF2B5EF4-FFF2-40B4-BE49-F238E27FC236}">
                <a16:creationId xmlns:a16="http://schemas.microsoft.com/office/drawing/2014/main" id="{85432A56-538A-A4CE-D10C-1A10A1BFEBD3}"/>
              </a:ext>
            </a:extLst>
          </p:cNvPr>
          <p:cNvGraphicFramePr/>
          <p:nvPr>
            <p:extLst>
              <p:ext uri="{D42A27DB-BD31-4B8C-83A1-F6EECF244321}">
                <p14:modId xmlns:p14="http://schemas.microsoft.com/office/powerpoint/2010/main" val="172146988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3193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D0230A-930A-1A33-C540-D0EE7119386A}"/>
            </a:ext>
          </a:extLst>
        </p:cNvPr>
        <p:cNvGrpSpPr/>
        <p:nvPr/>
      </p:nvGrpSpPr>
      <p:grpSpPr>
        <a:xfrm>
          <a:off x="0" y="0"/>
          <a:ext cx="0" cy="0"/>
          <a:chOff x="0" y="0"/>
          <a:chExt cx="0" cy="0"/>
        </a:xfrm>
      </p:grpSpPr>
      <p:sp useBgFill="1">
        <p:nvSpPr>
          <p:cNvPr id="2063" name="Rectangle 206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platzhalter 6">
            <a:extLst>
              <a:ext uri="{FF2B5EF4-FFF2-40B4-BE49-F238E27FC236}">
                <a16:creationId xmlns:a16="http://schemas.microsoft.com/office/drawing/2014/main" id="{30A90090-8FDC-AB08-35A4-5CF94F9AFEC6}"/>
              </a:ext>
            </a:extLst>
          </p:cNvPr>
          <p:cNvSpPr txBox="1">
            <a:spLocks/>
          </p:cNvSpPr>
          <p:nvPr/>
        </p:nvSpPr>
        <p:spPr>
          <a:xfrm>
            <a:off x="640080" y="325369"/>
            <a:ext cx="4368602" cy="1956841"/>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ts val="600"/>
              </a:spcAft>
              <a:buNone/>
            </a:pPr>
            <a:r>
              <a:rPr lang="en-US" sz="5400" b="1">
                <a:latin typeface="+mj-lt"/>
                <a:ea typeface="+mj-ea"/>
                <a:cs typeface="+mj-cs"/>
              </a:rPr>
              <a:t>Motivations</a:t>
            </a:r>
          </a:p>
        </p:txBody>
      </p:sp>
      <p:sp>
        <p:nvSpPr>
          <p:cNvPr id="206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0E4102FF-1AE8-B009-626A-2E1D2A2D18C0}"/>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dirty="0"/>
              <a:t>Build a Predictive AI use case</a:t>
            </a:r>
          </a:p>
          <a:p>
            <a:pPr marL="285750" indent="-228600">
              <a:lnSpc>
                <a:spcPct val="90000"/>
              </a:lnSpc>
              <a:spcAft>
                <a:spcPts val="600"/>
              </a:spcAft>
              <a:buFont typeface="Arial" panose="020B0604020202020204" pitchFamily="34" charset="0"/>
              <a:buChar char="•"/>
            </a:pPr>
            <a:r>
              <a:rPr lang="en-US" sz="2200" dirty="0"/>
              <a:t>Experiment Conformal Prediction with stocks</a:t>
            </a:r>
          </a:p>
          <a:p>
            <a:pPr marL="285750" indent="-228600">
              <a:lnSpc>
                <a:spcPct val="90000"/>
              </a:lnSpc>
              <a:spcAft>
                <a:spcPts val="600"/>
              </a:spcAft>
              <a:buFont typeface="Arial" panose="020B0604020202020204" pitchFamily="34" charset="0"/>
              <a:buChar char="•"/>
            </a:pPr>
            <a:r>
              <a:rPr lang="en-US" sz="2200" dirty="0"/>
              <a:t>Try to merge Predictive AI with the power of Generative AI</a:t>
            </a:r>
          </a:p>
          <a:p>
            <a:pPr marL="285750" indent="-228600">
              <a:lnSpc>
                <a:spcPct val="90000"/>
              </a:lnSpc>
              <a:spcAft>
                <a:spcPts val="600"/>
              </a:spcAft>
              <a:buFont typeface="Arial" panose="020B0604020202020204" pitchFamily="34" charset="0"/>
              <a:buChar char="•"/>
            </a:pPr>
            <a:endParaRPr lang="en-US" sz="2200" dirty="0"/>
          </a:p>
        </p:txBody>
      </p:sp>
      <p:pic>
        <p:nvPicPr>
          <p:cNvPr id="2058" name="Picture 10">
            <a:extLst>
              <a:ext uri="{FF2B5EF4-FFF2-40B4-BE49-F238E27FC236}">
                <a16:creationId xmlns:a16="http://schemas.microsoft.com/office/drawing/2014/main" id="{AFFDE988-93D9-9606-9341-A47658E75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02"/>
          <a:stretch>
            <a:fillRect/>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3FA84D34-7AAD-11C4-6899-D8F8579DD78A}"/>
              </a:ext>
            </a:extLst>
          </p:cNvPr>
          <p:cNvSpPr txBox="1"/>
          <p:nvPr/>
        </p:nvSpPr>
        <p:spPr>
          <a:xfrm>
            <a:off x="3963027" y="6110285"/>
            <a:ext cx="2269318" cy="276999"/>
          </a:xfrm>
          <a:prstGeom prst="rect">
            <a:avLst/>
          </a:prstGeom>
          <a:noFill/>
        </p:spPr>
        <p:txBody>
          <a:bodyPr wrap="square" rtlCol="0">
            <a:spAutoFit/>
          </a:bodyPr>
          <a:lstStyle/>
          <a:p>
            <a:r>
              <a:rPr lang="it-IT" sz="1200" dirty="0"/>
              <a:t>Google Banana</a:t>
            </a:r>
          </a:p>
        </p:txBody>
      </p:sp>
    </p:spTree>
    <p:extLst>
      <p:ext uri="{BB962C8B-B14F-4D97-AF65-F5344CB8AC3E}">
        <p14:creationId xmlns:p14="http://schemas.microsoft.com/office/powerpoint/2010/main" val="4094197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E3DA617-43F8-D9FE-5247-5BBD15E5DC70}"/>
            </a:ext>
          </a:extLst>
        </p:cNvPr>
        <p:cNvGrpSpPr/>
        <p:nvPr/>
      </p:nvGrpSpPr>
      <p:grpSpPr>
        <a:xfrm>
          <a:off x="0" y="0"/>
          <a:ext cx="0" cy="0"/>
          <a:chOff x="0" y="0"/>
          <a:chExt cx="0" cy="0"/>
        </a:xfrm>
      </p:grpSpPr>
      <p:sp>
        <p:nvSpPr>
          <p:cNvPr id="2" name="CasellaDiTesto 1">
            <a:extLst>
              <a:ext uri="{FF2B5EF4-FFF2-40B4-BE49-F238E27FC236}">
                <a16:creationId xmlns:a16="http://schemas.microsoft.com/office/drawing/2014/main" id="{7807E4B2-D37D-55E0-3BC5-ABF17315CDE6}"/>
              </a:ext>
            </a:extLst>
          </p:cNvPr>
          <p:cNvSpPr txBox="1"/>
          <p:nvPr/>
        </p:nvSpPr>
        <p:spPr>
          <a:xfrm>
            <a:off x="653142" y="762001"/>
            <a:ext cx="10885715" cy="861774"/>
          </a:xfrm>
          <a:prstGeom prst="rect">
            <a:avLst/>
          </a:prstGeom>
          <a:noFill/>
        </p:spPr>
        <p:txBody>
          <a:bodyPr wrap="square" rtlCol="0">
            <a:spAutoFit/>
          </a:bodyPr>
          <a:lstStyle/>
          <a:p>
            <a:pPr algn="ctr"/>
            <a:r>
              <a:rPr lang="de-DE" sz="3200" b="1" dirty="0" err="1">
                <a:solidFill>
                  <a:schemeClr val="bg1"/>
                </a:solidFill>
                <a:latin typeface="Verdana" panose="020B0604030504040204" pitchFamily="34" charset="0"/>
                <a:ea typeface="Verdana" panose="020B0604030504040204" pitchFamily="34" charset="0"/>
              </a:rPr>
              <a:t>Why</a:t>
            </a:r>
            <a:r>
              <a:rPr lang="de-DE" sz="3200" b="1" dirty="0">
                <a:solidFill>
                  <a:schemeClr val="bg1"/>
                </a:solidFill>
                <a:latin typeface="Verdana" panose="020B0604030504040204" pitchFamily="34" charset="0"/>
                <a:ea typeface="Verdana" panose="020B0604030504040204" pitchFamily="34" charset="0"/>
              </a:rPr>
              <a:t> </a:t>
            </a:r>
            <a:r>
              <a:rPr lang="de-DE" sz="3200" b="1" dirty="0" err="1">
                <a:solidFill>
                  <a:schemeClr val="bg1"/>
                </a:solidFill>
                <a:latin typeface="Verdana" panose="020B0604030504040204" pitchFamily="34" charset="0"/>
                <a:ea typeface="Verdana" panose="020B0604030504040204" pitchFamily="34" charset="0"/>
              </a:rPr>
              <a:t>does</a:t>
            </a:r>
            <a:r>
              <a:rPr lang="de-DE" sz="3200" b="1" dirty="0">
                <a:solidFill>
                  <a:schemeClr val="bg1"/>
                </a:solidFill>
                <a:latin typeface="Verdana" panose="020B0604030504040204" pitchFamily="34" charset="0"/>
                <a:ea typeface="Verdana" panose="020B0604030504040204" pitchFamily="34" charset="0"/>
              </a:rPr>
              <a:t> </a:t>
            </a:r>
            <a:r>
              <a:rPr lang="de-DE" sz="3200" b="1" dirty="0" err="1">
                <a:solidFill>
                  <a:schemeClr val="bg1"/>
                </a:solidFill>
                <a:latin typeface="Verdana" panose="020B0604030504040204" pitchFamily="34" charset="0"/>
                <a:ea typeface="Verdana" panose="020B0604030504040204" pitchFamily="34" charset="0"/>
              </a:rPr>
              <a:t>uncertainty</a:t>
            </a:r>
            <a:r>
              <a:rPr lang="de-DE" sz="3200" b="1" dirty="0">
                <a:solidFill>
                  <a:schemeClr val="bg1"/>
                </a:solidFill>
                <a:latin typeface="Verdana" panose="020B0604030504040204" pitchFamily="34" charset="0"/>
                <a:ea typeface="Verdana" panose="020B0604030504040204" pitchFamily="34" charset="0"/>
              </a:rPr>
              <a:t> </a:t>
            </a:r>
            <a:r>
              <a:rPr lang="de-DE" sz="3200" b="1" dirty="0" err="1">
                <a:solidFill>
                  <a:schemeClr val="bg1"/>
                </a:solidFill>
                <a:latin typeface="Verdana" panose="020B0604030504040204" pitchFamily="34" charset="0"/>
                <a:ea typeface="Verdana" panose="020B0604030504040204" pitchFamily="34" charset="0"/>
              </a:rPr>
              <a:t>quantification</a:t>
            </a:r>
            <a:r>
              <a:rPr lang="de-DE" sz="3200" b="1" dirty="0">
                <a:solidFill>
                  <a:schemeClr val="bg1"/>
                </a:solidFill>
                <a:latin typeface="Verdana" panose="020B0604030504040204" pitchFamily="34" charset="0"/>
                <a:ea typeface="Verdana" panose="020B0604030504040204" pitchFamily="34" charset="0"/>
              </a:rPr>
              <a:t> matter?</a:t>
            </a:r>
          </a:p>
          <a:p>
            <a:endParaRPr lang="it-IT" dirty="0"/>
          </a:p>
        </p:txBody>
      </p:sp>
      <p:pic>
        <p:nvPicPr>
          <p:cNvPr id="4" name="Immagine 3">
            <a:extLst>
              <a:ext uri="{FF2B5EF4-FFF2-40B4-BE49-F238E27FC236}">
                <a16:creationId xmlns:a16="http://schemas.microsoft.com/office/drawing/2014/main" id="{07B37115-ECC5-C2A2-E87D-F77B0B99C671}"/>
              </a:ext>
            </a:extLst>
          </p:cNvPr>
          <p:cNvPicPr>
            <a:picLocks noChangeAspect="1"/>
          </p:cNvPicPr>
          <p:nvPr/>
        </p:nvPicPr>
        <p:blipFill>
          <a:blip r:embed="rId2"/>
          <a:stretch>
            <a:fillRect/>
          </a:stretch>
        </p:blipFill>
        <p:spPr>
          <a:xfrm>
            <a:off x="3635828" y="2295408"/>
            <a:ext cx="4440691" cy="3800591"/>
          </a:xfrm>
          <a:prstGeom prst="rect">
            <a:avLst/>
          </a:prstGeom>
        </p:spPr>
      </p:pic>
      <p:sp>
        <p:nvSpPr>
          <p:cNvPr id="5" name="CasellaDiTesto 4">
            <a:extLst>
              <a:ext uri="{FF2B5EF4-FFF2-40B4-BE49-F238E27FC236}">
                <a16:creationId xmlns:a16="http://schemas.microsoft.com/office/drawing/2014/main" id="{5A6D3E2E-50CF-9659-BA5E-5D2350A406A7}"/>
              </a:ext>
            </a:extLst>
          </p:cNvPr>
          <p:cNvSpPr txBox="1"/>
          <p:nvPr/>
        </p:nvSpPr>
        <p:spPr>
          <a:xfrm>
            <a:off x="4234543" y="1623775"/>
            <a:ext cx="3276600" cy="369332"/>
          </a:xfrm>
          <a:prstGeom prst="rect">
            <a:avLst/>
          </a:prstGeom>
          <a:noFill/>
        </p:spPr>
        <p:txBody>
          <a:bodyPr wrap="square" rtlCol="0">
            <a:spAutoFit/>
          </a:bodyPr>
          <a:lstStyle/>
          <a:p>
            <a:pPr algn="ctr"/>
            <a:r>
              <a:rPr lang="it-IT" dirty="0">
                <a:solidFill>
                  <a:schemeClr val="bg1"/>
                </a:solidFill>
                <a:latin typeface="Verdana" panose="020B0604030504040204" pitchFamily="34" charset="0"/>
                <a:ea typeface="Verdana" panose="020B0604030504040204" pitchFamily="34" charset="0"/>
              </a:rPr>
              <a:t>Stock Investment Risk</a:t>
            </a:r>
          </a:p>
        </p:txBody>
      </p:sp>
      <p:sp>
        <p:nvSpPr>
          <p:cNvPr id="6" name="CasellaDiTesto 5">
            <a:extLst>
              <a:ext uri="{FF2B5EF4-FFF2-40B4-BE49-F238E27FC236}">
                <a16:creationId xmlns:a16="http://schemas.microsoft.com/office/drawing/2014/main" id="{263095F3-E751-A339-A2B9-D9E1E1F9FF40}"/>
              </a:ext>
            </a:extLst>
          </p:cNvPr>
          <p:cNvSpPr txBox="1"/>
          <p:nvPr/>
        </p:nvSpPr>
        <p:spPr>
          <a:xfrm flipH="1">
            <a:off x="8640823" y="4982142"/>
            <a:ext cx="2551573" cy="461665"/>
          </a:xfrm>
          <a:prstGeom prst="rect">
            <a:avLst/>
          </a:prstGeom>
          <a:noFill/>
        </p:spPr>
        <p:txBody>
          <a:bodyPr wrap="square" rtlCol="0">
            <a:spAutoFit/>
          </a:bodyPr>
          <a:lstStyle/>
          <a:p>
            <a:r>
              <a:rPr lang="it-IT" sz="1200" dirty="0">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https://deepai.org/machine-learning-model/text2img</a:t>
            </a:r>
            <a:endParaRPr lang="it-IT" sz="1200"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59672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1F12F7-E1CF-E4A5-E11E-714CC19E44AA}"/>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asellaDiTesto 1">
            <a:extLst>
              <a:ext uri="{FF2B5EF4-FFF2-40B4-BE49-F238E27FC236}">
                <a16:creationId xmlns:a16="http://schemas.microsoft.com/office/drawing/2014/main" id="{DF2D876E-38D7-6D41-0002-10AC77A7AD30}"/>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Why does uncertainty quantification matter?</a:t>
            </a:r>
          </a:p>
          <a:p>
            <a:pPr algn="r">
              <a:lnSpc>
                <a:spcPct val="90000"/>
              </a:lnSpc>
              <a:spcBef>
                <a:spcPct val="0"/>
              </a:spcBef>
              <a:spcAft>
                <a:spcPts val="600"/>
              </a:spcAft>
            </a:pPr>
            <a:endParaRPr lang="en-US" sz="4000" kern="1200">
              <a:solidFill>
                <a:srgbClr val="FFFFFF"/>
              </a:solidFill>
              <a:latin typeface="+mj-lt"/>
              <a:ea typeface="+mj-ea"/>
              <a:cs typeface="+mj-cs"/>
            </a:endParaRPr>
          </a:p>
        </p:txBody>
      </p:sp>
      <p:sp>
        <p:nvSpPr>
          <p:cNvPr id="3" name="CasellaDiTesto 2">
            <a:extLst>
              <a:ext uri="{FF2B5EF4-FFF2-40B4-BE49-F238E27FC236}">
                <a16:creationId xmlns:a16="http://schemas.microsoft.com/office/drawing/2014/main" id="{8213AD5F-809B-58E1-47A7-1FE843A75064}"/>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Uncertainty quantification is a crucial aspect of predictive modelling. Traditional predictions typically produce a single-point output for a given input because they rely on models that provide only the most likely outcome. These models either cannot capture the full complexity of the real world or are based on incomplete data. </a:t>
            </a:r>
          </a:p>
          <a:p>
            <a:pPr indent="-228600">
              <a:lnSpc>
                <a:spcPct val="90000"/>
              </a:lnSpc>
              <a:spcAft>
                <a:spcPts val="600"/>
              </a:spcAft>
              <a:buFont typeface="Arial" panose="020B0604020202020204" pitchFamily="34" charset="0"/>
              <a:buChar char="•"/>
            </a:pPr>
            <a:r>
              <a:rPr lang="en-US" sz="2000"/>
              <a:t>Uncertainty can be broken into:</a:t>
            </a:r>
          </a:p>
          <a:p>
            <a:pPr marL="457200" indent="-228600">
              <a:lnSpc>
                <a:spcPct val="90000"/>
              </a:lnSpc>
              <a:spcAft>
                <a:spcPts val="600"/>
              </a:spcAft>
              <a:buFont typeface="Arial" panose="020B0604020202020204" pitchFamily="34" charset="0"/>
              <a:buChar char="•"/>
            </a:pPr>
            <a:r>
              <a:rPr lang="en-US" sz="2000" b="1"/>
              <a:t>Aleatoric Uncertainty</a:t>
            </a:r>
            <a:r>
              <a:rPr lang="en-US" sz="2000"/>
              <a:t>. This type of uncertainty arises from inherent randomness in the data. It is also known as statistical or irreducible uncertainty. In machine learning, aleatoric uncertainty can result from noise in the data or measurement errors.</a:t>
            </a:r>
          </a:p>
          <a:p>
            <a:pPr marL="457200" indent="-228600">
              <a:lnSpc>
                <a:spcPct val="90000"/>
              </a:lnSpc>
              <a:spcAft>
                <a:spcPts val="600"/>
              </a:spcAft>
              <a:buFont typeface="Arial" panose="020B0604020202020204" pitchFamily="34" charset="0"/>
              <a:buChar char="•"/>
            </a:pPr>
            <a:r>
              <a:rPr lang="en-US" sz="2000" b="1"/>
              <a:t>Epistemic Uncertainty</a:t>
            </a:r>
            <a:r>
              <a:rPr lang="en-US" sz="2000"/>
              <a:t>. This type of uncertainty arises from a lack of knowledge or information. It is also known as systematic or reducible uncertainty. Epistemic uncertainty can be reduced by gathering more data or improving the model.     </a:t>
            </a:r>
          </a:p>
          <a:p>
            <a:pPr indent="-228600">
              <a:lnSpc>
                <a:spcPct val="90000"/>
              </a:lnSpc>
              <a:spcAft>
                <a:spcPts val="600"/>
              </a:spcAft>
              <a:buFont typeface="Arial" panose="020B0604020202020204" pitchFamily="34" charset="0"/>
              <a:buChar char="•"/>
            </a:pPr>
            <a:endParaRPr lang="en-US" sz="2000"/>
          </a:p>
        </p:txBody>
      </p:sp>
    </p:spTree>
    <p:extLst>
      <p:ext uri="{BB962C8B-B14F-4D97-AF65-F5344CB8AC3E}">
        <p14:creationId xmlns:p14="http://schemas.microsoft.com/office/powerpoint/2010/main" val="34562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C72CAD6E-460D-1F0B-6B07-AE4E9B93C264}"/>
              </a:ext>
            </a:extLst>
          </p:cNvPr>
          <p:cNvSpPr txBox="1"/>
          <p:nvPr/>
        </p:nvSpPr>
        <p:spPr>
          <a:xfrm>
            <a:off x="544285" y="4158343"/>
            <a:ext cx="10853057" cy="2585323"/>
          </a:xfrm>
          <a:prstGeom prst="rect">
            <a:avLst/>
          </a:prstGeom>
          <a:noFill/>
        </p:spPr>
        <p:txBody>
          <a:bodyPr wrap="square" rtlCol="0">
            <a:spAutoFit/>
          </a:bodyPr>
          <a:lstStyle/>
          <a:p>
            <a:pPr algn="just"/>
            <a:r>
              <a:rPr lang="it-IT">
                <a:solidFill>
                  <a:schemeClr val="bg1"/>
                </a:solidFill>
                <a:latin typeface="Verdana" panose="020B0604030504040204" pitchFamily="34" charset="0"/>
                <a:ea typeface="Verdana" panose="020B0604030504040204" pitchFamily="34" charset="0"/>
              </a:rPr>
              <a:t>Conformal prediction is a powerful machine learning framework used to evaluate the uncertainty of predictions. It turns point predictions into prediction sets/intervals.</a:t>
            </a:r>
          </a:p>
          <a:p>
            <a:pPr algn="just"/>
            <a:endParaRPr lang="it-IT">
              <a:solidFill>
                <a:schemeClr val="bg1"/>
              </a:solidFill>
              <a:latin typeface="Verdana" panose="020B0604030504040204" pitchFamily="34" charset="0"/>
              <a:ea typeface="Verdana" panose="020B0604030504040204" pitchFamily="34" charset="0"/>
            </a:endParaRPr>
          </a:p>
          <a:p>
            <a:pPr algn="just"/>
            <a:r>
              <a:rPr lang="en-US">
                <a:solidFill>
                  <a:schemeClr val="bg1"/>
                </a:solidFill>
                <a:latin typeface="Verdana" panose="020B0604030504040204" pitchFamily="34" charset="0"/>
                <a:ea typeface="Verdana" panose="020B0604030504040204" pitchFamily="34" charset="0"/>
              </a:rPr>
              <a:t>Some advantages of using conformal prediction for uncertainty quantification:</a:t>
            </a:r>
          </a:p>
          <a:p>
            <a:pPr algn="just"/>
            <a:r>
              <a:rPr lang="en-US">
                <a:solidFill>
                  <a:schemeClr val="bg1"/>
                </a:solidFill>
                <a:latin typeface="Verdana" panose="020B0604030504040204" pitchFamily="34" charset="0"/>
                <a:ea typeface="Verdana" panose="020B0604030504040204" pitchFamily="34" charset="0"/>
              </a:rPr>
              <a:t>-</a:t>
            </a:r>
            <a:r>
              <a:rPr lang="en-US" b="1">
                <a:solidFill>
                  <a:schemeClr val="bg1"/>
                </a:solidFill>
                <a:latin typeface="Verdana" panose="020B0604030504040204" pitchFamily="34" charset="0"/>
                <a:ea typeface="Verdana" panose="020B0604030504040204" pitchFamily="34" charset="0"/>
              </a:rPr>
              <a:t>distribution-free</a:t>
            </a:r>
            <a:r>
              <a:rPr lang="en-US">
                <a:solidFill>
                  <a:schemeClr val="bg1"/>
                </a:solidFill>
                <a:latin typeface="Verdana" panose="020B0604030504040204" pitchFamily="34" charset="0"/>
                <a:ea typeface="Verdana" panose="020B0604030504040204" pitchFamily="34" charset="0"/>
              </a:rPr>
              <a:t>;</a:t>
            </a:r>
          </a:p>
          <a:p>
            <a:pPr algn="just"/>
            <a:r>
              <a:rPr lang="en-US">
                <a:solidFill>
                  <a:schemeClr val="bg1"/>
                </a:solidFill>
                <a:latin typeface="Verdana" panose="020B0604030504040204" pitchFamily="34" charset="0"/>
                <a:ea typeface="Verdana" panose="020B0604030504040204" pitchFamily="34" charset="0"/>
              </a:rPr>
              <a:t>-</a:t>
            </a:r>
            <a:r>
              <a:rPr lang="en-US" b="1">
                <a:solidFill>
                  <a:schemeClr val="bg1"/>
                </a:solidFill>
                <a:latin typeface="Verdana" panose="020B0604030504040204" pitchFamily="34" charset="0"/>
                <a:ea typeface="Verdana" panose="020B0604030504040204" pitchFamily="34" charset="0"/>
              </a:rPr>
              <a:t>guaranteed coverage</a:t>
            </a:r>
            <a:r>
              <a:rPr lang="en-US">
                <a:solidFill>
                  <a:schemeClr val="bg1"/>
                </a:solidFill>
                <a:latin typeface="Verdana" panose="020B0604030504040204" pitchFamily="34" charset="0"/>
                <a:ea typeface="Verdana" panose="020B0604030504040204" pitchFamily="34" charset="0"/>
              </a:rPr>
              <a:t>;</a:t>
            </a:r>
          </a:p>
          <a:p>
            <a:pPr algn="just"/>
            <a:r>
              <a:rPr lang="en-US">
                <a:solidFill>
                  <a:schemeClr val="bg1"/>
                </a:solidFill>
                <a:latin typeface="Verdana" panose="020B0604030504040204" pitchFamily="34" charset="0"/>
                <a:ea typeface="Verdana" panose="020B0604030504040204" pitchFamily="34" charset="0"/>
              </a:rPr>
              <a:t>-</a:t>
            </a:r>
            <a:r>
              <a:rPr lang="en-US" b="1">
                <a:solidFill>
                  <a:schemeClr val="bg1"/>
                </a:solidFill>
                <a:latin typeface="Verdana" panose="020B0604030504040204" pitchFamily="34" charset="0"/>
                <a:ea typeface="Verdana" panose="020B0604030504040204" pitchFamily="34" charset="0"/>
              </a:rPr>
              <a:t>model-agnostic;</a:t>
            </a:r>
          </a:p>
          <a:p>
            <a:pPr algn="just"/>
            <a:r>
              <a:rPr lang="en-US">
                <a:solidFill>
                  <a:schemeClr val="bg1"/>
                </a:solidFill>
                <a:latin typeface="Verdana" panose="020B0604030504040204" pitchFamily="34" charset="0"/>
                <a:ea typeface="Verdana" panose="020B0604030504040204" pitchFamily="34" charset="0"/>
              </a:rPr>
              <a:t>-</a:t>
            </a:r>
            <a:r>
              <a:rPr lang="en-US" b="1">
                <a:solidFill>
                  <a:schemeClr val="bg1"/>
                </a:solidFill>
                <a:latin typeface="Verdana" panose="020B0604030504040204" pitchFamily="34" charset="0"/>
                <a:ea typeface="Verdana" panose="020B0604030504040204" pitchFamily="34" charset="0"/>
              </a:rPr>
              <a:t>easy implementation</a:t>
            </a:r>
          </a:p>
          <a:p>
            <a:endParaRPr lang="it-IT" dirty="0">
              <a:solidFill>
                <a:schemeClr val="bg1"/>
              </a:solidFill>
            </a:endParaRPr>
          </a:p>
        </p:txBody>
      </p:sp>
      <p:sp>
        <p:nvSpPr>
          <p:cNvPr id="3" name="CasellaDiTesto 2">
            <a:extLst>
              <a:ext uri="{FF2B5EF4-FFF2-40B4-BE49-F238E27FC236}">
                <a16:creationId xmlns:a16="http://schemas.microsoft.com/office/drawing/2014/main" id="{091E506C-E68E-A59E-7A72-C08766A422E0}"/>
              </a:ext>
            </a:extLst>
          </p:cNvPr>
          <p:cNvSpPr txBox="1"/>
          <p:nvPr/>
        </p:nvSpPr>
        <p:spPr>
          <a:xfrm>
            <a:off x="870857" y="348343"/>
            <a:ext cx="9046029" cy="861774"/>
          </a:xfrm>
          <a:prstGeom prst="rect">
            <a:avLst/>
          </a:prstGeom>
          <a:noFill/>
        </p:spPr>
        <p:txBody>
          <a:bodyPr wrap="square" rtlCol="0">
            <a:spAutoFit/>
          </a:bodyPr>
          <a:lstStyle/>
          <a:p>
            <a:pPr algn="ctr"/>
            <a:r>
              <a:rPr lang="de-DE" sz="3200" b="1">
                <a:solidFill>
                  <a:schemeClr val="bg1"/>
                </a:solidFill>
                <a:latin typeface="Verdana" panose="020B0604030504040204" pitchFamily="34" charset="0"/>
                <a:ea typeface="Verdana" panose="020B0604030504040204" pitchFamily="34" charset="0"/>
              </a:rPr>
              <a:t>Why Conformal Prediction ?</a:t>
            </a:r>
          </a:p>
          <a:p>
            <a:endParaRPr lang="it-IT" dirty="0"/>
          </a:p>
        </p:txBody>
      </p:sp>
      <p:graphicFrame>
        <p:nvGraphicFramePr>
          <p:cNvPr id="4" name="Segnaposto contenuto 1">
            <a:extLst>
              <a:ext uri="{FF2B5EF4-FFF2-40B4-BE49-F238E27FC236}">
                <a16:creationId xmlns:a16="http://schemas.microsoft.com/office/drawing/2014/main" id="{40EF711D-96E3-1FCD-70DD-A494878B6795}"/>
              </a:ext>
            </a:extLst>
          </p:cNvPr>
          <p:cNvGraphicFramePr>
            <a:graphicFrameLocks/>
          </p:cNvGraphicFramePr>
          <p:nvPr>
            <p:extLst>
              <p:ext uri="{D42A27DB-BD31-4B8C-83A1-F6EECF244321}">
                <p14:modId xmlns:p14="http://schemas.microsoft.com/office/powerpoint/2010/main" val="2683865918"/>
              </p:ext>
            </p:extLst>
          </p:nvPr>
        </p:nvGraphicFramePr>
        <p:xfrm>
          <a:off x="3035660" y="1556927"/>
          <a:ext cx="6120680" cy="20780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550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egnaposto testo 2">
            <a:extLst>
              <a:ext uri="{FF2B5EF4-FFF2-40B4-BE49-F238E27FC236}">
                <a16:creationId xmlns:a16="http://schemas.microsoft.com/office/drawing/2014/main" id="{5A076FBB-91C9-4945-2296-5003492E29F1}"/>
              </a:ext>
            </a:extLst>
          </p:cNvPr>
          <p:cNvSpPr txBox="1">
            <a:spLocks/>
          </p:cNvSpPr>
          <p:nvPr/>
        </p:nvSpPr>
        <p:spPr>
          <a:xfrm>
            <a:off x="1371597" y="348865"/>
            <a:ext cx="10044023" cy="877729"/>
          </a:xfrm>
          <a:prstGeom prst="rect">
            <a:avLst/>
          </a:prstGeom>
        </p:spPr>
        <p:txBody>
          <a:bodyPr vert="horz" lIns="91440" tIns="45720" rIns="91440" bIns="45720" rtlCol="0" anchor="ctr">
            <a:normAutofit/>
          </a:bodyP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90000"/>
              </a:lnSpc>
              <a:spcBef>
                <a:spcPct val="0"/>
              </a:spcBef>
              <a:spcAft>
                <a:spcPts val="600"/>
              </a:spcAft>
            </a:pPr>
            <a:r>
              <a:rPr lang="en-US" sz="4000" b="1" kern="1200">
                <a:solidFill>
                  <a:srgbClr val="FFFFFF"/>
                </a:solidFill>
                <a:latin typeface="+mj-lt"/>
                <a:ea typeface="+mj-ea"/>
                <a:cs typeface="+mj-cs"/>
              </a:rPr>
              <a:t>Conformal Prediction Properties</a:t>
            </a:r>
          </a:p>
        </p:txBody>
      </p:sp>
      <p:graphicFrame>
        <p:nvGraphicFramePr>
          <p:cNvPr id="5" name="Segnaposto contenuto 4">
            <a:extLst>
              <a:ext uri="{FF2B5EF4-FFF2-40B4-BE49-F238E27FC236}">
                <a16:creationId xmlns:a16="http://schemas.microsoft.com/office/drawing/2014/main" id="{56FE91E6-05CF-6453-14B7-B8E5829923C6}"/>
              </a:ext>
            </a:extLst>
          </p:cNvPr>
          <p:cNvGraphicFramePr>
            <a:graphicFrameLocks/>
          </p:cNvGraphicFramePr>
          <p:nvPr>
            <p:extLst>
              <p:ext uri="{D42A27DB-BD31-4B8C-83A1-F6EECF244321}">
                <p14:modId xmlns:p14="http://schemas.microsoft.com/office/powerpoint/2010/main" val="203824415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575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F41BC74-BC5A-1976-4D6F-52C344806136}"/>
              </a:ext>
            </a:extLst>
          </p:cNvPr>
          <p:cNvSpPr txBox="1"/>
          <p:nvPr/>
        </p:nvSpPr>
        <p:spPr>
          <a:xfrm>
            <a:off x="6096000" y="1396008"/>
            <a:ext cx="5832648" cy="3970318"/>
          </a:xfrm>
          <a:prstGeom prst="rect">
            <a:avLst/>
          </a:prstGeom>
          <a:noFill/>
        </p:spPr>
        <p:txBody>
          <a:bodyPr wrap="square" rtlCol="0">
            <a:spAutoFit/>
          </a:bodyPr>
          <a:lstStyle/>
          <a:p>
            <a:pPr marL="342900" indent="-342900">
              <a:buFont typeface="Arial" panose="020B0604020202020204" pitchFamily="34" charset="0"/>
              <a:buChar char="•"/>
            </a:pPr>
            <a:r>
              <a:rPr lang="it-IT" dirty="0">
                <a:solidFill>
                  <a:schemeClr val="bg1"/>
                </a:solidFill>
                <a:latin typeface="Verdana" panose="020B0604030504040204" pitchFamily="34" charset="0"/>
                <a:ea typeface="Verdana" panose="020B0604030504040204" pitchFamily="34" charset="0"/>
              </a:rPr>
              <a:t>The Confidence </a:t>
            </a:r>
            <a:r>
              <a:rPr lang="it-IT" dirty="0" err="1">
                <a:solidFill>
                  <a:schemeClr val="bg1"/>
                </a:solidFill>
                <a:latin typeface="Verdana" panose="020B0604030504040204" pitchFamily="34" charset="0"/>
                <a:ea typeface="Verdana" panose="020B0604030504040204" pitchFamily="34" charset="0"/>
              </a:rPr>
              <a:t>Interval</a:t>
            </a:r>
            <a:r>
              <a:rPr lang="it-IT" dirty="0">
                <a:solidFill>
                  <a:schemeClr val="bg1"/>
                </a:solidFill>
                <a:latin typeface="Verdana" panose="020B0604030504040204" pitchFamily="34" charset="0"/>
                <a:ea typeface="Verdana" panose="020B0604030504040204" pitchFamily="34" charset="0"/>
              </a:rPr>
              <a:t> shows the </a:t>
            </a:r>
            <a:r>
              <a:rPr lang="it-IT" dirty="0" err="1">
                <a:solidFill>
                  <a:schemeClr val="bg1"/>
                </a:solidFill>
                <a:latin typeface="Verdana" panose="020B0604030504040204" pitchFamily="34" charset="0"/>
                <a:ea typeface="Verdana" panose="020B0604030504040204" pitchFamily="34" charset="0"/>
              </a:rPr>
              <a:t>uncertainty</a:t>
            </a:r>
            <a:r>
              <a:rPr lang="it-IT" dirty="0">
                <a:solidFill>
                  <a:schemeClr val="bg1"/>
                </a:solidFill>
                <a:latin typeface="Verdana" panose="020B0604030504040204" pitchFamily="34" charset="0"/>
                <a:ea typeface="Verdana" panose="020B0604030504040204" pitchFamily="34" charset="0"/>
              </a:rPr>
              <a:t> of a </a:t>
            </a:r>
            <a:r>
              <a:rPr lang="it-IT" dirty="0" err="1">
                <a:solidFill>
                  <a:schemeClr val="bg1"/>
                </a:solidFill>
                <a:latin typeface="Verdana" panose="020B0604030504040204" pitchFamily="34" charset="0"/>
                <a:ea typeface="Verdana" panose="020B0604030504040204" pitchFamily="34" charset="0"/>
              </a:rPr>
              <a:t>population</a:t>
            </a:r>
            <a:r>
              <a:rPr lang="it-IT" dirty="0">
                <a:solidFill>
                  <a:schemeClr val="bg1"/>
                </a:solidFill>
                <a:latin typeface="Verdana" panose="020B0604030504040204" pitchFamily="34" charset="0"/>
                <a:ea typeface="Verdana" panose="020B0604030504040204" pitchFamily="34" charset="0"/>
              </a:rPr>
              <a:t> </a:t>
            </a:r>
            <a:r>
              <a:rPr lang="it-IT" dirty="0" err="1">
                <a:solidFill>
                  <a:schemeClr val="bg1"/>
                </a:solidFill>
                <a:latin typeface="Verdana" panose="020B0604030504040204" pitchFamily="34" charset="0"/>
                <a:ea typeface="Verdana" panose="020B0604030504040204" pitchFamily="34" charset="0"/>
              </a:rPr>
              <a:t>parameter</a:t>
            </a:r>
            <a:r>
              <a:rPr lang="it-IT" dirty="0">
                <a:solidFill>
                  <a:schemeClr val="bg1"/>
                </a:solidFill>
                <a:latin typeface="Verdana" panose="020B0604030504040204" pitchFamily="34" charset="0"/>
                <a:ea typeface="Verdana" panose="020B0604030504040204" pitchFamily="34" charset="0"/>
              </a:rPr>
              <a:t>, </a:t>
            </a:r>
            <a:r>
              <a:rPr lang="it-IT" dirty="0" err="1">
                <a:solidFill>
                  <a:schemeClr val="bg1"/>
                </a:solidFill>
                <a:latin typeface="Verdana" panose="020B0604030504040204" pitchFamily="34" charset="0"/>
                <a:ea typeface="Verdana" panose="020B0604030504040204" pitchFamily="34" charset="0"/>
              </a:rPr>
              <a:t>such</a:t>
            </a:r>
            <a:r>
              <a:rPr lang="it-IT" dirty="0">
                <a:solidFill>
                  <a:schemeClr val="bg1"/>
                </a:solidFill>
                <a:latin typeface="Verdana" panose="020B0604030504040204" pitchFamily="34" charset="0"/>
                <a:ea typeface="Verdana" panose="020B0604030504040204" pitchFamily="34" charset="0"/>
              </a:rPr>
              <a:t> </a:t>
            </a:r>
            <a:r>
              <a:rPr lang="it-IT" dirty="0" err="1">
                <a:solidFill>
                  <a:schemeClr val="bg1"/>
                </a:solidFill>
                <a:latin typeface="Verdana" panose="020B0604030504040204" pitchFamily="34" charset="0"/>
                <a:ea typeface="Verdana" panose="020B0604030504040204" pitchFamily="34" charset="0"/>
              </a:rPr>
              <a:t>as</a:t>
            </a:r>
            <a:r>
              <a:rPr lang="it-IT" dirty="0">
                <a:solidFill>
                  <a:schemeClr val="bg1"/>
                </a:solidFill>
                <a:latin typeface="Verdana" panose="020B0604030504040204" pitchFamily="34" charset="0"/>
                <a:ea typeface="Verdana" panose="020B0604030504040204" pitchFamily="34" charset="0"/>
              </a:rPr>
              <a:t> the </a:t>
            </a:r>
            <a:r>
              <a:rPr lang="it-IT" dirty="0" err="1">
                <a:solidFill>
                  <a:schemeClr val="bg1"/>
                </a:solidFill>
                <a:latin typeface="Verdana" panose="020B0604030504040204" pitchFamily="34" charset="0"/>
                <a:ea typeface="Verdana" panose="020B0604030504040204" pitchFamily="34" charset="0"/>
              </a:rPr>
              <a:t>mean</a:t>
            </a:r>
            <a:r>
              <a:rPr lang="it-IT" dirty="0">
                <a:solidFill>
                  <a:schemeClr val="bg1"/>
                </a:solidFill>
                <a:latin typeface="Verdana" panose="020B0604030504040204" pitchFamily="34" charset="0"/>
                <a:ea typeface="Verdana" panose="020B0604030504040204" pitchFamily="34" charset="0"/>
              </a:rPr>
              <a:t>.</a:t>
            </a:r>
          </a:p>
          <a:p>
            <a:pPr marL="342900" indent="-342900">
              <a:buFont typeface="Arial" panose="020B0604020202020204" pitchFamily="34" charset="0"/>
              <a:buChar char="•"/>
            </a:pPr>
            <a:r>
              <a:rPr lang="it-IT" dirty="0">
                <a:solidFill>
                  <a:schemeClr val="bg1"/>
                </a:solidFill>
                <a:latin typeface="Verdana" panose="020B0604030504040204" pitchFamily="34" charset="0"/>
                <a:ea typeface="Verdana" panose="020B0604030504040204" pitchFamily="34" charset="0"/>
              </a:rPr>
              <a:t>The </a:t>
            </a:r>
            <a:r>
              <a:rPr lang="it-IT" dirty="0" err="1">
                <a:solidFill>
                  <a:schemeClr val="bg1"/>
                </a:solidFill>
                <a:latin typeface="Verdana" panose="020B0604030504040204" pitchFamily="34" charset="0"/>
                <a:ea typeface="Verdana" panose="020B0604030504040204" pitchFamily="34" charset="0"/>
              </a:rPr>
              <a:t>Prediction</a:t>
            </a:r>
            <a:r>
              <a:rPr lang="it-IT" dirty="0">
                <a:solidFill>
                  <a:schemeClr val="bg1"/>
                </a:solidFill>
                <a:latin typeface="Verdana" panose="020B0604030504040204" pitchFamily="34" charset="0"/>
                <a:ea typeface="Verdana" panose="020B0604030504040204" pitchFamily="34" charset="0"/>
              </a:rPr>
              <a:t> </a:t>
            </a:r>
            <a:r>
              <a:rPr lang="it-IT" dirty="0" err="1">
                <a:solidFill>
                  <a:schemeClr val="bg1"/>
                </a:solidFill>
                <a:latin typeface="Verdana" panose="020B0604030504040204" pitchFamily="34" charset="0"/>
                <a:ea typeface="Verdana" panose="020B0604030504040204" pitchFamily="34" charset="0"/>
              </a:rPr>
              <a:t>Interval</a:t>
            </a:r>
            <a:r>
              <a:rPr lang="it-IT" dirty="0">
                <a:solidFill>
                  <a:schemeClr val="bg1"/>
                </a:solidFill>
                <a:latin typeface="Verdana" panose="020B0604030504040204" pitchFamily="34" charset="0"/>
                <a:ea typeface="Verdana" panose="020B0604030504040204" pitchFamily="34" charset="0"/>
              </a:rPr>
              <a:t> shows the </a:t>
            </a:r>
            <a:r>
              <a:rPr lang="it-IT" dirty="0" err="1">
                <a:solidFill>
                  <a:schemeClr val="bg1"/>
                </a:solidFill>
                <a:latin typeface="Verdana" panose="020B0604030504040204" pitchFamily="34" charset="0"/>
                <a:ea typeface="Verdana" panose="020B0604030504040204" pitchFamily="34" charset="0"/>
              </a:rPr>
              <a:t>uncertainty</a:t>
            </a:r>
            <a:r>
              <a:rPr lang="it-IT" dirty="0">
                <a:solidFill>
                  <a:schemeClr val="bg1"/>
                </a:solidFill>
                <a:latin typeface="Verdana" panose="020B0604030504040204" pitchFamily="34" charset="0"/>
                <a:ea typeface="Verdana" panose="020B0604030504040204" pitchFamily="34" charset="0"/>
              </a:rPr>
              <a:t> of a </a:t>
            </a:r>
            <a:r>
              <a:rPr lang="it-IT" dirty="0" err="1">
                <a:solidFill>
                  <a:schemeClr val="bg1"/>
                </a:solidFill>
                <a:latin typeface="Verdana" panose="020B0604030504040204" pitchFamily="34" charset="0"/>
                <a:ea typeface="Verdana" panose="020B0604030504040204" pitchFamily="34" charset="0"/>
              </a:rPr>
              <a:t>specific</a:t>
            </a:r>
            <a:r>
              <a:rPr lang="it-IT" dirty="0">
                <a:solidFill>
                  <a:schemeClr val="bg1"/>
                </a:solidFill>
                <a:latin typeface="Verdana" panose="020B0604030504040204" pitchFamily="34" charset="0"/>
                <a:ea typeface="Verdana" panose="020B0604030504040204" pitchFamily="34" charset="0"/>
              </a:rPr>
              <a:t> </a:t>
            </a:r>
            <a:r>
              <a:rPr lang="it-IT" dirty="0" err="1">
                <a:solidFill>
                  <a:schemeClr val="bg1"/>
                </a:solidFill>
                <a:latin typeface="Verdana" panose="020B0604030504040204" pitchFamily="34" charset="0"/>
                <a:ea typeface="Verdana" panose="020B0604030504040204" pitchFamily="34" charset="0"/>
              </a:rPr>
              <a:t>value</a:t>
            </a:r>
            <a:r>
              <a:rPr lang="it-IT" dirty="0">
                <a:solidFill>
                  <a:schemeClr val="bg1"/>
                </a:solidFill>
                <a:latin typeface="Verdana" panose="020B0604030504040204" pitchFamily="34" charset="0"/>
                <a:ea typeface="Verdana" panose="020B0604030504040204" pitchFamily="34" charset="0"/>
              </a:rPr>
              <a:t>.</a:t>
            </a:r>
          </a:p>
          <a:p>
            <a:pPr marL="342900" indent="-342900">
              <a:buFont typeface="Arial" panose="020B0604020202020204" pitchFamily="34" charset="0"/>
              <a:buChar char="•"/>
            </a:pPr>
            <a:r>
              <a:rPr lang="en-US" i="0" dirty="0">
                <a:solidFill>
                  <a:schemeClr val="bg1"/>
                </a:solidFill>
                <a:effectLst/>
                <a:latin typeface="Verdana" panose="020B0604030504040204" pitchFamily="34" charset="0"/>
                <a:ea typeface="Verdana" panose="020B0604030504040204" pitchFamily="34" charset="0"/>
              </a:rPr>
              <a:t>The Confidence Interval focuses on past or current events.</a:t>
            </a:r>
            <a:endParaRPr lang="it-IT" i="0" dirty="0">
              <a:solidFill>
                <a:schemeClr val="bg1"/>
              </a:solidFill>
              <a:effectLst/>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i="0" dirty="0">
                <a:solidFill>
                  <a:schemeClr val="bg1"/>
                </a:solidFill>
                <a:effectLst/>
                <a:latin typeface="Verdana" panose="020B0604030504040204" pitchFamily="34" charset="0"/>
                <a:ea typeface="Verdana" panose="020B0604030504040204" pitchFamily="34" charset="0"/>
              </a:rPr>
              <a:t>The Prediction Interval focuses on future events.</a:t>
            </a:r>
            <a:endParaRPr lang="it-IT" dirty="0">
              <a:solidFill>
                <a:schemeClr val="bg1"/>
              </a:solidFill>
              <a:latin typeface="Verdana" panose="020B0604030504040204" pitchFamily="34" charset="0"/>
              <a:ea typeface="Verdana" panose="020B0604030504040204" pitchFamily="34" charset="0"/>
            </a:endParaRPr>
          </a:p>
          <a:p>
            <a:pPr marL="342900" indent="-342900">
              <a:buFont typeface="Arial" panose="020B0604020202020204" pitchFamily="34" charset="0"/>
              <a:buChar char="•"/>
            </a:pPr>
            <a:r>
              <a:rPr lang="en-US" i="0" dirty="0">
                <a:solidFill>
                  <a:schemeClr val="bg1"/>
                </a:solidFill>
                <a:effectLst/>
                <a:latin typeface="Verdana" panose="020B0604030504040204" pitchFamily="34" charset="0"/>
                <a:ea typeface="Verdana" panose="020B0604030504040204" pitchFamily="34" charset="0"/>
              </a:rPr>
              <a:t>A Prediction Interval is generally wider than a Confidence Interval</a:t>
            </a:r>
            <a:r>
              <a:rPr lang="it-IT" i="0" dirty="0">
                <a:solidFill>
                  <a:schemeClr val="bg1"/>
                </a:solidFill>
                <a:effectLst/>
                <a:latin typeface="Verdana" panose="020B0604030504040204" pitchFamily="34" charset="0"/>
                <a:ea typeface="Verdana" panose="020B0604030504040204" pitchFamily="34" charset="0"/>
              </a:rPr>
              <a:t>, </a:t>
            </a:r>
            <a:r>
              <a:rPr lang="it-IT" i="0" dirty="0" err="1">
                <a:solidFill>
                  <a:schemeClr val="bg1"/>
                </a:solidFill>
                <a:effectLst/>
                <a:latin typeface="Verdana" panose="020B0604030504040204" pitchFamily="34" charset="0"/>
                <a:ea typeface="Verdana" panose="020B0604030504040204" pitchFamily="34" charset="0"/>
              </a:rPr>
              <a:t>because</a:t>
            </a:r>
            <a:r>
              <a:rPr lang="it-IT" dirty="0">
                <a:solidFill>
                  <a:schemeClr val="bg1"/>
                </a:solidFill>
                <a:latin typeface="Verdana" panose="020B0604030504040204" pitchFamily="34" charset="0"/>
                <a:ea typeface="Verdana" panose="020B0604030504040204" pitchFamily="34" charset="0"/>
              </a:rPr>
              <a:t> </a:t>
            </a:r>
            <a:r>
              <a:rPr lang="en-US" i="0" dirty="0">
                <a:solidFill>
                  <a:schemeClr val="bg1"/>
                </a:solidFill>
                <a:effectLst/>
                <a:latin typeface="Verdana" panose="020B0604030504040204" pitchFamily="34" charset="0"/>
                <a:ea typeface="Verdana" panose="020B0604030504040204" pitchFamily="34" charset="0"/>
              </a:rPr>
              <a:t>the Prediction Interval must account for the additional uncertainty of a single observation compared to the mean.</a:t>
            </a:r>
            <a:r>
              <a:rPr lang="it-IT" i="0" dirty="0">
                <a:solidFill>
                  <a:schemeClr val="bg1"/>
                </a:solidFill>
                <a:effectLst/>
                <a:latin typeface="Verdana" panose="020B0604030504040204" pitchFamily="34" charset="0"/>
                <a:ea typeface="Verdana" panose="020B0604030504040204" pitchFamily="34" charset="0"/>
              </a:rPr>
              <a:t> </a:t>
            </a:r>
            <a:endParaRPr lang="it-IT" dirty="0">
              <a:solidFill>
                <a:schemeClr val="bg1"/>
              </a:solidFill>
              <a:latin typeface="Verdana" panose="020B0604030504040204" pitchFamily="34" charset="0"/>
              <a:ea typeface="Verdana" panose="020B0604030504040204" pitchFamily="34" charset="0"/>
            </a:endParaRPr>
          </a:p>
        </p:txBody>
      </p:sp>
      <p:pic>
        <p:nvPicPr>
          <p:cNvPr id="3" name="Segnaposto contenuto 7">
            <a:extLst>
              <a:ext uri="{FF2B5EF4-FFF2-40B4-BE49-F238E27FC236}">
                <a16:creationId xmlns:a16="http://schemas.microsoft.com/office/drawing/2014/main" id="{6F6284C4-0144-9274-E2A2-A5EBE2E9BB2E}"/>
              </a:ext>
            </a:extLst>
          </p:cNvPr>
          <p:cNvPicPr>
            <a:picLocks noChangeAspect="1"/>
          </p:cNvPicPr>
          <p:nvPr/>
        </p:nvPicPr>
        <p:blipFill>
          <a:blip r:embed="rId2"/>
          <a:stretch>
            <a:fillRect/>
          </a:stretch>
        </p:blipFill>
        <p:spPr>
          <a:xfrm>
            <a:off x="606894" y="1772816"/>
            <a:ext cx="5331854" cy="3132306"/>
          </a:xfrm>
          <a:prstGeom prst="rect">
            <a:avLst/>
          </a:prstGeom>
        </p:spPr>
      </p:pic>
      <p:sp>
        <p:nvSpPr>
          <p:cNvPr id="4" name="CasellaDiTesto 3">
            <a:extLst>
              <a:ext uri="{FF2B5EF4-FFF2-40B4-BE49-F238E27FC236}">
                <a16:creationId xmlns:a16="http://schemas.microsoft.com/office/drawing/2014/main" id="{105504F5-D102-9390-4C56-DC646FB1BEBD}"/>
              </a:ext>
            </a:extLst>
          </p:cNvPr>
          <p:cNvSpPr txBox="1"/>
          <p:nvPr/>
        </p:nvSpPr>
        <p:spPr>
          <a:xfrm>
            <a:off x="743135" y="5135493"/>
            <a:ext cx="4752528" cy="461665"/>
          </a:xfrm>
          <a:prstGeom prst="rect">
            <a:avLst/>
          </a:prstGeom>
          <a:noFill/>
        </p:spPr>
        <p:txBody>
          <a:bodyPr wrap="square" rtlCol="0">
            <a:spAutoFit/>
          </a:bodyPr>
          <a:lstStyle/>
          <a:p>
            <a:r>
              <a:rPr lang="it-IT" sz="1200" dirty="0">
                <a:solidFill>
                  <a:schemeClr val="bg1"/>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https://medium.com/data-science/confidence-interval-vs-prediction-interval-a6b0c4816a92</a:t>
            </a:r>
            <a:endParaRPr lang="it-IT" sz="1200" dirty="0">
              <a:solidFill>
                <a:schemeClr val="bg1"/>
              </a:solidFill>
              <a:latin typeface="Verdana" panose="020B0604030504040204" pitchFamily="34" charset="0"/>
              <a:ea typeface="Verdana" panose="020B0604030504040204" pitchFamily="34" charset="0"/>
            </a:endParaRPr>
          </a:p>
        </p:txBody>
      </p:sp>
      <p:sp>
        <p:nvSpPr>
          <p:cNvPr id="5" name="Segnaposto testo 2">
            <a:extLst>
              <a:ext uri="{FF2B5EF4-FFF2-40B4-BE49-F238E27FC236}">
                <a16:creationId xmlns:a16="http://schemas.microsoft.com/office/drawing/2014/main" id="{EC4062E3-F7C4-D27C-AF5B-6CC04EB536A3}"/>
              </a:ext>
            </a:extLst>
          </p:cNvPr>
          <p:cNvSpPr txBox="1">
            <a:spLocks/>
          </p:cNvSpPr>
          <p:nvPr/>
        </p:nvSpPr>
        <p:spPr>
          <a:xfrm>
            <a:off x="743135" y="517408"/>
            <a:ext cx="10945216" cy="368300"/>
          </a:xfrm>
          <a:prstGeom prst="rect">
            <a:avLst/>
          </a:prstGeom>
        </p:spPr>
        <p:txBody>
          <a:bodyPr vert="horz" lIns="91440" tIns="45720" rIns="91440" bIns="45720" rtlCol="0" anchor="ctr"/>
          <a:lstStyle>
            <a:defPPr>
              <a:defRPr lang="it-IT"/>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t-IT" sz="3200" b="1" dirty="0">
                <a:solidFill>
                  <a:schemeClr val="bg1"/>
                </a:solidFill>
                <a:latin typeface="Verdana" panose="020B0604030504040204" pitchFamily="34" charset="0"/>
                <a:ea typeface="Verdana" panose="020B0604030504040204" pitchFamily="34" charset="0"/>
              </a:rPr>
              <a:t>Confidence </a:t>
            </a:r>
            <a:r>
              <a:rPr lang="it-IT" sz="3200" b="1" dirty="0" err="1">
                <a:solidFill>
                  <a:schemeClr val="bg1"/>
                </a:solidFill>
                <a:latin typeface="Verdana" panose="020B0604030504040204" pitchFamily="34" charset="0"/>
                <a:ea typeface="Verdana" panose="020B0604030504040204" pitchFamily="34" charset="0"/>
              </a:rPr>
              <a:t>Intervals</a:t>
            </a:r>
            <a:r>
              <a:rPr lang="it-IT" sz="3200" b="1" dirty="0">
                <a:solidFill>
                  <a:schemeClr val="bg1"/>
                </a:solidFill>
                <a:latin typeface="Verdana" panose="020B0604030504040204" pitchFamily="34" charset="0"/>
                <a:ea typeface="Verdana" panose="020B0604030504040204" pitchFamily="34" charset="0"/>
              </a:rPr>
              <a:t> vs </a:t>
            </a:r>
            <a:r>
              <a:rPr lang="it-IT" sz="3200" b="1" dirty="0" err="1">
                <a:solidFill>
                  <a:schemeClr val="bg1"/>
                </a:solidFill>
                <a:latin typeface="Verdana" panose="020B0604030504040204" pitchFamily="34" charset="0"/>
                <a:ea typeface="Verdana" panose="020B0604030504040204" pitchFamily="34" charset="0"/>
              </a:rPr>
              <a:t>Prediction</a:t>
            </a:r>
            <a:r>
              <a:rPr lang="it-IT" sz="3200" b="1" dirty="0">
                <a:solidFill>
                  <a:schemeClr val="bg1"/>
                </a:solidFill>
                <a:latin typeface="Verdana" panose="020B0604030504040204" pitchFamily="34" charset="0"/>
                <a:ea typeface="Verdana" panose="020B0604030504040204" pitchFamily="34" charset="0"/>
              </a:rPr>
              <a:t> </a:t>
            </a:r>
            <a:r>
              <a:rPr lang="it-IT" sz="3200" b="1" dirty="0" err="1">
                <a:solidFill>
                  <a:schemeClr val="bg1"/>
                </a:solidFill>
                <a:latin typeface="Verdana" panose="020B0604030504040204" pitchFamily="34" charset="0"/>
                <a:ea typeface="Verdana" panose="020B0604030504040204" pitchFamily="34" charset="0"/>
              </a:rPr>
              <a:t>Intervals</a:t>
            </a:r>
            <a:endParaRPr lang="it-IT" sz="3200" b="1" dirty="0">
              <a:solidFill>
                <a:schemeClr val="bg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18623516"/>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1537</TotalTime>
  <Words>1689</Words>
  <Application>Microsoft Office PowerPoint</Application>
  <PresentationFormat>Widescreen</PresentationFormat>
  <Paragraphs>216</Paragraphs>
  <Slides>23</Slides>
  <Notes>8</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23</vt:i4>
      </vt:variant>
    </vt:vector>
  </HeadingPairs>
  <TitlesOfParts>
    <vt:vector size="33" baseType="lpstr">
      <vt:lpstr>Aptos</vt:lpstr>
      <vt:lpstr>Aptos Display</vt:lpstr>
      <vt:lpstr>Arial</vt:lpstr>
      <vt:lpstr>Berlin Sans FB Demi</vt:lpstr>
      <vt:lpstr>Calibri</vt:lpstr>
      <vt:lpstr>Cambria Math</vt:lpstr>
      <vt:lpstr>Overlock</vt:lpstr>
      <vt:lpstr>Verdana</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claudio giancaterino</dc:creator>
  <cp:lastModifiedBy>claudio giancaterino</cp:lastModifiedBy>
  <cp:revision>30</cp:revision>
  <dcterms:created xsi:type="dcterms:W3CDTF">2025-06-14T17:21:46Z</dcterms:created>
  <dcterms:modified xsi:type="dcterms:W3CDTF">2025-10-31T06:16:31Z</dcterms:modified>
</cp:coreProperties>
</file>