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L"/>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s-CL"/>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fjohnsonp@yahoo.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39552" y="1124744"/>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s-CL"/>
              <a:t>El computador</a:t>
            </a:r>
            <a:endParaRPr/>
          </a:p>
        </p:txBody>
      </p:sp>
      <p:sp>
        <p:nvSpPr>
          <p:cNvPr id="87" name="Google Shape;87;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s-CL"/>
              <a:t>Franklin Johnson Parejas.</a:t>
            </a:r>
            <a:endParaRPr/>
          </a:p>
          <a:p>
            <a:pPr indent="0" lvl="0" marL="0" rtl="0" algn="l">
              <a:spcBef>
                <a:spcPts val="400"/>
              </a:spcBef>
              <a:spcAft>
                <a:spcPts val="0"/>
              </a:spcAft>
              <a:buSzPts val="2000"/>
              <a:buNone/>
            </a:pPr>
            <a:r>
              <a:rPr lang="es-CL" u="sng">
                <a:solidFill>
                  <a:schemeClr val="hlink"/>
                </a:solidFill>
                <a:hlinkClick r:id="rId3"/>
              </a:rPr>
              <a:t>Franklin.johnson@upla.cl</a:t>
            </a:r>
            <a:endParaRPr/>
          </a:p>
          <a:p>
            <a:pPr indent="0" lvl="0" marL="0" rtl="0" algn="l">
              <a:spcBef>
                <a:spcPts val="40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49" name="Google Shape;149;p2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800"/>
              <a:buNone/>
            </a:pPr>
            <a:r>
              <a:rPr b="1" lang="es-CL" sz="2800"/>
              <a:t>1 Circuitos combinacionales: </a:t>
            </a:r>
            <a:endParaRPr/>
          </a:p>
          <a:p>
            <a:pPr indent="0" lvl="0" marL="114300" rtl="0" algn="just">
              <a:spcBef>
                <a:spcPts val="480"/>
              </a:spcBef>
              <a:spcAft>
                <a:spcPts val="0"/>
              </a:spcAft>
              <a:buSzPts val="2400"/>
              <a:buNone/>
            </a:pPr>
            <a:r>
              <a:rPr lang="es-CL" sz="2400"/>
              <a:t>Son aquellos en los que sus salidas dependen exclusivamente de sus entradas.</a:t>
            </a:r>
            <a:endParaRPr b="1" sz="2400"/>
          </a:p>
          <a:p>
            <a:pPr indent="0" lvl="0" marL="114300" rtl="0" algn="just">
              <a:spcBef>
                <a:spcPts val="480"/>
              </a:spcBef>
              <a:spcAft>
                <a:spcPts val="0"/>
              </a:spcAft>
              <a:buSzPts val="2400"/>
              <a:buNone/>
            </a:pPr>
            <a:r>
              <a:t/>
            </a:r>
            <a:endParaRPr sz="2400"/>
          </a:p>
          <a:p>
            <a:pPr indent="-228600" lvl="0" marL="342900" rtl="0" algn="just">
              <a:spcBef>
                <a:spcPts val="480"/>
              </a:spcBef>
              <a:spcAft>
                <a:spcPts val="0"/>
              </a:spcAft>
              <a:buSzPts val="2400"/>
              <a:buChar char="•"/>
            </a:pPr>
            <a:r>
              <a:rPr b="1" lang="es-CL" sz="2400"/>
              <a:t>El Sumador: </a:t>
            </a:r>
            <a:r>
              <a:rPr lang="es-CL" sz="2400"/>
              <a:t>circuito más significativo de este tipo, el cual realiza directamente la suma en binario de dos números, usando un semisumador.</a:t>
            </a:r>
            <a:endParaRPr/>
          </a:p>
          <a:p>
            <a:pPr indent="-228600" lvl="0" marL="342900" rtl="0" algn="l">
              <a:spcBef>
                <a:spcPts val="480"/>
              </a:spcBef>
              <a:spcAft>
                <a:spcPts val="0"/>
              </a:spcAft>
              <a:buSzPts val="2400"/>
              <a:buChar char="•"/>
            </a:pPr>
            <a:r>
              <a:rPr b="1" lang="es-CL" sz="2400"/>
              <a:t>El Semisumador: </a:t>
            </a:r>
            <a:r>
              <a:rPr lang="es-CL" sz="2400"/>
              <a:t>realiza la suma (</a:t>
            </a:r>
            <a:r>
              <a:rPr i="1" lang="es-CL" sz="2400"/>
              <a:t>S</a:t>
            </a:r>
            <a:r>
              <a:rPr lang="es-CL" sz="2400"/>
              <a:t>) de dos bits (</a:t>
            </a:r>
            <a:r>
              <a:rPr i="1" lang="es-CL" sz="2400"/>
              <a:t>A y B</a:t>
            </a:r>
            <a:r>
              <a:rPr lang="es-CL" sz="2400"/>
              <a:t>) con el correspondiente acarreo (</a:t>
            </a:r>
            <a:r>
              <a:rPr i="1" lang="es-CL" sz="2400"/>
              <a:t>AC</a:t>
            </a:r>
            <a:r>
              <a:rPr lang="es-CL" sz="2400"/>
              <a:t>).</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55" name="Google Shape;155;p2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400"/>
              <a:buNone/>
            </a:pPr>
            <a:r>
              <a:rPr b="1" lang="es-CL" sz="2400"/>
              <a:t>1 Circuitos combinacionales: </a:t>
            </a:r>
            <a:endParaRPr/>
          </a:p>
          <a:p>
            <a:pPr indent="-228600" lvl="0" marL="342900" rtl="0" algn="l">
              <a:spcBef>
                <a:spcPts val="440"/>
              </a:spcBef>
              <a:spcAft>
                <a:spcPts val="0"/>
              </a:spcAft>
              <a:buSzPts val="2200"/>
              <a:buChar char="•"/>
            </a:pPr>
            <a:r>
              <a:rPr b="1" lang="es-CL"/>
              <a:t>Semisumador:</a:t>
            </a:r>
            <a:endParaRPr/>
          </a:p>
          <a:p>
            <a:pPr indent="-88900" lvl="0" marL="342900" rtl="0" algn="l">
              <a:spcBef>
                <a:spcPts val="440"/>
              </a:spcBef>
              <a:spcAft>
                <a:spcPts val="0"/>
              </a:spcAft>
              <a:buSzPts val="2200"/>
              <a:buNone/>
            </a:pPr>
            <a:r>
              <a:t/>
            </a:r>
            <a:endParaRPr/>
          </a:p>
        </p:txBody>
      </p:sp>
      <p:pic>
        <p:nvPicPr>
          <p:cNvPr id="156" name="Google Shape;156;p23"/>
          <p:cNvPicPr preferRelativeResize="0"/>
          <p:nvPr/>
        </p:nvPicPr>
        <p:blipFill rotWithShape="1">
          <a:blip r:embed="rId3">
            <a:alphaModFix/>
          </a:blip>
          <a:srcRect b="0" l="0" r="0" t="0"/>
          <a:stretch/>
        </p:blipFill>
        <p:spPr>
          <a:xfrm>
            <a:off x="783820" y="3140968"/>
            <a:ext cx="6165401" cy="25802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62" name="Google Shape;162;p2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800"/>
              <a:buNone/>
            </a:pPr>
            <a:r>
              <a:rPr b="1" lang="es-CL" sz="2800"/>
              <a:t>1 Circuitos combinacionales: </a:t>
            </a:r>
            <a:endParaRPr/>
          </a:p>
          <a:p>
            <a:pPr indent="-228600" lvl="0" marL="342900" rtl="0" algn="l">
              <a:spcBef>
                <a:spcPts val="440"/>
              </a:spcBef>
              <a:spcAft>
                <a:spcPts val="0"/>
              </a:spcAft>
              <a:buSzPts val="2200"/>
              <a:buChar char="•"/>
            </a:pPr>
            <a:r>
              <a:rPr b="1" lang="es-CL"/>
              <a:t>El Sumador completo</a:t>
            </a:r>
            <a:r>
              <a:rPr lang="es-CL"/>
              <a:t>: Realiza la suma de dos bits con acarreo y con el posible acarreo anterior (</a:t>
            </a:r>
            <a:r>
              <a:rPr i="1" lang="es-CL"/>
              <a:t>AC </a:t>
            </a:r>
            <a:r>
              <a:rPr lang="es-CL"/>
              <a:t>anterior). </a:t>
            </a:r>
            <a:endParaRPr/>
          </a:p>
          <a:p>
            <a:pPr indent="0" lvl="0" marL="114300" rtl="0" algn="l">
              <a:spcBef>
                <a:spcPts val="440"/>
              </a:spcBef>
              <a:spcAft>
                <a:spcPts val="0"/>
              </a:spcAft>
              <a:buSzPts val="2200"/>
              <a:buNone/>
            </a:pPr>
            <a:r>
              <a:rPr lang="es-CL"/>
              <a:t>   (Son 2 semisumadores)</a:t>
            </a:r>
            <a:endParaRPr/>
          </a:p>
        </p:txBody>
      </p:sp>
      <p:pic>
        <p:nvPicPr>
          <p:cNvPr id="163" name="Google Shape;163;p24"/>
          <p:cNvPicPr preferRelativeResize="0"/>
          <p:nvPr/>
        </p:nvPicPr>
        <p:blipFill rotWithShape="1">
          <a:blip r:embed="rId3">
            <a:alphaModFix/>
          </a:blip>
          <a:srcRect b="0" l="0" r="0" t="0"/>
          <a:stretch/>
        </p:blipFill>
        <p:spPr>
          <a:xfrm>
            <a:off x="1229715" y="3429000"/>
            <a:ext cx="6120681" cy="28196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69" name="Google Shape;169;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just">
              <a:spcBef>
                <a:spcPts val="0"/>
              </a:spcBef>
              <a:spcAft>
                <a:spcPts val="0"/>
              </a:spcAft>
              <a:buSzPts val="2800"/>
              <a:buNone/>
            </a:pPr>
            <a:r>
              <a:rPr b="1" lang="es-CL" sz="2800"/>
              <a:t>1 Circuitos combinacionales: </a:t>
            </a:r>
            <a:endParaRPr/>
          </a:p>
          <a:p>
            <a:pPr indent="-228600" lvl="0" marL="342900" rtl="0" algn="just">
              <a:spcBef>
                <a:spcPts val="440"/>
              </a:spcBef>
              <a:spcAft>
                <a:spcPts val="0"/>
              </a:spcAft>
              <a:buSzPts val="2200"/>
              <a:buChar char="•"/>
            </a:pPr>
            <a:r>
              <a:rPr lang="es-CL"/>
              <a:t>Otros circuitos combinacionales típicos son el </a:t>
            </a:r>
            <a:r>
              <a:rPr b="1" lang="es-CL"/>
              <a:t>complementador </a:t>
            </a:r>
            <a:r>
              <a:rPr lang="es-CL"/>
              <a:t>y el </a:t>
            </a:r>
            <a:r>
              <a:rPr b="1" lang="es-CL"/>
              <a:t>desplazador</a:t>
            </a:r>
            <a:r>
              <a:rPr lang="es-CL"/>
              <a:t>. </a:t>
            </a:r>
            <a:endParaRPr/>
          </a:p>
          <a:p>
            <a:pPr indent="-88900" lvl="0" marL="342900" rtl="0" algn="just">
              <a:spcBef>
                <a:spcPts val="440"/>
              </a:spcBef>
              <a:spcAft>
                <a:spcPts val="0"/>
              </a:spcAft>
              <a:buSzPts val="2200"/>
              <a:buNone/>
            </a:pPr>
            <a:r>
              <a:t/>
            </a:r>
            <a:endParaRPr/>
          </a:p>
          <a:p>
            <a:pPr indent="-228600" lvl="0" marL="342900" rtl="0" algn="just">
              <a:spcBef>
                <a:spcPts val="440"/>
              </a:spcBef>
              <a:spcAft>
                <a:spcPts val="0"/>
              </a:spcAft>
              <a:buSzPts val="2200"/>
              <a:buChar char="•"/>
            </a:pPr>
            <a:r>
              <a:rPr lang="es-CL"/>
              <a:t>El </a:t>
            </a:r>
            <a:r>
              <a:rPr b="1" lang="es-CL"/>
              <a:t>Complementador</a:t>
            </a:r>
            <a:r>
              <a:rPr lang="es-CL"/>
              <a:t> se utiliza para cambiar un conjunto de </a:t>
            </a:r>
            <a:r>
              <a:rPr i="1" lang="es-CL"/>
              <a:t>bits </a:t>
            </a:r>
            <a:r>
              <a:rPr lang="es-CL"/>
              <a:t>por sus contrarios, lo que sirve para realizar la operación de restar mediante un sumador. </a:t>
            </a:r>
            <a:endParaRPr/>
          </a:p>
          <a:p>
            <a:pPr indent="-88900" lvl="0" marL="342900" rtl="0" algn="just">
              <a:spcBef>
                <a:spcPts val="440"/>
              </a:spcBef>
              <a:spcAft>
                <a:spcPts val="0"/>
              </a:spcAft>
              <a:buSzPts val="2200"/>
              <a:buNone/>
            </a:pPr>
            <a:r>
              <a:t/>
            </a:r>
            <a:endParaRPr/>
          </a:p>
          <a:p>
            <a:pPr indent="-228600" lvl="0" marL="342900" rtl="0" algn="just">
              <a:spcBef>
                <a:spcPts val="440"/>
              </a:spcBef>
              <a:spcAft>
                <a:spcPts val="0"/>
              </a:spcAft>
              <a:buSzPts val="2200"/>
              <a:buChar char="•"/>
            </a:pPr>
            <a:r>
              <a:rPr lang="es-CL"/>
              <a:t>La misión del </a:t>
            </a:r>
            <a:r>
              <a:rPr b="1" lang="es-CL"/>
              <a:t>desplazador</a:t>
            </a:r>
            <a:r>
              <a:rPr lang="es-CL"/>
              <a:t> es desplazar una posición a la derecha o a la izquierda un conjunto de bits, con lo que se consigue multiplicar o dividir por 2 el número representado.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75" name="Google Shape;175;p2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800"/>
              <a:buNone/>
            </a:pPr>
            <a:r>
              <a:rPr b="1" lang="es-CL" sz="2800"/>
              <a:t>2 los circuitos secuenciales.</a:t>
            </a:r>
            <a:endParaRPr/>
          </a:p>
          <a:p>
            <a:pPr indent="-228600" lvl="0" marL="342900" rtl="0" algn="just">
              <a:spcBef>
                <a:spcPts val="440"/>
              </a:spcBef>
              <a:spcAft>
                <a:spcPts val="0"/>
              </a:spcAft>
              <a:buSzPts val="2200"/>
              <a:buChar char="•"/>
            </a:pPr>
            <a:r>
              <a:rPr lang="es-CL"/>
              <a:t>Son aquellos en los que sus salidas dependen, además de sus entradas, de algún suceso ocurrido con antelación, por lo que necesitan, en cierto modo, memoria.</a:t>
            </a:r>
            <a:endParaRPr/>
          </a:p>
          <a:p>
            <a:pPr indent="-228600" lvl="0" marL="342900" rtl="0" algn="just">
              <a:spcBef>
                <a:spcPts val="440"/>
              </a:spcBef>
              <a:spcAft>
                <a:spcPts val="0"/>
              </a:spcAft>
              <a:buSzPts val="2200"/>
              <a:buChar char="•"/>
            </a:pPr>
            <a:r>
              <a:rPr lang="es-CL"/>
              <a:t>Los principales son el reloj, los biestables o </a:t>
            </a:r>
            <a:r>
              <a:rPr i="1" lang="es-CL"/>
              <a:t>flip-flops</a:t>
            </a:r>
            <a:r>
              <a:rPr lang="es-CL"/>
              <a:t>, los decodificadores y los multiplexores.</a:t>
            </a:r>
            <a:endParaRPr/>
          </a:p>
          <a:p>
            <a:pPr indent="-88900" lvl="0" marL="342900" rtl="0" algn="just">
              <a:spcBef>
                <a:spcPts val="440"/>
              </a:spcBef>
              <a:spcAft>
                <a:spcPts val="0"/>
              </a:spcAft>
              <a:buSzPts val="2200"/>
              <a:buNone/>
            </a:pPr>
            <a:r>
              <a:t/>
            </a:r>
            <a:endParaRPr/>
          </a:p>
          <a:p>
            <a:pPr indent="-228600" lvl="0" marL="342900" rtl="0" algn="just">
              <a:spcBef>
                <a:spcPts val="440"/>
              </a:spcBef>
              <a:spcAft>
                <a:spcPts val="0"/>
              </a:spcAft>
              <a:buSzPts val="2200"/>
              <a:buChar char="•"/>
            </a:pPr>
            <a:r>
              <a:rPr b="1" lang="es-CL"/>
              <a:t>El Reloj : </a:t>
            </a:r>
            <a:r>
              <a:rPr lang="es-CL"/>
              <a:t>La salida del reloj tomará un valor dependiendo del que tuviera en el instante anterior.</a:t>
            </a:r>
            <a:endParaRPr/>
          </a:p>
          <a:p>
            <a:pPr indent="-228600" lvl="0" marL="342900" rtl="0" algn="just">
              <a:spcBef>
                <a:spcPts val="440"/>
              </a:spcBef>
              <a:spcAft>
                <a:spcPts val="0"/>
              </a:spcAft>
              <a:buSzPts val="2200"/>
              <a:buChar char="•"/>
            </a:pPr>
            <a:r>
              <a:rPr lang="es-CL"/>
              <a:t>Se utiliza para sincronizar las operaciones internas por medio de impulsos a intervalos constantes.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81" name="Google Shape;181;p2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0"/>
              </a:spcBef>
              <a:spcAft>
                <a:spcPts val="0"/>
              </a:spcAft>
              <a:buSzPts val="2800"/>
              <a:buNone/>
            </a:pPr>
            <a:r>
              <a:rPr b="1" lang="es-CL" sz="2800"/>
              <a:t>2 los circuitos secuenciales.</a:t>
            </a:r>
            <a:endParaRPr/>
          </a:p>
          <a:p>
            <a:pPr indent="0" lvl="0" marL="114300" rtl="0" algn="just">
              <a:lnSpc>
                <a:spcPct val="90000"/>
              </a:lnSpc>
              <a:spcBef>
                <a:spcPts val="440"/>
              </a:spcBef>
              <a:spcAft>
                <a:spcPts val="0"/>
              </a:spcAft>
              <a:buSzPts val="2200"/>
              <a:buNone/>
            </a:pPr>
            <a:r>
              <a:rPr b="1" i="1" lang="es-CL"/>
              <a:t>A- Biestables o flip-flops: </a:t>
            </a:r>
            <a:r>
              <a:rPr lang="es-CL"/>
              <a:t>son circuitos capaces de tomar en su salida dos valores estables que dependerán de sus entradas y del estado de su salida en el instante anterior. También se denominan "cerrojos", "multivibradores biestables" o "binarios".</a:t>
            </a:r>
            <a:endParaRPr/>
          </a:p>
          <a:p>
            <a:pPr indent="-228600" lvl="0" marL="342900" rtl="0" algn="just">
              <a:lnSpc>
                <a:spcPct val="90000"/>
              </a:lnSpc>
              <a:spcBef>
                <a:spcPts val="440"/>
              </a:spcBef>
              <a:spcAft>
                <a:spcPts val="0"/>
              </a:spcAft>
              <a:buSzPts val="2200"/>
              <a:buChar char="•"/>
            </a:pPr>
            <a:r>
              <a:rPr lang="es-CL"/>
              <a:t>Los </a:t>
            </a:r>
            <a:r>
              <a:rPr i="1" lang="es-CL"/>
              <a:t>flip-flops </a:t>
            </a:r>
            <a:r>
              <a:rPr lang="es-CL"/>
              <a:t>pueden construirse a partir de puertas lógicas, como por ejemplo, puertas </a:t>
            </a:r>
            <a:r>
              <a:rPr i="1" lang="es-CL"/>
              <a:t>NAND</a:t>
            </a:r>
            <a:r>
              <a:rPr lang="es-CL"/>
              <a:t>, u obtenerse en circuitos integrados.</a:t>
            </a:r>
            <a:endParaRPr/>
          </a:p>
          <a:p>
            <a:pPr indent="-228600" lvl="0" marL="342900" rtl="0" algn="just">
              <a:lnSpc>
                <a:spcPct val="90000"/>
              </a:lnSpc>
              <a:spcBef>
                <a:spcPts val="440"/>
              </a:spcBef>
              <a:spcAft>
                <a:spcPts val="0"/>
              </a:spcAft>
              <a:buSzPts val="2200"/>
              <a:buChar char="•"/>
            </a:pPr>
            <a:r>
              <a:rPr lang="es-CL"/>
              <a:t>Los </a:t>
            </a:r>
            <a:r>
              <a:rPr i="1" lang="es-CL"/>
              <a:t>flip-flops </a:t>
            </a:r>
            <a:r>
              <a:rPr lang="es-CL"/>
              <a:t>se interconectan para formar circuitos lógicos secuenciales que almacenen datos, generen tiempos, cuenten y sigan secuencias.</a:t>
            </a:r>
            <a:endParaRPr/>
          </a:p>
          <a:p>
            <a:pPr indent="-228600" lvl="0" marL="342900" rtl="0" algn="just">
              <a:lnSpc>
                <a:spcPct val="90000"/>
              </a:lnSpc>
              <a:spcBef>
                <a:spcPts val="440"/>
              </a:spcBef>
              <a:spcAft>
                <a:spcPts val="0"/>
              </a:spcAft>
              <a:buSzPts val="2200"/>
              <a:buChar char="•"/>
            </a:pPr>
            <a:r>
              <a:rPr lang="es-CL"/>
              <a:t>Son muy utilizados para la realización de registros y entre sus tipos el más elemental es el </a:t>
            </a:r>
            <a:r>
              <a:rPr i="1" lang="es-CL"/>
              <a:t>biestable RS</a:t>
            </a:r>
            <a:r>
              <a:rPr lang="es-CL"/>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87" name="Google Shape;187;p2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1" marL="411480" rtl="0" algn="l">
              <a:spcBef>
                <a:spcPts val="0"/>
              </a:spcBef>
              <a:spcAft>
                <a:spcPts val="0"/>
              </a:spcAft>
              <a:buSzPts val="2000"/>
              <a:buNone/>
            </a:pPr>
            <a:r>
              <a:rPr b="1" lang="es-CL"/>
              <a:t>Flip-flop RS: </a:t>
            </a:r>
            <a:r>
              <a:rPr lang="es-CL"/>
              <a:t>Tiene tres entradas, </a:t>
            </a:r>
            <a:r>
              <a:rPr i="1" lang="es-CL"/>
              <a:t>S </a:t>
            </a:r>
            <a:r>
              <a:rPr lang="es-CL"/>
              <a:t>(de inicio), </a:t>
            </a:r>
            <a:r>
              <a:rPr i="1" lang="es-CL"/>
              <a:t>R </a:t>
            </a:r>
            <a:r>
              <a:rPr lang="es-CL"/>
              <a:t>(reinicio o borrado) y </a:t>
            </a:r>
            <a:r>
              <a:rPr i="1" lang="es-CL"/>
              <a:t>C </a:t>
            </a:r>
            <a:r>
              <a:rPr lang="es-CL"/>
              <a:t>(para reloj). Tiene una salida </a:t>
            </a:r>
            <a:r>
              <a:rPr i="1" lang="es-CL"/>
              <a:t>Q</a:t>
            </a:r>
            <a:r>
              <a:rPr lang="es-CL"/>
              <a:t>, y a veces también una salida complementada.</a:t>
            </a:r>
            <a:endParaRPr/>
          </a:p>
          <a:p>
            <a:pPr indent="-88900" lvl="0" marL="342900" rtl="0" algn="l">
              <a:spcBef>
                <a:spcPts val="440"/>
              </a:spcBef>
              <a:spcAft>
                <a:spcPts val="0"/>
              </a:spcAft>
              <a:buSzPts val="2200"/>
              <a:buNone/>
            </a:pPr>
            <a:r>
              <a:t/>
            </a:r>
            <a:endParaRPr/>
          </a:p>
        </p:txBody>
      </p:sp>
      <p:pic>
        <p:nvPicPr>
          <p:cNvPr id="188" name="Google Shape;188;p28"/>
          <p:cNvPicPr preferRelativeResize="0"/>
          <p:nvPr/>
        </p:nvPicPr>
        <p:blipFill rotWithShape="1">
          <a:blip r:embed="rId3">
            <a:alphaModFix/>
          </a:blip>
          <a:srcRect b="0" l="0" r="0" t="0"/>
          <a:stretch/>
        </p:blipFill>
        <p:spPr>
          <a:xfrm>
            <a:off x="2411761" y="2842662"/>
            <a:ext cx="2592288" cy="1336903"/>
          </a:xfrm>
          <a:prstGeom prst="rect">
            <a:avLst/>
          </a:prstGeom>
          <a:noFill/>
          <a:ln>
            <a:noFill/>
          </a:ln>
        </p:spPr>
      </p:pic>
      <p:pic>
        <p:nvPicPr>
          <p:cNvPr id="189" name="Google Shape;189;p28"/>
          <p:cNvPicPr preferRelativeResize="0"/>
          <p:nvPr/>
        </p:nvPicPr>
        <p:blipFill rotWithShape="1">
          <a:blip r:embed="rId4">
            <a:alphaModFix/>
          </a:blip>
          <a:srcRect b="0" l="0" r="0" t="0"/>
          <a:stretch/>
        </p:blipFill>
        <p:spPr>
          <a:xfrm>
            <a:off x="1115616" y="4323581"/>
            <a:ext cx="6336704" cy="20088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95" name="Google Shape;195;p2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800"/>
              <a:buNone/>
            </a:pPr>
            <a:r>
              <a:rPr b="1" lang="es-CL" sz="2800"/>
              <a:t>2 los circuitos secuenciales.</a:t>
            </a:r>
            <a:endParaRPr/>
          </a:p>
          <a:p>
            <a:pPr indent="-228600" lvl="0" marL="342900" rtl="0" algn="just">
              <a:spcBef>
                <a:spcPts val="440"/>
              </a:spcBef>
              <a:spcAft>
                <a:spcPts val="0"/>
              </a:spcAft>
              <a:buSzPts val="2200"/>
              <a:buChar char="•"/>
            </a:pPr>
            <a:r>
              <a:rPr b="1" i="1" lang="es-CL"/>
              <a:t>B- Decodificador: </a:t>
            </a:r>
            <a:r>
              <a:rPr lang="es-CL"/>
              <a:t>Un decodificador es un circuito capaz de aceptar una entrada de </a:t>
            </a:r>
            <a:r>
              <a:rPr i="1" lang="es-CL"/>
              <a:t>n </a:t>
            </a:r>
            <a:r>
              <a:rPr lang="es-CL"/>
              <a:t>variables y de generar la señal correspondiente de salida en una de </a:t>
            </a:r>
            <a:r>
              <a:rPr i="1" lang="es-CL"/>
              <a:t>2</a:t>
            </a:r>
            <a:r>
              <a:rPr baseline="30000" i="1" lang="es-CL"/>
              <a:t>n</a:t>
            </a:r>
            <a:r>
              <a:rPr i="1" lang="es-CL"/>
              <a:t> </a:t>
            </a:r>
            <a:r>
              <a:rPr lang="es-CL"/>
              <a:t>líneas de salida. Los decodificadores seleccionan una línea de salida según las señales de entrada</a:t>
            </a:r>
            <a:endParaRPr/>
          </a:p>
        </p:txBody>
      </p:sp>
      <p:pic>
        <p:nvPicPr>
          <p:cNvPr id="196" name="Google Shape;196;p29"/>
          <p:cNvPicPr preferRelativeResize="0"/>
          <p:nvPr/>
        </p:nvPicPr>
        <p:blipFill rotWithShape="1">
          <a:blip r:embed="rId3">
            <a:alphaModFix/>
          </a:blip>
          <a:srcRect b="0" l="0" r="0" t="0"/>
          <a:stretch/>
        </p:blipFill>
        <p:spPr>
          <a:xfrm>
            <a:off x="1403648" y="4221088"/>
            <a:ext cx="6083899" cy="23042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202" name="Google Shape;202;p3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800"/>
              <a:buNone/>
            </a:pPr>
            <a:r>
              <a:rPr b="1" lang="es-CL" sz="2800"/>
              <a:t>2 los circuitos secuenciales.</a:t>
            </a:r>
            <a:endParaRPr/>
          </a:p>
          <a:p>
            <a:pPr indent="-228600" lvl="0" marL="342900" rtl="0" algn="l">
              <a:spcBef>
                <a:spcPts val="440"/>
              </a:spcBef>
              <a:spcAft>
                <a:spcPts val="0"/>
              </a:spcAft>
              <a:buSzPts val="2200"/>
              <a:buChar char="•"/>
            </a:pPr>
            <a:r>
              <a:rPr b="1" i="1" lang="es-CL"/>
              <a:t>C- Multiplexor:  </a:t>
            </a:r>
            <a:r>
              <a:rPr lang="es-CL"/>
              <a:t>Es un circuito que obtiene como salida el valor existente en una de las </a:t>
            </a:r>
            <a:r>
              <a:rPr i="1" lang="es-CL"/>
              <a:t>2</a:t>
            </a:r>
            <a:r>
              <a:rPr baseline="30000" i="1" lang="es-CL"/>
              <a:t>n </a:t>
            </a:r>
            <a:r>
              <a:rPr lang="es-CL"/>
              <a:t>líneas de entrada, concretamente la correspondiente a la combinación de las </a:t>
            </a:r>
            <a:r>
              <a:rPr i="1" lang="es-CL"/>
              <a:t>n </a:t>
            </a:r>
            <a:r>
              <a:rPr lang="es-CL"/>
              <a:t>líneas de selección de entrada.</a:t>
            </a:r>
            <a:endParaRPr/>
          </a:p>
          <a:p>
            <a:pPr indent="-88900" lvl="0" marL="342900" rtl="0" algn="l">
              <a:spcBef>
                <a:spcPts val="440"/>
              </a:spcBef>
              <a:spcAft>
                <a:spcPts val="0"/>
              </a:spcAft>
              <a:buSzPts val="2200"/>
              <a:buNone/>
            </a:pPr>
            <a:r>
              <a:t/>
            </a:r>
            <a:endParaRPr/>
          </a:p>
        </p:txBody>
      </p:sp>
      <p:pic>
        <p:nvPicPr>
          <p:cNvPr id="203" name="Google Shape;203;p30"/>
          <p:cNvPicPr preferRelativeResize="0"/>
          <p:nvPr/>
        </p:nvPicPr>
        <p:blipFill rotWithShape="1">
          <a:blip r:embed="rId3">
            <a:alphaModFix/>
          </a:blip>
          <a:srcRect b="0" l="0" r="0" t="0"/>
          <a:stretch/>
        </p:blipFill>
        <p:spPr>
          <a:xfrm>
            <a:off x="2267744" y="3284984"/>
            <a:ext cx="3888432" cy="34916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CPU</a:t>
            </a:r>
            <a:endParaRPr/>
          </a:p>
        </p:txBody>
      </p:sp>
      <p:sp>
        <p:nvSpPr>
          <p:cNvPr id="209" name="Google Shape;209;p3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La </a:t>
            </a:r>
            <a:r>
              <a:rPr b="1" lang="es-CL"/>
              <a:t>unidad central de proceso</a:t>
            </a:r>
            <a:r>
              <a:rPr lang="es-CL"/>
              <a:t>, </a:t>
            </a:r>
            <a:r>
              <a:rPr b="1" lang="es-CL"/>
              <a:t>procesador central </a:t>
            </a:r>
            <a:r>
              <a:rPr lang="es-CL"/>
              <a:t>o </a:t>
            </a:r>
            <a:r>
              <a:rPr b="1" i="1" lang="es-CL"/>
              <a:t>CPU </a:t>
            </a:r>
            <a:r>
              <a:rPr lang="es-CL"/>
              <a:t>(</a:t>
            </a:r>
            <a:r>
              <a:rPr i="1" lang="es-CL"/>
              <a:t>Central Process Unit</a:t>
            </a:r>
            <a:r>
              <a:rPr lang="es-CL"/>
              <a:t>) constituye el componente más importante de cualquier placa base. Es realmente el elemento principal de proceso de información</a:t>
            </a:r>
            <a:endParaRPr/>
          </a:p>
          <a:p>
            <a:pPr indent="-88900" lvl="0" marL="342900" rtl="0" algn="just">
              <a:spcBef>
                <a:spcPts val="440"/>
              </a:spcBef>
              <a:spcAft>
                <a:spcPts val="0"/>
              </a:spcAft>
              <a:buSzPts val="2200"/>
              <a:buNone/>
            </a:pPr>
            <a:r>
              <a:t/>
            </a:r>
            <a:endParaRPr/>
          </a:p>
          <a:p>
            <a:pPr indent="-228600" lvl="0" marL="342900" rtl="0" algn="just">
              <a:spcBef>
                <a:spcPts val="440"/>
              </a:spcBef>
              <a:spcAft>
                <a:spcPts val="0"/>
              </a:spcAft>
              <a:buSzPts val="2200"/>
              <a:buChar char="•"/>
            </a:pPr>
            <a:r>
              <a:rPr lang="es-CL"/>
              <a:t>La </a:t>
            </a:r>
            <a:r>
              <a:rPr i="1" lang="es-CL"/>
              <a:t>CPU </a:t>
            </a:r>
            <a:r>
              <a:rPr lang="es-CL"/>
              <a:t>gestiona cada paso en el proceso de los datos. Actúa como el conductor de supervisión de los componentes de hardware del sistema. Está unida directa o indirectamente con todos los demás componentes de la </a:t>
            </a:r>
            <a:r>
              <a:rPr b="1" lang="es-CL"/>
              <a:t>placa madre</a:t>
            </a:r>
            <a:r>
              <a:rPr lang="es-CL"/>
              <a:t>. Por lo tanto, muchos grupos de componentes reciben instrucciones y son activados de forma directa desde la </a:t>
            </a:r>
            <a:r>
              <a:rPr i="1" lang="es-CL"/>
              <a:t>CPU</a:t>
            </a:r>
            <a:r>
              <a:rPr lang="es-CL"/>
              <a:t>.</a:t>
            </a:r>
            <a:endParaRPr/>
          </a:p>
          <a:p>
            <a:pPr indent="-88900" lvl="0" marL="342900" rtl="0" algn="just">
              <a:spcBef>
                <a:spcPts val="440"/>
              </a:spcBef>
              <a:spcAft>
                <a:spcPts val="0"/>
              </a:spcAft>
              <a:buSzPts val="2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Introducción</a:t>
            </a:r>
            <a:endParaRPr/>
          </a:p>
        </p:txBody>
      </p:sp>
      <p:sp>
        <p:nvSpPr>
          <p:cNvPr id="93" name="Google Shape;93;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El elemento físico, electrónico o hardware de un sistema básico de proceso de datos se puede estructurar en tres partes: </a:t>
            </a:r>
            <a:endParaRPr/>
          </a:p>
          <a:p>
            <a:pPr indent="-228600" lvl="1" marL="640080" rtl="0" algn="just">
              <a:spcBef>
                <a:spcPts val="400"/>
              </a:spcBef>
              <a:spcAft>
                <a:spcPts val="0"/>
              </a:spcAft>
              <a:buSzPts val="2000"/>
              <a:buChar char="•"/>
            </a:pPr>
            <a:r>
              <a:rPr b="1" lang="es-CL"/>
              <a:t>La unidad central de proceso</a:t>
            </a:r>
            <a:endParaRPr/>
          </a:p>
          <a:p>
            <a:pPr indent="-228600" lvl="1" marL="640080" rtl="0" algn="just">
              <a:spcBef>
                <a:spcPts val="400"/>
              </a:spcBef>
              <a:spcAft>
                <a:spcPts val="0"/>
              </a:spcAft>
              <a:buSzPts val="2000"/>
              <a:buChar char="•"/>
            </a:pPr>
            <a:r>
              <a:rPr b="1" lang="es-CL"/>
              <a:t>la memoria central y </a:t>
            </a:r>
            <a:endParaRPr/>
          </a:p>
          <a:p>
            <a:pPr indent="-228600" lvl="1" marL="640080" rtl="0" algn="just">
              <a:spcBef>
                <a:spcPts val="400"/>
              </a:spcBef>
              <a:spcAft>
                <a:spcPts val="0"/>
              </a:spcAft>
              <a:buSzPts val="2000"/>
              <a:buChar char="•"/>
            </a:pPr>
            <a:r>
              <a:rPr b="1" lang="es-CL"/>
              <a:t>las unidades de entrada/salida o periféricos.</a:t>
            </a:r>
            <a:endParaRPr/>
          </a:p>
          <a:p>
            <a:pPr indent="-228600" lvl="0" marL="342900" rtl="0" algn="just">
              <a:spcBef>
                <a:spcPts val="440"/>
              </a:spcBef>
              <a:spcAft>
                <a:spcPts val="0"/>
              </a:spcAft>
              <a:buSzPts val="2200"/>
              <a:buChar char="•"/>
            </a:pPr>
            <a:r>
              <a:rPr lang="es-CL"/>
              <a:t>La arquitectura básica de una computadora (unidades funcionales) se completa con el </a:t>
            </a:r>
            <a:r>
              <a:rPr b="1" lang="es-CL"/>
              <a:t>bus del sistema y los controladores</a:t>
            </a:r>
            <a:r>
              <a:rPr lang="es-CL"/>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CPU</a:t>
            </a:r>
            <a:endParaRPr/>
          </a:p>
        </p:txBody>
      </p:sp>
      <p:sp>
        <p:nvSpPr>
          <p:cNvPr id="215" name="Google Shape;215;p3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El procesador está equipado con </a:t>
            </a:r>
            <a:r>
              <a:rPr b="1" lang="es-CL"/>
              <a:t>buses </a:t>
            </a:r>
            <a:r>
              <a:rPr lang="es-CL"/>
              <a:t>de direccionamiento, de datos y de control, que le permiten llevar acabo sus tareas. </a:t>
            </a:r>
            <a:endParaRPr/>
          </a:p>
          <a:p>
            <a:pPr indent="-228600" lvl="0" marL="342900" rtl="0" algn="just">
              <a:spcBef>
                <a:spcPts val="440"/>
              </a:spcBef>
              <a:spcAft>
                <a:spcPts val="0"/>
              </a:spcAft>
              <a:buSzPts val="2200"/>
              <a:buChar char="•"/>
            </a:pPr>
            <a:r>
              <a:rPr lang="es-CL"/>
              <a:t>Estos sistemas de buses están configurados de forma distinta según sea la categoría del procesador.</a:t>
            </a:r>
            <a:endParaRPr/>
          </a:p>
          <a:p>
            <a:pPr indent="-228600" lvl="0" marL="342900" rtl="0" algn="just">
              <a:spcBef>
                <a:spcPts val="440"/>
              </a:spcBef>
              <a:spcAft>
                <a:spcPts val="0"/>
              </a:spcAft>
              <a:buSzPts val="2200"/>
              <a:buChar char="•"/>
            </a:pPr>
            <a:r>
              <a:rPr lang="es-CL"/>
              <a:t>Un factor importante para determinar la prestación de un procesador es su </a:t>
            </a:r>
            <a:r>
              <a:rPr b="1" lang="es-CL"/>
              <a:t>frecuencia de reloj </a:t>
            </a:r>
            <a:r>
              <a:rPr lang="es-CL"/>
              <a:t>o su velocidad de trabajo. La </a:t>
            </a:r>
            <a:r>
              <a:rPr i="1" lang="es-CL"/>
              <a:t>CPU </a:t>
            </a:r>
            <a:r>
              <a:rPr lang="es-CL"/>
              <a:t>depende de un cristal de cuarzo para su funcionamiento, que constituye una fuente externa de frecuencia. </a:t>
            </a:r>
            <a:endParaRPr/>
          </a:p>
          <a:p>
            <a:pPr indent="-228600" lvl="0" marL="342900" rtl="0" algn="just">
              <a:spcBef>
                <a:spcPts val="440"/>
              </a:spcBef>
              <a:spcAft>
                <a:spcPts val="0"/>
              </a:spcAft>
              <a:buSzPts val="2200"/>
              <a:buChar char="•"/>
            </a:pPr>
            <a:r>
              <a:rPr lang="es-CL"/>
              <a:t>La frecuencia del reloj se mide en impulsos por segundo, y se suele representar como </a:t>
            </a:r>
            <a:r>
              <a:rPr b="1" lang="es-CL"/>
              <a:t>megahercios </a:t>
            </a:r>
            <a:r>
              <a:rPr lang="es-CL"/>
              <a:t>(</a:t>
            </a:r>
            <a:r>
              <a:rPr i="1" lang="es-CL"/>
              <a:t>MHz</a:t>
            </a:r>
            <a:r>
              <a:rPr lang="es-CL"/>
              <a:t>). Un megahercio equivale a un millón de hercios, es decir, un millón de impulsos por segundo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21" name="Google Shape;221;p3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s-CL"/>
              <a:t>Se puede considerar que la </a:t>
            </a:r>
            <a:r>
              <a:rPr i="1" lang="es-CL"/>
              <a:t>CPU </a:t>
            </a:r>
            <a:r>
              <a:rPr lang="es-CL"/>
              <a:t>está compuesta por las dos siguientes unidades:</a:t>
            </a:r>
            <a:endParaRPr/>
          </a:p>
          <a:p>
            <a:pPr indent="-228600" lvl="0" marL="342900" rtl="0" algn="l">
              <a:spcBef>
                <a:spcPts val="440"/>
              </a:spcBef>
              <a:spcAft>
                <a:spcPts val="0"/>
              </a:spcAft>
              <a:buSzPts val="2200"/>
              <a:buChar char="•"/>
            </a:pPr>
            <a:r>
              <a:rPr lang="es-CL"/>
              <a:t>La unidad de control (</a:t>
            </a:r>
            <a:r>
              <a:rPr i="1" lang="es-CL"/>
              <a:t>UC</a:t>
            </a:r>
            <a:r>
              <a:rPr lang="es-CL"/>
              <a:t>).</a:t>
            </a:r>
            <a:endParaRPr/>
          </a:p>
          <a:p>
            <a:pPr indent="-228600" lvl="0" marL="342900" rtl="0" algn="l">
              <a:spcBef>
                <a:spcPts val="440"/>
              </a:spcBef>
              <a:spcAft>
                <a:spcPts val="0"/>
              </a:spcAft>
              <a:buSzPts val="2200"/>
              <a:buChar char="•"/>
            </a:pPr>
            <a:r>
              <a:rPr lang="es-CL"/>
              <a:t>La unidad aritmético-lógica (</a:t>
            </a:r>
            <a:r>
              <a:rPr i="1" lang="es-CL"/>
              <a:t>UAL</a:t>
            </a:r>
            <a:r>
              <a:rPr lang="es-CL"/>
              <a:t>).</a:t>
            </a:r>
            <a:endParaRPr/>
          </a:p>
        </p:txBody>
      </p:sp>
      <p:pic>
        <p:nvPicPr>
          <p:cNvPr id="222" name="Google Shape;222;p33"/>
          <p:cNvPicPr preferRelativeResize="0"/>
          <p:nvPr/>
        </p:nvPicPr>
        <p:blipFill rotWithShape="1">
          <a:blip r:embed="rId3">
            <a:alphaModFix/>
          </a:blip>
          <a:srcRect b="0" l="0" r="0" t="0"/>
          <a:stretch/>
        </p:blipFill>
        <p:spPr>
          <a:xfrm>
            <a:off x="1331640" y="3284984"/>
            <a:ext cx="5544616" cy="3366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pic>
        <p:nvPicPr>
          <p:cNvPr id="228" name="Google Shape;228;p34"/>
          <p:cNvPicPr preferRelativeResize="0"/>
          <p:nvPr>
            <p:ph idx="1" type="body"/>
          </p:nvPr>
        </p:nvPicPr>
        <p:blipFill rotWithShape="1">
          <a:blip r:embed="rId3">
            <a:alphaModFix/>
          </a:blip>
          <a:srcRect b="0" l="0" r="0" t="0"/>
          <a:stretch/>
        </p:blipFill>
        <p:spPr>
          <a:xfrm>
            <a:off x="426641" y="2420888"/>
            <a:ext cx="7559695" cy="4073018"/>
          </a:xfrm>
          <a:prstGeom prst="rect">
            <a:avLst/>
          </a:prstGeom>
          <a:noFill/>
          <a:ln>
            <a:noFill/>
          </a:ln>
        </p:spPr>
      </p:pic>
      <p:sp>
        <p:nvSpPr>
          <p:cNvPr id="229" name="Google Shape;229;p34"/>
          <p:cNvSpPr txBox="1"/>
          <p:nvPr/>
        </p:nvSpPr>
        <p:spPr>
          <a:xfrm>
            <a:off x="822113" y="1772816"/>
            <a:ext cx="676875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L" sz="2400">
                <a:solidFill>
                  <a:schemeClr val="dk1"/>
                </a:solidFill>
                <a:latin typeface="Calibri"/>
                <a:ea typeface="Calibri"/>
                <a:cs typeface="Calibri"/>
                <a:sym typeface="Calibri"/>
              </a:rPr>
              <a:t>Generaciones de microprocesadores</a:t>
            </a:r>
            <a:endParaRPr b="1"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pic>
        <p:nvPicPr>
          <p:cNvPr id="235" name="Google Shape;235;p35"/>
          <p:cNvPicPr preferRelativeResize="0"/>
          <p:nvPr>
            <p:ph idx="1" type="body"/>
          </p:nvPr>
        </p:nvPicPr>
        <p:blipFill rotWithShape="1">
          <a:blip r:embed="rId3">
            <a:alphaModFix/>
          </a:blip>
          <a:srcRect b="0" l="0" r="0" t="0"/>
          <a:stretch/>
        </p:blipFill>
        <p:spPr>
          <a:xfrm>
            <a:off x="827584" y="1484784"/>
            <a:ext cx="6624681" cy="52288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274638"/>
            <a:ext cx="7859216"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b="1" lang="es-CL" sz="3600"/>
              <a:t>Generaciones de microprocesadores</a:t>
            </a:r>
            <a:endParaRPr/>
          </a:p>
        </p:txBody>
      </p:sp>
      <p:pic>
        <p:nvPicPr>
          <p:cNvPr id="241" name="Google Shape;241;p36"/>
          <p:cNvPicPr preferRelativeResize="0"/>
          <p:nvPr>
            <p:ph idx="1" type="body"/>
          </p:nvPr>
        </p:nvPicPr>
        <p:blipFill rotWithShape="1">
          <a:blip r:embed="rId3">
            <a:alphaModFix/>
          </a:blip>
          <a:srcRect b="0" l="0" r="0" t="0"/>
          <a:stretch/>
        </p:blipFill>
        <p:spPr>
          <a:xfrm>
            <a:off x="827584" y="1421437"/>
            <a:ext cx="6912768" cy="53166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b="1" lang="es-CL" sz="3600"/>
              <a:t>Generaciones de microprocesadores</a:t>
            </a:r>
            <a:endParaRPr/>
          </a:p>
        </p:txBody>
      </p:sp>
      <p:pic>
        <p:nvPicPr>
          <p:cNvPr id="247" name="Google Shape;247;p37"/>
          <p:cNvPicPr preferRelativeResize="0"/>
          <p:nvPr>
            <p:ph idx="1" type="body"/>
          </p:nvPr>
        </p:nvPicPr>
        <p:blipFill rotWithShape="1">
          <a:blip r:embed="rId3">
            <a:alphaModFix/>
          </a:blip>
          <a:srcRect b="0" l="0" r="0" t="0"/>
          <a:stretch/>
        </p:blipFill>
        <p:spPr>
          <a:xfrm>
            <a:off x="683567" y="1628800"/>
            <a:ext cx="7152443" cy="50569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53" name="Google Shape;253;p3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70000"/>
              </a:lnSpc>
              <a:spcBef>
                <a:spcPts val="0"/>
              </a:spcBef>
              <a:spcAft>
                <a:spcPts val="0"/>
              </a:spcAft>
              <a:buSzPts val="1850"/>
              <a:buChar char="•"/>
            </a:pPr>
            <a:r>
              <a:rPr lang="es-CL" sz="1850"/>
              <a:t>El microprocesador ejecuta instrucciones almacenadas como números binarios organizados secuencialmente en la memoria principal. La ejecución de las instrucciones se puede realizar en varias fases:</a:t>
            </a:r>
            <a:endParaRPr/>
          </a:p>
          <a:p>
            <a:pPr indent="-228600" lvl="1" marL="640080" rtl="0" algn="just">
              <a:lnSpc>
                <a:spcPct val="70000"/>
              </a:lnSpc>
              <a:spcBef>
                <a:spcPts val="351"/>
              </a:spcBef>
              <a:spcAft>
                <a:spcPts val="0"/>
              </a:spcAft>
              <a:buSzPts val="1757"/>
              <a:buChar char="•"/>
            </a:pPr>
            <a:r>
              <a:rPr b="1" lang="es-CL" sz="1757"/>
              <a:t>Preselecciona (PreFetch): </a:t>
            </a:r>
            <a:r>
              <a:rPr lang="es-CL" sz="1757"/>
              <a:t>pre-lectura de la instrucción desde la memoria principal. </a:t>
            </a:r>
            <a:endParaRPr/>
          </a:p>
          <a:p>
            <a:pPr indent="-228600" lvl="1" marL="640080" rtl="0" algn="just">
              <a:lnSpc>
                <a:spcPct val="70000"/>
              </a:lnSpc>
              <a:spcBef>
                <a:spcPts val="351"/>
              </a:spcBef>
              <a:spcAft>
                <a:spcPts val="0"/>
              </a:spcAft>
              <a:buSzPts val="1757"/>
              <a:buChar char="•"/>
            </a:pPr>
            <a:r>
              <a:rPr b="1" lang="es-CL" sz="1757"/>
              <a:t>Selecciona (Fetch): </a:t>
            </a:r>
            <a:r>
              <a:rPr lang="es-CL" sz="1757"/>
              <a:t>envío de la instrucción al decodificador. </a:t>
            </a:r>
            <a:endParaRPr/>
          </a:p>
          <a:p>
            <a:pPr indent="-228600" lvl="1" marL="640080" rtl="0" algn="just">
              <a:lnSpc>
                <a:spcPct val="70000"/>
              </a:lnSpc>
              <a:spcBef>
                <a:spcPts val="351"/>
              </a:spcBef>
              <a:spcAft>
                <a:spcPts val="0"/>
              </a:spcAft>
              <a:buSzPts val="1757"/>
              <a:buChar char="•"/>
            </a:pPr>
            <a:r>
              <a:rPr b="1" lang="es-CL" sz="1757"/>
              <a:t>Decodificación (Decode) de la instrucción:</a:t>
            </a:r>
            <a:r>
              <a:rPr lang="es-CL" sz="1757"/>
              <a:t> determinar qué instrucción es y por tanto qué se debe hacer. </a:t>
            </a:r>
            <a:endParaRPr/>
          </a:p>
          <a:p>
            <a:pPr indent="-228599" lvl="2" marL="1005839" rtl="0" algn="just">
              <a:lnSpc>
                <a:spcPct val="70000"/>
              </a:lnSpc>
              <a:spcBef>
                <a:spcPts val="333"/>
              </a:spcBef>
              <a:spcAft>
                <a:spcPts val="0"/>
              </a:spcAft>
              <a:buSzPts val="1665"/>
              <a:buChar char="•"/>
            </a:pPr>
            <a:r>
              <a:rPr b="1" lang="es-CL" sz="1665"/>
              <a:t>Lectura de operandos</a:t>
            </a:r>
            <a:r>
              <a:rPr lang="es-CL" sz="1665"/>
              <a:t> (si los hay)</a:t>
            </a:r>
            <a:r>
              <a:rPr lang="es-CL" sz="1480"/>
              <a:t> </a:t>
            </a:r>
            <a:endParaRPr/>
          </a:p>
          <a:p>
            <a:pPr indent="-228600" lvl="1" marL="640080" rtl="0" algn="just">
              <a:lnSpc>
                <a:spcPct val="70000"/>
              </a:lnSpc>
              <a:spcBef>
                <a:spcPts val="351"/>
              </a:spcBef>
              <a:spcAft>
                <a:spcPts val="0"/>
              </a:spcAft>
              <a:buSzPts val="1757"/>
              <a:buChar char="•"/>
            </a:pPr>
            <a:r>
              <a:rPr b="1" lang="es-CL" sz="1757"/>
              <a:t>Ejecución (Execute): </a:t>
            </a:r>
            <a:r>
              <a:rPr lang="es-CL" sz="1757"/>
              <a:t>lanzamiento de las máquinas de estado que llevan a cabo el procesamiento. </a:t>
            </a:r>
            <a:endParaRPr/>
          </a:p>
          <a:p>
            <a:pPr indent="-228600" lvl="1" marL="640080" rtl="0" algn="just">
              <a:lnSpc>
                <a:spcPct val="70000"/>
              </a:lnSpc>
              <a:spcBef>
                <a:spcPts val="351"/>
              </a:spcBef>
              <a:spcAft>
                <a:spcPts val="0"/>
              </a:spcAft>
              <a:buSzPts val="1757"/>
              <a:buChar char="•"/>
            </a:pPr>
            <a:r>
              <a:rPr b="1" lang="es-CL" sz="1757"/>
              <a:t>Escritura (Store) de los resultados</a:t>
            </a:r>
            <a:r>
              <a:rPr lang="es-CL" sz="1757"/>
              <a:t> en la memoria principal o en los registros. </a:t>
            </a:r>
            <a:endParaRPr/>
          </a:p>
          <a:p>
            <a:pPr indent="-228600" lvl="0" marL="342900" rtl="0" algn="just">
              <a:lnSpc>
                <a:spcPct val="70000"/>
              </a:lnSpc>
              <a:spcBef>
                <a:spcPts val="370"/>
              </a:spcBef>
              <a:spcAft>
                <a:spcPts val="0"/>
              </a:spcAft>
              <a:buSzPts val="1850"/>
              <a:buChar char="•"/>
            </a:pPr>
            <a:r>
              <a:rPr lang="es-CL" sz="1850"/>
              <a:t>Cada una de estas fases se realiza en uno o varios ciclos de CPU, dependiendo de la estructura del </a:t>
            </a:r>
            <a:r>
              <a:rPr b="1" lang="es-CL" sz="1850"/>
              <a:t>procesador</a:t>
            </a:r>
            <a:r>
              <a:rPr lang="es-CL" sz="1850"/>
              <a:t>, y concretamente de su grado de segmentación. La duración de estos ciclos viene determinada por la frecuencia de reloj, y nunca podrá ser inferior al tiempo requerido para realizar la tarea individual (realizada en un solo ciclo) de mayor coste temporal. El microprocesador se conecta a un oscilador, normalmente un cristal de cuarzo capaz de generar pulsos a un ritmo constante, de modo que genera varios ciclos (o pulsos) en un segundo.</a:t>
            </a:r>
            <a:endParaRPr sz="203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59" name="Google Shape;259;p3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960"/>
              <a:buNone/>
            </a:pPr>
            <a:r>
              <a:rPr b="1" lang="es-CL" sz="2960"/>
              <a:t>La Unidad de control</a:t>
            </a:r>
            <a:endParaRPr/>
          </a:p>
          <a:p>
            <a:pPr indent="0" lvl="0" marL="114300" rtl="0" algn="ctr">
              <a:spcBef>
                <a:spcPts val="592"/>
              </a:spcBef>
              <a:spcAft>
                <a:spcPts val="0"/>
              </a:spcAft>
              <a:buSzPts val="2960"/>
              <a:buNone/>
            </a:pPr>
            <a:r>
              <a:t/>
            </a:r>
            <a:endParaRPr b="1" sz="2960"/>
          </a:p>
          <a:p>
            <a:pPr indent="-228600" lvl="0" marL="342900" rtl="0" algn="just">
              <a:spcBef>
                <a:spcPts val="444"/>
              </a:spcBef>
              <a:spcAft>
                <a:spcPts val="0"/>
              </a:spcAft>
              <a:buSzPts val="2220"/>
              <a:buChar char="•"/>
            </a:pPr>
            <a:r>
              <a:rPr lang="es-CL" sz="2220"/>
              <a:t>La </a:t>
            </a:r>
            <a:r>
              <a:rPr b="1" i="1" lang="es-CL" sz="2220"/>
              <a:t>unidad de control (UC) </a:t>
            </a:r>
            <a:r>
              <a:rPr lang="es-CL" sz="2220"/>
              <a:t>constituye el centro nervioso de la computadora, ya que desde ella se controlan y gobiernan todas las operaciones</a:t>
            </a:r>
            <a:r>
              <a:rPr lang="es-CL" sz="1295"/>
              <a:t>.</a:t>
            </a:r>
            <a:endParaRPr/>
          </a:p>
          <a:p>
            <a:pPr indent="-228600" lvl="0" marL="342900" rtl="0" algn="just">
              <a:spcBef>
                <a:spcPts val="444"/>
              </a:spcBef>
              <a:spcAft>
                <a:spcPts val="0"/>
              </a:spcAft>
              <a:buSzPts val="2220"/>
              <a:buChar char="•"/>
            </a:pPr>
            <a:r>
              <a:rPr lang="es-CL" sz="2220"/>
              <a:t>Su Función es  la búsqueda de las instrucciones en memoria, su interpretación y la generación, en los instantes adecuados, de las señales de control  necesarias para ejecutar la operación especificada por cada instrucción.</a:t>
            </a:r>
            <a:endParaRPr/>
          </a:p>
          <a:p>
            <a:pPr indent="-228600" lvl="0" marL="342900" rtl="0" algn="just">
              <a:spcBef>
                <a:spcPts val="444"/>
              </a:spcBef>
              <a:spcAft>
                <a:spcPts val="0"/>
              </a:spcAft>
              <a:buSzPts val="2220"/>
              <a:buChar char="•"/>
            </a:pPr>
            <a:r>
              <a:rPr lang="es-CL" sz="2220"/>
              <a:t>En este proceso se pueden distinguir dos aspectos esenciales: el </a:t>
            </a:r>
            <a:r>
              <a:rPr b="1" lang="es-CL" sz="2220"/>
              <a:t>s</a:t>
            </a:r>
            <a:r>
              <a:rPr b="1" i="1" lang="es-CL" sz="2220"/>
              <a:t>ecuenciamiento </a:t>
            </a:r>
            <a:r>
              <a:rPr lang="es-CL" sz="2220"/>
              <a:t>y la </a:t>
            </a:r>
            <a:r>
              <a:rPr b="1" i="1" lang="es-CL" sz="2220"/>
              <a:t>interpretación de las </a:t>
            </a:r>
            <a:r>
              <a:rPr b="1" lang="es-CL" sz="2220"/>
              <a:t>instrucciones</a:t>
            </a:r>
            <a:r>
              <a:rPr lang="es-CL" sz="2220"/>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65" name="Google Shape;265;p4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400"/>
              <a:buNone/>
            </a:pPr>
            <a:r>
              <a:rPr b="1" lang="es-CL" sz="2400"/>
              <a:t>La Unidad de control</a:t>
            </a:r>
            <a:endParaRPr/>
          </a:p>
          <a:p>
            <a:pPr indent="-228600" lvl="0" marL="342900" rtl="0" algn="l">
              <a:spcBef>
                <a:spcPts val="440"/>
              </a:spcBef>
              <a:spcAft>
                <a:spcPts val="0"/>
              </a:spcAft>
              <a:buSzPts val="2200"/>
              <a:buChar char="•"/>
            </a:pPr>
            <a:r>
              <a:rPr lang="es-CL"/>
              <a:t>Diagrama de la UC</a:t>
            </a:r>
            <a:endParaRPr/>
          </a:p>
        </p:txBody>
      </p:sp>
      <p:pic>
        <p:nvPicPr>
          <p:cNvPr id="266" name="Google Shape;266;p40"/>
          <p:cNvPicPr preferRelativeResize="0"/>
          <p:nvPr/>
        </p:nvPicPr>
        <p:blipFill rotWithShape="1">
          <a:blip r:embed="rId3">
            <a:alphaModFix/>
          </a:blip>
          <a:srcRect b="0" l="0" r="0" t="0"/>
          <a:stretch/>
        </p:blipFill>
        <p:spPr>
          <a:xfrm>
            <a:off x="539552" y="2924944"/>
            <a:ext cx="7506834" cy="30963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72" name="Google Shape;272;p4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400"/>
              <a:buNone/>
            </a:pPr>
            <a:r>
              <a:rPr b="1" lang="es-CL" sz="2400"/>
              <a:t>La Unidad de control</a:t>
            </a:r>
            <a:endParaRPr/>
          </a:p>
          <a:p>
            <a:pPr indent="0" lvl="0" marL="114300" rtl="0" algn="ctr">
              <a:spcBef>
                <a:spcPts val="480"/>
              </a:spcBef>
              <a:spcAft>
                <a:spcPts val="0"/>
              </a:spcAft>
              <a:buSzPts val="2400"/>
              <a:buNone/>
            </a:pPr>
            <a:r>
              <a:t/>
            </a:r>
            <a:endParaRPr b="1" sz="2400"/>
          </a:p>
          <a:p>
            <a:pPr indent="-228600" lvl="0" marL="342900" rtl="0" algn="just">
              <a:spcBef>
                <a:spcPts val="440"/>
              </a:spcBef>
              <a:spcAft>
                <a:spcPts val="0"/>
              </a:spcAft>
              <a:buSzPts val="2200"/>
              <a:buChar char="•"/>
            </a:pPr>
            <a:r>
              <a:rPr b="1" lang="es-CL"/>
              <a:t>Contador de programa (CP): </a:t>
            </a:r>
            <a:r>
              <a:rPr lang="es-CL"/>
              <a:t>También se denomina registro de control de secuencia (</a:t>
            </a:r>
            <a:r>
              <a:rPr i="1" lang="es-CL"/>
              <a:t>RCS</a:t>
            </a:r>
            <a:r>
              <a:rPr lang="es-CL"/>
              <a:t>). Contiene permanentemente la dirección de memoria de la siguiente instrucción a ejecutar. Al iniciar la ejecución de un programa toma la dirección de su primera instrucción. Incrementa su valor en uno, de forma automática, cada vez que se concluye una instrucción, salvo si la instrucción que se está ejecutando es de salto o de ruptura de secuencia, en cuyo caso el </a:t>
            </a:r>
            <a:r>
              <a:rPr i="1" lang="es-CL"/>
              <a:t>CP </a:t>
            </a:r>
            <a:r>
              <a:rPr lang="es-CL"/>
              <a:t>tomara la dirección de la instrucción que se tenga que ejecutar a continuación localizándose esa dirección en la propia instrucción en curso.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Introducción</a:t>
            </a:r>
            <a:endParaRPr/>
          </a:p>
        </p:txBody>
      </p:sp>
      <p:pic>
        <p:nvPicPr>
          <p:cNvPr id="99" name="Google Shape;99;p15"/>
          <p:cNvPicPr preferRelativeResize="0"/>
          <p:nvPr>
            <p:ph idx="1" type="body"/>
          </p:nvPr>
        </p:nvPicPr>
        <p:blipFill rotWithShape="1">
          <a:blip r:embed="rId3">
            <a:alphaModFix/>
          </a:blip>
          <a:srcRect b="0" l="0" r="0" t="0"/>
          <a:stretch/>
        </p:blipFill>
        <p:spPr>
          <a:xfrm>
            <a:off x="457200" y="2461805"/>
            <a:ext cx="7620000" cy="3077390"/>
          </a:xfrm>
          <a:prstGeom prst="rect">
            <a:avLst/>
          </a:prstGeom>
          <a:noFill/>
          <a:ln>
            <a:noFill/>
          </a:ln>
        </p:spPr>
      </p:pic>
      <p:sp>
        <p:nvSpPr>
          <p:cNvPr id="100" name="Google Shape;100;p15"/>
          <p:cNvSpPr txBox="1"/>
          <p:nvPr/>
        </p:nvSpPr>
        <p:spPr>
          <a:xfrm>
            <a:off x="1115616" y="1700808"/>
            <a:ext cx="698477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CL" sz="2400" u="none" cap="none" strike="noStrike">
                <a:solidFill>
                  <a:schemeClr val="dk1"/>
                </a:solidFill>
                <a:latin typeface="Calibri"/>
                <a:ea typeface="Calibri"/>
                <a:cs typeface="Calibri"/>
                <a:sym typeface="Calibri"/>
              </a:rPr>
              <a:t>Unidades funcionales de un computador</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78" name="Google Shape;278;p4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400"/>
              <a:buNone/>
            </a:pPr>
            <a:r>
              <a:rPr b="1" lang="es-CL" sz="2400"/>
              <a:t>La Unidad de control</a:t>
            </a:r>
            <a:endParaRPr/>
          </a:p>
          <a:p>
            <a:pPr indent="0" lvl="0" marL="114300" rtl="0" algn="ctr">
              <a:spcBef>
                <a:spcPts val="480"/>
              </a:spcBef>
              <a:spcAft>
                <a:spcPts val="0"/>
              </a:spcAft>
              <a:buSzPts val="2400"/>
              <a:buNone/>
            </a:pPr>
            <a:r>
              <a:t/>
            </a:r>
            <a:endParaRPr b="1" sz="2400"/>
          </a:p>
          <a:p>
            <a:pPr indent="-228600" lvl="0" marL="342900" rtl="0" algn="just">
              <a:spcBef>
                <a:spcPts val="440"/>
              </a:spcBef>
              <a:spcAft>
                <a:spcPts val="0"/>
              </a:spcAft>
              <a:buSzPts val="2200"/>
              <a:buChar char="•"/>
            </a:pPr>
            <a:r>
              <a:rPr b="1" lang="es-CL"/>
              <a:t>Registro de instrucción (</a:t>
            </a:r>
            <a:r>
              <a:rPr b="1" i="1" lang="es-CL"/>
              <a:t>RI</a:t>
            </a:r>
            <a:r>
              <a:rPr b="1" lang="es-CL"/>
              <a:t>): </a:t>
            </a:r>
            <a:r>
              <a:rPr lang="es-CL"/>
              <a:t>Contiene la instrucción que se esta ejecutando en cada momento. Esta instrucción llevara consigo el código de operación (</a:t>
            </a:r>
            <a:r>
              <a:rPr i="1" lang="es-CL"/>
              <a:t>CO</a:t>
            </a:r>
            <a:r>
              <a:rPr lang="es-CL"/>
              <a:t>) y en su caso los operandos o las direcciones de memoria de los mismos.</a:t>
            </a:r>
            <a:endParaRPr/>
          </a:p>
          <a:p>
            <a:pPr indent="-88900" lvl="0" marL="342900" rtl="0" algn="just">
              <a:spcBef>
                <a:spcPts val="440"/>
              </a:spcBef>
              <a:spcAft>
                <a:spcPts val="0"/>
              </a:spcAft>
              <a:buSzPts val="2200"/>
              <a:buNone/>
            </a:pPr>
            <a:r>
              <a:t/>
            </a:r>
            <a:endParaRPr/>
          </a:p>
          <a:p>
            <a:pPr indent="-228600" lvl="0" marL="342900" rtl="0" algn="just">
              <a:spcBef>
                <a:spcPts val="440"/>
              </a:spcBef>
              <a:spcAft>
                <a:spcPts val="0"/>
              </a:spcAft>
              <a:buSzPts val="2200"/>
              <a:buChar char="•"/>
            </a:pPr>
            <a:r>
              <a:rPr b="1" lang="es-CL"/>
              <a:t>Decodificador (</a:t>
            </a:r>
            <a:r>
              <a:rPr b="1" i="1" lang="es-CL"/>
              <a:t>D</a:t>
            </a:r>
            <a:r>
              <a:rPr b="1" lang="es-CL"/>
              <a:t>): </a:t>
            </a:r>
            <a:r>
              <a:rPr lang="es-CL"/>
              <a:t>Se encarga de extraer el código de operación de la instrucción en curso (está en el </a:t>
            </a:r>
            <a:r>
              <a:rPr i="1" lang="es-CL"/>
              <a:t>RI</a:t>
            </a:r>
            <a:r>
              <a:rPr lang="es-CL"/>
              <a:t>), lo analiza y emite las señales necesarias al resto de elementos para su ejecución a través del </a:t>
            </a:r>
            <a:r>
              <a:rPr i="1" lang="es-CL"/>
              <a:t>secuenciador</a:t>
            </a:r>
            <a:r>
              <a:rPr lang="es-CL"/>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84" name="Google Shape;284;p4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400"/>
              <a:buNone/>
            </a:pPr>
            <a:r>
              <a:rPr b="1" lang="es-CL" sz="2400"/>
              <a:t>La Unidad de control</a:t>
            </a:r>
            <a:endParaRPr/>
          </a:p>
          <a:p>
            <a:pPr indent="-88900" lvl="0" marL="342900" rtl="0" algn="just">
              <a:spcBef>
                <a:spcPts val="440"/>
              </a:spcBef>
              <a:spcAft>
                <a:spcPts val="0"/>
              </a:spcAft>
              <a:buSzPts val="2200"/>
              <a:buNone/>
            </a:pPr>
            <a:r>
              <a:t/>
            </a:r>
            <a:endParaRPr b="1"/>
          </a:p>
          <a:p>
            <a:pPr indent="-228600" lvl="0" marL="342900" rtl="0" algn="just">
              <a:spcBef>
                <a:spcPts val="440"/>
              </a:spcBef>
              <a:spcAft>
                <a:spcPts val="0"/>
              </a:spcAft>
              <a:buSzPts val="2200"/>
              <a:buChar char="•"/>
            </a:pPr>
            <a:r>
              <a:rPr b="1" lang="es-CL"/>
              <a:t>Reloj (R): </a:t>
            </a:r>
            <a:r>
              <a:rPr lang="es-CL"/>
              <a:t>Proporciona una sucesión de impulsos eléctricos o ciclos con frecuencia constante que marcan los instantes en que han de comenzar los distintos pasos de que consta cada instrucción.</a:t>
            </a:r>
            <a:endParaRPr/>
          </a:p>
        </p:txBody>
      </p:sp>
      <p:pic>
        <p:nvPicPr>
          <p:cNvPr id="285" name="Google Shape;285;p43"/>
          <p:cNvPicPr preferRelativeResize="0"/>
          <p:nvPr/>
        </p:nvPicPr>
        <p:blipFill rotWithShape="1">
          <a:blip r:embed="rId3">
            <a:alphaModFix/>
          </a:blip>
          <a:srcRect b="0" l="0" r="0" t="0"/>
          <a:stretch/>
        </p:blipFill>
        <p:spPr>
          <a:xfrm>
            <a:off x="1187624" y="4293096"/>
            <a:ext cx="6560858" cy="151216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91" name="Google Shape;291;p4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400"/>
              <a:buNone/>
            </a:pPr>
            <a:r>
              <a:rPr b="1" lang="es-CL" sz="2400"/>
              <a:t>La Unidad de control</a:t>
            </a:r>
            <a:endParaRPr/>
          </a:p>
          <a:p>
            <a:pPr indent="-88900" lvl="0" marL="342900" rtl="0" algn="just">
              <a:spcBef>
                <a:spcPts val="440"/>
              </a:spcBef>
              <a:spcAft>
                <a:spcPts val="0"/>
              </a:spcAft>
              <a:buSzPts val="2200"/>
              <a:buNone/>
            </a:pPr>
            <a:r>
              <a:t/>
            </a:r>
            <a:endParaRPr b="1"/>
          </a:p>
          <a:p>
            <a:pPr indent="-228600" lvl="0" marL="342900" rtl="0" algn="just">
              <a:spcBef>
                <a:spcPts val="440"/>
              </a:spcBef>
              <a:spcAft>
                <a:spcPts val="0"/>
              </a:spcAft>
              <a:buSzPts val="2200"/>
              <a:buChar char="•"/>
            </a:pPr>
            <a:r>
              <a:rPr b="1" lang="es-CL"/>
              <a:t>Secuenciador (S): </a:t>
            </a:r>
            <a:r>
              <a:rPr lang="es-CL"/>
              <a:t>También denominado controlador. En este dispositivo se generan órdenes muy elementales (</a:t>
            </a:r>
            <a:r>
              <a:rPr i="1" lang="es-CL"/>
              <a:t>micro-órdenes</a:t>
            </a:r>
            <a:r>
              <a:rPr lang="es-CL"/>
              <a:t>) que, sincronizadas por los impulsos del reloj, provocan la ejecución paso a paso de la instrucción que esta cargada en el </a:t>
            </a:r>
            <a:r>
              <a:rPr i="1" lang="es-CL"/>
              <a:t>RI</a:t>
            </a:r>
            <a:r>
              <a:rPr lang="es-CL"/>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297" name="Google Shape;297;p4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200"/>
              <a:buNone/>
            </a:pPr>
            <a:r>
              <a:rPr b="1" lang="es-CL"/>
              <a:t>La Unidad aritmético-lógica (UAL)</a:t>
            </a:r>
            <a:endParaRPr/>
          </a:p>
          <a:p>
            <a:pPr indent="-228600" lvl="0" marL="342900" rtl="0" algn="just">
              <a:spcBef>
                <a:spcPts val="440"/>
              </a:spcBef>
              <a:spcAft>
                <a:spcPts val="0"/>
              </a:spcAft>
              <a:buSzPts val="2200"/>
              <a:buChar char="•"/>
            </a:pPr>
            <a:r>
              <a:rPr lang="es-CL"/>
              <a:t>Esta unidad es la encargada de realizar las operaciones elementales de tipo aritmético (sumas, restas, productos y divisiones) y de tipo lógico (comparaciones, etc.). </a:t>
            </a:r>
            <a:endParaRPr/>
          </a:p>
          <a:p>
            <a:pPr indent="-228600" lvl="0" marL="342900" rtl="0" algn="just">
              <a:spcBef>
                <a:spcPts val="440"/>
              </a:spcBef>
              <a:spcAft>
                <a:spcPts val="0"/>
              </a:spcAft>
              <a:buSzPts val="2200"/>
              <a:buChar char="•"/>
            </a:pPr>
            <a:r>
              <a:rPr lang="es-CL"/>
              <a:t>Para comunicarse con las otras unidades funcionales utiliza el denominado bus de datos y para realizar su función consta de los siguientes elementos:</a:t>
            </a:r>
            <a:endParaRPr/>
          </a:p>
          <a:p>
            <a:pPr indent="-228600" lvl="1" marL="640080" rtl="0" algn="l">
              <a:spcBef>
                <a:spcPts val="400"/>
              </a:spcBef>
              <a:spcAft>
                <a:spcPts val="0"/>
              </a:spcAft>
              <a:buSzPts val="2000"/>
              <a:buChar char="•"/>
            </a:pPr>
            <a:r>
              <a:rPr b="1" lang="es-CL"/>
              <a:t>Circuito operacional (</a:t>
            </a:r>
            <a:r>
              <a:rPr b="1" i="1" lang="es-CL"/>
              <a:t>COP</a:t>
            </a:r>
            <a:r>
              <a:rPr b="1" lang="es-CL"/>
              <a:t>)</a:t>
            </a:r>
            <a:endParaRPr/>
          </a:p>
          <a:p>
            <a:pPr indent="-228600" lvl="1" marL="640080" rtl="0" algn="l">
              <a:spcBef>
                <a:spcPts val="400"/>
              </a:spcBef>
              <a:spcAft>
                <a:spcPts val="0"/>
              </a:spcAft>
              <a:buSzPts val="2000"/>
              <a:buChar char="•"/>
            </a:pPr>
            <a:r>
              <a:rPr b="1" lang="es-CL"/>
              <a:t>Registros de entrada (</a:t>
            </a:r>
            <a:r>
              <a:rPr b="1" i="1" lang="es-CL"/>
              <a:t>REN</a:t>
            </a:r>
            <a:r>
              <a:rPr b="1" lang="es-CL"/>
              <a:t>)</a:t>
            </a:r>
            <a:endParaRPr/>
          </a:p>
          <a:p>
            <a:pPr indent="-228600" lvl="1" marL="640080" rtl="0" algn="l">
              <a:spcBef>
                <a:spcPts val="400"/>
              </a:spcBef>
              <a:spcAft>
                <a:spcPts val="0"/>
              </a:spcAft>
              <a:buSzPts val="2000"/>
              <a:buChar char="•"/>
            </a:pPr>
            <a:r>
              <a:rPr b="1" lang="es-CL"/>
              <a:t>Registro acumulador (</a:t>
            </a:r>
            <a:r>
              <a:rPr b="1" i="1" lang="es-CL"/>
              <a:t>RA</a:t>
            </a:r>
            <a:r>
              <a:rPr b="1" lang="es-CL"/>
              <a:t>)</a:t>
            </a:r>
            <a:endParaRPr/>
          </a:p>
          <a:p>
            <a:pPr indent="-228600" lvl="1" marL="640080" rtl="0" algn="l">
              <a:spcBef>
                <a:spcPts val="400"/>
              </a:spcBef>
              <a:spcAft>
                <a:spcPts val="0"/>
              </a:spcAft>
              <a:buSzPts val="2000"/>
              <a:buChar char="•"/>
            </a:pPr>
            <a:r>
              <a:rPr b="1" lang="es-CL"/>
              <a:t>Registro de estado (</a:t>
            </a:r>
            <a:r>
              <a:rPr b="1" i="1" lang="es-CL"/>
              <a:t>RES</a:t>
            </a:r>
            <a:r>
              <a:rPr b="1" lang="es-CL"/>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303" name="Google Shape;303;p4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200"/>
              <a:buNone/>
            </a:pPr>
            <a:r>
              <a:rPr b="1" lang="es-CL"/>
              <a:t>La Unidad aritmético-lógica (UAL)</a:t>
            </a:r>
            <a:endParaRPr/>
          </a:p>
        </p:txBody>
      </p:sp>
      <p:pic>
        <p:nvPicPr>
          <p:cNvPr id="304" name="Google Shape;304;p46"/>
          <p:cNvPicPr preferRelativeResize="0"/>
          <p:nvPr/>
        </p:nvPicPr>
        <p:blipFill rotWithShape="1">
          <a:blip r:embed="rId3">
            <a:alphaModFix/>
          </a:blip>
          <a:srcRect b="0" l="0" r="0" t="0"/>
          <a:stretch/>
        </p:blipFill>
        <p:spPr>
          <a:xfrm>
            <a:off x="971600" y="2200333"/>
            <a:ext cx="6480720" cy="420046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310" name="Google Shape;310;p4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spcBef>
                <a:spcPts val="0"/>
              </a:spcBef>
              <a:spcAft>
                <a:spcPts val="0"/>
              </a:spcAft>
              <a:buSzPts val="2405"/>
              <a:buNone/>
            </a:pPr>
            <a:r>
              <a:rPr b="1" lang="es-CL" sz="2405"/>
              <a:t>La Unidad aritmético-lógica (UAL)</a:t>
            </a:r>
            <a:endParaRPr/>
          </a:p>
          <a:p>
            <a:pPr indent="-99377" lvl="0" marL="342900" rtl="0" algn="l">
              <a:spcBef>
                <a:spcPts val="407"/>
              </a:spcBef>
              <a:spcAft>
                <a:spcPts val="0"/>
              </a:spcAft>
              <a:buSzPts val="2035"/>
              <a:buNone/>
            </a:pPr>
            <a:r>
              <a:t/>
            </a:r>
            <a:endParaRPr b="1" sz="2035"/>
          </a:p>
          <a:p>
            <a:pPr indent="-228600" lvl="0" marL="342900" rtl="0" algn="just">
              <a:spcBef>
                <a:spcPts val="407"/>
              </a:spcBef>
              <a:spcAft>
                <a:spcPts val="0"/>
              </a:spcAft>
              <a:buSzPts val="2035"/>
              <a:buChar char="•"/>
            </a:pPr>
            <a:r>
              <a:rPr b="1" lang="es-CL" sz="2035"/>
              <a:t>Circuito operacional (</a:t>
            </a:r>
            <a:r>
              <a:rPr b="1" i="1" lang="es-CL" sz="2035"/>
              <a:t>COP</a:t>
            </a:r>
            <a:r>
              <a:rPr b="1" lang="es-CL" sz="2035"/>
              <a:t>)</a:t>
            </a:r>
            <a:endParaRPr/>
          </a:p>
          <a:p>
            <a:pPr indent="0" lvl="0" marL="114300" rtl="0" algn="just">
              <a:spcBef>
                <a:spcPts val="407"/>
              </a:spcBef>
              <a:spcAft>
                <a:spcPts val="0"/>
              </a:spcAft>
              <a:buSzPts val="2035"/>
              <a:buNone/>
            </a:pPr>
            <a:r>
              <a:rPr lang="es-CL" sz="2035"/>
              <a:t>Contiene los circuitos necesarios para la realización de las operaciones con los datos procedentes de los registros de entrada (</a:t>
            </a:r>
            <a:r>
              <a:rPr i="1" lang="es-CL" sz="2035"/>
              <a:t>REN</a:t>
            </a:r>
            <a:r>
              <a:rPr lang="es-CL" sz="2035"/>
              <a:t>). Este circuito tiene unas entradas de órdenes para seleccionar la clase de operación que debe realizar en cada momento (suma, resta, etc.).</a:t>
            </a:r>
            <a:endParaRPr/>
          </a:p>
          <a:p>
            <a:pPr indent="-99377" lvl="0" marL="342900" rtl="0" algn="l">
              <a:spcBef>
                <a:spcPts val="407"/>
              </a:spcBef>
              <a:spcAft>
                <a:spcPts val="0"/>
              </a:spcAft>
              <a:buSzPts val="2035"/>
              <a:buNone/>
            </a:pPr>
            <a:r>
              <a:t/>
            </a:r>
            <a:endParaRPr b="1" sz="2035"/>
          </a:p>
          <a:p>
            <a:pPr indent="-228600" lvl="0" marL="342900" rtl="0" algn="just">
              <a:spcBef>
                <a:spcPts val="407"/>
              </a:spcBef>
              <a:spcAft>
                <a:spcPts val="0"/>
              </a:spcAft>
              <a:buSzPts val="2035"/>
              <a:buChar char="•"/>
            </a:pPr>
            <a:r>
              <a:rPr b="1" lang="es-CL" sz="2035"/>
              <a:t>Registros de entrada (</a:t>
            </a:r>
            <a:r>
              <a:rPr b="1" i="1" lang="es-CL" sz="2035"/>
              <a:t>REN</a:t>
            </a:r>
            <a:r>
              <a:rPr b="1" lang="es-CL" sz="2035"/>
              <a:t>)</a:t>
            </a:r>
            <a:endParaRPr/>
          </a:p>
          <a:p>
            <a:pPr indent="0" lvl="0" marL="114300" rtl="0" algn="just">
              <a:spcBef>
                <a:spcPts val="407"/>
              </a:spcBef>
              <a:spcAft>
                <a:spcPts val="0"/>
              </a:spcAft>
              <a:buSzPts val="2035"/>
              <a:buNone/>
            </a:pPr>
            <a:r>
              <a:rPr lang="es-CL" sz="2035"/>
              <a:t>En ellos se almacenan los datos u operandos que intervienen en una instrucción antes de la realización de la operación por parte del circuito operacional. También se emplean para el almacenamiento de resultados intermedios o finales de las operaciones respectivas.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Componentes de la CPU</a:t>
            </a:r>
            <a:endParaRPr/>
          </a:p>
        </p:txBody>
      </p:sp>
      <p:sp>
        <p:nvSpPr>
          <p:cNvPr id="316" name="Google Shape;316;p4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ctr">
              <a:lnSpc>
                <a:spcPct val="90000"/>
              </a:lnSpc>
              <a:spcBef>
                <a:spcPts val="0"/>
              </a:spcBef>
              <a:spcAft>
                <a:spcPts val="0"/>
              </a:spcAft>
              <a:buSzPts val="2200"/>
              <a:buNone/>
            </a:pPr>
            <a:r>
              <a:rPr b="1" lang="es-CL"/>
              <a:t>La Unidad aritmético-lógica (UAL)</a:t>
            </a:r>
            <a:endParaRPr/>
          </a:p>
          <a:p>
            <a:pPr indent="-228600" lvl="0" marL="342900" rtl="0" algn="just">
              <a:lnSpc>
                <a:spcPct val="90000"/>
              </a:lnSpc>
              <a:spcBef>
                <a:spcPts val="440"/>
              </a:spcBef>
              <a:spcAft>
                <a:spcPts val="0"/>
              </a:spcAft>
              <a:buSzPts val="2200"/>
              <a:buChar char="•"/>
            </a:pPr>
            <a:r>
              <a:rPr b="1" lang="es-CL"/>
              <a:t>Registro acumulador (</a:t>
            </a:r>
            <a:r>
              <a:rPr b="1" i="1" lang="es-CL"/>
              <a:t>RA</a:t>
            </a:r>
            <a:r>
              <a:rPr b="1" lang="es-CL"/>
              <a:t>)</a:t>
            </a:r>
            <a:endParaRPr/>
          </a:p>
          <a:p>
            <a:pPr indent="0" lvl="0" marL="114300" rtl="0" algn="just">
              <a:lnSpc>
                <a:spcPct val="90000"/>
              </a:lnSpc>
              <a:spcBef>
                <a:spcPts val="440"/>
              </a:spcBef>
              <a:spcAft>
                <a:spcPts val="0"/>
              </a:spcAft>
              <a:buSzPts val="2200"/>
              <a:buNone/>
            </a:pPr>
            <a:r>
              <a:rPr lang="es-CL"/>
              <a:t>Almacena los resultados de las operaciones llevadas a cabo por el circuito operacional. Esta conectado con los registros de entrada para la realimentación en el caso de operaciones encadenadas. Así mismo tiene una conexión directa al bus de datos para el envío de los resultados a la memoria central o a la unidad de control.</a:t>
            </a:r>
            <a:endParaRPr/>
          </a:p>
          <a:p>
            <a:pPr indent="0" lvl="0" marL="114300" rtl="0" algn="just">
              <a:lnSpc>
                <a:spcPct val="90000"/>
              </a:lnSpc>
              <a:spcBef>
                <a:spcPts val="440"/>
              </a:spcBef>
              <a:spcAft>
                <a:spcPts val="0"/>
              </a:spcAft>
              <a:buSzPts val="2200"/>
              <a:buNone/>
            </a:pPr>
            <a:r>
              <a:t/>
            </a:r>
            <a:endParaRPr/>
          </a:p>
          <a:p>
            <a:pPr indent="-228600" lvl="0" marL="342900" rtl="0" algn="just">
              <a:lnSpc>
                <a:spcPct val="90000"/>
              </a:lnSpc>
              <a:spcBef>
                <a:spcPts val="440"/>
              </a:spcBef>
              <a:spcAft>
                <a:spcPts val="0"/>
              </a:spcAft>
              <a:buSzPts val="2200"/>
              <a:buChar char="•"/>
            </a:pPr>
            <a:r>
              <a:rPr b="1" lang="es-CL"/>
              <a:t>Registro de estado (</a:t>
            </a:r>
            <a:r>
              <a:rPr b="1" i="1" lang="es-CL"/>
              <a:t>RES</a:t>
            </a:r>
            <a:r>
              <a:rPr b="1" lang="es-CL"/>
              <a:t>)</a:t>
            </a:r>
            <a:endParaRPr/>
          </a:p>
          <a:p>
            <a:pPr indent="0" lvl="0" marL="114300" rtl="0" algn="just">
              <a:lnSpc>
                <a:spcPct val="90000"/>
              </a:lnSpc>
              <a:spcBef>
                <a:spcPts val="440"/>
              </a:spcBef>
              <a:spcAft>
                <a:spcPts val="0"/>
              </a:spcAft>
              <a:buSzPts val="2200"/>
              <a:buNone/>
            </a:pPr>
            <a:r>
              <a:rPr lang="es-CL"/>
              <a:t>Se trata de un conjunto de biestables en los que se deja constancia de algunas condiciones que se dieron en la última operación realizada y que habrán de ser tenidas en cuenta en operaciones posteriores.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Tipos de CPU</a:t>
            </a:r>
            <a:endParaRPr/>
          </a:p>
        </p:txBody>
      </p:sp>
      <p:sp>
        <p:nvSpPr>
          <p:cNvPr id="322" name="Google Shape;322;p4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800"/>
              <a:buChar char="•"/>
            </a:pPr>
            <a:r>
              <a:rPr lang="es-CL" sz="2800"/>
              <a:t>Las CPU se diferencian esencialmente en las características de su repertorio de instrucciones. Entre estos encontramos:</a:t>
            </a:r>
            <a:endParaRPr/>
          </a:p>
          <a:p>
            <a:pPr indent="-228600" lvl="0" marL="342900" rtl="0" algn="just">
              <a:spcBef>
                <a:spcPts val="560"/>
              </a:spcBef>
              <a:spcAft>
                <a:spcPts val="0"/>
              </a:spcAft>
              <a:buSzPts val="2800"/>
              <a:buChar char="•"/>
            </a:pPr>
            <a:r>
              <a:rPr b="1" lang="es-CL" sz="2800"/>
              <a:t>Los procesadores </a:t>
            </a:r>
            <a:r>
              <a:rPr b="1" i="1" lang="es-CL" sz="2800"/>
              <a:t>CISC </a:t>
            </a:r>
            <a:endParaRPr/>
          </a:p>
          <a:p>
            <a:pPr indent="0" lvl="0" marL="114300" rtl="0" algn="just">
              <a:spcBef>
                <a:spcPts val="560"/>
              </a:spcBef>
              <a:spcAft>
                <a:spcPts val="0"/>
              </a:spcAft>
              <a:buSzPts val="2800"/>
              <a:buNone/>
            </a:pPr>
            <a:r>
              <a:rPr lang="es-CL" sz="2800"/>
              <a:t>(</a:t>
            </a:r>
            <a:r>
              <a:rPr i="1" lang="es-CL" sz="2800"/>
              <a:t>Complex Instruction Set Computer)</a:t>
            </a:r>
            <a:endParaRPr/>
          </a:p>
          <a:p>
            <a:pPr indent="-228600" lvl="0" marL="342900" rtl="0" algn="just">
              <a:spcBef>
                <a:spcPts val="560"/>
              </a:spcBef>
              <a:spcAft>
                <a:spcPts val="0"/>
              </a:spcAft>
              <a:buSzPts val="2800"/>
              <a:buChar char="•"/>
            </a:pPr>
            <a:r>
              <a:rPr b="1" lang="es-CL" sz="2800"/>
              <a:t>Los procesadores </a:t>
            </a:r>
            <a:r>
              <a:rPr b="1" i="1" lang="es-CL" sz="2800"/>
              <a:t>RISC </a:t>
            </a:r>
            <a:endParaRPr/>
          </a:p>
          <a:p>
            <a:pPr indent="0" lvl="0" marL="114300" rtl="0" algn="just">
              <a:spcBef>
                <a:spcPts val="560"/>
              </a:spcBef>
              <a:spcAft>
                <a:spcPts val="0"/>
              </a:spcAft>
              <a:buSzPts val="2800"/>
              <a:buNone/>
            </a:pPr>
            <a:r>
              <a:rPr lang="es-CL" sz="2800"/>
              <a:t>(</a:t>
            </a:r>
            <a:r>
              <a:rPr i="1" lang="es-CL" sz="2800"/>
              <a:t>Reduced Instruction Set Computer)</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Tipos de CPU</a:t>
            </a:r>
            <a:endParaRPr/>
          </a:p>
        </p:txBody>
      </p:sp>
      <p:sp>
        <p:nvSpPr>
          <p:cNvPr id="328" name="Google Shape;328;p5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b="1" lang="es-CL"/>
              <a:t>Los procesadores </a:t>
            </a:r>
            <a:r>
              <a:rPr b="1" i="1" lang="es-CL"/>
              <a:t>CISC </a:t>
            </a:r>
            <a:r>
              <a:rPr lang="es-CL"/>
              <a:t>Tienen un repertorio con un número de instrucciones alto (200-300). </a:t>
            </a:r>
            <a:endParaRPr/>
          </a:p>
          <a:p>
            <a:pPr indent="-228600" lvl="0" marL="342900" rtl="0" algn="just">
              <a:spcBef>
                <a:spcPts val="440"/>
              </a:spcBef>
              <a:spcAft>
                <a:spcPts val="0"/>
              </a:spcAft>
              <a:buSzPts val="2200"/>
              <a:buChar char="•"/>
            </a:pPr>
            <a:r>
              <a:rPr lang="es-CL"/>
              <a:t>Estas instrucciones además son más complejas que las de </a:t>
            </a:r>
            <a:r>
              <a:rPr i="1" lang="es-CL"/>
              <a:t>RISC</a:t>
            </a:r>
            <a:r>
              <a:rPr lang="es-CL"/>
              <a:t>, con lo que la circuitería necesaria para decodificación y secuenciación también aumenta y la velocidad del proceso disminuye. </a:t>
            </a:r>
            <a:endParaRPr/>
          </a:p>
          <a:p>
            <a:pPr indent="-228600" lvl="0" marL="342900" rtl="0" algn="just">
              <a:spcBef>
                <a:spcPts val="440"/>
              </a:spcBef>
              <a:spcAft>
                <a:spcPts val="0"/>
              </a:spcAft>
              <a:buSzPts val="2200"/>
              <a:buChar char="•"/>
            </a:pPr>
            <a:r>
              <a:rPr lang="es-CL"/>
              <a:t>Como ventaja, tenemos que se necesitan menos instrucciones para ejecutar una tarea. Además, el formato de las instrucciones es bastante variable (es decir, existen bastantes formatos). Además, el diseño hace que el procesador tenga que realizar constantes accesos a memoria.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Tipos de CPU</a:t>
            </a:r>
            <a:endParaRPr/>
          </a:p>
        </p:txBody>
      </p:sp>
      <p:sp>
        <p:nvSpPr>
          <p:cNvPr id="334" name="Google Shape;334;p5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b="1" lang="es-CL"/>
              <a:t>Los procesadores </a:t>
            </a:r>
            <a:r>
              <a:rPr b="1" i="1" lang="es-CL"/>
              <a:t>RISC </a:t>
            </a:r>
            <a:r>
              <a:rPr lang="es-CL"/>
              <a:t>tienen características opuestas a los </a:t>
            </a:r>
            <a:r>
              <a:rPr i="1" lang="es-CL"/>
              <a:t>CISC</a:t>
            </a:r>
            <a:r>
              <a:rPr lang="es-CL"/>
              <a:t>. Su juego de instrucciones es más reducido (menos de 128), y las instrucciones son más sencillas (con lo que se necesitarán más instrucciones para ejecutar una tarea). </a:t>
            </a:r>
            <a:endParaRPr/>
          </a:p>
          <a:p>
            <a:pPr indent="-228600" lvl="0" marL="342900" rtl="0" algn="just">
              <a:spcBef>
                <a:spcPts val="440"/>
              </a:spcBef>
              <a:spcAft>
                <a:spcPts val="0"/>
              </a:spcAft>
              <a:buSzPts val="2200"/>
              <a:buChar char="•"/>
            </a:pPr>
            <a:r>
              <a:rPr lang="es-CL"/>
              <a:t>El formato de instrucciones es fijo (existen pocos formatos), con lo que el control del hardware es más sencillo y se facilita la colocación de las instrucciones en la memoria, lo que implica que los accesos a la memoria se aceleren. </a:t>
            </a:r>
            <a:endParaRPr/>
          </a:p>
          <a:p>
            <a:pPr indent="-228600" lvl="0" marL="342900" rtl="0" algn="just">
              <a:spcBef>
                <a:spcPts val="440"/>
              </a:spcBef>
              <a:spcAft>
                <a:spcPts val="0"/>
              </a:spcAft>
              <a:buSzPts val="2200"/>
              <a:buChar char="•"/>
            </a:pPr>
            <a:r>
              <a:rPr lang="es-CL"/>
              <a:t>Por otra parte, estos accesos a memoria son menos frecuentes ya que el procesador posee un mayor número de registros. Estos procesadores son los que están presentes en las estaciones de trabajo.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a:t>
            </a:r>
            <a:endParaRPr/>
          </a:p>
        </p:txBody>
      </p:sp>
      <p:sp>
        <p:nvSpPr>
          <p:cNvPr id="106" name="Google Shape;106;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800"/>
              <a:buChar char="•"/>
            </a:pPr>
            <a:r>
              <a:rPr lang="es-CL" sz="2800"/>
              <a:t>La unidad central de proceso está constituida por circuitos de naturaleza electrónica. Podemos analizarla desde 2 niveles:</a:t>
            </a:r>
            <a:endParaRPr/>
          </a:p>
          <a:p>
            <a:pPr indent="-50800" lvl="0" marL="342900" rtl="0" algn="just">
              <a:spcBef>
                <a:spcPts val="560"/>
              </a:spcBef>
              <a:spcAft>
                <a:spcPts val="0"/>
              </a:spcAft>
              <a:buSzPts val="2800"/>
              <a:buNone/>
            </a:pPr>
            <a:r>
              <a:t/>
            </a:r>
            <a:endParaRPr sz="2800"/>
          </a:p>
          <a:p>
            <a:pPr indent="-228600" lvl="0" marL="342900" rtl="0" algn="just">
              <a:spcBef>
                <a:spcPts val="560"/>
              </a:spcBef>
              <a:spcAft>
                <a:spcPts val="0"/>
              </a:spcAft>
              <a:buSzPts val="2800"/>
              <a:buChar char="•"/>
            </a:pPr>
            <a:r>
              <a:rPr lang="es-CL" sz="2800"/>
              <a:t>Nivel </a:t>
            </a:r>
            <a:r>
              <a:rPr b="1" lang="es-CL" sz="2800"/>
              <a:t>electrónico </a:t>
            </a:r>
            <a:r>
              <a:rPr lang="es-CL" sz="2800"/>
              <a:t>o de circuito.</a:t>
            </a:r>
            <a:endParaRPr/>
          </a:p>
          <a:p>
            <a:pPr indent="-228600" lvl="0" marL="342900" rtl="0" algn="just">
              <a:spcBef>
                <a:spcPts val="560"/>
              </a:spcBef>
              <a:spcAft>
                <a:spcPts val="0"/>
              </a:spcAft>
              <a:buSzPts val="2800"/>
              <a:buChar char="•"/>
            </a:pPr>
            <a:r>
              <a:rPr lang="es-CL" sz="2800"/>
              <a:t>Nivel </a:t>
            </a:r>
            <a:r>
              <a:rPr b="1" lang="es-CL" sz="2800"/>
              <a:t>lógico </a:t>
            </a:r>
            <a:r>
              <a:rPr lang="es-CL" sz="2800"/>
              <a:t>o de conmutación.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Tipos de CPU</a:t>
            </a:r>
            <a:endParaRPr/>
          </a:p>
        </p:txBody>
      </p:sp>
      <p:sp>
        <p:nvSpPr>
          <p:cNvPr id="340" name="Google Shape;340;p5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400"/>
              <a:buChar char="•"/>
            </a:pPr>
            <a:r>
              <a:rPr lang="es-CL" sz="2400"/>
              <a:t>Técnica de segmentación </a:t>
            </a:r>
            <a:r>
              <a:rPr b="1" i="1" lang="es-CL" sz="2400"/>
              <a:t>pipeline</a:t>
            </a:r>
            <a:r>
              <a:rPr lang="es-CL" sz="2400"/>
              <a:t>. </a:t>
            </a:r>
            <a:endParaRPr/>
          </a:p>
          <a:p>
            <a:pPr indent="-228600" lvl="0" marL="342900" rtl="0" algn="just">
              <a:spcBef>
                <a:spcPts val="440"/>
              </a:spcBef>
              <a:spcAft>
                <a:spcPts val="0"/>
              </a:spcAft>
              <a:buSzPts val="2200"/>
              <a:buChar char="•"/>
            </a:pPr>
            <a:r>
              <a:rPr lang="es-CL"/>
              <a:t>Esta técnica consiste en dividir la ejecución de la instrucción en bloques independientes que se ejecutan en paralelo. Es más eficiente para los procesadores </a:t>
            </a:r>
            <a:r>
              <a:rPr i="1" lang="es-CL"/>
              <a:t>RISC</a:t>
            </a:r>
            <a:r>
              <a:rPr lang="es-CL"/>
              <a:t>, aunque también se implementa en </a:t>
            </a:r>
            <a:r>
              <a:rPr i="1" lang="es-CL"/>
              <a:t>CISC</a:t>
            </a:r>
            <a:r>
              <a:rPr lang="es-CL"/>
              <a:t>. </a:t>
            </a:r>
            <a:endParaRPr/>
          </a:p>
          <a:p>
            <a:pPr indent="-228600" lvl="0" marL="342900" rtl="0" algn="just">
              <a:spcBef>
                <a:spcPts val="440"/>
              </a:spcBef>
              <a:spcAft>
                <a:spcPts val="0"/>
              </a:spcAft>
              <a:buSzPts val="2200"/>
              <a:buChar char="•"/>
            </a:pPr>
            <a:r>
              <a:rPr lang="es-CL"/>
              <a:t>Para procesar busca instrucciones ejecutables en paralelo. El sistema de carga de instrucciones analiza la secuencia de instrucciones que entran al procesador y busca instrucciones ejecutables en paralelo así como diseñar un control que tenga en cuenta posibles dependencias de datos entre las instrucciones a ejecutar en paralelo. </a:t>
            </a:r>
            <a:endParaRPr/>
          </a:p>
          <a:p>
            <a:pPr indent="-228600" lvl="0" marL="342900" rtl="0" algn="just">
              <a:spcBef>
                <a:spcPts val="440"/>
              </a:spcBef>
              <a:spcAft>
                <a:spcPts val="0"/>
              </a:spcAft>
              <a:buSzPts val="2200"/>
              <a:buChar char="•"/>
            </a:pPr>
            <a:r>
              <a:rPr lang="es-CL"/>
              <a:t>Esto hace que el funcionamiento del hardware sea más complejo.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Tipos de CPU</a:t>
            </a:r>
            <a:endParaRPr/>
          </a:p>
        </p:txBody>
      </p:sp>
      <p:sp>
        <p:nvSpPr>
          <p:cNvPr id="346" name="Google Shape;346;p5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b="1" lang="es-CL"/>
              <a:t>Los procesadores </a:t>
            </a:r>
            <a:r>
              <a:rPr b="1" i="1" lang="es-CL"/>
              <a:t>VLIW </a:t>
            </a:r>
            <a:r>
              <a:rPr i="1" lang="es-CL"/>
              <a:t>(Very Long Instruction Word) </a:t>
            </a:r>
            <a:r>
              <a:rPr lang="es-CL"/>
              <a:t>emplean un conjunto de instrucciones diseñadas </a:t>
            </a:r>
            <a:r>
              <a:rPr b="1" i="1" lang="es-CL"/>
              <a:t>adhoc </a:t>
            </a:r>
            <a:r>
              <a:rPr lang="es-CL"/>
              <a:t>para explotar el paralelismo del hardware.</a:t>
            </a:r>
            <a:endParaRPr/>
          </a:p>
          <a:p>
            <a:pPr indent="-228600" lvl="0" marL="342900" rtl="0" algn="just">
              <a:spcBef>
                <a:spcPts val="440"/>
              </a:spcBef>
              <a:spcAft>
                <a:spcPts val="0"/>
              </a:spcAft>
              <a:buSzPts val="2200"/>
              <a:buChar char="•"/>
            </a:pPr>
            <a:r>
              <a:rPr lang="es-CL"/>
              <a:t>Una instrucción </a:t>
            </a:r>
            <a:r>
              <a:rPr i="1" lang="es-CL"/>
              <a:t>VLIW </a:t>
            </a:r>
            <a:r>
              <a:rPr lang="es-CL"/>
              <a:t>es empaquetada en una palabra muy larga por el compilador, incluyendo varias (de 4 a 8) instrucciones elementales. </a:t>
            </a:r>
            <a:endParaRPr/>
          </a:p>
          <a:p>
            <a:pPr indent="-228600" lvl="0" marL="342900" rtl="0" algn="just">
              <a:spcBef>
                <a:spcPts val="440"/>
              </a:spcBef>
              <a:spcAft>
                <a:spcPts val="0"/>
              </a:spcAft>
              <a:buSzPts val="2200"/>
              <a:buChar char="•"/>
            </a:pPr>
            <a:r>
              <a:rPr lang="es-CL"/>
              <a:t>Esta palabra larga se corresponde con el formato adecuado para controlar en paralelo todas las unidades funcionales.</a:t>
            </a:r>
            <a:endParaRPr/>
          </a:p>
          <a:p>
            <a:pPr indent="-228600" lvl="0" marL="342900" rtl="0" algn="just">
              <a:spcBef>
                <a:spcPts val="440"/>
              </a:spcBef>
              <a:spcAft>
                <a:spcPts val="0"/>
              </a:spcAft>
              <a:buSzPts val="2200"/>
              <a:buChar char="•"/>
            </a:pPr>
            <a:r>
              <a:rPr lang="es-CL"/>
              <a:t>En este tipo de procesadores la complejidad de buscar el paralelismo entre instrucciones y sus dependencias se pasan al compilador. El inconveniente es que el compilador se hace más complejo.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Modo de operación de un procesador</a:t>
            </a:r>
            <a:endParaRPr/>
          </a:p>
        </p:txBody>
      </p:sp>
      <p:sp>
        <p:nvSpPr>
          <p:cNvPr id="352" name="Google Shape;352;p5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90000"/>
              </a:lnSpc>
              <a:spcBef>
                <a:spcPts val="0"/>
              </a:spcBef>
              <a:spcAft>
                <a:spcPts val="0"/>
              </a:spcAft>
              <a:buSzPts val="2200"/>
              <a:buChar char="•"/>
            </a:pPr>
            <a:r>
              <a:rPr lang="es-CL"/>
              <a:t>El procesador, en términos funcionales, es una caja negra que recibe como entrada </a:t>
            </a:r>
            <a:r>
              <a:rPr b="1" lang="es-CL"/>
              <a:t>instrucciones </a:t>
            </a:r>
            <a:r>
              <a:rPr lang="es-CL"/>
              <a:t>y </a:t>
            </a:r>
            <a:r>
              <a:rPr b="1" lang="es-CL"/>
              <a:t>datos</a:t>
            </a:r>
            <a:r>
              <a:rPr lang="es-CL"/>
              <a:t>, produciendo como salida nuevos datos.</a:t>
            </a:r>
            <a:endParaRPr/>
          </a:p>
          <a:p>
            <a:pPr indent="-228600" lvl="0" marL="342900" rtl="0" algn="just">
              <a:lnSpc>
                <a:spcPct val="90000"/>
              </a:lnSpc>
              <a:spcBef>
                <a:spcPts val="440"/>
              </a:spcBef>
              <a:spcAft>
                <a:spcPts val="0"/>
              </a:spcAft>
              <a:buSzPts val="2200"/>
              <a:buChar char="•"/>
            </a:pPr>
            <a:r>
              <a:rPr lang="es-CL"/>
              <a:t>Los datos son elaborados en su interior de acuerdo a un algoritmo expresado mediante las instrucciones.</a:t>
            </a:r>
            <a:endParaRPr/>
          </a:p>
          <a:p>
            <a:pPr indent="-228600" lvl="0" marL="342900" rtl="0" algn="just">
              <a:lnSpc>
                <a:spcPct val="90000"/>
              </a:lnSpc>
              <a:spcBef>
                <a:spcPts val="440"/>
              </a:spcBef>
              <a:spcAft>
                <a:spcPts val="0"/>
              </a:spcAft>
              <a:buSzPts val="2200"/>
              <a:buChar char="•"/>
            </a:pPr>
            <a:r>
              <a:rPr lang="es-CL"/>
              <a:t>El procesador  ejecuta las instrucciones secuencialmente, y genera como resultado los nuevos datos de salida.</a:t>
            </a:r>
            <a:endParaRPr/>
          </a:p>
          <a:p>
            <a:pPr indent="-228600" lvl="0" marL="342900" rtl="0" algn="just">
              <a:lnSpc>
                <a:spcPct val="90000"/>
              </a:lnSpc>
              <a:spcBef>
                <a:spcPts val="440"/>
              </a:spcBef>
              <a:spcAft>
                <a:spcPts val="0"/>
              </a:spcAft>
              <a:buSzPts val="2200"/>
              <a:buChar char="•"/>
            </a:pPr>
            <a:r>
              <a:rPr lang="es-CL"/>
              <a:t>Los datos de salida pueden ser:</a:t>
            </a:r>
            <a:endParaRPr/>
          </a:p>
          <a:p>
            <a:pPr indent="-228600" lvl="1" marL="640080" rtl="0" algn="just">
              <a:lnSpc>
                <a:spcPct val="90000"/>
              </a:lnSpc>
              <a:spcBef>
                <a:spcPts val="400"/>
              </a:spcBef>
              <a:spcAft>
                <a:spcPts val="0"/>
              </a:spcAft>
              <a:buSzPts val="2000"/>
              <a:buChar char="•"/>
            </a:pPr>
            <a:r>
              <a:rPr lang="es-CL"/>
              <a:t>ligeras modificación de los de entrada .</a:t>
            </a:r>
            <a:endParaRPr/>
          </a:p>
          <a:p>
            <a:pPr indent="-228600" lvl="1" marL="640080" rtl="0" algn="just">
              <a:lnSpc>
                <a:spcPct val="90000"/>
              </a:lnSpc>
              <a:spcBef>
                <a:spcPts val="400"/>
              </a:spcBef>
              <a:spcAft>
                <a:spcPts val="0"/>
              </a:spcAft>
              <a:buSzPts val="2000"/>
              <a:buChar char="•"/>
            </a:pPr>
            <a:r>
              <a:rPr lang="es-CL"/>
              <a:t>copias de los datos de entrada.</a:t>
            </a:r>
            <a:endParaRPr/>
          </a:p>
          <a:p>
            <a:pPr indent="-228600" lvl="1" marL="640080" rtl="0" algn="just">
              <a:lnSpc>
                <a:spcPct val="90000"/>
              </a:lnSpc>
              <a:spcBef>
                <a:spcPts val="400"/>
              </a:spcBef>
              <a:spcAft>
                <a:spcPts val="0"/>
              </a:spcAft>
              <a:buSzPts val="2000"/>
              <a:buChar char="•"/>
            </a:pPr>
            <a:r>
              <a:rPr lang="es-CL"/>
              <a:t>normalmente la salida serán datos nuevos creados a partir de la entrada y modificados de acuerdo a complejos algoritmos.</a:t>
            </a:r>
            <a:endParaRPr/>
          </a:p>
          <a:p>
            <a:pPr indent="-228600" lvl="1" marL="640080" rtl="0" algn="just">
              <a:lnSpc>
                <a:spcPct val="90000"/>
              </a:lnSpc>
              <a:spcBef>
                <a:spcPts val="400"/>
              </a:spcBef>
              <a:spcAft>
                <a:spcPts val="0"/>
              </a:spcAft>
              <a:buSzPts val="2000"/>
              <a:buChar char="•"/>
            </a:pPr>
            <a:r>
              <a:rPr lang="es-CL"/>
              <a:t>pueden ser la codificación de nuevas instrucciones para el procesador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Modo de operación de un procesador</a:t>
            </a:r>
            <a:endParaRPr/>
          </a:p>
        </p:txBody>
      </p:sp>
      <p:sp>
        <p:nvSpPr>
          <p:cNvPr id="358" name="Google Shape;358;p5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Finalmente, los datos de salida producidos por el procesador se almacenan en el sistema de memoria o se envían a los dispositivos periféricos que los requieran.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Modo de operación de un procesador</a:t>
            </a:r>
            <a:endParaRPr/>
          </a:p>
        </p:txBody>
      </p:sp>
      <p:sp>
        <p:nvSpPr>
          <p:cNvPr id="364" name="Google Shape;364;p5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400"/>
              <a:buChar char="•"/>
            </a:pPr>
            <a:r>
              <a:rPr lang="es-CL" sz="2400"/>
              <a:t>Un programa consiste en una secuencia de instrucciones, codificadas (código máquina) de acuerdo a un formato interpretable por el procesador</a:t>
            </a:r>
            <a:endParaRPr/>
          </a:p>
          <a:p>
            <a:pPr indent="-228600" lvl="0" marL="342900" rtl="0" algn="just">
              <a:spcBef>
                <a:spcPts val="480"/>
              </a:spcBef>
              <a:spcAft>
                <a:spcPts val="0"/>
              </a:spcAft>
              <a:buSzPts val="2400"/>
              <a:buChar char="•"/>
            </a:pPr>
            <a:r>
              <a:rPr lang="es-CL" sz="2400"/>
              <a:t>El procesador sólo será capaz de ejecutar un conjunto básico de instrucciones, cada una de las cuales realiza una operación elemental muy simple. La tarea a realizar se debe especificar de acuerdo a estas instrucciones elementales. </a:t>
            </a:r>
            <a:endParaRPr/>
          </a:p>
          <a:p>
            <a:pPr indent="-228600" lvl="0" marL="342900" rtl="0" algn="just">
              <a:spcBef>
                <a:spcPts val="480"/>
              </a:spcBef>
              <a:spcAft>
                <a:spcPts val="0"/>
              </a:spcAft>
              <a:buSzPts val="2400"/>
              <a:buChar char="•"/>
            </a:pPr>
            <a:r>
              <a:rPr lang="es-CL" sz="2400"/>
              <a:t>El programa por tanto será la secuenciación de las instrucciones elementales de tal manera que lleven a cabo el algoritmo que describe la tarea que se desea realizar.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Modo de operación de un procesador</a:t>
            </a:r>
            <a:endParaRPr/>
          </a:p>
        </p:txBody>
      </p:sp>
      <p:sp>
        <p:nvSpPr>
          <p:cNvPr id="370" name="Google Shape;370;p5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just">
              <a:spcBef>
                <a:spcPts val="0"/>
              </a:spcBef>
              <a:spcAft>
                <a:spcPts val="0"/>
              </a:spcAft>
              <a:buSzPts val="2200"/>
              <a:buNone/>
            </a:pPr>
            <a:r>
              <a:rPr lang="es-CL"/>
              <a:t>El proceso que deber realizar un procesador para ejecutar estos programas puede subdividirse en los siguientes pasos:</a:t>
            </a:r>
            <a:endParaRPr/>
          </a:p>
          <a:p>
            <a:pPr indent="0" lvl="0" marL="114300" rtl="0" algn="just">
              <a:spcBef>
                <a:spcPts val="440"/>
              </a:spcBef>
              <a:spcAft>
                <a:spcPts val="0"/>
              </a:spcAft>
              <a:buSzPts val="2200"/>
              <a:buNone/>
            </a:pPr>
            <a:r>
              <a:t/>
            </a:r>
            <a:endParaRPr/>
          </a:p>
          <a:p>
            <a:pPr indent="0" lvl="0" marL="114300" rtl="0" algn="just">
              <a:spcBef>
                <a:spcPts val="440"/>
              </a:spcBef>
              <a:spcAft>
                <a:spcPts val="0"/>
              </a:spcAft>
              <a:buSzPts val="2200"/>
              <a:buNone/>
            </a:pPr>
            <a:r>
              <a:rPr lang="es-CL"/>
              <a:t>1. Obtener el código del programa a ejecutar y los datos de algún medio de almacenamiento.</a:t>
            </a:r>
            <a:endParaRPr/>
          </a:p>
          <a:p>
            <a:pPr indent="0" lvl="0" marL="114300" rtl="0" algn="just">
              <a:spcBef>
                <a:spcPts val="440"/>
              </a:spcBef>
              <a:spcAft>
                <a:spcPts val="0"/>
              </a:spcAft>
              <a:buSzPts val="2200"/>
              <a:buNone/>
            </a:pPr>
            <a:r>
              <a:rPr lang="es-CL"/>
              <a:t>2. Realizar la elaboración de los datos de entrada de acuerdo a las instrucciones elementales que se encuentren codificadas en el programa. Estas instrucciones se ejecutan una a una de manera secuencial.</a:t>
            </a:r>
            <a:endParaRPr/>
          </a:p>
          <a:p>
            <a:pPr indent="0" lvl="0" marL="114300" rtl="0" algn="just">
              <a:spcBef>
                <a:spcPts val="440"/>
              </a:spcBef>
              <a:spcAft>
                <a:spcPts val="0"/>
              </a:spcAft>
              <a:buSzPts val="2200"/>
              <a:buNone/>
            </a:pPr>
            <a:r>
              <a:rPr lang="es-CL"/>
              <a:t>3. Guardar el resultado de la manipulación de los dados en algún medio de almacenamiento o transmitirlo a los dispositivos periféricos.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Componentes de la CPU</a:t>
            </a:r>
            <a:endParaRPr/>
          </a:p>
        </p:txBody>
      </p:sp>
      <p:sp>
        <p:nvSpPr>
          <p:cNvPr id="376" name="Google Shape;376;p5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88900" lvl="0" marL="342900" rtl="0" algn="l">
              <a:spcBef>
                <a:spcPts val="0"/>
              </a:spcBef>
              <a:spcAft>
                <a:spcPts val="0"/>
              </a:spcAft>
              <a:buSzPts val="2200"/>
              <a:buNone/>
            </a:pPr>
            <a:r>
              <a:t/>
            </a:r>
            <a:endParaRPr/>
          </a:p>
        </p:txBody>
      </p:sp>
      <p:pic>
        <p:nvPicPr>
          <p:cNvPr id="377" name="Google Shape;377;p58"/>
          <p:cNvPicPr preferRelativeResize="0"/>
          <p:nvPr/>
        </p:nvPicPr>
        <p:blipFill rotWithShape="1">
          <a:blip r:embed="rId3">
            <a:alphaModFix/>
          </a:blip>
          <a:srcRect b="0" l="0" r="0" t="0"/>
          <a:stretch/>
        </p:blipFill>
        <p:spPr>
          <a:xfrm>
            <a:off x="201128" y="1324634"/>
            <a:ext cx="8294800" cy="541673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La memoria central</a:t>
            </a:r>
            <a:endParaRPr/>
          </a:p>
        </p:txBody>
      </p:sp>
      <p:sp>
        <p:nvSpPr>
          <p:cNvPr id="383" name="Google Shape;383;p5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La </a:t>
            </a:r>
            <a:r>
              <a:rPr b="1" lang="es-CL"/>
              <a:t>memoria central, principal o interna </a:t>
            </a:r>
            <a:r>
              <a:rPr lang="es-CL"/>
              <a:t>es la unidad donde están almacenadas las instrucciones y los datos necesarios para poder realizar un determinado proceso.</a:t>
            </a:r>
            <a:endParaRPr/>
          </a:p>
          <a:p>
            <a:pPr indent="-228600" lvl="0" marL="342900" rtl="0" algn="just">
              <a:spcBef>
                <a:spcPts val="440"/>
              </a:spcBef>
              <a:spcAft>
                <a:spcPts val="0"/>
              </a:spcAft>
              <a:buSzPts val="2200"/>
              <a:buChar char="•"/>
            </a:pPr>
            <a:r>
              <a:rPr lang="es-CL"/>
              <a:t>Está constituida por multitud de </a:t>
            </a:r>
            <a:r>
              <a:rPr b="1" lang="es-CL"/>
              <a:t>celdas o posiciones de memoria</a:t>
            </a:r>
            <a:r>
              <a:rPr lang="es-CL"/>
              <a:t>, numeradas de forma consecutiva, capaces de retener, mientras la computadora este conectada, la información depositada en ella.</a:t>
            </a:r>
            <a:endParaRPr/>
          </a:p>
          <a:p>
            <a:pPr indent="-228600" lvl="0" marL="342900" rtl="0" algn="just">
              <a:spcBef>
                <a:spcPts val="440"/>
              </a:spcBef>
              <a:spcAft>
                <a:spcPts val="0"/>
              </a:spcAft>
              <a:buSzPts val="2200"/>
              <a:buChar char="•"/>
            </a:pPr>
            <a:r>
              <a:rPr lang="es-CL"/>
              <a:t>A la numeración de las celdas se denomina </a:t>
            </a:r>
            <a:r>
              <a:rPr b="1" lang="es-CL"/>
              <a:t>dirección de memoria </a:t>
            </a:r>
            <a:r>
              <a:rPr lang="es-CL"/>
              <a:t>y mediante esta dirección se puede acceder de forma directa a cualquiera de ellas independientemente de su posición. Se dice, por ello, que la memoria central es un soporte de información de acceso directo de gran velocidad.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La memoria central</a:t>
            </a:r>
            <a:endParaRPr/>
          </a:p>
        </p:txBody>
      </p:sp>
      <p:sp>
        <p:nvSpPr>
          <p:cNvPr id="389" name="Google Shape;389;p6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90000"/>
              </a:lnSpc>
              <a:spcBef>
                <a:spcPts val="0"/>
              </a:spcBef>
              <a:spcAft>
                <a:spcPts val="0"/>
              </a:spcAft>
              <a:buSzPts val="2200"/>
              <a:buChar char="•"/>
            </a:pPr>
            <a:r>
              <a:rPr lang="es-CL"/>
              <a:t>No se debe confundir los términos </a:t>
            </a:r>
            <a:r>
              <a:rPr b="1" lang="es-CL"/>
              <a:t>celda o posición de memoria </a:t>
            </a:r>
            <a:r>
              <a:rPr lang="es-CL"/>
              <a:t>con el de </a:t>
            </a:r>
            <a:r>
              <a:rPr b="1" lang="es-CL"/>
              <a:t>palabra de computadora</a:t>
            </a:r>
            <a:r>
              <a:rPr lang="es-CL"/>
              <a:t>, ya que esta última es la cantidad de información que puede introducirse o extraerse de la memoria central de una sola vez(simultáneamente). </a:t>
            </a:r>
            <a:endParaRPr/>
          </a:p>
          <a:p>
            <a:pPr indent="-228600" lvl="0" marL="342900" rtl="0" algn="just">
              <a:lnSpc>
                <a:spcPct val="90000"/>
              </a:lnSpc>
              <a:spcBef>
                <a:spcPts val="440"/>
              </a:spcBef>
              <a:spcAft>
                <a:spcPts val="0"/>
              </a:spcAft>
              <a:buSzPts val="2200"/>
              <a:buChar char="•"/>
            </a:pPr>
            <a:r>
              <a:rPr lang="es-CL"/>
              <a:t>El tamaño habitual de la palabra de las computadoras actuales suele ser de 16, 32 o 64 </a:t>
            </a:r>
            <a:r>
              <a:rPr i="1" lang="es-CL"/>
              <a:t>bits</a:t>
            </a:r>
            <a:r>
              <a:rPr lang="es-CL"/>
              <a:t>.</a:t>
            </a:r>
            <a:endParaRPr/>
          </a:p>
          <a:p>
            <a:pPr indent="-228600" lvl="0" marL="342900" rtl="0" algn="just">
              <a:lnSpc>
                <a:spcPct val="90000"/>
              </a:lnSpc>
              <a:spcBef>
                <a:spcPts val="440"/>
              </a:spcBef>
              <a:spcAft>
                <a:spcPts val="0"/>
              </a:spcAft>
              <a:buSzPts val="2200"/>
              <a:buChar char="•"/>
            </a:pPr>
            <a:r>
              <a:rPr lang="es-CL"/>
              <a:t>La memoria central tiene asociados dos registros auxiliares para la realización de operaciones de lectura o escritura y otro encargado de seleccionar una celda de memoria en cada operación de acceso a la misma:</a:t>
            </a:r>
            <a:endParaRPr/>
          </a:p>
          <a:p>
            <a:pPr indent="0" lvl="0" marL="114300" rtl="0" algn="just">
              <a:lnSpc>
                <a:spcPct val="90000"/>
              </a:lnSpc>
              <a:spcBef>
                <a:spcPts val="440"/>
              </a:spcBef>
              <a:spcAft>
                <a:spcPts val="0"/>
              </a:spcAft>
              <a:buSzPts val="2200"/>
              <a:buNone/>
            </a:pPr>
            <a:r>
              <a:rPr lang="es-CL"/>
              <a:t>	• Registro de dirección de memoria (</a:t>
            </a:r>
            <a:r>
              <a:rPr i="1" lang="es-CL"/>
              <a:t>RDM</a:t>
            </a:r>
            <a:r>
              <a:rPr lang="es-CL"/>
              <a:t>).</a:t>
            </a:r>
            <a:endParaRPr/>
          </a:p>
          <a:p>
            <a:pPr indent="0" lvl="0" marL="114300" rtl="0" algn="just">
              <a:lnSpc>
                <a:spcPct val="90000"/>
              </a:lnSpc>
              <a:spcBef>
                <a:spcPts val="440"/>
              </a:spcBef>
              <a:spcAft>
                <a:spcPts val="0"/>
              </a:spcAft>
              <a:buSzPts val="2200"/>
              <a:buNone/>
            </a:pPr>
            <a:r>
              <a:rPr lang="es-CL"/>
              <a:t>	• Registro de intercambio de memoria (</a:t>
            </a:r>
            <a:r>
              <a:rPr i="1" lang="es-CL"/>
              <a:t>RIM</a:t>
            </a:r>
            <a:r>
              <a:rPr lang="es-CL"/>
              <a:t>).</a:t>
            </a:r>
            <a:endParaRPr/>
          </a:p>
          <a:p>
            <a:pPr indent="0" lvl="0" marL="114300" rtl="0" algn="just">
              <a:lnSpc>
                <a:spcPct val="90000"/>
              </a:lnSpc>
              <a:spcBef>
                <a:spcPts val="440"/>
              </a:spcBef>
              <a:spcAft>
                <a:spcPts val="0"/>
              </a:spcAft>
              <a:buSzPts val="2200"/>
              <a:buNone/>
            </a:pPr>
            <a:r>
              <a:rPr lang="es-CL"/>
              <a:t>	• Selector de memoria (</a:t>
            </a:r>
            <a:r>
              <a:rPr i="1" lang="es-CL"/>
              <a:t>SM</a:t>
            </a:r>
            <a:r>
              <a:rPr lang="es-CL"/>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La memoria central</a:t>
            </a:r>
            <a:endParaRPr/>
          </a:p>
        </p:txBody>
      </p:sp>
      <p:sp>
        <p:nvSpPr>
          <p:cNvPr id="395" name="Google Shape;395;p6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400"/>
              <a:buChar char="•"/>
            </a:pPr>
            <a:r>
              <a:rPr b="1" i="1" lang="es-CL" sz="2400"/>
              <a:t>Registros auxiliares de la memoria:</a:t>
            </a:r>
            <a:endParaRPr/>
          </a:p>
          <a:p>
            <a:pPr indent="-76200" lvl="0" marL="342900" rtl="0" algn="just">
              <a:spcBef>
                <a:spcPts val="480"/>
              </a:spcBef>
              <a:spcAft>
                <a:spcPts val="0"/>
              </a:spcAft>
              <a:buSzPts val="2400"/>
              <a:buNone/>
            </a:pPr>
            <a:r>
              <a:t/>
            </a:r>
            <a:endParaRPr b="1" i="1" sz="2400"/>
          </a:p>
          <a:p>
            <a:pPr indent="-228600" lvl="0" marL="342900" rtl="0" algn="just">
              <a:spcBef>
                <a:spcPts val="480"/>
              </a:spcBef>
              <a:spcAft>
                <a:spcPts val="0"/>
              </a:spcAft>
              <a:buSzPts val="2400"/>
              <a:buChar char="•"/>
            </a:pPr>
            <a:r>
              <a:rPr b="1" lang="es-CL" sz="2400"/>
              <a:t>Registro de dirección de memoria (</a:t>
            </a:r>
            <a:r>
              <a:rPr b="1" i="1" lang="es-CL" sz="2400"/>
              <a:t>RDM</a:t>
            </a:r>
            <a:r>
              <a:rPr b="1" lang="es-CL" sz="2400"/>
              <a:t>)</a:t>
            </a:r>
            <a:endParaRPr/>
          </a:p>
          <a:p>
            <a:pPr indent="-228600" lvl="0" marL="342900" rtl="0" algn="just">
              <a:spcBef>
                <a:spcPts val="480"/>
              </a:spcBef>
              <a:spcAft>
                <a:spcPts val="0"/>
              </a:spcAft>
              <a:buSzPts val="2400"/>
              <a:buChar char="•"/>
            </a:pPr>
            <a:r>
              <a:rPr lang="es-CL" sz="2400"/>
              <a:t>Antes de la realización de una operación de lectura o escritura se ha de colocar en este registro la dirección de la celda que se va a utilizar en la operación, bien para grabar en ella o para extraer de la misma el dato correspondiente.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67544" y="764704"/>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Electrónico:</a:t>
            </a:r>
            <a:br>
              <a:rPr b="1" lang="es-CL"/>
            </a:br>
            <a:endParaRPr/>
          </a:p>
        </p:txBody>
      </p:sp>
      <p:sp>
        <p:nvSpPr>
          <p:cNvPr id="112" name="Google Shape;112;p1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035"/>
              <a:buNone/>
            </a:pPr>
            <a:r>
              <a:t/>
            </a:r>
            <a:endParaRPr b="1" sz="2035"/>
          </a:p>
          <a:p>
            <a:pPr indent="-228600" lvl="0" marL="342900" rtl="0" algn="just">
              <a:spcBef>
                <a:spcPts val="407"/>
              </a:spcBef>
              <a:spcAft>
                <a:spcPts val="0"/>
              </a:spcAft>
              <a:buSzPts val="2035"/>
              <a:buChar char="•"/>
            </a:pPr>
            <a:r>
              <a:rPr lang="es-CL" sz="2035"/>
              <a:t>Los componentes básicos que conforman los circuitos de la unidad central de proceso son, entre otros, resistencias, condensadores, diodos y transistores, en su mayoría implementados en </a:t>
            </a:r>
            <a:r>
              <a:rPr b="1" lang="es-CL" sz="2035"/>
              <a:t>circuitos integrados</a:t>
            </a:r>
            <a:r>
              <a:rPr lang="es-CL" sz="2035"/>
              <a:t>, es decir, miniaturizados e introducidos en pequeñas cápsulas de silicio configurando circuitos lógicos.</a:t>
            </a:r>
            <a:endParaRPr/>
          </a:p>
          <a:p>
            <a:pPr indent="-99377" lvl="0" marL="342900" rtl="0" algn="just">
              <a:spcBef>
                <a:spcPts val="407"/>
              </a:spcBef>
              <a:spcAft>
                <a:spcPts val="0"/>
              </a:spcAft>
              <a:buSzPts val="2035"/>
              <a:buNone/>
            </a:pPr>
            <a:r>
              <a:t/>
            </a:r>
            <a:endParaRPr sz="2035"/>
          </a:p>
          <a:p>
            <a:pPr indent="-228600" lvl="0" marL="342900" rtl="0" algn="just">
              <a:spcBef>
                <a:spcPts val="407"/>
              </a:spcBef>
              <a:spcAft>
                <a:spcPts val="0"/>
              </a:spcAft>
              <a:buSzPts val="2035"/>
              <a:buChar char="•"/>
            </a:pPr>
            <a:r>
              <a:rPr lang="es-CL" sz="2035"/>
              <a:t>Las </a:t>
            </a:r>
            <a:r>
              <a:rPr b="1" lang="es-CL" sz="2035"/>
              <a:t>señales eléctricas </a:t>
            </a:r>
            <a:r>
              <a:rPr lang="es-CL" sz="2035"/>
              <a:t>que circulan por una computadora pueden utilizar distintas tensiones que se asocian a los dos valores del sistema binario. </a:t>
            </a:r>
            <a:endParaRPr/>
          </a:p>
          <a:p>
            <a:pPr indent="-228600" lvl="0" marL="342900" rtl="0" algn="just">
              <a:spcBef>
                <a:spcPts val="407"/>
              </a:spcBef>
              <a:spcAft>
                <a:spcPts val="0"/>
              </a:spcAft>
              <a:buSzPts val="2035"/>
              <a:buChar char="•"/>
            </a:pPr>
            <a:r>
              <a:rPr lang="es-CL" sz="2035"/>
              <a:t> valor 0 lógico tensiones entre 0 y 0,2 voltios.</a:t>
            </a:r>
            <a:endParaRPr/>
          </a:p>
          <a:p>
            <a:pPr indent="-228600" lvl="0" marL="342900" rtl="0" algn="just">
              <a:spcBef>
                <a:spcPts val="407"/>
              </a:spcBef>
              <a:spcAft>
                <a:spcPts val="0"/>
              </a:spcAft>
              <a:buSzPts val="2035"/>
              <a:buChar char="•"/>
            </a:pPr>
            <a:r>
              <a:rPr lang="es-CL" sz="2035"/>
              <a:t> valor 1 lógico se le asignan tensiones de 0,8 a 4,5 voltios.</a:t>
            </a:r>
            <a:endParaRPr/>
          </a:p>
          <a:p>
            <a:pPr indent="-228600" lvl="0" marL="342900" rtl="0" algn="just">
              <a:spcBef>
                <a:spcPts val="407"/>
              </a:spcBef>
              <a:spcAft>
                <a:spcPts val="0"/>
              </a:spcAft>
              <a:buSzPts val="2035"/>
              <a:buChar char="•"/>
            </a:pPr>
            <a:r>
              <a:rPr lang="es-CL" sz="2035"/>
              <a:t>existiendo una zona denominada </a:t>
            </a:r>
            <a:r>
              <a:rPr b="1" lang="es-CL" sz="2035"/>
              <a:t>zona prohibida</a:t>
            </a:r>
            <a:r>
              <a:rPr lang="es-CL" sz="2035"/>
              <a:t>, que oscila entre 0,3 y 0,7 voltios.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La memoria central</a:t>
            </a:r>
            <a:endParaRPr/>
          </a:p>
        </p:txBody>
      </p:sp>
      <p:sp>
        <p:nvSpPr>
          <p:cNvPr id="401" name="Google Shape;401;p6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b="1" lang="es-CL"/>
              <a:t>Registro de intercambio de memoria (</a:t>
            </a:r>
            <a:r>
              <a:rPr b="1" i="1" lang="es-CL"/>
              <a:t>RIM</a:t>
            </a:r>
            <a:r>
              <a:rPr b="1" lang="es-CL"/>
              <a:t>)</a:t>
            </a:r>
            <a:endParaRPr/>
          </a:p>
          <a:p>
            <a:pPr indent="-228600" lvl="0" marL="342900" rtl="0" algn="just">
              <a:spcBef>
                <a:spcPts val="440"/>
              </a:spcBef>
              <a:spcAft>
                <a:spcPts val="0"/>
              </a:spcAft>
              <a:buSzPts val="2200"/>
              <a:buChar char="•"/>
            </a:pPr>
            <a:r>
              <a:rPr lang="es-CL"/>
              <a:t>Si se trata de una operación de lectura de memoria, este registro recibe el dato de la memoria señalado por el </a:t>
            </a:r>
            <a:r>
              <a:rPr i="1" lang="es-CL"/>
              <a:t>RDM </a:t>
            </a:r>
            <a:r>
              <a:rPr lang="es-CL"/>
              <a:t>para su envío por medio del bus del sistema a la unidad que lo requiere.</a:t>
            </a:r>
            <a:endParaRPr/>
          </a:p>
          <a:p>
            <a:pPr indent="-228600" lvl="0" marL="342900" rtl="0" algn="just">
              <a:spcBef>
                <a:spcPts val="440"/>
              </a:spcBef>
              <a:spcAft>
                <a:spcPts val="0"/>
              </a:spcAft>
              <a:buSzPts val="2200"/>
              <a:buChar char="•"/>
            </a:pPr>
            <a:r>
              <a:rPr lang="es-CL"/>
              <a:t>Si se trata de una operación de escritura en memoria, la información que hay que grabar, procedente de cualquier unidad funcional, es depositada por medio del bus en el </a:t>
            </a:r>
            <a:r>
              <a:rPr i="1" lang="es-CL"/>
              <a:t>RIM </a:t>
            </a:r>
            <a:r>
              <a:rPr lang="es-CL"/>
              <a:t>para que desde él se transfiera a la posición de memoria indicada por el </a:t>
            </a:r>
            <a:r>
              <a:rPr i="1" lang="es-CL"/>
              <a:t>RDM</a:t>
            </a:r>
            <a:r>
              <a:rPr lang="es-CL"/>
              <a:t>.</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La memoria central</a:t>
            </a:r>
            <a:endParaRPr/>
          </a:p>
        </p:txBody>
      </p:sp>
      <p:sp>
        <p:nvSpPr>
          <p:cNvPr id="407" name="Google Shape;407;p6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400"/>
              <a:buChar char="•"/>
            </a:pPr>
            <a:r>
              <a:rPr b="1" lang="es-CL" sz="2400"/>
              <a:t>Selector de memoria (SM)</a:t>
            </a:r>
            <a:endParaRPr/>
          </a:p>
          <a:p>
            <a:pPr indent="-228600" lvl="0" marL="342900" rtl="0" algn="just">
              <a:spcBef>
                <a:spcPts val="480"/>
              </a:spcBef>
              <a:spcAft>
                <a:spcPts val="0"/>
              </a:spcAft>
              <a:buSzPts val="2400"/>
              <a:buChar char="•"/>
            </a:pPr>
            <a:r>
              <a:rPr lang="es-CL" sz="2400"/>
              <a:t>Este dispositivo se activa cada vez que se produce una orden de lectura o escritura en memoria, la información se transmite por medio del bus en el </a:t>
            </a:r>
            <a:r>
              <a:rPr i="1" lang="es-CL" sz="2400"/>
              <a:t>RIM </a:t>
            </a:r>
            <a:r>
              <a:rPr lang="es-CL" sz="2400"/>
              <a:t>y posibilitando la transferencia de los datos en un sentido o en otro.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Medida de la capacidad de la memoria</a:t>
            </a:r>
            <a:endParaRPr/>
          </a:p>
        </p:txBody>
      </p:sp>
      <p:sp>
        <p:nvSpPr>
          <p:cNvPr id="413" name="Google Shape;413;p6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La unidad de información mínima manejable por una computadora es el conjunto de 8 </a:t>
            </a:r>
            <a:r>
              <a:rPr i="1" lang="es-CL"/>
              <a:t>bits </a:t>
            </a:r>
            <a:r>
              <a:rPr lang="es-CL"/>
              <a:t>o 1 </a:t>
            </a:r>
            <a:r>
              <a:rPr i="1" lang="es-CL"/>
              <a:t>byte</a:t>
            </a:r>
            <a:r>
              <a:rPr lang="es-CL"/>
              <a:t>. La capacidad de la memoria o cantidad máxima de información que es capaz de almacenar se mide en múltiplos de esta unidad:</a:t>
            </a:r>
            <a:endParaRPr/>
          </a:p>
          <a:p>
            <a:pPr indent="-88900" lvl="0" marL="342900" rtl="0" algn="l">
              <a:spcBef>
                <a:spcPts val="440"/>
              </a:spcBef>
              <a:spcAft>
                <a:spcPts val="0"/>
              </a:spcAft>
              <a:buSzPts val="2200"/>
              <a:buNone/>
            </a:pPr>
            <a:r>
              <a:t/>
            </a:r>
            <a:endParaRPr/>
          </a:p>
          <a:p>
            <a:pPr indent="0" lvl="0" marL="114300" rtl="0" algn="ctr">
              <a:spcBef>
                <a:spcPts val="440"/>
              </a:spcBef>
              <a:spcAft>
                <a:spcPts val="0"/>
              </a:spcAft>
              <a:buSzPts val="2200"/>
              <a:buNone/>
            </a:pPr>
            <a:r>
              <a:rPr b="1" i="1" lang="es-CL"/>
              <a:t>Kilobyte = 1024 bytes</a:t>
            </a:r>
            <a:endParaRPr/>
          </a:p>
          <a:p>
            <a:pPr indent="0" lvl="0" marL="114300" rtl="0" algn="ctr">
              <a:spcBef>
                <a:spcPts val="440"/>
              </a:spcBef>
              <a:spcAft>
                <a:spcPts val="0"/>
              </a:spcAft>
              <a:buSzPts val="2200"/>
              <a:buNone/>
            </a:pPr>
            <a:r>
              <a:rPr b="1" i="1" lang="es-CL"/>
              <a:t>Megabyte = 1024 Kbytes</a:t>
            </a:r>
            <a:endParaRPr b="1" i="1"/>
          </a:p>
          <a:p>
            <a:pPr indent="0" lvl="0" marL="114300" rtl="0" algn="ctr">
              <a:spcBef>
                <a:spcPts val="440"/>
              </a:spcBef>
              <a:spcAft>
                <a:spcPts val="0"/>
              </a:spcAft>
              <a:buSzPts val="2200"/>
              <a:buNone/>
            </a:pPr>
            <a:r>
              <a:rPr b="1" i="1" lang="es-CL"/>
              <a:t>Gigabyte = 1024 Mbytes</a:t>
            </a:r>
            <a:endParaRPr b="1" i="1"/>
          </a:p>
          <a:p>
            <a:pPr indent="0" lvl="0" marL="114300" rtl="0" algn="ctr">
              <a:spcBef>
                <a:spcPts val="440"/>
              </a:spcBef>
              <a:spcAft>
                <a:spcPts val="0"/>
              </a:spcAft>
              <a:buSzPts val="2200"/>
              <a:buNone/>
            </a:pPr>
            <a:r>
              <a:rPr b="1" i="1" lang="es-CL"/>
              <a:t>Terabyte = 1024 Gbytes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Memoria virtual</a:t>
            </a:r>
            <a:endParaRPr/>
          </a:p>
        </p:txBody>
      </p:sp>
      <p:sp>
        <p:nvSpPr>
          <p:cNvPr id="419" name="Google Shape;419;p6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just">
              <a:lnSpc>
                <a:spcPct val="90000"/>
              </a:lnSpc>
              <a:spcBef>
                <a:spcPts val="0"/>
              </a:spcBef>
              <a:spcAft>
                <a:spcPts val="0"/>
              </a:spcAft>
              <a:buSzPts val="2035"/>
              <a:buNone/>
            </a:pPr>
            <a:r>
              <a:rPr lang="es-CL" sz="2035"/>
              <a:t>La capacidad real de la memoria central es reducida, se ha conseguido que, desde el punto de vista de su funcionamiento, esta capacidad sea mucho mayor que la real. Prácticamente ilimitada, mediante lo que se denomina </a:t>
            </a:r>
            <a:r>
              <a:rPr b="1" i="1" lang="es-CL" sz="2035"/>
              <a:t>memoria virtual</a:t>
            </a:r>
            <a:r>
              <a:rPr lang="es-CL" sz="2035"/>
              <a:t>. </a:t>
            </a:r>
            <a:endParaRPr/>
          </a:p>
          <a:p>
            <a:pPr indent="0" lvl="0" marL="114300" rtl="0" algn="just">
              <a:lnSpc>
                <a:spcPct val="90000"/>
              </a:lnSpc>
              <a:spcBef>
                <a:spcPts val="407"/>
              </a:spcBef>
              <a:spcAft>
                <a:spcPts val="0"/>
              </a:spcAft>
              <a:buSzPts val="2035"/>
              <a:buNone/>
            </a:pPr>
            <a:r>
              <a:t/>
            </a:r>
            <a:endParaRPr sz="2035"/>
          </a:p>
          <a:p>
            <a:pPr indent="0" lvl="0" marL="114300" rtl="0" algn="just">
              <a:lnSpc>
                <a:spcPct val="90000"/>
              </a:lnSpc>
              <a:spcBef>
                <a:spcPts val="407"/>
              </a:spcBef>
              <a:spcAft>
                <a:spcPts val="0"/>
              </a:spcAft>
              <a:buSzPts val="2035"/>
              <a:buNone/>
            </a:pPr>
            <a:r>
              <a:rPr lang="es-CL" sz="2035"/>
              <a:t>Esta memoria virtual usa la memoria secundaria para expandir la memoria central mediante un procedimiento llamado </a:t>
            </a:r>
            <a:r>
              <a:rPr b="1" i="1" lang="es-CL" sz="2035"/>
              <a:t>paginación que </a:t>
            </a:r>
            <a:r>
              <a:rPr lang="es-CL" sz="2035"/>
              <a:t>consistente en transferir trozos o páginas de la memoria secundaria a la central cuando son necesarios e intercambiarlos por otros según las necesidades de cada momento. </a:t>
            </a:r>
            <a:endParaRPr/>
          </a:p>
          <a:p>
            <a:pPr indent="0" lvl="0" marL="114300" rtl="0" algn="just">
              <a:lnSpc>
                <a:spcPct val="90000"/>
              </a:lnSpc>
              <a:spcBef>
                <a:spcPts val="407"/>
              </a:spcBef>
              <a:spcAft>
                <a:spcPts val="0"/>
              </a:spcAft>
              <a:buSzPts val="2035"/>
              <a:buNone/>
            </a:pPr>
            <a:r>
              <a:t/>
            </a:r>
            <a:endParaRPr sz="2035"/>
          </a:p>
          <a:p>
            <a:pPr indent="0" lvl="0" marL="114300" rtl="0" algn="just">
              <a:lnSpc>
                <a:spcPct val="90000"/>
              </a:lnSpc>
              <a:spcBef>
                <a:spcPts val="407"/>
              </a:spcBef>
              <a:spcAft>
                <a:spcPts val="0"/>
              </a:spcAft>
              <a:buSzPts val="2035"/>
              <a:buNone/>
            </a:pPr>
            <a:r>
              <a:rPr lang="es-CL" sz="2035"/>
              <a:t>De esta forma se consigue que toda la información almacenada en la memoria secundaria este a disposición de la </a:t>
            </a:r>
            <a:r>
              <a:rPr i="1" lang="es-CL" sz="2035"/>
              <a:t>CPU </a:t>
            </a:r>
            <a:r>
              <a:rPr lang="es-CL" sz="2035"/>
              <a:t>como si residiera en la memoria central y que se puedan procesar programas cuyo tamaño excede de la capacidad real de la memoria central.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Bus del sistema</a:t>
            </a:r>
            <a:endParaRPr/>
          </a:p>
        </p:txBody>
      </p:sp>
      <p:pic>
        <p:nvPicPr>
          <p:cNvPr id="425" name="Google Shape;425;p66"/>
          <p:cNvPicPr preferRelativeResize="0"/>
          <p:nvPr>
            <p:ph idx="1" type="body"/>
          </p:nvPr>
        </p:nvPicPr>
        <p:blipFill rotWithShape="1">
          <a:blip r:embed="rId3">
            <a:alphaModFix/>
          </a:blip>
          <a:srcRect b="0" l="0" r="0" t="0"/>
          <a:stretch/>
        </p:blipFill>
        <p:spPr>
          <a:xfrm>
            <a:off x="107505" y="2132856"/>
            <a:ext cx="8136904" cy="38164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Bus del sistema</a:t>
            </a:r>
            <a:endParaRPr/>
          </a:p>
        </p:txBody>
      </p:sp>
      <p:sp>
        <p:nvSpPr>
          <p:cNvPr id="431" name="Google Shape;431;p6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80000"/>
              </a:lnSpc>
              <a:spcBef>
                <a:spcPts val="0"/>
              </a:spcBef>
              <a:spcAft>
                <a:spcPts val="0"/>
              </a:spcAft>
              <a:buSzPts val="2220"/>
              <a:buChar char="•"/>
            </a:pPr>
            <a:r>
              <a:rPr lang="es-CL" sz="2220"/>
              <a:t>El bus vincula la </a:t>
            </a:r>
            <a:r>
              <a:rPr i="1" lang="es-CL" sz="2220"/>
              <a:t>CPU </a:t>
            </a:r>
            <a:r>
              <a:rPr lang="es-CL" sz="2220"/>
              <a:t>con la placa madre o con las tarjetas de expansión hacia los periféricos. A través de él se reproducen caracteres en el monitor o se escriben informaciones procedentes de un escáner directamente en la memoria de trabajo, esquivando la </a:t>
            </a:r>
            <a:r>
              <a:rPr i="1" lang="es-CL" sz="2220"/>
              <a:t>CPU.</a:t>
            </a:r>
            <a:endParaRPr/>
          </a:p>
          <a:p>
            <a:pPr indent="-228600" lvl="0" marL="342900" rtl="0" algn="just">
              <a:lnSpc>
                <a:spcPct val="80000"/>
              </a:lnSpc>
              <a:spcBef>
                <a:spcPts val="444"/>
              </a:spcBef>
              <a:spcAft>
                <a:spcPts val="0"/>
              </a:spcAft>
              <a:buSzPts val="2220"/>
              <a:buChar char="•"/>
            </a:pPr>
            <a:r>
              <a:rPr lang="es-CL" sz="2220"/>
              <a:t>El bus puede, por ejemplo, abastecer una tarjeta de audio con datos en forma de música desde la memoria de trabajo, liberando al procesador de esa tarea. Asimismo se encarga de interrumpir sus operaciones si el sistema registra algún error, ya sea que un sector de la memoria no pueda leerse correctamente o que la impresora, que como no también opera bajo su dirección, se haya quedado sin papel. En pocas palabras, </a:t>
            </a:r>
            <a:r>
              <a:rPr b="1" lang="es-CL" sz="2220"/>
              <a:t>el bus es el elemento responsable de la correcta interacción entre los diferentes componentes de la computadora</a:t>
            </a:r>
            <a:r>
              <a:rPr lang="es-CL" sz="2220"/>
              <a:t>. Es, por tanto, su dispositivo central de comunicación.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Bus del sistema</a:t>
            </a:r>
            <a:endParaRPr/>
          </a:p>
        </p:txBody>
      </p:sp>
      <p:sp>
        <p:nvSpPr>
          <p:cNvPr id="437" name="Google Shape;437;p6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No solo se necesita pasar los datos. Es necesario también que establezca cual va a ser el destino de los mismos. Esta operación se lleva a cabo a través de otro grupo de conductos conocido como el </a:t>
            </a:r>
            <a:r>
              <a:rPr b="1" lang="es-CL"/>
              <a:t>bus de direcciones</a:t>
            </a:r>
            <a:r>
              <a:rPr lang="es-CL"/>
              <a:t>.</a:t>
            </a:r>
            <a:endParaRPr/>
          </a:p>
          <a:p>
            <a:pPr indent="-228600" lvl="0" marL="342900" rtl="0" algn="l">
              <a:spcBef>
                <a:spcPts val="440"/>
              </a:spcBef>
              <a:spcAft>
                <a:spcPts val="0"/>
              </a:spcAft>
              <a:buSzPts val="2200"/>
              <a:buChar char="•"/>
            </a:pPr>
            <a:r>
              <a:rPr lang="es-CL"/>
              <a:t>A los dos mencionados ha de añadirse el llamado </a:t>
            </a:r>
            <a:r>
              <a:rPr b="1" lang="es-CL"/>
              <a:t>bus de sistema </a:t>
            </a:r>
            <a:r>
              <a:rPr lang="es-CL"/>
              <a:t>o </a:t>
            </a:r>
            <a:r>
              <a:rPr b="1" lang="es-CL"/>
              <a:t>bus de control</a:t>
            </a:r>
            <a:r>
              <a:rPr lang="es-CL"/>
              <a:t>.</a:t>
            </a:r>
            <a:endParaRPr/>
          </a:p>
          <a:p>
            <a:pPr indent="-228600" lvl="0" marL="342900" rtl="0" algn="just">
              <a:spcBef>
                <a:spcPts val="440"/>
              </a:spcBef>
              <a:spcAft>
                <a:spcPts val="0"/>
              </a:spcAft>
              <a:buSzPts val="2200"/>
              <a:buChar char="•"/>
            </a:pPr>
            <a:r>
              <a:rPr lang="es-CL"/>
              <a:t>El bus de control es necesaria porque al bus se hallan conectados otros dispositivos, aparte de la </a:t>
            </a:r>
            <a:r>
              <a:rPr i="1" lang="es-CL"/>
              <a:t>CPU </a:t>
            </a:r>
            <a:r>
              <a:rPr lang="es-CL"/>
              <a:t>y la memoria. Si no existiese un mecanismo de control, las operaciones de acceso iniciadas por diferentes componentes en procesos de escritura, lectura o direccionamiento se sumirían en un autentico caos.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Bus del sistema</a:t>
            </a:r>
            <a:endParaRPr/>
          </a:p>
        </p:txBody>
      </p:sp>
      <p:sp>
        <p:nvSpPr>
          <p:cNvPr id="443" name="Google Shape;443;p6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El Bus de control permite el acceso de los distintos usuarios, se encarga de identificar si se trata de un proceso de escritura o lectura, etc. Por supuesto, el bus de control es, también, en primera instancia, un sistema de conductos. </a:t>
            </a:r>
            <a:endParaRPr/>
          </a:p>
          <a:p>
            <a:pPr indent="-228600" lvl="0" marL="342900" rtl="0" algn="just">
              <a:spcBef>
                <a:spcPts val="440"/>
              </a:spcBef>
              <a:spcAft>
                <a:spcPts val="0"/>
              </a:spcAft>
              <a:buSzPts val="2200"/>
              <a:buChar char="•"/>
            </a:pPr>
            <a:r>
              <a:rPr lang="es-CL"/>
              <a:t>Entonces, ¿cómo puede ser que un sistema compuesto simplemente por cables sea capaz de dirigir tareas tan complejas como el direccionamiento?</a:t>
            </a:r>
            <a:endParaRPr/>
          </a:p>
          <a:p>
            <a:pPr indent="-228600" lvl="0" marL="342900" rtl="0" algn="just">
              <a:spcBef>
                <a:spcPts val="440"/>
              </a:spcBef>
              <a:spcAft>
                <a:spcPts val="0"/>
              </a:spcAft>
              <a:buSzPts val="2200"/>
              <a:buChar char="•"/>
            </a:pPr>
            <a:r>
              <a:rPr lang="es-CL"/>
              <a:t>Por el </a:t>
            </a:r>
            <a:r>
              <a:rPr b="1" lang="es-CL"/>
              <a:t>controlador de bus</a:t>
            </a:r>
            <a:r>
              <a:rPr lang="es-CL"/>
              <a:t>, es un componente o mejor dicho, un grupo de componentes que constituye el auténtico cerebro del sistema de bus. Se ocupa, a través del bus del sistema, de evitar cualquier colisión y de que toda la información llegue al destino prefijado.</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Relación entre el Bus y la memoria central</a:t>
            </a:r>
            <a:endParaRPr/>
          </a:p>
        </p:txBody>
      </p:sp>
      <p:pic>
        <p:nvPicPr>
          <p:cNvPr id="449" name="Google Shape;449;p70"/>
          <p:cNvPicPr preferRelativeResize="0"/>
          <p:nvPr>
            <p:ph idx="1" type="body"/>
          </p:nvPr>
        </p:nvPicPr>
        <p:blipFill rotWithShape="1">
          <a:blip r:embed="rId3">
            <a:alphaModFix/>
          </a:blip>
          <a:srcRect b="0" l="0" r="0" t="0"/>
          <a:stretch/>
        </p:blipFill>
        <p:spPr>
          <a:xfrm>
            <a:off x="381668" y="1772816"/>
            <a:ext cx="8168877" cy="424847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Los componentes del bus</a:t>
            </a:r>
            <a:endParaRPr/>
          </a:p>
        </p:txBody>
      </p:sp>
      <p:sp>
        <p:nvSpPr>
          <p:cNvPr id="455" name="Google Shape;455;p7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Un bus esta compuesto ni más ni menos que de </a:t>
            </a:r>
            <a:r>
              <a:rPr b="1" lang="es-CL"/>
              <a:t>conductos</a:t>
            </a:r>
            <a:r>
              <a:rPr lang="es-CL"/>
              <a:t>. En efecto, buena parte de las conexiones de la </a:t>
            </a:r>
            <a:r>
              <a:rPr i="1" lang="es-CL"/>
              <a:t>CPU </a:t>
            </a:r>
            <a:r>
              <a:rPr lang="es-CL"/>
              <a:t>no son sino conductos del bus. Si se exceptúan algunas funciones adicionales, estos conductos constituyen la única vía de contacto del procesador con el mundo exterior.</a:t>
            </a:r>
            <a:endParaRPr/>
          </a:p>
          <a:p>
            <a:pPr indent="-228600" lvl="0" marL="342900" rtl="0" algn="l">
              <a:spcBef>
                <a:spcPts val="440"/>
              </a:spcBef>
              <a:spcAft>
                <a:spcPts val="0"/>
              </a:spcAft>
              <a:buSzPts val="2200"/>
              <a:buChar char="•"/>
            </a:pPr>
            <a:r>
              <a:rPr lang="es-CL"/>
              <a:t>la </a:t>
            </a:r>
            <a:r>
              <a:rPr i="1" lang="es-CL"/>
              <a:t>CPU </a:t>
            </a:r>
            <a:r>
              <a:rPr lang="es-CL"/>
              <a:t>puede acceder a la memoria de trabajo para interpretar las instrucciones de un programa ejecutable o para leer, modificar o trasladar los datos ahí ubicados. Los conductos especialmente destinados al transporte de datos reciben el nombre de </a:t>
            </a:r>
            <a:r>
              <a:rPr b="1" lang="es-CL"/>
              <a:t>buses de datos</a:t>
            </a:r>
            <a:r>
              <a:rPr lang="es-CL"/>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Electrónico:</a:t>
            </a:r>
            <a:endParaRPr/>
          </a:p>
        </p:txBody>
      </p:sp>
      <p:sp>
        <p:nvSpPr>
          <p:cNvPr id="118" name="Google Shape;118;p1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lnSpc>
                <a:spcPct val="90000"/>
              </a:lnSpc>
              <a:spcBef>
                <a:spcPts val="0"/>
              </a:spcBef>
              <a:spcAft>
                <a:spcPts val="0"/>
              </a:spcAft>
              <a:buSzPts val="2400"/>
              <a:buChar char="•"/>
            </a:pPr>
            <a:r>
              <a:rPr b="1" lang="es-CL" sz="2400"/>
              <a:t>Nivel Electrónico:</a:t>
            </a:r>
            <a:endParaRPr/>
          </a:p>
          <a:p>
            <a:pPr indent="-228600" lvl="0" marL="342900" rtl="0" algn="l">
              <a:lnSpc>
                <a:spcPct val="90000"/>
              </a:lnSpc>
              <a:spcBef>
                <a:spcPts val="480"/>
              </a:spcBef>
              <a:spcAft>
                <a:spcPts val="0"/>
              </a:spcAft>
              <a:buSzPts val="2400"/>
              <a:buChar char="•"/>
            </a:pPr>
            <a:r>
              <a:rPr lang="es-CL" sz="2400"/>
              <a:t>Los circuitos más elementales de la computadora son las </a:t>
            </a:r>
            <a:r>
              <a:rPr b="1" i="1" lang="es-CL" sz="2400"/>
              <a:t>puertas lógicas</a:t>
            </a:r>
            <a:r>
              <a:rPr lang="es-CL" sz="2400"/>
              <a:t>, circuitos que realizan funciones booleanas sencillas.</a:t>
            </a:r>
            <a:endParaRPr/>
          </a:p>
          <a:p>
            <a:pPr indent="-76200" lvl="0" marL="342900" rtl="0" algn="l">
              <a:lnSpc>
                <a:spcPct val="90000"/>
              </a:lnSpc>
              <a:spcBef>
                <a:spcPts val="480"/>
              </a:spcBef>
              <a:spcAft>
                <a:spcPts val="0"/>
              </a:spcAft>
              <a:buSzPts val="2400"/>
              <a:buNone/>
            </a:pPr>
            <a:r>
              <a:t/>
            </a:r>
            <a:endParaRPr sz="2400"/>
          </a:p>
          <a:p>
            <a:pPr indent="-228600" lvl="0" marL="342900" rtl="0" algn="l">
              <a:lnSpc>
                <a:spcPct val="90000"/>
              </a:lnSpc>
              <a:spcBef>
                <a:spcPts val="480"/>
              </a:spcBef>
              <a:spcAft>
                <a:spcPts val="0"/>
              </a:spcAft>
              <a:buSzPts val="2400"/>
              <a:buChar char="•"/>
            </a:pPr>
            <a:r>
              <a:rPr lang="es-CL" sz="2400"/>
              <a:t>Puerta NOT (inversora)</a:t>
            </a:r>
            <a:endParaRPr/>
          </a:p>
          <a:p>
            <a:pPr indent="-76200" lvl="0" marL="342900" rtl="0" algn="l">
              <a:lnSpc>
                <a:spcPct val="90000"/>
              </a:lnSpc>
              <a:spcBef>
                <a:spcPts val="480"/>
              </a:spcBef>
              <a:spcAft>
                <a:spcPts val="0"/>
              </a:spcAft>
              <a:buSzPts val="2400"/>
              <a:buNone/>
            </a:pPr>
            <a:r>
              <a:t/>
            </a:r>
            <a:endParaRPr sz="2400"/>
          </a:p>
          <a:p>
            <a:pPr indent="-76200" lvl="0" marL="342900" rtl="0" algn="l">
              <a:lnSpc>
                <a:spcPct val="90000"/>
              </a:lnSpc>
              <a:spcBef>
                <a:spcPts val="480"/>
              </a:spcBef>
              <a:spcAft>
                <a:spcPts val="0"/>
              </a:spcAft>
              <a:buSzPts val="2400"/>
              <a:buNone/>
            </a:pPr>
            <a:r>
              <a:t/>
            </a:r>
            <a:endParaRPr sz="2400"/>
          </a:p>
          <a:p>
            <a:pPr indent="-228600" lvl="0" marL="342900" rtl="0" algn="l">
              <a:lnSpc>
                <a:spcPct val="90000"/>
              </a:lnSpc>
              <a:spcBef>
                <a:spcPts val="480"/>
              </a:spcBef>
              <a:spcAft>
                <a:spcPts val="0"/>
              </a:spcAft>
              <a:buSzPts val="2400"/>
              <a:buChar char="•"/>
            </a:pPr>
            <a:r>
              <a:rPr lang="es-CL" sz="2400"/>
              <a:t>Puerta OR (sumadora)</a:t>
            </a:r>
            <a:endParaRPr/>
          </a:p>
          <a:p>
            <a:pPr indent="-76200" lvl="0" marL="342900" rtl="0" algn="l">
              <a:lnSpc>
                <a:spcPct val="90000"/>
              </a:lnSpc>
              <a:spcBef>
                <a:spcPts val="480"/>
              </a:spcBef>
              <a:spcAft>
                <a:spcPts val="0"/>
              </a:spcAft>
              <a:buSzPts val="2400"/>
              <a:buNone/>
            </a:pPr>
            <a:r>
              <a:t/>
            </a:r>
            <a:endParaRPr sz="2400"/>
          </a:p>
          <a:p>
            <a:pPr indent="-76200" lvl="0" marL="342900" rtl="0" algn="l">
              <a:lnSpc>
                <a:spcPct val="90000"/>
              </a:lnSpc>
              <a:spcBef>
                <a:spcPts val="480"/>
              </a:spcBef>
              <a:spcAft>
                <a:spcPts val="0"/>
              </a:spcAft>
              <a:buSzPts val="2400"/>
              <a:buNone/>
            </a:pPr>
            <a:r>
              <a:t/>
            </a:r>
            <a:endParaRPr sz="2400"/>
          </a:p>
          <a:p>
            <a:pPr indent="-228600" lvl="0" marL="342900" rtl="0" algn="l">
              <a:lnSpc>
                <a:spcPct val="90000"/>
              </a:lnSpc>
              <a:spcBef>
                <a:spcPts val="480"/>
              </a:spcBef>
              <a:spcAft>
                <a:spcPts val="0"/>
              </a:spcAft>
              <a:buSzPts val="2400"/>
              <a:buChar char="•"/>
            </a:pPr>
            <a:r>
              <a:rPr lang="es-CL" sz="2400"/>
              <a:t>Puerta AND (multiplicadora)</a:t>
            </a:r>
            <a:endParaRPr/>
          </a:p>
          <a:p>
            <a:pPr indent="-88900" lvl="0" marL="342900" rtl="0" algn="l">
              <a:lnSpc>
                <a:spcPct val="90000"/>
              </a:lnSpc>
              <a:spcBef>
                <a:spcPts val="440"/>
              </a:spcBef>
              <a:spcAft>
                <a:spcPts val="0"/>
              </a:spcAft>
              <a:buSzPts val="2200"/>
              <a:buNone/>
            </a:pPr>
            <a:r>
              <a:t/>
            </a:r>
            <a:endParaRPr/>
          </a:p>
        </p:txBody>
      </p:sp>
      <p:pic>
        <p:nvPicPr>
          <p:cNvPr id="119" name="Google Shape;119;p18"/>
          <p:cNvPicPr preferRelativeResize="0"/>
          <p:nvPr/>
        </p:nvPicPr>
        <p:blipFill rotWithShape="1">
          <a:blip r:embed="rId3">
            <a:alphaModFix/>
          </a:blip>
          <a:srcRect b="0" l="0" r="0" t="0"/>
          <a:stretch/>
        </p:blipFill>
        <p:spPr>
          <a:xfrm>
            <a:off x="4067944" y="3338945"/>
            <a:ext cx="3693655" cy="771525"/>
          </a:xfrm>
          <a:prstGeom prst="rect">
            <a:avLst/>
          </a:prstGeom>
          <a:noFill/>
          <a:ln>
            <a:noFill/>
          </a:ln>
        </p:spPr>
      </p:pic>
      <p:pic>
        <p:nvPicPr>
          <p:cNvPr id="120" name="Google Shape;120;p18"/>
          <p:cNvPicPr preferRelativeResize="0"/>
          <p:nvPr/>
        </p:nvPicPr>
        <p:blipFill rotWithShape="1">
          <a:blip r:embed="rId4">
            <a:alphaModFix/>
          </a:blip>
          <a:srcRect b="0" l="0" r="0" t="0"/>
          <a:stretch/>
        </p:blipFill>
        <p:spPr>
          <a:xfrm>
            <a:off x="4207606" y="4305518"/>
            <a:ext cx="2935684" cy="1131870"/>
          </a:xfrm>
          <a:prstGeom prst="rect">
            <a:avLst/>
          </a:prstGeom>
          <a:noFill/>
          <a:ln>
            <a:noFill/>
          </a:ln>
        </p:spPr>
      </p:pic>
      <p:pic>
        <p:nvPicPr>
          <p:cNvPr id="121" name="Google Shape;121;p18"/>
          <p:cNvPicPr preferRelativeResize="0"/>
          <p:nvPr/>
        </p:nvPicPr>
        <p:blipFill rotWithShape="1">
          <a:blip r:embed="rId5">
            <a:alphaModFix/>
          </a:blip>
          <a:srcRect b="0" l="0" r="0" t="0"/>
          <a:stretch/>
        </p:blipFill>
        <p:spPr>
          <a:xfrm>
            <a:off x="4571999" y="5484370"/>
            <a:ext cx="2763019" cy="119186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Las instrucciones</a:t>
            </a:r>
            <a:endParaRPr/>
          </a:p>
        </p:txBody>
      </p:sp>
      <p:sp>
        <p:nvSpPr>
          <p:cNvPr id="461" name="Google Shape;461;p7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Las instrucciones que la </a:t>
            </a:r>
            <a:r>
              <a:rPr i="1" lang="es-CL"/>
              <a:t>CPU </a:t>
            </a:r>
            <a:r>
              <a:rPr lang="es-CL"/>
              <a:t>es capaz de realizar se denominan </a:t>
            </a:r>
            <a:r>
              <a:rPr b="1" lang="es-CL"/>
              <a:t>instrucciones máquina. </a:t>
            </a:r>
            <a:endParaRPr/>
          </a:p>
          <a:p>
            <a:pPr indent="-228600" lvl="0" marL="342900" rtl="0" algn="just">
              <a:spcBef>
                <a:spcPts val="440"/>
              </a:spcBef>
              <a:spcAft>
                <a:spcPts val="0"/>
              </a:spcAft>
              <a:buSzPts val="2200"/>
              <a:buChar char="•"/>
            </a:pPr>
            <a:r>
              <a:rPr lang="es-CL"/>
              <a:t>El lenguaje que se utiliza para su codificación es el </a:t>
            </a:r>
            <a:r>
              <a:rPr b="1" lang="es-CL"/>
              <a:t>lenguaje máquina </a:t>
            </a:r>
            <a:r>
              <a:rPr lang="es-CL"/>
              <a:t>y, de acuerdo con su función, se clasifican básicamente en los siguientes grupos:</a:t>
            </a:r>
            <a:endParaRPr/>
          </a:p>
          <a:p>
            <a:pPr indent="-101600" lvl="1" marL="640080" rtl="0" algn="just">
              <a:spcBef>
                <a:spcPts val="400"/>
              </a:spcBef>
              <a:spcAft>
                <a:spcPts val="0"/>
              </a:spcAft>
              <a:buSzPts val="2000"/>
              <a:buNone/>
            </a:pPr>
            <a:r>
              <a:t/>
            </a:r>
            <a:endParaRPr/>
          </a:p>
          <a:p>
            <a:pPr indent="-228600" lvl="1" marL="640080" rtl="0" algn="just">
              <a:spcBef>
                <a:spcPts val="400"/>
              </a:spcBef>
              <a:spcAft>
                <a:spcPts val="0"/>
              </a:spcAft>
              <a:buSzPts val="2000"/>
              <a:buChar char="•"/>
            </a:pPr>
            <a:r>
              <a:rPr lang="es-CL"/>
              <a:t>Instrucciones de cálculo (aritmético y lógico).</a:t>
            </a:r>
            <a:endParaRPr/>
          </a:p>
          <a:p>
            <a:pPr indent="-228600" lvl="1" marL="640080" rtl="0" algn="just">
              <a:spcBef>
                <a:spcPts val="400"/>
              </a:spcBef>
              <a:spcAft>
                <a:spcPts val="0"/>
              </a:spcAft>
              <a:buSzPts val="2000"/>
              <a:buChar char="•"/>
            </a:pPr>
            <a:r>
              <a:rPr lang="es-CL"/>
              <a:t>Instrucciones de transferencia de datos.</a:t>
            </a:r>
            <a:endParaRPr/>
          </a:p>
          <a:p>
            <a:pPr indent="-228600" lvl="1" marL="640080" rtl="0" algn="just">
              <a:spcBef>
                <a:spcPts val="400"/>
              </a:spcBef>
              <a:spcAft>
                <a:spcPts val="0"/>
              </a:spcAft>
              <a:buSzPts val="2000"/>
              <a:buChar char="•"/>
            </a:pPr>
            <a:r>
              <a:rPr lang="es-CL"/>
              <a:t>Instrucciones de ruptura de secuencia.</a:t>
            </a:r>
            <a:endParaRPr/>
          </a:p>
          <a:p>
            <a:pPr indent="-228600" lvl="1" marL="640080" rtl="0" algn="just">
              <a:spcBef>
                <a:spcPts val="400"/>
              </a:spcBef>
              <a:spcAft>
                <a:spcPts val="0"/>
              </a:spcAft>
              <a:buSzPts val="2000"/>
              <a:buChar char="•"/>
            </a:pPr>
            <a:r>
              <a:rPr lang="es-CL"/>
              <a:t>Otros.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7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Las instrucciones</a:t>
            </a:r>
            <a:endParaRPr/>
          </a:p>
        </p:txBody>
      </p:sp>
      <p:sp>
        <p:nvSpPr>
          <p:cNvPr id="467" name="Google Shape;467;p7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Una segunda clasificación de las instrucciones máquina hace referencia a su </a:t>
            </a:r>
            <a:r>
              <a:rPr b="1" lang="es-CL"/>
              <a:t>formato y número de operandos </a:t>
            </a:r>
            <a:r>
              <a:rPr lang="es-CL"/>
              <a:t>que intervienen en ellas, teniendo en cuenta que todas tienen en primer lugar lo que llamamos </a:t>
            </a:r>
            <a:r>
              <a:rPr b="1" lang="es-CL"/>
              <a:t>código de operación </a:t>
            </a:r>
            <a:r>
              <a:rPr lang="es-CL"/>
              <a:t>(</a:t>
            </a:r>
            <a:r>
              <a:rPr i="1" lang="es-CL"/>
              <a:t>CO</a:t>
            </a:r>
            <a:r>
              <a:rPr lang="es-CL"/>
              <a:t>), que indica que operación que debe realizar el procesador, y además los </a:t>
            </a:r>
            <a:r>
              <a:rPr b="1" lang="es-CL"/>
              <a:t>operandos</a:t>
            </a:r>
            <a:r>
              <a:rPr lang="es-CL"/>
              <a:t>, relativos a los datos que son necesarios para realizar su misión.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Instrucciones de tres operandos</a:t>
            </a:r>
            <a:endParaRPr/>
          </a:p>
        </p:txBody>
      </p:sp>
      <p:sp>
        <p:nvSpPr>
          <p:cNvPr id="473" name="Google Shape;473;p7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También se denominan instrucciones de tres direcciones. Constan en primer lugar del código de operación, al que siguen </a:t>
            </a:r>
            <a:r>
              <a:rPr b="1" lang="es-CL"/>
              <a:t>tres operandos</a:t>
            </a:r>
            <a:r>
              <a:rPr lang="es-CL"/>
              <a:t>, de los cuales, los dos primeros son las </a:t>
            </a:r>
            <a:r>
              <a:rPr b="1" lang="es-CL"/>
              <a:t>direcciones de los argumentos </a:t>
            </a:r>
            <a:r>
              <a:rPr lang="es-CL"/>
              <a:t>que hay que operar y el tercero es la </a:t>
            </a:r>
            <a:r>
              <a:rPr b="1" lang="es-CL"/>
              <a:t>dirección donde se depositara el resultado</a:t>
            </a:r>
            <a:r>
              <a:rPr lang="es-CL"/>
              <a:t>. Este formato de instrucción es el más cómodo de trabajar pero es el que precisa mayor cantidad de </a:t>
            </a:r>
            <a:r>
              <a:rPr i="1" lang="es-CL"/>
              <a:t>bits</a:t>
            </a:r>
            <a:r>
              <a:rPr lang="es-CL"/>
              <a:t>.</a:t>
            </a:r>
            <a:endParaRPr/>
          </a:p>
        </p:txBody>
      </p:sp>
      <p:pic>
        <p:nvPicPr>
          <p:cNvPr id="474" name="Google Shape;474;p74"/>
          <p:cNvPicPr preferRelativeResize="0"/>
          <p:nvPr/>
        </p:nvPicPr>
        <p:blipFill rotWithShape="1">
          <a:blip r:embed="rId3">
            <a:alphaModFix/>
          </a:blip>
          <a:srcRect b="0" l="0" r="0" t="0"/>
          <a:stretch/>
        </p:blipFill>
        <p:spPr>
          <a:xfrm>
            <a:off x="1043608" y="4005064"/>
            <a:ext cx="6552728" cy="265679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Instrucciones de dos operandos</a:t>
            </a:r>
            <a:endParaRPr/>
          </a:p>
        </p:txBody>
      </p:sp>
      <p:sp>
        <p:nvSpPr>
          <p:cNvPr id="480" name="Google Shape;480;p7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s-CL"/>
              <a:t>Contienen el código de operación y dos operandos. Uno de ellos actúa, además, como receptor del resultado de la operación. También se denominan instrucciones de dos direcciones.</a:t>
            </a:r>
            <a:endParaRPr/>
          </a:p>
          <a:p>
            <a:pPr indent="-88900" lvl="0" marL="342900" rtl="0" algn="l">
              <a:spcBef>
                <a:spcPts val="440"/>
              </a:spcBef>
              <a:spcAft>
                <a:spcPts val="0"/>
              </a:spcAft>
              <a:buSzPts val="2200"/>
              <a:buNone/>
            </a:pPr>
            <a:r>
              <a:t/>
            </a:r>
            <a:endParaRPr/>
          </a:p>
        </p:txBody>
      </p:sp>
      <p:pic>
        <p:nvPicPr>
          <p:cNvPr id="481" name="Google Shape;481;p75"/>
          <p:cNvPicPr preferRelativeResize="0"/>
          <p:nvPr/>
        </p:nvPicPr>
        <p:blipFill rotWithShape="1">
          <a:blip r:embed="rId3">
            <a:alphaModFix/>
          </a:blip>
          <a:srcRect b="0" l="0" r="0" t="0"/>
          <a:stretch/>
        </p:blipFill>
        <p:spPr>
          <a:xfrm>
            <a:off x="683568" y="3284984"/>
            <a:ext cx="7069216" cy="327885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7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Instrucciones de un operando</a:t>
            </a:r>
            <a:endParaRPr/>
          </a:p>
        </p:txBody>
      </p:sp>
      <p:sp>
        <p:nvSpPr>
          <p:cNvPr id="487" name="Google Shape;487;p7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También denominadas instrucciones de una dirección, se utilizan generalmente en maquinas cuya arquitectura funciona con filosofía de acumulador. El acumulador de la </a:t>
            </a:r>
            <a:r>
              <a:rPr i="1" lang="es-CL"/>
              <a:t>UAL </a:t>
            </a:r>
            <a:r>
              <a:rPr lang="es-CL"/>
              <a:t>contiene previamente el primer argumento de la operación, el segundo es el contenido en la propia instrucción, y después de ser operados ambos por el circuito operacional de la </a:t>
            </a:r>
            <a:r>
              <a:rPr i="1" lang="es-CL"/>
              <a:t>UAL</a:t>
            </a:r>
            <a:r>
              <a:rPr lang="es-CL"/>
              <a:t>, el resultado queda depositado de nuevo en el acumulador.</a:t>
            </a:r>
            <a:endParaRPr/>
          </a:p>
        </p:txBody>
      </p:sp>
      <p:pic>
        <p:nvPicPr>
          <p:cNvPr id="488" name="Google Shape;488;p76"/>
          <p:cNvPicPr preferRelativeResize="0"/>
          <p:nvPr/>
        </p:nvPicPr>
        <p:blipFill rotWithShape="1">
          <a:blip r:embed="rId3">
            <a:alphaModFix/>
          </a:blip>
          <a:srcRect b="0" l="0" r="0" t="0"/>
          <a:stretch/>
        </p:blipFill>
        <p:spPr>
          <a:xfrm>
            <a:off x="1259632" y="4077072"/>
            <a:ext cx="6087487" cy="269803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7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Instrucciones sin operando</a:t>
            </a:r>
            <a:endParaRPr/>
          </a:p>
        </p:txBody>
      </p:sp>
      <p:sp>
        <p:nvSpPr>
          <p:cNvPr id="494" name="Google Shape;494;p7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También denominadas inserciones sin dirección. Se utilizan generalmente en computadoras cuya arquitectura tiene filosofía de </a:t>
            </a:r>
            <a:r>
              <a:rPr b="1" lang="es-CL"/>
              <a:t>pila</a:t>
            </a:r>
            <a:r>
              <a:rPr lang="es-CL"/>
              <a:t>.</a:t>
            </a:r>
            <a:endParaRPr/>
          </a:p>
          <a:p>
            <a:pPr indent="-228600" lvl="0" marL="342900" rtl="0" algn="just">
              <a:spcBef>
                <a:spcPts val="440"/>
              </a:spcBef>
              <a:spcAft>
                <a:spcPts val="0"/>
              </a:spcAft>
              <a:buSzPts val="2200"/>
              <a:buChar char="•"/>
            </a:pPr>
            <a:r>
              <a:rPr lang="es-CL"/>
              <a:t>Estas instrucciones sólo llevan código de operación, de tal forma que cuando se trata de una operación de cálculo, se sacan los operandos de la pila (previamente introducidos) y el resultado se introduce en ella.</a:t>
            </a:r>
            <a:endParaRPr/>
          </a:p>
          <a:p>
            <a:pPr indent="-88900" lvl="0" marL="342900" rtl="0" algn="just">
              <a:spcBef>
                <a:spcPts val="440"/>
              </a:spcBef>
              <a:spcAft>
                <a:spcPts val="0"/>
              </a:spcAft>
              <a:buSzPts val="2200"/>
              <a:buNone/>
            </a:pPr>
            <a:r>
              <a:t/>
            </a:r>
            <a:endParaRPr/>
          </a:p>
        </p:txBody>
      </p:sp>
      <p:pic>
        <p:nvPicPr>
          <p:cNvPr id="495" name="Google Shape;495;p77"/>
          <p:cNvPicPr preferRelativeResize="0"/>
          <p:nvPr/>
        </p:nvPicPr>
        <p:blipFill rotWithShape="1">
          <a:blip r:embed="rId3">
            <a:alphaModFix/>
          </a:blip>
          <a:srcRect b="0" l="0" r="0" t="0"/>
          <a:stretch/>
        </p:blipFill>
        <p:spPr>
          <a:xfrm>
            <a:off x="611560" y="4149080"/>
            <a:ext cx="7632848" cy="25782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Métodos de direccionamiento</a:t>
            </a:r>
            <a:endParaRPr/>
          </a:p>
        </p:txBody>
      </p:sp>
      <p:sp>
        <p:nvSpPr>
          <p:cNvPr id="501" name="Google Shape;501;p7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El </a:t>
            </a:r>
            <a:r>
              <a:rPr b="1" lang="es-CL"/>
              <a:t>método de direccionamiento de una instrucción </a:t>
            </a:r>
            <a:r>
              <a:rPr lang="es-CL"/>
              <a:t>es el modo que se utiliza en la misma para indicar la posición de la memoria en que esta situado el dato o datos que constituyen los operandos que intervienen en la instrucción.</a:t>
            </a:r>
            <a:endParaRPr/>
          </a:p>
          <a:p>
            <a:pPr indent="-228600" lvl="0" marL="342900" rtl="0" algn="just">
              <a:spcBef>
                <a:spcPts val="440"/>
              </a:spcBef>
              <a:spcAft>
                <a:spcPts val="0"/>
              </a:spcAft>
              <a:buSzPts val="2200"/>
              <a:buChar char="•"/>
            </a:pPr>
            <a:r>
              <a:rPr lang="es-CL"/>
              <a:t>Los principales métodos de direccionamiento utilizados en los lenguajes maquina actuales son los siguientes:</a:t>
            </a:r>
            <a:endParaRPr/>
          </a:p>
          <a:p>
            <a:pPr indent="-228600" lvl="1" marL="640080" rtl="0" algn="just">
              <a:spcBef>
                <a:spcPts val="400"/>
              </a:spcBef>
              <a:spcAft>
                <a:spcPts val="0"/>
              </a:spcAft>
              <a:buSzPts val="2000"/>
              <a:buChar char="•"/>
            </a:pPr>
            <a:r>
              <a:rPr lang="es-CL"/>
              <a:t>Direccionamiento inmediato.</a:t>
            </a:r>
            <a:endParaRPr/>
          </a:p>
          <a:p>
            <a:pPr indent="-228600" lvl="1" marL="640080" rtl="0" algn="just">
              <a:spcBef>
                <a:spcPts val="400"/>
              </a:spcBef>
              <a:spcAft>
                <a:spcPts val="0"/>
              </a:spcAft>
              <a:buSzPts val="2000"/>
              <a:buChar char="•"/>
            </a:pPr>
            <a:r>
              <a:rPr lang="es-CL"/>
              <a:t>Direccionamiento directo.</a:t>
            </a:r>
            <a:endParaRPr/>
          </a:p>
          <a:p>
            <a:pPr indent="-228600" lvl="1" marL="640080" rtl="0" algn="just">
              <a:spcBef>
                <a:spcPts val="400"/>
              </a:spcBef>
              <a:spcAft>
                <a:spcPts val="0"/>
              </a:spcAft>
              <a:buSzPts val="2000"/>
              <a:buChar char="•"/>
            </a:pPr>
            <a:r>
              <a:rPr lang="es-CL"/>
              <a:t>Direccionamiento indirecto.</a:t>
            </a:r>
            <a:endParaRPr/>
          </a:p>
          <a:p>
            <a:pPr indent="-228600" lvl="1" marL="640080" rtl="0" algn="just">
              <a:spcBef>
                <a:spcPts val="400"/>
              </a:spcBef>
              <a:spcAft>
                <a:spcPts val="0"/>
              </a:spcAft>
              <a:buSzPts val="2000"/>
              <a:buChar char="•"/>
            </a:pPr>
            <a:r>
              <a:rPr lang="es-CL"/>
              <a:t>Direccionamiento relativo.</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Direccionamiento inmediato</a:t>
            </a:r>
            <a:endParaRPr/>
          </a:p>
        </p:txBody>
      </p:sp>
      <p:sp>
        <p:nvSpPr>
          <p:cNvPr id="507" name="Google Shape;507;p7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En este método el dato que hay que utilizar forma parte de la propia instrucción, no siendo necesario ningún acceso a memoria para la realización de la misma.</a:t>
            </a:r>
            <a:endParaRPr/>
          </a:p>
          <a:p>
            <a:pPr indent="-88900" lvl="0" marL="342900" rtl="0" algn="just">
              <a:spcBef>
                <a:spcPts val="440"/>
              </a:spcBef>
              <a:spcAft>
                <a:spcPts val="0"/>
              </a:spcAft>
              <a:buSzPts val="2200"/>
              <a:buNone/>
            </a:pPr>
            <a:r>
              <a:t/>
            </a:r>
            <a:endParaRPr/>
          </a:p>
        </p:txBody>
      </p:sp>
      <p:pic>
        <p:nvPicPr>
          <p:cNvPr id="508" name="Google Shape;508;p79"/>
          <p:cNvPicPr preferRelativeResize="0"/>
          <p:nvPr/>
        </p:nvPicPr>
        <p:blipFill rotWithShape="1">
          <a:blip r:embed="rId3">
            <a:alphaModFix/>
          </a:blip>
          <a:srcRect b="0" l="0" r="0" t="0"/>
          <a:stretch/>
        </p:blipFill>
        <p:spPr>
          <a:xfrm>
            <a:off x="755576" y="2957080"/>
            <a:ext cx="6841159" cy="708843"/>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8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Direccionamiento directo</a:t>
            </a:r>
            <a:endParaRPr/>
          </a:p>
        </p:txBody>
      </p:sp>
      <p:sp>
        <p:nvSpPr>
          <p:cNvPr id="514" name="Google Shape;514;p8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En este caso la instrucción contiene la dirección de la memoria central donde se encuentra situado el dato. Esto hace necesario un acceso a memoria para trasladar el dato hasta la unidad aritmético-lógica o hasta la unidad designada por la instrucción.</a:t>
            </a:r>
            <a:endParaRPr/>
          </a:p>
          <a:p>
            <a:pPr indent="-88900" lvl="0" marL="342900" rtl="0" algn="just">
              <a:spcBef>
                <a:spcPts val="440"/>
              </a:spcBef>
              <a:spcAft>
                <a:spcPts val="0"/>
              </a:spcAft>
              <a:buSzPts val="2200"/>
              <a:buNone/>
            </a:pPr>
            <a:r>
              <a:t/>
            </a:r>
            <a:endParaRPr/>
          </a:p>
        </p:txBody>
      </p:sp>
      <p:pic>
        <p:nvPicPr>
          <p:cNvPr id="515" name="Google Shape;515;p80"/>
          <p:cNvPicPr preferRelativeResize="0"/>
          <p:nvPr/>
        </p:nvPicPr>
        <p:blipFill rotWithShape="1">
          <a:blip r:embed="rId3">
            <a:alphaModFix/>
          </a:blip>
          <a:srcRect b="0" l="0" r="0" t="0"/>
          <a:stretch/>
        </p:blipFill>
        <p:spPr>
          <a:xfrm>
            <a:off x="971600" y="3939449"/>
            <a:ext cx="7038990" cy="158551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8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Direccionamiento indirecto</a:t>
            </a:r>
            <a:endParaRPr/>
          </a:p>
        </p:txBody>
      </p:sp>
      <p:sp>
        <p:nvSpPr>
          <p:cNvPr id="521" name="Google Shape;521;p8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En este caso, la dirección contenida en la instrucción no es la del dato implicado sino la de una posición de memoria que contiene la dirección de ese dato. Esta posición se denomina dirección intermedia e implica en las instrucciones que utilizan este método de direccionamiento la necesidad de un ciclo de memoria más para acceder al dato.</a:t>
            </a:r>
            <a:endParaRPr/>
          </a:p>
          <a:p>
            <a:pPr indent="-88900" lvl="0" marL="342900" rtl="0" algn="just">
              <a:spcBef>
                <a:spcPts val="440"/>
              </a:spcBef>
              <a:spcAft>
                <a:spcPts val="0"/>
              </a:spcAft>
              <a:buSzPts val="2200"/>
              <a:buNone/>
            </a:pPr>
            <a:r>
              <a:t/>
            </a:r>
            <a:endParaRPr/>
          </a:p>
        </p:txBody>
      </p:sp>
      <p:pic>
        <p:nvPicPr>
          <p:cNvPr id="522" name="Google Shape;522;p81"/>
          <p:cNvPicPr preferRelativeResize="0"/>
          <p:nvPr/>
        </p:nvPicPr>
        <p:blipFill rotWithShape="1">
          <a:blip r:embed="rId3">
            <a:alphaModFix/>
          </a:blip>
          <a:srcRect b="0" l="0" r="0" t="0"/>
          <a:stretch/>
        </p:blipFill>
        <p:spPr>
          <a:xfrm>
            <a:off x="827584" y="3994300"/>
            <a:ext cx="7437884" cy="18109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Electrónico:</a:t>
            </a:r>
            <a:endParaRPr/>
          </a:p>
        </p:txBody>
      </p:sp>
      <p:sp>
        <p:nvSpPr>
          <p:cNvPr id="127" name="Google Shape;127;p1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400"/>
              <a:buChar char="•"/>
            </a:pPr>
            <a:r>
              <a:rPr lang="es-CL" sz="2400"/>
              <a:t>Puerta NOR (sumadora inversora)</a:t>
            </a:r>
            <a:endParaRPr/>
          </a:p>
          <a:p>
            <a:pPr indent="-76200" lvl="0" marL="342900" rtl="0" algn="l">
              <a:spcBef>
                <a:spcPts val="480"/>
              </a:spcBef>
              <a:spcAft>
                <a:spcPts val="0"/>
              </a:spcAft>
              <a:buSzPts val="2400"/>
              <a:buNone/>
            </a:pPr>
            <a:r>
              <a:t/>
            </a:r>
            <a:endParaRPr sz="2400"/>
          </a:p>
          <a:p>
            <a:pPr indent="-76200" lvl="0" marL="342900" rtl="0" algn="l">
              <a:spcBef>
                <a:spcPts val="480"/>
              </a:spcBef>
              <a:spcAft>
                <a:spcPts val="0"/>
              </a:spcAft>
              <a:buSzPts val="2400"/>
              <a:buNone/>
            </a:pPr>
            <a:r>
              <a:t/>
            </a:r>
            <a:endParaRPr sz="2400"/>
          </a:p>
          <a:p>
            <a:pPr indent="-76200" lvl="0" marL="342900" rtl="0" algn="l">
              <a:spcBef>
                <a:spcPts val="480"/>
              </a:spcBef>
              <a:spcAft>
                <a:spcPts val="0"/>
              </a:spcAft>
              <a:buSzPts val="2400"/>
              <a:buNone/>
            </a:pPr>
            <a:r>
              <a:t/>
            </a:r>
            <a:endParaRPr sz="2400"/>
          </a:p>
          <a:p>
            <a:pPr indent="-228600" lvl="0" marL="342900" rtl="0" algn="l">
              <a:spcBef>
                <a:spcPts val="480"/>
              </a:spcBef>
              <a:spcAft>
                <a:spcPts val="0"/>
              </a:spcAft>
              <a:buSzPts val="2400"/>
              <a:buChar char="•"/>
            </a:pPr>
            <a:r>
              <a:rPr lang="es-CL" sz="2400"/>
              <a:t>Puerta NAND (multiplicadora inversora)</a:t>
            </a:r>
            <a:endParaRPr/>
          </a:p>
          <a:p>
            <a:pPr indent="-76200" lvl="0" marL="342900" rtl="0" algn="l">
              <a:spcBef>
                <a:spcPts val="480"/>
              </a:spcBef>
              <a:spcAft>
                <a:spcPts val="0"/>
              </a:spcAft>
              <a:buSzPts val="2400"/>
              <a:buNone/>
            </a:pPr>
            <a:r>
              <a:t/>
            </a:r>
            <a:endParaRPr sz="2400"/>
          </a:p>
          <a:p>
            <a:pPr indent="-76200" lvl="0" marL="342900" rtl="0" algn="l">
              <a:spcBef>
                <a:spcPts val="480"/>
              </a:spcBef>
              <a:spcAft>
                <a:spcPts val="0"/>
              </a:spcAft>
              <a:buSzPts val="2400"/>
              <a:buNone/>
            </a:pPr>
            <a:r>
              <a:t/>
            </a:r>
            <a:endParaRPr sz="2400"/>
          </a:p>
          <a:p>
            <a:pPr indent="-76200" lvl="0" marL="342900" rtl="0" algn="l">
              <a:spcBef>
                <a:spcPts val="480"/>
              </a:spcBef>
              <a:spcAft>
                <a:spcPts val="0"/>
              </a:spcAft>
              <a:buSzPts val="2400"/>
              <a:buNone/>
            </a:pPr>
            <a:r>
              <a:t/>
            </a:r>
            <a:endParaRPr sz="2400"/>
          </a:p>
          <a:p>
            <a:pPr indent="-228600" lvl="0" marL="342900" rtl="0" algn="l">
              <a:spcBef>
                <a:spcPts val="480"/>
              </a:spcBef>
              <a:spcAft>
                <a:spcPts val="0"/>
              </a:spcAft>
              <a:buSzPts val="2400"/>
              <a:buChar char="•"/>
            </a:pPr>
            <a:r>
              <a:rPr lang="es-CL" sz="2400"/>
              <a:t>Puerta XOR (OR exclusiva)</a:t>
            </a:r>
            <a:endParaRPr/>
          </a:p>
          <a:p>
            <a:pPr indent="-76200" lvl="0" marL="342900" rtl="0" algn="l">
              <a:spcBef>
                <a:spcPts val="480"/>
              </a:spcBef>
              <a:spcAft>
                <a:spcPts val="0"/>
              </a:spcAft>
              <a:buSzPts val="2400"/>
              <a:buNone/>
            </a:pPr>
            <a:r>
              <a:t/>
            </a:r>
            <a:endParaRPr sz="2400"/>
          </a:p>
        </p:txBody>
      </p:sp>
      <p:pic>
        <p:nvPicPr>
          <p:cNvPr id="128" name="Google Shape;128;p19"/>
          <p:cNvPicPr preferRelativeResize="0"/>
          <p:nvPr/>
        </p:nvPicPr>
        <p:blipFill rotWithShape="1">
          <a:blip r:embed="rId3">
            <a:alphaModFix/>
          </a:blip>
          <a:srcRect b="0" l="0" r="0" t="0"/>
          <a:stretch/>
        </p:blipFill>
        <p:spPr>
          <a:xfrm>
            <a:off x="5220072" y="1628800"/>
            <a:ext cx="2917309" cy="1488182"/>
          </a:xfrm>
          <a:prstGeom prst="rect">
            <a:avLst/>
          </a:prstGeom>
          <a:noFill/>
          <a:ln>
            <a:noFill/>
          </a:ln>
        </p:spPr>
      </p:pic>
      <p:pic>
        <p:nvPicPr>
          <p:cNvPr id="129" name="Google Shape;129;p19"/>
          <p:cNvPicPr preferRelativeResize="0"/>
          <p:nvPr/>
        </p:nvPicPr>
        <p:blipFill rotWithShape="1">
          <a:blip r:embed="rId4">
            <a:alphaModFix/>
          </a:blip>
          <a:srcRect b="0" l="0" r="0" t="0"/>
          <a:stretch/>
        </p:blipFill>
        <p:spPr>
          <a:xfrm>
            <a:off x="5201081" y="3745221"/>
            <a:ext cx="3039337" cy="1527795"/>
          </a:xfrm>
          <a:prstGeom prst="rect">
            <a:avLst/>
          </a:prstGeom>
          <a:noFill/>
          <a:ln>
            <a:noFill/>
          </a:ln>
        </p:spPr>
      </p:pic>
      <p:pic>
        <p:nvPicPr>
          <p:cNvPr id="130" name="Google Shape;130;p19"/>
          <p:cNvPicPr preferRelativeResize="0"/>
          <p:nvPr/>
        </p:nvPicPr>
        <p:blipFill rotWithShape="1">
          <a:blip r:embed="rId5">
            <a:alphaModFix/>
          </a:blip>
          <a:srcRect b="0" l="0" r="0" t="0"/>
          <a:stretch/>
        </p:blipFill>
        <p:spPr>
          <a:xfrm>
            <a:off x="4546000" y="5273016"/>
            <a:ext cx="3694418" cy="112438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8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Direccionamiento relativo</a:t>
            </a:r>
            <a:endParaRPr/>
          </a:p>
        </p:txBody>
      </p:sp>
      <p:sp>
        <p:nvSpPr>
          <p:cNvPr id="528" name="Google Shape;528;p8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En él, la dirección de la memoria central donde se encuentra el dato, se consigue sumando la dirección contenida en la propia instrucción con una magnitud fija contenida en un registro especial. De esta manera se posibilita el acceso a un conjunto de posiciones determinadas, normalmente consecutivas a partir de una posición considerada como dirección de referencia.</a:t>
            </a:r>
            <a:endParaRPr/>
          </a:p>
        </p:txBody>
      </p:sp>
      <p:pic>
        <p:nvPicPr>
          <p:cNvPr id="529" name="Google Shape;529;p82"/>
          <p:cNvPicPr preferRelativeResize="0"/>
          <p:nvPr/>
        </p:nvPicPr>
        <p:blipFill rotWithShape="1">
          <a:blip r:embed="rId3">
            <a:alphaModFix/>
          </a:blip>
          <a:srcRect b="0" l="0" r="0" t="0"/>
          <a:stretch/>
        </p:blipFill>
        <p:spPr>
          <a:xfrm>
            <a:off x="1115616" y="4221088"/>
            <a:ext cx="6381881" cy="212176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8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Ciclo de instrucción</a:t>
            </a:r>
            <a:endParaRPr/>
          </a:p>
        </p:txBody>
      </p:sp>
      <p:sp>
        <p:nvSpPr>
          <p:cNvPr id="535" name="Google Shape;535;p83"/>
          <p:cNvSpPr txBox="1"/>
          <p:nvPr>
            <p:ph idx="1" type="body"/>
          </p:nvPr>
        </p:nvSpPr>
        <p:spPr>
          <a:xfrm>
            <a:off x="457200" y="1600200"/>
            <a:ext cx="4762872" cy="4853136"/>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Para que un programa pueda ser ejecutado por una computadora, éste ha de estar almacenado en la memoria central. La unidad central de proceso tomara una a una sus instrucciones e irá realizando las tareas correspondientes.</a:t>
            </a:r>
            <a:endParaRPr/>
          </a:p>
          <a:p>
            <a:pPr indent="-228600" lvl="0" marL="342900" rtl="0" algn="just">
              <a:spcBef>
                <a:spcPts val="440"/>
              </a:spcBef>
              <a:spcAft>
                <a:spcPts val="0"/>
              </a:spcAft>
              <a:buSzPts val="2200"/>
              <a:buChar char="•"/>
            </a:pPr>
            <a:r>
              <a:rPr lang="es-CL"/>
              <a:t>Se denomina </a:t>
            </a:r>
            <a:r>
              <a:rPr b="1" lang="es-CL"/>
              <a:t>ciclo de instrucción </a:t>
            </a:r>
            <a:r>
              <a:rPr lang="es-CL"/>
              <a:t>al conjunto de acciones llevadas a cabo en la realización de una instrucción.</a:t>
            </a:r>
            <a:endParaRPr/>
          </a:p>
          <a:p>
            <a:pPr indent="-88900" lvl="0" marL="342900" rtl="0" algn="l">
              <a:spcBef>
                <a:spcPts val="440"/>
              </a:spcBef>
              <a:spcAft>
                <a:spcPts val="0"/>
              </a:spcAft>
              <a:buSzPts val="2200"/>
              <a:buNone/>
            </a:pPr>
            <a:r>
              <a:t/>
            </a:r>
            <a:endParaRPr/>
          </a:p>
        </p:txBody>
      </p:sp>
      <p:pic>
        <p:nvPicPr>
          <p:cNvPr id="536" name="Google Shape;536;p83"/>
          <p:cNvPicPr preferRelativeResize="0"/>
          <p:nvPr/>
        </p:nvPicPr>
        <p:blipFill rotWithShape="1">
          <a:blip r:embed="rId3">
            <a:alphaModFix/>
          </a:blip>
          <a:srcRect b="0" l="0" r="0" t="0"/>
          <a:stretch/>
        </p:blipFill>
        <p:spPr>
          <a:xfrm>
            <a:off x="5436096" y="1340768"/>
            <a:ext cx="2736304" cy="524679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8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lang="es-CL"/>
              <a:t>Ciclo de instrucción</a:t>
            </a:r>
            <a:endParaRPr/>
          </a:p>
        </p:txBody>
      </p:sp>
      <p:sp>
        <p:nvSpPr>
          <p:cNvPr id="542" name="Google Shape;542;p8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Se pueden considerar a groso modo las dos siguientes fases en un ciclo de instrucción:</a:t>
            </a:r>
            <a:endParaRPr/>
          </a:p>
          <a:p>
            <a:pPr indent="-88900" lvl="0" marL="342900" rtl="0" algn="just">
              <a:spcBef>
                <a:spcPts val="440"/>
              </a:spcBef>
              <a:spcAft>
                <a:spcPts val="0"/>
              </a:spcAft>
              <a:buSzPts val="2200"/>
              <a:buNone/>
            </a:pPr>
            <a:r>
              <a:t/>
            </a:r>
            <a:endParaRPr b="1"/>
          </a:p>
          <a:p>
            <a:pPr indent="-228600" lvl="0" marL="342900" rtl="0" algn="just">
              <a:spcBef>
                <a:spcPts val="440"/>
              </a:spcBef>
              <a:spcAft>
                <a:spcPts val="0"/>
              </a:spcAft>
              <a:buSzPts val="2200"/>
              <a:buChar char="•"/>
            </a:pPr>
            <a:r>
              <a:rPr b="1" lang="es-CL"/>
              <a:t>Fase de búsqueda</a:t>
            </a:r>
            <a:r>
              <a:rPr lang="es-CL"/>
              <a:t>: en esta fase se transfiere la instrucción que corresponde ejecutar desde la memoria central a la unidad de control.</a:t>
            </a:r>
            <a:endParaRPr/>
          </a:p>
          <a:p>
            <a:pPr indent="-228600" lvl="0" marL="342900" rtl="0" algn="just">
              <a:spcBef>
                <a:spcPts val="440"/>
              </a:spcBef>
              <a:spcAft>
                <a:spcPts val="0"/>
              </a:spcAft>
              <a:buSzPts val="2200"/>
              <a:buChar char="•"/>
            </a:pPr>
            <a:r>
              <a:rPr b="1" lang="es-CL"/>
              <a:t>Fase de ejecución</a:t>
            </a:r>
            <a:r>
              <a:rPr lang="es-CL"/>
              <a:t>: consiste en la realización de todas las acciones que conlleva la propia instrucción.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8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Fase de búsqueda de una instrucción</a:t>
            </a:r>
            <a:endParaRPr/>
          </a:p>
        </p:txBody>
      </p:sp>
      <p:sp>
        <p:nvSpPr>
          <p:cNvPr id="548" name="Google Shape;548;p8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200"/>
              <a:buChar char="•"/>
            </a:pPr>
            <a:r>
              <a:rPr lang="es-CL"/>
              <a:t>En esta fase se realiza la búsqueda en memoria de la instrucción cuya dirección guarda el </a:t>
            </a:r>
            <a:r>
              <a:rPr b="1" lang="es-CL"/>
              <a:t>registro contador de programa </a:t>
            </a:r>
            <a:r>
              <a:rPr lang="es-CL"/>
              <a:t>y se almacena en el </a:t>
            </a:r>
            <a:r>
              <a:rPr b="1" lang="es-CL"/>
              <a:t>registro de instrucción</a:t>
            </a:r>
            <a:r>
              <a:rPr lang="es-CL"/>
              <a:t>. El contenido del contador de programa se incrementa de manera que almacena la dirección de la siguiente instrucción en secuencia.</a:t>
            </a:r>
            <a:endParaRPr/>
          </a:p>
          <a:p>
            <a:pPr indent="-228600" lvl="0" marL="342900" rtl="0" algn="just">
              <a:spcBef>
                <a:spcPts val="440"/>
              </a:spcBef>
              <a:spcAft>
                <a:spcPts val="0"/>
              </a:spcAft>
              <a:buSzPts val="2200"/>
              <a:buChar char="•"/>
            </a:pPr>
            <a:r>
              <a:rPr lang="es-CL"/>
              <a:t>Para su estudio, se va a suponer un ejemplo de instrucción aritmética de suma con tres direcciones y direccionamiento directo, es decir, la instrucción contiene el código de operación correspondiente a la suma, los dos sumandos están en las direcciones de memoria correspondientes a los dos primeros operandos y el resultado ha de quedar en la dirección indicada por el tercer operando.</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Ejemplo</a:t>
            </a:r>
            <a:endParaRPr/>
          </a:p>
        </p:txBody>
      </p:sp>
      <p:sp>
        <p:nvSpPr>
          <p:cNvPr id="554" name="Google Shape;554;p8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b="1" i="1" lang="es-CL"/>
              <a:t>Ejemplo</a:t>
            </a:r>
            <a:r>
              <a:rPr lang="es-CL"/>
              <a:t>: SUMAR 033 992 993 (sumar los contenidos de las posiciones de memoria</a:t>
            </a:r>
            <a:endParaRPr/>
          </a:p>
          <a:p>
            <a:pPr indent="-228600" lvl="0" marL="342900" rtl="0" algn="l">
              <a:spcBef>
                <a:spcPts val="440"/>
              </a:spcBef>
              <a:spcAft>
                <a:spcPts val="0"/>
              </a:spcAft>
              <a:buSzPts val="2200"/>
              <a:buChar char="•"/>
            </a:pPr>
            <a:r>
              <a:rPr lang="es-CL"/>
              <a:t>033 y 992, almacenando el resultado en la posición 993).</a:t>
            </a:r>
            <a:endParaRPr/>
          </a:p>
          <a:p>
            <a:pPr indent="-228600" lvl="0" marL="342900" rtl="0" algn="l">
              <a:spcBef>
                <a:spcPts val="440"/>
              </a:spcBef>
              <a:spcAft>
                <a:spcPts val="0"/>
              </a:spcAft>
              <a:buSzPts val="2200"/>
              <a:buChar char="•"/>
            </a:pPr>
            <a:r>
              <a:rPr lang="es-CL"/>
              <a:t>Código de operación (</a:t>
            </a:r>
            <a:r>
              <a:rPr i="1" lang="es-CL"/>
              <a:t>CO</a:t>
            </a:r>
            <a:r>
              <a:rPr lang="es-CL"/>
              <a:t>): SUMAR</a:t>
            </a:r>
            <a:endParaRPr/>
          </a:p>
          <a:p>
            <a:pPr indent="-228600" lvl="0" marL="342900" rtl="0" algn="l">
              <a:spcBef>
                <a:spcPts val="440"/>
              </a:spcBef>
              <a:spcAft>
                <a:spcPts val="0"/>
              </a:spcAft>
              <a:buSzPts val="2200"/>
              <a:buChar char="•"/>
            </a:pPr>
            <a:r>
              <a:rPr lang="es-CL"/>
              <a:t>Dirección del primer sumando (</a:t>
            </a:r>
            <a:r>
              <a:rPr i="1" lang="es-CL"/>
              <a:t>OP1</a:t>
            </a:r>
            <a:r>
              <a:rPr lang="es-CL"/>
              <a:t>): 033</a:t>
            </a:r>
            <a:endParaRPr/>
          </a:p>
          <a:p>
            <a:pPr indent="-228600" lvl="0" marL="342900" rtl="0" algn="l">
              <a:spcBef>
                <a:spcPts val="440"/>
              </a:spcBef>
              <a:spcAft>
                <a:spcPts val="0"/>
              </a:spcAft>
              <a:buSzPts val="2200"/>
              <a:buChar char="•"/>
            </a:pPr>
            <a:r>
              <a:rPr lang="es-CL"/>
              <a:t>Dirección del segundo sumando (</a:t>
            </a:r>
            <a:r>
              <a:rPr i="1" lang="es-CL"/>
              <a:t>OP2</a:t>
            </a:r>
            <a:r>
              <a:rPr lang="es-CL"/>
              <a:t>): 992</a:t>
            </a:r>
            <a:endParaRPr/>
          </a:p>
          <a:p>
            <a:pPr indent="-228600" lvl="0" marL="342900" rtl="0" algn="l">
              <a:spcBef>
                <a:spcPts val="440"/>
              </a:spcBef>
              <a:spcAft>
                <a:spcPts val="0"/>
              </a:spcAft>
              <a:buSzPts val="2200"/>
              <a:buChar char="•"/>
            </a:pPr>
            <a:r>
              <a:rPr lang="es-CL"/>
              <a:t>Dirección del resultado (</a:t>
            </a:r>
            <a:r>
              <a:rPr i="1" lang="es-CL"/>
              <a:t>OP3</a:t>
            </a:r>
            <a:r>
              <a:rPr lang="es-CL"/>
              <a:t>): 993</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8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Ejemplo</a:t>
            </a:r>
            <a:endParaRPr/>
          </a:p>
        </p:txBody>
      </p:sp>
      <p:sp>
        <p:nvSpPr>
          <p:cNvPr id="560" name="Google Shape;560;p8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just">
              <a:lnSpc>
                <a:spcPct val="80000"/>
              </a:lnSpc>
              <a:spcBef>
                <a:spcPts val="0"/>
              </a:spcBef>
              <a:spcAft>
                <a:spcPts val="0"/>
              </a:spcAft>
              <a:buSzPts val="1870"/>
              <a:buNone/>
            </a:pPr>
            <a:r>
              <a:rPr lang="es-CL" sz="1870"/>
              <a:t>En la fase de búsqueda de la instrucción se realizan los siguientes pasos:</a:t>
            </a:r>
            <a:endParaRPr/>
          </a:p>
          <a:p>
            <a:pPr indent="0" lvl="0" marL="114300" rtl="0" algn="just">
              <a:lnSpc>
                <a:spcPct val="80000"/>
              </a:lnSpc>
              <a:spcBef>
                <a:spcPts val="374"/>
              </a:spcBef>
              <a:spcAft>
                <a:spcPts val="0"/>
              </a:spcAft>
              <a:buSzPts val="1870"/>
              <a:buNone/>
            </a:pPr>
            <a:r>
              <a:rPr lang="es-CL" sz="1870"/>
              <a:t>1. La unidad de control envía una micro-orden para que el contenido del registro contador de programa que contiene la dirección de la siguiente instrucción, sea transferido al registro de dirección de memoria.</a:t>
            </a:r>
            <a:endParaRPr/>
          </a:p>
          <a:p>
            <a:pPr indent="0" lvl="0" marL="114300" rtl="0" algn="just">
              <a:lnSpc>
                <a:spcPct val="80000"/>
              </a:lnSpc>
              <a:spcBef>
                <a:spcPts val="374"/>
              </a:spcBef>
              <a:spcAft>
                <a:spcPts val="0"/>
              </a:spcAft>
              <a:buSzPts val="1870"/>
              <a:buNone/>
            </a:pPr>
            <a:r>
              <a:rPr lang="es-CL" sz="1870"/>
              <a:t>2. La posición de memoria que figura en el registro de dirección de memoria es utilizada por el selector para transferir su contenido al registro de intercambio de memoria.</a:t>
            </a:r>
            <a:endParaRPr/>
          </a:p>
          <a:p>
            <a:pPr indent="0" lvl="0" marL="114300" rtl="0" algn="just">
              <a:lnSpc>
                <a:spcPct val="80000"/>
              </a:lnSpc>
              <a:spcBef>
                <a:spcPts val="374"/>
              </a:spcBef>
              <a:spcAft>
                <a:spcPts val="0"/>
              </a:spcAft>
              <a:buSzPts val="1870"/>
              <a:buNone/>
            </a:pPr>
            <a:r>
              <a:rPr lang="es-CL" sz="1870"/>
              <a:t>3. Se transfiere la instrucción desde el registro de intercambio de memoria al registro de instrucción.</a:t>
            </a:r>
            <a:endParaRPr/>
          </a:p>
          <a:p>
            <a:pPr indent="0" lvl="0" marL="114300" rtl="0" algn="just">
              <a:lnSpc>
                <a:spcPct val="80000"/>
              </a:lnSpc>
              <a:spcBef>
                <a:spcPts val="374"/>
              </a:spcBef>
              <a:spcAft>
                <a:spcPts val="0"/>
              </a:spcAft>
              <a:buSzPts val="1870"/>
              <a:buNone/>
            </a:pPr>
            <a:r>
              <a:rPr lang="es-CL" sz="1870"/>
              <a:t>4. Posteriormente el decodificador procede a interpretar la instrucción que acaba de llegar al registro de instrucción, en este caso SUMAR, quedando dispuesto para la activación del circuito sumador de la UAL e informando al secuenciador.</a:t>
            </a:r>
            <a:endParaRPr/>
          </a:p>
          <a:p>
            <a:pPr indent="0" lvl="0" marL="114300" rtl="0" algn="just">
              <a:lnSpc>
                <a:spcPct val="80000"/>
              </a:lnSpc>
              <a:spcBef>
                <a:spcPts val="374"/>
              </a:spcBef>
              <a:spcAft>
                <a:spcPts val="0"/>
              </a:spcAft>
              <a:buSzPts val="1870"/>
              <a:buNone/>
            </a:pPr>
            <a:r>
              <a:rPr lang="es-CL" sz="1870"/>
              <a:t>5. El registro contador de programa se autoincrementa con un valor 1 (o n en el caso de que sea ésta la longitud de la palabra), de tal forma que quede apuntado a la 38 siguiente instrucción situada consecutivamente en memoria. Si la instrucción en ejecución es de ruptura de secuencia, el contador de programa se cargará con la dirección que corresponda.</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8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Ejemplo</a:t>
            </a:r>
            <a:endParaRPr/>
          </a:p>
        </p:txBody>
      </p:sp>
      <p:pic>
        <p:nvPicPr>
          <p:cNvPr id="566" name="Google Shape;566;p88"/>
          <p:cNvPicPr preferRelativeResize="0"/>
          <p:nvPr>
            <p:ph idx="1" type="body"/>
          </p:nvPr>
        </p:nvPicPr>
        <p:blipFill rotWithShape="1">
          <a:blip r:embed="rId3">
            <a:alphaModFix/>
          </a:blip>
          <a:srcRect b="0" l="0" r="0" t="0"/>
          <a:stretch/>
        </p:blipFill>
        <p:spPr>
          <a:xfrm>
            <a:off x="395536" y="1490433"/>
            <a:ext cx="7632848" cy="519673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8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Fase de ejecución de una instrucción</a:t>
            </a:r>
            <a:endParaRPr/>
          </a:p>
        </p:txBody>
      </p:sp>
      <p:sp>
        <p:nvSpPr>
          <p:cNvPr id="572" name="Google Shape;572;p8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90000"/>
              </a:lnSpc>
              <a:spcBef>
                <a:spcPts val="0"/>
              </a:spcBef>
              <a:spcAft>
                <a:spcPts val="0"/>
              </a:spcAft>
              <a:buSzPts val="2035"/>
              <a:buChar char="•"/>
            </a:pPr>
            <a:r>
              <a:rPr lang="es-CL" sz="2035"/>
              <a:t>En ésta fase se realiza la operación indicada por la instrucción y si ésta lo precisa se almacena el resultado en los registros internos de la </a:t>
            </a:r>
            <a:r>
              <a:rPr i="1" lang="es-CL" sz="2035"/>
              <a:t>CPU </a:t>
            </a:r>
            <a:r>
              <a:rPr lang="es-CL" sz="2035"/>
              <a:t>o en la memoria.</a:t>
            </a:r>
            <a:endParaRPr/>
          </a:p>
          <a:p>
            <a:pPr indent="-228600" lvl="0" marL="342900" rtl="0" algn="just">
              <a:lnSpc>
                <a:spcPct val="90000"/>
              </a:lnSpc>
              <a:spcBef>
                <a:spcPts val="407"/>
              </a:spcBef>
              <a:spcAft>
                <a:spcPts val="0"/>
              </a:spcAft>
              <a:buSzPts val="2035"/>
              <a:buChar char="•"/>
            </a:pPr>
            <a:r>
              <a:rPr lang="es-CL" sz="2035"/>
              <a:t>La fase de ejecución se realiza en los siguientes pasos, pero hay que tener en cuenta que si la instrucción no tuviese operandos, los pasos del 1 al 6 y el paso 8 se omitirían.</a:t>
            </a:r>
            <a:endParaRPr/>
          </a:p>
          <a:p>
            <a:pPr indent="-99377" lvl="0" marL="342900" rtl="0" algn="just">
              <a:lnSpc>
                <a:spcPct val="90000"/>
              </a:lnSpc>
              <a:spcBef>
                <a:spcPts val="407"/>
              </a:spcBef>
              <a:spcAft>
                <a:spcPts val="0"/>
              </a:spcAft>
              <a:buSzPts val="2035"/>
              <a:buNone/>
            </a:pPr>
            <a:r>
              <a:t/>
            </a:r>
            <a:endParaRPr sz="2035"/>
          </a:p>
          <a:p>
            <a:pPr indent="0" lvl="0" marL="114300" rtl="0" algn="just">
              <a:lnSpc>
                <a:spcPct val="90000"/>
              </a:lnSpc>
              <a:spcBef>
                <a:spcPts val="407"/>
              </a:spcBef>
              <a:spcAft>
                <a:spcPts val="0"/>
              </a:spcAft>
              <a:buSzPts val="2035"/>
              <a:buNone/>
            </a:pPr>
            <a:r>
              <a:rPr lang="es-CL" sz="2035"/>
              <a:t>1. Se transfiere la dirección del primer operando desde el registro de instrucción al registro de dirección de memoria.</a:t>
            </a:r>
            <a:endParaRPr/>
          </a:p>
          <a:p>
            <a:pPr indent="0" lvl="0" marL="114300" rtl="0" algn="just">
              <a:lnSpc>
                <a:spcPct val="90000"/>
              </a:lnSpc>
              <a:spcBef>
                <a:spcPts val="407"/>
              </a:spcBef>
              <a:spcAft>
                <a:spcPts val="0"/>
              </a:spcAft>
              <a:buSzPts val="2035"/>
              <a:buNone/>
            </a:pPr>
            <a:r>
              <a:rPr lang="es-CL" sz="2035"/>
              <a:t>2. El selector extrae de la memoria dicho dato depositándolo en el registro de intercambio de memoria.</a:t>
            </a:r>
            <a:endParaRPr/>
          </a:p>
          <a:p>
            <a:pPr indent="0" lvl="0" marL="114300" rtl="0" algn="just">
              <a:lnSpc>
                <a:spcPct val="90000"/>
              </a:lnSpc>
              <a:spcBef>
                <a:spcPts val="407"/>
              </a:spcBef>
              <a:spcAft>
                <a:spcPts val="0"/>
              </a:spcAft>
              <a:buSzPts val="2035"/>
              <a:buNone/>
            </a:pPr>
            <a:r>
              <a:rPr lang="es-CL" sz="2035"/>
              <a:t>3. Se lleva este operando desde este registro al registro de entrada 1 de la </a:t>
            </a:r>
            <a:r>
              <a:rPr i="1" lang="es-CL" sz="2035"/>
              <a:t>UAL</a:t>
            </a:r>
            <a:r>
              <a:rPr lang="es-CL" sz="2035"/>
              <a:t>.</a:t>
            </a:r>
            <a:endParaRPr/>
          </a:p>
          <a:p>
            <a:pPr indent="0" lvl="0" marL="114300" rtl="0" algn="just">
              <a:lnSpc>
                <a:spcPct val="90000"/>
              </a:lnSpc>
              <a:spcBef>
                <a:spcPts val="407"/>
              </a:spcBef>
              <a:spcAft>
                <a:spcPts val="0"/>
              </a:spcAft>
              <a:buSzPts val="2035"/>
              <a:buNone/>
            </a:pPr>
            <a:r>
              <a:rPr lang="es-CL" sz="2035"/>
              <a:t>4. Se transfiere la dirección del segundo operando desde el registro de instrucción al registro de memoria.</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9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Fase de ejecución de una instrucción</a:t>
            </a:r>
            <a:endParaRPr/>
          </a:p>
        </p:txBody>
      </p:sp>
      <p:sp>
        <p:nvSpPr>
          <p:cNvPr id="578" name="Google Shape;578;p9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just">
              <a:lnSpc>
                <a:spcPct val="90000"/>
              </a:lnSpc>
              <a:spcBef>
                <a:spcPts val="0"/>
              </a:spcBef>
              <a:spcAft>
                <a:spcPts val="0"/>
              </a:spcAft>
              <a:buSzPts val="2035"/>
              <a:buNone/>
            </a:pPr>
            <a:r>
              <a:rPr lang="es-CL" sz="2035"/>
              <a:t>5. El selector extrae de la memoria dicho dato y lo deposita en el registro de intercambio de memoria</a:t>
            </a:r>
            <a:endParaRPr/>
          </a:p>
          <a:p>
            <a:pPr indent="0" lvl="0" marL="114300" rtl="0" algn="just">
              <a:lnSpc>
                <a:spcPct val="90000"/>
              </a:lnSpc>
              <a:spcBef>
                <a:spcPts val="407"/>
              </a:spcBef>
              <a:spcAft>
                <a:spcPts val="0"/>
              </a:spcAft>
              <a:buSzPts val="2035"/>
              <a:buNone/>
            </a:pPr>
            <a:r>
              <a:rPr lang="es-CL" sz="2035"/>
              <a:t>6. Se lleva este operando desde este registro al registro de entrada 2 de la </a:t>
            </a:r>
            <a:r>
              <a:rPr i="1" lang="es-CL" sz="2035"/>
              <a:t>UAL</a:t>
            </a:r>
            <a:r>
              <a:rPr lang="es-CL" sz="2035"/>
              <a:t>.</a:t>
            </a:r>
            <a:endParaRPr/>
          </a:p>
          <a:p>
            <a:pPr indent="0" lvl="0" marL="114300" rtl="0" algn="just">
              <a:lnSpc>
                <a:spcPct val="90000"/>
              </a:lnSpc>
              <a:spcBef>
                <a:spcPts val="407"/>
              </a:spcBef>
              <a:spcAft>
                <a:spcPts val="0"/>
              </a:spcAft>
              <a:buSzPts val="2035"/>
              <a:buNone/>
            </a:pPr>
            <a:r>
              <a:rPr lang="es-CL" sz="2035"/>
              <a:t>7. El secuenciador envía una micro-orden a la </a:t>
            </a:r>
            <a:r>
              <a:rPr i="1" lang="es-CL" sz="2035"/>
              <a:t>UAL </a:t>
            </a:r>
            <a:r>
              <a:rPr lang="es-CL" sz="2035"/>
              <a:t>para que se ejecute la operación. El resultado de la operación queda almacenado en el acumulador.</a:t>
            </a:r>
            <a:endParaRPr/>
          </a:p>
          <a:p>
            <a:pPr indent="0" lvl="0" marL="114300" rtl="0" algn="just">
              <a:lnSpc>
                <a:spcPct val="90000"/>
              </a:lnSpc>
              <a:spcBef>
                <a:spcPts val="407"/>
              </a:spcBef>
              <a:spcAft>
                <a:spcPts val="0"/>
              </a:spcAft>
              <a:buSzPts val="2035"/>
              <a:buNone/>
            </a:pPr>
            <a:r>
              <a:rPr lang="es-CL" sz="2035"/>
              <a:t>8. Este resultado se envía desde el acumulador al registro de intercambio de memoria.</a:t>
            </a:r>
            <a:endParaRPr/>
          </a:p>
          <a:p>
            <a:pPr indent="0" lvl="0" marL="114300" rtl="0" algn="just">
              <a:lnSpc>
                <a:spcPct val="90000"/>
              </a:lnSpc>
              <a:spcBef>
                <a:spcPts val="407"/>
              </a:spcBef>
              <a:spcAft>
                <a:spcPts val="0"/>
              </a:spcAft>
              <a:buSzPts val="2035"/>
              <a:buNone/>
            </a:pPr>
            <a:r>
              <a:rPr lang="es-CL" sz="2035"/>
              <a:t>9. Se transfiere desde el registro de instrucción al registro de dirección de memoria la dirección donde ha de almacenarse el resultado en la memoria.</a:t>
            </a:r>
            <a:endParaRPr/>
          </a:p>
          <a:p>
            <a:pPr indent="0" lvl="0" marL="114300" rtl="0" algn="just">
              <a:lnSpc>
                <a:spcPct val="90000"/>
              </a:lnSpc>
              <a:spcBef>
                <a:spcPts val="407"/>
              </a:spcBef>
              <a:spcAft>
                <a:spcPts val="0"/>
              </a:spcAft>
              <a:buSzPts val="2035"/>
              <a:buNone/>
            </a:pPr>
            <a:r>
              <a:rPr lang="es-CL" sz="2035"/>
              <a:t>10. Se transfiere el resultado desde el registro de intercambio de memoria a la dirección de memoria indicada en el registro de dirección de memoria.</a:t>
            </a:r>
            <a:endParaRPr/>
          </a:p>
          <a:p>
            <a:pPr indent="-99377" lvl="0" marL="342900" rtl="0" algn="l">
              <a:lnSpc>
                <a:spcPct val="90000"/>
              </a:lnSpc>
              <a:spcBef>
                <a:spcPts val="407"/>
              </a:spcBef>
              <a:spcAft>
                <a:spcPts val="0"/>
              </a:spcAft>
              <a:buSzPts val="2035"/>
              <a:buNone/>
            </a:pPr>
            <a:r>
              <a:t/>
            </a:r>
            <a:endParaRPr sz="2035"/>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9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Fase de ejecución de una instrucción</a:t>
            </a:r>
            <a:endParaRPr/>
          </a:p>
        </p:txBody>
      </p:sp>
      <p:pic>
        <p:nvPicPr>
          <p:cNvPr id="584" name="Google Shape;584;p91"/>
          <p:cNvPicPr preferRelativeResize="0"/>
          <p:nvPr>
            <p:ph idx="1" type="body"/>
          </p:nvPr>
        </p:nvPicPr>
        <p:blipFill rotWithShape="1">
          <a:blip r:embed="rId3">
            <a:alphaModFix/>
          </a:blip>
          <a:srcRect b="0" l="0" r="0" t="0"/>
          <a:stretch/>
        </p:blipFill>
        <p:spPr>
          <a:xfrm>
            <a:off x="395536" y="1600199"/>
            <a:ext cx="7560839" cy="5128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Electrónico:</a:t>
            </a:r>
            <a:endParaRPr/>
          </a:p>
        </p:txBody>
      </p:sp>
      <p:sp>
        <p:nvSpPr>
          <p:cNvPr id="136" name="Google Shape;136;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400"/>
              <a:buChar char="•"/>
            </a:pPr>
            <a:r>
              <a:rPr lang="es-CL" sz="2400"/>
              <a:t>Tabla resumen de puertas lógicas</a:t>
            </a:r>
            <a:endParaRPr/>
          </a:p>
        </p:txBody>
      </p:sp>
      <p:pic>
        <p:nvPicPr>
          <p:cNvPr id="137" name="Google Shape;137;p20"/>
          <p:cNvPicPr preferRelativeResize="0"/>
          <p:nvPr/>
        </p:nvPicPr>
        <p:blipFill rotWithShape="1">
          <a:blip r:embed="rId3">
            <a:alphaModFix/>
          </a:blip>
          <a:srcRect b="0" l="0" r="0" t="0"/>
          <a:stretch/>
        </p:blipFill>
        <p:spPr>
          <a:xfrm>
            <a:off x="971600" y="2564904"/>
            <a:ext cx="6496050" cy="31527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Instrucciones de Entrada / Salida</a:t>
            </a:r>
            <a:endParaRPr/>
          </a:p>
        </p:txBody>
      </p:sp>
      <p:sp>
        <p:nvSpPr>
          <p:cNvPr id="590" name="Google Shape;590;p9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90000"/>
              </a:lnSpc>
              <a:spcBef>
                <a:spcPts val="0"/>
              </a:spcBef>
              <a:spcAft>
                <a:spcPts val="0"/>
              </a:spcAft>
              <a:buSzPts val="2200"/>
              <a:buChar char="•"/>
            </a:pPr>
            <a:r>
              <a:rPr lang="es-CL"/>
              <a:t>Hay una correspondencia muy estrecha entre las </a:t>
            </a:r>
            <a:r>
              <a:rPr b="1" lang="es-CL"/>
              <a:t>instrucciones de </a:t>
            </a:r>
            <a:r>
              <a:rPr b="1" i="1" lang="es-CL"/>
              <a:t>E/S </a:t>
            </a:r>
            <a:r>
              <a:rPr lang="es-CL"/>
              <a:t>que la </a:t>
            </a:r>
            <a:r>
              <a:rPr i="1" lang="es-CL"/>
              <a:t>CPU </a:t>
            </a:r>
            <a:r>
              <a:rPr lang="es-CL"/>
              <a:t>recibe de la memoria y las órdenes de </a:t>
            </a:r>
            <a:r>
              <a:rPr i="1" lang="es-CL"/>
              <a:t>E/S </a:t>
            </a:r>
            <a:r>
              <a:rPr lang="es-CL"/>
              <a:t>que la </a:t>
            </a:r>
            <a:r>
              <a:rPr i="1" lang="es-CL"/>
              <a:t>CPU </a:t>
            </a:r>
            <a:r>
              <a:rPr lang="es-CL"/>
              <a:t>envía al controlador de </a:t>
            </a:r>
            <a:r>
              <a:rPr i="1" lang="es-CL"/>
              <a:t>E/S </a:t>
            </a:r>
            <a:r>
              <a:rPr lang="es-CL"/>
              <a:t>para su ejecución. Las instrucciones se transforman fácilmente en órdenes de </a:t>
            </a:r>
            <a:r>
              <a:rPr i="1" lang="es-CL"/>
              <a:t>E/S</a:t>
            </a:r>
            <a:r>
              <a:rPr lang="es-CL"/>
              <a:t>, y a menudo hay una relación biunívoca entre ambas. La forma de la instrucción depende de la manera en que se direccionan los dispositivos externos.</a:t>
            </a:r>
            <a:endParaRPr/>
          </a:p>
          <a:p>
            <a:pPr indent="-228600" lvl="0" marL="342900" rtl="0" algn="just">
              <a:lnSpc>
                <a:spcPct val="90000"/>
              </a:lnSpc>
              <a:spcBef>
                <a:spcPts val="440"/>
              </a:spcBef>
              <a:spcAft>
                <a:spcPts val="0"/>
              </a:spcAft>
              <a:buSzPts val="2200"/>
              <a:buChar char="•"/>
            </a:pPr>
            <a:r>
              <a:rPr lang="es-CL"/>
              <a:t>Estas instrucciones normalmente no las procesa la </a:t>
            </a:r>
            <a:r>
              <a:rPr i="1" lang="es-CL"/>
              <a:t>CPU </a:t>
            </a:r>
            <a:r>
              <a:rPr lang="es-CL"/>
              <a:t>sino que solamente las inician y activan los dispositivos necesarios, los periféricos, transfiriendo a continuación el control de la misma al controlador correspondiente, el cual se encarga de su completa realización. Una vez que el controlador ha concluido la ejecución de la instrucción, avisa a la </a:t>
            </a:r>
            <a:r>
              <a:rPr i="1" lang="es-CL"/>
              <a:t>CPU</a:t>
            </a:r>
            <a:r>
              <a:rPr lang="es-CL"/>
              <a:t>, mediante lo que se denomina una interrupción, para que ésta pueda continuar con el proceso que estaba realizando.</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9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b="1" i="1" lang="es-CL"/>
              <a:t>Instrucciones de Entrada / Salida</a:t>
            </a:r>
            <a:endParaRPr/>
          </a:p>
        </p:txBody>
      </p:sp>
      <p:sp>
        <p:nvSpPr>
          <p:cNvPr id="596" name="Google Shape;596;p9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rtl="0" algn="just">
              <a:lnSpc>
                <a:spcPct val="80000"/>
              </a:lnSpc>
              <a:spcBef>
                <a:spcPts val="0"/>
              </a:spcBef>
              <a:spcAft>
                <a:spcPts val="0"/>
              </a:spcAft>
              <a:buSzPts val="1870"/>
              <a:buNone/>
            </a:pPr>
            <a:r>
              <a:rPr lang="es-CL" sz="1870"/>
              <a:t>Entre ellas podemos destacar:</a:t>
            </a:r>
            <a:endParaRPr/>
          </a:p>
          <a:p>
            <a:pPr indent="-228600" lvl="0" marL="342900" rtl="0" algn="just">
              <a:lnSpc>
                <a:spcPct val="80000"/>
              </a:lnSpc>
              <a:spcBef>
                <a:spcPts val="374"/>
              </a:spcBef>
              <a:spcAft>
                <a:spcPts val="0"/>
              </a:spcAft>
              <a:buSzPts val="1870"/>
              <a:buChar char="•"/>
            </a:pPr>
            <a:r>
              <a:rPr b="1" i="1" lang="es-CL" sz="1870"/>
              <a:t>INPUT (IN): </a:t>
            </a:r>
            <a:r>
              <a:rPr lang="es-CL" sz="1870"/>
              <a:t>transfiere la información de un puerto de entrada a un registro o</a:t>
            </a:r>
            <a:endParaRPr/>
          </a:p>
          <a:p>
            <a:pPr indent="-228600" lvl="0" marL="342900" rtl="0" algn="just">
              <a:lnSpc>
                <a:spcPct val="80000"/>
              </a:lnSpc>
              <a:spcBef>
                <a:spcPts val="374"/>
              </a:spcBef>
              <a:spcAft>
                <a:spcPts val="0"/>
              </a:spcAft>
              <a:buSzPts val="1870"/>
              <a:buChar char="•"/>
            </a:pPr>
            <a:r>
              <a:rPr lang="es-CL" sz="1870"/>
              <a:t>posición de memoria. También se denomina </a:t>
            </a:r>
            <a:r>
              <a:rPr b="1" i="1" lang="es-CL" sz="1870"/>
              <a:t>READ.</a:t>
            </a:r>
            <a:endParaRPr/>
          </a:p>
          <a:p>
            <a:pPr indent="-228600" lvl="0" marL="342900" rtl="0" algn="just">
              <a:lnSpc>
                <a:spcPct val="80000"/>
              </a:lnSpc>
              <a:spcBef>
                <a:spcPts val="374"/>
              </a:spcBef>
              <a:spcAft>
                <a:spcPts val="0"/>
              </a:spcAft>
              <a:buSzPts val="1870"/>
              <a:buChar char="•"/>
            </a:pPr>
            <a:r>
              <a:rPr b="1" i="1" lang="es-CL" sz="1870"/>
              <a:t>OUTPUT (OUT): </a:t>
            </a:r>
            <a:r>
              <a:rPr lang="es-CL" sz="1870"/>
              <a:t>es la operación inversa a la anterior también se denomina </a:t>
            </a:r>
            <a:r>
              <a:rPr b="1" i="1" lang="es-CL" sz="1870"/>
              <a:t>WRITE.</a:t>
            </a:r>
            <a:endParaRPr/>
          </a:p>
          <a:p>
            <a:pPr indent="-228600" lvl="0" marL="342900" rtl="0" algn="just">
              <a:lnSpc>
                <a:spcPct val="80000"/>
              </a:lnSpc>
              <a:spcBef>
                <a:spcPts val="374"/>
              </a:spcBef>
              <a:spcAft>
                <a:spcPts val="0"/>
              </a:spcAft>
              <a:buSzPts val="1870"/>
              <a:buChar char="•"/>
            </a:pPr>
            <a:r>
              <a:rPr b="1" i="1" lang="es-CL" sz="1870"/>
              <a:t>TEST IO</a:t>
            </a:r>
            <a:r>
              <a:rPr b="1" lang="es-CL" sz="1870"/>
              <a:t>: </a:t>
            </a:r>
            <a:r>
              <a:rPr lang="es-CL" sz="1870"/>
              <a:t>sirve para leer la información sobre el estado del periférico. A veces es la misma instrucción </a:t>
            </a:r>
            <a:r>
              <a:rPr i="1" lang="es-CL" sz="1870"/>
              <a:t>IN </a:t>
            </a:r>
            <a:r>
              <a:rPr lang="es-CL" sz="1870"/>
              <a:t>con un número de puerto diferente.</a:t>
            </a:r>
            <a:endParaRPr/>
          </a:p>
          <a:p>
            <a:pPr indent="-228600" lvl="0" marL="342900" rtl="0" algn="just">
              <a:lnSpc>
                <a:spcPct val="80000"/>
              </a:lnSpc>
              <a:spcBef>
                <a:spcPts val="374"/>
              </a:spcBef>
              <a:spcAft>
                <a:spcPts val="0"/>
              </a:spcAft>
              <a:buSzPts val="1870"/>
              <a:buChar char="•"/>
            </a:pPr>
            <a:r>
              <a:rPr b="1" i="1" lang="es-CL" sz="1870"/>
              <a:t>CONTROL IO: </a:t>
            </a:r>
            <a:r>
              <a:rPr lang="es-CL" sz="1870"/>
              <a:t>sirve para enviar la información de control desde la </a:t>
            </a:r>
            <a:r>
              <a:rPr i="1" lang="es-CL" sz="1870"/>
              <a:t>CPU </a:t>
            </a:r>
            <a:r>
              <a:rPr lang="es-CL" sz="1870"/>
              <a:t>al periférico. A veces es la misma instrucción </a:t>
            </a:r>
            <a:r>
              <a:rPr i="1" lang="es-CL" sz="1870"/>
              <a:t>OUT </a:t>
            </a:r>
            <a:r>
              <a:rPr lang="es-CL" sz="1870"/>
              <a:t>con un número de puerto diferente.</a:t>
            </a:r>
            <a:endParaRPr/>
          </a:p>
          <a:p>
            <a:pPr indent="-109854" lvl="0" marL="342900" rtl="0" algn="just">
              <a:lnSpc>
                <a:spcPct val="80000"/>
              </a:lnSpc>
              <a:spcBef>
                <a:spcPts val="374"/>
              </a:spcBef>
              <a:spcAft>
                <a:spcPts val="0"/>
              </a:spcAft>
              <a:buSzPts val="1870"/>
              <a:buNone/>
            </a:pPr>
            <a:r>
              <a:t/>
            </a:r>
            <a:endParaRPr sz="1870"/>
          </a:p>
          <a:p>
            <a:pPr indent="0" lvl="0" marL="114300" rtl="0" algn="just">
              <a:lnSpc>
                <a:spcPct val="80000"/>
              </a:lnSpc>
              <a:spcBef>
                <a:spcPts val="374"/>
              </a:spcBef>
              <a:spcAft>
                <a:spcPts val="0"/>
              </a:spcAft>
              <a:buSzPts val="1870"/>
              <a:buNone/>
            </a:pPr>
            <a:r>
              <a:rPr lang="es-CL" sz="1870"/>
              <a:t>Las instrucciones de </a:t>
            </a:r>
            <a:r>
              <a:rPr i="1" lang="es-CL" sz="1870"/>
              <a:t>E/S </a:t>
            </a:r>
            <a:r>
              <a:rPr lang="es-CL" sz="1870"/>
              <a:t>deben especificar las siguientes informaciones:</a:t>
            </a:r>
            <a:endParaRPr/>
          </a:p>
          <a:p>
            <a:pPr indent="-228600" lvl="0" marL="342900" rtl="0" algn="just">
              <a:lnSpc>
                <a:spcPct val="80000"/>
              </a:lnSpc>
              <a:spcBef>
                <a:spcPts val="374"/>
              </a:spcBef>
              <a:spcAft>
                <a:spcPts val="0"/>
              </a:spcAft>
              <a:buSzPts val="1870"/>
              <a:buChar char="•"/>
            </a:pPr>
            <a:r>
              <a:rPr lang="es-CL" sz="1870"/>
              <a:t>Tipo de instrucción (entrada o salida)</a:t>
            </a:r>
            <a:endParaRPr/>
          </a:p>
          <a:p>
            <a:pPr indent="-228600" lvl="0" marL="342900" rtl="0" algn="just">
              <a:lnSpc>
                <a:spcPct val="80000"/>
              </a:lnSpc>
              <a:spcBef>
                <a:spcPts val="374"/>
              </a:spcBef>
              <a:spcAft>
                <a:spcPts val="0"/>
              </a:spcAft>
              <a:buSzPts val="1870"/>
              <a:buChar char="•"/>
            </a:pPr>
            <a:r>
              <a:rPr lang="es-CL" sz="1870"/>
              <a:t>Operación a realizar.</a:t>
            </a:r>
            <a:endParaRPr/>
          </a:p>
          <a:p>
            <a:pPr indent="-228600" lvl="0" marL="342900" rtl="0" algn="just">
              <a:lnSpc>
                <a:spcPct val="80000"/>
              </a:lnSpc>
              <a:spcBef>
                <a:spcPts val="374"/>
              </a:spcBef>
              <a:spcAft>
                <a:spcPts val="0"/>
              </a:spcAft>
              <a:buSzPts val="1870"/>
              <a:buChar char="•"/>
            </a:pPr>
            <a:r>
              <a:rPr lang="es-CL" sz="1870"/>
              <a:t>Dispositivo externo que interviene.</a:t>
            </a:r>
            <a:endParaRPr/>
          </a:p>
          <a:p>
            <a:pPr indent="-228600" lvl="0" marL="342900" rtl="0" algn="just">
              <a:lnSpc>
                <a:spcPct val="80000"/>
              </a:lnSpc>
              <a:spcBef>
                <a:spcPts val="374"/>
              </a:spcBef>
              <a:spcAft>
                <a:spcPts val="0"/>
              </a:spcAft>
              <a:buSzPts val="1870"/>
              <a:buChar char="•"/>
            </a:pPr>
            <a:r>
              <a:rPr lang="es-CL" sz="1870"/>
              <a:t>En su caso dirección de memoria.</a:t>
            </a:r>
            <a:endParaRPr/>
          </a:p>
          <a:p>
            <a:pPr indent="-109854" lvl="0" marL="342900" rtl="0" algn="l">
              <a:lnSpc>
                <a:spcPct val="80000"/>
              </a:lnSpc>
              <a:spcBef>
                <a:spcPts val="374"/>
              </a:spcBef>
              <a:spcAft>
                <a:spcPts val="0"/>
              </a:spcAft>
              <a:buSzPts val="1870"/>
              <a:buNone/>
            </a:pPr>
            <a:r>
              <a:t/>
            </a:r>
            <a:endParaRPr sz="187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600"/>
              <a:buFont typeface="Cambria"/>
              <a:buNone/>
            </a:pPr>
            <a:r>
              <a:rPr lang="es-CL"/>
              <a:t>La Unidad Central de Procesos: </a:t>
            </a:r>
            <a:r>
              <a:rPr lang="es-CL" sz="3600"/>
              <a:t>Nivel Lógico:</a:t>
            </a:r>
            <a:endParaRPr/>
          </a:p>
        </p:txBody>
      </p:sp>
      <p:sp>
        <p:nvSpPr>
          <p:cNvPr id="143" name="Google Shape;143;p2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SzPts val="2400"/>
              <a:buChar char="•"/>
            </a:pPr>
            <a:r>
              <a:rPr lang="es-CL" sz="2400"/>
              <a:t>Desde el punto de vista de la lógica, los elementos de la computadora, formados por componentes del nivel electrónico, están organizados en estructuras capaces de realizar funciones lógicas de mayor complejidad que las puertas lógicas descritas anteriormente.</a:t>
            </a:r>
            <a:endParaRPr/>
          </a:p>
          <a:p>
            <a:pPr indent="-76200" lvl="0" marL="342900" rtl="0" algn="just">
              <a:spcBef>
                <a:spcPts val="480"/>
              </a:spcBef>
              <a:spcAft>
                <a:spcPts val="0"/>
              </a:spcAft>
              <a:buSzPts val="2400"/>
              <a:buNone/>
            </a:pPr>
            <a:r>
              <a:t/>
            </a:r>
            <a:endParaRPr sz="2400"/>
          </a:p>
          <a:p>
            <a:pPr indent="-228600" lvl="0" marL="342900" rtl="0" algn="just">
              <a:spcBef>
                <a:spcPts val="480"/>
              </a:spcBef>
              <a:spcAft>
                <a:spcPts val="0"/>
              </a:spcAft>
              <a:buSzPts val="2400"/>
              <a:buChar char="•"/>
            </a:pPr>
            <a:r>
              <a:rPr lang="es-CL" sz="2400"/>
              <a:t>Estas estructuras son:</a:t>
            </a:r>
            <a:endParaRPr/>
          </a:p>
          <a:p>
            <a:pPr indent="-457200" lvl="0" marL="571500" rtl="0" algn="just">
              <a:spcBef>
                <a:spcPts val="480"/>
              </a:spcBef>
              <a:spcAft>
                <a:spcPts val="0"/>
              </a:spcAft>
              <a:buSzPts val="2400"/>
              <a:buFont typeface="Cambria"/>
              <a:buAutoNum type="arabicPeriod"/>
            </a:pPr>
            <a:r>
              <a:rPr lang="es-CL" sz="2400"/>
              <a:t>los circuitos combinacionales.</a:t>
            </a:r>
            <a:endParaRPr/>
          </a:p>
          <a:p>
            <a:pPr indent="-457200" lvl="0" marL="571500" rtl="0" algn="just">
              <a:spcBef>
                <a:spcPts val="480"/>
              </a:spcBef>
              <a:spcAft>
                <a:spcPts val="0"/>
              </a:spcAft>
              <a:buSzPts val="2400"/>
              <a:buFont typeface="Cambria"/>
              <a:buAutoNum type="arabicPeriod"/>
            </a:pPr>
            <a:r>
              <a:rPr lang="es-CL" sz="2400"/>
              <a:t>los circuitos secuenciales.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