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25"/>
  </p:notesMasterIdLst>
  <p:sldIdLst>
    <p:sldId id="302" r:id="rId4"/>
    <p:sldId id="387" r:id="rId5"/>
    <p:sldId id="363" r:id="rId6"/>
    <p:sldId id="305" r:id="rId7"/>
    <p:sldId id="364" r:id="rId8"/>
    <p:sldId id="365" r:id="rId9"/>
    <p:sldId id="366" r:id="rId10"/>
    <p:sldId id="372" r:id="rId11"/>
    <p:sldId id="306" r:id="rId12"/>
    <p:sldId id="370" r:id="rId13"/>
    <p:sldId id="371" r:id="rId14"/>
    <p:sldId id="385" r:id="rId15"/>
    <p:sldId id="368" r:id="rId16"/>
    <p:sldId id="377" r:id="rId17"/>
    <p:sldId id="379" r:id="rId18"/>
    <p:sldId id="381" r:id="rId19"/>
    <p:sldId id="378" r:id="rId20"/>
    <p:sldId id="312" r:id="rId21"/>
    <p:sldId id="384" r:id="rId22"/>
    <p:sldId id="386" r:id="rId23"/>
    <p:sldId id="389"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F1248-6C63-4365-9D53-8ECAFCC43634}" type="datetimeFigureOut">
              <a:rPr lang="es-MX" smtClean="0"/>
              <a:pPr/>
              <a:t>08/03/2019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75081-613D-47B7-99FA-AB7737BE1F56}" type="slidenum">
              <a:rPr lang="es-MX" smtClean="0"/>
              <a:pPr/>
              <a:t>‹Nº›</a:t>
            </a:fld>
            <a:endParaRPr lang="es-MX"/>
          </a:p>
        </p:txBody>
      </p:sp>
    </p:spTree>
    <p:extLst>
      <p:ext uri="{BB962C8B-B14F-4D97-AF65-F5344CB8AC3E}">
        <p14:creationId xmlns:p14="http://schemas.microsoft.com/office/powerpoint/2010/main" val="117844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13905"/>
            <a:ext cx="8229600" cy="1143000"/>
          </a:xfrm>
          <a:prstGeom prst="rect">
            <a:avLst/>
          </a:prstGeom>
        </p:spPr>
        <p:txBody>
          <a:bodyPr/>
          <a:lstStyle>
            <a:lvl1pPr algn="l">
              <a:defRPr sz="4000"/>
            </a:lvl1pPr>
          </a:lstStyle>
          <a:p>
            <a:r>
              <a:rPr lang="es-ES" smtClean="0"/>
              <a:t>Haga clic para modificar el estilo de título del patrón</a:t>
            </a:r>
            <a:endParaRPr lang="en-US"/>
          </a:p>
        </p:txBody>
      </p:sp>
      <p:sp>
        <p:nvSpPr>
          <p:cNvPr id="3" name="2 Marcador de texto"/>
          <p:cNvSpPr>
            <a:spLocks noGrp="1"/>
          </p:cNvSpPr>
          <p:nvPr>
            <p:ph type="body" sz="half" idx="1"/>
          </p:nvPr>
        </p:nvSpPr>
        <p:spPr>
          <a:xfrm>
            <a:off x="457200" y="1600200"/>
            <a:ext cx="8229600" cy="21859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57200" y="3938588"/>
            <a:ext cx="8229600" cy="218757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C10FEC3C-2C2D-483E-879E-172FAEDA2FF1}" type="datetimeFigureOut">
              <a:rPr lang="es-ES"/>
              <a:pPr>
                <a:defRPr/>
              </a:pPr>
              <a:t>08/03/2019</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lvl1pPr>
              <a:defRPr/>
            </a:lvl1pPr>
          </a:lstStyle>
          <a:p>
            <a:pPr>
              <a:defRPr/>
            </a:pPr>
            <a:fld id="{271E3ED8-726A-4422-98E3-C0465E25D9ED}" type="slidenum">
              <a:rPr lang="es-ES"/>
              <a:pPr>
                <a:defRPr/>
              </a:pPr>
              <a:t>‹Nº›</a:t>
            </a:fld>
            <a:endParaRPr lang="es-ES"/>
          </a:p>
        </p:txBody>
      </p:sp>
    </p:spTree>
    <p:extLst>
      <p:ext uri="{BB962C8B-B14F-4D97-AF65-F5344CB8AC3E}">
        <p14:creationId xmlns:p14="http://schemas.microsoft.com/office/powerpoint/2010/main" val="70623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384"/>
            <a:ext cx="8229600" cy="1143000"/>
          </a:xfrm>
          <a:prstGeom prst="rect">
            <a:avLst/>
          </a:prstGeom>
        </p:spPr>
        <p:txBody>
          <a:bodyPr/>
          <a:lstStyle>
            <a:lvl1pPr algn="l">
              <a:defRPr sz="4000"/>
            </a:lvl1pPr>
          </a:lstStyle>
          <a:p>
            <a:r>
              <a:rPr lang="es-ES" dirty="0" smtClean="0"/>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4098" name="4 CuadroTexto"/>
          <p:cNvSpPr txBox="1">
            <a:spLocks noChangeArrowheads="1"/>
          </p:cNvSpPr>
          <p:nvPr/>
        </p:nvSpPr>
        <p:spPr bwMode="auto">
          <a:xfrm>
            <a:off x="357188" y="5357813"/>
            <a:ext cx="2498725" cy="738187"/>
          </a:xfrm>
          <a:prstGeom prst="rect">
            <a:avLst/>
          </a:prstGeom>
          <a:noFill/>
          <a:ln w="9525">
            <a:noFill/>
            <a:miter lim="800000"/>
            <a:headEnd/>
            <a:tailEnd/>
          </a:ln>
        </p:spPr>
        <p:txBody>
          <a:bodyPr wrap="none">
            <a:spAutoFit/>
          </a:bodyPr>
          <a:lstStyle/>
          <a:p>
            <a:pPr>
              <a:defRPr/>
            </a:pPr>
            <a:r>
              <a:rPr lang="es-CL" sz="2400" b="1">
                <a:solidFill>
                  <a:schemeClr val="bg1"/>
                </a:solidFill>
                <a:latin typeface="Calibri" pitchFamily="34" charset="0"/>
              </a:rPr>
              <a:t>XXXXX X XX  XXXX</a:t>
            </a:r>
          </a:p>
          <a:p>
            <a:pPr>
              <a:defRPr/>
            </a:pPr>
            <a:r>
              <a:rPr lang="es-CL" b="1">
                <a:solidFill>
                  <a:schemeClr val="bg1"/>
                </a:solidFill>
                <a:latin typeface="Calibri" pitchFamily="34" charset="0"/>
              </a:rPr>
              <a:t>YY’ZZ</a:t>
            </a:r>
            <a:endParaRPr lang="es-CL" sz="1400" b="1">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smtClean="0"/>
              <a:t>Clic para editar título</a:t>
            </a:r>
            <a:endParaRPr lang="es-ES" smtClean="0"/>
          </a:p>
        </p:txBody>
      </p:sp>
      <p:sp>
        <p:nvSpPr>
          <p:cNvPr id="1027" name="Marcador de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smtClean="0"/>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defTabSz="457200" fontAlgn="base">
              <a:spcBef>
                <a:spcPct val="0"/>
              </a:spcBef>
              <a:spcAft>
                <a:spcPct val="0"/>
              </a:spcAft>
              <a:defRPr/>
            </a:pPr>
            <a:fld id="{43EAAD64-57CF-4C2C-B279-A299DB319C00}" type="datetimeFigureOut">
              <a:rPr lang="es-ES">
                <a:ea typeface="MS PGothic" pitchFamily="34" charset="-128"/>
              </a:rPr>
              <a:pPr defTabSz="457200" fontAlgn="base">
                <a:spcBef>
                  <a:spcPct val="0"/>
                </a:spcBef>
                <a:spcAft>
                  <a:spcPct val="0"/>
                </a:spcAft>
                <a:defRPr/>
              </a:pPr>
              <a:t>08/03/2019</a:t>
            </a:fld>
            <a:endParaRPr lang="es-ES">
              <a:ea typeface="MS PGothic" pitchFamily="34" charset="-128"/>
            </a:endParaRP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s-ES">
              <a:solidFill>
                <a:prstClr val="black">
                  <a:tint val="75000"/>
                </a:prstClr>
              </a:solidFill>
            </a:endParaRPr>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fontAlgn="base">
              <a:spcBef>
                <a:spcPct val="0"/>
              </a:spcBef>
              <a:spcAft>
                <a:spcPct val="0"/>
              </a:spcAft>
              <a:defRPr/>
            </a:pPr>
            <a:fld id="{E0D0BD68-0838-492B-8DE7-3A33BB7AE5DA}" type="slidenum">
              <a:rPr lang="es-ES">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3448043194"/>
      </p:ext>
    </p:extLst>
  </p:cSld>
  <p:clrMap bg1="lt1" tx1="dk1" bg2="lt2" tx2="dk2" accent1="accent1" accent2="accent2" accent3="accent3" accent4="accent4" accent5="accent5" accent6="accent6" hlink="hlink" folHlink="folHlink"/>
  <p:sldLayoutIdLst>
    <p:sldLayoutId id="2147483686"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 Id="rId11" Type="http://schemas.openxmlformats.org/officeDocument/2006/relationships/image" Target="../media/image30.png"/><Relationship Id="rId10" Type="http://schemas.openxmlformats.org/officeDocument/2006/relationships/image" Target="../media/image160.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4 Título"/>
          <p:cNvSpPr txBox="1">
            <a:spLocks/>
          </p:cNvSpPr>
          <p:nvPr/>
        </p:nvSpPr>
        <p:spPr bwMode="auto">
          <a:xfrm>
            <a:off x="571500" y="2809875"/>
            <a:ext cx="7772400" cy="1000125"/>
          </a:xfrm>
          <a:prstGeom prst="rect">
            <a:avLst/>
          </a:prstGeom>
          <a:noFill/>
          <a:ln>
            <a:miter lim="800000"/>
            <a:headEnd/>
            <a:tailEnd/>
          </a:ln>
        </p:spPr>
        <p:txBody>
          <a:bodyPr/>
          <a:lstStyle/>
          <a:p>
            <a:pPr algn="ctr">
              <a:spcBef>
                <a:spcPct val="0"/>
              </a:spcBef>
              <a:defRPr/>
            </a:pPr>
            <a:r>
              <a:rPr lang="es-CL" sz="3200" b="1" dirty="0" smtClean="0">
                <a:solidFill>
                  <a:schemeClr val="bg1"/>
                </a:solidFill>
                <a:latin typeface="Calibri" charset="0"/>
              </a:rPr>
              <a:t>Modelo IS/LM </a:t>
            </a:r>
            <a:endParaRPr lang="es-CL" sz="3200" b="1" dirty="0">
              <a:solidFill>
                <a:schemeClr val="bg1"/>
              </a:solidFill>
              <a:latin typeface="Calibri" charset="0"/>
            </a:endParaRPr>
          </a:p>
          <a:p>
            <a:pPr algn="ctr">
              <a:spcBef>
                <a:spcPct val="0"/>
              </a:spcBef>
              <a:defRPr/>
            </a:pPr>
            <a:r>
              <a:rPr lang="es-CL" sz="3200" b="1" dirty="0" smtClean="0">
                <a:solidFill>
                  <a:schemeClr val="bg1"/>
                </a:solidFill>
                <a:latin typeface="Calibri" charset="0"/>
              </a:rPr>
              <a:t>Mercado de Bienes y S</a:t>
            </a:r>
            <a:r>
              <a:rPr lang="es-CL" sz="3200" b="1" u="sng" dirty="0" smtClean="0">
                <a:solidFill>
                  <a:schemeClr val="bg1"/>
                </a:solidFill>
                <a:latin typeface="Calibri" charset="0"/>
              </a:rPr>
              <a:t>ervicios </a:t>
            </a:r>
            <a:endParaRPr lang="es-CL" sz="3200" b="1" dirty="0" smtClean="0">
              <a:solidFill>
                <a:schemeClr val="bg1"/>
              </a:solidFill>
              <a:latin typeface="Calibri" charset="0"/>
            </a:endParaRPr>
          </a:p>
          <a:p>
            <a:pPr algn="ctr">
              <a:spcBef>
                <a:spcPct val="0"/>
              </a:spcBef>
              <a:defRPr/>
            </a:pPr>
            <a:r>
              <a:rPr lang="es-CL" sz="3200" b="1" dirty="0" smtClean="0">
                <a:solidFill>
                  <a:schemeClr val="bg1"/>
                </a:solidFill>
                <a:latin typeface="Calibri" charset="0"/>
              </a:rPr>
              <a:t>Consumo</a:t>
            </a:r>
          </a:p>
          <a:p>
            <a:pPr algn="ctr">
              <a:spcBef>
                <a:spcPct val="0"/>
              </a:spcBef>
              <a:defRPr/>
            </a:pPr>
            <a:r>
              <a:rPr lang="en-US" sz="2000" dirty="0" err="1" smtClean="0">
                <a:solidFill>
                  <a:prstClr val="white"/>
                </a:solidFill>
                <a:ea typeface="MS PGothic" pitchFamily="34" charset="-128"/>
              </a:rPr>
              <a:t>Clase</a:t>
            </a:r>
            <a:r>
              <a:rPr lang="en-US" sz="2000" dirty="0" smtClean="0">
                <a:solidFill>
                  <a:prstClr val="white"/>
                </a:solidFill>
                <a:ea typeface="MS PGothic" pitchFamily="34" charset="-128"/>
              </a:rPr>
              <a:t> 6</a:t>
            </a:r>
            <a:endParaRPr lang="en-US" sz="3200" dirty="0">
              <a:solidFill>
                <a:prstClr val="white"/>
              </a:solidFill>
              <a:ea typeface="MS PGothic" pitchFamily="34" charset="-128"/>
            </a:endParaRPr>
          </a:p>
        </p:txBody>
      </p:sp>
      <p:sp>
        <p:nvSpPr>
          <p:cNvPr id="5" name="4 CuadroTexto"/>
          <p:cNvSpPr txBox="1">
            <a:spLocks noChangeArrowheads="1"/>
          </p:cNvSpPr>
          <p:nvPr/>
        </p:nvSpPr>
        <p:spPr bwMode="auto">
          <a:xfrm>
            <a:off x="179512" y="188640"/>
            <a:ext cx="18712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457200" eaLnBrk="1" fontAlgn="base" hangingPunct="1">
              <a:spcBef>
                <a:spcPct val="0"/>
              </a:spcBef>
              <a:spcAft>
                <a:spcPct val="0"/>
              </a:spcAft>
            </a:pPr>
            <a:r>
              <a:rPr lang="es-CL" sz="1600" dirty="0">
                <a:solidFill>
                  <a:prstClr val="white"/>
                </a:solidFill>
                <a:latin typeface="Calibri" pitchFamily="34" charset="0"/>
                <a:ea typeface="MS PGothic" pitchFamily="34" charset="-128"/>
                <a:cs typeface="+mn-cs"/>
              </a:rPr>
              <a:t>Macroeconomía I</a:t>
            </a:r>
          </a:p>
          <a:p>
            <a:pPr defTabSz="457200" eaLnBrk="1" fontAlgn="base" hangingPunct="1">
              <a:spcBef>
                <a:spcPct val="0"/>
              </a:spcBef>
              <a:spcAft>
                <a:spcPct val="0"/>
              </a:spcAft>
            </a:pPr>
            <a:r>
              <a:rPr lang="es-CL" sz="1600" dirty="0">
                <a:solidFill>
                  <a:prstClr val="white"/>
                </a:solidFill>
                <a:latin typeface="Calibri" pitchFamily="34" charset="0"/>
                <a:ea typeface="MS PGothic" pitchFamily="34" charset="-128"/>
                <a:cs typeface="+mn-cs"/>
              </a:rPr>
              <a:t>Sigla </a:t>
            </a:r>
            <a:r>
              <a:rPr lang="es-MX" sz="1600" dirty="0">
                <a:solidFill>
                  <a:prstClr val="white"/>
                </a:solidFill>
                <a:latin typeface="Calibri" pitchFamily="34" charset="0"/>
                <a:ea typeface="MS PGothic" pitchFamily="34" charset="-128"/>
                <a:cs typeface="+mn-cs"/>
              </a:rPr>
              <a:t>AEA316</a:t>
            </a:r>
            <a:r>
              <a:rPr lang="es-ES_tradnl" sz="1600" dirty="0">
                <a:solidFill>
                  <a:prstClr val="white"/>
                </a:solidFill>
                <a:latin typeface="Calibri" pitchFamily="34" charset="0"/>
                <a:ea typeface="MS PGothic" pitchFamily="34" charset="-128"/>
                <a:cs typeface="+mn-cs"/>
              </a:rPr>
              <a:t> </a:t>
            </a:r>
            <a:endParaRPr lang="es-CL" sz="1600" dirty="0">
              <a:solidFill>
                <a:prstClr val="white"/>
              </a:solidFill>
              <a:latin typeface="Calibri" pitchFamily="34" charset="0"/>
              <a:ea typeface="MS PGothic" pitchFamily="34" charset="-128"/>
              <a:cs typeface="+mn-cs"/>
            </a:endParaRPr>
          </a:p>
          <a:p>
            <a:pPr defTabSz="457200" eaLnBrk="1" fontAlgn="base" hangingPunct="1">
              <a:spcBef>
                <a:spcPct val="0"/>
              </a:spcBef>
              <a:spcAft>
                <a:spcPct val="0"/>
              </a:spcAft>
            </a:pPr>
            <a:r>
              <a:rPr lang="es-CL" sz="1600" dirty="0">
                <a:solidFill>
                  <a:prstClr val="white"/>
                </a:solidFill>
                <a:latin typeface="Calibri" pitchFamily="34" charset="0"/>
                <a:ea typeface="MS PGothic" pitchFamily="34" charset="-128"/>
                <a:cs typeface="+mn-cs"/>
              </a:rPr>
              <a:t>Escuela de Negocios</a:t>
            </a:r>
          </a:p>
        </p:txBody>
      </p:sp>
    </p:spTree>
    <p:extLst>
      <p:ext uri="{BB962C8B-B14F-4D97-AF65-F5344CB8AC3E}">
        <p14:creationId xmlns:p14="http://schemas.microsoft.com/office/powerpoint/2010/main" val="4255694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99" name="42 CuadroTexto"/>
              <p:cNvSpPr txBox="1">
                <a:spLocks noChangeArrowheads="1"/>
              </p:cNvSpPr>
              <p:nvPr/>
            </p:nvSpPr>
            <p:spPr bwMode="auto">
              <a:xfrm>
                <a:off x="251520" y="1844824"/>
                <a:ext cx="8675687" cy="378719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r>
                  <a:rPr kumimoji="0" lang="es-CL" altLang="es-ES" dirty="0" smtClean="0">
                    <a:latin typeface="Times New Roman" pitchFamily="18" charset="0"/>
                    <a:cs typeface="Arial" charset="0"/>
                  </a:rPr>
                  <a:t>Por lo tanto tenemos:</a:t>
                </a:r>
              </a:p>
              <a:p>
                <a:pPr algn="ctr" eaLnBrk="1" hangingPunct="1"/>
                <a:r>
                  <a:rPr kumimoji="0" lang="es-CL" altLang="es-ES" dirty="0" smtClean="0">
                    <a:latin typeface="Times New Roman" pitchFamily="18" charset="0"/>
                    <a:cs typeface="Arial" charset="0"/>
                  </a:rPr>
                  <a:t>Yd = C + S</a:t>
                </a:r>
              </a:p>
              <a:p>
                <a:pPr algn="ctr" eaLnBrk="1" hangingPunct="1"/>
                <a:endParaRPr kumimoji="0" lang="es-CL" altLang="es-ES" dirty="0" smtClean="0">
                  <a:latin typeface="Times New Roman" pitchFamily="18" charset="0"/>
                  <a:cs typeface="Arial" charset="0"/>
                </a:endParaRPr>
              </a:p>
              <a:p>
                <a:pPr algn="ctr" eaLnBrk="1" hangingPunct="1"/>
                <a:r>
                  <a:rPr kumimoji="0" lang="es-CL" altLang="es-ES" dirty="0" smtClean="0">
                    <a:latin typeface="Times New Roman" pitchFamily="18" charset="0"/>
                    <a:cs typeface="Arial" charset="0"/>
                  </a:rPr>
                  <a:t>También,  </a:t>
                </a:r>
                <a:r>
                  <a:rPr kumimoji="0" lang="es-CL" altLang="es-ES" dirty="0">
                    <a:latin typeface="Times New Roman" pitchFamily="18" charset="0"/>
                    <a:cs typeface="Arial" charset="0"/>
                  </a:rPr>
                  <a:t>sabemos que en </a:t>
                </a:r>
                <a:r>
                  <a:rPr kumimoji="0" lang="es-CL" altLang="es-ES" dirty="0" smtClean="0">
                    <a:latin typeface="Times New Roman" pitchFamily="18" charset="0"/>
                    <a:cs typeface="Arial" charset="0"/>
                  </a:rPr>
                  <a:t>economía cerrada sin sector público: </a:t>
                </a:r>
              </a:p>
              <a:p>
                <a:pPr algn="ctr" eaLnBrk="1" hangingPunct="1"/>
                <a:endParaRPr kumimoji="0" lang="es-CL" altLang="es-ES" dirty="0" smtClean="0">
                  <a:latin typeface="Times New Roman" pitchFamily="18" charset="0"/>
                  <a:cs typeface="Arial" charset="0"/>
                </a:endParaRPr>
              </a:p>
              <a:p>
                <a:pPr algn="ctr" eaLnBrk="1" hangingPunct="1"/>
                <a:r>
                  <a:rPr kumimoji="0" lang="es-CL" altLang="es-ES" dirty="0" smtClean="0">
                    <a:latin typeface="Times New Roman" pitchFamily="18" charset="0"/>
                    <a:cs typeface="Arial" charset="0"/>
                  </a:rPr>
                  <a:t> </a:t>
                </a:r>
                <a14:m>
                  <m:oMath xmlns:m="http://schemas.openxmlformats.org/officeDocument/2006/math">
                    <m:r>
                      <a:rPr kumimoji="0" lang="es-CL" altLang="es-ES" b="0" i="1" smtClean="0">
                        <a:latin typeface="Cambria Math"/>
                        <a:cs typeface="Arial" charset="0"/>
                      </a:rPr>
                      <m:t>𝐶</m:t>
                    </m:r>
                    <m:r>
                      <a:rPr kumimoji="0" lang="es-CL" altLang="es-ES" b="0" i="1" smtClean="0">
                        <a:latin typeface="Cambria Math"/>
                        <a:cs typeface="Arial" charset="0"/>
                      </a:rPr>
                      <m:t>=</m:t>
                    </m:r>
                    <m:acc>
                      <m:accPr>
                        <m:chr m:val="̅"/>
                        <m:ctrlPr>
                          <a:rPr kumimoji="0" lang="es-CL" altLang="es-ES" b="0" i="1" smtClean="0">
                            <a:latin typeface="Cambria Math" panose="02040503050406030204" pitchFamily="18" charset="0"/>
                            <a:cs typeface="Arial" charset="0"/>
                          </a:rPr>
                        </m:ctrlPr>
                      </m:accPr>
                      <m:e>
                        <m:r>
                          <a:rPr kumimoji="0" lang="es-CL" altLang="es-ES" b="0" i="1" smtClean="0">
                            <a:latin typeface="Cambria Math"/>
                            <a:cs typeface="Arial" charset="0"/>
                          </a:rPr>
                          <m:t>𝐶</m:t>
                        </m:r>
                      </m:e>
                    </m:acc>
                    <m:r>
                      <a:rPr kumimoji="0" lang="es-CL" altLang="es-ES" b="0" i="1" smtClean="0">
                        <a:latin typeface="Cambria Math"/>
                        <a:cs typeface="Arial" charset="0"/>
                      </a:rPr>
                      <m:t>+</m:t>
                    </m:r>
                    <m:r>
                      <a:rPr kumimoji="0" lang="es-CL" altLang="es-ES" b="0" i="1" smtClean="0">
                        <a:latin typeface="Cambria Math"/>
                        <a:cs typeface="Arial" charset="0"/>
                      </a:rPr>
                      <m:t>𝑐𝑌𝑑</m:t>
                    </m:r>
                  </m:oMath>
                </a14:m>
                <a:r>
                  <a:rPr kumimoji="0" lang="es-CL" altLang="es-ES" dirty="0" smtClean="0">
                    <a:latin typeface="Times New Roman" pitchFamily="18" charset="0"/>
                    <a:cs typeface="Arial" charset="0"/>
                  </a:rPr>
                  <a:t>. </a:t>
                </a:r>
                <a:r>
                  <a:rPr kumimoji="0" lang="es-CL" altLang="es-ES" dirty="0" smtClean="0">
                    <a:latin typeface="Times New Roman" pitchFamily="18" charset="0"/>
                    <a:cs typeface="Arial" charset="0"/>
                    <a:sym typeface="Wingdings" pitchFamily="2" charset="2"/>
                  </a:rPr>
                  <a:t>Por lo tanto:  </a:t>
                </a:r>
                <a14:m>
                  <m:oMath xmlns:m="http://schemas.openxmlformats.org/officeDocument/2006/math">
                    <m:r>
                      <m:rPr>
                        <m:sty m:val="p"/>
                      </m:rPr>
                      <a:rPr kumimoji="0" lang="es-CL" altLang="es-ES" b="0" i="0" smtClean="0">
                        <a:latin typeface="Cambria Math"/>
                        <a:cs typeface="Arial" charset="0"/>
                        <a:sym typeface="Wingdings" pitchFamily="2" charset="2"/>
                      </a:rPr>
                      <m:t>Yd</m:t>
                    </m:r>
                    <m:r>
                      <a:rPr kumimoji="0" lang="es-CL" altLang="es-ES" b="0" i="0" smtClean="0">
                        <a:latin typeface="Cambria Math"/>
                        <a:cs typeface="Arial" charset="0"/>
                        <a:sym typeface="Wingdings" pitchFamily="2" charset="2"/>
                      </a:rPr>
                      <m:t>=</m:t>
                    </m:r>
                    <m:acc>
                      <m:accPr>
                        <m:chr m:val="̅"/>
                        <m:ctrlPr>
                          <a:rPr kumimoji="0" lang="es-CL" altLang="es-ES" b="0" i="1" smtClean="0">
                            <a:latin typeface="Cambria Math" panose="02040503050406030204" pitchFamily="18" charset="0"/>
                            <a:cs typeface="Arial" charset="0"/>
                            <a:sym typeface="Wingdings" pitchFamily="2" charset="2"/>
                          </a:rPr>
                        </m:ctrlPr>
                      </m:accPr>
                      <m:e>
                        <m:r>
                          <a:rPr kumimoji="0" lang="es-CL" altLang="es-ES" b="0" i="1" smtClean="0">
                            <a:latin typeface="Cambria Math"/>
                            <a:cs typeface="Arial" charset="0"/>
                            <a:sym typeface="Wingdings" pitchFamily="2" charset="2"/>
                          </a:rPr>
                          <m:t>𝐶</m:t>
                        </m:r>
                      </m:e>
                    </m:acc>
                    <m:r>
                      <a:rPr kumimoji="0" lang="es-CL" altLang="es-ES" b="0" i="1" smtClean="0">
                        <a:latin typeface="Cambria Math"/>
                        <a:cs typeface="Arial" charset="0"/>
                        <a:sym typeface="Wingdings" pitchFamily="2" charset="2"/>
                      </a:rPr>
                      <m:t>+</m:t>
                    </m:r>
                    <m:r>
                      <a:rPr kumimoji="0" lang="es-CL" altLang="es-ES" b="0" i="1" smtClean="0">
                        <a:latin typeface="Cambria Math"/>
                        <a:cs typeface="Arial" charset="0"/>
                        <a:sym typeface="Wingdings" pitchFamily="2" charset="2"/>
                      </a:rPr>
                      <m:t>𝑐𝑌𝑑</m:t>
                    </m:r>
                    <m:r>
                      <a:rPr kumimoji="0" lang="es-CL" altLang="es-ES" b="0" i="1" smtClean="0">
                        <a:latin typeface="Cambria Math"/>
                        <a:cs typeface="Arial" charset="0"/>
                        <a:sym typeface="Wingdings" pitchFamily="2" charset="2"/>
                      </a:rPr>
                      <m:t>+</m:t>
                    </m:r>
                    <m:r>
                      <a:rPr kumimoji="0" lang="es-CL" altLang="es-ES" b="0" i="1" smtClean="0">
                        <a:latin typeface="Cambria Math"/>
                        <a:cs typeface="Arial" charset="0"/>
                        <a:sym typeface="Wingdings" pitchFamily="2" charset="2"/>
                      </a:rPr>
                      <m:t>𝑆</m:t>
                    </m:r>
                  </m:oMath>
                </a14:m>
                <a:endParaRPr kumimoji="0" lang="es-CL" altLang="es-ES" dirty="0">
                  <a:latin typeface="Times New Roman" pitchFamily="18" charset="0"/>
                  <a:cs typeface="Arial" charset="0"/>
                  <a:sym typeface="Wingdings" pitchFamily="2" charset="2"/>
                </a:endParaRPr>
              </a:p>
              <a:p>
                <a:pPr algn="ctr" eaLnBrk="1" hangingPunct="1"/>
                <a:endParaRPr kumimoji="0" lang="es-CL" altLang="es-ES" dirty="0" smtClean="0">
                  <a:latin typeface="Times New Roman" pitchFamily="18" charset="0"/>
                  <a:cs typeface="Arial" charset="0"/>
                  <a:sym typeface="Wingdings" pitchFamily="2" charset="2"/>
                </a:endParaRPr>
              </a:p>
              <a:p>
                <a:pPr algn="ctr" eaLnBrk="1" hangingPunct="1"/>
                <a:r>
                  <a:rPr kumimoji="0" lang="es-CL" altLang="es-ES" dirty="0" smtClean="0">
                    <a:latin typeface="Times New Roman" pitchFamily="18" charset="0"/>
                    <a:cs typeface="Arial" charset="0"/>
                    <a:sym typeface="Wingdings" pitchFamily="2" charset="2"/>
                  </a:rPr>
                  <a:t>De </a:t>
                </a:r>
                <a:r>
                  <a:rPr kumimoji="0" lang="es-CL" altLang="es-ES" dirty="0">
                    <a:latin typeface="Times New Roman" pitchFamily="18" charset="0"/>
                    <a:cs typeface="Arial" charset="0"/>
                    <a:sym typeface="Wingdings" pitchFamily="2" charset="2"/>
                  </a:rPr>
                  <a:t>lo </a:t>
                </a:r>
                <a:r>
                  <a:rPr kumimoji="0" lang="es-CL" altLang="es-ES" dirty="0" smtClean="0">
                    <a:latin typeface="Times New Roman" pitchFamily="18" charset="0"/>
                    <a:cs typeface="Arial" charset="0"/>
                    <a:sym typeface="Wingdings" pitchFamily="2" charset="2"/>
                  </a:rPr>
                  <a:t>anterior, tenemos que :</a:t>
                </a:r>
              </a:p>
              <a:p>
                <a:pPr algn="ctr" eaLnBrk="1" hangingPunct="1"/>
                <a:endParaRPr kumimoji="0" lang="es-CL" altLang="es-ES" dirty="0" smtClean="0">
                  <a:latin typeface="Times New Roman" pitchFamily="18" charset="0"/>
                  <a:cs typeface="Arial" charset="0"/>
                  <a:sym typeface="Wingdings" pitchFamily="2" charset="2"/>
                </a:endParaRPr>
              </a:p>
              <a:p>
                <a:pPr algn="ctr" eaLnBrk="1" hangingPunct="1"/>
                <a14:m>
                  <m:oMathPara xmlns:m="http://schemas.openxmlformats.org/officeDocument/2006/math">
                    <m:oMathParaPr>
                      <m:jc m:val="centerGroup"/>
                    </m:oMathParaPr>
                    <m:oMath xmlns:m="http://schemas.openxmlformats.org/officeDocument/2006/math">
                      <m:r>
                        <a:rPr kumimoji="0" lang="es-CL" altLang="es-ES" b="0" i="1" smtClean="0">
                          <a:latin typeface="Cambria Math"/>
                          <a:cs typeface="Arial" charset="0"/>
                          <a:sym typeface="Wingdings" pitchFamily="2" charset="2"/>
                        </a:rPr>
                        <m:t>𝑆</m:t>
                      </m:r>
                      <m:r>
                        <a:rPr kumimoji="0" lang="es-CL" altLang="es-ES" b="0" i="1" smtClean="0">
                          <a:latin typeface="Cambria Math"/>
                          <a:cs typeface="Arial" charset="0"/>
                          <a:sym typeface="Wingdings" pitchFamily="2" charset="2"/>
                        </a:rPr>
                        <m:t>=−</m:t>
                      </m:r>
                      <m:acc>
                        <m:accPr>
                          <m:chr m:val="̅"/>
                          <m:ctrlPr>
                            <a:rPr kumimoji="0" lang="es-CL" altLang="es-ES" b="0" i="1" smtClean="0">
                              <a:latin typeface="Cambria Math" panose="02040503050406030204" pitchFamily="18" charset="0"/>
                              <a:cs typeface="Arial" charset="0"/>
                              <a:sym typeface="Wingdings" pitchFamily="2" charset="2"/>
                            </a:rPr>
                          </m:ctrlPr>
                        </m:accPr>
                        <m:e>
                          <m:r>
                            <a:rPr kumimoji="0" lang="es-CL" altLang="es-ES" b="0" i="1" smtClean="0">
                              <a:latin typeface="Cambria Math"/>
                              <a:cs typeface="Arial" charset="0"/>
                              <a:sym typeface="Wingdings" pitchFamily="2" charset="2"/>
                            </a:rPr>
                            <m:t>𝐶</m:t>
                          </m:r>
                        </m:e>
                      </m:acc>
                      <m:r>
                        <a:rPr kumimoji="0" lang="es-CL" altLang="es-ES" b="0" i="1" smtClean="0">
                          <a:latin typeface="Cambria Math"/>
                          <a:cs typeface="Arial" charset="0"/>
                          <a:sym typeface="Wingdings" pitchFamily="2" charset="2"/>
                        </a:rPr>
                        <m:t>+</m:t>
                      </m:r>
                      <m:d>
                        <m:dPr>
                          <m:ctrlPr>
                            <a:rPr kumimoji="0" lang="es-CL" altLang="es-ES" b="0" i="1" smtClean="0">
                              <a:latin typeface="Cambria Math" panose="02040503050406030204" pitchFamily="18" charset="0"/>
                              <a:cs typeface="Arial" charset="0"/>
                              <a:sym typeface="Wingdings" pitchFamily="2" charset="2"/>
                            </a:rPr>
                          </m:ctrlPr>
                        </m:dPr>
                        <m:e>
                          <m:r>
                            <a:rPr kumimoji="0" lang="es-CL" altLang="es-ES" b="0" i="1" smtClean="0">
                              <a:latin typeface="Cambria Math"/>
                              <a:cs typeface="Arial" charset="0"/>
                              <a:sym typeface="Wingdings" pitchFamily="2" charset="2"/>
                            </a:rPr>
                            <m:t>1−</m:t>
                          </m:r>
                          <m:r>
                            <a:rPr kumimoji="0" lang="es-CL" altLang="es-ES" b="0" i="1" smtClean="0">
                              <a:latin typeface="Cambria Math"/>
                              <a:cs typeface="Arial" charset="0"/>
                              <a:sym typeface="Wingdings" pitchFamily="2" charset="2"/>
                            </a:rPr>
                            <m:t>𝑐</m:t>
                          </m:r>
                        </m:e>
                      </m:d>
                      <m:r>
                        <a:rPr kumimoji="0" lang="es-CL" altLang="es-ES" b="0" i="1" smtClean="0">
                          <a:latin typeface="Cambria Math"/>
                          <a:cs typeface="Arial" charset="0"/>
                          <a:sym typeface="Wingdings" pitchFamily="2" charset="2"/>
                        </a:rPr>
                        <m:t>𝑌𝑑</m:t>
                      </m:r>
                    </m:oMath>
                  </m:oMathPara>
                </a14:m>
                <a:endParaRPr kumimoji="0" lang="es-CL" altLang="es-ES" dirty="0">
                  <a:latin typeface="Times New Roman" pitchFamily="18" charset="0"/>
                  <a:cs typeface="Arial" charset="0"/>
                  <a:sym typeface="Wingdings" pitchFamily="2" charset="2"/>
                </a:endParaRPr>
              </a:p>
            </p:txBody>
          </p:sp>
        </mc:Choice>
        <mc:Fallback xmlns="">
          <p:sp>
            <p:nvSpPr>
              <p:cNvPr id="7199" name="42 CuadroTexto"/>
              <p:cNvSpPr txBox="1">
                <a:spLocks noRot="1" noChangeAspect="1" noMove="1" noResize="1" noEditPoints="1" noAdjustHandles="1" noChangeArrowheads="1" noChangeShapeType="1" noTextEdit="1"/>
              </p:cNvSpPr>
              <p:nvPr/>
            </p:nvSpPr>
            <p:spPr bwMode="auto">
              <a:xfrm>
                <a:off x="251520" y="1844824"/>
                <a:ext cx="8675687" cy="3787191"/>
              </a:xfrm>
              <a:prstGeom prst="rect">
                <a:avLst/>
              </a:prstGeom>
              <a:blipFill>
                <a:blip r:embed="rId2"/>
                <a:stretch>
                  <a:fillRect t="-12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7193" name="40 CuadroTexto"/>
          <p:cNvSpPr txBox="1">
            <a:spLocks noChangeArrowheads="1"/>
          </p:cNvSpPr>
          <p:nvPr/>
        </p:nvSpPr>
        <p:spPr bwMode="auto">
          <a:xfrm>
            <a:off x="251520" y="836712"/>
            <a:ext cx="86756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2000" dirty="0" smtClean="0">
                <a:latin typeface="Times New Roman" pitchFamily="18" charset="0"/>
                <a:cs typeface="Arial" charset="0"/>
              </a:rPr>
              <a:t>Dado el supuesto que no existe sector público, el ingreso se destina o para consumir o para ahorrar, ya que no se pagan impuestos ni existen transferencias.</a:t>
            </a:r>
            <a:endParaRPr kumimoji="0" lang="es-CL" altLang="es-ES" sz="2000" dirty="0">
              <a:latin typeface="Times New Roman" pitchFamily="18" charset="0"/>
              <a:cs typeface="Arial" charset="0"/>
            </a:endParaRPr>
          </a:p>
        </p:txBody>
      </p:sp>
      <p:sp>
        <p:nvSpPr>
          <p:cNvPr id="7200" name="Rectangle 32"/>
          <p:cNvSpPr>
            <a:spLocks noChangeArrowheads="1"/>
          </p:cNvSpPr>
          <p:nvPr/>
        </p:nvSpPr>
        <p:spPr bwMode="auto">
          <a:xfrm>
            <a:off x="35496" y="44624"/>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smtClean="0"/>
              <a:t>Relación entre Consumo y Ahorro</a:t>
            </a:r>
            <a:endParaRPr kumimoji="0" lang="es-ES" altLang="es-ES" sz="2800" dirty="0"/>
          </a:p>
        </p:txBody>
      </p:sp>
      <p:sp>
        <p:nvSpPr>
          <p:cNvPr id="3" name="2 Abrir llave"/>
          <p:cNvSpPr/>
          <p:nvPr/>
        </p:nvSpPr>
        <p:spPr>
          <a:xfrm rot="5400000" flipH="1">
            <a:off x="4931816" y="5174779"/>
            <a:ext cx="305842" cy="84673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4" name="3 CuadroTexto"/>
          <p:cNvSpPr txBox="1"/>
          <p:nvPr/>
        </p:nvSpPr>
        <p:spPr>
          <a:xfrm>
            <a:off x="3779912" y="5723964"/>
            <a:ext cx="3168352" cy="369332"/>
          </a:xfrm>
          <a:prstGeom prst="rect">
            <a:avLst/>
          </a:prstGeom>
          <a:noFill/>
        </p:spPr>
        <p:txBody>
          <a:bodyPr wrap="square" rtlCol="0">
            <a:spAutoFit/>
          </a:bodyPr>
          <a:lstStyle/>
          <a:p>
            <a:r>
              <a:rPr lang="es-CL" dirty="0" smtClean="0"/>
              <a:t>Propensión Marginal a Ahorrar</a:t>
            </a:r>
            <a:endParaRPr lang="es-CL" dirty="0"/>
          </a:p>
        </p:txBody>
      </p:sp>
      <p:sp>
        <p:nvSpPr>
          <p:cNvPr id="7"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48273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6" name="30 CuadroTexto"/>
          <p:cNvSpPr txBox="1">
            <a:spLocks noChangeArrowheads="1"/>
          </p:cNvSpPr>
          <p:nvPr/>
        </p:nvSpPr>
        <p:spPr bwMode="auto">
          <a:xfrm>
            <a:off x="611843" y="5157192"/>
            <a:ext cx="8136621" cy="101566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r>
              <a:rPr kumimoji="0" lang="es-CL" altLang="es-ES" sz="2000" dirty="0" smtClean="0">
                <a:solidFill>
                  <a:srgbClr val="FF0000"/>
                </a:solidFill>
                <a:latin typeface="Calibri" pitchFamily="34" charset="0"/>
                <a:cs typeface="Arial" charset="0"/>
              </a:rPr>
              <a:t>En ese punto nos encontramos con un nivel de producción de Y. Como vemos, </a:t>
            </a:r>
            <a:r>
              <a:rPr kumimoji="0" lang="es-CL" altLang="es-ES" sz="2000" dirty="0">
                <a:solidFill>
                  <a:srgbClr val="FF0000"/>
                </a:solidFill>
                <a:latin typeface="Calibri" pitchFamily="34" charset="0"/>
                <a:cs typeface="Arial" charset="0"/>
              </a:rPr>
              <a:t>el nivel de producción de equilibrio es </a:t>
            </a:r>
            <a:r>
              <a:rPr kumimoji="0" lang="es-CL" altLang="es-ES" sz="2000" dirty="0" smtClean="0">
                <a:solidFill>
                  <a:srgbClr val="FF0000"/>
                </a:solidFill>
                <a:latin typeface="Calibri" pitchFamily="34" charset="0"/>
                <a:cs typeface="Arial" charset="0"/>
              </a:rPr>
              <a:t>menor </a:t>
            </a:r>
            <a:r>
              <a:rPr kumimoji="0" lang="es-CL" altLang="es-ES" sz="2000" dirty="0">
                <a:solidFill>
                  <a:srgbClr val="FF0000"/>
                </a:solidFill>
                <a:latin typeface="Calibri" pitchFamily="34" charset="0"/>
                <a:cs typeface="Arial" charset="0"/>
              </a:rPr>
              <a:t>que nivel de </a:t>
            </a:r>
            <a:r>
              <a:rPr kumimoji="0" lang="es-CL" altLang="es-ES" sz="2000" dirty="0" smtClean="0">
                <a:solidFill>
                  <a:srgbClr val="FF0000"/>
                </a:solidFill>
                <a:latin typeface="Calibri" pitchFamily="34" charset="0"/>
                <a:cs typeface="Arial" charset="0"/>
              </a:rPr>
              <a:t>Consumo. Por  lo tanto existe </a:t>
            </a:r>
            <a:r>
              <a:rPr kumimoji="0" lang="es-CL" altLang="es-ES" sz="2000" dirty="0">
                <a:solidFill>
                  <a:srgbClr val="FF0000"/>
                </a:solidFill>
                <a:latin typeface="Calibri" pitchFamily="34" charset="0"/>
                <a:cs typeface="Arial" charset="0"/>
                <a:sym typeface="Wingdings" pitchFamily="2" charset="2"/>
              </a:rPr>
              <a:t>d</a:t>
            </a:r>
            <a:r>
              <a:rPr kumimoji="0" lang="es-CL" altLang="es-ES" sz="2000" dirty="0" smtClean="0">
                <a:solidFill>
                  <a:srgbClr val="FF0000"/>
                </a:solidFill>
                <a:latin typeface="Calibri" pitchFamily="34" charset="0"/>
                <a:cs typeface="Arial" charset="0"/>
                <a:sym typeface="Wingdings" pitchFamily="2" charset="2"/>
              </a:rPr>
              <a:t>esahorro</a:t>
            </a:r>
            <a:endParaRPr kumimoji="0" lang="es-CL" altLang="es-ES" sz="2000" dirty="0">
              <a:solidFill>
                <a:srgbClr val="FF0000"/>
              </a:solidFill>
              <a:latin typeface="Calibri" pitchFamily="34" charset="0"/>
              <a:cs typeface="Arial" charset="0"/>
            </a:endParaRPr>
          </a:p>
        </p:txBody>
      </p:sp>
      <p:grpSp>
        <p:nvGrpSpPr>
          <p:cNvPr id="4" name="3 Grupo"/>
          <p:cNvGrpSpPr/>
          <p:nvPr/>
        </p:nvGrpSpPr>
        <p:grpSpPr>
          <a:xfrm>
            <a:off x="1763688" y="2442033"/>
            <a:ext cx="5976392" cy="2722562"/>
            <a:chOff x="2412032" y="2127708"/>
            <a:chExt cx="5976392" cy="3036887"/>
          </a:xfrm>
        </p:grpSpPr>
        <p:cxnSp>
          <p:nvCxnSpPr>
            <p:cNvPr id="5" name="4 Conector recto de flecha"/>
            <p:cNvCxnSpPr/>
            <p:nvPr/>
          </p:nvCxnSpPr>
          <p:spPr>
            <a:xfrm flipV="1">
              <a:off x="2735511" y="2442033"/>
              <a:ext cx="36512" cy="23558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2772023" y="4797883"/>
              <a:ext cx="3311525" cy="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flipV="1">
              <a:off x="2772023" y="2311064"/>
              <a:ext cx="2736850" cy="2486819"/>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flipV="1">
              <a:off x="2772023" y="3080208"/>
              <a:ext cx="3311525" cy="78581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7174" name="11 CuadroTexto"/>
            <p:cNvSpPr txBox="1">
              <a:spLocks noChangeArrowheads="1"/>
            </p:cNvSpPr>
            <p:nvPr/>
          </p:nvSpPr>
          <p:spPr bwMode="auto">
            <a:xfrm>
              <a:off x="2412032" y="2343608"/>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smtClean="0">
                  <a:latin typeface="Calibri" pitchFamily="34" charset="0"/>
                  <a:cs typeface="Arial" charset="0"/>
                </a:rPr>
                <a:t>D</a:t>
              </a:r>
              <a:endParaRPr kumimoji="0" lang="es-CL" altLang="es-ES" sz="1800" dirty="0">
                <a:latin typeface="Calibri" pitchFamily="34" charset="0"/>
                <a:cs typeface="Arial" charset="0"/>
              </a:endParaRPr>
            </a:p>
          </p:txBody>
        </p:sp>
        <p:sp>
          <p:nvSpPr>
            <p:cNvPr id="7175" name="12 CuadroTexto"/>
            <p:cNvSpPr txBox="1">
              <a:spLocks noChangeArrowheads="1"/>
            </p:cNvSpPr>
            <p:nvPr/>
          </p:nvSpPr>
          <p:spPr bwMode="auto">
            <a:xfrm>
              <a:off x="2483098" y="3761245"/>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C</a:t>
              </a:r>
            </a:p>
          </p:txBody>
        </p:sp>
        <p:sp>
          <p:nvSpPr>
            <p:cNvPr id="7176" name="13 CuadroTexto"/>
            <p:cNvSpPr txBox="1">
              <a:spLocks noChangeArrowheads="1"/>
            </p:cNvSpPr>
            <p:nvPr/>
          </p:nvSpPr>
          <p:spPr bwMode="auto">
            <a:xfrm>
              <a:off x="5724773" y="4742320"/>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Y</a:t>
              </a:r>
            </a:p>
          </p:txBody>
        </p:sp>
        <p:sp>
          <p:nvSpPr>
            <p:cNvPr id="7177" name="14 CuadroTexto"/>
            <p:cNvSpPr txBox="1">
              <a:spLocks noChangeArrowheads="1"/>
            </p:cNvSpPr>
            <p:nvPr/>
          </p:nvSpPr>
          <p:spPr bwMode="auto">
            <a:xfrm>
              <a:off x="4932611" y="2127708"/>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smtClean="0">
                  <a:latin typeface="Calibri" pitchFamily="34" charset="0"/>
                  <a:cs typeface="Arial" charset="0"/>
                </a:rPr>
                <a:t>D=Y</a:t>
              </a:r>
              <a:endParaRPr kumimoji="0" lang="es-CL" altLang="es-ES" sz="1800" dirty="0">
                <a:latin typeface="Calibri" pitchFamily="34" charset="0"/>
                <a:cs typeface="Arial" charset="0"/>
              </a:endParaRPr>
            </a:p>
          </p:txBody>
        </p:sp>
        <p:cxnSp>
          <p:nvCxnSpPr>
            <p:cNvPr id="17" name="16 Conector recto"/>
            <p:cNvCxnSpPr/>
            <p:nvPr/>
          </p:nvCxnSpPr>
          <p:spPr>
            <a:xfrm>
              <a:off x="4139952" y="3619958"/>
              <a:ext cx="0" cy="11779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79" name="18 CuadroTexto"/>
                <p:cNvSpPr txBox="1">
                  <a:spLocks noChangeArrowheads="1"/>
                </p:cNvSpPr>
                <p:nvPr/>
              </p:nvSpPr>
              <p:spPr bwMode="auto">
                <a:xfrm>
                  <a:off x="6012681" y="2880434"/>
                  <a:ext cx="2375743" cy="3699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left"/>
                      </m:oMathParaPr>
                      <m:oMath xmlns:m="http://schemas.openxmlformats.org/officeDocument/2006/math">
                        <m:r>
                          <a:rPr kumimoji="0" lang="es-CL" altLang="es-ES" sz="1800" b="0" i="1" smtClean="0">
                            <a:latin typeface="Cambria Math"/>
                            <a:cs typeface="Arial" charset="0"/>
                          </a:rPr>
                          <m:t>𝐶</m:t>
                        </m:r>
                        <m:r>
                          <a:rPr kumimoji="0" lang="es-CL" altLang="es-ES" sz="1800" b="0" i="1" smtClean="0">
                            <a:latin typeface="Cambria Math"/>
                            <a:cs typeface="Arial" charset="0"/>
                          </a:rPr>
                          <m:t>=</m:t>
                        </m:r>
                        <m:acc>
                          <m:accPr>
                            <m:chr m:val="̅"/>
                            <m:ctrlPr>
                              <a:rPr kumimoji="0" lang="es-CL" altLang="es-ES" sz="1800" b="0" i="1" smtClean="0">
                                <a:latin typeface="Cambria Math" panose="02040503050406030204" pitchFamily="18" charset="0"/>
                                <a:cs typeface="Arial" charset="0"/>
                              </a:rPr>
                            </m:ctrlPr>
                          </m:accPr>
                          <m:e>
                            <m:r>
                              <a:rPr kumimoji="0" lang="es-CL" altLang="es-ES" sz="1800" b="0" i="1" smtClean="0">
                                <a:latin typeface="Cambria Math"/>
                                <a:cs typeface="Arial" charset="0"/>
                              </a:rPr>
                              <m:t>𝐶</m:t>
                            </m:r>
                          </m:e>
                        </m:acc>
                        <m:r>
                          <a:rPr kumimoji="0" lang="es-CL" altLang="es-ES" sz="1800" b="0" i="1" smtClean="0">
                            <a:latin typeface="Cambria Math"/>
                            <a:cs typeface="Arial" charset="0"/>
                          </a:rPr>
                          <m:t>+</m:t>
                        </m:r>
                        <m:r>
                          <a:rPr kumimoji="0" lang="es-CL" altLang="es-ES" sz="1800" b="0" i="1" smtClean="0">
                            <a:latin typeface="Cambria Math"/>
                            <a:cs typeface="Arial" charset="0"/>
                          </a:rPr>
                          <m:t>𝑐𝑌𝑑</m:t>
                        </m:r>
                      </m:oMath>
                    </m:oMathPara>
                  </a14:m>
                  <a:endParaRPr kumimoji="0" lang="es-CL" altLang="es-ES" sz="1800" dirty="0">
                    <a:latin typeface="Calibri" pitchFamily="34" charset="0"/>
                    <a:cs typeface="Arial" charset="0"/>
                  </a:endParaRPr>
                </a:p>
              </p:txBody>
            </p:sp>
          </mc:Choice>
          <mc:Fallback xmlns="">
            <p:sp>
              <p:nvSpPr>
                <p:cNvPr id="7179" name="18 CuadroTexto"/>
                <p:cNvSpPr txBox="1">
                  <a:spLocks noRot="1" noChangeAspect="1" noMove="1" noResize="1" noEditPoints="1" noAdjustHandles="1" noChangeArrowheads="1" noChangeShapeType="1" noTextEdit="1"/>
                </p:cNvSpPr>
                <p:nvPr/>
              </p:nvSpPr>
              <p:spPr bwMode="auto">
                <a:xfrm>
                  <a:off x="6012681" y="2880434"/>
                  <a:ext cx="2375743" cy="369909"/>
                </a:xfrm>
                <a:prstGeom prst="rect">
                  <a:avLst/>
                </a:prstGeom>
                <a:blipFill rotWithShape="1">
                  <a:blip r:embed="rId2"/>
                  <a:stretch>
                    <a:fillRect b="-36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7180" name="19 CuadroTexto"/>
            <p:cNvSpPr txBox="1">
              <a:spLocks noChangeArrowheads="1"/>
            </p:cNvSpPr>
            <p:nvPr/>
          </p:nvSpPr>
          <p:spPr bwMode="auto">
            <a:xfrm>
              <a:off x="3780086" y="4748670"/>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Ye</a:t>
              </a:r>
            </a:p>
          </p:txBody>
        </p:sp>
        <p:sp>
          <p:nvSpPr>
            <p:cNvPr id="7181" name="21 CuadroTexto"/>
            <p:cNvSpPr txBox="1">
              <a:spLocks noChangeArrowheads="1"/>
            </p:cNvSpPr>
            <p:nvPr/>
          </p:nvSpPr>
          <p:spPr bwMode="auto">
            <a:xfrm>
              <a:off x="3275261" y="479788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solidFill>
                    <a:srgbClr val="FF0000"/>
                  </a:solidFill>
                  <a:latin typeface="Calibri" pitchFamily="34" charset="0"/>
                  <a:cs typeface="Arial" charset="0"/>
                </a:rPr>
                <a:t>Y</a:t>
              </a:r>
            </a:p>
          </p:txBody>
        </p:sp>
        <p:cxnSp>
          <p:nvCxnSpPr>
            <p:cNvPr id="26" name="25 Conector recto"/>
            <p:cNvCxnSpPr/>
            <p:nvPr/>
          </p:nvCxnSpPr>
          <p:spPr>
            <a:xfrm>
              <a:off x="3419723" y="3718383"/>
              <a:ext cx="0" cy="10795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183" name="26 CuadroTexto"/>
            <p:cNvSpPr txBox="1">
              <a:spLocks noChangeArrowheads="1"/>
            </p:cNvSpPr>
            <p:nvPr/>
          </p:nvSpPr>
          <p:spPr bwMode="auto">
            <a:xfrm>
              <a:off x="3132386" y="386443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solidFill>
                    <a:srgbClr val="FF0000"/>
                  </a:solidFill>
                  <a:latin typeface="Calibri" pitchFamily="34" charset="0"/>
                  <a:cs typeface="Arial" charset="0"/>
                </a:rPr>
                <a:t>C</a:t>
              </a:r>
            </a:p>
          </p:txBody>
        </p:sp>
        <p:cxnSp>
          <p:nvCxnSpPr>
            <p:cNvPr id="29" name="28 Conector recto"/>
            <p:cNvCxnSpPr>
              <a:stCxn id="7183" idx="2"/>
            </p:cNvCxnSpPr>
            <p:nvPr/>
          </p:nvCxnSpPr>
          <p:spPr>
            <a:xfrm flipH="1">
              <a:off x="3419723" y="4231145"/>
              <a:ext cx="794" cy="566738"/>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185" name="29 CuadroTexto"/>
            <p:cNvSpPr txBox="1">
              <a:spLocks noChangeArrowheads="1"/>
            </p:cNvSpPr>
            <p:nvPr/>
          </p:nvSpPr>
          <p:spPr bwMode="auto">
            <a:xfrm>
              <a:off x="3419723" y="4405770"/>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solidFill>
                    <a:srgbClr val="0070C0"/>
                  </a:solidFill>
                  <a:latin typeface="Calibri" pitchFamily="34" charset="0"/>
                  <a:cs typeface="Arial" charset="0"/>
                </a:rPr>
                <a:t>Y</a:t>
              </a:r>
            </a:p>
          </p:txBody>
        </p:sp>
        <p:cxnSp>
          <p:nvCxnSpPr>
            <p:cNvPr id="6" name="5 Conector recto"/>
            <p:cNvCxnSpPr/>
            <p:nvPr/>
          </p:nvCxnSpPr>
          <p:spPr>
            <a:xfrm>
              <a:off x="2627561" y="3854908"/>
              <a:ext cx="1079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00" name="Rectangle 32"/>
          <p:cNvSpPr>
            <a:spLocks noChangeArrowheads="1"/>
          </p:cNvSpPr>
          <p:nvPr/>
        </p:nvSpPr>
        <p:spPr bwMode="auto">
          <a:xfrm>
            <a:off x="35496" y="44624"/>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smtClean="0">
                <a:latin typeface="Times New Roman" pitchFamily="18" charset="0"/>
              </a:rPr>
              <a:t>Relación entre Consumo y Ahorro</a:t>
            </a:r>
            <a:endParaRPr kumimoji="0" lang="es-ES" altLang="es-ES" sz="2800" dirty="0">
              <a:latin typeface="Times New Roman" pitchFamily="18" charset="0"/>
            </a:endParaRPr>
          </a:p>
        </p:txBody>
      </p:sp>
      <p:sp>
        <p:nvSpPr>
          <p:cNvPr id="30" name="30 CuadroTexto"/>
          <p:cNvSpPr txBox="1">
            <a:spLocks noChangeArrowheads="1"/>
          </p:cNvSpPr>
          <p:nvPr/>
        </p:nvSpPr>
        <p:spPr bwMode="auto">
          <a:xfrm>
            <a:off x="395536" y="836712"/>
            <a:ext cx="8640960" cy="1631216"/>
          </a:xfrm>
          <a:prstGeom prst="rect">
            <a:avLst/>
          </a:prstGeom>
          <a:noFill/>
          <a:ln w="9525">
            <a:no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2000" dirty="0" smtClean="0">
                <a:latin typeface="Calibri" pitchFamily="34" charset="0"/>
                <a:cs typeface="Arial" charset="0"/>
              </a:rPr>
              <a:t>Como vemos, existe un solo punto en el que existe equilibrio, lo que implica que todo el ingreso disponible se consume. Ese punto es Ye en el gráfico.</a:t>
            </a:r>
          </a:p>
          <a:p>
            <a:pPr algn="ctr" eaLnBrk="1" hangingPunct="1"/>
            <a:endParaRPr kumimoji="0" lang="es-CL" altLang="es-ES" sz="2000" dirty="0" smtClean="0">
              <a:latin typeface="Calibri" pitchFamily="34" charset="0"/>
              <a:cs typeface="Arial" charset="0"/>
            </a:endParaRPr>
          </a:p>
          <a:p>
            <a:pPr algn="ctr" eaLnBrk="1" hangingPunct="1"/>
            <a:r>
              <a:rPr kumimoji="0" lang="es-CL" altLang="es-ES" sz="2000" dirty="0" smtClean="0">
                <a:latin typeface="Calibri" pitchFamily="34" charset="0"/>
                <a:cs typeface="Arial" charset="0"/>
              </a:rPr>
              <a:t>¿Qué sucede si en la economía se esta produciendo un nivel de inferior al de equilibrio?</a:t>
            </a:r>
            <a:endParaRPr kumimoji="0" lang="es-CL" altLang="es-ES" sz="2000" dirty="0">
              <a:latin typeface="Calibri" pitchFamily="34" charset="0"/>
              <a:cs typeface="Arial" charset="0"/>
            </a:endParaRPr>
          </a:p>
        </p:txBody>
      </p:sp>
      <p:sp>
        <p:nvSpPr>
          <p:cNvPr id="23"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40704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24 Grupo"/>
          <p:cNvGrpSpPr/>
          <p:nvPr/>
        </p:nvGrpSpPr>
        <p:grpSpPr>
          <a:xfrm>
            <a:off x="1763688" y="2160151"/>
            <a:ext cx="5976392" cy="2853025"/>
            <a:chOff x="2412032" y="908720"/>
            <a:chExt cx="5976392" cy="3036887"/>
          </a:xfrm>
        </p:grpSpPr>
        <p:cxnSp>
          <p:nvCxnSpPr>
            <p:cNvPr id="5" name="4 Conector recto de flecha"/>
            <p:cNvCxnSpPr/>
            <p:nvPr/>
          </p:nvCxnSpPr>
          <p:spPr>
            <a:xfrm flipV="1">
              <a:off x="2735511" y="1223045"/>
              <a:ext cx="36512" cy="235585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2772023" y="3578895"/>
              <a:ext cx="3311525" cy="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flipV="1">
              <a:off x="2772023" y="1092077"/>
              <a:ext cx="2736850" cy="248681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flipV="1">
              <a:off x="2772023" y="1861220"/>
              <a:ext cx="3311525" cy="78581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7174" name="11 CuadroTexto"/>
            <p:cNvSpPr txBox="1">
              <a:spLocks noChangeArrowheads="1"/>
            </p:cNvSpPr>
            <p:nvPr/>
          </p:nvSpPr>
          <p:spPr bwMode="auto">
            <a:xfrm>
              <a:off x="2412032" y="1124620"/>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smtClean="0">
                  <a:latin typeface="Calibri" pitchFamily="34" charset="0"/>
                  <a:cs typeface="Arial" charset="0"/>
                </a:rPr>
                <a:t>D</a:t>
              </a:r>
              <a:endParaRPr kumimoji="0" lang="es-CL" altLang="es-ES" sz="1800" dirty="0">
                <a:latin typeface="Calibri" pitchFamily="34" charset="0"/>
                <a:cs typeface="Arial" charset="0"/>
              </a:endParaRPr>
            </a:p>
          </p:txBody>
        </p:sp>
        <p:sp>
          <p:nvSpPr>
            <p:cNvPr id="7175" name="12 CuadroTexto"/>
            <p:cNvSpPr txBox="1">
              <a:spLocks noChangeArrowheads="1"/>
            </p:cNvSpPr>
            <p:nvPr/>
          </p:nvSpPr>
          <p:spPr bwMode="auto">
            <a:xfrm>
              <a:off x="2483098" y="2542257"/>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C</a:t>
              </a:r>
            </a:p>
          </p:txBody>
        </p:sp>
        <p:sp>
          <p:nvSpPr>
            <p:cNvPr id="7176" name="13 CuadroTexto"/>
            <p:cNvSpPr txBox="1">
              <a:spLocks noChangeArrowheads="1"/>
            </p:cNvSpPr>
            <p:nvPr/>
          </p:nvSpPr>
          <p:spPr bwMode="auto">
            <a:xfrm>
              <a:off x="5724773" y="3523332"/>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Y</a:t>
              </a:r>
            </a:p>
          </p:txBody>
        </p:sp>
        <p:sp>
          <p:nvSpPr>
            <p:cNvPr id="7177" name="14 CuadroTexto"/>
            <p:cNvSpPr txBox="1">
              <a:spLocks noChangeArrowheads="1"/>
            </p:cNvSpPr>
            <p:nvPr/>
          </p:nvSpPr>
          <p:spPr bwMode="auto">
            <a:xfrm>
              <a:off x="4932611" y="908720"/>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smtClean="0">
                  <a:latin typeface="Calibri" pitchFamily="34" charset="0"/>
                  <a:cs typeface="Arial" charset="0"/>
                </a:rPr>
                <a:t>D=Y</a:t>
              </a:r>
              <a:endParaRPr kumimoji="0" lang="es-CL" altLang="es-ES" sz="1800" dirty="0">
                <a:latin typeface="Calibri" pitchFamily="34" charset="0"/>
                <a:cs typeface="Arial" charset="0"/>
              </a:endParaRPr>
            </a:p>
          </p:txBody>
        </p:sp>
        <p:cxnSp>
          <p:nvCxnSpPr>
            <p:cNvPr id="17" name="16 Conector recto"/>
            <p:cNvCxnSpPr/>
            <p:nvPr/>
          </p:nvCxnSpPr>
          <p:spPr>
            <a:xfrm flipH="1">
              <a:off x="4139952" y="2400970"/>
              <a:ext cx="496" cy="11779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79" name="18 CuadroTexto"/>
                <p:cNvSpPr txBox="1">
                  <a:spLocks noChangeArrowheads="1"/>
                </p:cNvSpPr>
                <p:nvPr/>
              </p:nvSpPr>
              <p:spPr bwMode="auto">
                <a:xfrm>
                  <a:off x="6012681" y="1661446"/>
                  <a:ext cx="2375743" cy="3699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left"/>
                      </m:oMathParaPr>
                      <m:oMath xmlns:m="http://schemas.openxmlformats.org/officeDocument/2006/math">
                        <m:r>
                          <a:rPr kumimoji="0" lang="es-CL" altLang="es-ES" sz="1800" b="0" i="1" smtClean="0">
                            <a:latin typeface="Cambria Math"/>
                            <a:cs typeface="Arial" charset="0"/>
                          </a:rPr>
                          <m:t>𝐶</m:t>
                        </m:r>
                        <m:r>
                          <a:rPr kumimoji="0" lang="es-CL" altLang="es-ES" sz="1800" b="0" i="1" smtClean="0">
                            <a:latin typeface="Cambria Math"/>
                            <a:cs typeface="Arial" charset="0"/>
                          </a:rPr>
                          <m:t>=</m:t>
                        </m:r>
                        <m:acc>
                          <m:accPr>
                            <m:chr m:val="̅"/>
                            <m:ctrlPr>
                              <a:rPr kumimoji="0" lang="es-CL" altLang="es-ES" sz="1800" b="0" i="1" smtClean="0">
                                <a:latin typeface="Cambria Math" panose="02040503050406030204" pitchFamily="18" charset="0"/>
                                <a:cs typeface="Arial" charset="0"/>
                              </a:rPr>
                            </m:ctrlPr>
                          </m:accPr>
                          <m:e>
                            <m:r>
                              <a:rPr kumimoji="0" lang="es-CL" altLang="es-ES" sz="1800" b="0" i="1" smtClean="0">
                                <a:latin typeface="Cambria Math"/>
                                <a:cs typeface="Arial" charset="0"/>
                              </a:rPr>
                              <m:t>𝐶</m:t>
                            </m:r>
                          </m:e>
                        </m:acc>
                        <m:r>
                          <a:rPr kumimoji="0" lang="es-CL" altLang="es-ES" sz="1800" b="0" i="1" smtClean="0">
                            <a:latin typeface="Cambria Math"/>
                            <a:cs typeface="Arial" charset="0"/>
                          </a:rPr>
                          <m:t>+</m:t>
                        </m:r>
                        <m:r>
                          <a:rPr kumimoji="0" lang="es-CL" altLang="es-ES" sz="1800" b="0" i="1" smtClean="0">
                            <a:latin typeface="Cambria Math"/>
                            <a:cs typeface="Arial" charset="0"/>
                          </a:rPr>
                          <m:t>𝑐𝑌𝑑</m:t>
                        </m:r>
                      </m:oMath>
                    </m:oMathPara>
                  </a14:m>
                  <a:endParaRPr kumimoji="0" lang="es-CL" altLang="es-ES" sz="1800" dirty="0">
                    <a:latin typeface="Calibri" pitchFamily="34" charset="0"/>
                    <a:cs typeface="Arial" charset="0"/>
                  </a:endParaRPr>
                </a:p>
              </p:txBody>
            </p:sp>
          </mc:Choice>
          <mc:Fallback xmlns="">
            <p:sp>
              <p:nvSpPr>
                <p:cNvPr id="7179" name="18 CuadroTexto"/>
                <p:cNvSpPr txBox="1">
                  <a:spLocks noRot="1" noChangeAspect="1" noMove="1" noResize="1" noEditPoints="1" noAdjustHandles="1" noChangeArrowheads="1" noChangeShapeType="1" noTextEdit="1"/>
                </p:cNvSpPr>
                <p:nvPr/>
              </p:nvSpPr>
              <p:spPr bwMode="auto">
                <a:xfrm>
                  <a:off x="6012681" y="1661446"/>
                  <a:ext cx="2375743" cy="369909"/>
                </a:xfrm>
                <a:prstGeom prst="rect">
                  <a:avLst/>
                </a:prstGeom>
                <a:blipFill rotWithShape="1">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7180" name="19 CuadroTexto"/>
            <p:cNvSpPr txBox="1">
              <a:spLocks noChangeArrowheads="1"/>
            </p:cNvSpPr>
            <p:nvPr/>
          </p:nvSpPr>
          <p:spPr bwMode="auto">
            <a:xfrm>
              <a:off x="3780086" y="3529682"/>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Ye</a:t>
              </a:r>
            </a:p>
          </p:txBody>
        </p:sp>
        <p:sp>
          <p:nvSpPr>
            <p:cNvPr id="7188" name="32 CuadroTexto"/>
            <p:cNvSpPr txBox="1">
              <a:spLocks noChangeArrowheads="1"/>
            </p:cNvSpPr>
            <p:nvPr/>
          </p:nvSpPr>
          <p:spPr bwMode="auto">
            <a:xfrm>
              <a:off x="4788148" y="3578895"/>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solidFill>
                    <a:srgbClr val="0070C0"/>
                  </a:solidFill>
                  <a:latin typeface="Calibri" pitchFamily="34" charset="0"/>
                  <a:cs typeface="Arial" charset="0"/>
                </a:rPr>
                <a:t>Y</a:t>
              </a:r>
            </a:p>
          </p:txBody>
        </p:sp>
        <p:sp>
          <p:nvSpPr>
            <p:cNvPr id="7189" name="33 CuadroTexto"/>
            <p:cNvSpPr txBox="1">
              <a:spLocks noChangeArrowheads="1"/>
            </p:cNvSpPr>
            <p:nvPr/>
          </p:nvSpPr>
          <p:spPr bwMode="auto">
            <a:xfrm>
              <a:off x="4859586" y="1664370"/>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solidFill>
                    <a:srgbClr val="0070C0"/>
                  </a:solidFill>
                  <a:latin typeface="Calibri" pitchFamily="34" charset="0"/>
                  <a:cs typeface="Arial" charset="0"/>
                </a:rPr>
                <a:t>Y</a:t>
              </a:r>
            </a:p>
          </p:txBody>
        </p:sp>
        <p:sp>
          <p:nvSpPr>
            <p:cNvPr id="7190" name="34 CuadroTexto"/>
            <p:cNvSpPr txBox="1">
              <a:spLocks noChangeArrowheads="1"/>
            </p:cNvSpPr>
            <p:nvPr/>
          </p:nvSpPr>
          <p:spPr bwMode="auto">
            <a:xfrm>
              <a:off x="4932611" y="2647032"/>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solidFill>
                    <a:srgbClr val="FF0000"/>
                  </a:solidFill>
                  <a:latin typeface="Calibri" pitchFamily="34" charset="0"/>
                  <a:cs typeface="Arial" charset="0"/>
                </a:rPr>
                <a:t>C</a:t>
              </a:r>
            </a:p>
          </p:txBody>
        </p:sp>
        <p:cxnSp>
          <p:nvCxnSpPr>
            <p:cNvPr id="36" name="35 Conector recto"/>
            <p:cNvCxnSpPr/>
            <p:nvPr/>
          </p:nvCxnSpPr>
          <p:spPr>
            <a:xfrm>
              <a:off x="4932611" y="1661446"/>
              <a:ext cx="0" cy="191744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4932611" y="2132682"/>
              <a:ext cx="0" cy="144621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2627561" y="2635920"/>
              <a:ext cx="1079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00" name="Rectangle 32"/>
          <p:cNvSpPr>
            <a:spLocks noChangeArrowheads="1"/>
          </p:cNvSpPr>
          <p:nvPr/>
        </p:nvSpPr>
        <p:spPr bwMode="auto">
          <a:xfrm>
            <a:off x="35496" y="44624"/>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smtClean="0">
                <a:latin typeface="Times New Roman" pitchFamily="18" charset="0"/>
              </a:rPr>
              <a:t>Relación entre Consumo y Ahorro</a:t>
            </a:r>
            <a:endParaRPr kumimoji="0" lang="es-ES" altLang="es-ES" sz="2800" dirty="0">
              <a:latin typeface="Times New Roman" pitchFamily="18" charset="0"/>
            </a:endParaRPr>
          </a:p>
        </p:txBody>
      </p:sp>
      <p:sp>
        <p:nvSpPr>
          <p:cNvPr id="46" name="30 CuadroTexto"/>
          <p:cNvSpPr txBox="1">
            <a:spLocks noChangeArrowheads="1"/>
          </p:cNvSpPr>
          <p:nvPr/>
        </p:nvSpPr>
        <p:spPr bwMode="auto">
          <a:xfrm>
            <a:off x="395536" y="836712"/>
            <a:ext cx="8136621" cy="1323439"/>
          </a:xfrm>
          <a:prstGeom prst="rect">
            <a:avLst/>
          </a:prstGeom>
          <a:noFill/>
          <a:ln w="9525">
            <a:no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r>
              <a:rPr kumimoji="0" lang="es-CL" altLang="es-ES" sz="2000" dirty="0" smtClean="0">
                <a:latin typeface="Calibri" pitchFamily="34" charset="0"/>
                <a:cs typeface="Arial" charset="0"/>
              </a:rPr>
              <a:t>Cambiemos la pregunta:</a:t>
            </a:r>
          </a:p>
          <a:p>
            <a:pPr algn="ctr" eaLnBrk="1" hangingPunct="1"/>
            <a:endParaRPr kumimoji="0" lang="es-CL" altLang="es-ES" sz="2000" dirty="0" smtClean="0">
              <a:latin typeface="Calibri" pitchFamily="34" charset="0"/>
              <a:cs typeface="Arial" charset="0"/>
            </a:endParaRPr>
          </a:p>
          <a:p>
            <a:pPr algn="ctr" eaLnBrk="1" hangingPunct="1"/>
            <a:r>
              <a:rPr kumimoji="0" lang="es-CL" altLang="es-ES" sz="2000" dirty="0" smtClean="0">
                <a:latin typeface="Calibri" pitchFamily="34" charset="0"/>
                <a:cs typeface="Arial" charset="0"/>
              </a:rPr>
              <a:t>¿Qué sucede si en la economía se esta produciendo un nivel de inferior al de equilibrio?</a:t>
            </a:r>
            <a:endParaRPr kumimoji="0" lang="es-CL" altLang="es-ES" sz="2000" dirty="0">
              <a:latin typeface="Calibri" pitchFamily="34" charset="0"/>
              <a:cs typeface="Arial" charset="0"/>
            </a:endParaRPr>
          </a:p>
        </p:txBody>
      </p:sp>
      <p:sp>
        <p:nvSpPr>
          <p:cNvPr id="47" name="30 CuadroTexto"/>
          <p:cNvSpPr txBox="1">
            <a:spLocks noChangeArrowheads="1"/>
          </p:cNvSpPr>
          <p:nvPr/>
        </p:nvSpPr>
        <p:spPr bwMode="auto">
          <a:xfrm>
            <a:off x="611843" y="5013176"/>
            <a:ext cx="8136621" cy="101566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r>
              <a:rPr kumimoji="0" lang="es-CL" altLang="es-ES" sz="2000" dirty="0" smtClean="0">
                <a:solidFill>
                  <a:schemeClr val="accent1"/>
                </a:solidFill>
                <a:latin typeface="Calibri" pitchFamily="34" charset="0"/>
                <a:cs typeface="Arial" charset="0"/>
              </a:rPr>
              <a:t>En ese punto  nos encontramos con un nivel de producción de Y. Como vemos, el nivel de producción de equilibrio es mayor que nivel de Consumo. Por  lo tanto existe </a:t>
            </a:r>
            <a:r>
              <a:rPr kumimoji="0" lang="es-CL" altLang="es-ES" sz="2000" dirty="0">
                <a:solidFill>
                  <a:schemeClr val="accent1"/>
                </a:solidFill>
                <a:latin typeface="Calibri" pitchFamily="34" charset="0"/>
                <a:cs typeface="Arial" charset="0"/>
                <a:sym typeface="Wingdings" pitchFamily="2" charset="2"/>
              </a:rPr>
              <a:t>a</a:t>
            </a:r>
            <a:r>
              <a:rPr kumimoji="0" lang="es-CL" altLang="es-ES" sz="2000" dirty="0" smtClean="0">
                <a:solidFill>
                  <a:schemeClr val="accent1"/>
                </a:solidFill>
                <a:latin typeface="Calibri" pitchFamily="34" charset="0"/>
                <a:cs typeface="Arial" charset="0"/>
                <a:sym typeface="Wingdings" pitchFamily="2" charset="2"/>
              </a:rPr>
              <a:t>horro</a:t>
            </a:r>
            <a:endParaRPr kumimoji="0" lang="es-CL" altLang="es-ES" sz="2000" dirty="0">
              <a:solidFill>
                <a:schemeClr val="accent1"/>
              </a:solidFill>
              <a:latin typeface="Calibri" pitchFamily="34" charset="0"/>
              <a:cs typeface="Arial" charset="0"/>
            </a:endParaRPr>
          </a:p>
        </p:txBody>
      </p:sp>
      <p:sp>
        <p:nvSpPr>
          <p:cNvPr id="23"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81285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99" name="42 CuadroTexto"/>
              <p:cNvSpPr txBox="1">
                <a:spLocks noChangeArrowheads="1"/>
              </p:cNvSpPr>
              <p:nvPr/>
            </p:nvSpPr>
            <p:spPr bwMode="auto">
              <a:xfrm>
                <a:off x="251520" y="1844824"/>
                <a:ext cx="8675687" cy="45243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r>
                  <a:rPr kumimoji="0" lang="es-CL" altLang="es-ES" dirty="0" smtClean="0">
                    <a:latin typeface="Times New Roman" pitchFamily="18" charset="0"/>
                    <a:cs typeface="Arial" charset="0"/>
                  </a:rPr>
                  <a:t>Por lo tanto tenemos:</a:t>
                </a:r>
              </a:p>
              <a:p>
                <a:pPr algn="ctr" eaLnBrk="1" hangingPunct="1"/>
                <a:r>
                  <a:rPr kumimoji="0" lang="es-CL" altLang="es-ES" dirty="0" smtClean="0">
                    <a:latin typeface="Times New Roman" pitchFamily="18" charset="0"/>
                    <a:cs typeface="Arial" charset="0"/>
                  </a:rPr>
                  <a:t>Yd = C + S</a:t>
                </a:r>
              </a:p>
              <a:p>
                <a:pPr algn="ctr" eaLnBrk="1" hangingPunct="1"/>
                <a:r>
                  <a:rPr kumimoji="0" lang="es-CL" altLang="es-ES" dirty="0" smtClean="0">
                    <a:latin typeface="Times New Roman" pitchFamily="18" charset="0"/>
                    <a:cs typeface="Arial" charset="0"/>
                  </a:rPr>
                  <a:t>También, sabemos </a:t>
                </a:r>
                <a:r>
                  <a:rPr kumimoji="0" lang="es-CL" altLang="es-ES" dirty="0">
                    <a:latin typeface="Times New Roman" pitchFamily="18" charset="0"/>
                    <a:cs typeface="Arial" charset="0"/>
                  </a:rPr>
                  <a:t>que en Economía </a:t>
                </a:r>
                <a:r>
                  <a:rPr kumimoji="0" lang="es-CL" altLang="es-ES" dirty="0" smtClean="0">
                    <a:latin typeface="Times New Roman" pitchFamily="18" charset="0"/>
                    <a:cs typeface="Arial" charset="0"/>
                  </a:rPr>
                  <a:t>cerrada sin Sector Público: </a:t>
                </a:r>
              </a:p>
              <a:p>
                <a:pPr algn="ctr" eaLnBrk="1" hangingPunct="1"/>
                <a:r>
                  <a:rPr kumimoji="0" lang="es-CL" altLang="es-ES" dirty="0" smtClean="0">
                    <a:latin typeface="Times New Roman" pitchFamily="18" charset="0"/>
                    <a:cs typeface="Arial" charset="0"/>
                  </a:rPr>
                  <a:t> </a:t>
                </a:r>
                <a:r>
                  <a:rPr kumimoji="0" lang="es-CL" altLang="es-ES" dirty="0">
                    <a:latin typeface="Times New Roman" pitchFamily="18" charset="0"/>
                    <a:cs typeface="Arial" charset="0"/>
                  </a:rPr>
                  <a:t>Y=C+I </a:t>
                </a:r>
                <a:r>
                  <a:rPr kumimoji="0" lang="es-CL" altLang="es-ES" dirty="0" smtClean="0">
                    <a:latin typeface="Times New Roman" pitchFamily="18" charset="0"/>
                    <a:cs typeface="Arial" charset="0"/>
                  </a:rPr>
                  <a:t>      y       que </a:t>
                </a:r>
                <a:r>
                  <a:rPr kumimoji="0" lang="es-CL" altLang="es-ES" dirty="0">
                    <a:latin typeface="Times New Roman" pitchFamily="18" charset="0"/>
                    <a:cs typeface="Arial" charset="0"/>
                  </a:rPr>
                  <a:t>Yd=Y </a:t>
                </a:r>
                <a:endParaRPr kumimoji="0" lang="es-CL" altLang="es-ES" dirty="0" smtClean="0">
                  <a:latin typeface="Times New Roman" pitchFamily="18" charset="0"/>
                  <a:cs typeface="Arial" charset="0"/>
                </a:endParaRPr>
              </a:p>
              <a:p>
                <a:pPr algn="ctr" eaLnBrk="1" hangingPunct="1"/>
                <a:r>
                  <a:rPr kumimoji="0" lang="es-CL" altLang="es-ES" dirty="0" smtClean="0">
                    <a:latin typeface="Times New Roman" pitchFamily="18" charset="0"/>
                    <a:cs typeface="Arial" charset="0"/>
                    <a:sym typeface="Wingdings" pitchFamily="2" charset="2"/>
                  </a:rPr>
                  <a:t>Podemos decir que:</a:t>
                </a:r>
              </a:p>
              <a:p>
                <a:pPr algn="ctr" eaLnBrk="1" hangingPunct="1"/>
                <a:r>
                  <a:rPr kumimoji="0" lang="es-CL" altLang="es-ES" dirty="0" smtClean="0">
                    <a:latin typeface="Times New Roman" pitchFamily="18" charset="0"/>
                    <a:cs typeface="Arial" charset="0"/>
                    <a:sym typeface="Wingdings" pitchFamily="2" charset="2"/>
                  </a:rPr>
                  <a:t> </a:t>
                </a:r>
                <a14:m>
                  <m:oMath xmlns:m="http://schemas.openxmlformats.org/officeDocument/2006/math">
                    <m:r>
                      <a:rPr kumimoji="0" lang="es-CL" altLang="es-ES" b="0" i="1" smtClean="0">
                        <a:latin typeface="Cambria Math"/>
                        <a:cs typeface="Arial" charset="0"/>
                        <a:sym typeface="Wingdings" pitchFamily="2" charset="2"/>
                      </a:rPr>
                      <m:t>𝑌𝑑</m:t>
                    </m:r>
                    <m:r>
                      <a:rPr kumimoji="0" lang="es-CL" altLang="es-ES" b="0" i="1" smtClean="0">
                        <a:latin typeface="Cambria Math"/>
                        <a:cs typeface="Arial" charset="0"/>
                        <a:sym typeface="Wingdings" pitchFamily="2" charset="2"/>
                      </a:rPr>
                      <m:t>=</m:t>
                    </m:r>
                    <m:r>
                      <a:rPr kumimoji="0" lang="es-CL" altLang="es-ES" b="0" i="1" smtClean="0">
                        <a:latin typeface="Cambria Math"/>
                        <a:cs typeface="Arial" charset="0"/>
                        <a:sym typeface="Wingdings" pitchFamily="2" charset="2"/>
                      </a:rPr>
                      <m:t>𝐶</m:t>
                    </m:r>
                    <m:r>
                      <a:rPr kumimoji="0" lang="es-CL" altLang="es-ES" b="0" i="1" smtClean="0">
                        <a:latin typeface="Cambria Math"/>
                        <a:cs typeface="Arial" charset="0"/>
                        <a:sym typeface="Wingdings" pitchFamily="2" charset="2"/>
                      </a:rPr>
                      <m:t>+</m:t>
                    </m:r>
                    <m:acc>
                      <m:accPr>
                        <m:chr m:val="̅"/>
                        <m:ctrlPr>
                          <a:rPr kumimoji="0" lang="es-CL" altLang="es-ES" b="0" i="1" smtClean="0">
                            <a:latin typeface="Cambria Math" panose="02040503050406030204" pitchFamily="18" charset="0"/>
                            <a:cs typeface="Arial" charset="0"/>
                            <a:sym typeface="Wingdings" pitchFamily="2" charset="2"/>
                          </a:rPr>
                        </m:ctrlPr>
                      </m:accPr>
                      <m:e>
                        <m:r>
                          <a:rPr kumimoji="0" lang="es-CL" altLang="es-ES" b="0" i="1" smtClean="0">
                            <a:latin typeface="Cambria Math"/>
                            <a:cs typeface="Arial" charset="0"/>
                            <a:sym typeface="Wingdings" pitchFamily="2" charset="2"/>
                          </a:rPr>
                          <m:t>𝐼</m:t>
                        </m:r>
                      </m:e>
                    </m:acc>
                  </m:oMath>
                </a14:m>
                <a:endParaRPr kumimoji="0" lang="es-CL" altLang="es-ES" dirty="0">
                  <a:latin typeface="Times New Roman" pitchFamily="18" charset="0"/>
                  <a:cs typeface="Arial" charset="0"/>
                  <a:sym typeface="Wingdings" pitchFamily="2" charset="2"/>
                </a:endParaRPr>
              </a:p>
              <a:p>
                <a:pPr algn="ctr" eaLnBrk="1" hangingPunct="1"/>
                <a:r>
                  <a:rPr kumimoji="0" lang="es-CL" altLang="es-ES" dirty="0" smtClean="0">
                    <a:latin typeface="Times New Roman" pitchFamily="18" charset="0"/>
                    <a:cs typeface="Arial" charset="0"/>
                    <a:sym typeface="Wingdings" pitchFamily="2" charset="2"/>
                  </a:rPr>
                  <a:t>De </a:t>
                </a:r>
                <a:r>
                  <a:rPr kumimoji="0" lang="es-CL" altLang="es-ES" dirty="0">
                    <a:latin typeface="Times New Roman" pitchFamily="18" charset="0"/>
                    <a:cs typeface="Arial" charset="0"/>
                    <a:sym typeface="Wingdings" pitchFamily="2" charset="2"/>
                  </a:rPr>
                  <a:t>lo anterior </a:t>
                </a:r>
                <a:r>
                  <a:rPr kumimoji="0" lang="es-CL" altLang="es-ES" dirty="0" smtClean="0">
                    <a:latin typeface="Times New Roman" pitchFamily="18" charset="0"/>
                    <a:cs typeface="Arial" charset="0"/>
                    <a:sym typeface="Wingdings" pitchFamily="2" charset="2"/>
                  </a:rPr>
                  <a:t>tenemos que :</a:t>
                </a:r>
              </a:p>
              <a:p>
                <a:pPr algn="ctr" eaLnBrk="1" hangingPunct="1"/>
                <a14:m>
                  <m:oMath xmlns:m="http://schemas.openxmlformats.org/officeDocument/2006/math">
                    <m:r>
                      <a:rPr kumimoji="0" lang="es-CL" altLang="es-ES" b="0" i="1" smtClean="0">
                        <a:latin typeface="Cambria Math"/>
                        <a:cs typeface="Arial" charset="0"/>
                        <a:sym typeface="Wingdings" pitchFamily="2" charset="2"/>
                      </a:rPr>
                      <m:t>𝐶</m:t>
                    </m:r>
                    <m:r>
                      <a:rPr kumimoji="0" lang="es-CL" altLang="es-ES" b="0" i="1" smtClean="0">
                        <a:latin typeface="Cambria Math"/>
                        <a:cs typeface="Arial" charset="0"/>
                        <a:sym typeface="Wingdings" pitchFamily="2" charset="2"/>
                      </a:rPr>
                      <m:t>+</m:t>
                    </m:r>
                    <m:r>
                      <a:rPr kumimoji="0" lang="es-CL" altLang="es-ES" b="0" i="1" smtClean="0">
                        <a:latin typeface="Cambria Math"/>
                        <a:cs typeface="Arial" charset="0"/>
                        <a:sym typeface="Wingdings" pitchFamily="2" charset="2"/>
                      </a:rPr>
                      <m:t>𝑆</m:t>
                    </m:r>
                    <m:r>
                      <a:rPr kumimoji="0" lang="es-CL" altLang="es-ES" b="0" i="1" smtClean="0">
                        <a:latin typeface="Cambria Math"/>
                        <a:cs typeface="Arial" charset="0"/>
                        <a:sym typeface="Wingdings" pitchFamily="2" charset="2"/>
                      </a:rPr>
                      <m:t>=</m:t>
                    </m:r>
                    <m:r>
                      <a:rPr kumimoji="0" lang="es-CL" altLang="es-ES" b="0" i="1" smtClean="0">
                        <a:latin typeface="Cambria Math"/>
                        <a:cs typeface="Arial" charset="0"/>
                        <a:sym typeface="Wingdings" pitchFamily="2" charset="2"/>
                      </a:rPr>
                      <m:t>𝐶</m:t>
                    </m:r>
                    <m:r>
                      <a:rPr kumimoji="0" lang="es-CL" altLang="es-ES" b="0" i="1" smtClean="0">
                        <a:latin typeface="Cambria Math"/>
                        <a:cs typeface="Arial" charset="0"/>
                        <a:sym typeface="Wingdings" pitchFamily="2" charset="2"/>
                      </a:rPr>
                      <m:t>+</m:t>
                    </m:r>
                    <m:acc>
                      <m:accPr>
                        <m:chr m:val="̅"/>
                        <m:ctrlPr>
                          <a:rPr kumimoji="0" lang="es-CL" altLang="es-ES" b="0" i="1" smtClean="0">
                            <a:latin typeface="Cambria Math" panose="02040503050406030204" pitchFamily="18" charset="0"/>
                            <a:cs typeface="Arial" charset="0"/>
                            <a:sym typeface="Wingdings" pitchFamily="2" charset="2"/>
                          </a:rPr>
                        </m:ctrlPr>
                      </m:accPr>
                      <m:e>
                        <m:r>
                          <a:rPr kumimoji="0" lang="es-CL" altLang="es-ES" b="0" i="1" smtClean="0">
                            <a:latin typeface="Cambria Math"/>
                            <a:cs typeface="Arial" charset="0"/>
                            <a:sym typeface="Wingdings" pitchFamily="2" charset="2"/>
                          </a:rPr>
                          <m:t>𝐼</m:t>
                        </m:r>
                      </m:e>
                    </m:acc>
                  </m:oMath>
                </a14:m>
                <a:r>
                  <a:rPr kumimoji="0" lang="es-CL" altLang="es-ES" dirty="0" smtClean="0">
                    <a:latin typeface="Times New Roman" pitchFamily="18" charset="0"/>
                    <a:cs typeface="Arial" charset="0"/>
                    <a:sym typeface="Wingdings" pitchFamily="2" charset="2"/>
                  </a:rPr>
                  <a:t>   </a:t>
                </a:r>
                <a:endParaRPr kumimoji="0" lang="es-CL" altLang="es-ES" dirty="0">
                  <a:latin typeface="Times New Roman" pitchFamily="18" charset="0"/>
                  <a:cs typeface="Arial" charset="0"/>
                  <a:sym typeface="Wingdings" pitchFamily="2" charset="2"/>
                </a:endParaRPr>
              </a:p>
              <a:p>
                <a:pPr algn="ctr" eaLnBrk="1" hangingPunct="1"/>
                <a:r>
                  <a:rPr kumimoji="0" lang="es-CL" altLang="es-ES" dirty="0" smtClean="0">
                    <a:latin typeface="Times New Roman" pitchFamily="18" charset="0"/>
                    <a:cs typeface="Arial" charset="0"/>
                    <a:sym typeface="Wingdings" pitchFamily="2" charset="2"/>
                  </a:rPr>
                  <a:t>Por esta igualdad, vemos que si nos encontramos en una economía cerrada sin sector público y la inversión es financiada totalmente por el ahorro:</a:t>
                </a:r>
                <a:endParaRPr kumimoji="0" lang="es-CL" altLang="es-ES" dirty="0">
                  <a:latin typeface="Times New Roman" pitchFamily="18" charset="0"/>
                  <a:cs typeface="Arial" charset="0"/>
                  <a:sym typeface="Wingdings" pitchFamily="2" charset="2"/>
                </a:endParaRPr>
              </a:p>
              <a:p>
                <a:pPr algn="ctr" eaLnBrk="1" hangingPunct="1"/>
                <a:r>
                  <a:rPr kumimoji="0" lang="es-CL" altLang="es-ES" dirty="0">
                    <a:latin typeface="Times New Roman" pitchFamily="18" charset="0"/>
                    <a:cs typeface="Arial" charset="0"/>
                    <a:sym typeface="Wingdings" pitchFamily="2" charset="2"/>
                  </a:rPr>
                  <a:t> I=S</a:t>
                </a:r>
                <a:endParaRPr kumimoji="0" lang="es-CL" altLang="es-ES" dirty="0">
                  <a:latin typeface="Times New Roman" pitchFamily="18" charset="0"/>
                  <a:cs typeface="Arial" charset="0"/>
                </a:endParaRPr>
              </a:p>
            </p:txBody>
          </p:sp>
        </mc:Choice>
        <mc:Fallback xmlns="">
          <p:sp>
            <p:nvSpPr>
              <p:cNvPr id="7199" name="42 CuadroTexto"/>
              <p:cNvSpPr txBox="1">
                <a:spLocks noRot="1" noChangeAspect="1" noMove="1" noResize="1" noEditPoints="1" noAdjustHandles="1" noChangeArrowheads="1" noChangeShapeType="1" noTextEdit="1"/>
              </p:cNvSpPr>
              <p:nvPr/>
            </p:nvSpPr>
            <p:spPr bwMode="auto">
              <a:xfrm>
                <a:off x="251520" y="1844824"/>
                <a:ext cx="8675687" cy="4524315"/>
              </a:xfrm>
              <a:prstGeom prst="rect">
                <a:avLst/>
              </a:prstGeom>
              <a:blipFill>
                <a:blip r:embed="rId2"/>
                <a:stretch>
                  <a:fillRect l="-422" t="-1078" r="-1195" b="-21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7193" name="40 CuadroTexto"/>
          <p:cNvSpPr txBox="1">
            <a:spLocks noChangeArrowheads="1"/>
          </p:cNvSpPr>
          <p:nvPr/>
        </p:nvSpPr>
        <p:spPr bwMode="auto">
          <a:xfrm>
            <a:off x="251520" y="836712"/>
            <a:ext cx="828015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CL" altLang="es-ES" sz="2000" dirty="0" smtClean="0">
                <a:latin typeface="Times New Roman" pitchFamily="18" charset="0"/>
                <a:cs typeface="Arial" charset="0"/>
              </a:rPr>
              <a:t>Dado el supuesto que no existe sector público (por lo que </a:t>
            </a:r>
            <a:r>
              <a:rPr kumimoji="0" lang="es-CL" altLang="es-ES" sz="2000" dirty="0">
                <a:latin typeface="Times New Roman" pitchFamily="18" charset="0"/>
                <a:cs typeface="Arial" charset="0"/>
              </a:rPr>
              <a:t>no se pagan impuestos ni existen </a:t>
            </a:r>
            <a:r>
              <a:rPr kumimoji="0" lang="es-CL" altLang="es-ES" sz="2000" dirty="0" smtClean="0">
                <a:latin typeface="Times New Roman" pitchFamily="18" charset="0"/>
                <a:cs typeface="Arial" charset="0"/>
              </a:rPr>
              <a:t>transferencias), el  ingreso se destina a consumir o a ahorrar.</a:t>
            </a:r>
            <a:endParaRPr kumimoji="0" lang="es-CL" altLang="es-ES" sz="2000" dirty="0">
              <a:latin typeface="Times New Roman" pitchFamily="18" charset="0"/>
              <a:cs typeface="Arial" charset="0"/>
            </a:endParaRPr>
          </a:p>
        </p:txBody>
      </p:sp>
      <p:sp>
        <p:nvSpPr>
          <p:cNvPr id="7200" name="Rectangle 32"/>
          <p:cNvSpPr>
            <a:spLocks noChangeArrowheads="1"/>
          </p:cNvSpPr>
          <p:nvPr/>
        </p:nvSpPr>
        <p:spPr bwMode="auto">
          <a:xfrm>
            <a:off x="35496" y="44624"/>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smtClean="0"/>
              <a:t>Financiamiento de la Inversión</a:t>
            </a:r>
            <a:endParaRPr kumimoji="0" lang="es-ES" altLang="es-ES" sz="2800" dirty="0"/>
          </a:p>
        </p:txBody>
      </p:sp>
      <p:sp>
        <p:nvSpPr>
          <p:cNvPr id="5"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56717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Rectangle 24"/>
          <p:cNvSpPr>
            <a:spLocks noChangeArrowheads="1"/>
          </p:cNvSpPr>
          <p:nvPr/>
        </p:nvSpPr>
        <p:spPr bwMode="auto">
          <a:xfrm>
            <a:off x="468312" y="908720"/>
            <a:ext cx="80596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b="1" dirty="0" smtClean="0"/>
              <a:t>Ampliemos el modelo</a:t>
            </a:r>
          </a:p>
          <a:p>
            <a:pPr eaLnBrk="1" hangingPunct="1">
              <a:lnSpc>
                <a:spcPct val="90000"/>
              </a:lnSpc>
              <a:spcBef>
                <a:spcPct val="20000"/>
              </a:spcBef>
              <a:buClr>
                <a:srgbClr val="A50021"/>
              </a:buClr>
              <a:buSzPct val="75000"/>
              <a:buFont typeface="Wingdings" pitchFamily="2" charset="2"/>
              <a:buNone/>
            </a:pPr>
            <a:endParaRPr kumimoji="0" lang="es-ES" altLang="es-ES" b="1" dirty="0"/>
          </a:p>
          <a:p>
            <a:pPr eaLnBrk="1" hangingPunct="1">
              <a:lnSpc>
                <a:spcPct val="90000"/>
              </a:lnSpc>
              <a:spcBef>
                <a:spcPct val="20000"/>
              </a:spcBef>
              <a:buClr>
                <a:srgbClr val="A50021"/>
              </a:buClr>
              <a:buSzPct val="75000"/>
              <a:buFont typeface="Wingdings" pitchFamily="2" charset="2"/>
              <a:buNone/>
            </a:pPr>
            <a:r>
              <a:rPr kumimoji="0" lang="es-ES" altLang="es-ES" sz="2000" dirty="0" smtClean="0"/>
              <a:t>Para ello, al modelo anterior, incorporamos </a:t>
            </a:r>
            <a:r>
              <a:rPr kumimoji="0" lang="es-ES" altLang="es-ES" b="1" dirty="0" smtClean="0"/>
              <a:t>el sector </a:t>
            </a:r>
            <a:r>
              <a:rPr kumimoji="0" lang="es-ES" altLang="es-ES" b="1" dirty="0"/>
              <a:t>g</a:t>
            </a:r>
            <a:r>
              <a:rPr kumimoji="0" lang="es-ES" altLang="es-ES" b="1" dirty="0" smtClean="0"/>
              <a:t>obierno</a:t>
            </a:r>
          </a:p>
          <a:p>
            <a:pPr eaLnBrk="1" hangingPunct="1">
              <a:lnSpc>
                <a:spcPct val="90000"/>
              </a:lnSpc>
              <a:spcBef>
                <a:spcPct val="20000"/>
              </a:spcBef>
              <a:buClr>
                <a:srgbClr val="A50021"/>
              </a:buClr>
              <a:buSzPct val="75000"/>
              <a:buFont typeface="Wingdings" pitchFamily="2" charset="2"/>
              <a:buNone/>
            </a:pPr>
            <a:endParaRPr kumimoji="0" lang="es-ES" altLang="es-ES" b="1" dirty="0"/>
          </a:p>
          <a:p>
            <a:pPr eaLnBrk="1" hangingPunct="1">
              <a:lnSpc>
                <a:spcPct val="90000"/>
              </a:lnSpc>
              <a:spcBef>
                <a:spcPct val="20000"/>
              </a:spcBef>
              <a:buClr>
                <a:srgbClr val="A50021"/>
              </a:buClr>
              <a:buSzPct val="75000"/>
              <a:buFont typeface="Wingdings" pitchFamily="2" charset="2"/>
              <a:buNone/>
            </a:pPr>
            <a:r>
              <a:rPr kumimoji="0" lang="es-ES" altLang="es-ES" sz="2000" dirty="0" smtClean="0"/>
              <a:t>Esta incorporación influye, ya que ahora existen impuestos y transferencias.</a:t>
            </a:r>
          </a:p>
          <a:p>
            <a:pPr eaLnBrk="1" hangingPunct="1">
              <a:lnSpc>
                <a:spcPct val="90000"/>
              </a:lnSpc>
              <a:spcBef>
                <a:spcPct val="20000"/>
              </a:spcBef>
              <a:buClr>
                <a:srgbClr val="A50021"/>
              </a:buClr>
              <a:buSzPct val="75000"/>
              <a:buFont typeface="Wingdings" pitchFamily="2" charset="2"/>
              <a:buNone/>
            </a:pPr>
            <a:endParaRPr kumimoji="0" lang="es-ES" altLang="es-ES" sz="2000" dirty="0"/>
          </a:p>
          <a:p>
            <a:pPr eaLnBrk="1" hangingPunct="1">
              <a:lnSpc>
                <a:spcPct val="90000"/>
              </a:lnSpc>
              <a:spcBef>
                <a:spcPct val="20000"/>
              </a:spcBef>
              <a:buClr>
                <a:srgbClr val="A50021"/>
              </a:buClr>
              <a:buSzPct val="75000"/>
              <a:buFont typeface="Wingdings" pitchFamily="2" charset="2"/>
              <a:buNone/>
            </a:pPr>
            <a:r>
              <a:rPr kumimoji="0" lang="es-ES" altLang="es-ES" sz="2000" dirty="0" smtClean="0"/>
              <a:t>Por lo tanto dada esta incorporación ahora vemos que:</a:t>
            </a:r>
          </a:p>
          <a:p>
            <a:pPr eaLnBrk="1" hangingPunct="1">
              <a:lnSpc>
                <a:spcPct val="90000"/>
              </a:lnSpc>
              <a:spcBef>
                <a:spcPct val="20000"/>
              </a:spcBef>
              <a:buClr>
                <a:srgbClr val="A50021"/>
              </a:buClr>
              <a:buSzPct val="75000"/>
              <a:buFont typeface="Wingdings" pitchFamily="2" charset="2"/>
              <a:buNone/>
            </a:pPr>
            <a:endParaRPr kumimoji="0" lang="es-ES" altLang="es-ES" sz="2000" dirty="0"/>
          </a:p>
        </p:txBody>
      </p:sp>
      <p:sp>
        <p:nvSpPr>
          <p:cNvPr id="16409" name="Rectangle 25"/>
          <p:cNvSpPr>
            <a:spLocks noChangeArrowheads="1"/>
          </p:cNvSpPr>
          <p:nvPr/>
        </p:nvSpPr>
        <p:spPr bwMode="auto">
          <a:xfrm>
            <a:off x="179512" y="188640"/>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800" dirty="0" smtClean="0"/>
              <a:t>Consumo</a:t>
            </a:r>
            <a:endParaRPr kumimoji="0" lang="es-ES_tradnl" altLang="es-ES" sz="2800" dirty="0">
              <a:latin typeface="Times New Roman" pitchFamily="18" charset="0"/>
            </a:endParaRPr>
          </a:p>
        </p:txBody>
      </p:sp>
      <mc:AlternateContent xmlns:mc="http://schemas.openxmlformats.org/markup-compatibility/2006" xmlns:a14="http://schemas.microsoft.com/office/drawing/2010/main">
        <mc:Choice Requires="a14">
          <p:sp>
            <p:nvSpPr>
              <p:cNvPr id="15" name="Rectangle 18"/>
              <p:cNvSpPr>
                <a:spLocks noChangeArrowheads="1"/>
              </p:cNvSpPr>
              <p:nvPr/>
            </p:nvSpPr>
            <p:spPr bwMode="auto">
              <a:xfrm>
                <a:off x="755576" y="4149080"/>
                <a:ext cx="7772400" cy="5032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lnSpc>
                    <a:spcPct val="90000"/>
                  </a:lnSpc>
                  <a:spcBef>
                    <a:spcPct val="20000"/>
                  </a:spcBef>
                  <a:buClr>
                    <a:srgbClr val="A50021"/>
                  </a:buClr>
                  <a:buSzPct val="75000"/>
                  <a:buFont typeface="Wingdings" pitchFamily="2" charset="2"/>
                  <a:buNone/>
                </a:pPr>
                <a14:m>
                  <m:oMath xmlns:m="http://schemas.openxmlformats.org/officeDocument/2006/math">
                    <m:r>
                      <a:rPr kumimoji="0" lang="es-CL" altLang="es-ES" sz="2800" b="0" i="1" smtClean="0">
                        <a:latin typeface="Cambria Math"/>
                      </a:rPr>
                      <m:t>𝑃𝐼𝐵</m:t>
                    </m:r>
                    <m:r>
                      <a:rPr kumimoji="0" lang="es-CL" altLang="es-ES" sz="2800" b="0" i="1" smtClean="0">
                        <a:latin typeface="Cambria Math"/>
                      </a:rPr>
                      <m:t>=</m:t>
                    </m:r>
                    <m:r>
                      <a:rPr kumimoji="0" lang="es-CL" altLang="es-ES" sz="2800" b="0" i="1" smtClean="0">
                        <a:latin typeface="Cambria Math"/>
                      </a:rPr>
                      <m:t>𝐶</m:t>
                    </m:r>
                    <m:r>
                      <a:rPr kumimoji="0" lang="es-CL" altLang="es-ES" sz="2800" b="0" i="1" smtClean="0">
                        <a:latin typeface="Cambria Math"/>
                      </a:rPr>
                      <m:t>+</m:t>
                    </m:r>
                    <m:acc>
                      <m:accPr>
                        <m:chr m:val="̅"/>
                        <m:ctrlPr>
                          <a:rPr kumimoji="0" lang="es-CL" altLang="es-ES" sz="2800" b="0" i="1" smtClean="0">
                            <a:latin typeface="Cambria Math" panose="02040503050406030204" pitchFamily="18" charset="0"/>
                          </a:rPr>
                        </m:ctrlPr>
                      </m:accPr>
                      <m:e>
                        <m:r>
                          <a:rPr kumimoji="0" lang="es-CL" altLang="es-ES" sz="2800" b="0" i="1" smtClean="0">
                            <a:latin typeface="Cambria Math"/>
                          </a:rPr>
                          <m:t>𝐼</m:t>
                        </m:r>
                      </m:e>
                    </m:acc>
                    <m:r>
                      <a:rPr kumimoji="0" lang="es-CL" altLang="es-ES" sz="2800" b="0" i="1" smtClean="0">
                        <a:latin typeface="Cambria Math"/>
                      </a:rPr>
                      <m:t>+</m:t>
                    </m:r>
                    <m:acc>
                      <m:accPr>
                        <m:chr m:val="̅"/>
                        <m:ctrlPr>
                          <a:rPr kumimoji="0" lang="es-CL" altLang="es-ES" sz="2800" b="0" i="1" smtClean="0">
                            <a:latin typeface="Cambria Math" panose="02040503050406030204" pitchFamily="18" charset="0"/>
                          </a:rPr>
                        </m:ctrlPr>
                      </m:accPr>
                      <m:e>
                        <m:r>
                          <a:rPr kumimoji="0" lang="es-CL" altLang="es-ES" sz="2800" b="0" i="1" smtClean="0">
                            <a:latin typeface="Cambria Math"/>
                          </a:rPr>
                          <m:t>𝐺</m:t>
                        </m:r>
                      </m:e>
                    </m:acc>
                  </m:oMath>
                </a14:m>
                <a:r>
                  <a:rPr kumimoji="0" lang="es-ES" altLang="es-ES" sz="2800" dirty="0" smtClean="0"/>
                  <a:t> </a:t>
                </a:r>
                <a:endParaRPr kumimoji="0" lang="es-ES_tradnl" altLang="es-ES" sz="3600" dirty="0">
                  <a:latin typeface="Times New Roman" pitchFamily="18" charset="0"/>
                </a:endParaRPr>
              </a:p>
              <a:p>
                <a:pPr marL="0" indent="0" eaLnBrk="1" hangingPunct="1">
                  <a:lnSpc>
                    <a:spcPct val="90000"/>
                  </a:lnSpc>
                  <a:spcBef>
                    <a:spcPct val="20000"/>
                  </a:spcBef>
                  <a:buClr>
                    <a:srgbClr val="A50021"/>
                  </a:buClr>
                  <a:buSzPct val="75000"/>
                </a:pPr>
                <a:endParaRPr kumimoji="0" lang="es-ES_tradnl" altLang="es-ES" sz="2000" dirty="0" smtClean="0">
                  <a:latin typeface="Times New Roman" pitchFamily="18" charset="0"/>
                </a:endParaRPr>
              </a:p>
              <a:p>
                <a:pPr marL="0" indent="0" eaLnBrk="1" hangingPunct="1">
                  <a:lnSpc>
                    <a:spcPct val="90000"/>
                  </a:lnSpc>
                  <a:spcBef>
                    <a:spcPct val="20000"/>
                  </a:spcBef>
                  <a:buClr>
                    <a:srgbClr val="A50021"/>
                  </a:buClr>
                  <a:buSzPct val="75000"/>
                </a:pPr>
                <a:r>
                  <a:rPr kumimoji="0" lang="es-ES_tradnl" altLang="es-ES" sz="2000" dirty="0" smtClean="0">
                    <a:latin typeface="Times New Roman" pitchFamily="18" charset="0"/>
                  </a:rPr>
                  <a:t>Para nuestro análisis, consideramos que el gasto (G) es una variable autónoma: ya que no depende de otra variable que no sea de las decisiones gubernamentales.</a:t>
                </a:r>
                <a:endParaRPr kumimoji="0" lang="es-ES_tradnl" altLang="es-ES" sz="2000" dirty="0">
                  <a:latin typeface="Times New Roman" pitchFamily="18" charset="0"/>
                </a:endParaRPr>
              </a:p>
            </p:txBody>
          </p:sp>
        </mc:Choice>
        <mc:Fallback xmlns="">
          <p:sp>
            <p:nvSpPr>
              <p:cNvPr id="15" name="Rectangle 18"/>
              <p:cNvSpPr>
                <a:spLocks noRot="1" noChangeAspect="1" noMove="1" noResize="1" noEditPoints="1" noAdjustHandles="1" noChangeArrowheads="1" noChangeShapeType="1" noTextEdit="1"/>
              </p:cNvSpPr>
              <p:nvPr/>
            </p:nvSpPr>
            <p:spPr bwMode="auto">
              <a:xfrm>
                <a:off x="755576" y="4149080"/>
                <a:ext cx="7772400" cy="503238"/>
              </a:xfrm>
              <a:prstGeom prst="rect">
                <a:avLst/>
              </a:prstGeom>
              <a:blipFill>
                <a:blip r:embed="rId2"/>
                <a:stretch>
                  <a:fillRect l="-863" r="-1412" b="-2609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p:sp>
        <p:nvSpPr>
          <p:cNvPr id="5"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281562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Effect transition="in" filter="blinds(horizontal)">
                                      <p:cBhvr>
                                        <p:cTn id="7" dur="500"/>
                                        <p:tgtEl>
                                          <p:spTgt spid="164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08">
                                            <p:txEl>
                                              <p:pRg st="2" end="2"/>
                                            </p:txEl>
                                          </p:spTgt>
                                        </p:tgtEl>
                                        <p:attrNameLst>
                                          <p:attrName>style.visibility</p:attrName>
                                        </p:attrNameLst>
                                      </p:cBhvr>
                                      <p:to>
                                        <p:strVal val="visible"/>
                                      </p:to>
                                    </p:set>
                                    <p:animEffect transition="in" filter="blinds(horizontal)">
                                      <p:cBhvr>
                                        <p:cTn id="12" dur="500"/>
                                        <p:tgtEl>
                                          <p:spTgt spid="164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08">
                                            <p:txEl>
                                              <p:pRg st="4" end="4"/>
                                            </p:txEl>
                                          </p:spTgt>
                                        </p:tgtEl>
                                        <p:attrNameLst>
                                          <p:attrName>style.visibility</p:attrName>
                                        </p:attrNameLst>
                                      </p:cBhvr>
                                      <p:to>
                                        <p:strVal val="visible"/>
                                      </p:to>
                                    </p:set>
                                    <p:animEffect transition="in" filter="blinds(horizontal)">
                                      <p:cBhvr>
                                        <p:cTn id="17" dur="500"/>
                                        <p:tgtEl>
                                          <p:spTgt spid="1640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08">
                                            <p:txEl>
                                              <p:pRg st="6" end="6"/>
                                            </p:txEl>
                                          </p:spTgt>
                                        </p:tgtEl>
                                        <p:attrNameLst>
                                          <p:attrName>style.visibility</p:attrName>
                                        </p:attrNameLst>
                                      </p:cBhvr>
                                      <p:to>
                                        <p:strVal val="visible"/>
                                      </p:to>
                                    </p:set>
                                    <p:animEffect transition="in" filter="blinds(horizontal)">
                                      <p:cBhvr>
                                        <p:cTn id="22" dur="500"/>
                                        <p:tgtEl>
                                          <p:spTgt spid="16408">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09">
                                            <p:txEl>
                                              <p:pRg st="0" end="0"/>
                                            </p:txEl>
                                          </p:spTgt>
                                        </p:tgtEl>
                                        <p:attrNameLst>
                                          <p:attrName>style.visibility</p:attrName>
                                        </p:attrNameLst>
                                      </p:cBhvr>
                                      <p:to>
                                        <p:strVal val="visible"/>
                                      </p:to>
                                    </p:set>
                                    <p:animEffect transition="in" filter="blinds(horizontal)">
                                      <p:cBhvr>
                                        <p:cTn id="27" dur="500"/>
                                        <p:tgtEl>
                                          <p:spTgt spid="1640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blinds(horizontal)">
                                      <p:cBhvr>
                                        <p:cTn id="32" dur="500"/>
                                        <p:tgtEl>
                                          <p:spTgt spid="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xEl>
                                              <p:pRg st="2" end="2"/>
                                            </p:txEl>
                                          </p:spTgt>
                                        </p:tgtEl>
                                        <p:attrNameLst>
                                          <p:attrName>style.visibility</p:attrName>
                                        </p:attrNameLst>
                                      </p:cBhvr>
                                      <p:to>
                                        <p:strVal val="visible"/>
                                      </p:to>
                                    </p:set>
                                    <p:animEffect transition="in" filter="blinds(horizontal)">
                                      <p:cBhvr>
                                        <p:cTn id="3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8" grpId="0" build="p"/>
      <p:bldP spid="16409" grpId="0" build="p"/>
      <p:bldP spid="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408" name="Rectangle 24"/>
              <p:cNvSpPr>
                <a:spLocks noChangeArrowheads="1"/>
              </p:cNvSpPr>
              <p:nvPr/>
            </p:nvSpPr>
            <p:spPr bwMode="auto">
              <a:xfrm>
                <a:off x="468312" y="908720"/>
                <a:ext cx="8059663" cy="50323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000" dirty="0" smtClean="0"/>
                  <a:t>Al incorporar </a:t>
                </a:r>
                <a:r>
                  <a:rPr kumimoji="0" lang="es-ES" altLang="es-ES" b="1" dirty="0" smtClean="0"/>
                  <a:t>el sector gobierno,</a:t>
                </a:r>
                <a:r>
                  <a:rPr kumimoji="0" lang="es-ES" altLang="es-ES" sz="2000" dirty="0" smtClean="0"/>
                  <a:t>  aparecen los impuestos y transferencias</a:t>
                </a:r>
              </a:p>
              <a:p>
                <a:pPr eaLnBrk="1" hangingPunct="1">
                  <a:lnSpc>
                    <a:spcPct val="90000"/>
                  </a:lnSpc>
                  <a:spcBef>
                    <a:spcPct val="20000"/>
                  </a:spcBef>
                  <a:buClr>
                    <a:srgbClr val="A50021"/>
                  </a:buClr>
                  <a:buSzPct val="75000"/>
                  <a:buFont typeface="Wingdings" pitchFamily="2" charset="2"/>
                  <a:buNone/>
                </a:pPr>
                <a:endParaRPr kumimoji="0" lang="es-ES" altLang="es-ES" sz="2000" dirty="0"/>
              </a:p>
              <a:p>
                <a:pPr eaLnBrk="1" hangingPunct="1">
                  <a:lnSpc>
                    <a:spcPct val="90000"/>
                  </a:lnSpc>
                  <a:spcBef>
                    <a:spcPct val="20000"/>
                  </a:spcBef>
                  <a:buClr>
                    <a:srgbClr val="A50021"/>
                  </a:buClr>
                  <a:buSzPct val="75000"/>
                  <a:buFont typeface="Wingdings" pitchFamily="2" charset="2"/>
                  <a:buNone/>
                </a:pPr>
                <a:r>
                  <a:rPr kumimoji="0" lang="es-ES" altLang="es-ES" sz="2000" b="1" dirty="0" smtClean="0"/>
                  <a:t>IMPUESTOS</a:t>
                </a:r>
              </a:p>
              <a:p>
                <a:pPr eaLnBrk="1" hangingPunct="1">
                  <a:lnSpc>
                    <a:spcPct val="90000"/>
                  </a:lnSpc>
                  <a:spcBef>
                    <a:spcPct val="20000"/>
                  </a:spcBef>
                  <a:buClr>
                    <a:srgbClr val="A50021"/>
                  </a:buClr>
                  <a:buSzPct val="75000"/>
                  <a:buFont typeface="Wingdings" pitchFamily="2" charset="2"/>
                  <a:buNone/>
                </a:pPr>
                <a:endParaRPr kumimoji="0" lang="es-ES" altLang="es-ES" sz="2000" dirty="0"/>
              </a:p>
              <a:p>
                <a:pPr eaLnBrk="1" hangingPunct="1">
                  <a:lnSpc>
                    <a:spcPct val="90000"/>
                  </a:lnSpc>
                  <a:spcBef>
                    <a:spcPct val="20000"/>
                  </a:spcBef>
                  <a:buClr>
                    <a:srgbClr val="A50021"/>
                  </a:buClr>
                  <a:buSzPct val="75000"/>
                  <a:buFont typeface="Wingdings" pitchFamily="2" charset="2"/>
                  <a:buNone/>
                </a:pPr>
                <a:r>
                  <a:rPr kumimoji="0" lang="es-ES" altLang="es-ES" sz="2000" dirty="0" smtClean="0"/>
                  <a:t>Los impuestos (T) se aplican sobre el Producto (Y), y la mayoría de ellos son de tipo proporcionales (t) . Por lo tanto, podemos decir que:</a:t>
                </a:r>
              </a:p>
              <a:p>
                <a:pPr eaLnBrk="1" hangingPunct="1">
                  <a:lnSpc>
                    <a:spcPct val="90000"/>
                  </a:lnSpc>
                  <a:spcBef>
                    <a:spcPct val="20000"/>
                  </a:spcBef>
                  <a:buClr>
                    <a:srgbClr val="A50021"/>
                  </a:buClr>
                  <a:buSzPct val="75000"/>
                  <a:buFont typeface="Wingdings" pitchFamily="2" charset="2"/>
                  <a:buNone/>
                </a:pPr>
                <a:endParaRPr kumimoji="0" lang="es-ES" altLang="es-ES" sz="2000" dirty="0"/>
              </a:p>
              <a:p>
                <a:pPr algn="ctr" eaLnBrk="1" hangingPunct="1">
                  <a:lnSpc>
                    <a:spcPct val="90000"/>
                  </a:lnSpc>
                  <a:spcBef>
                    <a:spcPct val="20000"/>
                  </a:spcBef>
                  <a:buClr>
                    <a:srgbClr val="A50021"/>
                  </a:buClr>
                  <a:buSzPct val="75000"/>
                  <a:buFont typeface="Wingdings" pitchFamily="2" charset="2"/>
                  <a:buNone/>
                </a:pPr>
                <a14:m>
                  <m:oMath xmlns:m="http://schemas.openxmlformats.org/officeDocument/2006/math">
                    <m:r>
                      <a:rPr kumimoji="0" lang="es-CL" altLang="es-ES" sz="3200" b="0" i="1" smtClean="0">
                        <a:latin typeface="Cambria Math"/>
                      </a:rPr>
                      <m:t>𝑇</m:t>
                    </m:r>
                    <m:r>
                      <a:rPr kumimoji="0" lang="es-CL" altLang="es-ES" sz="3200" b="0" i="1" smtClean="0">
                        <a:latin typeface="Cambria Math"/>
                      </a:rPr>
                      <m:t>=</m:t>
                    </m:r>
                    <m:r>
                      <a:rPr kumimoji="0" lang="es-CL" altLang="es-ES" sz="3200" b="0" i="1" smtClean="0">
                        <a:latin typeface="Cambria Math"/>
                      </a:rPr>
                      <m:t>𝑡𝑌</m:t>
                    </m:r>
                  </m:oMath>
                </a14:m>
                <a:r>
                  <a:rPr kumimoji="0" lang="es-ES" altLang="es-ES" sz="3200" dirty="0" smtClean="0"/>
                  <a:t>  </a:t>
                </a:r>
              </a:p>
            </p:txBody>
          </p:sp>
        </mc:Choice>
        <mc:Fallback xmlns="">
          <p:sp>
            <p:nvSpPr>
              <p:cNvPr id="16408" name="Rectangle 24"/>
              <p:cNvSpPr>
                <a:spLocks noRot="1" noChangeAspect="1" noMove="1" noResize="1" noEditPoints="1" noAdjustHandles="1" noChangeArrowheads="1" noChangeShapeType="1" noTextEdit="1"/>
              </p:cNvSpPr>
              <p:nvPr/>
            </p:nvSpPr>
            <p:spPr bwMode="auto">
              <a:xfrm>
                <a:off x="468312" y="908720"/>
                <a:ext cx="8059663" cy="503237"/>
              </a:xfrm>
              <a:prstGeom prst="rect">
                <a:avLst/>
              </a:prstGeom>
              <a:blipFill>
                <a:blip r:embed="rId2"/>
                <a:stretch>
                  <a:fillRect l="-832" t="-16867" r="-756" b="-55542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p:sp>
        <p:nvSpPr>
          <p:cNvPr id="2" name="1 Rectángulo"/>
          <p:cNvSpPr/>
          <p:nvPr/>
        </p:nvSpPr>
        <p:spPr>
          <a:xfrm>
            <a:off x="971600" y="4437112"/>
            <a:ext cx="4572000" cy="1384995"/>
          </a:xfrm>
          <a:prstGeom prst="rect">
            <a:avLst/>
          </a:prstGeom>
        </p:spPr>
        <p:txBody>
          <a:bodyPr>
            <a:spAutoFit/>
          </a:bodyPr>
          <a:lstStyle/>
          <a:p>
            <a:pPr>
              <a:lnSpc>
                <a:spcPct val="90000"/>
              </a:lnSpc>
              <a:spcBef>
                <a:spcPct val="20000"/>
              </a:spcBef>
              <a:buClr>
                <a:srgbClr val="A50021"/>
              </a:buClr>
              <a:buSzPct val="75000"/>
            </a:pPr>
            <a:r>
              <a:rPr lang="es-ES" altLang="es-ES" sz="2000" dirty="0" smtClean="0">
                <a:latin typeface="Arial" panose="020B0604020202020204" pitchFamily="34" charset="0"/>
                <a:cs typeface="Arial" panose="020B0604020202020204" pitchFamily="34" charset="0"/>
              </a:rPr>
              <a:t>CON:</a:t>
            </a:r>
          </a:p>
          <a:p>
            <a:pPr>
              <a:lnSpc>
                <a:spcPct val="90000"/>
              </a:lnSpc>
              <a:spcBef>
                <a:spcPct val="20000"/>
              </a:spcBef>
              <a:buClr>
                <a:srgbClr val="A50021"/>
              </a:buClr>
              <a:buSzPct val="75000"/>
            </a:pPr>
            <a:r>
              <a:rPr lang="es-ES" altLang="es-ES" sz="2000" dirty="0" smtClean="0">
                <a:latin typeface="Arial" panose="020B0604020202020204" pitchFamily="34" charset="0"/>
                <a:cs typeface="Arial" panose="020B0604020202020204" pitchFamily="34" charset="0"/>
              </a:rPr>
              <a:t>T = Impuestos</a:t>
            </a:r>
          </a:p>
          <a:p>
            <a:pPr>
              <a:lnSpc>
                <a:spcPct val="90000"/>
              </a:lnSpc>
              <a:spcBef>
                <a:spcPct val="20000"/>
              </a:spcBef>
              <a:buClr>
                <a:srgbClr val="A50021"/>
              </a:buClr>
              <a:buSzPct val="75000"/>
            </a:pPr>
            <a:r>
              <a:rPr lang="es-ES" altLang="es-ES" sz="2000" dirty="0">
                <a:latin typeface="Arial" panose="020B0604020202020204" pitchFamily="34" charset="0"/>
                <a:cs typeface="Arial" panose="020B0604020202020204" pitchFamily="34" charset="0"/>
              </a:rPr>
              <a:t>t</a:t>
            </a:r>
            <a:r>
              <a:rPr lang="es-ES" altLang="es-ES" sz="2000" dirty="0" smtClean="0">
                <a:latin typeface="Arial" panose="020B0604020202020204" pitchFamily="34" charset="0"/>
                <a:cs typeface="Arial" panose="020B0604020202020204" pitchFamily="34" charset="0"/>
              </a:rPr>
              <a:t>  = Tasa impositiva</a:t>
            </a:r>
          </a:p>
          <a:p>
            <a:pPr>
              <a:lnSpc>
                <a:spcPct val="90000"/>
              </a:lnSpc>
              <a:spcBef>
                <a:spcPct val="20000"/>
              </a:spcBef>
              <a:buClr>
                <a:srgbClr val="A50021"/>
              </a:buClr>
              <a:buSzPct val="75000"/>
            </a:pPr>
            <a:r>
              <a:rPr lang="es-ES" altLang="es-ES" sz="2000" dirty="0" smtClean="0">
                <a:latin typeface="Arial" panose="020B0604020202020204" pitchFamily="34" charset="0"/>
                <a:cs typeface="Arial" panose="020B0604020202020204" pitchFamily="34" charset="0"/>
              </a:rPr>
              <a:t>Y = Producto o Renta</a:t>
            </a:r>
            <a:endParaRPr lang="es-ES" altLang="es-ES" sz="2000" dirty="0">
              <a:latin typeface="Arial" panose="020B0604020202020204" pitchFamily="34" charset="0"/>
              <a:cs typeface="Arial" panose="020B0604020202020204" pitchFamily="34" charset="0"/>
            </a:endParaRPr>
          </a:p>
        </p:txBody>
      </p:sp>
      <p:sp>
        <p:nvSpPr>
          <p:cNvPr id="5" name="Rectangle 25"/>
          <p:cNvSpPr>
            <a:spLocks noChangeArrowheads="1"/>
          </p:cNvSpPr>
          <p:nvPr/>
        </p:nvSpPr>
        <p:spPr bwMode="auto">
          <a:xfrm>
            <a:off x="179512" y="188640"/>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800" dirty="0" smtClean="0"/>
              <a:t>Consumo</a:t>
            </a:r>
            <a:endParaRPr kumimoji="0" lang="es-ES_tradnl" altLang="es-ES" sz="2800" dirty="0">
              <a:latin typeface="Times New Roman" pitchFamily="18" charset="0"/>
            </a:endParaRPr>
          </a:p>
        </p:txBody>
      </p:sp>
      <p:sp>
        <p:nvSpPr>
          <p:cNvPr id="6"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84903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Effect transition="in" filter="blinds(horizontal)">
                                      <p:cBhvr>
                                        <p:cTn id="7" dur="500"/>
                                        <p:tgtEl>
                                          <p:spTgt spid="164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08">
                                            <p:txEl>
                                              <p:pRg st="2" end="2"/>
                                            </p:txEl>
                                          </p:spTgt>
                                        </p:tgtEl>
                                        <p:attrNameLst>
                                          <p:attrName>style.visibility</p:attrName>
                                        </p:attrNameLst>
                                      </p:cBhvr>
                                      <p:to>
                                        <p:strVal val="visible"/>
                                      </p:to>
                                    </p:set>
                                    <p:animEffect transition="in" filter="blinds(horizontal)">
                                      <p:cBhvr>
                                        <p:cTn id="12" dur="500"/>
                                        <p:tgtEl>
                                          <p:spTgt spid="164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08">
                                            <p:txEl>
                                              <p:pRg st="4" end="4"/>
                                            </p:txEl>
                                          </p:spTgt>
                                        </p:tgtEl>
                                        <p:attrNameLst>
                                          <p:attrName>style.visibility</p:attrName>
                                        </p:attrNameLst>
                                      </p:cBhvr>
                                      <p:to>
                                        <p:strVal val="visible"/>
                                      </p:to>
                                    </p:set>
                                    <p:animEffect transition="in" filter="blinds(horizontal)">
                                      <p:cBhvr>
                                        <p:cTn id="17" dur="500"/>
                                        <p:tgtEl>
                                          <p:spTgt spid="1640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08">
                                            <p:txEl>
                                              <p:pRg st="6" end="6"/>
                                            </p:txEl>
                                          </p:spTgt>
                                        </p:tgtEl>
                                        <p:attrNameLst>
                                          <p:attrName>style.visibility</p:attrName>
                                        </p:attrNameLst>
                                      </p:cBhvr>
                                      <p:to>
                                        <p:strVal val="visible"/>
                                      </p:to>
                                    </p:set>
                                    <p:animEffect transition="in" filter="blinds(horizontal)">
                                      <p:cBhvr>
                                        <p:cTn id="22" dur="500"/>
                                        <p:tgtEl>
                                          <p:spTgt spid="1640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8"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408" name="Rectangle 24"/>
              <p:cNvSpPr>
                <a:spLocks noChangeArrowheads="1"/>
              </p:cNvSpPr>
              <p:nvPr/>
            </p:nvSpPr>
            <p:spPr bwMode="auto">
              <a:xfrm>
                <a:off x="468312" y="908720"/>
                <a:ext cx="8059663" cy="50323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000" b="1" dirty="0" smtClean="0"/>
                  <a:t>TRANSFERENCIAS</a:t>
                </a:r>
              </a:p>
              <a:p>
                <a:pPr eaLnBrk="1" hangingPunct="1">
                  <a:lnSpc>
                    <a:spcPct val="90000"/>
                  </a:lnSpc>
                  <a:spcBef>
                    <a:spcPct val="20000"/>
                  </a:spcBef>
                  <a:buClr>
                    <a:srgbClr val="A50021"/>
                  </a:buClr>
                  <a:buSzPct val="75000"/>
                  <a:buFont typeface="Wingdings" pitchFamily="2" charset="2"/>
                  <a:buNone/>
                </a:pPr>
                <a:endParaRPr kumimoji="0" lang="es-ES" altLang="es-ES" sz="2000" dirty="0"/>
              </a:p>
              <a:p>
                <a:pPr eaLnBrk="1" hangingPunct="1">
                  <a:lnSpc>
                    <a:spcPct val="90000"/>
                  </a:lnSpc>
                  <a:spcBef>
                    <a:spcPct val="20000"/>
                  </a:spcBef>
                  <a:buClr>
                    <a:srgbClr val="A50021"/>
                  </a:buClr>
                  <a:buSzPct val="75000"/>
                  <a:buFont typeface="Wingdings" pitchFamily="2" charset="2"/>
                  <a:buNone/>
                </a:pPr>
                <a:r>
                  <a:rPr kumimoji="0" lang="es-ES" altLang="es-ES" sz="2000" dirty="0" smtClean="0"/>
                  <a:t>Las transferencias, son cantidades de dinero que el sector </a:t>
                </a:r>
                <a:r>
                  <a:rPr kumimoji="0" lang="es-ES" altLang="es-ES" sz="2000" dirty="0"/>
                  <a:t>p</a:t>
                </a:r>
                <a:r>
                  <a:rPr kumimoji="0" lang="es-ES" altLang="es-ES" sz="2000" dirty="0" smtClean="0"/>
                  <a:t>úblico asigna a la población, las cuales se suman al ingreso disponible.</a:t>
                </a:r>
              </a:p>
              <a:p>
                <a:pPr eaLnBrk="1" hangingPunct="1">
                  <a:lnSpc>
                    <a:spcPct val="90000"/>
                  </a:lnSpc>
                  <a:spcBef>
                    <a:spcPct val="20000"/>
                  </a:spcBef>
                  <a:buClr>
                    <a:srgbClr val="A50021"/>
                  </a:buClr>
                  <a:buSzPct val="75000"/>
                  <a:buFont typeface="Wingdings" pitchFamily="2" charset="2"/>
                  <a:buNone/>
                </a:pPr>
                <a:endParaRPr kumimoji="0" lang="es-ES" altLang="es-ES" sz="2000" dirty="0"/>
              </a:p>
              <a:p>
                <a:pPr eaLnBrk="1" hangingPunct="1">
                  <a:lnSpc>
                    <a:spcPct val="90000"/>
                  </a:lnSpc>
                  <a:spcBef>
                    <a:spcPct val="20000"/>
                  </a:spcBef>
                  <a:buClr>
                    <a:srgbClr val="A50021"/>
                  </a:buClr>
                  <a:buSzPct val="75000"/>
                  <a:buFont typeface="Wingdings" pitchFamily="2" charset="2"/>
                  <a:buNone/>
                </a:pPr>
                <a:r>
                  <a:rPr kumimoji="0" lang="es-ES" altLang="es-ES" sz="2000" dirty="0" smtClean="0"/>
                  <a:t>Un ejemplo de estas es el Bono Marzo</a:t>
                </a:r>
              </a:p>
              <a:p>
                <a:pPr eaLnBrk="1" hangingPunct="1">
                  <a:lnSpc>
                    <a:spcPct val="90000"/>
                  </a:lnSpc>
                  <a:spcBef>
                    <a:spcPct val="20000"/>
                  </a:spcBef>
                  <a:buClr>
                    <a:srgbClr val="A50021"/>
                  </a:buClr>
                  <a:buSzPct val="75000"/>
                  <a:buFont typeface="Wingdings" pitchFamily="2" charset="2"/>
                  <a:buNone/>
                </a:pPr>
                <a:endParaRPr kumimoji="0" lang="es-ES" altLang="es-ES" sz="2000" dirty="0"/>
              </a:p>
              <a:p>
                <a:pPr eaLnBrk="1" hangingPunct="1">
                  <a:lnSpc>
                    <a:spcPct val="90000"/>
                  </a:lnSpc>
                  <a:spcBef>
                    <a:spcPct val="20000"/>
                  </a:spcBef>
                  <a:buClr>
                    <a:srgbClr val="A50021"/>
                  </a:buClr>
                  <a:buSzPct val="75000"/>
                  <a:buFont typeface="Wingdings" pitchFamily="2" charset="2"/>
                  <a:buNone/>
                </a:pPr>
                <a:r>
                  <a:rPr kumimoji="0" lang="es-ES" altLang="es-ES" sz="2000" dirty="0" smtClean="0"/>
                  <a:t>Para nuestro caso consideramos, al igual que en el gasto, que es una variable autónoma, ya que no depende de ninguna variable de nuestro modelo, sino que de las decisiones tomada por el gobierno.</a:t>
                </a:r>
              </a:p>
              <a:p>
                <a:pPr eaLnBrk="1" hangingPunct="1">
                  <a:lnSpc>
                    <a:spcPct val="90000"/>
                  </a:lnSpc>
                  <a:spcBef>
                    <a:spcPct val="20000"/>
                  </a:spcBef>
                  <a:buClr>
                    <a:srgbClr val="A50021"/>
                  </a:buClr>
                  <a:buSzPct val="75000"/>
                  <a:buFont typeface="Wingdings" pitchFamily="2" charset="2"/>
                  <a:buNone/>
                </a:pPr>
                <a:endParaRPr kumimoji="0" lang="es-ES" altLang="es-ES" sz="2000" dirty="0"/>
              </a:p>
              <a:p>
                <a:pPr eaLnBrk="1" hangingPunct="1">
                  <a:lnSpc>
                    <a:spcPct val="90000"/>
                  </a:lnSpc>
                  <a:spcBef>
                    <a:spcPct val="20000"/>
                  </a:spcBef>
                  <a:buClr>
                    <a:srgbClr val="A50021"/>
                  </a:buClr>
                  <a:buSzPct val="75000"/>
                  <a:buFont typeface="Wingdings" pitchFamily="2" charset="2"/>
                  <a:buNone/>
                </a:pPr>
                <a:r>
                  <a:rPr kumimoji="0" lang="es-ES" altLang="es-ES" sz="2000" dirty="0" smtClean="0"/>
                  <a:t>Dado esto, ahora tenemos que </a:t>
                </a:r>
              </a:p>
              <a:p>
                <a:pPr eaLnBrk="1" hangingPunct="1">
                  <a:lnSpc>
                    <a:spcPct val="90000"/>
                  </a:lnSpc>
                  <a:spcBef>
                    <a:spcPct val="20000"/>
                  </a:spcBef>
                  <a:buClr>
                    <a:srgbClr val="A50021"/>
                  </a:buClr>
                  <a:buSzPct val="75000"/>
                  <a:buFont typeface="Wingdings" pitchFamily="2" charset="2"/>
                  <a:buNone/>
                </a:pPr>
                <a:endParaRPr kumimoji="0" lang="es-ES" altLang="es-ES" sz="2000" dirty="0" smtClean="0"/>
              </a:p>
              <a:p>
                <a:pPr eaLnBrk="1" hangingPunct="1">
                  <a:lnSpc>
                    <a:spcPct val="90000"/>
                  </a:lnSpc>
                  <a:spcBef>
                    <a:spcPct val="20000"/>
                  </a:spcBef>
                  <a:buClr>
                    <a:srgbClr val="A50021"/>
                  </a:buClr>
                  <a:buSzPct val="75000"/>
                  <a:buFont typeface="Wingdings" pitchFamily="2" charset="2"/>
                  <a:buNone/>
                </a:pPr>
                <a14:m>
                  <m:oMathPara xmlns:m="http://schemas.openxmlformats.org/officeDocument/2006/math">
                    <m:oMathParaPr>
                      <m:jc m:val="centerGroup"/>
                    </m:oMathParaPr>
                    <m:oMath xmlns:m="http://schemas.openxmlformats.org/officeDocument/2006/math">
                      <m:r>
                        <a:rPr kumimoji="0" lang="es-CL" altLang="es-ES" sz="2000" b="0" i="1" smtClean="0">
                          <a:latin typeface="Cambria Math"/>
                        </a:rPr>
                        <m:t>𝑌𝑑</m:t>
                      </m:r>
                      <m:r>
                        <a:rPr kumimoji="0" lang="es-CL" altLang="es-ES" sz="2000" b="0" i="1" smtClean="0">
                          <a:latin typeface="Cambria Math"/>
                        </a:rPr>
                        <m:t>=</m:t>
                      </m:r>
                      <m:r>
                        <a:rPr kumimoji="0" lang="es-CL" altLang="es-ES" sz="2000" b="0" i="1" smtClean="0">
                          <a:latin typeface="Cambria Math"/>
                        </a:rPr>
                        <m:t>𝑌</m:t>
                      </m:r>
                      <m:r>
                        <a:rPr kumimoji="0" lang="es-CL" altLang="es-ES" sz="2000" b="0" i="1" smtClean="0">
                          <a:latin typeface="Cambria Math"/>
                        </a:rPr>
                        <m:t>−</m:t>
                      </m:r>
                      <m:r>
                        <a:rPr kumimoji="0" lang="es-CL" altLang="es-ES" sz="2000" b="0" i="1" smtClean="0">
                          <a:latin typeface="Cambria Math"/>
                        </a:rPr>
                        <m:t>𝑇</m:t>
                      </m:r>
                      <m:r>
                        <a:rPr kumimoji="0" lang="es-CL" altLang="es-ES" sz="2000" b="0" i="1" smtClean="0">
                          <a:latin typeface="Cambria Math"/>
                        </a:rPr>
                        <m:t>+</m:t>
                      </m:r>
                      <m:r>
                        <a:rPr kumimoji="0" lang="es-CL" altLang="es-ES" sz="2000" b="0" i="1" smtClean="0">
                          <a:latin typeface="Cambria Math"/>
                        </a:rPr>
                        <m:t>𝑇𝑅</m:t>
                      </m:r>
                    </m:oMath>
                  </m:oMathPara>
                </a14:m>
                <a:endParaRPr kumimoji="0" lang="es-ES" altLang="es-ES" sz="2000" dirty="0" smtClean="0"/>
              </a:p>
              <a:p>
                <a:pPr eaLnBrk="1" hangingPunct="1">
                  <a:lnSpc>
                    <a:spcPct val="90000"/>
                  </a:lnSpc>
                  <a:spcBef>
                    <a:spcPct val="20000"/>
                  </a:spcBef>
                  <a:buClr>
                    <a:srgbClr val="A50021"/>
                  </a:buClr>
                  <a:buSzPct val="75000"/>
                  <a:buFont typeface="Wingdings" pitchFamily="2" charset="2"/>
                  <a:buNone/>
                </a:pPr>
                <a:endParaRPr kumimoji="0" lang="es-ES" altLang="es-ES" sz="2000" dirty="0" smtClean="0"/>
              </a:p>
              <a:p>
                <a:pPr eaLnBrk="1" hangingPunct="1">
                  <a:lnSpc>
                    <a:spcPct val="90000"/>
                  </a:lnSpc>
                  <a:spcBef>
                    <a:spcPct val="20000"/>
                  </a:spcBef>
                  <a:buClr>
                    <a:srgbClr val="A50021"/>
                  </a:buClr>
                  <a:buSzPct val="75000"/>
                  <a:buFont typeface="Wingdings" pitchFamily="2" charset="2"/>
                  <a:buNone/>
                </a:pPr>
                <a:endParaRPr kumimoji="0" lang="es-ES" altLang="es-ES" sz="2000" dirty="0"/>
              </a:p>
            </p:txBody>
          </p:sp>
        </mc:Choice>
        <mc:Fallback xmlns="">
          <p:sp>
            <p:nvSpPr>
              <p:cNvPr id="16408" name="Rectangle 24"/>
              <p:cNvSpPr>
                <a:spLocks noRot="1" noChangeAspect="1" noMove="1" noResize="1" noEditPoints="1" noAdjustHandles="1" noChangeArrowheads="1" noChangeShapeType="1" noTextEdit="1"/>
              </p:cNvSpPr>
              <p:nvPr/>
            </p:nvSpPr>
            <p:spPr bwMode="auto">
              <a:xfrm>
                <a:off x="468312" y="908720"/>
                <a:ext cx="8059663" cy="503237"/>
              </a:xfrm>
              <a:prstGeom prst="rect">
                <a:avLst/>
              </a:prstGeom>
              <a:blipFill>
                <a:blip r:embed="rId2"/>
                <a:stretch>
                  <a:fillRect l="-832" t="-12048" r="-832" b="-83734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p:sp>
        <p:nvSpPr>
          <p:cNvPr id="4" name="Rectangle 25"/>
          <p:cNvSpPr>
            <a:spLocks noChangeArrowheads="1"/>
          </p:cNvSpPr>
          <p:nvPr/>
        </p:nvSpPr>
        <p:spPr bwMode="auto">
          <a:xfrm>
            <a:off x="179512" y="188640"/>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800" dirty="0" smtClean="0"/>
              <a:t>Consumo</a:t>
            </a:r>
            <a:endParaRPr kumimoji="0" lang="es-ES_tradnl" altLang="es-ES" sz="2800" dirty="0">
              <a:latin typeface="Times New Roman" pitchFamily="18" charset="0"/>
            </a:endParaRPr>
          </a:p>
        </p:txBody>
      </p:sp>
      <p:sp>
        <p:nvSpPr>
          <p:cNvPr id="5"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3214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Effect transition="in" filter="blinds(horizontal)">
                                      <p:cBhvr>
                                        <p:cTn id="7" dur="500"/>
                                        <p:tgtEl>
                                          <p:spTgt spid="164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08">
                                            <p:txEl>
                                              <p:pRg st="2" end="2"/>
                                            </p:txEl>
                                          </p:spTgt>
                                        </p:tgtEl>
                                        <p:attrNameLst>
                                          <p:attrName>style.visibility</p:attrName>
                                        </p:attrNameLst>
                                      </p:cBhvr>
                                      <p:to>
                                        <p:strVal val="visible"/>
                                      </p:to>
                                    </p:set>
                                    <p:animEffect transition="in" filter="blinds(horizontal)">
                                      <p:cBhvr>
                                        <p:cTn id="12" dur="500"/>
                                        <p:tgtEl>
                                          <p:spTgt spid="164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08">
                                            <p:txEl>
                                              <p:pRg st="4" end="4"/>
                                            </p:txEl>
                                          </p:spTgt>
                                        </p:tgtEl>
                                        <p:attrNameLst>
                                          <p:attrName>style.visibility</p:attrName>
                                        </p:attrNameLst>
                                      </p:cBhvr>
                                      <p:to>
                                        <p:strVal val="visible"/>
                                      </p:to>
                                    </p:set>
                                    <p:animEffect transition="in" filter="blinds(horizontal)">
                                      <p:cBhvr>
                                        <p:cTn id="17" dur="500"/>
                                        <p:tgtEl>
                                          <p:spTgt spid="1640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08">
                                            <p:txEl>
                                              <p:pRg st="6" end="6"/>
                                            </p:txEl>
                                          </p:spTgt>
                                        </p:tgtEl>
                                        <p:attrNameLst>
                                          <p:attrName>style.visibility</p:attrName>
                                        </p:attrNameLst>
                                      </p:cBhvr>
                                      <p:to>
                                        <p:strVal val="visible"/>
                                      </p:to>
                                    </p:set>
                                    <p:animEffect transition="in" filter="blinds(horizontal)">
                                      <p:cBhvr>
                                        <p:cTn id="22" dur="500"/>
                                        <p:tgtEl>
                                          <p:spTgt spid="1640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08">
                                            <p:txEl>
                                              <p:pRg st="8" end="8"/>
                                            </p:txEl>
                                          </p:spTgt>
                                        </p:tgtEl>
                                        <p:attrNameLst>
                                          <p:attrName>style.visibility</p:attrName>
                                        </p:attrNameLst>
                                      </p:cBhvr>
                                      <p:to>
                                        <p:strVal val="visible"/>
                                      </p:to>
                                    </p:set>
                                    <p:animEffect transition="in" filter="blinds(horizontal)">
                                      <p:cBhvr>
                                        <p:cTn id="27" dur="500"/>
                                        <p:tgtEl>
                                          <p:spTgt spid="16408">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408">
                                            <p:txEl>
                                              <p:pRg st="10" end="10"/>
                                            </p:txEl>
                                          </p:spTgt>
                                        </p:tgtEl>
                                        <p:attrNameLst>
                                          <p:attrName>style.visibility</p:attrName>
                                        </p:attrNameLst>
                                      </p:cBhvr>
                                      <p:to>
                                        <p:strVal val="visible"/>
                                      </p:to>
                                    </p:set>
                                    <p:animEffect transition="in" filter="blinds(horizontal)">
                                      <p:cBhvr>
                                        <p:cTn id="32" dur="500"/>
                                        <p:tgtEl>
                                          <p:spTgt spid="16408">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blinds(horizontal)">
                                      <p:cBhvr>
                                        <p:cTn id="3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8"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1 Rectángulo"/>
              <p:cNvSpPr/>
              <p:nvPr/>
            </p:nvSpPr>
            <p:spPr>
              <a:xfrm>
                <a:off x="395536" y="980728"/>
                <a:ext cx="8424936" cy="1406988"/>
              </a:xfrm>
              <a:prstGeom prst="rect">
                <a:avLst/>
              </a:prstGeom>
            </p:spPr>
            <p:txBody>
              <a:bodyPr wrap="square">
                <a:spAutoFit/>
              </a:bodyPr>
              <a:lstStyle/>
              <a:p>
                <a:pPr>
                  <a:lnSpc>
                    <a:spcPct val="90000"/>
                  </a:lnSpc>
                  <a:spcBef>
                    <a:spcPct val="20000"/>
                  </a:spcBef>
                  <a:buClr>
                    <a:srgbClr val="A50021"/>
                  </a:buClr>
                  <a:buSzPct val="75000"/>
                </a:pPr>
                <a:endParaRPr lang="es-ES" altLang="es-ES" dirty="0" smtClean="0"/>
              </a:p>
              <a:p>
                <a:pPr>
                  <a:lnSpc>
                    <a:spcPct val="90000"/>
                  </a:lnSpc>
                  <a:spcBef>
                    <a:spcPct val="20000"/>
                  </a:spcBef>
                  <a:buClr>
                    <a:srgbClr val="A50021"/>
                  </a:buClr>
                  <a:buSzPct val="75000"/>
                </a:pPr>
                <a:r>
                  <a:rPr lang="es-ES" altLang="es-ES" sz="2000" dirty="0" smtClean="0">
                    <a:latin typeface="Arial" panose="020B0604020202020204" pitchFamily="34" charset="0"/>
                    <a:cs typeface="Arial" panose="020B0604020202020204" pitchFamily="34" charset="0"/>
                  </a:rPr>
                  <a:t>Entonces podemos decir que:  </a:t>
                </a:r>
                <a:endParaRPr lang="es-ES" altLang="es-ES" sz="2000" dirty="0">
                  <a:latin typeface="Arial" panose="020B0604020202020204" pitchFamily="34" charset="0"/>
                  <a:cs typeface="Arial" panose="020B0604020202020204" pitchFamily="34" charset="0"/>
                </a:endParaRPr>
              </a:p>
              <a:p>
                <a:pPr>
                  <a:lnSpc>
                    <a:spcPct val="90000"/>
                  </a:lnSpc>
                  <a:spcBef>
                    <a:spcPct val="20000"/>
                  </a:spcBef>
                  <a:buClr>
                    <a:srgbClr val="A50021"/>
                  </a:buClr>
                  <a:buSzPct val="75000"/>
                </a:pPr>
                <a:endParaRPr lang="es-ES" altLang="es-ES" dirty="0"/>
              </a:p>
              <a:p>
                <a:pPr>
                  <a:lnSpc>
                    <a:spcPct val="90000"/>
                  </a:lnSpc>
                  <a:spcBef>
                    <a:spcPct val="20000"/>
                  </a:spcBef>
                  <a:buClr>
                    <a:srgbClr val="A50021"/>
                  </a:buClr>
                  <a:buSzPct val="75000"/>
                </a:pPr>
                <a14:m>
                  <m:oMathPara xmlns:m="http://schemas.openxmlformats.org/officeDocument/2006/math">
                    <m:oMathParaPr>
                      <m:jc m:val="centerGroup"/>
                    </m:oMathParaPr>
                    <m:oMath xmlns:m="http://schemas.openxmlformats.org/officeDocument/2006/math">
                      <m:r>
                        <a:rPr lang="es-CL" altLang="es-ES" sz="2800" i="1">
                          <a:latin typeface="Cambria Math"/>
                        </a:rPr>
                        <m:t>𝑌𝑑</m:t>
                      </m:r>
                      <m:r>
                        <a:rPr lang="es-CL" altLang="es-ES" sz="2800" i="1">
                          <a:latin typeface="Cambria Math"/>
                        </a:rPr>
                        <m:t>=</m:t>
                      </m:r>
                      <m:r>
                        <a:rPr lang="es-CL" altLang="es-ES" sz="2800" i="1">
                          <a:latin typeface="Cambria Math"/>
                        </a:rPr>
                        <m:t>𝑌</m:t>
                      </m:r>
                      <m:r>
                        <a:rPr lang="es-CL" altLang="es-ES" sz="2800" i="1">
                          <a:latin typeface="Cambria Math"/>
                        </a:rPr>
                        <m:t>−</m:t>
                      </m:r>
                      <m:r>
                        <a:rPr lang="es-CL" altLang="es-ES" sz="2800" i="1">
                          <a:latin typeface="Cambria Math"/>
                        </a:rPr>
                        <m:t>𝑇</m:t>
                      </m:r>
                      <m:r>
                        <a:rPr lang="es-CL" altLang="es-ES" sz="2800" i="1">
                          <a:latin typeface="Cambria Math"/>
                        </a:rPr>
                        <m:t>+</m:t>
                      </m:r>
                      <m:acc>
                        <m:accPr>
                          <m:chr m:val="̅"/>
                          <m:ctrlPr>
                            <a:rPr lang="es-CL" altLang="es-ES" sz="2800" i="1" smtClean="0">
                              <a:latin typeface="Cambria Math" panose="02040503050406030204" pitchFamily="18" charset="0"/>
                            </a:rPr>
                          </m:ctrlPr>
                        </m:accPr>
                        <m:e>
                          <m:r>
                            <a:rPr lang="es-CL" altLang="es-ES" sz="2800" b="0" i="1" smtClean="0">
                              <a:latin typeface="Cambria Math"/>
                            </a:rPr>
                            <m:t>𝑇𝑅</m:t>
                          </m:r>
                        </m:e>
                      </m:acc>
                    </m:oMath>
                  </m:oMathPara>
                </a14:m>
                <a:endParaRPr lang="es-ES" altLang="es-ES" sz="2800" dirty="0"/>
              </a:p>
            </p:txBody>
          </p:sp>
        </mc:Choice>
        <mc:Fallback xmlns="">
          <p:sp>
            <p:nvSpPr>
              <p:cNvPr id="2" name="1 Rectángulo"/>
              <p:cNvSpPr>
                <a:spLocks noRot="1" noChangeAspect="1" noMove="1" noResize="1" noEditPoints="1" noAdjustHandles="1" noChangeArrowheads="1" noChangeShapeType="1" noTextEdit="1"/>
              </p:cNvSpPr>
              <p:nvPr/>
            </p:nvSpPr>
            <p:spPr>
              <a:xfrm>
                <a:off x="395536" y="980728"/>
                <a:ext cx="8424936" cy="1406988"/>
              </a:xfrm>
              <a:prstGeom prst="rect">
                <a:avLst/>
              </a:prstGeom>
              <a:blipFill>
                <a:blip r:embed="rId2"/>
                <a:stretch>
                  <a:fillRect l="-79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0" name="9 Rectángulo"/>
              <p:cNvSpPr/>
              <p:nvPr/>
            </p:nvSpPr>
            <p:spPr>
              <a:xfrm>
                <a:off x="395536" y="2310044"/>
                <a:ext cx="8424936" cy="2911566"/>
              </a:xfrm>
              <a:prstGeom prst="rect">
                <a:avLst/>
              </a:prstGeom>
            </p:spPr>
            <p:txBody>
              <a:bodyPr wrap="square">
                <a:spAutoFit/>
              </a:bodyPr>
              <a:lstStyle/>
              <a:p>
                <a:pPr>
                  <a:lnSpc>
                    <a:spcPct val="90000"/>
                  </a:lnSpc>
                  <a:spcBef>
                    <a:spcPct val="20000"/>
                  </a:spcBef>
                  <a:buClr>
                    <a:srgbClr val="A50021"/>
                  </a:buClr>
                  <a:buSzPct val="75000"/>
                </a:pPr>
                <a:endParaRPr lang="es-ES" altLang="es-ES" dirty="0" smtClean="0"/>
              </a:p>
              <a:p>
                <a:pPr>
                  <a:lnSpc>
                    <a:spcPct val="90000"/>
                  </a:lnSpc>
                  <a:spcBef>
                    <a:spcPct val="20000"/>
                  </a:spcBef>
                  <a:buClr>
                    <a:srgbClr val="A50021"/>
                  </a:buClr>
                  <a:buSzPct val="75000"/>
                </a:pPr>
                <a:r>
                  <a:rPr lang="es-ES" altLang="es-ES" sz="2000" dirty="0" smtClean="0">
                    <a:latin typeface="Arial" panose="020B0604020202020204" pitchFamily="34" charset="0"/>
                    <a:cs typeface="Arial" panose="020B0604020202020204" pitchFamily="34" charset="0"/>
                  </a:rPr>
                  <a:t>Si incorporamos lo que hemos definido como impuestos nos queda:  </a:t>
                </a:r>
                <a:endParaRPr lang="es-ES" altLang="es-ES" sz="2000" dirty="0">
                  <a:latin typeface="Arial" panose="020B0604020202020204" pitchFamily="34" charset="0"/>
                  <a:cs typeface="Arial" panose="020B0604020202020204" pitchFamily="34" charset="0"/>
                </a:endParaRPr>
              </a:p>
              <a:p>
                <a:pPr>
                  <a:lnSpc>
                    <a:spcPct val="90000"/>
                  </a:lnSpc>
                  <a:spcBef>
                    <a:spcPct val="20000"/>
                  </a:spcBef>
                  <a:buClr>
                    <a:srgbClr val="A50021"/>
                  </a:buClr>
                  <a:buSzPct val="75000"/>
                </a:pPr>
                <a:endParaRPr lang="es-ES" altLang="es-ES" dirty="0"/>
              </a:p>
              <a:p>
                <a:pPr>
                  <a:lnSpc>
                    <a:spcPct val="90000"/>
                  </a:lnSpc>
                  <a:spcBef>
                    <a:spcPct val="20000"/>
                  </a:spcBef>
                  <a:buClr>
                    <a:srgbClr val="A50021"/>
                  </a:buClr>
                  <a:buSzPct val="75000"/>
                </a:pPr>
                <a14:m>
                  <m:oMathPara xmlns:m="http://schemas.openxmlformats.org/officeDocument/2006/math">
                    <m:oMathParaPr>
                      <m:jc m:val="centerGroup"/>
                    </m:oMathParaPr>
                    <m:oMath xmlns:m="http://schemas.openxmlformats.org/officeDocument/2006/math">
                      <m:r>
                        <a:rPr lang="es-CL" altLang="es-ES" sz="2800" i="1">
                          <a:latin typeface="Cambria Math"/>
                        </a:rPr>
                        <m:t>𝑌𝑑</m:t>
                      </m:r>
                      <m:r>
                        <a:rPr lang="es-CL" altLang="es-ES" sz="2800" i="1">
                          <a:latin typeface="Cambria Math"/>
                        </a:rPr>
                        <m:t>=</m:t>
                      </m:r>
                      <m:r>
                        <a:rPr lang="es-CL" altLang="es-ES" sz="2800" i="1">
                          <a:latin typeface="Cambria Math"/>
                        </a:rPr>
                        <m:t>𝑌</m:t>
                      </m:r>
                      <m:r>
                        <a:rPr lang="es-CL" altLang="es-ES" sz="2800" i="1">
                          <a:latin typeface="Cambria Math"/>
                        </a:rPr>
                        <m:t>−</m:t>
                      </m:r>
                      <m:r>
                        <a:rPr lang="es-CL" altLang="es-ES" sz="2800" b="0" i="1" smtClean="0">
                          <a:latin typeface="Cambria Math"/>
                        </a:rPr>
                        <m:t>𝑡𝑌</m:t>
                      </m:r>
                      <m:r>
                        <a:rPr lang="es-CL" altLang="es-ES" sz="2800" i="1">
                          <a:latin typeface="Cambria Math"/>
                        </a:rPr>
                        <m:t>+</m:t>
                      </m:r>
                      <m:acc>
                        <m:accPr>
                          <m:chr m:val="̅"/>
                          <m:ctrlPr>
                            <a:rPr lang="es-CL" altLang="es-ES" sz="2800" i="1" smtClean="0">
                              <a:latin typeface="Cambria Math" panose="02040503050406030204" pitchFamily="18" charset="0"/>
                            </a:rPr>
                          </m:ctrlPr>
                        </m:accPr>
                        <m:e>
                          <m:r>
                            <a:rPr lang="es-CL" altLang="es-ES" sz="2800" b="0" i="1" smtClean="0">
                              <a:latin typeface="Cambria Math"/>
                            </a:rPr>
                            <m:t>𝑇𝑅</m:t>
                          </m:r>
                        </m:e>
                      </m:acc>
                    </m:oMath>
                  </m:oMathPara>
                </a14:m>
                <a:endParaRPr lang="es-ES" altLang="es-ES" sz="2800" dirty="0" smtClean="0"/>
              </a:p>
              <a:p>
                <a:pPr>
                  <a:lnSpc>
                    <a:spcPct val="90000"/>
                  </a:lnSpc>
                  <a:spcBef>
                    <a:spcPct val="20000"/>
                  </a:spcBef>
                  <a:buClr>
                    <a:srgbClr val="A50021"/>
                  </a:buClr>
                  <a:buSzPct val="75000"/>
                </a:pPr>
                <a:endParaRPr lang="es-ES" altLang="es-ES" sz="2800" dirty="0" smtClean="0"/>
              </a:p>
              <a:p>
                <a:pPr>
                  <a:lnSpc>
                    <a:spcPct val="90000"/>
                  </a:lnSpc>
                  <a:spcBef>
                    <a:spcPct val="20000"/>
                  </a:spcBef>
                  <a:buClr>
                    <a:srgbClr val="A50021"/>
                  </a:buClr>
                  <a:buSzPct val="75000"/>
                </a:pPr>
                <a:r>
                  <a:rPr lang="es-ES" altLang="es-ES" sz="2000" dirty="0" smtClean="0">
                    <a:latin typeface="Arial" panose="020B0604020202020204" pitchFamily="34" charset="0"/>
                    <a:cs typeface="Arial" panose="020B0604020202020204" pitchFamily="34" charset="0"/>
                  </a:rPr>
                  <a:t>Por lo tanto, si sacamos factor común Y nos queda:</a:t>
                </a:r>
              </a:p>
              <a:p>
                <a:pPr>
                  <a:lnSpc>
                    <a:spcPct val="90000"/>
                  </a:lnSpc>
                  <a:spcBef>
                    <a:spcPct val="20000"/>
                  </a:spcBef>
                  <a:buClr>
                    <a:srgbClr val="A50021"/>
                  </a:buClr>
                  <a:buSzPct val="75000"/>
                </a:pPr>
                <a:endParaRPr lang="es-ES" altLang="es-ES" sz="2000" dirty="0" smtClean="0">
                  <a:latin typeface="Arial" panose="020B0604020202020204" pitchFamily="34" charset="0"/>
                  <a:cs typeface="Arial" panose="020B0604020202020204" pitchFamily="34" charset="0"/>
                </a:endParaRPr>
              </a:p>
              <a:p>
                <a:pPr>
                  <a:lnSpc>
                    <a:spcPct val="90000"/>
                  </a:lnSpc>
                  <a:spcBef>
                    <a:spcPct val="20000"/>
                  </a:spcBef>
                  <a:buClr>
                    <a:srgbClr val="A50021"/>
                  </a:buClr>
                  <a:buSzPct val="75000"/>
                </a:pPr>
                <a14:m>
                  <m:oMathPara xmlns:m="http://schemas.openxmlformats.org/officeDocument/2006/math">
                    <m:oMathParaPr>
                      <m:jc m:val="centerGroup"/>
                    </m:oMathParaPr>
                    <m:oMath xmlns:m="http://schemas.openxmlformats.org/officeDocument/2006/math">
                      <m:r>
                        <a:rPr lang="es-CL" altLang="es-ES" sz="2800" b="0" i="1" smtClean="0">
                          <a:latin typeface="Cambria Math"/>
                        </a:rPr>
                        <m:t>𝑌𝑑</m:t>
                      </m:r>
                      <m:r>
                        <a:rPr lang="es-CL" altLang="es-ES" sz="2800" b="0" i="1" smtClean="0">
                          <a:latin typeface="Cambria Math"/>
                        </a:rPr>
                        <m:t>=</m:t>
                      </m:r>
                      <m:d>
                        <m:dPr>
                          <m:ctrlPr>
                            <a:rPr lang="es-CL" altLang="es-ES" sz="2800" b="0" i="1" smtClean="0">
                              <a:latin typeface="Cambria Math" panose="02040503050406030204" pitchFamily="18" charset="0"/>
                            </a:rPr>
                          </m:ctrlPr>
                        </m:dPr>
                        <m:e>
                          <m:r>
                            <a:rPr lang="es-CL" altLang="es-ES" sz="2800" b="0" i="1" smtClean="0">
                              <a:latin typeface="Cambria Math"/>
                            </a:rPr>
                            <m:t>1−</m:t>
                          </m:r>
                          <m:r>
                            <a:rPr lang="es-CL" altLang="es-ES" sz="2800" b="0" i="1" smtClean="0">
                              <a:latin typeface="Cambria Math"/>
                            </a:rPr>
                            <m:t>𝑡</m:t>
                          </m:r>
                        </m:e>
                      </m:d>
                      <m:r>
                        <a:rPr lang="es-CL" altLang="es-ES" sz="2800" b="0" i="1" smtClean="0">
                          <a:latin typeface="Cambria Math"/>
                        </a:rPr>
                        <m:t>𝑌</m:t>
                      </m:r>
                      <m:r>
                        <a:rPr lang="es-CL" altLang="es-ES" sz="2800" b="0" i="1" smtClean="0">
                          <a:latin typeface="Cambria Math"/>
                        </a:rPr>
                        <m:t>+</m:t>
                      </m:r>
                      <m:acc>
                        <m:accPr>
                          <m:chr m:val="̅"/>
                          <m:ctrlPr>
                            <a:rPr lang="es-CL" altLang="es-ES" sz="2800" b="0" i="1" smtClean="0">
                              <a:latin typeface="Cambria Math" panose="02040503050406030204" pitchFamily="18" charset="0"/>
                            </a:rPr>
                          </m:ctrlPr>
                        </m:accPr>
                        <m:e>
                          <m:r>
                            <a:rPr lang="es-CL" altLang="es-ES" sz="2800" b="0" i="1" smtClean="0">
                              <a:latin typeface="Cambria Math"/>
                            </a:rPr>
                            <m:t>𝑇𝑅</m:t>
                          </m:r>
                        </m:e>
                      </m:acc>
                    </m:oMath>
                  </m:oMathPara>
                </a14:m>
                <a:endParaRPr lang="es-ES" altLang="es-ES" sz="2800" dirty="0"/>
              </a:p>
            </p:txBody>
          </p:sp>
        </mc:Choice>
        <mc:Fallback xmlns="">
          <p:sp>
            <p:nvSpPr>
              <p:cNvPr id="10" name="9 Rectángulo"/>
              <p:cNvSpPr>
                <a:spLocks noRot="1" noChangeAspect="1" noMove="1" noResize="1" noEditPoints="1" noAdjustHandles="1" noChangeArrowheads="1" noChangeShapeType="1" noTextEdit="1"/>
              </p:cNvSpPr>
              <p:nvPr/>
            </p:nvSpPr>
            <p:spPr>
              <a:xfrm>
                <a:off x="395536" y="2310044"/>
                <a:ext cx="8424936" cy="2911566"/>
              </a:xfrm>
              <a:prstGeom prst="rect">
                <a:avLst/>
              </a:prstGeom>
              <a:blipFill>
                <a:blip r:embed="rId3"/>
                <a:stretch>
                  <a:fillRect l="-796"/>
                </a:stretch>
              </a:blipFill>
            </p:spPr>
            <p:txBody>
              <a:bodyPr/>
              <a:lstStyle/>
              <a:p>
                <a:r>
                  <a:rPr lang="es-CL">
                    <a:noFill/>
                  </a:rPr>
                  <a:t> </a:t>
                </a:r>
              </a:p>
            </p:txBody>
          </p:sp>
        </mc:Fallback>
      </mc:AlternateContent>
      <p:sp>
        <p:nvSpPr>
          <p:cNvPr id="5" name="Rectangle 25"/>
          <p:cNvSpPr>
            <a:spLocks noChangeArrowheads="1"/>
          </p:cNvSpPr>
          <p:nvPr/>
        </p:nvSpPr>
        <p:spPr bwMode="auto">
          <a:xfrm>
            <a:off x="179512" y="188640"/>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800" dirty="0" smtClean="0"/>
              <a:t>Consumo</a:t>
            </a:r>
            <a:endParaRPr kumimoji="0" lang="es-ES_tradnl" altLang="es-ES" sz="2800" dirty="0">
              <a:latin typeface="Times New Roman" pitchFamily="18" charset="0"/>
            </a:endParaRPr>
          </a:p>
        </p:txBody>
      </p:sp>
      <p:sp>
        <p:nvSpPr>
          <p:cNvPr id="6"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21738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ChangeArrowheads="1"/>
          </p:cNvSpPr>
          <p:nvPr/>
        </p:nvSpPr>
        <p:spPr bwMode="auto">
          <a:xfrm>
            <a:off x="611188" y="1534451"/>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000" dirty="0" smtClean="0">
                <a:solidFill>
                  <a:schemeClr val="tx2"/>
                </a:solidFill>
                <a:latin typeface="Arial" panose="020B0604020202020204" pitchFamily="34" charset="0"/>
                <a:cs typeface="Arial" panose="020B0604020202020204" pitchFamily="34" charset="0"/>
              </a:rPr>
              <a:t>Regresemos ahora a Consumo</a:t>
            </a:r>
          </a:p>
          <a:p>
            <a:pPr eaLnBrk="1" hangingPunct="1"/>
            <a:endParaRPr kumimoji="0" lang="es-ES" altLang="es-ES" sz="2000" dirty="0" smtClean="0">
              <a:solidFill>
                <a:schemeClr val="tx2"/>
              </a:solidFill>
              <a:latin typeface="Arial" panose="020B0604020202020204" pitchFamily="34" charset="0"/>
              <a:cs typeface="Arial" panose="020B0604020202020204" pitchFamily="34" charset="0"/>
            </a:endParaRPr>
          </a:p>
          <a:p>
            <a:pPr eaLnBrk="1" hangingPunct="1"/>
            <a:r>
              <a:rPr kumimoji="0" lang="es-ES" altLang="es-ES" sz="2000" dirty="0" smtClean="0">
                <a:solidFill>
                  <a:schemeClr val="tx2"/>
                </a:solidFill>
                <a:latin typeface="Arial" panose="020B0604020202020204" pitchFamily="34" charset="0"/>
                <a:cs typeface="Arial" panose="020B0604020202020204" pitchFamily="34" charset="0"/>
              </a:rPr>
              <a:t>Sabemos que </a:t>
            </a:r>
            <a:endParaRPr kumimoji="0" lang="es-ES" altLang="es-ES" sz="2800" dirty="0">
              <a:solidFill>
                <a:schemeClr val="tx2"/>
              </a:solidFill>
            </a:endParaRPr>
          </a:p>
        </p:txBody>
      </p:sp>
      <p:sp>
        <p:nvSpPr>
          <p:cNvPr id="12297" name="Rectangle 16"/>
          <p:cNvSpPr>
            <a:spLocks noChangeArrowheads="1"/>
          </p:cNvSpPr>
          <p:nvPr/>
        </p:nvSpPr>
        <p:spPr bwMode="auto">
          <a:xfrm>
            <a:off x="611188" y="4149080"/>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smtClean="0">
                <a:solidFill>
                  <a:schemeClr val="tx2"/>
                </a:solidFill>
              </a:rPr>
              <a:t>Por lo tanto ahora Consumo es:</a:t>
            </a:r>
            <a:endParaRPr kumimoji="0" lang="es-ES" altLang="es-ES" sz="2800" dirty="0">
              <a:solidFill>
                <a:schemeClr val="tx2"/>
              </a:solidFill>
            </a:endParaRPr>
          </a:p>
        </p:txBody>
      </p:sp>
      <p:sp>
        <p:nvSpPr>
          <p:cNvPr id="12301" name="Rectangle 20"/>
          <p:cNvSpPr>
            <a:spLocks noGrp="1" noChangeArrowheads="1"/>
          </p:cNvSpPr>
          <p:nvPr>
            <p:ph type="title"/>
          </p:nvPr>
        </p:nvSpPr>
        <p:spPr>
          <a:xfrm>
            <a:off x="323850" y="260350"/>
            <a:ext cx="7772400" cy="593725"/>
          </a:xfrm>
          <a:noFill/>
        </p:spPr>
        <p:txBody>
          <a:bodyPr/>
          <a:lstStyle/>
          <a:p>
            <a:pPr algn="l" eaLnBrk="1" hangingPunct="1"/>
            <a:r>
              <a:rPr lang="es-ES" altLang="es-ES" sz="2800" dirty="0" smtClean="0">
                <a:latin typeface="Comic Sans MS" panose="030F0702030302020204" pitchFamily="66" charset="0"/>
              </a:rPr>
              <a:t>Consumo</a:t>
            </a:r>
          </a:p>
        </p:txBody>
      </p:sp>
      <mc:AlternateContent xmlns:mc="http://schemas.openxmlformats.org/markup-compatibility/2006" xmlns:a14="http://schemas.microsoft.com/office/drawing/2010/main">
        <mc:Choice Requires="a14">
          <p:sp>
            <p:nvSpPr>
              <p:cNvPr id="14" name="Rectangle 32"/>
              <p:cNvSpPr>
                <a:spLocks noChangeArrowheads="1"/>
              </p:cNvSpPr>
              <p:nvPr/>
            </p:nvSpPr>
            <p:spPr bwMode="auto">
              <a:xfrm>
                <a:off x="1619250" y="2038730"/>
                <a:ext cx="6193110" cy="5937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centerGroup"/>
                    </m:oMathParaPr>
                    <m:oMath xmlns:m="http://schemas.openxmlformats.org/officeDocument/2006/math">
                      <m:r>
                        <a:rPr kumimoji="0" lang="es-CL" altLang="es-ES" sz="2800" b="0" i="1" smtClean="0">
                          <a:solidFill>
                            <a:schemeClr val="tx2"/>
                          </a:solidFill>
                          <a:latin typeface="Cambria Math"/>
                        </a:rPr>
                        <m:t>𝐶</m:t>
                      </m:r>
                      <m:r>
                        <a:rPr kumimoji="0" lang="es-CL" altLang="es-ES" sz="2800" b="0" i="1" smtClean="0">
                          <a:solidFill>
                            <a:schemeClr val="tx2"/>
                          </a:solidFill>
                          <a:latin typeface="Cambria Math"/>
                        </a:rPr>
                        <m:t>:</m:t>
                      </m:r>
                      <m:r>
                        <a:rPr kumimoji="0" lang="es-CL" altLang="es-ES" sz="2800" b="0" i="1" smtClean="0">
                          <a:solidFill>
                            <a:schemeClr val="tx2"/>
                          </a:solidFill>
                          <a:latin typeface="Cambria Math"/>
                        </a:rPr>
                        <m:t>𝑓</m:t>
                      </m:r>
                      <m:d>
                        <m:dPr>
                          <m:ctrlPr>
                            <a:rPr kumimoji="0" lang="es-CL" altLang="es-ES" sz="2800" b="0" i="1" smtClean="0">
                              <a:solidFill>
                                <a:schemeClr val="tx2"/>
                              </a:solidFill>
                              <a:latin typeface="Cambria Math" panose="02040503050406030204" pitchFamily="18" charset="0"/>
                            </a:rPr>
                          </m:ctrlPr>
                        </m:dPr>
                        <m:e>
                          <m:r>
                            <a:rPr kumimoji="0" lang="es-CL" altLang="es-ES" sz="2800" b="0" i="1" smtClean="0">
                              <a:solidFill>
                                <a:schemeClr val="tx2"/>
                              </a:solidFill>
                              <a:latin typeface="Cambria Math"/>
                            </a:rPr>
                            <m:t>𝑌𝑑</m:t>
                          </m:r>
                        </m:e>
                      </m:d>
                      <m:r>
                        <a:rPr kumimoji="0" lang="es-CL" altLang="es-ES" sz="2800" b="0" i="1" smtClean="0">
                          <a:solidFill>
                            <a:schemeClr val="tx2"/>
                          </a:solidFill>
                          <a:latin typeface="Cambria Math"/>
                        </a:rPr>
                        <m:t>   </m:t>
                      </m:r>
                      <m:r>
                        <a:rPr kumimoji="0" lang="es-CL" altLang="es-ES" sz="2800" b="0" i="1" smtClean="0">
                          <a:solidFill>
                            <a:schemeClr val="tx2"/>
                          </a:solidFill>
                          <a:latin typeface="Cambria Math"/>
                        </a:rPr>
                        <m:t>𝑦</m:t>
                      </m:r>
                      <m:r>
                        <a:rPr kumimoji="0" lang="es-CL" altLang="es-ES" sz="2800" b="0" i="1" smtClean="0">
                          <a:solidFill>
                            <a:schemeClr val="tx2"/>
                          </a:solidFill>
                          <a:latin typeface="Cambria Math"/>
                        </a:rPr>
                        <m:t>   </m:t>
                      </m:r>
                      <m:r>
                        <a:rPr kumimoji="0" lang="es-CL" altLang="es-ES" sz="2800" b="0" i="1" smtClean="0">
                          <a:solidFill>
                            <a:schemeClr val="tx2"/>
                          </a:solidFill>
                          <a:latin typeface="Cambria Math"/>
                        </a:rPr>
                        <m:t>𝑞𝑢𝑒</m:t>
                      </m:r>
                      <m:r>
                        <a:rPr kumimoji="0" lang="es-CL" altLang="es-ES" sz="2800" b="0" i="1" smtClean="0">
                          <a:solidFill>
                            <a:schemeClr val="tx2"/>
                          </a:solidFill>
                          <a:latin typeface="Cambria Math"/>
                        </a:rPr>
                        <m:t>   </m:t>
                      </m:r>
                      <m:r>
                        <a:rPr kumimoji="0" lang="es-CL" altLang="es-ES" sz="2800" b="0" i="1" smtClean="0">
                          <a:solidFill>
                            <a:schemeClr val="tx2"/>
                          </a:solidFill>
                          <a:latin typeface="Cambria Math"/>
                        </a:rPr>
                        <m:t>𝐶</m:t>
                      </m:r>
                      <m:r>
                        <a:rPr kumimoji="0" lang="es-CL" altLang="es-ES" sz="2800" b="0" i="1" smtClean="0">
                          <a:solidFill>
                            <a:schemeClr val="tx2"/>
                          </a:solidFill>
                          <a:latin typeface="Cambria Math"/>
                        </a:rPr>
                        <m:t>=</m:t>
                      </m:r>
                      <m:acc>
                        <m:accPr>
                          <m:chr m:val="̅"/>
                          <m:ctrlPr>
                            <a:rPr kumimoji="0" lang="es-CL" altLang="es-ES" sz="2800" b="0" i="1" smtClean="0">
                              <a:solidFill>
                                <a:schemeClr val="tx2"/>
                              </a:solidFill>
                              <a:latin typeface="Cambria Math" panose="02040503050406030204" pitchFamily="18" charset="0"/>
                            </a:rPr>
                          </m:ctrlPr>
                        </m:accPr>
                        <m:e>
                          <m:r>
                            <a:rPr kumimoji="0" lang="es-CL" altLang="es-ES" sz="2800" b="0" i="1" smtClean="0">
                              <a:solidFill>
                                <a:schemeClr val="tx2"/>
                              </a:solidFill>
                              <a:latin typeface="Cambria Math"/>
                            </a:rPr>
                            <m:t>𝐶</m:t>
                          </m:r>
                        </m:e>
                      </m:acc>
                      <m:r>
                        <a:rPr kumimoji="0" lang="es-CL" altLang="es-ES" sz="2800" b="0" i="1" smtClean="0">
                          <a:solidFill>
                            <a:schemeClr val="tx2"/>
                          </a:solidFill>
                          <a:latin typeface="Cambria Math"/>
                        </a:rPr>
                        <m:t>+</m:t>
                      </m:r>
                      <m:r>
                        <a:rPr kumimoji="0" lang="es-CL" altLang="es-ES" sz="2800" b="0" i="1" smtClean="0">
                          <a:solidFill>
                            <a:schemeClr val="tx2"/>
                          </a:solidFill>
                          <a:latin typeface="Cambria Math"/>
                        </a:rPr>
                        <m:t>𝑐𝑌𝑑</m:t>
                      </m:r>
                    </m:oMath>
                  </m:oMathPara>
                </a14:m>
                <a:endParaRPr kumimoji="0" lang="es-ES" altLang="es-ES" sz="2800" dirty="0">
                  <a:solidFill>
                    <a:schemeClr val="tx2"/>
                  </a:solidFill>
                </a:endParaRPr>
              </a:p>
            </p:txBody>
          </p:sp>
        </mc:Choice>
        <mc:Fallback xmlns="">
          <p:sp>
            <p:nvSpPr>
              <p:cNvPr id="14" name="Rectangle 32"/>
              <p:cNvSpPr>
                <a:spLocks noRot="1" noChangeAspect="1" noMove="1" noResize="1" noEditPoints="1" noAdjustHandles="1" noChangeArrowheads="1" noChangeShapeType="1" noTextEdit="1"/>
              </p:cNvSpPr>
              <p:nvPr/>
            </p:nvSpPr>
            <p:spPr bwMode="auto">
              <a:xfrm>
                <a:off x="1619250" y="2038730"/>
                <a:ext cx="6193110" cy="593725"/>
              </a:xfrm>
              <a:prstGeom prst="rect">
                <a:avLst/>
              </a:prstGeom>
              <a:blipFill rotWithShape="1">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 name="1 Rectángulo"/>
              <p:cNvSpPr/>
              <p:nvPr/>
            </p:nvSpPr>
            <p:spPr>
              <a:xfrm>
                <a:off x="2483768" y="3596106"/>
                <a:ext cx="4229298" cy="480966"/>
              </a:xfrm>
              <a:prstGeom prst="rect">
                <a:avLst/>
              </a:prstGeom>
            </p:spPr>
            <p:txBody>
              <a:bodyPr wrap="none">
                <a:spAutoFit/>
              </a:bodyPr>
              <a:lstStyle/>
              <a:p>
                <a:pPr>
                  <a:lnSpc>
                    <a:spcPct val="90000"/>
                  </a:lnSpc>
                  <a:spcBef>
                    <a:spcPct val="20000"/>
                  </a:spcBef>
                  <a:buClr>
                    <a:srgbClr val="A50021"/>
                  </a:buClr>
                  <a:buSzPct val="75000"/>
                </a:pPr>
                <a14:m>
                  <m:oMathPara xmlns:m="http://schemas.openxmlformats.org/officeDocument/2006/math">
                    <m:oMathParaPr>
                      <m:jc m:val="centerGroup"/>
                    </m:oMathParaPr>
                    <m:oMath xmlns:m="http://schemas.openxmlformats.org/officeDocument/2006/math">
                      <m:r>
                        <a:rPr lang="es-CL" altLang="es-ES" sz="2800" b="0" i="1" smtClean="0">
                          <a:latin typeface="Cambria Math"/>
                        </a:rPr>
                        <m:t>𝐶</m:t>
                      </m:r>
                      <m:r>
                        <a:rPr lang="es-CL" altLang="es-ES" sz="2800" b="0" i="1" smtClean="0">
                          <a:latin typeface="Cambria Math"/>
                        </a:rPr>
                        <m:t>=</m:t>
                      </m:r>
                      <m:acc>
                        <m:accPr>
                          <m:chr m:val="̅"/>
                          <m:ctrlPr>
                            <a:rPr lang="es-CL" altLang="es-ES" sz="2800" i="1" smtClean="0">
                              <a:latin typeface="Cambria Math" panose="02040503050406030204" pitchFamily="18" charset="0"/>
                            </a:rPr>
                          </m:ctrlPr>
                        </m:accPr>
                        <m:e>
                          <m:r>
                            <a:rPr lang="es-CL" altLang="es-ES" sz="2800" b="0" i="1" smtClean="0">
                              <a:latin typeface="Cambria Math"/>
                            </a:rPr>
                            <m:t>𝐶</m:t>
                          </m:r>
                        </m:e>
                      </m:acc>
                      <m:r>
                        <a:rPr lang="es-CL" altLang="es-ES" sz="2800" b="0" i="1" smtClean="0">
                          <a:latin typeface="Cambria Math"/>
                        </a:rPr>
                        <m:t>+</m:t>
                      </m:r>
                      <m:r>
                        <a:rPr lang="es-CL" altLang="es-ES" sz="2800" b="0" i="1" smtClean="0">
                          <a:latin typeface="Cambria Math"/>
                        </a:rPr>
                        <m:t>𝑐</m:t>
                      </m:r>
                      <m:d>
                        <m:dPr>
                          <m:begChr m:val="["/>
                          <m:endChr m:val="]"/>
                          <m:ctrlPr>
                            <a:rPr lang="es-CL" altLang="es-ES" sz="2800" b="0" i="1" smtClean="0">
                              <a:latin typeface="Cambria Math" panose="02040503050406030204" pitchFamily="18" charset="0"/>
                            </a:rPr>
                          </m:ctrlPr>
                        </m:dPr>
                        <m:e>
                          <m:d>
                            <m:dPr>
                              <m:ctrlPr>
                                <a:rPr lang="es-CL" altLang="es-ES" sz="2800" b="0" i="1" smtClean="0">
                                  <a:latin typeface="Cambria Math" panose="02040503050406030204" pitchFamily="18" charset="0"/>
                                </a:rPr>
                              </m:ctrlPr>
                            </m:dPr>
                            <m:e>
                              <m:r>
                                <a:rPr lang="es-CL" altLang="es-ES" sz="2800" b="0" i="1" smtClean="0">
                                  <a:latin typeface="Cambria Math"/>
                                </a:rPr>
                                <m:t>1−</m:t>
                              </m:r>
                              <m:r>
                                <a:rPr lang="es-CL" altLang="es-ES" sz="2800" b="0" i="1" smtClean="0">
                                  <a:latin typeface="Cambria Math"/>
                                </a:rPr>
                                <m:t>𝑡</m:t>
                              </m:r>
                            </m:e>
                          </m:d>
                          <m:r>
                            <a:rPr lang="es-CL" altLang="es-ES" sz="2800" b="0" i="1" smtClean="0">
                              <a:latin typeface="Cambria Math"/>
                            </a:rPr>
                            <m:t>𝑌</m:t>
                          </m:r>
                          <m:r>
                            <a:rPr lang="es-CL" altLang="es-ES" sz="2800" b="0" i="1" smtClean="0">
                              <a:latin typeface="Cambria Math"/>
                            </a:rPr>
                            <m:t>+</m:t>
                          </m:r>
                          <m:acc>
                            <m:accPr>
                              <m:chr m:val="̅"/>
                              <m:ctrlPr>
                                <a:rPr lang="es-CL" altLang="es-ES" sz="2800" b="0" i="1" smtClean="0">
                                  <a:latin typeface="Cambria Math" panose="02040503050406030204" pitchFamily="18" charset="0"/>
                                </a:rPr>
                              </m:ctrlPr>
                            </m:accPr>
                            <m:e>
                              <m:r>
                                <a:rPr lang="es-CL" altLang="es-ES" sz="2800" b="0" i="1" smtClean="0">
                                  <a:latin typeface="Cambria Math"/>
                                </a:rPr>
                                <m:t>𝑇𝑅</m:t>
                              </m:r>
                            </m:e>
                          </m:acc>
                        </m:e>
                      </m:d>
                    </m:oMath>
                  </m:oMathPara>
                </a14:m>
                <a:endParaRPr lang="es-ES" altLang="es-ES" sz="2800" dirty="0"/>
              </a:p>
            </p:txBody>
          </p:sp>
        </mc:Choice>
        <mc:Fallback xmlns="">
          <p:sp>
            <p:nvSpPr>
              <p:cNvPr id="2" name="1 Rectángulo"/>
              <p:cNvSpPr>
                <a:spLocks noRot="1" noChangeAspect="1" noMove="1" noResize="1" noEditPoints="1" noAdjustHandles="1" noChangeArrowheads="1" noChangeShapeType="1" noTextEdit="1"/>
              </p:cNvSpPr>
              <p:nvPr/>
            </p:nvSpPr>
            <p:spPr>
              <a:xfrm>
                <a:off x="2483768" y="3596106"/>
                <a:ext cx="4229298" cy="480966"/>
              </a:xfrm>
              <a:prstGeom prst="rect">
                <a:avLst/>
              </a:prstGeom>
              <a:blipFill rotWithShape="1">
                <a:blip r:embed="rId3"/>
                <a:stretch>
                  <a:fillRect/>
                </a:stretch>
              </a:blipFill>
            </p:spPr>
            <p:txBody>
              <a:bodyPr/>
              <a:lstStyle/>
              <a:p>
                <a:r>
                  <a:rPr lang="es-CL">
                    <a:noFill/>
                  </a:rPr>
                  <a:t> </a:t>
                </a:r>
              </a:p>
            </p:txBody>
          </p:sp>
        </mc:Fallback>
      </mc:AlternateContent>
      <p:sp>
        <p:nvSpPr>
          <p:cNvPr id="16" name="Rectangle 8"/>
          <p:cNvSpPr>
            <a:spLocks noChangeArrowheads="1"/>
          </p:cNvSpPr>
          <p:nvPr/>
        </p:nvSpPr>
        <p:spPr bwMode="auto">
          <a:xfrm>
            <a:off x="611560" y="2835275"/>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000" dirty="0" smtClean="0">
                <a:solidFill>
                  <a:schemeClr val="tx2"/>
                </a:solidFill>
                <a:latin typeface="Arial" panose="020B0604020202020204" pitchFamily="34" charset="0"/>
                <a:cs typeface="Arial" panose="020B0604020202020204" pitchFamily="34" charset="0"/>
              </a:rPr>
              <a:t>Reemplazando Yd  en la ecuación básica de consumo nos da como resultado:</a:t>
            </a:r>
          </a:p>
        </p:txBody>
      </p:sp>
      <mc:AlternateContent xmlns:mc="http://schemas.openxmlformats.org/markup-compatibility/2006" xmlns:a14="http://schemas.microsoft.com/office/drawing/2010/main">
        <mc:Choice Requires="a14">
          <p:sp>
            <p:nvSpPr>
              <p:cNvPr id="17" name="16 Rectángulo"/>
              <p:cNvSpPr/>
              <p:nvPr/>
            </p:nvSpPr>
            <p:spPr>
              <a:xfrm>
                <a:off x="2411760" y="4964258"/>
                <a:ext cx="4224875" cy="480966"/>
              </a:xfrm>
              <a:prstGeom prst="rect">
                <a:avLst/>
              </a:prstGeom>
            </p:spPr>
            <p:txBody>
              <a:bodyPr wrap="none">
                <a:spAutoFit/>
              </a:bodyPr>
              <a:lstStyle/>
              <a:p>
                <a:pPr>
                  <a:lnSpc>
                    <a:spcPct val="90000"/>
                  </a:lnSpc>
                  <a:spcBef>
                    <a:spcPct val="20000"/>
                  </a:spcBef>
                  <a:buClr>
                    <a:srgbClr val="A50021"/>
                  </a:buClr>
                  <a:buSzPct val="75000"/>
                </a:pPr>
                <a14:m>
                  <m:oMathPara xmlns:m="http://schemas.openxmlformats.org/officeDocument/2006/math">
                    <m:oMathParaPr>
                      <m:jc m:val="centerGroup"/>
                    </m:oMathParaPr>
                    <m:oMath xmlns:m="http://schemas.openxmlformats.org/officeDocument/2006/math">
                      <m:r>
                        <a:rPr lang="es-CL" altLang="es-ES" sz="2800" b="0" i="1" smtClean="0">
                          <a:latin typeface="Cambria Math"/>
                        </a:rPr>
                        <m:t>𝐶</m:t>
                      </m:r>
                      <m:r>
                        <a:rPr lang="es-CL" altLang="es-ES" sz="2800" b="0" i="1" smtClean="0">
                          <a:latin typeface="Cambria Math"/>
                        </a:rPr>
                        <m:t>=</m:t>
                      </m:r>
                      <m:acc>
                        <m:accPr>
                          <m:chr m:val="̅"/>
                          <m:ctrlPr>
                            <a:rPr lang="es-CL" altLang="es-ES" sz="2800" i="1" smtClean="0">
                              <a:latin typeface="Cambria Math" panose="02040503050406030204" pitchFamily="18" charset="0"/>
                            </a:rPr>
                          </m:ctrlPr>
                        </m:accPr>
                        <m:e>
                          <m:r>
                            <a:rPr lang="es-CL" altLang="es-ES" sz="2800" b="0" i="1" smtClean="0">
                              <a:latin typeface="Cambria Math"/>
                            </a:rPr>
                            <m:t>𝐶</m:t>
                          </m:r>
                        </m:e>
                      </m:acc>
                      <m:r>
                        <a:rPr lang="es-CL" altLang="es-ES" sz="2800" b="0" i="1" smtClean="0">
                          <a:latin typeface="Cambria Math"/>
                        </a:rPr>
                        <m:t>+</m:t>
                      </m:r>
                      <m:r>
                        <a:rPr lang="es-CL" altLang="es-ES" sz="2800" b="0" i="1" smtClean="0">
                          <a:latin typeface="Cambria Math"/>
                        </a:rPr>
                        <m:t>𝑐</m:t>
                      </m:r>
                      <m:d>
                        <m:dPr>
                          <m:ctrlPr>
                            <a:rPr lang="es-CL" altLang="es-ES" sz="2800" b="0" i="1" smtClean="0">
                              <a:latin typeface="Cambria Math" panose="02040503050406030204" pitchFamily="18" charset="0"/>
                            </a:rPr>
                          </m:ctrlPr>
                        </m:dPr>
                        <m:e>
                          <m:r>
                            <a:rPr lang="es-CL" altLang="es-ES" sz="2800" b="0" i="1" smtClean="0">
                              <a:latin typeface="Cambria Math"/>
                            </a:rPr>
                            <m:t>1−</m:t>
                          </m:r>
                          <m:r>
                            <a:rPr lang="es-CL" altLang="es-ES" sz="2800" b="0" i="1" smtClean="0">
                              <a:latin typeface="Cambria Math"/>
                            </a:rPr>
                            <m:t>𝑡</m:t>
                          </m:r>
                        </m:e>
                      </m:d>
                      <m:r>
                        <a:rPr lang="es-CL" altLang="es-ES" sz="2800" b="0" i="1" smtClean="0">
                          <a:latin typeface="Cambria Math"/>
                        </a:rPr>
                        <m:t>𝑌</m:t>
                      </m:r>
                      <m:r>
                        <a:rPr lang="es-CL" altLang="es-ES" sz="2800" b="0" i="1" smtClean="0">
                          <a:latin typeface="Cambria Math"/>
                        </a:rPr>
                        <m:t>+</m:t>
                      </m:r>
                      <m:r>
                        <a:rPr lang="es-CL" altLang="es-ES" sz="2800" b="0" i="1" smtClean="0">
                          <a:latin typeface="Cambria Math"/>
                        </a:rPr>
                        <m:t>𝑐</m:t>
                      </m:r>
                      <m:acc>
                        <m:accPr>
                          <m:chr m:val="̅"/>
                          <m:ctrlPr>
                            <a:rPr lang="es-CL" altLang="es-ES" sz="2800" b="0" i="1" smtClean="0">
                              <a:latin typeface="Cambria Math" panose="02040503050406030204" pitchFamily="18" charset="0"/>
                            </a:rPr>
                          </m:ctrlPr>
                        </m:accPr>
                        <m:e>
                          <m:r>
                            <a:rPr lang="es-CL" altLang="es-ES" sz="2800" b="0" i="1" smtClean="0">
                              <a:latin typeface="Cambria Math"/>
                            </a:rPr>
                            <m:t>𝑇𝑅</m:t>
                          </m:r>
                        </m:e>
                      </m:acc>
                    </m:oMath>
                  </m:oMathPara>
                </a14:m>
                <a:endParaRPr lang="es-ES" altLang="es-ES" sz="2800" dirty="0"/>
              </a:p>
            </p:txBody>
          </p:sp>
        </mc:Choice>
        <mc:Fallback xmlns="">
          <p:sp>
            <p:nvSpPr>
              <p:cNvPr id="17" name="16 Rectángulo"/>
              <p:cNvSpPr>
                <a:spLocks noRot="1" noChangeAspect="1" noMove="1" noResize="1" noEditPoints="1" noAdjustHandles="1" noChangeArrowheads="1" noChangeShapeType="1" noTextEdit="1"/>
              </p:cNvSpPr>
              <p:nvPr/>
            </p:nvSpPr>
            <p:spPr>
              <a:xfrm>
                <a:off x="2411760" y="4964258"/>
                <a:ext cx="4224875" cy="480966"/>
              </a:xfrm>
              <a:prstGeom prst="rect">
                <a:avLst/>
              </a:prstGeom>
              <a:blipFill rotWithShape="1">
                <a:blip r:embed="rId4"/>
                <a:stretch>
                  <a:fillRect/>
                </a:stretch>
              </a:blipFill>
            </p:spPr>
            <p:txBody>
              <a:bodyPr/>
              <a:lstStyle/>
              <a:p>
                <a:r>
                  <a:rPr lang="es-CL">
                    <a:noFill/>
                  </a:rPr>
                  <a:t> </a:t>
                </a:r>
              </a:p>
            </p:txBody>
          </p:sp>
        </mc:Fallback>
      </mc:AlternateContent>
      <p:sp>
        <p:nvSpPr>
          <p:cNvPr id="9"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923167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 name="Rectangle 34"/>
          <p:cNvSpPr>
            <a:spLocks noChangeArrowheads="1"/>
          </p:cNvSpPr>
          <p:nvPr/>
        </p:nvSpPr>
        <p:spPr bwMode="auto">
          <a:xfrm>
            <a:off x="107504" y="44624"/>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err="1" smtClean="0"/>
              <a:t>Graficamente</a:t>
            </a:r>
            <a:endParaRPr kumimoji="0" lang="es-ES" altLang="es-ES" sz="2800" dirty="0"/>
          </a:p>
        </p:txBody>
      </p:sp>
      <p:cxnSp>
        <p:nvCxnSpPr>
          <p:cNvPr id="21" name="20 Conector recto de flecha"/>
          <p:cNvCxnSpPr/>
          <p:nvPr/>
        </p:nvCxnSpPr>
        <p:spPr>
          <a:xfrm flipV="1">
            <a:off x="2627313" y="2941712"/>
            <a:ext cx="0" cy="2982912"/>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a:off x="2627313" y="5924624"/>
            <a:ext cx="4178300" cy="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flipV="1">
            <a:off x="2627313" y="2727399"/>
            <a:ext cx="3268662" cy="31972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flipV="1">
            <a:off x="2699792" y="4408893"/>
            <a:ext cx="4359275" cy="67629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11 CuadroTexto"/>
          <p:cNvSpPr txBox="1">
            <a:spLocks noChangeArrowheads="1"/>
          </p:cNvSpPr>
          <p:nvPr/>
        </p:nvSpPr>
        <p:spPr bwMode="auto">
          <a:xfrm>
            <a:off x="2332757" y="2819474"/>
            <a:ext cx="72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smtClean="0">
                <a:latin typeface="Calibri" pitchFamily="34" charset="0"/>
                <a:cs typeface="Arial" charset="0"/>
              </a:rPr>
              <a:t>D</a:t>
            </a:r>
            <a:endParaRPr kumimoji="0" lang="es-CL" altLang="es-ES" sz="1800" dirty="0">
              <a:latin typeface="Calibri" pitchFamily="34" charset="0"/>
              <a:cs typeface="Arial" charset="0"/>
            </a:endParaRPr>
          </a:p>
        </p:txBody>
      </p:sp>
      <p:sp>
        <p:nvSpPr>
          <p:cNvPr id="26" name="13 CuadroTexto"/>
          <p:cNvSpPr txBox="1">
            <a:spLocks noChangeArrowheads="1"/>
          </p:cNvSpPr>
          <p:nvPr/>
        </p:nvSpPr>
        <p:spPr bwMode="auto">
          <a:xfrm>
            <a:off x="6351588" y="5853187"/>
            <a:ext cx="72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Y</a:t>
            </a:r>
          </a:p>
        </p:txBody>
      </p:sp>
      <p:sp>
        <p:nvSpPr>
          <p:cNvPr id="27" name="14 CuadroTexto"/>
          <p:cNvSpPr txBox="1">
            <a:spLocks noChangeArrowheads="1"/>
          </p:cNvSpPr>
          <p:nvPr/>
        </p:nvSpPr>
        <p:spPr bwMode="auto">
          <a:xfrm>
            <a:off x="5580112" y="2420888"/>
            <a:ext cx="1181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smtClean="0">
                <a:latin typeface="Calibri" pitchFamily="34" charset="0"/>
                <a:cs typeface="Arial" charset="0"/>
              </a:rPr>
              <a:t>D=Y</a:t>
            </a:r>
            <a:endParaRPr kumimoji="0" lang="es-CL" altLang="es-ES" sz="1800" dirty="0">
              <a:latin typeface="Calibri" pitchFamily="34" charset="0"/>
              <a:cs typeface="Arial" charset="0"/>
            </a:endParaRPr>
          </a:p>
        </p:txBody>
      </p:sp>
      <p:cxnSp>
        <p:nvCxnSpPr>
          <p:cNvPr id="28" name="27 Conector recto"/>
          <p:cNvCxnSpPr/>
          <p:nvPr/>
        </p:nvCxnSpPr>
        <p:spPr>
          <a:xfrm>
            <a:off x="3599668" y="4941168"/>
            <a:ext cx="0" cy="98345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18 CuadroTexto"/>
              <p:cNvSpPr txBox="1">
                <a:spLocks noChangeArrowheads="1"/>
              </p:cNvSpPr>
              <p:nvPr/>
            </p:nvSpPr>
            <p:spPr bwMode="auto">
              <a:xfrm>
                <a:off x="5796136" y="4067203"/>
                <a:ext cx="2736304" cy="3699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centerGroup"/>
                    </m:oMathParaPr>
                    <m:oMath xmlns:m="http://schemas.openxmlformats.org/officeDocument/2006/math">
                      <m:r>
                        <a:rPr kumimoji="0" lang="es-CL" altLang="es-ES" sz="1800" b="0" i="1" smtClean="0">
                          <a:latin typeface="Cambria Math"/>
                          <a:cs typeface="Arial" charset="0"/>
                        </a:rPr>
                        <m:t>𝐶</m:t>
                      </m:r>
                      <m:r>
                        <a:rPr kumimoji="0" lang="es-CL" altLang="es-ES" sz="1800" b="0" i="1" smtClean="0">
                          <a:latin typeface="Cambria Math"/>
                          <a:cs typeface="Arial" charset="0"/>
                        </a:rPr>
                        <m:t>=</m:t>
                      </m:r>
                      <m:acc>
                        <m:accPr>
                          <m:chr m:val="̅"/>
                          <m:ctrlPr>
                            <a:rPr kumimoji="0" lang="es-CL" altLang="es-ES" sz="1800" b="0" i="1" smtClean="0">
                              <a:latin typeface="Cambria Math" panose="02040503050406030204" pitchFamily="18" charset="0"/>
                              <a:ea typeface="Cambria Math"/>
                              <a:cs typeface="Arial" charset="0"/>
                            </a:rPr>
                          </m:ctrlPr>
                        </m:accPr>
                        <m:e>
                          <m:r>
                            <a:rPr kumimoji="0" lang="es-CL" altLang="es-ES" sz="1800" b="0" i="1" smtClean="0">
                              <a:latin typeface="Cambria Math"/>
                              <a:ea typeface="Cambria Math"/>
                              <a:cs typeface="Arial" charset="0"/>
                            </a:rPr>
                            <m:t>𝐶</m:t>
                          </m:r>
                        </m:e>
                      </m:acc>
                      <m:r>
                        <a:rPr kumimoji="0" lang="es-CL" altLang="es-ES" sz="1800" b="0" i="1" smtClean="0">
                          <a:latin typeface="Cambria Math"/>
                          <a:ea typeface="Cambria Math"/>
                          <a:cs typeface="Arial" charset="0"/>
                        </a:rPr>
                        <m:t>+</m:t>
                      </m:r>
                      <m:r>
                        <a:rPr kumimoji="0" lang="es-CL" altLang="es-ES" sz="1800" b="0" i="1" smtClean="0">
                          <a:latin typeface="Cambria Math"/>
                          <a:ea typeface="Cambria Math"/>
                          <a:cs typeface="Arial" charset="0"/>
                        </a:rPr>
                        <m:t>𝑐𝑌𝑑</m:t>
                      </m:r>
                    </m:oMath>
                  </m:oMathPara>
                </a14:m>
                <a:endParaRPr kumimoji="0" lang="es-CL" altLang="es-ES" sz="1800" dirty="0">
                  <a:latin typeface="Calibri" pitchFamily="34" charset="0"/>
                  <a:cs typeface="Arial" charset="0"/>
                </a:endParaRPr>
              </a:p>
            </p:txBody>
          </p:sp>
        </mc:Choice>
        <mc:Fallback xmlns="">
          <p:sp>
            <p:nvSpPr>
              <p:cNvPr id="29" name="18 CuadroTexto"/>
              <p:cNvSpPr txBox="1">
                <a:spLocks noRot="1" noChangeAspect="1" noMove="1" noResize="1" noEditPoints="1" noAdjustHandles="1" noChangeArrowheads="1" noChangeShapeType="1" noTextEdit="1"/>
              </p:cNvSpPr>
              <p:nvPr/>
            </p:nvSpPr>
            <p:spPr bwMode="auto">
              <a:xfrm>
                <a:off x="5796136" y="4067203"/>
                <a:ext cx="2736304" cy="369909"/>
              </a:xfrm>
              <a:prstGeom prst="rect">
                <a:avLst/>
              </a:prstGeom>
              <a:blipFill rotWithShape="1">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30" name="19 CuadroTexto"/>
          <p:cNvSpPr txBox="1">
            <a:spLocks noChangeArrowheads="1"/>
          </p:cNvSpPr>
          <p:nvPr/>
        </p:nvSpPr>
        <p:spPr bwMode="auto">
          <a:xfrm>
            <a:off x="3340869" y="5877272"/>
            <a:ext cx="727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a:latin typeface="Calibri" pitchFamily="34" charset="0"/>
                <a:cs typeface="Arial" charset="0"/>
              </a:rPr>
              <a:t>Ye</a:t>
            </a:r>
          </a:p>
        </p:txBody>
      </p:sp>
      <p:sp>
        <p:nvSpPr>
          <p:cNvPr id="40" name="AutoShape 38"/>
          <p:cNvSpPr>
            <a:spLocks/>
          </p:cNvSpPr>
          <p:nvPr/>
        </p:nvSpPr>
        <p:spPr bwMode="auto">
          <a:xfrm>
            <a:off x="2555875" y="5445224"/>
            <a:ext cx="71438" cy="504800"/>
          </a:xfrm>
          <a:prstGeom prst="leftBracket">
            <a:avLst>
              <a:gd name="adj" fmla="val 7555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endParaRPr lang="es-ES" altLang="es-ES"/>
          </a:p>
        </p:txBody>
      </p:sp>
      <mc:AlternateContent xmlns:mc="http://schemas.openxmlformats.org/markup-compatibility/2006" xmlns:a14="http://schemas.microsoft.com/office/drawing/2010/main">
        <mc:Choice Requires="a14">
          <p:sp>
            <p:nvSpPr>
              <p:cNvPr id="42" name="12 CuadroTexto"/>
              <p:cNvSpPr txBox="1">
                <a:spLocks noChangeArrowheads="1"/>
              </p:cNvSpPr>
              <p:nvPr/>
            </p:nvSpPr>
            <p:spPr bwMode="auto">
              <a:xfrm>
                <a:off x="1979712" y="5507363"/>
                <a:ext cx="727075" cy="3699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centerGroup"/>
                    </m:oMathParaPr>
                    <m:oMath xmlns:m="http://schemas.openxmlformats.org/officeDocument/2006/math">
                      <m:acc>
                        <m:accPr>
                          <m:chr m:val="̅"/>
                          <m:ctrlPr>
                            <a:rPr kumimoji="0" lang="es-CL" altLang="es-ES" sz="1800" i="1" smtClean="0">
                              <a:latin typeface="Cambria Math" panose="02040503050406030204" pitchFamily="18" charset="0"/>
                              <a:cs typeface="Arial" charset="0"/>
                            </a:rPr>
                          </m:ctrlPr>
                        </m:accPr>
                        <m:e>
                          <m:r>
                            <a:rPr kumimoji="0" lang="es-CL" altLang="es-ES" sz="1800" b="0" i="1" smtClean="0">
                              <a:latin typeface="Cambria Math"/>
                              <a:cs typeface="Arial" charset="0"/>
                            </a:rPr>
                            <m:t>𝐶</m:t>
                          </m:r>
                        </m:e>
                      </m:acc>
                    </m:oMath>
                  </m:oMathPara>
                </a14:m>
                <a:endParaRPr kumimoji="0" lang="es-CL" altLang="es-ES" sz="1800" dirty="0">
                  <a:latin typeface="Calibri" pitchFamily="34" charset="0"/>
                  <a:cs typeface="Arial" charset="0"/>
                </a:endParaRPr>
              </a:p>
            </p:txBody>
          </p:sp>
        </mc:Choice>
        <mc:Fallback xmlns="">
          <p:sp>
            <p:nvSpPr>
              <p:cNvPr id="42" name="12 CuadroTexto"/>
              <p:cNvSpPr txBox="1">
                <a:spLocks noRot="1" noChangeAspect="1" noMove="1" noResize="1" noEditPoints="1" noAdjustHandles="1" noChangeArrowheads="1" noChangeShapeType="1" noTextEdit="1"/>
              </p:cNvSpPr>
              <p:nvPr/>
            </p:nvSpPr>
            <p:spPr bwMode="auto">
              <a:xfrm>
                <a:off x="1979712" y="5507363"/>
                <a:ext cx="727075" cy="369909"/>
              </a:xfrm>
              <a:prstGeom prst="rect">
                <a:avLst/>
              </a:prstGeom>
              <a:blipFill rotWithShape="1">
                <a:blip r:embed="rId9"/>
                <a:stretch>
                  <a:fillRect r="-100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1" name="12 CuadroTexto"/>
              <p:cNvSpPr txBox="1">
                <a:spLocks noChangeArrowheads="1"/>
              </p:cNvSpPr>
              <p:nvPr/>
            </p:nvSpPr>
            <p:spPr bwMode="auto">
              <a:xfrm>
                <a:off x="1979712" y="5075892"/>
                <a:ext cx="72707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smtClean="0">
                    <a:cs typeface="Arial" charset="0"/>
                  </a:rPr>
                  <a:t>c</a:t>
                </a:r>
                <a14:m>
                  <m:oMath xmlns:m="http://schemas.openxmlformats.org/officeDocument/2006/math">
                    <m:acc>
                      <m:accPr>
                        <m:chr m:val="̅"/>
                        <m:ctrlPr>
                          <a:rPr kumimoji="0" lang="es-CL" altLang="es-ES" sz="1800" i="1" smtClean="0">
                            <a:latin typeface="Cambria Math" panose="02040503050406030204" pitchFamily="18" charset="0"/>
                            <a:cs typeface="Arial" charset="0"/>
                          </a:rPr>
                        </m:ctrlPr>
                      </m:accPr>
                      <m:e>
                        <m:r>
                          <a:rPr kumimoji="0" lang="es-CL" altLang="es-ES" sz="1800" b="0" i="1" smtClean="0">
                            <a:latin typeface="Cambria Math"/>
                            <a:cs typeface="Arial" charset="0"/>
                          </a:rPr>
                          <m:t>𝑇𝑅</m:t>
                        </m:r>
                      </m:e>
                    </m:acc>
                  </m:oMath>
                </a14:m>
                <a:endParaRPr kumimoji="0" lang="es-CL" altLang="es-ES" sz="1800" dirty="0">
                  <a:latin typeface="Calibri" pitchFamily="34" charset="0"/>
                  <a:cs typeface="Arial" charset="0"/>
                </a:endParaRPr>
              </a:p>
            </p:txBody>
          </p:sp>
        </mc:Choice>
        <mc:Fallback xmlns="">
          <p:sp>
            <p:nvSpPr>
              <p:cNvPr id="31" name="12 CuadroTexto"/>
              <p:cNvSpPr txBox="1">
                <a:spLocks noRot="1" noChangeAspect="1" noMove="1" noResize="1" noEditPoints="1" noAdjustHandles="1" noChangeArrowheads="1" noChangeShapeType="1" noTextEdit="1"/>
              </p:cNvSpPr>
              <p:nvPr/>
            </p:nvSpPr>
            <p:spPr bwMode="auto">
              <a:xfrm>
                <a:off x="1979712" y="5075892"/>
                <a:ext cx="727075" cy="369332"/>
              </a:xfrm>
              <a:prstGeom prst="rect">
                <a:avLst/>
              </a:prstGeom>
              <a:blipFill rotWithShape="1">
                <a:blip r:embed="rId10"/>
                <a:stretch>
                  <a:fillRect l="-7563" t="-8333" b="-2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33" name="AutoShape 37"/>
          <p:cNvSpPr>
            <a:spLocks/>
          </p:cNvSpPr>
          <p:nvPr/>
        </p:nvSpPr>
        <p:spPr bwMode="auto">
          <a:xfrm>
            <a:off x="2582287" y="5093937"/>
            <a:ext cx="45719" cy="351287"/>
          </a:xfrm>
          <a:prstGeom prst="leftBracket">
            <a:avLst>
              <a:gd name="adj" fmla="val 4157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endParaRPr lang="es-ES" altLang="es-ES"/>
          </a:p>
        </p:txBody>
      </p:sp>
      <mc:AlternateContent xmlns:mc="http://schemas.openxmlformats.org/markup-compatibility/2006" xmlns:a14="http://schemas.microsoft.com/office/drawing/2010/main">
        <mc:Choice Requires="a14">
          <p:sp>
            <p:nvSpPr>
              <p:cNvPr id="35" name="18 CuadroTexto"/>
              <p:cNvSpPr txBox="1">
                <a:spLocks noChangeArrowheads="1"/>
              </p:cNvSpPr>
              <p:nvPr/>
            </p:nvSpPr>
            <p:spPr bwMode="auto">
              <a:xfrm>
                <a:off x="1763688" y="908720"/>
                <a:ext cx="5328592" cy="138679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centerGroup"/>
                    </m:oMathParaPr>
                    <m:oMath xmlns:m="http://schemas.openxmlformats.org/officeDocument/2006/math">
                      <m:r>
                        <a:rPr kumimoji="0" lang="es-CL" altLang="es-ES" sz="2800" b="0" i="1" smtClean="0">
                          <a:latin typeface="Cambria Math"/>
                          <a:cs typeface="Arial" charset="0"/>
                        </a:rPr>
                        <m:t>𝐶</m:t>
                      </m:r>
                      <m:r>
                        <a:rPr kumimoji="0" lang="es-CL" altLang="es-ES" sz="2800" b="0" i="1" smtClean="0">
                          <a:latin typeface="Cambria Math"/>
                          <a:cs typeface="Arial" charset="0"/>
                        </a:rPr>
                        <m:t>=</m:t>
                      </m:r>
                      <m:acc>
                        <m:accPr>
                          <m:chr m:val="̅"/>
                          <m:ctrlPr>
                            <a:rPr kumimoji="0" lang="es-CL" altLang="es-ES" sz="2800" b="0" i="1" smtClean="0">
                              <a:latin typeface="Cambria Math" panose="02040503050406030204" pitchFamily="18" charset="0"/>
                              <a:cs typeface="Arial" charset="0"/>
                            </a:rPr>
                          </m:ctrlPr>
                        </m:accPr>
                        <m:e>
                          <m:r>
                            <a:rPr kumimoji="0" lang="es-CL" altLang="es-ES" sz="2800" b="0" i="1" smtClean="0">
                              <a:latin typeface="Cambria Math"/>
                              <a:cs typeface="Arial" charset="0"/>
                            </a:rPr>
                            <m:t>𝐶</m:t>
                          </m:r>
                        </m:e>
                      </m:acc>
                      <m:r>
                        <a:rPr kumimoji="0" lang="es-CL" altLang="es-ES" sz="2800" b="0" i="1" smtClean="0">
                          <a:latin typeface="Cambria Math"/>
                          <a:cs typeface="Arial" charset="0"/>
                        </a:rPr>
                        <m:t>+</m:t>
                      </m:r>
                      <m:r>
                        <a:rPr kumimoji="0" lang="es-CL" altLang="es-ES" sz="2800" b="0" i="1" smtClean="0">
                          <a:latin typeface="Cambria Math"/>
                          <a:cs typeface="Arial" charset="0"/>
                        </a:rPr>
                        <m:t>𝑐</m:t>
                      </m:r>
                      <m:d>
                        <m:dPr>
                          <m:ctrlPr>
                            <a:rPr kumimoji="0" lang="es-CL" altLang="es-ES" sz="2800" b="0" i="1" smtClean="0">
                              <a:latin typeface="Cambria Math" panose="02040503050406030204" pitchFamily="18" charset="0"/>
                              <a:cs typeface="Arial" charset="0"/>
                            </a:rPr>
                          </m:ctrlPr>
                        </m:dPr>
                        <m:e>
                          <m:r>
                            <a:rPr kumimoji="0" lang="es-CL" altLang="es-ES" sz="2800" b="0" i="1" smtClean="0">
                              <a:latin typeface="Cambria Math"/>
                              <a:cs typeface="Arial" charset="0"/>
                            </a:rPr>
                            <m:t>1−</m:t>
                          </m:r>
                          <m:r>
                            <a:rPr kumimoji="0" lang="es-CL" altLang="es-ES" sz="2800" b="0" i="1" smtClean="0">
                              <a:latin typeface="Cambria Math"/>
                              <a:cs typeface="Arial" charset="0"/>
                            </a:rPr>
                            <m:t>𝑡</m:t>
                          </m:r>
                        </m:e>
                      </m:d>
                      <m:r>
                        <a:rPr kumimoji="0" lang="es-CL" altLang="es-ES" sz="2800" b="0" i="1" smtClean="0">
                          <a:latin typeface="Cambria Math"/>
                          <a:cs typeface="Arial" charset="0"/>
                        </a:rPr>
                        <m:t>𝑌</m:t>
                      </m:r>
                      <m:r>
                        <a:rPr kumimoji="0" lang="es-CL" altLang="es-ES" sz="2800" b="0" i="1" smtClean="0">
                          <a:latin typeface="Cambria Math"/>
                          <a:cs typeface="Arial" charset="0"/>
                        </a:rPr>
                        <m:t>+</m:t>
                      </m:r>
                      <m:r>
                        <a:rPr kumimoji="0" lang="es-CL" altLang="es-ES" sz="2800" b="0" i="1" smtClean="0">
                          <a:latin typeface="Cambria Math"/>
                          <a:cs typeface="Arial" charset="0"/>
                        </a:rPr>
                        <m:t>𝑐</m:t>
                      </m:r>
                      <m:acc>
                        <m:accPr>
                          <m:chr m:val="̅"/>
                          <m:ctrlPr>
                            <a:rPr kumimoji="0" lang="es-CL" altLang="es-ES" sz="2800" b="0" i="1" smtClean="0">
                              <a:latin typeface="Cambria Math" panose="02040503050406030204" pitchFamily="18" charset="0"/>
                              <a:cs typeface="Arial" charset="0"/>
                            </a:rPr>
                          </m:ctrlPr>
                        </m:accPr>
                        <m:e>
                          <m:r>
                            <a:rPr kumimoji="0" lang="es-CL" altLang="es-ES" sz="2800" b="0" i="1" smtClean="0">
                              <a:latin typeface="Cambria Math"/>
                              <a:cs typeface="Arial" charset="0"/>
                            </a:rPr>
                            <m:t>𝑇𝑅</m:t>
                          </m:r>
                        </m:e>
                      </m:acc>
                    </m:oMath>
                  </m:oMathPara>
                </a14:m>
                <a:endParaRPr kumimoji="0" lang="es-CL" altLang="es-ES" sz="2800" b="0" i="1" dirty="0" smtClean="0">
                  <a:latin typeface="Cambria Math"/>
                  <a:cs typeface="Arial" charset="0"/>
                </a:endParaRPr>
              </a:p>
              <a:p>
                <a:pPr eaLnBrk="1" hangingPunct="1"/>
                <a:endParaRPr kumimoji="0" lang="es-CL" altLang="es-ES" sz="2800" b="0" i="1" dirty="0" smtClean="0">
                  <a:latin typeface="Cambria Math"/>
                  <a:cs typeface="Arial" charset="0"/>
                </a:endParaRPr>
              </a:p>
              <a:p>
                <a:pPr eaLnBrk="1" hangingPunct="1"/>
                <a14:m>
                  <m:oMathPara xmlns:m="http://schemas.openxmlformats.org/officeDocument/2006/math">
                    <m:oMathParaPr>
                      <m:jc m:val="centerGroup"/>
                    </m:oMathParaPr>
                    <m:oMath xmlns:m="http://schemas.openxmlformats.org/officeDocument/2006/math">
                      <m:r>
                        <a:rPr kumimoji="0" lang="es-CL" altLang="es-ES" sz="2800" b="0" i="1" smtClean="0">
                          <a:latin typeface="Cambria Math"/>
                          <a:cs typeface="Arial" charset="0"/>
                        </a:rPr>
                        <m:t>𝐶</m:t>
                      </m:r>
                      <m:r>
                        <a:rPr kumimoji="0" lang="es-CL" altLang="es-ES" sz="2800" b="0" i="1" smtClean="0">
                          <a:latin typeface="Cambria Math"/>
                          <a:cs typeface="Arial" charset="0"/>
                        </a:rPr>
                        <m:t>=</m:t>
                      </m:r>
                      <m:acc>
                        <m:accPr>
                          <m:chr m:val="̅"/>
                          <m:ctrlPr>
                            <a:rPr kumimoji="0" lang="es-CL" altLang="es-ES" sz="2800" b="0" i="1" smtClean="0">
                              <a:latin typeface="Cambria Math" panose="02040503050406030204" pitchFamily="18" charset="0"/>
                              <a:ea typeface="Cambria Math"/>
                              <a:cs typeface="Arial" charset="0"/>
                            </a:rPr>
                          </m:ctrlPr>
                        </m:accPr>
                        <m:e>
                          <m:r>
                            <a:rPr kumimoji="0" lang="es-CL" altLang="es-ES" sz="2800" b="0" i="1" smtClean="0">
                              <a:latin typeface="Cambria Math"/>
                              <a:ea typeface="Cambria Math"/>
                              <a:cs typeface="Arial" charset="0"/>
                            </a:rPr>
                            <m:t>𝐶</m:t>
                          </m:r>
                        </m:e>
                      </m:acc>
                      <m:r>
                        <a:rPr kumimoji="0" lang="es-CL" altLang="es-ES" sz="2800" b="0" i="1" smtClean="0">
                          <a:latin typeface="Cambria Math"/>
                          <a:ea typeface="Cambria Math"/>
                          <a:cs typeface="Arial" charset="0"/>
                        </a:rPr>
                        <m:t>+</m:t>
                      </m:r>
                      <m:r>
                        <a:rPr kumimoji="0" lang="es-CL" altLang="es-ES" sz="2800" b="0" i="1" smtClean="0">
                          <a:latin typeface="Cambria Math"/>
                          <a:ea typeface="Cambria Math"/>
                          <a:cs typeface="Arial" charset="0"/>
                        </a:rPr>
                        <m:t>𝑐𝑌𝑑</m:t>
                      </m:r>
                    </m:oMath>
                  </m:oMathPara>
                </a14:m>
                <a:endParaRPr kumimoji="0" lang="es-CL" altLang="es-ES" sz="2800" dirty="0">
                  <a:latin typeface="Calibri" pitchFamily="34" charset="0"/>
                  <a:cs typeface="Arial" charset="0"/>
                </a:endParaRPr>
              </a:p>
            </p:txBody>
          </p:sp>
        </mc:Choice>
        <mc:Fallback xmlns="">
          <p:sp>
            <p:nvSpPr>
              <p:cNvPr id="35" name="18 CuadroTexto"/>
              <p:cNvSpPr txBox="1">
                <a:spLocks noRot="1" noChangeAspect="1" noMove="1" noResize="1" noEditPoints="1" noAdjustHandles="1" noChangeArrowheads="1" noChangeShapeType="1" noTextEdit="1"/>
              </p:cNvSpPr>
              <p:nvPr/>
            </p:nvSpPr>
            <p:spPr bwMode="auto">
              <a:xfrm>
                <a:off x="1763688" y="908720"/>
                <a:ext cx="5328592" cy="1386790"/>
              </a:xfrm>
              <a:prstGeom prst="rect">
                <a:avLst/>
              </a:prstGeom>
              <a:blipFill rotWithShape="1">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18"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3682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125760"/>
            <a:ext cx="8229600" cy="1143000"/>
          </a:xfrm>
        </p:spPr>
        <p:txBody>
          <a:bodyPr/>
          <a:lstStyle/>
          <a:p>
            <a:pPr algn="l"/>
            <a:r>
              <a:rPr lang="es-MX" sz="2800" dirty="0" smtClean="0">
                <a:latin typeface="Comic Sans MS" panose="030F0702030302020204" pitchFamily="66" charset="0"/>
              </a:rPr>
              <a:t>Resultados de Aprendizaje</a:t>
            </a:r>
            <a:r>
              <a:rPr lang="es-MX" sz="2800" dirty="0" smtClean="0"/>
              <a:t> </a:t>
            </a:r>
            <a:endParaRPr lang="es-MX" sz="2800" dirty="0"/>
          </a:p>
        </p:txBody>
      </p:sp>
      <p:sp>
        <p:nvSpPr>
          <p:cNvPr id="7" name="6 Rectángulo"/>
          <p:cNvSpPr/>
          <p:nvPr/>
        </p:nvSpPr>
        <p:spPr>
          <a:xfrm>
            <a:off x="611560" y="1391285"/>
            <a:ext cx="7956884" cy="1938992"/>
          </a:xfrm>
          <a:prstGeom prst="rect">
            <a:avLst/>
          </a:prstGeom>
        </p:spPr>
        <p:txBody>
          <a:bodyPr wrap="square">
            <a:spAutoFit/>
          </a:bodyPr>
          <a:lstStyle/>
          <a:p>
            <a:pPr lvl="0"/>
            <a:r>
              <a:rPr lang="es-CL" sz="2000" dirty="0"/>
              <a:t>Definir el concepto de Macroeconomía, explicando los temas claves que aborda esta </a:t>
            </a:r>
            <a:r>
              <a:rPr lang="es-CL" sz="2000" dirty="0" err="1"/>
              <a:t>subdisciplina</a:t>
            </a:r>
            <a:r>
              <a:rPr lang="es-CL" sz="2000" dirty="0"/>
              <a:t>. </a:t>
            </a:r>
            <a:endParaRPr lang="es-CL" sz="2000" dirty="0" smtClean="0"/>
          </a:p>
          <a:p>
            <a:pPr lvl="0"/>
            <a:endParaRPr lang="es-CL" sz="2000" dirty="0"/>
          </a:p>
          <a:p>
            <a:pPr lvl="0"/>
            <a:r>
              <a:rPr lang="es-CL" sz="2000" dirty="0" smtClean="0"/>
              <a:t>Explicar </a:t>
            </a:r>
            <a:r>
              <a:rPr lang="es-CL" sz="2000" dirty="0"/>
              <a:t>el modelo básico de economía cerrada sin gobierno  y con gobierno por medio del modelo Keynesiano.</a:t>
            </a:r>
          </a:p>
          <a:p>
            <a:pPr lvl="0"/>
            <a:endParaRPr lang="es-CL" sz="2000" dirty="0"/>
          </a:p>
        </p:txBody>
      </p:sp>
      <p:sp>
        <p:nvSpPr>
          <p:cNvPr id="5"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36257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4"/>
          <p:cNvSpPr>
            <a:spLocks noChangeArrowheads="1"/>
          </p:cNvSpPr>
          <p:nvPr/>
        </p:nvSpPr>
        <p:spPr bwMode="auto">
          <a:xfrm>
            <a:off x="107504" y="98971"/>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smtClean="0"/>
              <a:t>Conclusiones</a:t>
            </a:r>
            <a:endParaRPr kumimoji="0" lang="es-ES" altLang="es-ES" sz="2800" dirty="0"/>
          </a:p>
        </p:txBody>
      </p:sp>
      <p:sp>
        <p:nvSpPr>
          <p:cNvPr id="4" name="3 CuadroTexto"/>
          <p:cNvSpPr txBox="1"/>
          <p:nvPr/>
        </p:nvSpPr>
        <p:spPr>
          <a:xfrm>
            <a:off x="251520" y="1052736"/>
            <a:ext cx="8208912" cy="5262979"/>
          </a:xfrm>
          <a:prstGeom prst="rect">
            <a:avLst/>
          </a:prstGeom>
          <a:noFill/>
        </p:spPr>
        <p:txBody>
          <a:bodyPr wrap="square" rtlCol="0">
            <a:spAutoFit/>
          </a:bodyPr>
          <a:lstStyle/>
          <a:p>
            <a:pPr marL="342900" indent="-342900">
              <a:buFont typeface="Arial" panose="020B0604020202020204" pitchFamily="34" charset="0"/>
              <a:buChar char="•"/>
            </a:pPr>
            <a:r>
              <a:rPr lang="es-CL" sz="2400" dirty="0" smtClean="0"/>
              <a:t>El consumo depende del nivel de ingreso disponible.</a:t>
            </a:r>
          </a:p>
          <a:p>
            <a:endParaRPr lang="es-CL" sz="2400" dirty="0"/>
          </a:p>
          <a:p>
            <a:pPr marL="342900" indent="-342900">
              <a:buFont typeface="Arial" panose="020B0604020202020204" pitchFamily="34" charset="0"/>
              <a:buChar char="•"/>
            </a:pPr>
            <a:r>
              <a:rPr lang="es-CL" sz="2400" dirty="0" smtClean="0"/>
              <a:t>No la totalidad del aumento del ingreso se destina al consumo.</a:t>
            </a:r>
          </a:p>
          <a:p>
            <a:endParaRPr lang="es-CL" sz="2400" dirty="0"/>
          </a:p>
          <a:p>
            <a:pPr marL="342900" indent="-342900">
              <a:buFont typeface="Arial" panose="020B0604020202020204" pitchFamily="34" charset="0"/>
              <a:buChar char="•"/>
            </a:pPr>
            <a:r>
              <a:rPr lang="es-CL" sz="2400" dirty="0" smtClean="0"/>
              <a:t>Los individuos ahorran aquella parte del ingreso disponible que no consumen.</a:t>
            </a:r>
          </a:p>
          <a:p>
            <a:endParaRPr lang="es-CL" sz="2400" dirty="0"/>
          </a:p>
          <a:p>
            <a:pPr marL="342900" indent="-342900">
              <a:buFont typeface="Arial" panose="020B0604020202020204" pitchFamily="34" charset="0"/>
              <a:buChar char="•"/>
            </a:pPr>
            <a:r>
              <a:rPr lang="es-CL" sz="2400" dirty="0" smtClean="0"/>
              <a:t>Si no existe sector público, la inversión es financiada en su totalidad por el ahorro</a:t>
            </a:r>
          </a:p>
          <a:p>
            <a:endParaRPr lang="es-CL" sz="2400" dirty="0"/>
          </a:p>
          <a:p>
            <a:pPr marL="342900" indent="-342900">
              <a:buFont typeface="Arial" panose="020B0604020202020204" pitchFamily="34" charset="0"/>
              <a:buChar char="•"/>
            </a:pPr>
            <a:r>
              <a:rPr lang="es-CL" sz="2400" dirty="0" smtClean="0"/>
              <a:t>Si existe sector público, el nivel de consumo cambia ya que se ve afectada por el pago de impuesto y la recepción de transferencias.</a:t>
            </a:r>
            <a:endParaRPr lang="es-CL" sz="2400" dirty="0"/>
          </a:p>
        </p:txBody>
      </p:sp>
      <p:sp>
        <p:nvSpPr>
          <p:cNvPr id="5"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986602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16632"/>
            <a:ext cx="8229600" cy="1143000"/>
          </a:xfrm>
        </p:spPr>
        <p:txBody>
          <a:bodyPr/>
          <a:lstStyle/>
          <a:p>
            <a:pPr algn="l"/>
            <a:r>
              <a:rPr lang="es-CL" sz="2800" b="1" dirty="0" smtClean="0">
                <a:latin typeface="Comic Sans MS" panose="030F0702030302020204" pitchFamily="66" charset="0"/>
              </a:rPr>
              <a:t>Bibliografía</a:t>
            </a:r>
            <a:endParaRPr lang="es-CL" sz="2800" b="1" dirty="0">
              <a:latin typeface="Comic Sans MS" panose="030F0702030302020204" pitchFamily="66" charset="0"/>
            </a:endParaRPr>
          </a:p>
        </p:txBody>
      </p:sp>
      <p:sp>
        <p:nvSpPr>
          <p:cNvPr id="3" name="Marcador de contenido 2"/>
          <p:cNvSpPr>
            <a:spLocks noGrp="1"/>
          </p:cNvSpPr>
          <p:nvPr>
            <p:ph idx="1"/>
          </p:nvPr>
        </p:nvSpPr>
        <p:spPr/>
        <p:txBody>
          <a:bodyPr/>
          <a:lstStyle/>
          <a:p>
            <a:r>
              <a:rPr lang="es-CL" dirty="0" smtClean="0"/>
              <a:t>“Macroeconomía”, </a:t>
            </a:r>
            <a:r>
              <a:rPr lang="es-CL" dirty="0" err="1" smtClean="0"/>
              <a:t>Donrnbusch</a:t>
            </a:r>
            <a:r>
              <a:rPr lang="es-CL" dirty="0"/>
              <a:t> </a:t>
            </a:r>
            <a:r>
              <a:rPr lang="es-CL" dirty="0" smtClean="0"/>
              <a:t> </a:t>
            </a:r>
            <a:r>
              <a:rPr lang="es-CL" dirty="0" err="1" smtClean="0"/>
              <a:t>Rudinger</a:t>
            </a:r>
            <a:r>
              <a:rPr lang="es-CL" dirty="0" smtClean="0"/>
              <a:t>, Fischer Stanley, Mc Graw Hill, </a:t>
            </a:r>
            <a:r>
              <a:rPr lang="es-CL" dirty="0"/>
              <a:t>2010</a:t>
            </a:r>
            <a:r>
              <a:rPr lang="es-CL" dirty="0" smtClean="0"/>
              <a:t>.</a:t>
            </a:r>
          </a:p>
          <a:p>
            <a:endParaRPr lang="es-CL" dirty="0"/>
          </a:p>
          <a:p>
            <a:r>
              <a:rPr lang="es-CL" dirty="0" smtClean="0"/>
              <a:t>“Macroeconomía”, </a:t>
            </a:r>
            <a:r>
              <a:rPr lang="es-CL" dirty="0" err="1" smtClean="0"/>
              <a:t>Mankiw</a:t>
            </a:r>
            <a:r>
              <a:rPr lang="es-CL" dirty="0" smtClean="0"/>
              <a:t> </a:t>
            </a:r>
            <a:r>
              <a:rPr lang="es-CL" dirty="0" err="1" smtClean="0"/>
              <a:t>Gregory,Cengage</a:t>
            </a:r>
            <a:r>
              <a:rPr lang="es-CL" dirty="0" smtClean="0"/>
              <a:t> </a:t>
            </a:r>
            <a:r>
              <a:rPr lang="es-CL" dirty="0" err="1" smtClean="0"/>
              <a:t>Learning</a:t>
            </a:r>
            <a:r>
              <a:rPr lang="es-CL" dirty="0" smtClean="0"/>
              <a:t>, </a:t>
            </a:r>
            <a:r>
              <a:rPr lang="es-CL" dirty="0"/>
              <a:t>6ª edición, 2012</a:t>
            </a:r>
            <a:r>
              <a:rPr lang="es-CL" dirty="0" smtClean="0"/>
              <a:t>.</a:t>
            </a:r>
            <a:endParaRPr lang="es-CL" dirty="0"/>
          </a:p>
        </p:txBody>
      </p:sp>
    </p:spTree>
    <p:extLst>
      <p:ext uri="{BB962C8B-B14F-4D97-AF65-F5344CB8AC3E}">
        <p14:creationId xmlns:p14="http://schemas.microsoft.com/office/powerpoint/2010/main" val="300176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12"/>
          <p:cNvSpPr txBox="1">
            <a:spLocks noChangeArrowheads="1"/>
          </p:cNvSpPr>
          <p:nvPr/>
        </p:nvSpPr>
        <p:spPr bwMode="auto">
          <a:xfrm>
            <a:off x="443522" y="2708920"/>
            <a:ext cx="81922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ES" dirty="0" smtClean="0">
                <a:latin typeface="Times New Roman" pitchFamily="18" charset="0"/>
              </a:rPr>
              <a:t>Iniciaremos el análisis de los componentes del PIB</a:t>
            </a:r>
          </a:p>
          <a:p>
            <a:pPr>
              <a:spcBef>
                <a:spcPct val="50000"/>
              </a:spcBef>
            </a:pPr>
            <a:r>
              <a:rPr kumimoji="0" lang="es-ES_tradnl" altLang="es-ES" dirty="0" smtClean="0">
                <a:latin typeface="Times New Roman" pitchFamily="18" charset="0"/>
              </a:rPr>
              <a:t>Para ello supondremos el análisis de una economía cerrada</a:t>
            </a:r>
            <a:endParaRPr kumimoji="0" lang="es-ES" altLang="es-ES" dirty="0">
              <a:latin typeface="Times New Roman" pitchFamily="18" charset="0"/>
            </a:endParaRPr>
          </a:p>
        </p:txBody>
      </p:sp>
      <p:sp>
        <p:nvSpPr>
          <p:cNvPr id="16402" name="Rectangle 18"/>
          <p:cNvSpPr>
            <a:spLocks noChangeArrowheads="1"/>
          </p:cNvSpPr>
          <p:nvPr/>
        </p:nvSpPr>
        <p:spPr bwMode="auto">
          <a:xfrm>
            <a:off x="755650" y="2133674"/>
            <a:ext cx="77724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lnSpc>
                <a:spcPct val="90000"/>
              </a:lnSpc>
              <a:spcBef>
                <a:spcPct val="20000"/>
              </a:spcBef>
              <a:buClr>
                <a:srgbClr val="A50021"/>
              </a:buClr>
              <a:buSzPct val="75000"/>
              <a:buFont typeface="Wingdings" pitchFamily="2" charset="2"/>
              <a:buNone/>
            </a:pPr>
            <a:r>
              <a:rPr kumimoji="0" lang="es-ES" altLang="es-ES" sz="2800" dirty="0"/>
              <a:t>PIB = C + I + G + X - IM</a:t>
            </a:r>
            <a:endParaRPr kumimoji="0" lang="es-ES_tradnl" altLang="es-ES" sz="3600" dirty="0">
              <a:latin typeface="Times New Roman" pitchFamily="18" charset="0"/>
            </a:endParaRPr>
          </a:p>
          <a:p>
            <a:pPr eaLnBrk="1" hangingPunct="1">
              <a:lnSpc>
                <a:spcPct val="90000"/>
              </a:lnSpc>
              <a:spcBef>
                <a:spcPct val="20000"/>
              </a:spcBef>
              <a:buClr>
                <a:srgbClr val="A50021"/>
              </a:buClr>
              <a:buSzPct val="75000"/>
              <a:buFont typeface="Wingdings" pitchFamily="2" charset="2"/>
              <a:buChar char="n"/>
            </a:pPr>
            <a:endParaRPr kumimoji="0" lang="es-ES_tradnl" altLang="es-ES" sz="3600" dirty="0">
              <a:latin typeface="Times New Roman" pitchFamily="18" charset="0"/>
            </a:endParaRPr>
          </a:p>
        </p:txBody>
      </p:sp>
      <p:sp>
        <p:nvSpPr>
          <p:cNvPr id="16408" name="Rectangle 24"/>
          <p:cNvSpPr>
            <a:spLocks noChangeArrowheads="1"/>
          </p:cNvSpPr>
          <p:nvPr/>
        </p:nvSpPr>
        <p:spPr bwMode="auto">
          <a:xfrm>
            <a:off x="468312" y="1052513"/>
            <a:ext cx="80596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b="1" dirty="0" smtClean="0"/>
              <a:t>Recordemos que el nivel de producción de la economía se verifica a través del PIB</a:t>
            </a:r>
          </a:p>
        </p:txBody>
      </p:sp>
      <p:sp>
        <p:nvSpPr>
          <p:cNvPr id="16409" name="Rectangle 25"/>
          <p:cNvSpPr>
            <a:spLocks noChangeArrowheads="1"/>
          </p:cNvSpPr>
          <p:nvPr/>
        </p:nvSpPr>
        <p:spPr bwMode="auto">
          <a:xfrm>
            <a:off x="179512" y="188640"/>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800" dirty="0" smtClean="0"/>
              <a:t>Mercado de Bienes y Servicios</a:t>
            </a:r>
            <a:endParaRPr kumimoji="0" lang="es-ES_tradnl" altLang="es-ES" sz="2800" dirty="0">
              <a:latin typeface="Times New Roman" pitchFamily="18" charset="0"/>
            </a:endParaRPr>
          </a:p>
        </p:txBody>
      </p:sp>
      <p:sp>
        <p:nvSpPr>
          <p:cNvPr id="15" name="Rectangle 18"/>
          <p:cNvSpPr>
            <a:spLocks noChangeArrowheads="1"/>
          </p:cNvSpPr>
          <p:nvPr/>
        </p:nvSpPr>
        <p:spPr bwMode="auto">
          <a:xfrm>
            <a:off x="755576" y="3861048"/>
            <a:ext cx="77724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lnSpc>
                <a:spcPct val="90000"/>
              </a:lnSpc>
              <a:spcBef>
                <a:spcPct val="20000"/>
              </a:spcBef>
              <a:buClr>
                <a:srgbClr val="A50021"/>
              </a:buClr>
              <a:buSzPct val="75000"/>
              <a:buFont typeface="Wingdings" pitchFamily="2" charset="2"/>
              <a:buNone/>
            </a:pPr>
            <a:r>
              <a:rPr kumimoji="0" lang="es-ES" altLang="es-ES" sz="2800" dirty="0"/>
              <a:t>PIB = C + I + G </a:t>
            </a:r>
            <a:endParaRPr kumimoji="0" lang="es-ES_tradnl" altLang="es-ES" sz="3600" dirty="0">
              <a:latin typeface="Times New Roman" pitchFamily="18" charset="0"/>
            </a:endParaRPr>
          </a:p>
          <a:p>
            <a:pPr eaLnBrk="1" hangingPunct="1">
              <a:lnSpc>
                <a:spcPct val="90000"/>
              </a:lnSpc>
              <a:spcBef>
                <a:spcPct val="20000"/>
              </a:spcBef>
              <a:buClr>
                <a:srgbClr val="A50021"/>
              </a:buClr>
              <a:buSzPct val="75000"/>
              <a:buFont typeface="Wingdings" pitchFamily="2" charset="2"/>
              <a:buChar char="n"/>
            </a:pPr>
            <a:endParaRPr kumimoji="0" lang="es-ES_tradnl" altLang="es-ES" sz="3600" dirty="0">
              <a:latin typeface="Times New Roman" pitchFamily="18" charset="0"/>
            </a:endParaRPr>
          </a:p>
        </p:txBody>
      </p:sp>
      <p:sp>
        <p:nvSpPr>
          <p:cNvPr id="16" name="Text Box 12"/>
          <p:cNvSpPr txBox="1">
            <a:spLocks noChangeArrowheads="1"/>
          </p:cNvSpPr>
          <p:nvPr/>
        </p:nvSpPr>
        <p:spPr bwMode="auto">
          <a:xfrm>
            <a:off x="467544" y="4437112"/>
            <a:ext cx="81922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ES" dirty="0" smtClean="0">
                <a:latin typeface="Times New Roman" pitchFamily="18" charset="0"/>
              </a:rPr>
              <a:t>Sin sector público</a:t>
            </a:r>
            <a:endParaRPr kumimoji="0" lang="es-ES" altLang="es-ES" dirty="0">
              <a:latin typeface="Times New Roman" pitchFamily="18" charset="0"/>
            </a:endParaRPr>
          </a:p>
        </p:txBody>
      </p:sp>
      <p:sp>
        <p:nvSpPr>
          <p:cNvPr id="17" name="Rectangle 18"/>
          <p:cNvSpPr>
            <a:spLocks noChangeArrowheads="1"/>
          </p:cNvSpPr>
          <p:nvPr/>
        </p:nvSpPr>
        <p:spPr bwMode="auto">
          <a:xfrm>
            <a:off x="755576" y="4941986"/>
            <a:ext cx="77724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lnSpc>
                <a:spcPct val="90000"/>
              </a:lnSpc>
              <a:spcBef>
                <a:spcPct val="20000"/>
              </a:spcBef>
              <a:buClr>
                <a:srgbClr val="A50021"/>
              </a:buClr>
              <a:buSzPct val="75000"/>
              <a:buFont typeface="Wingdings" pitchFamily="2" charset="2"/>
              <a:buNone/>
            </a:pPr>
            <a:r>
              <a:rPr kumimoji="0" lang="es-ES" altLang="es-ES" sz="2800" dirty="0"/>
              <a:t>PIB = C + I </a:t>
            </a:r>
            <a:r>
              <a:rPr kumimoji="0" lang="es-ES" altLang="es-ES" sz="2800" dirty="0" smtClean="0"/>
              <a:t> </a:t>
            </a:r>
            <a:endParaRPr kumimoji="0" lang="es-ES_tradnl" altLang="es-ES" sz="3600" dirty="0">
              <a:latin typeface="Times New Roman" pitchFamily="18" charset="0"/>
            </a:endParaRPr>
          </a:p>
          <a:p>
            <a:pPr eaLnBrk="1" hangingPunct="1">
              <a:lnSpc>
                <a:spcPct val="90000"/>
              </a:lnSpc>
              <a:spcBef>
                <a:spcPct val="20000"/>
              </a:spcBef>
              <a:buClr>
                <a:srgbClr val="A50021"/>
              </a:buClr>
              <a:buSzPct val="75000"/>
              <a:buFont typeface="Wingdings" pitchFamily="2" charset="2"/>
              <a:buChar char="n"/>
            </a:pPr>
            <a:endParaRPr kumimoji="0" lang="es-ES_tradnl" altLang="es-ES" sz="3600" dirty="0">
              <a:latin typeface="Times New Roman" pitchFamily="18" charset="0"/>
            </a:endParaRPr>
          </a:p>
        </p:txBody>
      </p:sp>
      <p:sp>
        <p:nvSpPr>
          <p:cNvPr id="9"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872537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02">
                                            <p:txEl>
                                              <p:pRg st="0" end="0"/>
                                            </p:txEl>
                                          </p:spTgt>
                                        </p:tgtEl>
                                        <p:attrNameLst>
                                          <p:attrName>style.visibility</p:attrName>
                                        </p:attrNameLst>
                                      </p:cBhvr>
                                      <p:to>
                                        <p:strVal val="visible"/>
                                      </p:to>
                                    </p:set>
                                    <p:animEffect transition="in" filter="blinds(horizontal)">
                                      <p:cBhvr>
                                        <p:cTn id="7" dur="500"/>
                                        <p:tgtEl>
                                          <p:spTgt spid="16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08">
                                            <p:txEl>
                                              <p:pRg st="0" end="0"/>
                                            </p:txEl>
                                          </p:spTgt>
                                        </p:tgtEl>
                                        <p:attrNameLst>
                                          <p:attrName>style.visibility</p:attrName>
                                        </p:attrNameLst>
                                      </p:cBhvr>
                                      <p:to>
                                        <p:strVal val="visible"/>
                                      </p:to>
                                    </p:set>
                                    <p:animEffect transition="in" filter="blinds(horizontal)">
                                      <p:cBhvr>
                                        <p:cTn id="12" dur="500"/>
                                        <p:tgtEl>
                                          <p:spTgt spid="1640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09">
                                            <p:txEl>
                                              <p:pRg st="0" end="0"/>
                                            </p:txEl>
                                          </p:spTgt>
                                        </p:tgtEl>
                                        <p:attrNameLst>
                                          <p:attrName>style.visibility</p:attrName>
                                        </p:attrNameLst>
                                      </p:cBhvr>
                                      <p:to>
                                        <p:strVal val="visible"/>
                                      </p:to>
                                    </p:set>
                                    <p:animEffect transition="in" filter="blinds(horizontal)">
                                      <p:cBhvr>
                                        <p:cTn id="17" dur="500"/>
                                        <p:tgtEl>
                                          <p:spTgt spid="164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blinds(horizontal)">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blinds(horizontal)">
                                      <p:cBhvr>
                                        <p:cTn id="2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2" grpId="0" build="p"/>
      <p:bldP spid="16408" grpId="0" build="p"/>
      <p:bldP spid="16409" grpId="0" build="p"/>
      <p:bldP spid="15" grpId="0" build="p"/>
      <p:bldP spid="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9" name="Rectangle 25"/>
          <p:cNvSpPr>
            <a:spLocks noChangeArrowheads="1"/>
          </p:cNvSpPr>
          <p:nvPr/>
        </p:nvSpPr>
        <p:spPr bwMode="auto">
          <a:xfrm>
            <a:off x="179512" y="188640"/>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800" dirty="0" smtClean="0"/>
              <a:t>Mercado de Bienes y Servicios</a:t>
            </a:r>
            <a:endParaRPr kumimoji="0" lang="es-ES_tradnl" altLang="es-ES" sz="2800" dirty="0">
              <a:latin typeface="Times New Roman" pitchFamily="18" charset="0"/>
            </a:endParaRPr>
          </a:p>
        </p:txBody>
      </p:sp>
      <p:sp>
        <p:nvSpPr>
          <p:cNvPr id="16410" name="Rectangle 26"/>
          <p:cNvSpPr>
            <a:spLocks noChangeArrowheads="1"/>
          </p:cNvSpPr>
          <p:nvPr/>
        </p:nvSpPr>
        <p:spPr bwMode="auto">
          <a:xfrm>
            <a:off x="611560" y="1124744"/>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dirty="0" smtClean="0">
                <a:latin typeface="Times New Roman" pitchFamily="18" charset="0"/>
              </a:rPr>
              <a:t>Como </a:t>
            </a:r>
            <a:r>
              <a:rPr kumimoji="0" lang="es-ES" altLang="es-ES" dirty="0">
                <a:latin typeface="Times New Roman" pitchFamily="18" charset="0"/>
              </a:rPr>
              <a:t>no existe sector </a:t>
            </a:r>
            <a:r>
              <a:rPr kumimoji="0" lang="es-ES" altLang="es-ES" dirty="0" smtClean="0">
                <a:latin typeface="Times New Roman" pitchFamily="18" charset="0"/>
              </a:rPr>
              <a:t>público: </a:t>
            </a:r>
            <a:endParaRPr kumimoji="0" lang="es-ES_tradnl" altLang="es-ES" dirty="0">
              <a:latin typeface="Times New Roman" pitchFamily="18" charset="0"/>
            </a:endParaRPr>
          </a:p>
          <a:p>
            <a:pPr eaLnBrk="1" hangingPunct="1">
              <a:lnSpc>
                <a:spcPct val="90000"/>
              </a:lnSpc>
              <a:spcBef>
                <a:spcPct val="20000"/>
              </a:spcBef>
              <a:buClr>
                <a:srgbClr val="A50021"/>
              </a:buClr>
              <a:buSzPct val="75000"/>
              <a:buFont typeface="Wingdings" pitchFamily="2" charset="2"/>
              <a:buChar char="n"/>
            </a:pPr>
            <a:endParaRPr kumimoji="0" lang="es-ES_tradnl" altLang="es-ES" dirty="0">
              <a:latin typeface="Times New Roman" pitchFamily="18" charset="0"/>
            </a:endParaRPr>
          </a:p>
        </p:txBody>
      </p:sp>
      <p:sp>
        <p:nvSpPr>
          <p:cNvPr id="16411" name="Rectangle 27"/>
          <p:cNvSpPr>
            <a:spLocks noChangeArrowheads="1"/>
          </p:cNvSpPr>
          <p:nvPr/>
        </p:nvSpPr>
        <p:spPr bwMode="auto">
          <a:xfrm>
            <a:off x="682997" y="1629618"/>
            <a:ext cx="77724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lnSpc>
                <a:spcPct val="90000"/>
              </a:lnSpc>
              <a:spcBef>
                <a:spcPct val="20000"/>
              </a:spcBef>
              <a:buClr>
                <a:srgbClr val="A50021"/>
              </a:buClr>
              <a:buSzPct val="75000"/>
              <a:buFont typeface="Wingdings" pitchFamily="2" charset="2"/>
              <a:buNone/>
            </a:pPr>
            <a:r>
              <a:rPr kumimoji="0" lang="es-ES" altLang="es-ES" dirty="0">
                <a:latin typeface="Times New Roman" pitchFamily="18" charset="0"/>
              </a:rPr>
              <a:t>Y = Yd</a:t>
            </a:r>
            <a:endParaRPr kumimoji="0" lang="es-ES_tradnl" altLang="es-ES" dirty="0">
              <a:latin typeface="Times New Roman" pitchFamily="18" charset="0"/>
            </a:endParaRPr>
          </a:p>
          <a:p>
            <a:pPr eaLnBrk="1" hangingPunct="1">
              <a:lnSpc>
                <a:spcPct val="90000"/>
              </a:lnSpc>
              <a:spcBef>
                <a:spcPct val="20000"/>
              </a:spcBef>
              <a:buClr>
                <a:srgbClr val="A50021"/>
              </a:buClr>
              <a:buSzPct val="75000"/>
              <a:buFont typeface="Wingdings" pitchFamily="2" charset="2"/>
              <a:buChar char="n"/>
            </a:pPr>
            <a:endParaRPr kumimoji="0" lang="es-ES_tradnl" altLang="es-ES" dirty="0">
              <a:latin typeface="Times New Roman" pitchFamily="18" charset="0"/>
            </a:endParaRPr>
          </a:p>
        </p:txBody>
      </p:sp>
      <p:sp>
        <p:nvSpPr>
          <p:cNvPr id="5132" name="Rectangle 28"/>
          <p:cNvSpPr>
            <a:spLocks noChangeArrowheads="1"/>
          </p:cNvSpPr>
          <p:nvPr/>
        </p:nvSpPr>
        <p:spPr bwMode="auto">
          <a:xfrm>
            <a:off x="467545" y="3573016"/>
            <a:ext cx="801736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r>
              <a:rPr kumimoji="0" lang="es-ES" altLang="es-ES" sz="2800" dirty="0" smtClean="0">
                <a:solidFill>
                  <a:schemeClr val="tx2"/>
                </a:solidFill>
              </a:rPr>
              <a:t>C= </a:t>
            </a:r>
            <a:r>
              <a:rPr kumimoji="0" lang="es-CL" altLang="es-ES" sz="2800" dirty="0">
                <a:latin typeface="Times New Roman" pitchFamily="18" charset="0"/>
              </a:rPr>
              <a:t>ʄ:(Yd)</a:t>
            </a:r>
            <a:endParaRPr kumimoji="0" lang="es-ES" altLang="es-ES" sz="2800" dirty="0">
              <a:solidFill>
                <a:schemeClr val="tx2"/>
              </a:solidFill>
            </a:endParaRPr>
          </a:p>
        </p:txBody>
      </p:sp>
      <p:sp>
        <p:nvSpPr>
          <p:cNvPr id="18" name="54 CuadroTexto"/>
          <p:cNvSpPr txBox="1">
            <a:spLocks noChangeArrowheads="1"/>
          </p:cNvSpPr>
          <p:nvPr/>
        </p:nvSpPr>
        <p:spPr bwMode="auto">
          <a:xfrm>
            <a:off x="755278" y="2564904"/>
            <a:ext cx="7777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dirty="0" smtClean="0">
                <a:latin typeface="Times New Roman" pitchFamily="18" charset="0"/>
                <a:cs typeface="Arial" charset="0"/>
                <a:sym typeface="Wingdings" pitchFamily="2" charset="2"/>
              </a:rPr>
              <a:t>Ahora procedemos a analizar el consumo bajo el supuesto Keynesiano que depende del nivel del Ingreso disponible:</a:t>
            </a:r>
            <a:endParaRPr kumimoji="0" lang="es-CL" altLang="es-ES" dirty="0">
              <a:latin typeface="Times New Roman" pitchFamily="18" charset="0"/>
              <a:cs typeface="Arial" charset="0"/>
              <a:sym typeface="Wingdings" pitchFamily="2" charset="2"/>
            </a:endParaRPr>
          </a:p>
        </p:txBody>
      </p:sp>
      <p:sp>
        <p:nvSpPr>
          <p:cNvPr id="9" name="54 CuadroTexto"/>
          <p:cNvSpPr txBox="1">
            <a:spLocks noChangeArrowheads="1"/>
          </p:cNvSpPr>
          <p:nvPr/>
        </p:nvSpPr>
        <p:spPr bwMode="auto">
          <a:xfrm>
            <a:off x="755576" y="4326195"/>
            <a:ext cx="7777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dirty="0" smtClean="0">
                <a:latin typeface="Times New Roman" pitchFamily="18" charset="0"/>
                <a:cs typeface="Arial" charset="0"/>
                <a:sym typeface="Wingdings" pitchFamily="2" charset="2"/>
              </a:rPr>
              <a:t>Veamos cómo es la dependencia del consumo con respecto al producto</a:t>
            </a:r>
            <a:endParaRPr kumimoji="0" lang="es-CL" altLang="es-ES" dirty="0">
              <a:latin typeface="Times New Roman" pitchFamily="18" charset="0"/>
              <a:cs typeface="Arial" charset="0"/>
              <a:sym typeface="Wingdings" pitchFamily="2" charset="2"/>
            </a:endParaRPr>
          </a:p>
        </p:txBody>
      </p:sp>
      <p:sp>
        <p:nvSpPr>
          <p:cNvPr id="8"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05860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09">
                                            <p:txEl>
                                              <p:pRg st="0" end="0"/>
                                            </p:txEl>
                                          </p:spTgt>
                                        </p:tgtEl>
                                        <p:attrNameLst>
                                          <p:attrName>style.visibility</p:attrName>
                                        </p:attrNameLst>
                                      </p:cBhvr>
                                      <p:to>
                                        <p:strVal val="visible"/>
                                      </p:to>
                                    </p:set>
                                    <p:animEffect transition="in" filter="blinds(horizontal)">
                                      <p:cBhvr>
                                        <p:cTn id="7" dur="500"/>
                                        <p:tgtEl>
                                          <p:spTgt spid="164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10">
                                            <p:txEl>
                                              <p:pRg st="0" end="0"/>
                                            </p:txEl>
                                          </p:spTgt>
                                        </p:tgtEl>
                                        <p:attrNameLst>
                                          <p:attrName>style.visibility</p:attrName>
                                        </p:attrNameLst>
                                      </p:cBhvr>
                                      <p:to>
                                        <p:strVal val="visible"/>
                                      </p:to>
                                    </p:set>
                                    <p:animEffect transition="in" filter="blinds(horizontal)">
                                      <p:cBhvr>
                                        <p:cTn id="12" dur="500"/>
                                        <p:tgtEl>
                                          <p:spTgt spid="164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11">
                                            <p:txEl>
                                              <p:pRg st="0" end="0"/>
                                            </p:txEl>
                                          </p:spTgt>
                                        </p:tgtEl>
                                        <p:attrNameLst>
                                          <p:attrName>style.visibility</p:attrName>
                                        </p:attrNameLst>
                                      </p:cBhvr>
                                      <p:to>
                                        <p:strVal val="visible"/>
                                      </p:to>
                                    </p:set>
                                    <p:animEffect transition="in" filter="blinds(horizontal)">
                                      <p:cBhvr>
                                        <p:cTn id="17" dur="500"/>
                                        <p:tgtEl>
                                          <p:spTgt spid="164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9" grpId="0" build="p"/>
      <p:bldP spid="16410" grpId="0" build="p"/>
      <p:bldP spid="164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9" name="Rectangle 25"/>
          <p:cNvSpPr>
            <a:spLocks noChangeArrowheads="1"/>
          </p:cNvSpPr>
          <p:nvPr/>
        </p:nvSpPr>
        <p:spPr bwMode="auto">
          <a:xfrm>
            <a:off x="179512" y="188640"/>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800" dirty="0" smtClean="0"/>
              <a:t>Mercado de Bienes y Servicios</a:t>
            </a:r>
            <a:endParaRPr kumimoji="0" lang="es-ES_tradnl" altLang="es-ES" sz="2800" dirty="0">
              <a:latin typeface="Times New Roman" pitchFamily="18" charset="0"/>
            </a:endParaRPr>
          </a:p>
        </p:txBody>
      </p:sp>
      <mc:AlternateContent xmlns:mc="http://schemas.openxmlformats.org/markup-compatibility/2006" xmlns:a14="http://schemas.microsoft.com/office/drawing/2010/main">
        <mc:Choice Requires="a14">
          <p:sp>
            <p:nvSpPr>
              <p:cNvPr id="16410" name="Rectangle 26"/>
              <p:cNvSpPr>
                <a:spLocks noChangeArrowheads="1"/>
              </p:cNvSpPr>
              <p:nvPr/>
            </p:nvSpPr>
            <p:spPr bwMode="auto">
              <a:xfrm>
                <a:off x="576603" y="1126381"/>
                <a:ext cx="7772400" cy="41748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dirty="0" smtClean="0">
                    <a:latin typeface="Times New Roman" pitchFamily="18" charset="0"/>
                  </a:rPr>
                  <a:t>Es lógico verificar que si aumenta el ingreso disponible, los individuos tienden a consumir más.</a:t>
                </a:r>
              </a:p>
              <a:p>
                <a:pPr eaLnBrk="1" hangingPunct="1">
                  <a:lnSpc>
                    <a:spcPct val="90000"/>
                  </a:lnSpc>
                  <a:spcBef>
                    <a:spcPct val="20000"/>
                  </a:spcBef>
                  <a:buClr>
                    <a:srgbClr val="A50021"/>
                  </a:buClr>
                  <a:buSzPct val="75000"/>
                  <a:buFont typeface="Wingdings" pitchFamily="2" charset="2"/>
                  <a:buNone/>
                </a:pPr>
                <a:endParaRPr kumimoji="0" lang="es-ES" altLang="es-ES" dirty="0">
                  <a:latin typeface="Times New Roman" pitchFamily="18" charset="0"/>
                </a:endParaRPr>
              </a:p>
              <a:p>
                <a:pPr eaLnBrk="1" hangingPunct="1">
                  <a:lnSpc>
                    <a:spcPct val="90000"/>
                  </a:lnSpc>
                  <a:spcBef>
                    <a:spcPct val="20000"/>
                  </a:spcBef>
                  <a:buClr>
                    <a:srgbClr val="A50021"/>
                  </a:buClr>
                  <a:buSzPct val="75000"/>
                  <a:buFont typeface="Wingdings" pitchFamily="2" charset="2"/>
                  <a:buNone/>
                </a:pPr>
                <a:r>
                  <a:rPr kumimoji="0" lang="es-ES" altLang="es-ES" dirty="0" smtClean="0">
                    <a:latin typeface="Times New Roman" pitchFamily="18" charset="0"/>
                  </a:rPr>
                  <a:t>Ahora piense: ¿Qué sucede en su casa si no hay ingresos?</a:t>
                </a:r>
              </a:p>
              <a:p>
                <a:pPr eaLnBrk="1" hangingPunct="1">
                  <a:lnSpc>
                    <a:spcPct val="90000"/>
                  </a:lnSpc>
                  <a:spcBef>
                    <a:spcPct val="20000"/>
                  </a:spcBef>
                  <a:buClr>
                    <a:srgbClr val="A50021"/>
                  </a:buClr>
                  <a:buSzPct val="75000"/>
                  <a:buFont typeface="Wingdings" pitchFamily="2" charset="2"/>
                  <a:buNone/>
                </a:pPr>
                <a:endParaRPr kumimoji="0" lang="es-ES" altLang="es-ES" dirty="0">
                  <a:latin typeface="Times New Roman" pitchFamily="18" charset="0"/>
                </a:endParaRPr>
              </a:p>
              <a:p>
                <a:pPr marL="0" indent="0" eaLnBrk="1" hangingPunct="1">
                  <a:lnSpc>
                    <a:spcPct val="90000"/>
                  </a:lnSpc>
                  <a:spcBef>
                    <a:spcPct val="20000"/>
                  </a:spcBef>
                  <a:buClr>
                    <a:srgbClr val="A50021"/>
                  </a:buClr>
                  <a:buSzPct val="75000"/>
                </a:pPr>
                <a:r>
                  <a:rPr kumimoji="0" lang="es-ES" altLang="es-ES" dirty="0" smtClean="0">
                    <a:latin typeface="Times New Roman" pitchFamily="18" charset="0"/>
                  </a:rPr>
                  <a:t>Dejan de consumir (no usan agua, no comen, no usan electricidad, etc.) o existe un nivel de consumo básico (con niveles de consumo elementales)</a:t>
                </a:r>
              </a:p>
              <a:p>
                <a:pPr marL="0" indent="0" eaLnBrk="1" hangingPunct="1">
                  <a:lnSpc>
                    <a:spcPct val="90000"/>
                  </a:lnSpc>
                  <a:spcBef>
                    <a:spcPct val="20000"/>
                  </a:spcBef>
                  <a:buClr>
                    <a:srgbClr val="A50021"/>
                  </a:buClr>
                  <a:buSzPct val="75000"/>
                </a:pPr>
                <a:endParaRPr kumimoji="0" lang="es-ES" altLang="es-ES" dirty="0">
                  <a:latin typeface="Times New Roman" pitchFamily="18" charset="0"/>
                </a:endParaRPr>
              </a:p>
              <a:p>
                <a:pPr marL="0" indent="0" eaLnBrk="1" hangingPunct="1">
                  <a:lnSpc>
                    <a:spcPct val="90000"/>
                  </a:lnSpc>
                  <a:spcBef>
                    <a:spcPct val="20000"/>
                  </a:spcBef>
                  <a:buClr>
                    <a:srgbClr val="A50021"/>
                  </a:buClr>
                  <a:buSzPct val="75000"/>
                </a:pPr>
                <a:r>
                  <a:rPr kumimoji="0" lang="es-ES" altLang="es-ES" dirty="0" smtClean="0">
                    <a:latin typeface="Times New Roman" pitchFamily="18" charset="0"/>
                  </a:rPr>
                  <a:t>Para nuestro modelo, y traspasando el </a:t>
                </a:r>
                <a:r>
                  <a:rPr kumimoji="0" lang="es-ES" altLang="es-ES" dirty="0">
                    <a:latin typeface="Times New Roman" pitchFamily="18" charset="0"/>
                  </a:rPr>
                  <a:t>a</a:t>
                </a:r>
                <a:r>
                  <a:rPr kumimoji="0" lang="es-ES" altLang="es-ES" dirty="0" smtClean="0">
                    <a:latin typeface="Times New Roman" pitchFamily="18" charset="0"/>
                  </a:rPr>
                  <a:t>nálisis a nivel de país, este nivel de consumo elemental se llama: </a:t>
                </a:r>
              </a:p>
              <a:p>
                <a:pPr marL="0" indent="0" algn="ctr" eaLnBrk="1" hangingPunct="1">
                  <a:lnSpc>
                    <a:spcPct val="90000"/>
                  </a:lnSpc>
                  <a:spcBef>
                    <a:spcPct val="20000"/>
                  </a:spcBef>
                  <a:buClr>
                    <a:srgbClr val="A50021"/>
                  </a:buClr>
                  <a:buSzPct val="75000"/>
                </a:pPr>
                <a:r>
                  <a:rPr kumimoji="0" lang="es-ES" altLang="es-ES" dirty="0" smtClean="0">
                    <a:latin typeface="Times New Roman" pitchFamily="18" charset="0"/>
                  </a:rPr>
                  <a:t>Consumo Autónomo </a:t>
                </a:r>
                <a14:m>
                  <m:oMath xmlns:m="http://schemas.openxmlformats.org/officeDocument/2006/math">
                    <m:d>
                      <m:dPr>
                        <m:begChr m:val="["/>
                        <m:endChr m:val="]"/>
                        <m:ctrlPr>
                          <a:rPr kumimoji="0" lang="es-ES" altLang="es-ES" i="1" smtClean="0">
                            <a:latin typeface="Cambria Math" panose="02040503050406030204" pitchFamily="18" charset="0"/>
                          </a:rPr>
                        </m:ctrlPr>
                      </m:dPr>
                      <m:e>
                        <m:acc>
                          <m:accPr>
                            <m:chr m:val="̅"/>
                            <m:ctrlPr>
                              <a:rPr kumimoji="0" lang="es-ES" altLang="es-ES" i="1" smtClean="0">
                                <a:latin typeface="Cambria Math" panose="02040503050406030204" pitchFamily="18" charset="0"/>
                              </a:rPr>
                            </m:ctrlPr>
                          </m:accPr>
                          <m:e>
                            <m:r>
                              <a:rPr kumimoji="0" lang="es-CL" altLang="es-ES" b="0" i="1" smtClean="0">
                                <a:latin typeface="Cambria Math"/>
                              </a:rPr>
                              <m:t>𝐶</m:t>
                            </m:r>
                          </m:e>
                        </m:acc>
                      </m:e>
                    </m:d>
                  </m:oMath>
                </a14:m>
                <a:r>
                  <a:rPr kumimoji="0" lang="es-ES" altLang="es-ES" dirty="0" smtClean="0">
                    <a:latin typeface="Times New Roman" pitchFamily="18" charset="0"/>
                  </a:rPr>
                  <a:t> </a:t>
                </a:r>
              </a:p>
              <a:p>
                <a:pPr marL="0" indent="0" eaLnBrk="1" hangingPunct="1">
                  <a:lnSpc>
                    <a:spcPct val="90000"/>
                  </a:lnSpc>
                  <a:spcBef>
                    <a:spcPct val="20000"/>
                  </a:spcBef>
                  <a:buClr>
                    <a:srgbClr val="A50021"/>
                  </a:buClr>
                  <a:buSzPct val="75000"/>
                </a:pPr>
                <a:endParaRPr kumimoji="0" lang="es-ES" altLang="es-ES" dirty="0" smtClean="0">
                  <a:latin typeface="Times New Roman" pitchFamily="18" charset="0"/>
                </a:endParaRPr>
              </a:p>
              <a:p>
                <a:pPr marL="0" indent="0" eaLnBrk="1" hangingPunct="1">
                  <a:lnSpc>
                    <a:spcPct val="90000"/>
                  </a:lnSpc>
                  <a:spcBef>
                    <a:spcPct val="20000"/>
                  </a:spcBef>
                  <a:buClr>
                    <a:srgbClr val="A50021"/>
                  </a:buClr>
                  <a:buSzPct val="75000"/>
                </a:pPr>
                <a:endParaRPr kumimoji="0" lang="es-ES_tradnl" altLang="es-ES" dirty="0">
                  <a:latin typeface="Times New Roman" pitchFamily="18" charset="0"/>
                </a:endParaRPr>
              </a:p>
            </p:txBody>
          </p:sp>
        </mc:Choice>
        <mc:Fallback xmlns="">
          <p:sp>
            <p:nvSpPr>
              <p:cNvPr id="16410" name="Rectangle 26"/>
              <p:cNvSpPr>
                <a:spLocks noRot="1" noChangeAspect="1" noMove="1" noResize="1" noEditPoints="1" noAdjustHandles="1" noChangeArrowheads="1" noChangeShapeType="1" noTextEdit="1"/>
              </p:cNvSpPr>
              <p:nvPr/>
            </p:nvSpPr>
            <p:spPr bwMode="auto">
              <a:xfrm>
                <a:off x="576603" y="1126381"/>
                <a:ext cx="7772400" cy="4174827"/>
              </a:xfrm>
              <a:prstGeom prst="rect">
                <a:avLst/>
              </a:prstGeom>
              <a:blipFill>
                <a:blip r:embed="rId2"/>
                <a:stretch>
                  <a:fillRect l="-1255" t="-2044" r="-1098" b="-125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p:sp>
        <p:nvSpPr>
          <p:cNvPr id="4"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242629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09">
                                            <p:txEl>
                                              <p:pRg st="0" end="0"/>
                                            </p:txEl>
                                          </p:spTgt>
                                        </p:tgtEl>
                                        <p:attrNameLst>
                                          <p:attrName>style.visibility</p:attrName>
                                        </p:attrNameLst>
                                      </p:cBhvr>
                                      <p:to>
                                        <p:strVal val="visible"/>
                                      </p:to>
                                    </p:set>
                                    <p:animEffect transition="in" filter="blinds(horizontal)">
                                      <p:cBhvr>
                                        <p:cTn id="7" dur="500"/>
                                        <p:tgtEl>
                                          <p:spTgt spid="164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10">
                                            <p:txEl>
                                              <p:pRg st="0" end="0"/>
                                            </p:txEl>
                                          </p:spTgt>
                                        </p:tgtEl>
                                        <p:attrNameLst>
                                          <p:attrName>style.visibility</p:attrName>
                                        </p:attrNameLst>
                                      </p:cBhvr>
                                      <p:to>
                                        <p:strVal val="visible"/>
                                      </p:to>
                                    </p:set>
                                    <p:animEffect transition="in" filter="blinds(horizontal)">
                                      <p:cBhvr>
                                        <p:cTn id="12" dur="500"/>
                                        <p:tgtEl>
                                          <p:spTgt spid="164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10">
                                            <p:txEl>
                                              <p:pRg st="2" end="2"/>
                                            </p:txEl>
                                          </p:spTgt>
                                        </p:tgtEl>
                                        <p:attrNameLst>
                                          <p:attrName>style.visibility</p:attrName>
                                        </p:attrNameLst>
                                      </p:cBhvr>
                                      <p:to>
                                        <p:strVal val="visible"/>
                                      </p:to>
                                    </p:set>
                                    <p:animEffect transition="in" filter="blinds(horizontal)">
                                      <p:cBhvr>
                                        <p:cTn id="17" dur="500"/>
                                        <p:tgtEl>
                                          <p:spTgt spid="164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10">
                                            <p:txEl>
                                              <p:pRg st="4" end="4"/>
                                            </p:txEl>
                                          </p:spTgt>
                                        </p:tgtEl>
                                        <p:attrNameLst>
                                          <p:attrName>style.visibility</p:attrName>
                                        </p:attrNameLst>
                                      </p:cBhvr>
                                      <p:to>
                                        <p:strVal val="visible"/>
                                      </p:to>
                                    </p:set>
                                    <p:animEffect transition="in" filter="blinds(horizontal)">
                                      <p:cBhvr>
                                        <p:cTn id="22" dur="500"/>
                                        <p:tgtEl>
                                          <p:spTgt spid="164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10">
                                            <p:txEl>
                                              <p:pRg st="6" end="6"/>
                                            </p:txEl>
                                          </p:spTgt>
                                        </p:tgtEl>
                                        <p:attrNameLst>
                                          <p:attrName>style.visibility</p:attrName>
                                        </p:attrNameLst>
                                      </p:cBhvr>
                                      <p:to>
                                        <p:strVal val="visible"/>
                                      </p:to>
                                    </p:set>
                                    <p:animEffect transition="in" filter="blinds(horizontal)">
                                      <p:cBhvr>
                                        <p:cTn id="27" dur="500"/>
                                        <p:tgtEl>
                                          <p:spTgt spid="164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410">
                                            <p:txEl>
                                              <p:pRg st="7" end="7"/>
                                            </p:txEl>
                                          </p:spTgt>
                                        </p:tgtEl>
                                        <p:attrNameLst>
                                          <p:attrName>style.visibility</p:attrName>
                                        </p:attrNameLst>
                                      </p:cBhvr>
                                      <p:to>
                                        <p:strVal val="visible"/>
                                      </p:to>
                                    </p:set>
                                    <p:animEffect transition="in" filter="blinds(horizontal)">
                                      <p:cBhvr>
                                        <p:cTn id="32" dur="500"/>
                                        <p:tgtEl>
                                          <p:spTgt spid="164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9" grpId="0" build="p"/>
      <p:bldP spid="164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9" name="Rectangle 25"/>
          <p:cNvSpPr>
            <a:spLocks noChangeArrowheads="1"/>
          </p:cNvSpPr>
          <p:nvPr/>
        </p:nvSpPr>
        <p:spPr bwMode="auto">
          <a:xfrm>
            <a:off x="179512" y="188640"/>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sz="2800" dirty="0" smtClean="0"/>
              <a:t>Mercado de Bienes y Servicios</a:t>
            </a:r>
            <a:endParaRPr kumimoji="0" lang="es-ES_tradnl" altLang="es-ES" sz="2800" dirty="0">
              <a:latin typeface="Times New Roman" pitchFamily="18" charset="0"/>
            </a:endParaRPr>
          </a:p>
        </p:txBody>
      </p:sp>
      <mc:AlternateContent xmlns:mc="http://schemas.openxmlformats.org/markup-compatibility/2006" xmlns:a14="http://schemas.microsoft.com/office/drawing/2010/main">
        <mc:Choice Requires="a14">
          <p:sp>
            <p:nvSpPr>
              <p:cNvPr id="16410" name="Rectangle 26"/>
              <p:cNvSpPr>
                <a:spLocks noChangeArrowheads="1"/>
              </p:cNvSpPr>
              <p:nvPr/>
            </p:nvSpPr>
            <p:spPr bwMode="auto">
              <a:xfrm>
                <a:off x="576603" y="1126381"/>
                <a:ext cx="7772400" cy="41748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dirty="0" smtClean="0">
                    <a:latin typeface="Times New Roman" pitchFamily="18" charset="0"/>
                  </a:rPr>
                  <a:t>Recordemos que si existe ingreso y éste aumenta, los individuos tienden a consumir más y por lo tanto aumenta el consumo.</a:t>
                </a:r>
              </a:p>
              <a:p>
                <a:pPr eaLnBrk="1" hangingPunct="1">
                  <a:lnSpc>
                    <a:spcPct val="90000"/>
                  </a:lnSpc>
                  <a:spcBef>
                    <a:spcPct val="20000"/>
                  </a:spcBef>
                  <a:buClr>
                    <a:srgbClr val="A50021"/>
                  </a:buClr>
                  <a:buSzPct val="75000"/>
                  <a:buFont typeface="Wingdings" pitchFamily="2" charset="2"/>
                  <a:buNone/>
                </a:pPr>
                <a:endParaRPr kumimoji="0" lang="es-ES" altLang="es-ES" dirty="0">
                  <a:latin typeface="Times New Roman" pitchFamily="18" charset="0"/>
                </a:endParaRPr>
              </a:p>
              <a:p>
                <a:pPr eaLnBrk="1" hangingPunct="1">
                  <a:lnSpc>
                    <a:spcPct val="90000"/>
                  </a:lnSpc>
                  <a:spcBef>
                    <a:spcPct val="20000"/>
                  </a:spcBef>
                  <a:buClr>
                    <a:srgbClr val="A50021"/>
                  </a:buClr>
                  <a:buSzPct val="75000"/>
                  <a:buFont typeface="Wingdings" pitchFamily="2" charset="2"/>
                  <a:buNone/>
                </a:pPr>
                <a:r>
                  <a:rPr kumimoji="0" lang="es-ES" altLang="es-ES" dirty="0" smtClean="0">
                    <a:latin typeface="Times New Roman" pitchFamily="18" charset="0"/>
                  </a:rPr>
                  <a:t>Ahora piense: ¿Si aumenta el ingreso, todo este aumento lo destinamos a consumir?</a:t>
                </a:r>
              </a:p>
              <a:p>
                <a:pPr eaLnBrk="1" hangingPunct="1">
                  <a:lnSpc>
                    <a:spcPct val="90000"/>
                  </a:lnSpc>
                  <a:spcBef>
                    <a:spcPct val="20000"/>
                  </a:spcBef>
                  <a:buClr>
                    <a:srgbClr val="A50021"/>
                  </a:buClr>
                  <a:buSzPct val="75000"/>
                  <a:buFont typeface="Wingdings" pitchFamily="2" charset="2"/>
                  <a:buNone/>
                </a:pPr>
                <a:endParaRPr kumimoji="0" lang="es-ES" altLang="es-ES" dirty="0">
                  <a:latin typeface="Times New Roman" pitchFamily="18" charset="0"/>
                </a:endParaRPr>
              </a:p>
              <a:p>
                <a:pPr marL="0" indent="0" eaLnBrk="1" hangingPunct="1">
                  <a:lnSpc>
                    <a:spcPct val="90000"/>
                  </a:lnSpc>
                  <a:spcBef>
                    <a:spcPct val="20000"/>
                  </a:spcBef>
                  <a:buClr>
                    <a:srgbClr val="A50021"/>
                  </a:buClr>
                  <a:buSzPct val="75000"/>
                </a:pPr>
                <a:r>
                  <a:rPr kumimoji="0" lang="es-ES" altLang="es-ES" dirty="0" smtClean="0">
                    <a:latin typeface="Times New Roman" pitchFamily="18" charset="0"/>
                  </a:rPr>
                  <a:t>Por lo general, se destina a consumo una parte de este aumento. Para nuestro modelo esta parte del aumento del ingreso disponible que se destina a consumo se  llama:</a:t>
                </a:r>
              </a:p>
              <a:p>
                <a:pPr marL="0" indent="0" eaLnBrk="1" hangingPunct="1">
                  <a:lnSpc>
                    <a:spcPct val="90000"/>
                  </a:lnSpc>
                  <a:spcBef>
                    <a:spcPct val="20000"/>
                  </a:spcBef>
                  <a:buClr>
                    <a:srgbClr val="A50021"/>
                  </a:buClr>
                  <a:buSzPct val="75000"/>
                </a:pPr>
                <a:r>
                  <a:rPr kumimoji="0" lang="es-ES" altLang="es-ES" dirty="0" smtClean="0">
                    <a:latin typeface="Times New Roman" pitchFamily="18" charset="0"/>
                  </a:rPr>
                  <a:t> </a:t>
                </a:r>
              </a:p>
              <a:p>
                <a:pPr marL="0" indent="0" algn="ctr" eaLnBrk="1" hangingPunct="1">
                  <a:lnSpc>
                    <a:spcPct val="90000"/>
                  </a:lnSpc>
                  <a:spcBef>
                    <a:spcPct val="20000"/>
                  </a:spcBef>
                  <a:buClr>
                    <a:srgbClr val="A50021"/>
                  </a:buClr>
                  <a:buSzPct val="75000"/>
                </a:pPr>
                <a:r>
                  <a:rPr kumimoji="0" lang="es-ES" altLang="es-ES" dirty="0" smtClean="0">
                    <a:latin typeface="Times New Roman" pitchFamily="18" charset="0"/>
                  </a:rPr>
                  <a:t>Propensión Marginal a Consumir </a:t>
                </a:r>
                <a14:m>
                  <m:oMath xmlns:m="http://schemas.openxmlformats.org/officeDocument/2006/math">
                    <m:d>
                      <m:dPr>
                        <m:begChr m:val="["/>
                        <m:endChr m:val="]"/>
                        <m:ctrlPr>
                          <a:rPr kumimoji="0" lang="es-ES" altLang="es-ES" i="1" smtClean="0">
                            <a:latin typeface="Cambria Math" panose="02040503050406030204" pitchFamily="18" charset="0"/>
                          </a:rPr>
                        </m:ctrlPr>
                      </m:dPr>
                      <m:e>
                        <m:r>
                          <a:rPr kumimoji="0" lang="es-CL" altLang="es-ES" b="0" i="1" smtClean="0">
                            <a:latin typeface="Cambria Math"/>
                          </a:rPr>
                          <m:t>𝑐</m:t>
                        </m:r>
                      </m:e>
                    </m:d>
                  </m:oMath>
                </a14:m>
                <a:r>
                  <a:rPr kumimoji="0" lang="es-ES" altLang="es-ES" dirty="0" smtClean="0">
                    <a:latin typeface="Times New Roman" pitchFamily="18" charset="0"/>
                  </a:rPr>
                  <a:t> </a:t>
                </a:r>
              </a:p>
              <a:p>
                <a:pPr marL="0" indent="0" eaLnBrk="1" hangingPunct="1">
                  <a:lnSpc>
                    <a:spcPct val="90000"/>
                  </a:lnSpc>
                  <a:spcBef>
                    <a:spcPct val="20000"/>
                  </a:spcBef>
                  <a:buClr>
                    <a:srgbClr val="A50021"/>
                  </a:buClr>
                  <a:buSzPct val="75000"/>
                </a:pPr>
                <a:endParaRPr kumimoji="0" lang="es-ES" altLang="es-ES" dirty="0" smtClean="0">
                  <a:latin typeface="Times New Roman" pitchFamily="18" charset="0"/>
                </a:endParaRPr>
              </a:p>
              <a:p>
                <a:pPr marL="0" indent="0" eaLnBrk="1" hangingPunct="1">
                  <a:lnSpc>
                    <a:spcPct val="90000"/>
                  </a:lnSpc>
                  <a:spcBef>
                    <a:spcPct val="20000"/>
                  </a:spcBef>
                  <a:buClr>
                    <a:srgbClr val="A50021"/>
                  </a:buClr>
                  <a:buSzPct val="75000"/>
                </a:pPr>
                <a:endParaRPr kumimoji="0" lang="es-ES_tradnl" altLang="es-ES" dirty="0">
                  <a:latin typeface="Times New Roman" pitchFamily="18" charset="0"/>
                </a:endParaRPr>
              </a:p>
            </p:txBody>
          </p:sp>
        </mc:Choice>
        <mc:Fallback xmlns="">
          <p:sp>
            <p:nvSpPr>
              <p:cNvPr id="16410" name="Rectangle 26"/>
              <p:cNvSpPr>
                <a:spLocks noRot="1" noChangeAspect="1" noMove="1" noResize="1" noEditPoints="1" noAdjustHandles="1" noChangeArrowheads="1" noChangeShapeType="1" noTextEdit="1"/>
              </p:cNvSpPr>
              <p:nvPr/>
            </p:nvSpPr>
            <p:spPr bwMode="auto">
              <a:xfrm>
                <a:off x="576603" y="1126381"/>
                <a:ext cx="7772400" cy="4174827"/>
              </a:xfrm>
              <a:prstGeom prst="rect">
                <a:avLst/>
              </a:prstGeom>
              <a:blipFill>
                <a:blip r:embed="rId2"/>
                <a:stretch>
                  <a:fillRect l="-1255" t="-2044" r="-1255" b="-106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p:sp>
        <p:nvSpPr>
          <p:cNvPr id="4"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33542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09">
                                            <p:txEl>
                                              <p:pRg st="0" end="0"/>
                                            </p:txEl>
                                          </p:spTgt>
                                        </p:tgtEl>
                                        <p:attrNameLst>
                                          <p:attrName>style.visibility</p:attrName>
                                        </p:attrNameLst>
                                      </p:cBhvr>
                                      <p:to>
                                        <p:strVal val="visible"/>
                                      </p:to>
                                    </p:set>
                                    <p:animEffect transition="in" filter="blinds(horizontal)">
                                      <p:cBhvr>
                                        <p:cTn id="7" dur="500"/>
                                        <p:tgtEl>
                                          <p:spTgt spid="164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10">
                                            <p:txEl>
                                              <p:pRg st="0" end="0"/>
                                            </p:txEl>
                                          </p:spTgt>
                                        </p:tgtEl>
                                        <p:attrNameLst>
                                          <p:attrName>style.visibility</p:attrName>
                                        </p:attrNameLst>
                                      </p:cBhvr>
                                      <p:to>
                                        <p:strVal val="visible"/>
                                      </p:to>
                                    </p:set>
                                    <p:animEffect transition="in" filter="blinds(horizontal)">
                                      <p:cBhvr>
                                        <p:cTn id="12" dur="500"/>
                                        <p:tgtEl>
                                          <p:spTgt spid="164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10">
                                            <p:txEl>
                                              <p:pRg st="2" end="2"/>
                                            </p:txEl>
                                          </p:spTgt>
                                        </p:tgtEl>
                                        <p:attrNameLst>
                                          <p:attrName>style.visibility</p:attrName>
                                        </p:attrNameLst>
                                      </p:cBhvr>
                                      <p:to>
                                        <p:strVal val="visible"/>
                                      </p:to>
                                    </p:set>
                                    <p:animEffect transition="in" filter="blinds(horizontal)">
                                      <p:cBhvr>
                                        <p:cTn id="17" dur="500"/>
                                        <p:tgtEl>
                                          <p:spTgt spid="164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410">
                                            <p:txEl>
                                              <p:pRg st="4" end="4"/>
                                            </p:txEl>
                                          </p:spTgt>
                                        </p:tgtEl>
                                        <p:attrNameLst>
                                          <p:attrName>style.visibility</p:attrName>
                                        </p:attrNameLst>
                                      </p:cBhvr>
                                      <p:to>
                                        <p:strVal val="visible"/>
                                      </p:to>
                                    </p:set>
                                    <p:animEffect transition="in" filter="blinds(horizontal)">
                                      <p:cBhvr>
                                        <p:cTn id="22" dur="500"/>
                                        <p:tgtEl>
                                          <p:spTgt spid="164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410">
                                            <p:txEl>
                                              <p:pRg st="5" end="5"/>
                                            </p:txEl>
                                          </p:spTgt>
                                        </p:tgtEl>
                                        <p:attrNameLst>
                                          <p:attrName>style.visibility</p:attrName>
                                        </p:attrNameLst>
                                      </p:cBhvr>
                                      <p:to>
                                        <p:strVal val="visible"/>
                                      </p:to>
                                    </p:set>
                                    <p:animEffect transition="in" filter="blinds(horizontal)">
                                      <p:cBhvr>
                                        <p:cTn id="27" dur="500"/>
                                        <p:tgtEl>
                                          <p:spTgt spid="164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410">
                                            <p:txEl>
                                              <p:pRg st="6" end="6"/>
                                            </p:txEl>
                                          </p:spTgt>
                                        </p:tgtEl>
                                        <p:attrNameLst>
                                          <p:attrName>style.visibility</p:attrName>
                                        </p:attrNameLst>
                                      </p:cBhvr>
                                      <p:to>
                                        <p:strVal val="visible"/>
                                      </p:to>
                                    </p:set>
                                    <p:animEffect transition="in" filter="blinds(horizontal)">
                                      <p:cBhvr>
                                        <p:cTn id="32" dur="500"/>
                                        <p:tgtEl>
                                          <p:spTgt spid="16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9" grpId="0" build="p"/>
      <p:bldP spid="164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9" name="55 CuadroTexto"/>
          <p:cNvSpPr txBox="1">
            <a:spLocks noChangeArrowheads="1"/>
          </p:cNvSpPr>
          <p:nvPr/>
        </p:nvSpPr>
        <p:spPr bwMode="auto">
          <a:xfrm>
            <a:off x="611188" y="4437112"/>
            <a:ext cx="4897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2000" dirty="0">
                <a:latin typeface="Times New Roman" pitchFamily="18" charset="0"/>
                <a:cs typeface="Arial" charset="0"/>
              </a:rPr>
              <a:t>C= Consumo autónomo</a:t>
            </a:r>
          </a:p>
          <a:p>
            <a:pPr eaLnBrk="1" hangingPunct="1"/>
            <a:r>
              <a:rPr kumimoji="0" lang="es-CL" altLang="es-ES" sz="2000" i="1" dirty="0">
                <a:latin typeface="Times New Roman" pitchFamily="18" charset="0"/>
                <a:cs typeface="Arial" charset="0"/>
              </a:rPr>
              <a:t>c</a:t>
            </a:r>
            <a:r>
              <a:rPr kumimoji="0" lang="es-CL" altLang="es-ES" sz="2000" dirty="0">
                <a:latin typeface="Times New Roman" pitchFamily="18" charset="0"/>
                <a:cs typeface="Arial" charset="0"/>
              </a:rPr>
              <a:t>= Propensión marginal a consumir</a:t>
            </a:r>
          </a:p>
        </p:txBody>
      </p:sp>
      <p:sp>
        <p:nvSpPr>
          <p:cNvPr id="6170" name="62 CuadroTexto"/>
          <p:cNvSpPr txBox="1">
            <a:spLocks noChangeArrowheads="1"/>
          </p:cNvSpPr>
          <p:nvPr/>
        </p:nvSpPr>
        <p:spPr bwMode="auto">
          <a:xfrm>
            <a:off x="3060898" y="5190291"/>
            <a:ext cx="5543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600" dirty="0">
                <a:latin typeface="Times New Roman" pitchFamily="18" charset="0"/>
                <a:cs typeface="Arial" charset="0"/>
              </a:rPr>
              <a:t>Si c=1 </a:t>
            </a:r>
            <a:r>
              <a:rPr kumimoji="0" lang="es-CL" altLang="es-ES" sz="1600" dirty="0">
                <a:latin typeface="Times New Roman" pitchFamily="18" charset="0"/>
                <a:cs typeface="Arial" charset="0"/>
                <a:sym typeface="Wingdings" pitchFamily="2" charset="2"/>
              </a:rPr>
              <a:t> todo el aumento del ingreso lo destino al </a:t>
            </a:r>
            <a:r>
              <a:rPr kumimoji="0" lang="es-CL" altLang="es-ES" sz="1600" dirty="0" smtClean="0">
                <a:latin typeface="Times New Roman" pitchFamily="18" charset="0"/>
                <a:cs typeface="Arial" charset="0"/>
                <a:sym typeface="Wingdings" pitchFamily="2" charset="2"/>
              </a:rPr>
              <a:t>consumo</a:t>
            </a:r>
          </a:p>
          <a:p>
            <a:pPr eaLnBrk="1" hangingPunct="1"/>
            <a:endParaRPr kumimoji="0" lang="es-CL" altLang="es-ES" sz="1600" dirty="0">
              <a:latin typeface="Times New Roman" pitchFamily="18" charset="0"/>
              <a:cs typeface="Arial" charset="0"/>
              <a:sym typeface="Wingdings" pitchFamily="2" charset="2"/>
            </a:endParaRPr>
          </a:p>
          <a:p>
            <a:pPr eaLnBrk="1" hangingPunct="1"/>
            <a:r>
              <a:rPr kumimoji="0" lang="es-CL" altLang="es-ES" sz="1600" dirty="0" smtClean="0">
                <a:latin typeface="Times New Roman" pitchFamily="18" charset="0"/>
                <a:cs typeface="Arial" charset="0"/>
                <a:sym typeface="Wingdings" pitchFamily="2" charset="2"/>
              </a:rPr>
              <a:t>Si </a:t>
            </a:r>
            <a:r>
              <a:rPr kumimoji="0" lang="es-CL" altLang="es-ES" sz="1600" dirty="0">
                <a:latin typeface="Times New Roman" pitchFamily="18" charset="0"/>
                <a:cs typeface="Arial" charset="0"/>
                <a:sym typeface="Wingdings" pitchFamily="2" charset="2"/>
              </a:rPr>
              <a:t>c=0  el consumo no depende del Y</a:t>
            </a:r>
            <a:endParaRPr kumimoji="0" lang="es-CL" altLang="es-ES" sz="1600" dirty="0">
              <a:latin typeface="Times New Roman" pitchFamily="18" charset="0"/>
              <a:cs typeface="Arial" charset="0"/>
            </a:endParaRPr>
          </a:p>
        </p:txBody>
      </p:sp>
      <p:sp>
        <p:nvSpPr>
          <p:cNvPr id="6171" name="63 Rectángulo"/>
          <p:cNvSpPr>
            <a:spLocks noChangeArrowheads="1"/>
          </p:cNvSpPr>
          <p:nvPr/>
        </p:nvSpPr>
        <p:spPr bwMode="auto">
          <a:xfrm>
            <a:off x="1476375" y="5468714"/>
            <a:ext cx="1436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600" dirty="0">
                <a:solidFill>
                  <a:srgbClr val="000000"/>
                </a:solidFill>
                <a:latin typeface="Times New Roman" pitchFamily="18" charset="0"/>
                <a:cs typeface="Arial" charset="0"/>
              </a:rPr>
              <a:t>Siempre 0&lt;c&lt;1</a:t>
            </a:r>
          </a:p>
        </p:txBody>
      </p:sp>
      <mc:AlternateContent xmlns:mc="http://schemas.openxmlformats.org/markup-compatibility/2006" xmlns:a14="http://schemas.microsoft.com/office/drawing/2010/main">
        <mc:Choice Requires="a14">
          <p:sp>
            <p:nvSpPr>
              <p:cNvPr id="6172" name="Rectangle 32"/>
              <p:cNvSpPr>
                <a:spLocks noChangeArrowheads="1"/>
              </p:cNvSpPr>
              <p:nvPr/>
            </p:nvSpPr>
            <p:spPr bwMode="auto">
              <a:xfrm>
                <a:off x="3059832" y="3411339"/>
                <a:ext cx="2160587" cy="5937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centerGroup"/>
                    </m:oMathParaPr>
                    <m:oMath xmlns:m="http://schemas.openxmlformats.org/officeDocument/2006/math">
                      <m:r>
                        <a:rPr kumimoji="0" lang="es-CL" altLang="es-ES" sz="2800" b="0" i="1" smtClean="0">
                          <a:solidFill>
                            <a:schemeClr val="tx2"/>
                          </a:solidFill>
                          <a:latin typeface="Cambria Math"/>
                        </a:rPr>
                        <m:t>𝐶</m:t>
                      </m:r>
                      <m:r>
                        <a:rPr kumimoji="0" lang="es-CL" altLang="es-ES" sz="2800" b="0" i="1" smtClean="0">
                          <a:solidFill>
                            <a:schemeClr val="tx2"/>
                          </a:solidFill>
                          <a:latin typeface="Cambria Math"/>
                        </a:rPr>
                        <m:t>=</m:t>
                      </m:r>
                      <m:acc>
                        <m:accPr>
                          <m:chr m:val="̅"/>
                          <m:ctrlPr>
                            <a:rPr kumimoji="0" lang="es-CL" altLang="es-ES" sz="2800" b="0" i="1" smtClean="0">
                              <a:solidFill>
                                <a:schemeClr val="tx2"/>
                              </a:solidFill>
                              <a:latin typeface="Cambria Math" panose="02040503050406030204" pitchFamily="18" charset="0"/>
                            </a:rPr>
                          </m:ctrlPr>
                        </m:accPr>
                        <m:e>
                          <m:r>
                            <a:rPr kumimoji="0" lang="es-CL" altLang="es-ES" sz="2800" b="0" i="1" smtClean="0">
                              <a:solidFill>
                                <a:schemeClr val="tx2"/>
                              </a:solidFill>
                              <a:latin typeface="Cambria Math"/>
                            </a:rPr>
                            <m:t>𝐶</m:t>
                          </m:r>
                        </m:e>
                      </m:acc>
                      <m:r>
                        <a:rPr kumimoji="0" lang="es-CL" altLang="es-ES" sz="2800" b="0" i="1" smtClean="0">
                          <a:solidFill>
                            <a:schemeClr val="tx2"/>
                          </a:solidFill>
                          <a:latin typeface="Cambria Math"/>
                        </a:rPr>
                        <m:t>+</m:t>
                      </m:r>
                      <m:r>
                        <a:rPr kumimoji="0" lang="es-CL" altLang="es-ES" sz="2800" b="0" i="1" smtClean="0">
                          <a:solidFill>
                            <a:schemeClr val="tx2"/>
                          </a:solidFill>
                          <a:latin typeface="Cambria Math"/>
                        </a:rPr>
                        <m:t>𝑐𝑌𝑑</m:t>
                      </m:r>
                    </m:oMath>
                  </m:oMathPara>
                </a14:m>
                <a:endParaRPr kumimoji="0" lang="es-ES" altLang="es-ES" sz="2800" dirty="0">
                  <a:solidFill>
                    <a:schemeClr val="tx2"/>
                  </a:solidFill>
                </a:endParaRPr>
              </a:p>
            </p:txBody>
          </p:sp>
        </mc:Choice>
        <mc:Fallback xmlns="">
          <p:sp>
            <p:nvSpPr>
              <p:cNvPr id="6172" name="Rectangle 32"/>
              <p:cNvSpPr>
                <a:spLocks noRot="1" noChangeAspect="1" noMove="1" noResize="1" noEditPoints="1" noAdjustHandles="1" noChangeArrowheads="1" noChangeShapeType="1" noTextEdit="1"/>
              </p:cNvSpPr>
              <p:nvPr/>
            </p:nvSpPr>
            <p:spPr bwMode="auto">
              <a:xfrm>
                <a:off x="3059832" y="3411339"/>
                <a:ext cx="2160587" cy="593725"/>
              </a:xfrm>
              <a:prstGeom prst="rect">
                <a:avLst/>
              </a:prstGeom>
              <a:blipFill rotWithShape="1">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p:sp>
        <p:nvSpPr>
          <p:cNvPr id="6174" name="Rectangle 34"/>
          <p:cNvSpPr>
            <a:spLocks noChangeArrowheads="1"/>
          </p:cNvSpPr>
          <p:nvPr/>
        </p:nvSpPr>
        <p:spPr bwMode="auto">
          <a:xfrm>
            <a:off x="107504" y="44624"/>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a:t>Consumo</a:t>
            </a:r>
          </a:p>
        </p:txBody>
      </p:sp>
      <p:sp>
        <p:nvSpPr>
          <p:cNvPr id="6175" name="Line 35"/>
          <p:cNvSpPr>
            <a:spLocks noChangeShapeType="1"/>
          </p:cNvSpPr>
          <p:nvPr/>
        </p:nvSpPr>
        <p:spPr bwMode="auto">
          <a:xfrm>
            <a:off x="684213" y="4508549"/>
            <a:ext cx="2159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mc:AlternateContent xmlns:mc="http://schemas.openxmlformats.org/markup-compatibility/2006" xmlns:a14="http://schemas.microsoft.com/office/drawing/2010/main">
        <mc:Choice Requires="a14">
          <p:sp>
            <p:nvSpPr>
              <p:cNvPr id="32" name="Rectangle 26"/>
              <p:cNvSpPr>
                <a:spLocks noChangeArrowheads="1"/>
              </p:cNvSpPr>
              <p:nvPr/>
            </p:nvSpPr>
            <p:spPr bwMode="auto">
              <a:xfrm>
                <a:off x="576603" y="1054373"/>
                <a:ext cx="7772400" cy="41748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457200" indent="-4572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lnSpc>
                    <a:spcPct val="90000"/>
                  </a:lnSpc>
                  <a:spcBef>
                    <a:spcPct val="20000"/>
                  </a:spcBef>
                  <a:buClr>
                    <a:srgbClr val="A50021"/>
                  </a:buClr>
                  <a:buSzPct val="75000"/>
                  <a:buFont typeface="Wingdings" pitchFamily="2" charset="2"/>
                  <a:buNone/>
                </a:pPr>
                <a:r>
                  <a:rPr kumimoji="0" lang="es-ES" altLang="es-ES" dirty="0" smtClean="0">
                    <a:latin typeface="Times New Roman" pitchFamily="18" charset="0"/>
                  </a:rPr>
                  <a:t>Por lo anterior, tenemos que el consumo depende en forma directa de dos partes:</a:t>
                </a:r>
              </a:p>
              <a:p>
                <a:pPr eaLnBrk="1" hangingPunct="1">
                  <a:lnSpc>
                    <a:spcPct val="90000"/>
                  </a:lnSpc>
                  <a:spcBef>
                    <a:spcPct val="20000"/>
                  </a:spcBef>
                  <a:buClr>
                    <a:srgbClr val="A50021"/>
                  </a:buClr>
                  <a:buSzPct val="75000"/>
                  <a:buFont typeface="Wingdings" pitchFamily="2" charset="2"/>
                  <a:buNone/>
                </a:pPr>
                <a:endParaRPr kumimoji="0" lang="es-ES" altLang="es-ES" dirty="0">
                  <a:latin typeface="Times New Roman" pitchFamily="18" charset="0"/>
                </a:endParaRPr>
              </a:p>
              <a:p>
                <a:pPr eaLnBrk="1" hangingPunct="1">
                  <a:lnSpc>
                    <a:spcPct val="90000"/>
                  </a:lnSpc>
                  <a:spcBef>
                    <a:spcPct val="20000"/>
                  </a:spcBef>
                  <a:buClr>
                    <a:srgbClr val="A50021"/>
                  </a:buClr>
                  <a:buSzPct val="75000"/>
                  <a:buFont typeface="Wingdings" pitchFamily="2" charset="2"/>
                  <a:buNone/>
                </a:pPr>
                <a:r>
                  <a:rPr kumimoji="0" lang="es-ES" altLang="es-ES" dirty="0" smtClean="0">
                    <a:latin typeface="Times New Roman" pitchFamily="18" charset="0"/>
                  </a:rPr>
                  <a:t>1.- Consumo autónomo </a:t>
                </a:r>
                <a14:m>
                  <m:oMath xmlns:m="http://schemas.openxmlformats.org/officeDocument/2006/math">
                    <m:acc>
                      <m:accPr>
                        <m:chr m:val="̅"/>
                        <m:ctrlPr>
                          <a:rPr kumimoji="0" lang="es-ES" altLang="es-ES" i="1" smtClean="0">
                            <a:latin typeface="Cambria Math" panose="02040503050406030204" pitchFamily="18" charset="0"/>
                          </a:rPr>
                        </m:ctrlPr>
                      </m:accPr>
                      <m:e>
                        <m:r>
                          <a:rPr kumimoji="0" lang="es-CL" altLang="es-ES" b="0" i="1" smtClean="0">
                            <a:latin typeface="Cambria Math"/>
                          </a:rPr>
                          <m:t>𝐶</m:t>
                        </m:r>
                        <m:r>
                          <a:rPr kumimoji="0" lang="es-CL" altLang="es-ES" b="0" i="1" smtClean="0">
                            <a:latin typeface="Cambria Math"/>
                          </a:rPr>
                          <m:t> </m:t>
                        </m:r>
                      </m:e>
                    </m:acc>
                  </m:oMath>
                </a14:m>
                <a:endParaRPr kumimoji="0" lang="es-ES" altLang="es-ES" dirty="0" smtClean="0">
                  <a:latin typeface="Times New Roman" pitchFamily="18" charset="0"/>
                </a:endParaRPr>
              </a:p>
              <a:p>
                <a:pPr eaLnBrk="1" hangingPunct="1">
                  <a:lnSpc>
                    <a:spcPct val="90000"/>
                  </a:lnSpc>
                  <a:spcBef>
                    <a:spcPct val="20000"/>
                  </a:spcBef>
                  <a:buClr>
                    <a:srgbClr val="A50021"/>
                  </a:buClr>
                  <a:buSzPct val="75000"/>
                  <a:buFont typeface="Wingdings" pitchFamily="2" charset="2"/>
                  <a:buNone/>
                </a:pPr>
                <a:r>
                  <a:rPr kumimoji="0" lang="es-ES" altLang="es-ES" dirty="0" smtClean="0">
                    <a:latin typeface="Times New Roman" pitchFamily="18" charset="0"/>
                  </a:rPr>
                  <a:t>2.- Aquella del ingreso disponible que se destina al consumo:</a:t>
                </a:r>
                <a:endParaRPr kumimoji="0" lang="es-ES_tradnl" altLang="es-ES" dirty="0">
                  <a:latin typeface="Times New Roman" pitchFamily="18" charset="0"/>
                </a:endParaRPr>
              </a:p>
            </p:txBody>
          </p:sp>
        </mc:Choice>
        <mc:Fallback xmlns="">
          <p:sp>
            <p:nvSpPr>
              <p:cNvPr id="32" name="Rectangle 26"/>
              <p:cNvSpPr>
                <a:spLocks noRot="1" noChangeAspect="1" noMove="1" noResize="1" noEditPoints="1" noAdjustHandles="1" noChangeArrowheads="1" noChangeShapeType="1" noTextEdit="1"/>
              </p:cNvSpPr>
              <p:nvPr/>
            </p:nvSpPr>
            <p:spPr bwMode="auto">
              <a:xfrm>
                <a:off x="576603" y="1054373"/>
                <a:ext cx="7772400" cy="4174827"/>
              </a:xfrm>
              <a:prstGeom prst="rect">
                <a:avLst/>
              </a:prstGeom>
              <a:blipFill>
                <a:blip r:embed="rId3"/>
                <a:stretch>
                  <a:fillRect l="-1255" t="-20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p:sp>
        <p:nvSpPr>
          <p:cNvPr id="3" name="2 Abrir llave"/>
          <p:cNvSpPr/>
          <p:nvPr/>
        </p:nvSpPr>
        <p:spPr>
          <a:xfrm>
            <a:off x="2913064" y="5229200"/>
            <a:ext cx="192488" cy="7920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0"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1121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blinds(horizontal)">
                                      <p:cBhvr>
                                        <p:cTn id="7" dur="500"/>
                                        <p:tgtEl>
                                          <p:spTgt spid="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
                                            <p:txEl>
                                              <p:pRg st="2" end="2"/>
                                            </p:txEl>
                                          </p:spTgt>
                                        </p:tgtEl>
                                        <p:attrNameLst>
                                          <p:attrName>style.visibility</p:attrName>
                                        </p:attrNameLst>
                                      </p:cBhvr>
                                      <p:to>
                                        <p:strVal val="visible"/>
                                      </p:to>
                                    </p:set>
                                    <p:animEffect transition="in" filter="blinds(horizontal)">
                                      <p:cBhvr>
                                        <p:cTn id="12" dur="500"/>
                                        <p:tgtEl>
                                          <p:spTgt spid="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
                                            <p:txEl>
                                              <p:pRg st="3" end="3"/>
                                            </p:txEl>
                                          </p:spTgt>
                                        </p:tgtEl>
                                        <p:attrNameLst>
                                          <p:attrName>style.visibility</p:attrName>
                                        </p:attrNameLst>
                                      </p:cBhvr>
                                      <p:to>
                                        <p:strVal val="visible"/>
                                      </p:to>
                                    </p:set>
                                    <p:animEffect transition="in" filter="blinds(horizontal)">
                                      <p:cBhvr>
                                        <p:cTn id="17" dur="500"/>
                                        <p:tgtEl>
                                          <p:spTgt spid="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de flecha"/>
          <p:cNvCxnSpPr/>
          <p:nvPr/>
        </p:nvCxnSpPr>
        <p:spPr>
          <a:xfrm flipV="1">
            <a:off x="2051943" y="3634383"/>
            <a:ext cx="0" cy="2357437"/>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2051943" y="5991820"/>
            <a:ext cx="3311525" cy="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p:cNvCxnSpPr>
            <a:endCxn id="6153" idx="2"/>
          </p:cNvCxnSpPr>
          <p:nvPr/>
        </p:nvCxnSpPr>
        <p:spPr>
          <a:xfrm flipV="1">
            <a:off x="1979936" y="3507953"/>
            <a:ext cx="2843783" cy="248386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6150" name="11 CuadroTexto"/>
          <p:cNvSpPr txBox="1">
            <a:spLocks noChangeArrowheads="1"/>
          </p:cNvSpPr>
          <p:nvPr/>
        </p:nvSpPr>
        <p:spPr bwMode="auto">
          <a:xfrm>
            <a:off x="1620143" y="3535958"/>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a:latin typeface="Calibri" pitchFamily="34" charset="0"/>
                <a:cs typeface="Arial" charset="0"/>
              </a:rPr>
              <a:t> </a:t>
            </a:r>
            <a:r>
              <a:rPr kumimoji="0" lang="es-CL" altLang="es-ES" sz="1800" dirty="0" smtClean="0">
                <a:latin typeface="Calibri" pitchFamily="34" charset="0"/>
                <a:cs typeface="Arial" charset="0"/>
              </a:rPr>
              <a:t> D</a:t>
            </a:r>
            <a:endParaRPr kumimoji="0" lang="es-CL" altLang="es-ES" sz="1800" dirty="0">
              <a:latin typeface="Calibri" pitchFamily="34" charset="0"/>
              <a:cs typeface="Arial" charset="0"/>
            </a:endParaRPr>
          </a:p>
        </p:txBody>
      </p:sp>
      <mc:AlternateContent xmlns:mc="http://schemas.openxmlformats.org/markup-compatibility/2006" xmlns:a14="http://schemas.microsoft.com/office/drawing/2010/main">
        <mc:Choice Requires="a14">
          <p:sp>
            <p:nvSpPr>
              <p:cNvPr id="6151" name="12 CuadroTexto"/>
              <p:cNvSpPr txBox="1">
                <a:spLocks noChangeArrowheads="1"/>
              </p:cNvSpPr>
              <p:nvPr/>
            </p:nvSpPr>
            <p:spPr bwMode="auto">
              <a:xfrm>
                <a:off x="1619672" y="4653409"/>
                <a:ext cx="576263"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centerGroup"/>
                    </m:oMathParaPr>
                    <m:oMath xmlns:m="http://schemas.openxmlformats.org/officeDocument/2006/math">
                      <m:r>
                        <a:rPr kumimoji="0" lang="es-CL" altLang="es-ES" sz="1800" b="0" i="1" smtClean="0">
                          <a:latin typeface="Cambria Math"/>
                          <a:cs typeface="Arial" charset="0"/>
                        </a:rPr>
                        <m:t>𝐷</m:t>
                      </m:r>
                    </m:oMath>
                  </m:oMathPara>
                </a14:m>
                <a:endParaRPr kumimoji="0" lang="es-CL" altLang="es-ES" sz="1800" dirty="0">
                  <a:latin typeface="Calibri" pitchFamily="34" charset="0"/>
                  <a:cs typeface="Arial" charset="0"/>
                </a:endParaRPr>
              </a:p>
            </p:txBody>
          </p:sp>
        </mc:Choice>
        <mc:Fallback xmlns="">
          <p:sp>
            <p:nvSpPr>
              <p:cNvPr id="6151" name="12 CuadroTexto"/>
              <p:cNvSpPr txBox="1">
                <a:spLocks noRot="1" noChangeAspect="1" noMove="1" noResize="1" noEditPoints="1" noAdjustHandles="1" noChangeArrowheads="1" noChangeShapeType="1" noTextEdit="1"/>
              </p:cNvSpPr>
              <p:nvPr/>
            </p:nvSpPr>
            <p:spPr bwMode="auto">
              <a:xfrm>
                <a:off x="1619672" y="4653409"/>
                <a:ext cx="576263" cy="369332"/>
              </a:xfrm>
              <a:prstGeom prst="rect">
                <a:avLst/>
              </a:prstGeom>
              <a:blipFill rotWithShape="1">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6152" name="13 CuadroTexto"/>
          <p:cNvSpPr txBox="1">
            <a:spLocks noChangeArrowheads="1"/>
          </p:cNvSpPr>
          <p:nvPr/>
        </p:nvSpPr>
        <p:spPr bwMode="auto">
          <a:xfrm>
            <a:off x="5004693" y="5936258"/>
            <a:ext cx="574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Y</a:t>
            </a:r>
          </a:p>
        </p:txBody>
      </p:sp>
      <p:sp>
        <p:nvSpPr>
          <p:cNvPr id="6153" name="14 CuadroTexto"/>
          <p:cNvSpPr txBox="1">
            <a:spLocks noChangeArrowheads="1"/>
          </p:cNvSpPr>
          <p:nvPr/>
        </p:nvSpPr>
        <p:spPr bwMode="auto">
          <a:xfrm>
            <a:off x="4283969" y="3141241"/>
            <a:ext cx="107949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a:latin typeface="Calibri" pitchFamily="34" charset="0"/>
                <a:cs typeface="Arial" charset="0"/>
              </a:rPr>
              <a:t>D</a:t>
            </a:r>
            <a:r>
              <a:rPr kumimoji="0" lang="es-CL" altLang="es-ES" sz="1800" dirty="0" smtClean="0">
                <a:latin typeface="Calibri" pitchFamily="34" charset="0"/>
                <a:cs typeface="Arial" charset="0"/>
              </a:rPr>
              <a:t>=Y</a:t>
            </a:r>
            <a:endParaRPr kumimoji="0" lang="es-CL" altLang="es-ES" sz="1800" dirty="0">
              <a:latin typeface="Calibri" pitchFamily="34" charset="0"/>
              <a:cs typeface="Arial" charset="0"/>
            </a:endParaRPr>
          </a:p>
        </p:txBody>
      </p:sp>
      <p:cxnSp>
        <p:nvCxnSpPr>
          <p:cNvPr id="17" name="16 Conector recto"/>
          <p:cNvCxnSpPr/>
          <p:nvPr/>
        </p:nvCxnSpPr>
        <p:spPr>
          <a:xfrm>
            <a:off x="3275906" y="4813895"/>
            <a:ext cx="0" cy="1177925"/>
          </a:xfrm>
          <a:prstGeom prst="line">
            <a:avLst/>
          </a:prstGeom>
        </p:spPr>
        <p:style>
          <a:lnRef idx="1">
            <a:schemeClr val="accent1"/>
          </a:lnRef>
          <a:fillRef idx="0">
            <a:schemeClr val="accent1"/>
          </a:fillRef>
          <a:effectRef idx="0">
            <a:schemeClr val="accent1"/>
          </a:effectRef>
          <a:fontRef idx="minor">
            <a:schemeClr val="tx1"/>
          </a:fontRef>
        </p:style>
      </p:cxnSp>
      <p:sp>
        <p:nvSpPr>
          <p:cNvPr id="6156" name="19 CuadroTexto"/>
          <p:cNvSpPr txBox="1">
            <a:spLocks noChangeArrowheads="1"/>
          </p:cNvSpPr>
          <p:nvPr/>
        </p:nvSpPr>
        <p:spPr bwMode="auto">
          <a:xfrm>
            <a:off x="3060006" y="5942608"/>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smtClean="0">
                <a:latin typeface="Calibri" pitchFamily="34" charset="0"/>
                <a:cs typeface="Arial" charset="0"/>
              </a:rPr>
              <a:t>Y</a:t>
            </a:r>
            <a:endParaRPr kumimoji="0" lang="es-CL" altLang="es-ES" sz="1800" dirty="0">
              <a:latin typeface="Calibri" pitchFamily="34" charset="0"/>
              <a:cs typeface="Arial" charset="0"/>
            </a:endParaRPr>
          </a:p>
        </p:txBody>
      </p:sp>
      <p:sp>
        <p:nvSpPr>
          <p:cNvPr id="6174" name="Rectangle 34"/>
          <p:cNvSpPr>
            <a:spLocks noChangeArrowheads="1"/>
          </p:cNvSpPr>
          <p:nvPr/>
        </p:nvSpPr>
        <p:spPr bwMode="auto">
          <a:xfrm>
            <a:off x="107504" y="44624"/>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smtClean="0"/>
              <a:t>Reglas gráficas</a:t>
            </a:r>
            <a:endParaRPr kumimoji="0" lang="es-ES" altLang="es-ES" sz="2800" dirty="0"/>
          </a:p>
        </p:txBody>
      </p:sp>
      <p:sp>
        <p:nvSpPr>
          <p:cNvPr id="18" name="17 CuadroTexto"/>
          <p:cNvSpPr txBox="1"/>
          <p:nvPr/>
        </p:nvSpPr>
        <p:spPr>
          <a:xfrm>
            <a:off x="467544" y="836712"/>
            <a:ext cx="8208912" cy="2462213"/>
          </a:xfrm>
          <a:prstGeom prst="rect">
            <a:avLst/>
          </a:prstGeom>
          <a:noFill/>
        </p:spPr>
        <p:txBody>
          <a:bodyPr wrap="square" rtlCol="0">
            <a:spAutoFit/>
          </a:bodyPr>
          <a:lstStyle/>
          <a:p>
            <a:r>
              <a:rPr lang="es-CL" sz="2200" dirty="0" smtClean="0"/>
              <a:t>Para nuestros gráficos siempre usaremos 3 ejes </a:t>
            </a:r>
          </a:p>
          <a:p>
            <a:pPr marL="342900" indent="-342900">
              <a:buAutoNum type="arabicParenR"/>
            </a:pPr>
            <a:r>
              <a:rPr lang="es-CL" sz="2200" dirty="0" smtClean="0"/>
              <a:t>Eje de abscisas</a:t>
            </a:r>
          </a:p>
          <a:p>
            <a:pPr marL="342900" indent="-342900">
              <a:buAutoNum type="arabicParenR"/>
            </a:pPr>
            <a:r>
              <a:rPr lang="es-CL" sz="2200" dirty="0" smtClean="0"/>
              <a:t>Ejes de Ordenadas </a:t>
            </a:r>
          </a:p>
          <a:p>
            <a:pPr marL="342900" indent="-342900">
              <a:buAutoNum type="arabicParenR"/>
            </a:pPr>
            <a:r>
              <a:rPr lang="es-CL" sz="2200" dirty="0" smtClean="0"/>
              <a:t>Recta de 45° que nos indica equilibrio</a:t>
            </a:r>
          </a:p>
          <a:p>
            <a:r>
              <a:rPr lang="es-CL" sz="2200" dirty="0"/>
              <a:t> </a:t>
            </a:r>
            <a:r>
              <a:rPr lang="es-CL" sz="2200" dirty="0" smtClean="0"/>
              <a:t>      El valor del eje de abscisas es igual al valor del  eje de ordenada</a:t>
            </a:r>
            <a:endParaRPr lang="es-CL" sz="2200" dirty="0"/>
          </a:p>
          <a:p>
            <a:r>
              <a:rPr lang="es-CL" sz="2200" dirty="0" smtClean="0"/>
              <a:t>       Recta de 45° nos indica que la e</a:t>
            </a:r>
            <a:r>
              <a:rPr lang="es-CL" sz="2200" dirty="0" smtClean="0">
                <a:sym typeface="Wingdings" panose="05000000000000000000" pitchFamily="2" charset="2"/>
              </a:rPr>
              <a:t>conomía se demanda lo que se      </a:t>
            </a:r>
          </a:p>
          <a:p>
            <a:r>
              <a:rPr lang="es-CL" sz="2200" dirty="0">
                <a:sym typeface="Wingdings" panose="05000000000000000000" pitchFamily="2" charset="2"/>
              </a:rPr>
              <a:t> </a:t>
            </a:r>
            <a:r>
              <a:rPr lang="es-CL" sz="2200" dirty="0" smtClean="0">
                <a:sym typeface="Wingdings" panose="05000000000000000000" pitchFamily="2" charset="2"/>
              </a:rPr>
              <a:t>      produce</a:t>
            </a:r>
            <a:endParaRPr lang="es-CL" sz="2200" dirty="0"/>
          </a:p>
        </p:txBody>
      </p:sp>
      <p:cxnSp>
        <p:nvCxnSpPr>
          <p:cNvPr id="19" name="18 Conector recto"/>
          <p:cNvCxnSpPr/>
          <p:nvPr/>
        </p:nvCxnSpPr>
        <p:spPr>
          <a:xfrm>
            <a:off x="2051720" y="4797425"/>
            <a:ext cx="1224186" cy="15676"/>
          </a:xfrm>
          <a:prstGeom prst="line">
            <a:avLst/>
          </a:prstGeom>
        </p:spPr>
        <p:style>
          <a:lnRef idx="1">
            <a:schemeClr val="accent1"/>
          </a:lnRef>
          <a:fillRef idx="0">
            <a:schemeClr val="accent1"/>
          </a:fillRef>
          <a:effectRef idx="0">
            <a:schemeClr val="accent1"/>
          </a:effectRef>
          <a:fontRef idx="minor">
            <a:schemeClr val="tx1"/>
          </a:fontRef>
        </p:style>
      </p:cxnSp>
      <p:sp>
        <p:nvSpPr>
          <p:cNvPr id="14"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67418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4 Conector recto de flecha"/>
          <p:cNvCxnSpPr/>
          <p:nvPr/>
        </p:nvCxnSpPr>
        <p:spPr>
          <a:xfrm flipV="1">
            <a:off x="2339975" y="3627438"/>
            <a:ext cx="0" cy="2357437"/>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2339975" y="5984875"/>
            <a:ext cx="3311525" cy="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flipV="1">
            <a:off x="2339975" y="4265613"/>
            <a:ext cx="3311525" cy="785812"/>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6150" name="11 CuadroTexto"/>
          <p:cNvSpPr txBox="1">
            <a:spLocks noChangeArrowheads="1"/>
          </p:cNvSpPr>
          <p:nvPr/>
        </p:nvSpPr>
        <p:spPr bwMode="auto">
          <a:xfrm>
            <a:off x="1908175" y="352901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dirty="0">
                <a:latin typeface="Calibri" pitchFamily="34" charset="0"/>
                <a:cs typeface="Arial" charset="0"/>
              </a:rPr>
              <a:t> </a:t>
            </a:r>
            <a:r>
              <a:rPr kumimoji="0" lang="es-CL" altLang="es-ES" sz="1800" dirty="0" smtClean="0">
                <a:latin typeface="Calibri" pitchFamily="34" charset="0"/>
                <a:cs typeface="Arial" charset="0"/>
              </a:rPr>
              <a:t> C</a:t>
            </a:r>
            <a:endParaRPr kumimoji="0" lang="es-CL" altLang="es-ES" sz="1800" dirty="0">
              <a:latin typeface="Calibri" pitchFamily="34" charset="0"/>
              <a:cs typeface="Arial" charset="0"/>
            </a:endParaRPr>
          </a:p>
        </p:txBody>
      </p:sp>
      <mc:AlternateContent xmlns:mc="http://schemas.openxmlformats.org/markup-compatibility/2006" xmlns:a14="http://schemas.microsoft.com/office/drawing/2010/main">
        <mc:Choice Requires="a14">
          <p:sp>
            <p:nvSpPr>
              <p:cNvPr id="6151" name="12 CuadroTexto"/>
              <p:cNvSpPr txBox="1">
                <a:spLocks noChangeArrowheads="1"/>
              </p:cNvSpPr>
              <p:nvPr/>
            </p:nvSpPr>
            <p:spPr bwMode="auto">
              <a:xfrm>
                <a:off x="1907704" y="4869160"/>
                <a:ext cx="576263" cy="3699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centerGroup"/>
                    </m:oMathParaPr>
                    <m:oMath xmlns:m="http://schemas.openxmlformats.org/officeDocument/2006/math">
                      <m:acc>
                        <m:accPr>
                          <m:chr m:val="̅"/>
                          <m:ctrlPr>
                            <a:rPr kumimoji="0" lang="es-CL" altLang="es-ES" sz="1800" i="1" smtClean="0">
                              <a:latin typeface="Cambria Math" panose="02040503050406030204" pitchFamily="18" charset="0"/>
                              <a:cs typeface="Arial" charset="0"/>
                            </a:rPr>
                          </m:ctrlPr>
                        </m:accPr>
                        <m:e>
                          <m:r>
                            <a:rPr kumimoji="0" lang="es-CL" altLang="es-ES" sz="1800" b="0" i="1" smtClean="0">
                              <a:latin typeface="Cambria Math"/>
                              <a:cs typeface="Arial" charset="0"/>
                            </a:rPr>
                            <m:t>𝐶</m:t>
                          </m:r>
                        </m:e>
                      </m:acc>
                    </m:oMath>
                  </m:oMathPara>
                </a14:m>
                <a:endParaRPr kumimoji="0" lang="es-CL" altLang="es-ES" sz="1800" dirty="0">
                  <a:latin typeface="Calibri" pitchFamily="34" charset="0"/>
                  <a:cs typeface="Arial" charset="0"/>
                </a:endParaRPr>
              </a:p>
            </p:txBody>
          </p:sp>
        </mc:Choice>
        <mc:Fallback xmlns="">
          <p:sp>
            <p:nvSpPr>
              <p:cNvPr id="6151" name="12 CuadroTexto"/>
              <p:cNvSpPr txBox="1">
                <a:spLocks noRot="1" noChangeAspect="1" noMove="1" noResize="1" noEditPoints="1" noAdjustHandles="1" noChangeArrowheads="1" noChangeShapeType="1" noTextEdit="1"/>
              </p:cNvSpPr>
              <p:nvPr/>
            </p:nvSpPr>
            <p:spPr bwMode="auto">
              <a:xfrm>
                <a:off x="1907704" y="4869160"/>
                <a:ext cx="576263" cy="369909"/>
              </a:xfrm>
              <a:prstGeom prst="rect">
                <a:avLst/>
              </a:prstGeom>
              <a:blipFill rotWithShape="1">
                <a:blip r:embed="rId2"/>
                <a:stretch>
                  <a:fillRect r="-255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6152" name="13 CuadroTexto"/>
          <p:cNvSpPr txBox="1">
            <a:spLocks noChangeArrowheads="1"/>
          </p:cNvSpPr>
          <p:nvPr/>
        </p:nvSpPr>
        <p:spPr bwMode="auto">
          <a:xfrm>
            <a:off x="5292725" y="5929313"/>
            <a:ext cx="574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Y</a:t>
            </a:r>
          </a:p>
        </p:txBody>
      </p:sp>
      <p:cxnSp>
        <p:nvCxnSpPr>
          <p:cNvPr id="17" name="16 Conector recto"/>
          <p:cNvCxnSpPr/>
          <p:nvPr/>
        </p:nvCxnSpPr>
        <p:spPr>
          <a:xfrm>
            <a:off x="3779912" y="4707346"/>
            <a:ext cx="0" cy="127752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55" name="18 CuadroTexto"/>
              <p:cNvSpPr txBox="1">
                <a:spLocks noChangeArrowheads="1"/>
              </p:cNvSpPr>
              <p:nvPr/>
            </p:nvSpPr>
            <p:spPr bwMode="auto">
              <a:xfrm>
                <a:off x="5724649" y="4005064"/>
                <a:ext cx="2807791" cy="36990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left"/>
                    </m:oMathParaPr>
                    <m:oMath xmlns:m="http://schemas.openxmlformats.org/officeDocument/2006/math">
                      <m:r>
                        <a:rPr kumimoji="0" lang="es-CL" altLang="es-ES" sz="1800" b="0" i="1" smtClean="0">
                          <a:latin typeface="Cambria Math"/>
                          <a:cs typeface="Arial" charset="0"/>
                        </a:rPr>
                        <m:t>𝐶</m:t>
                      </m:r>
                      <m:r>
                        <a:rPr kumimoji="0" lang="es-CL" altLang="es-ES" sz="1800" b="0" i="1" smtClean="0">
                          <a:latin typeface="Cambria Math"/>
                          <a:cs typeface="Arial" charset="0"/>
                        </a:rPr>
                        <m:t>=</m:t>
                      </m:r>
                      <m:acc>
                        <m:accPr>
                          <m:chr m:val="̅"/>
                          <m:ctrlPr>
                            <a:rPr kumimoji="0" lang="es-CL" altLang="es-ES" sz="1800" b="0" i="1" smtClean="0">
                              <a:latin typeface="Cambria Math" panose="02040503050406030204" pitchFamily="18" charset="0"/>
                              <a:cs typeface="Arial" charset="0"/>
                            </a:rPr>
                          </m:ctrlPr>
                        </m:accPr>
                        <m:e>
                          <m:r>
                            <a:rPr kumimoji="0" lang="es-CL" altLang="es-ES" sz="1800" b="0" i="1" smtClean="0">
                              <a:latin typeface="Cambria Math"/>
                              <a:cs typeface="Arial" charset="0"/>
                            </a:rPr>
                            <m:t>𝐶</m:t>
                          </m:r>
                        </m:e>
                      </m:acc>
                      <m:r>
                        <a:rPr kumimoji="0" lang="es-CL" altLang="es-ES" sz="1800" b="0" i="1" smtClean="0">
                          <a:latin typeface="Cambria Math"/>
                          <a:cs typeface="Arial" charset="0"/>
                        </a:rPr>
                        <m:t>+</m:t>
                      </m:r>
                      <m:r>
                        <a:rPr kumimoji="0" lang="es-CL" altLang="es-ES" sz="1800" b="0" i="1" smtClean="0">
                          <a:latin typeface="Cambria Math"/>
                          <a:cs typeface="Arial" charset="0"/>
                        </a:rPr>
                        <m:t>𝑐𝑌𝑑</m:t>
                      </m:r>
                    </m:oMath>
                  </m:oMathPara>
                </a14:m>
                <a:endParaRPr kumimoji="0" lang="es-CL" altLang="es-ES" sz="1800" dirty="0">
                  <a:latin typeface="Calibri" pitchFamily="34" charset="0"/>
                  <a:cs typeface="Arial" charset="0"/>
                </a:endParaRPr>
              </a:p>
            </p:txBody>
          </p:sp>
        </mc:Choice>
        <mc:Fallback xmlns="">
          <p:sp>
            <p:nvSpPr>
              <p:cNvPr id="6155" name="18 CuadroTexto"/>
              <p:cNvSpPr txBox="1">
                <a:spLocks noRot="1" noChangeAspect="1" noMove="1" noResize="1" noEditPoints="1" noAdjustHandles="1" noChangeArrowheads="1" noChangeShapeType="1" noTextEdit="1"/>
              </p:cNvSpPr>
              <p:nvPr/>
            </p:nvSpPr>
            <p:spPr bwMode="auto">
              <a:xfrm>
                <a:off x="5724649" y="4005064"/>
                <a:ext cx="2807791" cy="369909"/>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6156" name="19 CuadroTexto"/>
          <p:cNvSpPr txBox="1">
            <a:spLocks noChangeArrowheads="1"/>
          </p:cNvSpPr>
          <p:nvPr/>
        </p:nvSpPr>
        <p:spPr bwMode="auto">
          <a:xfrm>
            <a:off x="3563690" y="593566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a:latin typeface="Calibri" pitchFamily="34" charset="0"/>
                <a:cs typeface="Arial" charset="0"/>
              </a:rPr>
              <a:t>Ye</a:t>
            </a:r>
          </a:p>
        </p:txBody>
      </p:sp>
      <p:sp>
        <p:nvSpPr>
          <p:cNvPr id="6169" name="55 CuadroTexto"/>
          <p:cNvSpPr txBox="1">
            <a:spLocks noChangeArrowheads="1"/>
          </p:cNvSpPr>
          <p:nvPr/>
        </p:nvSpPr>
        <p:spPr bwMode="auto">
          <a:xfrm>
            <a:off x="611188" y="1557338"/>
            <a:ext cx="4897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2000">
                <a:latin typeface="Times New Roman" pitchFamily="18" charset="0"/>
                <a:cs typeface="Arial" charset="0"/>
              </a:rPr>
              <a:t>C= Consumo autónomo</a:t>
            </a:r>
          </a:p>
          <a:p>
            <a:pPr eaLnBrk="1" hangingPunct="1"/>
            <a:r>
              <a:rPr kumimoji="0" lang="es-CL" altLang="es-ES" sz="2000" i="1">
                <a:latin typeface="Times New Roman" pitchFamily="18" charset="0"/>
                <a:cs typeface="Arial" charset="0"/>
              </a:rPr>
              <a:t>c</a:t>
            </a:r>
            <a:r>
              <a:rPr kumimoji="0" lang="es-CL" altLang="es-ES" sz="2000">
                <a:latin typeface="Times New Roman" pitchFamily="18" charset="0"/>
                <a:cs typeface="Arial" charset="0"/>
              </a:rPr>
              <a:t>= Propensión marginal a consumir</a:t>
            </a:r>
          </a:p>
        </p:txBody>
      </p:sp>
      <p:sp>
        <p:nvSpPr>
          <p:cNvPr id="6170" name="62 CuadroTexto"/>
          <p:cNvSpPr txBox="1">
            <a:spLocks noChangeArrowheads="1"/>
          </p:cNvSpPr>
          <p:nvPr/>
        </p:nvSpPr>
        <p:spPr bwMode="auto">
          <a:xfrm>
            <a:off x="3059113" y="2205038"/>
            <a:ext cx="55435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600">
                <a:latin typeface="Times New Roman" pitchFamily="18" charset="0"/>
                <a:cs typeface="Arial" charset="0"/>
              </a:rPr>
              <a:t>Si c=1 </a:t>
            </a:r>
            <a:r>
              <a:rPr kumimoji="0" lang="es-CL" altLang="es-ES" sz="1600">
                <a:latin typeface="Times New Roman" pitchFamily="18" charset="0"/>
                <a:cs typeface="Arial" charset="0"/>
                <a:sym typeface="Wingdings" pitchFamily="2" charset="2"/>
              </a:rPr>
              <a:t> todo el aumento del ingreso lo destino al consumo</a:t>
            </a:r>
          </a:p>
          <a:p>
            <a:pPr eaLnBrk="1" hangingPunct="1"/>
            <a:r>
              <a:rPr kumimoji="0" lang="es-CL" altLang="es-ES" sz="1600">
                <a:latin typeface="Times New Roman" pitchFamily="18" charset="0"/>
                <a:cs typeface="Arial" charset="0"/>
                <a:sym typeface="Wingdings" pitchFamily="2" charset="2"/>
              </a:rPr>
              <a:t>Si c=0  el consumo no depende del Y</a:t>
            </a:r>
            <a:endParaRPr kumimoji="0" lang="es-CL" altLang="es-ES" sz="1600">
              <a:latin typeface="Times New Roman" pitchFamily="18" charset="0"/>
              <a:cs typeface="Arial" charset="0"/>
            </a:endParaRPr>
          </a:p>
        </p:txBody>
      </p:sp>
      <p:sp>
        <p:nvSpPr>
          <p:cNvPr id="6171" name="63 Rectángulo"/>
          <p:cNvSpPr>
            <a:spLocks noChangeArrowheads="1"/>
          </p:cNvSpPr>
          <p:nvPr/>
        </p:nvSpPr>
        <p:spPr bwMode="auto">
          <a:xfrm>
            <a:off x="1476375" y="2155825"/>
            <a:ext cx="1436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600">
                <a:solidFill>
                  <a:srgbClr val="000000"/>
                </a:solidFill>
                <a:latin typeface="Times New Roman" pitchFamily="18" charset="0"/>
                <a:cs typeface="Arial" charset="0"/>
              </a:rPr>
              <a:t>Siempre 0&lt;c&lt;1</a:t>
            </a:r>
          </a:p>
        </p:txBody>
      </p:sp>
      <p:sp>
        <p:nvSpPr>
          <p:cNvPr id="6174" name="Rectangle 34"/>
          <p:cNvSpPr>
            <a:spLocks noChangeArrowheads="1"/>
          </p:cNvSpPr>
          <p:nvPr/>
        </p:nvSpPr>
        <p:spPr bwMode="auto">
          <a:xfrm>
            <a:off x="107504" y="44624"/>
            <a:ext cx="77724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ES" altLang="es-ES" sz="2800" dirty="0"/>
              <a:t>Consumo</a:t>
            </a:r>
          </a:p>
        </p:txBody>
      </p:sp>
      <p:sp>
        <p:nvSpPr>
          <p:cNvPr id="6175" name="Line 35"/>
          <p:cNvSpPr>
            <a:spLocks noChangeShapeType="1"/>
          </p:cNvSpPr>
          <p:nvPr/>
        </p:nvSpPr>
        <p:spPr bwMode="auto">
          <a:xfrm>
            <a:off x="684213" y="1628775"/>
            <a:ext cx="2159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CL"/>
          </a:p>
        </p:txBody>
      </p:sp>
      <mc:AlternateContent xmlns:mc="http://schemas.openxmlformats.org/markup-compatibility/2006" xmlns:a14="http://schemas.microsoft.com/office/drawing/2010/main">
        <mc:Choice Requires="a14">
          <p:sp>
            <p:nvSpPr>
              <p:cNvPr id="32" name="Rectangle 32"/>
              <p:cNvSpPr>
                <a:spLocks noChangeArrowheads="1"/>
              </p:cNvSpPr>
              <p:nvPr/>
            </p:nvSpPr>
            <p:spPr bwMode="auto">
              <a:xfrm>
                <a:off x="2843808" y="764704"/>
                <a:ext cx="2160587" cy="5937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14:m>
                  <m:oMathPara xmlns:m="http://schemas.openxmlformats.org/officeDocument/2006/math">
                    <m:oMathParaPr>
                      <m:jc m:val="centerGroup"/>
                    </m:oMathParaPr>
                    <m:oMath xmlns:m="http://schemas.openxmlformats.org/officeDocument/2006/math">
                      <m:r>
                        <a:rPr kumimoji="0" lang="es-CL" altLang="es-ES" sz="2800" b="0" i="1" smtClean="0">
                          <a:solidFill>
                            <a:schemeClr val="tx2"/>
                          </a:solidFill>
                          <a:latin typeface="Cambria Math"/>
                        </a:rPr>
                        <m:t>𝐶</m:t>
                      </m:r>
                      <m:r>
                        <a:rPr kumimoji="0" lang="es-CL" altLang="es-ES" sz="2800" b="0" i="1" smtClean="0">
                          <a:solidFill>
                            <a:schemeClr val="tx2"/>
                          </a:solidFill>
                          <a:latin typeface="Cambria Math"/>
                        </a:rPr>
                        <m:t>=</m:t>
                      </m:r>
                      <m:acc>
                        <m:accPr>
                          <m:chr m:val="̅"/>
                          <m:ctrlPr>
                            <a:rPr kumimoji="0" lang="es-CL" altLang="es-ES" sz="2800" b="0" i="1" smtClean="0">
                              <a:solidFill>
                                <a:schemeClr val="tx2"/>
                              </a:solidFill>
                              <a:latin typeface="Cambria Math" panose="02040503050406030204" pitchFamily="18" charset="0"/>
                            </a:rPr>
                          </m:ctrlPr>
                        </m:accPr>
                        <m:e>
                          <m:r>
                            <a:rPr kumimoji="0" lang="es-CL" altLang="es-ES" sz="2800" b="0" i="1" smtClean="0">
                              <a:solidFill>
                                <a:schemeClr val="tx2"/>
                              </a:solidFill>
                              <a:latin typeface="Cambria Math"/>
                            </a:rPr>
                            <m:t>𝐶</m:t>
                          </m:r>
                        </m:e>
                      </m:acc>
                      <m:r>
                        <a:rPr kumimoji="0" lang="es-CL" altLang="es-ES" sz="2800" b="0" i="1" smtClean="0">
                          <a:solidFill>
                            <a:schemeClr val="tx2"/>
                          </a:solidFill>
                          <a:latin typeface="Cambria Math"/>
                        </a:rPr>
                        <m:t>+</m:t>
                      </m:r>
                      <m:r>
                        <a:rPr kumimoji="0" lang="es-CL" altLang="es-ES" sz="2800" b="0" i="1" smtClean="0">
                          <a:solidFill>
                            <a:schemeClr val="tx2"/>
                          </a:solidFill>
                          <a:latin typeface="Cambria Math"/>
                        </a:rPr>
                        <m:t>𝑐𝑌𝑑</m:t>
                      </m:r>
                    </m:oMath>
                  </m:oMathPara>
                </a14:m>
                <a:endParaRPr kumimoji="0" lang="es-ES" altLang="es-ES" sz="2800" dirty="0">
                  <a:solidFill>
                    <a:schemeClr val="tx2"/>
                  </a:solidFill>
                </a:endParaRPr>
              </a:p>
            </p:txBody>
          </p:sp>
        </mc:Choice>
        <mc:Fallback xmlns="">
          <p:sp>
            <p:nvSpPr>
              <p:cNvPr id="32" name="Rectangle 32"/>
              <p:cNvSpPr>
                <a:spLocks noRot="1" noChangeAspect="1" noMove="1" noResize="1" noEditPoints="1" noAdjustHandles="1" noChangeArrowheads="1" noChangeShapeType="1" noTextEdit="1"/>
              </p:cNvSpPr>
              <p:nvPr/>
            </p:nvSpPr>
            <p:spPr bwMode="auto">
              <a:xfrm>
                <a:off x="2843808" y="764704"/>
                <a:ext cx="2160587" cy="593725"/>
              </a:xfrm>
              <a:prstGeom prst="rect">
                <a:avLst/>
              </a:prstGeom>
              <a:blipFill rotWithShape="1">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CL">
                    <a:noFill/>
                  </a:rPr>
                  <a:t> </a:t>
                </a:r>
              </a:p>
            </p:txBody>
          </p:sp>
        </mc:Fallback>
      </mc:AlternateContent>
      <p:cxnSp>
        <p:nvCxnSpPr>
          <p:cNvPr id="33" name="32 Conector recto"/>
          <p:cNvCxnSpPr>
            <a:endCxn id="34" idx="2"/>
          </p:cNvCxnSpPr>
          <p:nvPr/>
        </p:nvCxnSpPr>
        <p:spPr>
          <a:xfrm flipV="1">
            <a:off x="2339975" y="3501008"/>
            <a:ext cx="2843783" cy="2483867"/>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34" name="14 CuadroTexto"/>
          <p:cNvSpPr txBox="1">
            <a:spLocks noChangeArrowheads="1"/>
          </p:cNvSpPr>
          <p:nvPr/>
        </p:nvSpPr>
        <p:spPr bwMode="auto">
          <a:xfrm>
            <a:off x="4644008" y="3134296"/>
            <a:ext cx="107949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eaLnBrk="1" hangingPunct="1"/>
            <a:r>
              <a:rPr kumimoji="0" lang="es-CL" altLang="es-ES" sz="1800" b="1" dirty="0">
                <a:latin typeface="Calibri" pitchFamily="34" charset="0"/>
                <a:cs typeface="Arial" charset="0"/>
              </a:rPr>
              <a:t>D</a:t>
            </a:r>
            <a:r>
              <a:rPr kumimoji="0" lang="es-CL" altLang="es-ES" sz="1800" b="1" dirty="0" smtClean="0">
                <a:latin typeface="Calibri" pitchFamily="34" charset="0"/>
                <a:cs typeface="Arial" charset="0"/>
              </a:rPr>
              <a:t>=Y</a:t>
            </a:r>
            <a:endParaRPr kumimoji="0" lang="es-CL" altLang="es-ES" sz="1800" b="1" dirty="0">
              <a:latin typeface="Calibri" pitchFamily="34" charset="0"/>
              <a:cs typeface="Arial" charset="0"/>
            </a:endParaRPr>
          </a:p>
        </p:txBody>
      </p:sp>
      <p:sp>
        <p:nvSpPr>
          <p:cNvPr id="19" name="7 CuadroTexto"/>
          <p:cNvSpPr txBox="1"/>
          <p:nvPr/>
        </p:nvSpPr>
        <p:spPr>
          <a:xfrm>
            <a:off x="2306414" y="6639163"/>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85178981"/>
      </p:ext>
    </p:extLst>
  </p:cSld>
  <p:clrMapOvr>
    <a:masterClrMapping/>
  </p:clrMapOvr>
</p:sld>
</file>

<file path=ppt/theme/theme1.xml><?xml version="1.0" encoding="utf-8"?>
<a:theme xmlns:a="http://schemas.openxmlformats.org/drawingml/2006/main" name="2_Diseño personalizado">
  <a:themeElements>
    <a:clrScheme name="2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Diseño personalizad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ersonalizado">
  <a:themeElements>
    <a:clrScheme name="1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iseño personalizad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Template_UDLA uso interno-2010</Template>
  <TotalTime>810</TotalTime>
  <Words>1338</Words>
  <Application>Microsoft Office PowerPoint</Application>
  <PresentationFormat>Presentación en pantalla (4:3)</PresentationFormat>
  <Paragraphs>234</Paragraphs>
  <Slides>21</Slides>
  <Notes>0</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21</vt:i4>
      </vt:variant>
    </vt:vector>
  </HeadingPairs>
  <TitlesOfParts>
    <vt:vector size="32" baseType="lpstr">
      <vt:lpstr>ＭＳ Ｐゴシック</vt:lpstr>
      <vt:lpstr>ＭＳ Ｐゴシック</vt:lpstr>
      <vt:lpstr>Arial</vt:lpstr>
      <vt:lpstr>Calibri</vt:lpstr>
      <vt:lpstr>Cambria Math</vt:lpstr>
      <vt:lpstr>Comic Sans MS</vt:lpstr>
      <vt:lpstr>Times New Roman</vt:lpstr>
      <vt:lpstr>Wingdings</vt:lpstr>
      <vt:lpstr>2_Diseño personalizado</vt:lpstr>
      <vt:lpstr>1_Diseño personalizado</vt:lpstr>
      <vt:lpstr>Tema de Office</vt:lpstr>
      <vt:lpstr>Presentación de PowerPoint</vt:lpstr>
      <vt:lpstr>Resultados de Aprendizaje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Consumo</vt:lpstr>
      <vt:lpstr>Presentación de PowerPoint</vt:lpstr>
      <vt:lpstr>Presentación de PowerPoint</vt:lpstr>
      <vt:lpstr>Bibliografía</vt:lpstr>
    </vt:vector>
  </TitlesOfParts>
  <Company>RevolucionUnattended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Your User Name</dc:creator>
  <cp:lastModifiedBy>Paz Hidalgo Astudillo</cp:lastModifiedBy>
  <cp:revision>105</cp:revision>
  <dcterms:created xsi:type="dcterms:W3CDTF">2012-01-28T23:25:43Z</dcterms:created>
  <dcterms:modified xsi:type="dcterms:W3CDTF">2019-03-08T14:47:08Z</dcterms:modified>
</cp:coreProperties>
</file>