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embeddedFontLst>
    <p:embeddedFont>
      <p:font typeface="Source Code Pro" panose="020B060402020202020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8O7VtlU4mDXKWvtk/gkVVNnzn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F5D098-68A5-4B88-AA77-68E6DB775E79}">
  <a:tblStyle styleId="{5BF5D098-68A5-4B88-AA77-68E6DB775E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1783918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733921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1916661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585862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4350649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101689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515832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153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68197402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
        <p:cNvGrpSpPr/>
        <p:nvPr/>
      </p:nvGrpSpPr>
      <p:grpSpPr>
        <a:xfrm>
          <a:off x="0" y="0"/>
          <a:ext cx="0" cy="0"/>
          <a:chOff x="0" y="0"/>
          <a:chExt cx="0" cy="0"/>
        </a:xfrm>
      </p:grpSpPr>
      <p:sp>
        <p:nvSpPr>
          <p:cNvPr id="19" name="Google Shape;19;p22"/>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 name="Google Shape;20;p22"/>
          <p:cNvSpPr txBox="1">
            <a:spLocks noGrp="1"/>
          </p:cNvSpPr>
          <p:nvPr>
            <p:ph type="body" idx="1"/>
          </p:nvPr>
        </p:nvSpPr>
        <p:spPr>
          <a:xfrm>
            <a:off x="311700" y="1618204"/>
            <a:ext cx="2808000" cy="29508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MX"/>
              <a:t>‹Nº›</a:t>
            </a:fld>
            <a:endParaRPr/>
          </a:p>
        </p:txBody>
      </p:sp>
    </p:spTree>
    <p:extLst>
      <p:ext uri="{BB962C8B-B14F-4D97-AF65-F5344CB8AC3E}">
        <p14:creationId xmlns:p14="http://schemas.microsoft.com/office/powerpoint/2010/main" val="158184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490250" y="528900"/>
            <a:ext cx="5678100" cy="4085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a:endParaRPr/>
          </a:p>
        </p:txBody>
      </p:sp>
      <p:sp>
        <p:nvSpPr>
          <p:cNvPr id="24" name="Google Shape;2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MX"/>
              <a:t>‹Nº›</a:t>
            </a:fld>
            <a:endParaRPr/>
          </a:p>
        </p:txBody>
      </p:sp>
    </p:spTree>
    <p:extLst>
      <p:ext uri="{BB962C8B-B14F-4D97-AF65-F5344CB8AC3E}">
        <p14:creationId xmlns:p14="http://schemas.microsoft.com/office/powerpoint/2010/main" val="33184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0516511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9154954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0882919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212074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0395185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3921629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327226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143566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4/1/2022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85962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ctrTitle"/>
          </p:nvPr>
        </p:nvSpPr>
        <p:spPr>
          <a:xfrm>
            <a:off x="1098107" y="-338181"/>
            <a:ext cx="6517482" cy="188191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6000"/>
              <a:buNone/>
            </a:pPr>
            <a:r>
              <a:rPr lang="es-MX" dirty="0"/>
              <a:t>La oferta y la demanda</a:t>
            </a:r>
            <a:endParaRPr dirty="0"/>
          </a:p>
        </p:txBody>
      </p:sp>
      <p:sp>
        <p:nvSpPr>
          <p:cNvPr id="79" name="Google Shape;79;p4"/>
          <p:cNvSpPr txBox="1">
            <a:spLocks noGrp="1"/>
          </p:cNvSpPr>
          <p:nvPr>
            <p:ph type="subTitle" idx="1"/>
          </p:nvPr>
        </p:nvSpPr>
        <p:spPr>
          <a:xfrm>
            <a:off x="1178789" y="3667686"/>
            <a:ext cx="6517482" cy="1028699"/>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s-CL" dirty="0" smtClean="0">
                <a:solidFill>
                  <a:srgbClr val="0070C0"/>
                </a:solidFill>
              </a:rPr>
              <a:t>MICROECONOMÍA</a:t>
            </a:r>
          </a:p>
          <a:p>
            <a:pPr marL="0" lvl="0" indent="0" algn="ctr" rtl="0">
              <a:lnSpc>
                <a:spcPct val="100000"/>
              </a:lnSpc>
              <a:spcBef>
                <a:spcPts val="0"/>
              </a:spcBef>
              <a:spcAft>
                <a:spcPts val="0"/>
              </a:spcAft>
              <a:buSzPts val="3600"/>
              <a:buNone/>
            </a:pPr>
            <a:endParaRPr dirty="0"/>
          </a:p>
        </p:txBody>
      </p:sp>
      <p:pic>
        <p:nvPicPr>
          <p:cNvPr id="1026" name="Picture 2" descr="OFERTA Y DEMANDA MICROECONOMIA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07" y="1456079"/>
            <a:ext cx="7139080" cy="236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42" name="Google Shape;142;p13"/>
          <p:cNvSpPr txBox="1">
            <a:spLocks noGrp="1"/>
          </p:cNvSpPr>
          <p:nvPr>
            <p:ph type="body" idx="1"/>
          </p:nvPr>
        </p:nvSpPr>
        <p:spPr>
          <a:xfrm>
            <a:off x="311700" y="1618200"/>
            <a:ext cx="8416800"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dirty="0"/>
              <a:t>Otras variables, además del precio, que afectan a la demanda son:</a:t>
            </a:r>
            <a:endParaRPr dirty="0"/>
          </a:p>
          <a:p>
            <a:pPr marL="171450" lvl="0" indent="-171450" algn="l" rtl="0">
              <a:lnSpc>
                <a:spcPct val="115000"/>
              </a:lnSpc>
              <a:spcBef>
                <a:spcPts val="1200"/>
              </a:spcBef>
              <a:spcAft>
                <a:spcPts val="0"/>
              </a:spcAft>
              <a:buSzPts val="1200"/>
              <a:buChar char="●"/>
            </a:pPr>
            <a:r>
              <a:rPr lang="es-MX" dirty="0"/>
              <a:t>Renta o ingreso.</a:t>
            </a:r>
            <a:endParaRPr dirty="0"/>
          </a:p>
          <a:p>
            <a:pPr marL="171450" lvl="0" indent="-171450" algn="l" rtl="0">
              <a:lnSpc>
                <a:spcPct val="115000"/>
              </a:lnSpc>
              <a:spcBef>
                <a:spcPts val="1200"/>
              </a:spcBef>
              <a:spcAft>
                <a:spcPts val="0"/>
              </a:spcAft>
              <a:buSzPts val="1200"/>
              <a:buChar char="●"/>
            </a:pPr>
            <a:r>
              <a:rPr lang="es-MX" dirty="0"/>
              <a:t>Gustos de los consumidores.</a:t>
            </a:r>
            <a:endParaRPr dirty="0"/>
          </a:p>
          <a:p>
            <a:pPr marL="171450" lvl="0" indent="-171450" algn="l" rtl="0">
              <a:lnSpc>
                <a:spcPct val="115000"/>
              </a:lnSpc>
              <a:spcBef>
                <a:spcPts val="1200"/>
              </a:spcBef>
              <a:spcAft>
                <a:spcPts val="0"/>
              </a:spcAft>
              <a:buSzPts val="1200"/>
              <a:buChar char="●"/>
            </a:pPr>
            <a:r>
              <a:rPr lang="es-MX" dirty="0"/>
              <a:t>Precio de los bienes relacionados entre sí:</a:t>
            </a:r>
            <a:endParaRPr dirty="0"/>
          </a:p>
          <a:p>
            <a:pPr marL="171450" lvl="0" indent="-171450" algn="l" rtl="0">
              <a:lnSpc>
                <a:spcPct val="115000"/>
              </a:lnSpc>
              <a:spcBef>
                <a:spcPts val="1200"/>
              </a:spcBef>
              <a:spcAft>
                <a:spcPts val="0"/>
              </a:spcAft>
              <a:buSzPts val="1200"/>
              <a:buFont typeface="Noto Sans Symbols"/>
              <a:buChar char="❖"/>
            </a:pPr>
            <a:r>
              <a:rPr lang="es-MX" dirty="0"/>
              <a:t>Bienes sustitutivos: Bienes que satisfacen la misma necesidad que el bien estudiado.</a:t>
            </a:r>
            <a:endParaRPr dirty="0"/>
          </a:p>
          <a:p>
            <a:pPr marL="171450" lvl="0" indent="-171450" algn="l" rtl="0">
              <a:lnSpc>
                <a:spcPct val="115000"/>
              </a:lnSpc>
              <a:spcBef>
                <a:spcPts val="1200"/>
              </a:spcBef>
              <a:spcAft>
                <a:spcPts val="0"/>
              </a:spcAft>
              <a:buSzPts val="1200"/>
              <a:buFont typeface="Noto Sans Symbols"/>
              <a:buChar char="❖"/>
            </a:pPr>
            <a:r>
              <a:rPr lang="es-MX" dirty="0"/>
              <a:t>Bienes complementarios: Bienes que se consumen en forma conjunta con el bien estudiado.</a:t>
            </a:r>
            <a:endParaRPr dirty="0"/>
          </a:p>
          <a:p>
            <a:pPr marL="0" lvl="0" indent="0" algn="l" rtl="0">
              <a:lnSpc>
                <a:spcPct val="115000"/>
              </a:lnSpc>
              <a:spcBef>
                <a:spcPts val="1200"/>
              </a:spcBef>
              <a:spcAft>
                <a:spcPts val="1200"/>
              </a:spcAft>
              <a:buSzPts val="1200"/>
              <a:buNone/>
            </a:pPr>
            <a:endParaRPr dirty="0"/>
          </a:p>
        </p:txBody>
      </p:sp>
      <p:pic>
        <p:nvPicPr>
          <p:cNvPr id="143" name="Google Shape;143;p13"/>
          <p:cNvPicPr preferRelativeResize="0"/>
          <p:nvPr/>
        </p:nvPicPr>
        <p:blipFill rotWithShape="1">
          <a:blip r:embed="rId3">
            <a:alphaModFix/>
          </a:blip>
          <a:srcRect/>
          <a:stretch/>
        </p:blipFill>
        <p:spPr>
          <a:xfrm>
            <a:off x="7138555" y="3906982"/>
            <a:ext cx="1092599" cy="1006472"/>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49" name="Google Shape;149;p14"/>
          <p:cNvSpPr txBox="1">
            <a:spLocks noGrp="1"/>
          </p:cNvSpPr>
          <p:nvPr>
            <p:ph type="body" idx="1"/>
          </p:nvPr>
        </p:nvSpPr>
        <p:spPr>
          <a:xfrm>
            <a:off x="311700" y="1618200"/>
            <a:ext cx="3865445"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a:t>La renta aumenta:</a:t>
            </a:r>
            <a:endParaRPr/>
          </a:p>
          <a:p>
            <a:pPr marL="171450" lvl="0" indent="-171450" algn="l" rtl="0">
              <a:lnSpc>
                <a:spcPct val="115000"/>
              </a:lnSpc>
              <a:spcBef>
                <a:spcPts val="1200"/>
              </a:spcBef>
              <a:spcAft>
                <a:spcPts val="0"/>
              </a:spcAft>
              <a:buSzPts val="1200"/>
              <a:buChar char="●"/>
            </a:pPr>
            <a:r>
              <a:rPr lang="es-MX"/>
              <a:t>A P1, se produce Q2</a:t>
            </a:r>
            <a:endParaRPr/>
          </a:p>
          <a:p>
            <a:pPr marL="171450" lvl="0" indent="-171450" algn="l" rtl="0">
              <a:lnSpc>
                <a:spcPct val="115000"/>
              </a:lnSpc>
              <a:spcBef>
                <a:spcPts val="1200"/>
              </a:spcBef>
              <a:spcAft>
                <a:spcPts val="0"/>
              </a:spcAft>
              <a:buSzPts val="1200"/>
              <a:buChar char="●"/>
            </a:pPr>
            <a:r>
              <a:rPr lang="es-MX"/>
              <a:t>A P2, se produce Q1</a:t>
            </a:r>
            <a:endParaRPr/>
          </a:p>
          <a:p>
            <a:pPr marL="171450" lvl="0" indent="-171450" algn="l" rtl="0">
              <a:lnSpc>
                <a:spcPct val="115000"/>
              </a:lnSpc>
              <a:spcBef>
                <a:spcPts val="1200"/>
              </a:spcBef>
              <a:spcAft>
                <a:spcPts val="0"/>
              </a:spcAft>
              <a:buSzPts val="1200"/>
              <a:buChar char="●"/>
            </a:pPr>
            <a:r>
              <a:rPr lang="es-MX"/>
              <a:t>La curva de demanda se desplaza hacia la derecha.</a:t>
            </a:r>
            <a:endParaRPr/>
          </a:p>
          <a:p>
            <a:pPr marL="171450" lvl="0" indent="-171450" algn="l" rtl="0">
              <a:lnSpc>
                <a:spcPct val="115000"/>
              </a:lnSpc>
              <a:spcBef>
                <a:spcPts val="1200"/>
              </a:spcBef>
              <a:spcAft>
                <a:spcPts val="0"/>
              </a:spcAft>
              <a:buSzPts val="1200"/>
              <a:buChar char="●"/>
            </a:pPr>
            <a:r>
              <a:rPr lang="es-MX"/>
              <a:t>Mayor cantidad de compras a cualquier precio en D’ que en D.</a:t>
            </a:r>
            <a:endParaRPr/>
          </a:p>
          <a:p>
            <a:pPr marL="0" lvl="0" indent="0" algn="l" rtl="0">
              <a:lnSpc>
                <a:spcPct val="115000"/>
              </a:lnSpc>
              <a:spcBef>
                <a:spcPts val="1200"/>
              </a:spcBef>
              <a:spcAft>
                <a:spcPts val="1200"/>
              </a:spcAft>
              <a:buSzPts val="1200"/>
              <a:buNone/>
            </a:pPr>
            <a:endParaRPr/>
          </a:p>
        </p:txBody>
      </p:sp>
      <p:pic>
        <p:nvPicPr>
          <p:cNvPr id="150" name="Google Shape;150;p14"/>
          <p:cNvPicPr preferRelativeResize="0"/>
          <p:nvPr/>
        </p:nvPicPr>
        <p:blipFill rotWithShape="1">
          <a:blip r:embed="rId3">
            <a:alphaModFix/>
          </a:blip>
          <a:srcRect/>
          <a:stretch/>
        </p:blipFill>
        <p:spPr>
          <a:xfrm>
            <a:off x="4303173" y="1175995"/>
            <a:ext cx="4340728" cy="3835210"/>
          </a:xfrm>
          <a:prstGeom prst="rect">
            <a:avLst/>
          </a:prstGeom>
          <a:noFill/>
          <a:ln>
            <a:noFill/>
          </a:ln>
        </p:spPr>
      </p:pic>
      <p:sp>
        <p:nvSpPr>
          <p:cNvPr id="151" name="Google Shape;151;p14"/>
          <p:cNvSpPr txBox="1"/>
          <p:nvPr/>
        </p:nvSpPr>
        <p:spPr>
          <a:xfrm>
            <a:off x="4315111" y="664795"/>
            <a:ext cx="4413389" cy="400110"/>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MX" sz="2000" b="1" i="0" u="none" strike="noStrike" cap="none">
                <a:solidFill>
                  <a:srgbClr val="000000"/>
                </a:solidFill>
                <a:latin typeface="Arial"/>
                <a:ea typeface="Arial"/>
                <a:cs typeface="Arial"/>
                <a:sym typeface="Arial"/>
              </a:rPr>
              <a:t>Gráfico variaciones de la demanda</a:t>
            </a:r>
            <a:endParaRPr sz="2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57" name="Google Shape;157;p15"/>
          <p:cNvSpPr txBox="1">
            <a:spLocks noGrp="1"/>
          </p:cNvSpPr>
          <p:nvPr>
            <p:ph type="body" idx="1"/>
          </p:nvPr>
        </p:nvSpPr>
        <p:spPr>
          <a:xfrm>
            <a:off x="311700" y="1618200"/>
            <a:ext cx="3564109" cy="211213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a:t>Equilibrio en el mercado</a:t>
            </a:r>
            <a:endParaRPr/>
          </a:p>
          <a:p>
            <a:pPr marL="0" lvl="0" indent="0" algn="l" rtl="0">
              <a:lnSpc>
                <a:spcPct val="115000"/>
              </a:lnSpc>
              <a:spcBef>
                <a:spcPts val="1200"/>
              </a:spcBef>
              <a:spcAft>
                <a:spcPts val="1200"/>
              </a:spcAft>
              <a:buSzPts val="1200"/>
              <a:buNone/>
            </a:pPr>
            <a:r>
              <a:rPr lang="es-MX"/>
              <a:t>Este equilibrio se logra cuando el precio de mercado interactúa para poner de acuerdo a oferentes y demandantes. En este punto el precio permite que la cantidad ofrecida sea igual a la cantidad demandada. </a:t>
            </a:r>
            <a:endParaRPr/>
          </a:p>
        </p:txBody>
      </p:sp>
      <p:pic>
        <p:nvPicPr>
          <p:cNvPr id="158" name="Google Shape;158;p15"/>
          <p:cNvPicPr preferRelativeResize="0"/>
          <p:nvPr/>
        </p:nvPicPr>
        <p:blipFill rotWithShape="1">
          <a:blip r:embed="rId3">
            <a:alphaModFix/>
          </a:blip>
          <a:srcRect/>
          <a:stretch/>
        </p:blipFill>
        <p:spPr>
          <a:xfrm>
            <a:off x="4198953" y="1387501"/>
            <a:ext cx="4706055" cy="3181500"/>
          </a:xfrm>
          <a:prstGeom prst="rect">
            <a:avLst/>
          </a:prstGeom>
          <a:noFill/>
          <a:ln>
            <a:noFill/>
          </a:ln>
        </p:spPr>
      </p:pic>
      <p:sp>
        <p:nvSpPr>
          <p:cNvPr id="159" name="Google Shape;159;p15"/>
          <p:cNvSpPr txBox="1"/>
          <p:nvPr/>
        </p:nvSpPr>
        <p:spPr>
          <a:xfrm>
            <a:off x="4520100" y="787336"/>
            <a:ext cx="4097597" cy="400110"/>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MX" sz="2000" b="1" i="0" u="none" strike="noStrike" cap="none">
                <a:solidFill>
                  <a:srgbClr val="000000"/>
                </a:solidFill>
                <a:latin typeface="Arial"/>
                <a:ea typeface="Arial"/>
                <a:cs typeface="Arial"/>
                <a:sym typeface="Arial"/>
              </a:rPr>
              <a:t>Gráfico equilibrio en el mercado</a:t>
            </a:r>
            <a:endParaRPr sz="2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65" name="Google Shape;165;p16"/>
          <p:cNvSpPr txBox="1">
            <a:spLocks noGrp="1"/>
          </p:cNvSpPr>
          <p:nvPr>
            <p:ph type="body" idx="1"/>
          </p:nvPr>
        </p:nvSpPr>
        <p:spPr>
          <a:xfrm>
            <a:off x="147475" y="1670050"/>
            <a:ext cx="3938100" cy="274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a:t>Variaciones del equilibrio de mercado</a:t>
            </a:r>
            <a:endParaRPr/>
          </a:p>
          <a:p>
            <a:pPr marL="0" lvl="0" indent="0" algn="l" rtl="0">
              <a:lnSpc>
                <a:spcPct val="115000"/>
              </a:lnSpc>
              <a:spcBef>
                <a:spcPts val="1200"/>
              </a:spcBef>
              <a:spcAft>
                <a:spcPts val="0"/>
              </a:spcAft>
              <a:buSzPts val="1200"/>
              <a:buNone/>
            </a:pPr>
            <a:r>
              <a:rPr lang="es-MX"/>
              <a:t>Los precios de las materias primas disminuyen:</a:t>
            </a:r>
            <a:endParaRPr/>
          </a:p>
          <a:p>
            <a:pPr marL="171450" lvl="0" indent="-171450" algn="l" rtl="0">
              <a:lnSpc>
                <a:spcPct val="115000"/>
              </a:lnSpc>
              <a:spcBef>
                <a:spcPts val="1200"/>
              </a:spcBef>
              <a:spcAft>
                <a:spcPts val="0"/>
              </a:spcAft>
              <a:buSzPts val="1200"/>
              <a:buChar char="●"/>
            </a:pPr>
            <a:r>
              <a:rPr lang="es-MX"/>
              <a:t>O se desplaza hasta O’</a:t>
            </a:r>
            <a:endParaRPr/>
          </a:p>
          <a:p>
            <a:pPr marL="171450" lvl="0" indent="-171450" algn="l" rtl="0">
              <a:lnSpc>
                <a:spcPct val="115000"/>
              </a:lnSpc>
              <a:spcBef>
                <a:spcPts val="1200"/>
              </a:spcBef>
              <a:spcAft>
                <a:spcPts val="0"/>
              </a:spcAft>
              <a:buSzPts val="1200"/>
              <a:buChar char="●"/>
            </a:pPr>
            <a:r>
              <a:rPr lang="es-MX"/>
              <a:t>A mayor oferta, el precio disminuye de P1 a P2.</a:t>
            </a:r>
            <a:endParaRPr/>
          </a:p>
          <a:p>
            <a:pPr marL="171450" lvl="0" indent="-171450" algn="l" rtl="0">
              <a:lnSpc>
                <a:spcPct val="115000"/>
              </a:lnSpc>
              <a:spcBef>
                <a:spcPts val="1200"/>
              </a:spcBef>
              <a:spcAft>
                <a:spcPts val="0"/>
              </a:spcAft>
              <a:buSzPts val="1200"/>
              <a:buChar char="●"/>
            </a:pPr>
            <a:r>
              <a:rPr lang="es-MX"/>
              <a:t>A menor precio, la cantidad demandada aumenta de Q1 a Q2. En ese punto, será igual a la cantidad ofrecida. </a:t>
            </a:r>
            <a:endParaRPr/>
          </a:p>
          <a:p>
            <a:pPr marL="0" lvl="0" indent="0" algn="l" rtl="0">
              <a:lnSpc>
                <a:spcPct val="115000"/>
              </a:lnSpc>
              <a:spcBef>
                <a:spcPts val="1200"/>
              </a:spcBef>
              <a:spcAft>
                <a:spcPts val="1200"/>
              </a:spcAft>
              <a:buSzPts val="1200"/>
              <a:buNone/>
            </a:pPr>
            <a:endParaRPr/>
          </a:p>
        </p:txBody>
      </p:sp>
      <p:sp>
        <p:nvSpPr>
          <p:cNvPr id="166" name="Google Shape;166;p16"/>
          <p:cNvSpPr txBox="1"/>
          <p:nvPr/>
        </p:nvSpPr>
        <p:spPr>
          <a:xfrm>
            <a:off x="3989541" y="827522"/>
            <a:ext cx="4556055" cy="338554"/>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MX" sz="1600" b="1" i="0" u="none" strike="noStrike" cap="none">
                <a:solidFill>
                  <a:srgbClr val="000000"/>
                </a:solidFill>
                <a:latin typeface="Arial"/>
                <a:ea typeface="Arial"/>
                <a:cs typeface="Arial"/>
                <a:sym typeface="Arial"/>
              </a:rPr>
              <a:t>Gráfico desplazamiento de la curva de oferta</a:t>
            </a:r>
            <a:endParaRPr sz="1600" b="1" i="0" u="none" strike="noStrike" cap="none">
              <a:solidFill>
                <a:srgbClr val="000000"/>
              </a:solidFill>
              <a:latin typeface="Arial"/>
              <a:ea typeface="Arial"/>
              <a:cs typeface="Arial"/>
              <a:sym typeface="Arial"/>
            </a:endParaRPr>
          </a:p>
        </p:txBody>
      </p:sp>
      <p:pic>
        <p:nvPicPr>
          <p:cNvPr id="167" name="Google Shape;167;p16"/>
          <p:cNvPicPr preferRelativeResize="0"/>
          <p:nvPr/>
        </p:nvPicPr>
        <p:blipFill rotWithShape="1">
          <a:blip r:embed="rId3">
            <a:alphaModFix/>
          </a:blip>
          <a:srcRect/>
          <a:stretch/>
        </p:blipFill>
        <p:spPr>
          <a:xfrm>
            <a:off x="4520100" y="1342982"/>
            <a:ext cx="3684542" cy="361769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73" name="Google Shape;173;p17"/>
          <p:cNvSpPr txBox="1">
            <a:spLocks noGrp="1"/>
          </p:cNvSpPr>
          <p:nvPr>
            <p:ph type="body" idx="1"/>
          </p:nvPr>
        </p:nvSpPr>
        <p:spPr>
          <a:xfrm>
            <a:off x="207975" y="1549025"/>
            <a:ext cx="3938100" cy="274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a:t>Variaciones del equilibrio de mercado</a:t>
            </a:r>
            <a:endParaRPr/>
          </a:p>
          <a:p>
            <a:pPr marL="0" lvl="0" indent="0" algn="l" rtl="0">
              <a:lnSpc>
                <a:spcPct val="115000"/>
              </a:lnSpc>
              <a:spcBef>
                <a:spcPts val="1200"/>
              </a:spcBef>
              <a:spcAft>
                <a:spcPts val="0"/>
              </a:spcAft>
              <a:buSzPts val="1200"/>
              <a:buNone/>
            </a:pPr>
            <a:r>
              <a:rPr lang="es-MX"/>
              <a:t>La renta aumenta :</a:t>
            </a:r>
            <a:endParaRPr/>
          </a:p>
          <a:p>
            <a:pPr marL="171450" lvl="0" indent="-171450" algn="l" rtl="0">
              <a:lnSpc>
                <a:spcPct val="115000"/>
              </a:lnSpc>
              <a:spcBef>
                <a:spcPts val="1200"/>
              </a:spcBef>
              <a:spcAft>
                <a:spcPts val="0"/>
              </a:spcAft>
              <a:buSzPts val="1200"/>
              <a:buChar char="●"/>
            </a:pPr>
            <a:r>
              <a:rPr lang="es-MX"/>
              <a:t>D se desplaza hasta D’</a:t>
            </a:r>
            <a:endParaRPr/>
          </a:p>
          <a:p>
            <a:pPr marL="171450" lvl="0" indent="-171450" algn="l" rtl="0">
              <a:lnSpc>
                <a:spcPct val="115000"/>
              </a:lnSpc>
              <a:spcBef>
                <a:spcPts val="1200"/>
              </a:spcBef>
              <a:spcAft>
                <a:spcPts val="0"/>
              </a:spcAft>
              <a:buSzPts val="1200"/>
              <a:buChar char="●"/>
            </a:pPr>
            <a:r>
              <a:rPr lang="es-MX"/>
              <a:t>A mayor demanda, el precio aumenta de P1 a P2.</a:t>
            </a:r>
            <a:endParaRPr/>
          </a:p>
          <a:p>
            <a:pPr marL="171450" lvl="0" indent="-171450" algn="l" rtl="0">
              <a:lnSpc>
                <a:spcPct val="115000"/>
              </a:lnSpc>
              <a:spcBef>
                <a:spcPts val="1200"/>
              </a:spcBef>
              <a:spcAft>
                <a:spcPts val="0"/>
              </a:spcAft>
              <a:buSzPts val="1200"/>
              <a:buChar char="●"/>
            </a:pPr>
            <a:r>
              <a:rPr lang="es-MX"/>
              <a:t>A mayor precio, la cantidad ofrecida aumenta de Q1 a Q2. En ese punto, será igual a la cantidad demandada. </a:t>
            </a:r>
            <a:endParaRPr/>
          </a:p>
          <a:p>
            <a:pPr marL="0" lvl="0" indent="0" algn="l" rtl="0">
              <a:lnSpc>
                <a:spcPct val="115000"/>
              </a:lnSpc>
              <a:spcBef>
                <a:spcPts val="1200"/>
              </a:spcBef>
              <a:spcAft>
                <a:spcPts val="1200"/>
              </a:spcAft>
              <a:buSzPts val="1200"/>
              <a:buNone/>
            </a:pPr>
            <a:endParaRPr/>
          </a:p>
        </p:txBody>
      </p:sp>
      <p:sp>
        <p:nvSpPr>
          <p:cNvPr id="174" name="Google Shape;174;p17"/>
          <p:cNvSpPr txBox="1"/>
          <p:nvPr/>
        </p:nvSpPr>
        <p:spPr>
          <a:xfrm>
            <a:off x="3825234" y="827522"/>
            <a:ext cx="4884672" cy="338554"/>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MX" sz="1600" b="1" i="0" u="none" strike="noStrike" cap="none">
                <a:solidFill>
                  <a:srgbClr val="000000"/>
                </a:solidFill>
                <a:latin typeface="Arial"/>
                <a:ea typeface="Arial"/>
                <a:cs typeface="Arial"/>
                <a:sym typeface="Arial"/>
              </a:rPr>
              <a:t>Gráfico desplazamiento de la curva de demanda</a:t>
            </a:r>
            <a:endParaRPr sz="1600" b="1" i="0" u="none" strike="noStrike" cap="none">
              <a:solidFill>
                <a:srgbClr val="000000"/>
              </a:solidFill>
              <a:latin typeface="Arial"/>
              <a:ea typeface="Arial"/>
              <a:cs typeface="Arial"/>
              <a:sym typeface="Arial"/>
            </a:endParaRPr>
          </a:p>
        </p:txBody>
      </p:sp>
      <p:pic>
        <p:nvPicPr>
          <p:cNvPr id="175" name="Google Shape;175;p17"/>
          <p:cNvPicPr preferRelativeResize="0"/>
          <p:nvPr/>
        </p:nvPicPr>
        <p:blipFill rotWithShape="1">
          <a:blip r:embed="rId3">
            <a:alphaModFix/>
          </a:blip>
          <a:srcRect/>
          <a:stretch/>
        </p:blipFill>
        <p:spPr>
          <a:xfrm>
            <a:off x="4249882" y="1361798"/>
            <a:ext cx="4478618" cy="371016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81" name="Google Shape;181;p18"/>
          <p:cNvSpPr txBox="1">
            <a:spLocks noGrp="1"/>
          </p:cNvSpPr>
          <p:nvPr>
            <p:ph type="body" idx="1"/>
          </p:nvPr>
        </p:nvSpPr>
        <p:spPr>
          <a:xfrm>
            <a:off x="311700" y="1618200"/>
            <a:ext cx="8541355" cy="3088882"/>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s-MX" b="1" dirty="0">
                <a:solidFill>
                  <a:srgbClr val="0070C0"/>
                </a:solidFill>
              </a:rPr>
              <a:t>Resumen de la oferta y la demanda:</a:t>
            </a:r>
            <a:endParaRPr b="1" dirty="0">
              <a:solidFill>
                <a:srgbClr val="0070C0"/>
              </a:solidFill>
            </a:endParaRPr>
          </a:p>
          <a:p>
            <a:pPr marL="171450" lvl="0" indent="-171450" algn="l" rtl="0">
              <a:lnSpc>
                <a:spcPct val="115000"/>
              </a:lnSpc>
              <a:spcBef>
                <a:spcPts val="1200"/>
              </a:spcBef>
              <a:spcAft>
                <a:spcPts val="0"/>
              </a:spcAft>
              <a:buSzPct val="108108"/>
              <a:buChar char="●"/>
            </a:pPr>
            <a:r>
              <a:rPr lang="es-MX" b="1" dirty="0"/>
              <a:t>La oferta y la demanda interactúan en la determinación del precio de equilibrio (o que vacía el mercado).</a:t>
            </a:r>
            <a:endParaRPr dirty="0"/>
          </a:p>
          <a:p>
            <a:pPr marL="171450" lvl="0" indent="-171450" algn="l" rtl="0">
              <a:lnSpc>
                <a:spcPct val="115000"/>
              </a:lnSpc>
              <a:spcBef>
                <a:spcPts val="1200"/>
              </a:spcBef>
              <a:spcAft>
                <a:spcPts val="0"/>
              </a:spcAft>
              <a:buSzPct val="108108"/>
              <a:buChar char="●"/>
            </a:pPr>
            <a:r>
              <a:rPr lang="es-MX" b="1" dirty="0"/>
              <a:t>Cuando no existe equilibrio, el mercado se ajusta para paliar la escasez o el excedente y devolver al mercado su equilibrio, donde los precios cumplen un rol central. </a:t>
            </a:r>
            <a:endParaRPr dirty="0"/>
          </a:p>
          <a:p>
            <a:pPr marL="171450" lvl="0" indent="-171450" algn="l" rtl="0">
              <a:lnSpc>
                <a:spcPct val="115000"/>
              </a:lnSpc>
              <a:spcBef>
                <a:spcPts val="1200"/>
              </a:spcBef>
              <a:spcAft>
                <a:spcPts val="0"/>
              </a:spcAft>
              <a:buSzPct val="108108"/>
              <a:buChar char="●"/>
            </a:pPr>
            <a:r>
              <a:rPr lang="es-MX" b="1" dirty="0"/>
              <a:t>Los mercados deben ser competitivos para que el mecanismo funcione perfectamente.</a:t>
            </a:r>
            <a:endParaRPr dirty="0"/>
          </a:p>
          <a:p>
            <a:pPr marL="171450" lvl="0" indent="-171450" algn="l" rtl="0">
              <a:lnSpc>
                <a:spcPct val="115000"/>
              </a:lnSpc>
              <a:spcBef>
                <a:spcPts val="1200"/>
              </a:spcBef>
              <a:spcAft>
                <a:spcPts val="0"/>
              </a:spcAft>
              <a:buSzPct val="108108"/>
              <a:buChar char="●"/>
            </a:pPr>
            <a:r>
              <a:rPr lang="es-MX" b="1" dirty="0"/>
              <a:t>Los precios de equilibrio están determinados por el nivel relativo de oferta y demanda.</a:t>
            </a:r>
            <a:endParaRPr dirty="0"/>
          </a:p>
          <a:p>
            <a:pPr marL="171450" lvl="0" indent="-171450" algn="l" rtl="0">
              <a:lnSpc>
                <a:spcPct val="115000"/>
              </a:lnSpc>
              <a:spcBef>
                <a:spcPts val="1200"/>
              </a:spcBef>
              <a:spcAft>
                <a:spcPts val="0"/>
              </a:spcAft>
              <a:buSzPct val="108108"/>
              <a:buChar char="●"/>
            </a:pPr>
            <a:r>
              <a:rPr lang="es-MX" b="1" dirty="0"/>
              <a:t>La oferta y la demanda están determinadas por los valores específicos de las variables que determinan la oferta y la demanda.</a:t>
            </a:r>
            <a:endParaRPr dirty="0"/>
          </a:p>
          <a:p>
            <a:pPr marL="171450" lvl="0" indent="-171450" algn="l" rtl="0">
              <a:lnSpc>
                <a:spcPct val="115000"/>
              </a:lnSpc>
              <a:spcBef>
                <a:spcPts val="1200"/>
              </a:spcBef>
              <a:spcAft>
                <a:spcPts val="0"/>
              </a:spcAft>
              <a:buSzPct val="108108"/>
              <a:buChar char="●"/>
            </a:pPr>
            <a:r>
              <a:rPr lang="es-MX" b="1" dirty="0"/>
              <a:t>Una variación de los valores de una o varias variables, puede producir un cambio en el precio y/o la cantidad de equilibrio.</a:t>
            </a:r>
            <a:endParaRPr dirty="0"/>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1200"/>
              </a:spcAft>
              <a:buSzPct val="108108"/>
              <a:buNone/>
            </a:pPr>
            <a:endParaRPr dirty="0"/>
          </a:p>
        </p:txBody>
      </p:sp>
      <p:pic>
        <p:nvPicPr>
          <p:cNvPr id="6146" name="Picture 2" descr="Relación de la oferta con la demanda. - Corporativo | cree su tienda ho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964" y="51255"/>
            <a:ext cx="7260253" cy="1566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1</a:t>
            </a:r>
            <a:endParaRPr/>
          </a:p>
        </p:txBody>
      </p:sp>
      <p:sp>
        <p:nvSpPr>
          <p:cNvPr id="85" name="Google Shape;85;p5"/>
          <p:cNvSpPr txBox="1">
            <a:spLocks noGrp="1"/>
          </p:cNvSpPr>
          <p:nvPr>
            <p:ph type="body" idx="1"/>
          </p:nvPr>
        </p:nvSpPr>
        <p:spPr>
          <a:xfrm>
            <a:off x="311700" y="1618200"/>
            <a:ext cx="8416800"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dirty="0"/>
              <a:t>Los mercados varían según la intensidad de la competencia que enfrentan compradores y vendedores. En esta unidad estudiaremos el mercado competitivo, es decir, un mercado donde participan tantos compradores y vendedores que ninguno de ellos puede influir en el precio. Los supuestos de competencia perfecta son los siguientes:</a:t>
            </a:r>
            <a:endParaRPr dirty="0"/>
          </a:p>
          <a:p>
            <a:pPr marL="0" lvl="0" indent="0" algn="l" rtl="0">
              <a:lnSpc>
                <a:spcPct val="115000"/>
              </a:lnSpc>
              <a:spcBef>
                <a:spcPts val="1200"/>
              </a:spcBef>
              <a:spcAft>
                <a:spcPts val="0"/>
              </a:spcAft>
              <a:buSzPts val="1200"/>
              <a:buNone/>
            </a:pPr>
            <a:r>
              <a:rPr lang="es-MX" b="1" dirty="0">
                <a:solidFill>
                  <a:srgbClr val="0070C0"/>
                </a:solidFill>
              </a:rPr>
              <a:t>Existen gran cantidad de oferentes y compradores</a:t>
            </a:r>
            <a:r>
              <a:rPr lang="es-MX" b="1" dirty="0"/>
              <a:t>: </a:t>
            </a:r>
            <a:r>
              <a:rPr lang="es-MX" dirty="0"/>
              <a:t>Que haya muchas empresas implica que cada empresa vende una proporción muy pequeña de la producción total del mercado.  Se consideran precio aceptante, ya que no pueden afectar el precio de mercado en forma individual. </a:t>
            </a:r>
            <a:endParaRPr dirty="0"/>
          </a:p>
          <a:p>
            <a:pPr marL="0" lvl="0" indent="0" algn="l" rtl="0">
              <a:lnSpc>
                <a:spcPct val="115000"/>
              </a:lnSpc>
              <a:spcBef>
                <a:spcPts val="1200"/>
              </a:spcBef>
              <a:spcAft>
                <a:spcPts val="1200"/>
              </a:spcAft>
              <a:buSzPts val="1200"/>
              <a:buNone/>
            </a:pPr>
            <a:r>
              <a:rPr lang="es-MX" b="1" dirty="0">
                <a:solidFill>
                  <a:srgbClr val="0070C0"/>
                </a:solidFill>
              </a:rPr>
              <a:t>Homogeneidad del producto</a:t>
            </a:r>
            <a:r>
              <a:rPr lang="es-MX" b="1" dirty="0"/>
              <a:t>: </a:t>
            </a:r>
            <a:r>
              <a:rPr lang="es-MX" dirty="0"/>
              <a:t>En competencia perfecta los productos son idénticos o presentan unas características muy similares.</a:t>
            </a:r>
            <a:endParaRPr dirty="0"/>
          </a:p>
        </p:txBody>
      </p:sp>
      <p:pic>
        <p:nvPicPr>
          <p:cNvPr id="2050" name="Picture 2" descr="MICROECONOMÍA - ECONOMÍA Y FINANZ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481" y="0"/>
            <a:ext cx="4742329" cy="1710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1</a:t>
            </a:r>
            <a:endParaRPr/>
          </a:p>
        </p:txBody>
      </p:sp>
      <p:sp>
        <p:nvSpPr>
          <p:cNvPr id="92" name="Google Shape;92;p6"/>
          <p:cNvSpPr txBox="1">
            <a:spLocks noGrp="1"/>
          </p:cNvSpPr>
          <p:nvPr>
            <p:ph type="body" idx="1"/>
          </p:nvPr>
        </p:nvSpPr>
        <p:spPr>
          <a:xfrm>
            <a:off x="311700" y="1618200"/>
            <a:ext cx="8416800"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dirty="0">
                <a:solidFill>
                  <a:srgbClr val="0070C0"/>
                </a:solidFill>
              </a:rPr>
              <a:t>Libertad de entrada y salida</a:t>
            </a:r>
            <a:r>
              <a:rPr lang="es-MX" b="1" dirty="0"/>
              <a:t>: </a:t>
            </a:r>
            <a:r>
              <a:rPr lang="es-MX" dirty="0"/>
              <a:t>Significa que no hay un </a:t>
            </a:r>
            <a:r>
              <a:rPr lang="es-MX" dirty="0" err="1" smtClean="0"/>
              <a:t>costO</a:t>
            </a:r>
            <a:r>
              <a:rPr lang="es-MX" dirty="0" smtClean="0"/>
              <a:t> </a:t>
            </a:r>
            <a:r>
              <a:rPr lang="es-MX" dirty="0"/>
              <a:t>especial que haga difícil para una nueva empresa entrar en un mercado y producir (no son necesarias grandes inversiones iniciales o licencias especiales). Tampoco hay problemas para salir del mercado si no puede obtener beneficios</a:t>
            </a:r>
            <a:endParaRPr dirty="0"/>
          </a:p>
          <a:p>
            <a:pPr marL="0" lvl="0" indent="0" algn="l" rtl="0">
              <a:lnSpc>
                <a:spcPct val="115000"/>
              </a:lnSpc>
              <a:spcBef>
                <a:spcPts val="1200"/>
              </a:spcBef>
              <a:spcAft>
                <a:spcPts val="0"/>
              </a:spcAft>
              <a:buSzPts val="1200"/>
              <a:buNone/>
            </a:pPr>
            <a:r>
              <a:rPr lang="es-MX" b="1" dirty="0">
                <a:solidFill>
                  <a:srgbClr val="0070C0"/>
                </a:solidFill>
              </a:rPr>
              <a:t>Información perfecta</a:t>
            </a:r>
            <a:r>
              <a:rPr lang="es-MX" dirty="0"/>
              <a:t>: Todos los participantes del mercado, compradores y vendedores, tienen pleno conocimiento del mercado, disponiendo de información suficiente sobre las características de precio y calidad de los productos.</a:t>
            </a:r>
            <a:endParaRPr dirty="0"/>
          </a:p>
          <a:p>
            <a:pPr marL="0" lvl="0" indent="0" algn="l" rtl="0">
              <a:lnSpc>
                <a:spcPct val="115000"/>
              </a:lnSpc>
              <a:spcBef>
                <a:spcPts val="1200"/>
              </a:spcBef>
              <a:spcAft>
                <a:spcPts val="1200"/>
              </a:spcAft>
              <a:buSzPts val="1200"/>
              <a:buNone/>
            </a:pPr>
            <a:r>
              <a:rPr lang="es-MX" dirty="0"/>
              <a:t>Aunque, estos supuestos son un tanto extremos, son un buen punto de referencia para delimitar la conducta que debería existir en un mercado competitivo o perfectamente competitivo</a:t>
            </a:r>
            <a:endParaRPr dirty="0"/>
          </a:p>
        </p:txBody>
      </p:sp>
      <p:pic>
        <p:nvPicPr>
          <p:cNvPr id="3074" name="Picture 2" descr="Oferta y Demanda online - Home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516" y="107577"/>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ts val="5400"/>
              <a:buNone/>
            </a:pPr>
            <a:r>
              <a:rPr lang="es-MX"/>
              <a:t>Incluya un esquema, fotografía, mapa conceptual o palabras claves para el tema 1</a:t>
            </a:r>
            <a:endParaRPr/>
          </a:p>
        </p:txBody>
      </p:sp>
      <p:pic>
        <p:nvPicPr>
          <p:cNvPr id="99" name="Google Shape;99;p7"/>
          <p:cNvPicPr preferRelativeResize="0"/>
          <p:nvPr/>
        </p:nvPicPr>
        <p:blipFill rotWithShape="1">
          <a:blip r:embed="rId3">
            <a:alphaModFix/>
          </a:blip>
          <a:srcRect/>
          <a:stretch/>
        </p:blipFill>
        <p:spPr>
          <a:xfrm>
            <a:off x="490250" y="414599"/>
            <a:ext cx="8239125" cy="40857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05" name="Google Shape;105;p8"/>
          <p:cNvSpPr txBox="1">
            <a:spLocks noGrp="1"/>
          </p:cNvSpPr>
          <p:nvPr>
            <p:ph type="body" idx="1"/>
          </p:nvPr>
        </p:nvSpPr>
        <p:spPr>
          <a:xfrm>
            <a:off x="311700" y="1618200"/>
            <a:ext cx="8416800"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dirty="0">
                <a:solidFill>
                  <a:srgbClr val="0070C0"/>
                </a:solidFill>
              </a:rPr>
              <a:t>Análisis de las aplicaciones de la oferta y la demanda</a:t>
            </a:r>
            <a:r>
              <a:rPr lang="es-MX" dirty="0">
                <a:solidFill>
                  <a:srgbClr val="0070C0"/>
                </a:solidFill>
              </a:rPr>
              <a:t>: </a:t>
            </a:r>
            <a:endParaRPr dirty="0">
              <a:solidFill>
                <a:srgbClr val="0070C0"/>
              </a:solidFill>
            </a:endParaRPr>
          </a:p>
          <a:p>
            <a:pPr marL="171450" lvl="0" indent="-171450" algn="l" rtl="0">
              <a:lnSpc>
                <a:spcPct val="115000"/>
              </a:lnSpc>
              <a:spcBef>
                <a:spcPts val="1200"/>
              </a:spcBef>
              <a:spcAft>
                <a:spcPts val="0"/>
              </a:spcAft>
              <a:buSzPts val="1200"/>
              <a:buChar char="●"/>
            </a:pPr>
            <a:r>
              <a:rPr lang="es-MX" dirty="0"/>
              <a:t>Comprensión y predicción de las condiciones económicas mundiales que afectan al precio y la producción del mercado.</a:t>
            </a:r>
            <a:endParaRPr dirty="0"/>
          </a:p>
          <a:p>
            <a:pPr marL="171450" lvl="0" indent="-171450" algn="l" rtl="0">
              <a:lnSpc>
                <a:spcPct val="115000"/>
              </a:lnSpc>
              <a:spcBef>
                <a:spcPts val="1200"/>
              </a:spcBef>
              <a:spcAft>
                <a:spcPts val="0"/>
              </a:spcAft>
              <a:buSzPts val="1200"/>
              <a:buChar char="●"/>
            </a:pPr>
            <a:r>
              <a:rPr lang="es-MX" dirty="0"/>
              <a:t>Evaluación de los efectos de los controles públicos de los precios, los salarios mínimos, el mantenimiento de los precios y los incentivos a la producción.</a:t>
            </a:r>
            <a:endParaRPr dirty="0"/>
          </a:p>
          <a:p>
            <a:pPr marL="171450" lvl="0" indent="-171450" algn="l" rtl="0">
              <a:lnSpc>
                <a:spcPct val="115000"/>
              </a:lnSpc>
              <a:spcBef>
                <a:spcPts val="1200"/>
              </a:spcBef>
              <a:spcAft>
                <a:spcPts val="0"/>
              </a:spcAft>
              <a:buSzPts val="1200"/>
              <a:buChar char="●"/>
            </a:pPr>
            <a:r>
              <a:rPr lang="es-MX" dirty="0"/>
              <a:t>Determinación de la repercusión de los impuestos, las subvenciones y los contingentes sobre las importaciones en los consumidores y los productores.</a:t>
            </a:r>
            <a:endParaRPr dirty="0"/>
          </a:p>
          <a:p>
            <a:pPr marL="0" lvl="0" indent="0" algn="l" rtl="0">
              <a:lnSpc>
                <a:spcPct val="115000"/>
              </a:lnSpc>
              <a:spcBef>
                <a:spcPts val="1200"/>
              </a:spcBef>
              <a:spcAft>
                <a:spcPts val="0"/>
              </a:spcAft>
              <a:buSzPts val="1200"/>
              <a:buNone/>
            </a:pPr>
            <a:endParaRPr dirty="0"/>
          </a:p>
          <a:p>
            <a:pPr marL="0" lvl="0" indent="0" algn="l" rtl="0">
              <a:lnSpc>
                <a:spcPct val="115000"/>
              </a:lnSpc>
              <a:spcBef>
                <a:spcPts val="1200"/>
              </a:spcBef>
              <a:spcAft>
                <a:spcPts val="1200"/>
              </a:spcAft>
              <a:buSzPts val="1200"/>
              <a:buNone/>
            </a:pPr>
            <a:endParaRPr dirty="0"/>
          </a:p>
        </p:txBody>
      </p:sp>
      <p:pic>
        <p:nvPicPr>
          <p:cNvPr id="4098" name="Picture 2" descr="Oferta y Demanda online - Home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69" y="214312"/>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12" name="Google Shape;112;p9"/>
          <p:cNvSpPr txBox="1">
            <a:spLocks noGrp="1"/>
          </p:cNvSpPr>
          <p:nvPr>
            <p:ph type="body" idx="1"/>
          </p:nvPr>
        </p:nvSpPr>
        <p:spPr>
          <a:xfrm>
            <a:off x="311700" y="1618200"/>
            <a:ext cx="3054955"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a:t>La curva de oferta</a:t>
            </a:r>
            <a:endParaRPr/>
          </a:p>
          <a:p>
            <a:pPr marL="0" lvl="0" indent="0" algn="l" rtl="0">
              <a:lnSpc>
                <a:spcPct val="115000"/>
              </a:lnSpc>
              <a:spcBef>
                <a:spcPts val="1200"/>
              </a:spcBef>
              <a:spcAft>
                <a:spcPts val="0"/>
              </a:spcAft>
              <a:buSzPts val="1200"/>
              <a:buNone/>
            </a:pPr>
            <a:r>
              <a:rPr lang="es-MX"/>
              <a:t>Muestra la cantidad que están dispuestos los productores a vender de un bien a un precio dado, manteniendo constantes los demás factores que pueden afectar a la cantidad ofrecida.</a:t>
            </a:r>
            <a:endParaRPr/>
          </a:p>
          <a:p>
            <a:pPr marL="0" lvl="0" indent="0" algn="l" rtl="0">
              <a:lnSpc>
                <a:spcPct val="115000"/>
              </a:lnSpc>
              <a:spcBef>
                <a:spcPts val="1200"/>
              </a:spcBef>
              <a:spcAft>
                <a:spcPts val="1200"/>
              </a:spcAft>
              <a:buSzPts val="1200"/>
              <a:buNone/>
            </a:pPr>
            <a:endParaRPr/>
          </a:p>
        </p:txBody>
      </p:sp>
      <p:pic>
        <p:nvPicPr>
          <p:cNvPr id="113" name="Google Shape;113;p9"/>
          <p:cNvPicPr preferRelativeResize="0"/>
          <p:nvPr/>
        </p:nvPicPr>
        <p:blipFill rotWithShape="1">
          <a:blip r:embed="rId3">
            <a:alphaModFix/>
          </a:blip>
          <a:srcRect/>
          <a:stretch/>
        </p:blipFill>
        <p:spPr>
          <a:xfrm>
            <a:off x="3366655" y="708138"/>
            <a:ext cx="5195523" cy="348979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dirty="0"/>
              <a:t>Tema 2</a:t>
            </a:r>
            <a:endParaRPr dirty="0"/>
          </a:p>
        </p:txBody>
      </p:sp>
      <p:sp>
        <p:nvSpPr>
          <p:cNvPr id="119" name="Google Shape;119;p10"/>
          <p:cNvSpPr txBox="1">
            <a:spLocks noGrp="1"/>
          </p:cNvSpPr>
          <p:nvPr>
            <p:ph type="body" idx="1"/>
          </p:nvPr>
        </p:nvSpPr>
        <p:spPr>
          <a:xfrm>
            <a:off x="311700" y="1618200"/>
            <a:ext cx="8416800"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92664"/>
              <a:buNone/>
            </a:pPr>
            <a:r>
              <a:rPr lang="es-MX" sz="1400" dirty="0"/>
              <a:t>Otras variables, además del precio, que afectan a la oferta son los </a:t>
            </a:r>
            <a:r>
              <a:rPr lang="es-MX" sz="1400" dirty="0" err="1" smtClean="0"/>
              <a:t>CostOs</a:t>
            </a:r>
            <a:r>
              <a:rPr lang="es-MX" sz="1400" dirty="0" smtClean="0"/>
              <a:t> </a:t>
            </a:r>
            <a:r>
              <a:rPr lang="es-MX" sz="1400" dirty="0"/>
              <a:t>de producción:</a:t>
            </a:r>
            <a:endParaRPr dirty="0"/>
          </a:p>
          <a:p>
            <a:pPr marL="171450" lvl="0" indent="-171450" algn="l" rtl="0">
              <a:lnSpc>
                <a:spcPct val="115000"/>
              </a:lnSpc>
              <a:spcBef>
                <a:spcPts val="1200"/>
              </a:spcBef>
              <a:spcAft>
                <a:spcPts val="0"/>
              </a:spcAft>
              <a:buSzPct val="92664"/>
              <a:buChar char="●"/>
            </a:pPr>
            <a:r>
              <a:rPr lang="es-MX" sz="1400" dirty="0"/>
              <a:t>Mano de obra.</a:t>
            </a:r>
            <a:endParaRPr dirty="0"/>
          </a:p>
          <a:p>
            <a:pPr marL="171450" lvl="0" indent="-171450" algn="l" rtl="0">
              <a:lnSpc>
                <a:spcPct val="115000"/>
              </a:lnSpc>
              <a:spcBef>
                <a:spcPts val="1200"/>
              </a:spcBef>
              <a:spcAft>
                <a:spcPts val="0"/>
              </a:spcAft>
              <a:buSzPct val="92664"/>
              <a:buChar char="●"/>
            </a:pPr>
            <a:r>
              <a:rPr lang="es-MX" sz="1400" dirty="0"/>
              <a:t>Capital.</a:t>
            </a:r>
            <a:endParaRPr dirty="0"/>
          </a:p>
          <a:p>
            <a:pPr marL="171450" lvl="0" indent="-171450" algn="l" rtl="0">
              <a:lnSpc>
                <a:spcPct val="115000"/>
              </a:lnSpc>
              <a:spcBef>
                <a:spcPts val="1200"/>
              </a:spcBef>
              <a:spcAft>
                <a:spcPts val="0"/>
              </a:spcAft>
              <a:buSzPct val="92664"/>
              <a:buChar char="●"/>
            </a:pPr>
            <a:r>
              <a:rPr lang="es-MX" sz="1400" dirty="0"/>
              <a:t>Materias primas. </a:t>
            </a:r>
            <a:endParaRPr sz="1400" dirty="0"/>
          </a:p>
          <a:p>
            <a:pPr marL="0" lvl="0" indent="0" algn="l" rtl="0">
              <a:lnSpc>
                <a:spcPct val="115000"/>
              </a:lnSpc>
              <a:spcBef>
                <a:spcPts val="1200"/>
              </a:spcBef>
              <a:spcAft>
                <a:spcPts val="0"/>
              </a:spcAft>
              <a:buSzPct val="92664"/>
              <a:buNone/>
            </a:pPr>
            <a:r>
              <a:rPr lang="es-MX" sz="1400" dirty="0"/>
              <a:t>Los cambios en estas variables desplazan la curva de oferta. Un aumento de los costes de producción desplazan la curva de oferta hacia la izquierda, a su vez, una disminución de los costes de producción desplaza la curva hacia la derecha. </a:t>
            </a:r>
            <a:endParaRPr sz="1400" dirty="0"/>
          </a:p>
          <a:p>
            <a:pPr marL="0" lvl="0" indent="0" algn="l" rtl="0">
              <a:lnSpc>
                <a:spcPct val="115000"/>
              </a:lnSpc>
              <a:spcBef>
                <a:spcPts val="1200"/>
              </a:spcBef>
              <a:spcAft>
                <a:spcPts val="1200"/>
              </a:spcAft>
              <a:buSzPct val="108108"/>
              <a:buNone/>
            </a:pPr>
            <a:endParaRPr dirty="0"/>
          </a:p>
        </p:txBody>
      </p:sp>
      <p:pic>
        <p:nvPicPr>
          <p:cNvPr id="120" name="Google Shape;120;p10"/>
          <p:cNvPicPr preferRelativeResize="0"/>
          <p:nvPr/>
        </p:nvPicPr>
        <p:blipFill rotWithShape="1">
          <a:blip r:embed="rId3">
            <a:alphaModFix/>
          </a:blip>
          <a:srcRect/>
          <a:stretch/>
        </p:blipFill>
        <p:spPr>
          <a:xfrm>
            <a:off x="7403405" y="4137573"/>
            <a:ext cx="1091279" cy="1005927"/>
          </a:xfrm>
          <a:prstGeom prst="rect">
            <a:avLst/>
          </a:prstGeom>
          <a:noFill/>
          <a:ln>
            <a:noFill/>
          </a:ln>
        </p:spPr>
      </p:pic>
      <p:pic>
        <p:nvPicPr>
          <p:cNvPr id="5122" name="Picture 2" descr="Oferta y demanda de un producto - Privesa Oferta y deman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575" y="349623"/>
            <a:ext cx="2857500" cy="1459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26" name="Google Shape;126;p11"/>
          <p:cNvSpPr txBox="1">
            <a:spLocks noGrp="1"/>
          </p:cNvSpPr>
          <p:nvPr>
            <p:ph type="body" idx="1"/>
          </p:nvPr>
        </p:nvSpPr>
        <p:spPr>
          <a:xfrm>
            <a:off x="311700" y="1618200"/>
            <a:ext cx="4000527"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dirty="0"/>
              <a:t>Ejemplo de cambio en los costos</a:t>
            </a:r>
            <a:endParaRPr dirty="0"/>
          </a:p>
          <a:p>
            <a:pPr marL="0" lvl="0" indent="0" algn="l" rtl="0">
              <a:lnSpc>
                <a:spcPct val="115000"/>
              </a:lnSpc>
              <a:spcBef>
                <a:spcPts val="1200"/>
              </a:spcBef>
              <a:spcAft>
                <a:spcPts val="0"/>
              </a:spcAft>
              <a:buSzPts val="1200"/>
              <a:buNone/>
            </a:pPr>
            <a:r>
              <a:rPr lang="es-MX" dirty="0"/>
              <a:t>El </a:t>
            </a:r>
            <a:r>
              <a:rPr lang="es-MX" dirty="0" smtClean="0"/>
              <a:t>costo </a:t>
            </a:r>
            <a:r>
              <a:rPr lang="es-MX" dirty="0"/>
              <a:t>de las materias primas desciende:</a:t>
            </a:r>
            <a:endParaRPr dirty="0"/>
          </a:p>
          <a:p>
            <a:pPr marL="171450" lvl="0" indent="-171450" algn="l" rtl="0">
              <a:lnSpc>
                <a:spcPct val="115000"/>
              </a:lnSpc>
              <a:spcBef>
                <a:spcPts val="1200"/>
              </a:spcBef>
              <a:spcAft>
                <a:spcPts val="0"/>
              </a:spcAft>
              <a:buSzPts val="1200"/>
              <a:buChar char="●"/>
            </a:pPr>
            <a:r>
              <a:rPr lang="es-MX" dirty="0"/>
              <a:t>A P1, se produce Q2</a:t>
            </a:r>
            <a:endParaRPr dirty="0"/>
          </a:p>
          <a:p>
            <a:pPr marL="171450" lvl="0" indent="-171450" algn="l" rtl="0">
              <a:lnSpc>
                <a:spcPct val="115000"/>
              </a:lnSpc>
              <a:spcBef>
                <a:spcPts val="1200"/>
              </a:spcBef>
              <a:spcAft>
                <a:spcPts val="0"/>
              </a:spcAft>
              <a:buSzPts val="1200"/>
              <a:buChar char="●"/>
            </a:pPr>
            <a:r>
              <a:rPr lang="es-MX" dirty="0"/>
              <a:t>A P2, se produce Q1</a:t>
            </a:r>
            <a:endParaRPr dirty="0"/>
          </a:p>
          <a:p>
            <a:pPr marL="171450" lvl="0" indent="-171450" algn="l" rtl="0">
              <a:lnSpc>
                <a:spcPct val="115000"/>
              </a:lnSpc>
              <a:spcBef>
                <a:spcPts val="1200"/>
              </a:spcBef>
              <a:spcAft>
                <a:spcPts val="0"/>
              </a:spcAft>
              <a:buSzPts val="1200"/>
              <a:buChar char="●"/>
            </a:pPr>
            <a:r>
              <a:rPr lang="es-MX" dirty="0"/>
              <a:t>La curva de oferta se desplaza hacia la derecha hasta O’.</a:t>
            </a:r>
            <a:endParaRPr dirty="0"/>
          </a:p>
          <a:p>
            <a:pPr marL="171450" lvl="0" indent="-171450" algn="l" rtl="0">
              <a:lnSpc>
                <a:spcPct val="115000"/>
              </a:lnSpc>
              <a:spcBef>
                <a:spcPts val="1200"/>
              </a:spcBef>
              <a:spcAft>
                <a:spcPts val="0"/>
              </a:spcAft>
              <a:buSzPts val="1200"/>
              <a:buChar char="●"/>
            </a:pPr>
            <a:r>
              <a:rPr lang="es-MX" dirty="0"/>
              <a:t>Mayor producción a cualquier precio en O’ que en O.</a:t>
            </a:r>
            <a:endParaRPr dirty="0"/>
          </a:p>
          <a:p>
            <a:pPr marL="0" lvl="0" indent="0" algn="l" rtl="0">
              <a:lnSpc>
                <a:spcPct val="115000"/>
              </a:lnSpc>
              <a:spcBef>
                <a:spcPts val="1200"/>
              </a:spcBef>
              <a:spcAft>
                <a:spcPts val="1200"/>
              </a:spcAft>
              <a:buSzPts val="1200"/>
              <a:buNone/>
            </a:pPr>
            <a:endParaRPr dirty="0"/>
          </a:p>
        </p:txBody>
      </p:sp>
      <p:pic>
        <p:nvPicPr>
          <p:cNvPr id="127" name="Google Shape;127;p11"/>
          <p:cNvPicPr preferRelativeResize="0"/>
          <p:nvPr/>
        </p:nvPicPr>
        <p:blipFill rotWithShape="1">
          <a:blip r:embed="rId3">
            <a:alphaModFix/>
          </a:blip>
          <a:srcRect/>
          <a:stretch/>
        </p:blipFill>
        <p:spPr>
          <a:xfrm>
            <a:off x="4686299" y="1116975"/>
            <a:ext cx="3876985" cy="3953249"/>
          </a:xfrm>
          <a:prstGeom prst="rect">
            <a:avLst/>
          </a:prstGeom>
          <a:noFill/>
          <a:ln>
            <a:noFill/>
          </a:ln>
        </p:spPr>
      </p:pic>
      <p:sp>
        <p:nvSpPr>
          <p:cNvPr id="128" name="Google Shape;128;p11"/>
          <p:cNvSpPr txBox="1"/>
          <p:nvPr/>
        </p:nvSpPr>
        <p:spPr>
          <a:xfrm>
            <a:off x="4625687" y="707400"/>
            <a:ext cx="3998210" cy="400110"/>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MX" sz="2000" b="1" i="0" u="none" strike="noStrike" cap="none">
                <a:solidFill>
                  <a:srgbClr val="000000"/>
                </a:solidFill>
                <a:latin typeface="Arial"/>
                <a:ea typeface="Arial"/>
                <a:cs typeface="Arial"/>
                <a:sym typeface="Arial"/>
              </a:rPr>
              <a:t>Gráfico variaciones de la oferta</a:t>
            </a:r>
            <a:endParaRPr sz="2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311700" y="631800"/>
            <a:ext cx="84168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s-MX"/>
              <a:t>Tema 2</a:t>
            </a:r>
            <a:endParaRPr/>
          </a:p>
        </p:txBody>
      </p:sp>
      <p:sp>
        <p:nvSpPr>
          <p:cNvPr id="134" name="Google Shape;134;p12"/>
          <p:cNvSpPr txBox="1">
            <a:spLocks noGrp="1"/>
          </p:cNvSpPr>
          <p:nvPr>
            <p:ph type="body" idx="1"/>
          </p:nvPr>
        </p:nvSpPr>
        <p:spPr>
          <a:xfrm>
            <a:off x="311700" y="1618200"/>
            <a:ext cx="3252382" cy="29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s-MX" b="1"/>
              <a:t>La curva de demanda</a:t>
            </a:r>
            <a:endParaRPr/>
          </a:p>
          <a:p>
            <a:pPr marL="0" lvl="0" indent="0" algn="l" rtl="0">
              <a:lnSpc>
                <a:spcPct val="115000"/>
              </a:lnSpc>
              <a:spcBef>
                <a:spcPts val="1200"/>
              </a:spcBef>
              <a:spcAft>
                <a:spcPts val="0"/>
              </a:spcAft>
              <a:buSzPts val="1200"/>
              <a:buNone/>
            </a:pPr>
            <a:r>
              <a:rPr lang="es-MX"/>
              <a:t>Indica cuánto están dispuestos a comprar de un bien los consumidores cuando varía el precio unitario.</a:t>
            </a:r>
            <a:endParaRPr/>
          </a:p>
          <a:p>
            <a:pPr marL="0" lvl="0" indent="0" algn="l" rtl="0">
              <a:lnSpc>
                <a:spcPct val="115000"/>
              </a:lnSpc>
              <a:spcBef>
                <a:spcPts val="1200"/>
              </a:spcBef>
              <a:spcAft>
                <a:spcPts val="1200"/>
              </a:spcAft>
              <a:buSzPts val="1200"/>
              <a:buNone/>
            </a:pPr>
            <a:endParaRPr/>
          </a:p>
        </p:txBody>
      </p:sp>
      <p:pic>
        <p:nvPicPr>
          <p:cNvPr id="135" name="Google Shape;135;p12"/>
          <p:cNvPicPr preferRelativeResize="0"/>
          <p:nvPr/>
        </p:nvPicPr>
        <p:blipFill rotWithShape="1">
          <a:blip r:embed="rId3">
            <a:alphaModFix/>
          </a:blip>
          <a:srcRect/>
          <a:stretch/>
        </p:blipFill>
        <p:spPr>
          <a:xfrm>
            <a:off x="4229101" y="1282169"/>
            <a:ext cx="4361872" cy="3622861"/>
          </a:xfrm>
          <a:prstGeom prst="rect">
            <a:avLst/>
          </a:prstGeom>
          <a:noFill/>
          <a:ln>
            <a:noFill/>
          </a:ln>
        </p:spPr>
      </p:pic>
      <p:sp>
        <p:nvSpPr>
          <p:cNvPr id="136" name="Google Shape;136;p12"/>
          <p:cNvSpPr txBox="1"/>
          <p:nvPr/>
        </p:nvSpPr>
        <p:spPr>
          <a:xfrm>
            <a:off x="5278482" y="840373"/>
            <a:ext cx="3017172" cy="584735"/>
          </a:xfrm>
          <a:prstGeom prst="rect">
            <a:avLst/>
          </a:prstGeom>
          <a:solidFill>
            <a:srgbClr val="D8C0CB"/>
          </a:solidFill>
          <a:ln w="12700" cap="flat" cmpd="sng">
            <a:solidFill>
              <a:srgbClr val="376546"/>
            </a:solidFill>
            <a:prstDash val="solid"/>
            <a:miter lim="800000"/>
            <a:headEnd type="none" w="sm" len="sm"/>
            <a:tailEnd type="none" w="sm" len="sm"/>
          </a:ln>
          <a:effectLst>
            <a:outerShdw dist="107763" dir="2700000" algn="ctr" rotWithShape="0">
              <a:srgbClr val="B2B2B2"/>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MX" sz="1600" b="1" i="0" u="none" strike="noStrike" cap="none" dirty="0">
                <a:solidFill>
                  <a:srgbClr val="000000"/>
                </a:solidFill>
                <a:latin typeface="Arial"/>
                <a:ea typeface="Arial"/>
                <a:cs typeface="Arial"/>
                <a:sym typeface="Arial"/>
              </a:rPr>
              <a:t>Gráfico de la curva </a:t>
            </a:r>
            <a:r>
              <a:rPr lang="es-MX" sz="1600" b="1" i="0" u="none" strike="noStrike" cap="none" dirty="0" smtClean="0">
                <a:solidFill>
                  <a:srgbClr val="000000"/>
                </a:solidFill>
                <a:latin typeface="Arial"/>
                <a:ea typeface="Arial"/>
                <a:cs typeface="Arial"/>
                <a:sym typeface="Arial"/>
              </a:rPr>
              <a:t>de DEMANDA</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45</TotalTime>
  <Words>947</Words>
  <Application>Microsoft Office PowerPoint</Application>
  <PresentationFormat>Presentación en pantalla (16:9)</PresentationFormat>
  <Paragraphs>77</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Source Code Pro</vt:lpstr>
      <vt:lpstr>Tw Cen MT</vt:lpstr>
      <vt:lpstr>Noto Sans Symbols</vt:lpstr>
      <vt:lpstr>Gota</vt:lpstr>
      <vt:lpstr>La oferta y la demanda</vt:lpstr>
      <vt:lpstr>Tema 1</vt:lpstr>
      <vt:lpstr>Tema 1</vt:lpstr>
      <vt:lpstr>Incluya un esquema, fotografía, mapa conceptual o palabras claves para el tema 1</vt:lpstr>
      <vt:lpstr>Tema 2</vt:lpstr>
      <vt:lpstr>Tema 2</vt:lpstr>
      <vt:lpstr>Tema 2</vt:lpstr>
      <vt:lpstr>Tema 2</vt:lpstr>
      <vt:lpstr>Tema 2</vt:lpstr>
      <vt:lpstr>Tema 2</vt:lpstr>
      <vt:lpstr>Tema 2</vt:lpstr>
      <vt:lpstr>Tema 2</vt:lpstr>
      <vt:lpstr>Tema 2</vt:lpstr>
      <vt:lpstr>Tema 2</vt:lpstr>
      <vt:lpstr>Tema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oferta y la demanda</dc:title>
  <dc:creator>usuario</dc:creator>
  <cp:lastModifiedBy>AIO-Upla</cp:lastModifiedBy>
  <cp:revision>3</cp:revision>
  <dcterms:modified xsi:type="dcterms:W3CDTF">2022-04-01T16:40:57Z</dcterms:modified>
</cp:coreProperties>
</file>