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276" r:id="rId3"/>
    <p:sldId id="274" r:id="rId4"/>
    <p:sldId id="256" r:id="rId5"/>
    <p:sldId id="257" r:id="rId6"/>
    <p:sldId id="259" r:id="rId7"/>
    <p:sldId id="260" r:id="rId8"/>
    <p:sldId id="261" r:id="rId9"/>
    <p:sldId id="277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3E84-227C-4891-85CC-D7CB3279E330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ABC6-B6D5-4A4F-A8CB-2E849A6F3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04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4D59-D355-407D-B27B-27E44EB9F923}" type="datetime1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416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FBEC-C3D3-4652-A2E5-A455E3FCB9D5}" type="datetime1">
              <a:rPr lang="es-CL" smtClean="0"/>
              <a:t>28-03-2022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563674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FBEC-C3D3-4652-A2E5-A455E3FCB9D5}" type="datetime1">
              <a:rPr lang="es-CL" smtClean="0"/>
              <a:t>28-03-2022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6177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FBEC-C3D3-4652-A2E5-A455E3FCB9D5}" type="datetime1">
              <a:rPr lang="es-CL" smtClean="0"/>
              <a:t>28-03-2022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53373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FBEC-C3D3-4652-A2E5-A455E3FCB9D5}" type="datetime1">
              <a:rPr lang="es-CL" smtClean="0"/>
              <a:t>28-03-2022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66875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FBEC-C3D3-4652-A2E5-A455E3FCB9D5}" type="datetime1">
              <a:rPr lang="es-CL" smtClean="0"/>
              <a:t>28-03-2022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55806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FBEC-C3D3-4652-A2E5-A455E3FCB9D5}" type="datetime1">
              <a:rPr lang="es-CL" smtClean="0"/>
              <a:t>28-03-2022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431429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8109-20FD-40D5-9586-F1A122CA7A9E}" type="datetime1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6943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0B0-FB14-412D-B898-CF794357600B}" type="datetime1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819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CF16-E5CC-4B30-8D00-C234E956A9FB}" type="datetime1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96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EC5-6DA3-43EB-AD7E-C9D7DFCD9974}" type="datetime1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376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671-DFE9-44E9-ABF5-9B7B9813CB33}" type="datetime1">
              <a:rPr lang="es-CL" smtClean="0"/>
              <a:t>28-03-2022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51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B64F-D051-458D-BC4B-057B175A25B9}" type="datetime1">
              <a:rPr lang="es-CL" smtClean="0"/>
              <a:t>28-03-2022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024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9E85-88F9-45A3-9F3D-177E7E401700}" type="datetime1">
              <a:rPr lang="es-CL" smtClean="0"/>
              <a:t>28-03-2022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391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5E3D-1CAC-4DF0-8991-EB5171027165}" type="datetime1">
              <a:rPr lang="es-CL" smtClean="0"/>
              <a:t>28-03-2022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547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CAB6-975E-41AB-B3B7-0D97BFC7BDA6}" type="datetime1">
              <a:rPr lang="es-CL" smtClean="0"/>
              <a:t>28-03-2022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109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3CC-F236-440E-A51B-01D3C32B7C8E}" type="datetime1">
              <a:rPr lang="es-CL" smtClean="0"/>
              <a:t>28-03-2022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087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6DFBEC-C3D3-4652-A2E5-A455E3FCB9D5}" type="datetime1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B7781F-58C7-41C7-95D6-01A275705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375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MACRO Y MICROECONOMIA</a:t>
            </a:r>
            <a:endParaRPr lang="es-CL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CARRERA </a:t>
            </a:r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s-ES" dirty="0"/>
              <a:t>INGENIERIA INFORMATICA. MENCION EN GESTION DE LA INFORMACION</a:t>
            </a:r>
            <a:endParaRPr lang="es-CL" dirty="0" smtClean="0"/>
          </a:p>
          <a:p>
            <a:r>
              <a:rPr lang="es-CL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DOCENTE </a:t>
            </a:r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CL" dirty="0" smtClean="0"/>
              <a:t>Paz Hidalgo Astudillo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 smtClean="0"/>
              <a:t> </a:t>
            </a:r>
          </a:p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CF16-E5CC-4B30-8D00-C234E956A9FB}" type="datetime1">
              <a:rPr lang="es-CL" smtClean="0"/>
              <a:t>28-03-2022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793174" y="5111646"/>
            <a:ext cx="6406446" cy="1609829"/>
          </a:xfrm>
        </p:spPr>
        <p:txBody>
          <a:bodyPr/>
          <a:lstStyle/>
          <a:p>
            <a:r>
              <a:rPr lang="es-CL" sz="2400" dirty="0" smtClean="0"/>
              <a:t>ING COMERCIAL  MAGISTER FINANZAS U.B</a:t>
            </a:r>
            <a:endParaRPr lang="es-CL" sz="240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1</a:t>
            </a:fld>
            <a:endParaRPr lang="es-CL" dirty="0"/>
          </a:p>
        </p:txBody>
      </p:sp>
      <p:pic>
        <p:nvPicPr>
          <p:cNvPr id="12296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82" y="247587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449" y="-24201"/>
            <a:ext cx="4683963" cy="2023252"/>
          </a:xfrm>
        </p:spPr>
        <p:txBody>
          <a:bodyPr/>
          <a:lstStyle/>
          <a:p>
            <a:r>
              <a:rPr lang="es-CL" b="1" dirty="0" smtClean="0">
                <a:solidFill>
                  <a:srgbClr val="002060"/>
                </a:solidFill>
              </a:rPr>
              <a:t>Paz Hidalgo Astudillo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400800" y="987425"/>
            <a:ext cx="4954588" cy="4873625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Docente UPLA </a:t>
            </a:r>
            <a:r>
              <a:rPr lang="es-CL" dirty="0"/>
              <a:t>2</a:t>
            </a:r>
            <a:r>
              <a:rPr lang="es-CL" dirty="0" smtClean="0"/>
              <a:t> años </a:t>
            </a:r>
          </a:p>
          <a:p>
            <a:r>
              <a:rPr lang="es-CL" dirty="0" err="1" smtClean="0"/>
              <a:t>Area</a:t>
            </a:r>
            <a:r>
              <a:rPr lang="es-CL" dirty="0" smtClean="0"/>
              <a:t> ADM EMPRESAS</a:t>
            </a:r>
          </a:p>
          <a:p>
            <a:r>
              <a:rPr lang="es-CL" dirty="0" smtClean="0"/>
              <a:t>AREA EV PROYECTOS </a:t>
            </a:r>
          </a:p>
          <a:p>
            <a:r>
              <a:rPr lang="es-CL" dirty="0" smtClean="0"/>
              <a:t>AREA GESTION DE EMPRESAS</a:t>
            </a:r>
          </a:p>
          <a:p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488474"/>
          </a:xfrm>
        </p:spPr>
        <p:txBody>
          <a:bodyPr/>
          <a:lstStyle/>
          <a:p>
            <a:r>
              <a:rPr lang="es-CL" dirty="0" smtClean="0"/>
              <a:t>Docente  hace 23 años </a:t>
            </a:r>
          </a:p>
          <a:p>
            <a:r>
              <a:rPr lang="es-CL" dirty="0" smtClean="0"/>
              <a:t>Ingeniero Comercial</a:t>
            </a:r>
          </a:p>
          <a:p>
            <a:r>
              <a:rPr lang="es-CL" dirty="0" smtClean="0"/>
              <a:t>Magister Finanzas U. B </a:t>
            </a:r>
          </a:p>
          <a:p>
            <a:r>
              <a:rPr lang="es-CL" dirty="0" smtClean="0"/>
              <a:t>Asesora Emprendedores 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94" y="4182460"/>
            <a:ext cx="2266332" cy="228423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612730" y="4704999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paz.hidalgo@upla.cl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641590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CL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5E3D-1CAC-4DF0-8991-EB5171027165}" type="datetime1">
              <a:rPr lang="es-CL" smtClean="0"/>
              <a:t>28-03-2022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3</a:t>
            </a:fld>
            <a:endParaRPr lang="es-CL"/>
          </a:p>
        </p:txBody>
      </p:sp>
      <p:pic>
        <p:nvPicPr>
          <p:cNvPr id="13314" name="Picture 2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2" y="435633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30" y="1484415"/>
            <a:ext cx="8918369" cy="35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1843790" y="504380"/>
            <a:ext cx="8199620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pc="-5" dirty="0" smtClean="0">
                <a:solidFill>
                  <a:srgbClr val="17375E"/>
                </a:solidFill>
              </a:rPr>
              <a:t>   </a:t>
            </a:r>
            <a:r>
              <a:rPr lang="es-CL" sz="2800" spc="-5" dirty="0" smtClean="0">
                <a:solidFill>
                  <a:srgbClr val="17375E"/>
                </a:solidFill>
                <a:latin typeface="Arial" pitchFamily="34" charset="0"/>
                <a:cs typeface="Arial" pitchFamily="34" charset="0"/>
              </a:rPr>
              <a:t>DESCRIPCION DE LA ASIGNATURA </a:t>
            </a:r>
            <a:endParaRPr lang="es-CL" sz="2800" spc="-10" dirty="0">
              <a:solidFill>
                <a:srgbClr val="1737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1F4-A168-40DB-934B-34E350ACDDBB}" type="datetime1">
              <a:rPr lang="es-CL" smtClean="0"/>
              <a:t>28-03-2022</a:t>
            </a:fld>
            <a:endParaRPr lang="es-CL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4</a:t>
            </a:fld>
            <a:endParaRPr lang="es-CL"/>
          </a:p>
        </p:txBody>
      </p:sp>
      <p:sp>
        <p:nvSpPr>
          <p:cNvPr id="2" name="Rectángulo 1"/>
          <p:cNvSpPr/>
          <p:nvPr/>
        </p:nvSpPr>
        <p:spPr>
          <a:xfrm>
            <a:off x="1349115" y="2586462"/>
            <a:ext cx="9503763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400" kern="50" dirty="0">
              <a:latin typeface="Arial" panose="020B0604020202020204" pitchFamily="34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pic>
        <p:nvPicPr>
          <p:cNvPr id="14338" name="Picture 2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42" y="468978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733798" y="1857416"/>
            <a:ext cx="9262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>
              <a:spcAft>
                <a:spcPts val="0"/>
              </a:spcAft>
            </a:pPr>
            <a:r>
              <a:rPr lang="es-ES" sz="2400" kern="50" dirty="0"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Este curso pretende dar una visión general de la Economía, bajo la perspectiva social y empresarial.  Para ello se cubren tópicos de Microeconomía y Macroeconomía, con clara orientación a la identificación del rol que juega la información en los procesos económicos en estos dos ambientes</a:t>
            </a:r>
            <a:r>
              <a:rPr lang="es-ES" sz="2400" kern="50" dirty="0">
                <a:latin typeface="Arial" panose="020B0604020202020204" pitchFamily="34" charset="0"/>
                <a:ea typeface="Lucida Sans Unicode" panose="020B0602030504020204" pitchFamily="34" charset="0"/>
                <a:cs typeface="Arial" panose="020B0604020202020204" pitchFamily="34" charset="0"/>
              </a:rPr>
              <a:t>.</a:t>
            </a:r>
            <a:endParaRPr lang="en-US" sz="2400" kern="50" dirty="0">
              <a:effectLst/>
              <a:latin typeface="Arial" panose="020B0604020202020204" pitchFamily="34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D597-12EA-40D8-A0FB-B51C9B0F4BBE}" type="datetime1">
              <a:rPr lang="es-CL" smtClean="0"/>
              <a:t>28-03-2022</a:t>
            </a:fld>
            <a:endParaRPr lang="es-CL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5</a:t>
            </a:fld>
            <a:endParaRPr lang="es-CL"/>
          </a:p>
        </p:txBody>
      </p:sp>
      <p:pic>
        <p:nvPicPr>
          <p:cNvPr id="12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64" y="13280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>
          <a:xfrm>
            <a:off x="914400" y="1773325"/>
            <a:ext cx="10363826" cy="3424107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s-ES" b="1" dirty="0"/>
              <a:t>OBJETIVOS </a:t>
            </a:r>
            <a:endParaRPr lang="en-US" dirty="0"/>
          </a:p>
          <a:p>
            <a:pPr lvl="1"/>
            <a:r>
              <a:rPr lang="es-ES" b="1" dirty="0"/>
              <a:t>GENERALES</a:t>
            </a:r>
            <a:endParaRPr lang="en-US" dirty="0"/>
          </a:p>
          <a:p>
            <a:r>
              <a:rPr lang="es-ES" dirty="0"/>
              <a:t>Al terminar este curso, el alumno será capaz de:</a:t>
            </a:r>
            <a:endParaRPr lang="en-US" sz="1800" b="1" dirty="0"/>
          </a:p>
          <a:p>
            <a:r>
              <a:rPr lang="es-ES" dirty="0"/>
              <a:t>Dominar un lenguaje del campo de la economía.</a:t>
            </a:r>
            <a:endParaRPr lang="en-US" sz="1800" b="1" dirty="0"/>
          </a:p>
          <a:p>
            <a:r>
              <a:rPr lang="es-ES" dirty="0"/>
              <a:t>Dominar conceptos generales y de Macro y  Microeconomía</a:t>
            </a:r>
            <a:endParaRPr lang="en-US" sz="1800" b="1" dirty="0"/>
          </a:p>
          <a:p>
            <a:r>
              <a:rPr lang="es-ES" dirty="0"/>
              <a:t>Identificar los actores sociales y empresariales que juegan un rol sobresaliente en los procesos económicos.</a:t>
            </a:r>
            <a:endParaRPr lang="en-US" sz="1800" b="1" dirty="0"/>
          </a:p>
          <a:p>
            <a:r>
              <a:rPr lang="es-ES" dirty="0"/>
              <a:t>Describir y comprender el proceso económico del país a un nivel general</a:t>
            </a:r>
            <a:endParaRPr lang="en-US" sz="1800" b="1" dirty="0"/>
          </a:p>
          <a:p>
            <a:r>
              <a:rPr lang="es-ES" dirty="0"/>
              <a:t>Describir los procesos microeconómicos y la contribución que la gestión de la información hacen a ellos.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CC0C-FB70-4DE9-99D6-6B6FA6A25928}" type="datetime1">
              <a:rPr lang="es-CL" smtClean="0"/>
              <a:t>28-03-2022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6</a:t>
            </a:fld>
            <a:endParaRPr lang="es-CL"/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1763485" y="2288315"/>
            <a:ext cx="5238205" cy="2440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pic>
        <p:nvPicPr>
          <p:cNvPr id="15362" name="Picture 2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999" y="5584041"/>
            <a:ext cx="2619375" cy="127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ACROECONOMÍA y MICROECONOMÍA - Explicado para principiantes 🌎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9212"/>
            <a:ext cx="11374799" cy="526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0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9AC6-3850-493B-BD47-996535BC498D}" type="datetime1">
              <a:rPr lang="es-CL" smtClean="0"/>
              <a:t>28-03-2022</a:t>
            </a:fld>
            <a:endParaRPr lang="es-CL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PAZ HIDALGO ASTUDILLO ING COMERCIAL  MAGISTER FINANZAS U.B</a:t>
            </a:r>
            <a:endParaRPr lang="es-CL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7</a:t>
            </a:fld>
            <a:endParaRPr lang="es-CL"/>
          </a:p>
        </p:txBody>
      </p:sp>
      <p:pic>
        <p:nvPicPr>
          <p:cNvPr id="11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34" y="391706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82736" y="876694"/>
            <a:ext cx="738313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UNIDAD 1.-	</a:t>
            </a:r>
            <a:r>
              <a:rPr lang="es-ES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450215" algn="just">
              <a:spcAft>
                <a:spcPts val="0"/>
              </a:spcAft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UNIDAD 2.-	Naturaleza del problema económico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Conceptos básicos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Sistemas económicos alternativos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UNIDAD 3.-	Elementos de Microeconomía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Demanda, oferta y equilibrio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Funcionamiento del mercado:  Competencia perfecta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Externalidades y bienes productivos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UNIDAD 4.-	Elementos de Macroeconomía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Funcionamiento de la economía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del Estado en la economía de mercado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Dinero e inflación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Desempleo y recesión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Mercado de capitales y tasas de interés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s-ES" sz="2800" kern="50" dirty="0">
                <a:latin typeface="Arial" panose="020B0604020202020204" pitchFamily="34" charset="0"/>
                <a:ea typeface="Lucida Sans Unicode" panose="020B0602030504020204" pitchFamily="34" charset="0"/>
                <a:cs typeface="Arial" panose="020B0604020202020204" pitchFamily="34" charset="0"/>
              </a:rPr>
              <a:t> </a:t>
            </a:r>
            <a:endParaRPr lang="en-US" sz="2800" kern="50" dirty="0">
              <a:effectLst/>
              <a:latin typeface="Arial" panose="020B0604020202020204" pitchFamily="34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C80-AC01-48AC-8F3F-39E1A190EC0D}" type="datetime1">
              <a:rPr lang="es-CL" smtClean="0"/>
              <a:t>28-03-2022</a:t>
            </a:fld>
            <a:endParaRPr lang="es-CL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8</a:t>
            </a:fld>
            <a:endParaRPr lang="es-CL"/>
          </a:p>
        </p:txBody>
      </p:sp>
      <p:pic>
        <p:nvPicPr>
          <p:cNvPr id="12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2575151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282535" y="728491"/>
            <a:ext cx="78733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UNIDAD 5.-	Elementos de Economía Internacional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Ventajas del comercio internacional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 de cambio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Balanza comercial y balanza de </a:t>
            </a:r>
            <a:r>
              <a:rPr lang="es-MX" spc="-1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pagos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endParaRPr lang="es-CL" spc="-1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UNIDAD 6.-	Tópicos generales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Crecimiento y desarrollo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Distribución del </a:t>
            </a:r>
            <a:r>
              <a:rPr lang="es-MX" spc="-1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ingreso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es-ES" kern="50" spc="-10" dirty="0"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 </a:t>
            </a:r>
            <a:endParaRPr lang="en-US" sz="2800" kern="50" dirty="0">
              <a:latin typeface="Arial" panose="020B0604020202020204" pitchFamily="34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  <a:p>
            <a:pPr marL="450215" algn="just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UNIDAD 7.-	Economía chilena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Evolución histórica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44540" algn="l"/>
              </a:tabLst>
            </a:pPr>
            <a:r>
              <a:rPr lang="es-MX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 momento actual y proyecciones</a:t>
            </a:r>
            <a:endParaRPr lang="en-US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es-ES" kern="50" spc="-10" dirty="0">
                <a:latin typeface="Arial" panose="020B060402020202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 </a:t>
            </a:r>
            <a:endParaRPr lang="en-US" sz="2800" kern="50" dirty="0">
              <a:latin typeface="Arial" panose="020B0604020202020204" pitchFamily="34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9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5E3D-1CAC-4DF0-8991-EB5171027165}" type="datetime1">
              <a:rPr lang="es-CL" smtClean="0"/>
              <a:t>28-03-2022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PAZ HIDALGO ASTUDILLO ING COMERCIAL  MAGISTER FINANZAS U.B</a:t>
            </a:r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781F-58C7-41C7-95D6-01A275705140}" type="slidenum">
              <a:rPr lang="es-CL" smtClean="0"/>
              <a:t>9</a:t>
            </a:fld>
            <a:endParaRPr lang="es-CL"/>
          </a:p>
        </p:txBody>
      </p:sp>
      <p:pic>
        <p:nvPicPr>
          <p:cNvPr id="6146" name="Picture 2" descr="MACROECONOMÍA y MICROECONOMÍA | Diferencias y relación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7" y="451262"/>
            <a:ext cx="11767237" cy="54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5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268</TotalTime>
  <Words>263</Words>
  <Application>Microsoft Office PowerPoint</Application>
  <PresentationFormat>Panorámica</PresentationFormat>
  <Paragraphs>82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Algerian</vt:lpstr>
      <vt:lpstr>Arial</vt:lpstr>
      <vt:lpstr>Calibri</vt:lpstr>
      <vt:lpstr>Lucida Sans Unicode</vt:lpstr>
      <vt:lpstr>Roboto</vt:lpstr>
      <vt:lpstr>Symbol</vt:lpstr>
      <vt:lpstr>Tahoma</vt:lpstr>
      <vt:lpstr>Times New Roman</vt:lpstr>
      <vt:lpstr>Tw Cen MT</vt:lpstr>
      <vt:lpstr>Gota</vt:lpstr>
      <vt:lpstr>MACRO Y MICROECONOMIA</vt:lpstr>
      <vt:lpstr>Paz Hidalgo Astudillo</vt:lpstr>
      <vt:lpstr>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</dc:creator>
  <cp:lastModifiedBy>AIO-Upla</cp:lastModifiedBy>
  <cp:revision>25</cp:revision>
  <dcterms:created xsi:type="dcterms:W3CDTF">2021-04-06T02:31:32Z</dcterms:created>
  <dcterms:modified xsi:type="dcterms:W3CDTF">2022-03-28T16:59:23Z</dcterms:modified>
</cp:coreProperties>
</file>