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93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7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070"/>
              </a:lnSpc>
            </a:pPr>
            <a:r>
              <a:rPr lang="es-ES" spc="-5" smtClean="0"/>
              <a:t>Microeconomía </a:t>
            </a:r>
            <a:r>
              <a:rPr lang="es-ES" spc="-40" smtClean="0"/>
              <a:t>|</a:t>
            </a:r>
            <a:r>
              <a:rPr lang="es-ES" spc="5" smtClean="0"/>
              <a:t> </a:t>
            </a:r>
            <a:r>
              <a:rPr lang="es-ES" spc="-5" smtClean="0"/>
              <a:t>Escuela </a:t>
            </a:r>
            <a:r>
              <a:rPr lang="es-ES" spc="25" smtClean="0"/>
              <a:t>de</a:t>
            </a:r>
            <a:r>
              <a:rPr lang="es-ES" smtClean="0"/>
              <a:t> Administración</a:t>
            </a:r>
            <a:r>
              <a:rPr lang="es-ES" spc="-5" smtClean="0"/>
              <a:t> </a:t>
            </a:r>
            <a:r>
              <a:rPr lang="es-ES" spc="25" smtClean="0"/>
              <a:t>de</a:t>
            </a:r>
            <a:r>
              <a:rPr lang="es-ES" spc="-5" smtClean="0"/>
              <a:t> Empresas</a:t>
            </a:r>
            <a:endParaRPr lang="es-E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739" y="2105659"/>
            <a:ext cx="6757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chemeClr val="accent1"/>
                </a:solidFill>
              </a:rPr>
              <a:t>MICROECONOMÍA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143990"/>
            <a:ext cx="7113905" cy="0"/>
          </a:xfrm>
          <a:custGeom>
            <a:avLst/>
            <a:gdLst/>
            <a:ahLst/>
            <a:cxnLst/>
            <a:rect l="l" t="t" r="r" b="b"/>
            <a:pathLst>
              <a:path w="7113905">
                <a:moveTo>
                  <a:pt x="0" y="0"/>
                </a:moveTo>
                <a:lnTo>
                  <a:pt x="7113320" y="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82" y="247587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9566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Decisiones</a:t>
            </a:r>
            <a:r>
              <a:rPr spc="5" dirty="0"/>
              <a:t> </a:t>
            </a:r>
            <a:r>
              <a:rPr spc="-5" dirty="0"/>
              <a:t>individuales:</a:t>
            </a:r>
            <a:r>
              <a:rPr spc="5" dirty="0"/>
              <a:t> </a:t>
            </a:r>
            <a:r>
              <a:rPr spc="-5" dirty="0"/>
              <a:t>Principio</a:t>
            </a:r>
            <a:r>
              <a:rPr spc="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0140" y="2313939"/>
            <a:ext cx="739394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“Cuánto”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una decisión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en el margen.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spc="-15" dirty="0">
                <a:solidFill>
                  <a:srgbClr val="404040"/>
                </a:solidFill>
                <a:latin typeface="Arial"/>
                <a:cs typeface="Arial"/>
              </a:rPr>
              <a:t>Trade-offs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costo-beneficio.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Decisión</a:t>
            </a:r>
            <a:r>
              <a:rPr sz="28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8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margen</a:t>
            </a:r>
            <a:r>
              <a:rPr sz="28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análisis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marginal.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038" y="2127221"/>
            <a:ext cx="207080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9566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Decisiones</a:t>
            </a:r>
            <a:r>
              <a:rPr spc="5" dirty="0"/>
              <a:t> </a:t>
            </a:r>
            <a:r>
              <a:rPr spc="-5" dirty="0"/>
              <a:t>individuales:</a:t>
            </a:r>
            <a:r>
              <a:rPr spc="5" dirty="0"/>
              <a:t> </a:t>
            </a:r>
            <a:r>
              <a:rPr spc="-5" dirty="0"/>
              <a:t>Principio</a:t>
            </a:r>
            <a:r>
              <a:rPr spc="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9261" y="2240787"/>
            <a:ext cx="7711440" cy="3639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8326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Las personas aprovechan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las oportunidades </a:t>
            </a:r>
            <a:r>
              <a:rPr sz="2800" spc="-7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para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mejorar.</a:t>
            </a:r>
            <a:endParaRPr sz="2800">
              <a:latin typeface="Arial"/>
              <a:cs typeface="Arial"/>
            </a:endParaRPr>
          </a:p>
          <a:p>
            <a:pPr marL="911860" indent="-229235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912494" algn="l"/>
              </a:tabLst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Incentivos.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Arial"/>
              <a:cs typeface="Arial"/>
            </a:endParaRPr>
          </a:p>
          <a:p>
            <a:pPr marR="1489710" algn="ctr">
              <a:lnSpc>
                <a:spcPts val="4260"/>
              </a:lnSpc>
            </a:pPr>
            <a:r>
              <a:rPr sz="3600" b="1" spc="-5" dirty="0">
                <a:solidFill>
                  <a:srgbClr val="00457C"/>
                </a:solidFill>
                <a:latin typeface="Arial"/>
                <a:cs typeface="Arial"/>
              </a:rPr>
              <a:t>Decisiones</a:t>
            </a:r>
            <a:r>
              <a:rPr sz="3600" b="1" spc="-15" dirty="0">
                <a:solidFill>
                  <a:srgbClr val="00457C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457C"/>
                </a:solidFill>
                <a:latin typeface="Arial"/>
                <a:cs typeface="Arial"/>
              </a:rPr>
              <a:t>los</a:t>
            </a:r>
            <a:r>
              <a:rPr sz="3600" b="1" spc="-15" dirty="0">
                <a:solidFill>
                  <a:srgbClr val="00457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457C"/>
                </a:solidFill>
                <a:latin typeface="Arial"/>
                <a:cs typeface="Arial"/>
              </a:rPr>
              <a:t>individuos</a:t>
            </a:r>
            <a:r>
              <a:rPr sz="3600" b="1" spc="-20" dirty="0">
                <a:solidFill>
                  <a:srgbClr val="00457C"/>
                </a:solidFill>
                <a:latin typeface="Arial"/>
                <a:cs typeface="Arial"/>
              </a:rPr>
              <a:t> </a:t>
            </a:r>
            <a:r>
              <a:rPr sz="3500" spc="-210" dirty="0">
                <a:solidFill>
                  <a:srgbClr val="00457C"/>
                </a:solidFill>
                <a:latin typeface="Wingdings"/>
                <a:cs typeface="Wingdings"/>
              </a:rPr>
              <a:t></a:t>
            </a:r>
            <a:endParaRPr sz="3500">
              <a:latin typeface="Wingdings"/>
              <a:cs typeface="Wingdings"/>
            </a:endParaRPr>
          </a:p>
          <a:p>
            <a:pPr marR="1488440" algn="ctr">
              <a:lnSpc>
                <a:spcPts val="4260"/>
              </a:lnSpc>
            </a:pPr>
            <a:r>
              <a:rPr sz="3600" b="1" dirty="0">
                <a:solidFill>
                  <a:srgbClr val="00457C"/>
                </a:solidFill>
                <a:latin typeface="Arial"/>
                <a:cs typeface="Arial"/>
              </a:rPr>
              <a:t>¿INTERACCIÓN?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538" y="2205504"/>
            <a:ext cx="1503348" cy="20226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5" y="85921"/>
            <a:ext cx="10364451" cy="26613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165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Interacción: ¿cómo funcionan </a:t>
            </a:r>
            <a:r>
              <a:rPr dirty="0"/>
              <a:t>las </a:t>
            </a:r>
            <a:r>
              <a:rPr spc="-1210" dirty="0"/>
              <a:t> </a:t>
            </a:r>
            <a:r>
              <a:rPr spc="-5" dirty="0"/>
              <a:t>economías? </a:t>
            </a:r>
          </a:p>
          <a:p>
            <a:pPr marL="12700" marR="5080">
              <a:lnSpc>
                <a:spcPct val="149300"/>
              </a:lnSpc>
              <a:spcBef>
                <a:spcPts val="580"/>
              </a:spcBef>
            </a:pPr>
            <a:r>
              <a:rPr sz="2800" b="0" dirty="0">
                <a:solidFill>
                  <a:srgbClr val="404040"/>
                </a:solidFill>
                <a:latin typeface="Arial"/>
                <a:cs typeface="Arial"/>
              </a:rPr>
              <a:t>Principios en los que se fundamenta la interacción entre las </a:t>
            </a:r>
            <a:r>
              <a:rPr sz="2800" b="0" spc="-7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404040"/>
                </a:solidFill>
                <a:latin typeface="Arial"/>
                <a:cs typeface="Arial"/>
              </a:rPr>
              <a:t>elecciones</a:t>
            </a:r>
            <a:r>
              <a:rPr sz="2800" b="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404040"/>
                </a:solidFill>
                <a:latin typeface="Arial"/>
                <a:cs typeface="Arial"/>
              </a:rPr>
              <a:t>individuales: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606" y="3789171"/>
            <a:ext cx="710184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1.	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Existen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ganancias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 con el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comercio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60"/>
              </a:spcBef>
            </a:pPr>
            <a:r>
              <a:rPr sz="2800" spc="-25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ec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z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ón.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Divisi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ó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raba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30"/>
              </a:spcBef>
            </a:pPr>
            <a:r>
              <a:rPr sz="2800" spc="-25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Co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y g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s d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o.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5837" y="3834869"/>
            <a:ext cx="1838870" cy="18420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5" y="766427"/>
            <a:ext cx="10364451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Interacción: ¿cómo funcionan </a:t>
            </a:r>
            <a:r>
              <a:rPr dirty="0"/>
              <a:t>las </a:t>
            </a:r>
            <a:r>
              <a:rPr spc="-1210" dirty="0"/>
              <a:t> </a:t>
            </a:r>
            <a:r>
              <a:rPr spc="-5" dirty="0"/>
              <a:t>economías?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17571"/>
            <a:ext cx="622046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2.	Los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mercados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tienden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al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equilibrio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 dirty="0">
              <a:latin typeface="Arial"/>
              <a:cs typeface="Arial"/>
            </a:endParaRPr>
          </a:p>
          <a:p>
            <a:pPr marL="549910" marR="1837055">
              <a:lnSpc>
                <a:spcPct val="129299"/>
              </a:lnSpc>
              <a:spcBef>
                <a:spcPts val="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Ningún individuo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mejoraría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haciendo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algo </a:t>
            </a:r>
            <a:r>
              <a:rPr sz="2800" spc="-7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diferente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7374" y="2573101"/>
            <a:ext cx="2698773" cy="20240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5" y="766427"/>
            <a:ext cx="10364451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Interacción: ¿cómo funcionan </a:t>
            </a:r>
            <a:r>
              <a:rPr dirty="0"/>
              <a:t>las </a:t>
            </a:r>
            <a:r>
              <a:rPr spc="-1210" dirty="0"/>
              <a:t> </a:t>
            </a:r>
            <a:r>
              <a:rPr spc="-5" dirty="0"/>
              <a:t>economías?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32228"/>
            <a:ext cx="9333230" cy="251269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52641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3.	Los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recursos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deberían utilizarse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lo más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eficientemente</a:t>
            </a:r>
            <a:endParaRPr sz="28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35"/>
              </a:spcBef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posible para alcanzar los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objetivos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 la sociedad.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39"/>
              </a:spcBef>
            </a:pPr>
            <a:r>
              <a:rPr sz="2800" spc="-25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30"/>
              </a:spcBef>
            </a:pPr>
            <a:r>
              <a:rPr sz="2800" spc="-25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qu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8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3700" y="3166532"/>
            <a:ext cx="2510099" cy="21545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5" y="766427"/>
            <a:ext cx="10364451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Interacción: ¿cómo funcionan </a:t>
            </a:r>
            <a:r>
              <a:rPr dirty="0"/>
              <a:t>las </a:t>
            </a:r>
            <a:r>
              <a:rPr spc="-1210" dirty="0"/>
              <a:t> </a:t>
            </a:r>
            <a:r>
              <a:rPr spc="-5" dirty="0"/>
              <a:t>economías?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15107"/>
            <a:ext cx="7985759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4.	Los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mercados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suelen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conducir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eficiencia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35"/>
              </a:spcBef>
            </a:pPr>
            <a:r>
              <a:rPr sz="2800" spc="-250" dirty="0">
                <a:solidFill>
                  <a:srgbClr val="404040"/>
                </a:solidFill>
                <a:latin typeface="Wingdings"/>
                <a:cs typeface="Wingdings"/>
              </a:rPr>
              <a:t>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xc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ep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s: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ll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mer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ad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 dirty="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Los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individuos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buscan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280" y="2720707"/>
            <a:ext cx="1393593" cy="2058557"/>
          </a:xfrm>
          <a:prstGeom prst="rect">
            <a:avLst/>
          </a:prstGeom>
        </p:spPr>
      </p:pic>
      <p:pic>
        <p:nvPicPr>
          <p:cNvPr id="6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411657"/>
            <a:ext cx="2619375" cy="11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75" y="766427"/>
            <a:ext cx="10364451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Interacción: ¿cómo funcionan </a:t>
            </a:r>
            <a:r>
              <a:rPr dirty="0"/>
              <a:t>las </a:t>
            </a:r>
            <a:r>
              <a:rPr spc="-1210" dirty="0"/>
              <a:t> </a:t>
            </a:r>
            <a:r>
              <a:rPr spc="-5" dirty="0"/>
              <a:t>economías?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7844"/>
            <a:ext cx="10339705" cy="270192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730"/>
              </a:spcBef>
              <a:buAutoNum type="arabicPeriod" startAt="5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Cuando los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mercados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 consiguen la eficiencia,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endParaRPr sz="2800" dirty="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1630"/>
              </a:spcBef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intervención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 del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gobierno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puede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mejorar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bienestar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social: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35"/>
              </a:spcBef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contaminación;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35"/>
              </a:spcBef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monopolio,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oligopolio.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5244" y="3802263"/>
            <a:ext cx="2019041" cy="19845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Interacciones </a:t>
            </a:r>
            <a:r>
              <a:rPr dirty="0"/>
              <a:t>en el </a:t>
            </a:r>
            <a:r>
              <a:rPr spc="-5" dirty="0"/>
              <a:t>conjunto de </a:t>
            </a:r>
            <a:r>
              <a:rPr dirty="0"/>
              <a:t>la </a:t>
            </a:r>
            <a:r>
              <a:rPr spc="-1210" dirty="0"/>
              <a:t> </a:t>
            </a:r>
            <a:r>
              <a:rPr spc="-5" dirty="0"/>
              <a:t>economía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15107"/>
            <a:ext cx="1000887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gasto de una persona es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el ingreso de otra;</a:t>
            </a:r>
            <a:endParaRPr sz="2800" dirty="0">
              <a:latin typeface="Arial"/>
              <a:cs typeface="Arial"/>
            </a:endParaRPr>
          </a:p>
          <a:p>
            <a:pPr marL="527050" marR="5080" indent="-514350">
              <a:lnSpc>
                <a:spcPct val="151400"/>
              </a:lnSpc>
              <a:spcBef>
                <a:spcPts val="91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gasto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total puede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sobrepasar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 capacidad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 producción </a:t>
            </a:r>
            <a:r>
              <a:rPr sz="2800" spc="-7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(o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no)</a:t>
            </a:r>
            <a:endParaRPr sz="2800" dirty="0">
              <a:latin typeface="Arial"/>
              <a:cs typeface="Arial"/>
            </a:endParaRPr>
          </a:p>
          <a:p>
            <a:pPr marL="452755" marR="1369060" indent="-440690">
              <a:lnSpc>
                <a:spcPts val="6409"/>
              </a:lnSpc>
              <a:spcBef>
                <a:spcPts val="1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Las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medidas de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gobierno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pueden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cambiar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el gasto. </a:t>
            </a:r>
            <a:r>
              <a:rPr sz="2800" spc="-7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(MACROECONOMÍA)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47587"/>
            <a:ext cx="3461657" cy="9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6024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20" dirty="0"/>
              <a:t> </a:t>
            </a:r>
            <a:r>
              <a:rPr dirty="0"/>
              <a:t>es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spc="-5" dirty="0"/>
              <a:t>Economía?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1963" y="2349500"/>
            <a:ext cx="713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Coordina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las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actividades productivas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sociedad.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1964" y="3739388"/>
            <a:ext cx="7169784" cy="1976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4826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Ciencia Social.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Estudia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la producción,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distribución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2400" spc="-6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consumo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bienes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servicios.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Economía de Mercado</a:t>
            </a: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vs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Economía Centralizada.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470" y="2073672"/>
            <a:ext cx="1119251" cy="11192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032" y="3586306"/>
            <a:ext cx="1265885" cy="9618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1930" y="4928344"/>
            <a:ext cx="1096332" cy="1096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6024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20" dirty="0"/>
              <a:t> </a:t>
            </a:r>
            <a:r>
              <a:rPr dirty="0"/>
              <a:t>es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spc="-5" dirty="0"/>
              <a:t>Economía?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012" y="2062988"/>
            <a:ext cx="7689850" cy="3500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03780" marR="5080" indent="-2291715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“la búsqueda del propio interés puede beneficiar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2400" b="1" spc="-6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sociedad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4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general”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783590" marR="2743200">
              <a:lnSpc>
                <a:spcPct val="90400"/>
              </a:lnSpc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MICRO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cómo los individuos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toman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decisiones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cómo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ellas </a:t>
            </a:r>
            <a:r>
              <a:rPr sz="2400" spc="-6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influyen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entre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sí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783590">
              <a:lnSpc>
                <a:spcPct val="100000"/>
              </a:lnSpc>
            </a:pPr>
            <a:r>
              <a:rPr sz="2400" b="1" spc="-25" dirty="0">
                <a:solidFill>
                  <a:srgbClr val="404040"/>
                </a:solidFill>
                <a:latin typeface="Arial"/>
                <a:cs typeface="Arial"/>
              </a:rPr>
              <a:t>FALLAS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MERCADO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4282" y="2759636"/>
            <a:ext cx="2640444" cy="28797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83081" y="2216730"/>
            <a:ext cx="1036319" cy="3211195"/>
            <a:chOff x="983081" y="2216730"/>
            <a:chExt cx="1036319" cy="32111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80" y="2244760"/>
              <a:ext cx="803082" cy="15543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81" y="2216730"/>
              <a:ext cx="1035829" cy="321107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4622" y="3493525"/>
            <a:ext cx="1478475" cy="396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7484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</a:t>
            </a:r>
            <a:r>
              <a:rPr spc="-15" dirty="0"/>
              <a:t> </a:t>
            </a:r>
            <a:r>
              <a:rPr dirty="0"/>
              <a:t>es</a:t>
            </a:r>
            <a:r>
              <a:rPr spc="-10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spc="-5" dirty="0"/>
              <a:t>microeconomía?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503" y="1925782"/>
            <a:ext cx="6260492" cy="35215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243" y="5580379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1595A3"/>
                </a:solidFill>
                <a:uFill>
                  <a:solidFill>
                    <a:srgbClr val="1595A3"/>
                  </a:solidFill>
                </a:uFill>
                <a:latin typeface="Arial"/>
                <a:cs typeface="Arial"/>
              </a:rPr>
              <a:t>https://bit.ly/35FsohV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Cómo toman decisiones los </a:t>
            </a:r>
            <a:r>
              <a:rPr spc="-1210" dirty="0"/>
              <a:t> </a:t>
            </a:r>
            <a:r>
              <a:rPr spc="-5" dirty="0"/>
              <a:t>individuos: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983" y="4754371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Escasez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132" y="4589779"/>
            <a:ext cx="16389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95580">
              <a:lnSpc>
                <a:spcPts val="2590"/>
              </a:lnSpc>
              <a:spcBef>
                <a:spcPts val="425"/>
              </a:spcBef>
            </a:pPr>
            <a:r>
              <a:rPr sz="2400" spc="-5" dirty="0" smtClean="0">
                <a:solidFill>
                  <a:srgbClr val="404040"/>
                </a:solidFill>
                <a:latin typeface="Arial"/>
                <a:cs typeface="Arial"/>
              </a:rPr>
              <a:t>Cost</a:t>
            </a:r>
            <a:r>
              <a:rPr lang="es-CL" sz="2400" spc="-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400" spc="-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opor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dad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4069" y="4754371"/>
            <a:ext cx="139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Trade-offs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7745" y="4589779"/>
            <a:ext cx="11969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905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Análisis </a:t>
            </a:r>
            <a:r>
              <a:rPr sz="2400" spc="-6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marg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nal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682" y="2626856"/>
            <a:ext cx="1476175" cy="14031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363" y="2581513"/>
            <a:ext cx="1219229" cy="14963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1523" y="2591589"/>
            <a:ext cx="1723044" cy="14635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7307" y="2657085"/>
            <a:ext cx="1715486" cy="1327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1603"/>
            <a:ext cx="937895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Cómo interaccionan </a:t>
            </a:r>
            <a:r>
              <a:rPr dirty="0"/>
              <a:t>las</a:t>
            </a:r>
            <a:r>
              <a:rPr spc="5" dirty="0"/>
              <a:t> </a:t>
            </a:r>
            <a:r>
              <a:rPr spc="-5" dirty="0"/>
              <a:t>decisiones </a:t>
            </a:r>
            <a:r>
              <a:rPr spc="-12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los</a:t>
            </a:r>
            <a:r>
              <a:rPr spc="5" dirty="0"/>
              <a:t> </a:t>
            </a:r>
            <a:r>
              <a:rPr spc="-5" dirty="0"/>
              <a:t>individuos: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pc="-5" dirty="0"/>
              <a:t>Microeconomía </a:t>
            </a:r>
            <a:r>
              <a:rPr spc="-40" dirty="0"/>
              <a:t>|</a:t>
            </a:r>
            <a:r>
              <a:rPr spc="5" dirty="0"/>
              <a:t> </a:t>
            </a:r>
            <a:r>
              <a:rPr spc="-5" dirty="0"/>
              <a:t>Escuela </a:t>
            </a:r>
            <a:r>
              <a:rPr spc="25" dirty="0"/>
              <a:t>de</a:t>
            </a:r>
            <a:r>
              <a:rPr dirty="0"/>
              <a:t> Administración</a:t>
            </a:r>
            <a:r>
              <a:rPr spc="-5" dirty="0"/>
              <a:t> </a:t>
            </a:r>
            <a:r>
              <a:rPr spc="25" dirty="0"/>
              <a:t>de</a:t>
            </a:r>
            <a:r>
              <a:rPr spc="-5" dirty="0"/>
              <a:t> Empresas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025" y="4754371"/>
            <a:ext cx="1332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Comercio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223" y="4589779"/>
            <a:ext cx="18065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3845" marR="5080" indent="-2717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Ganacias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del </a:t>
            </a:r>
            <a:r>
              <a:rPr sz="2400" spc="-6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comercio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827" y="4754371"/>
            <a:ext cx="213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Especialización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2219" y="4754371"/>
            <a:ext cx="128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Equilibrio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8873" y="4589779"/>
            <a:ext cx="15690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96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Eficiencia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2400" spc="-6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equidad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978" y="2731989"/>
            <a:ext cx="1414006" cy="14264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2510" y="2714501"/>
            <a:ext cx="1423999" cy="14264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6370" y="2702010"/>
            <a:ext cx="984308" cy="14539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93610" y="2729491"/>
            <a:ext cx="1491452" cy="14140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6649" y="2734487"/>
            <a:ext cx="1688813" cy="1266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" dirty="0"/>
              <a:t>Cómo toman decisiones los </a:t>
            </a:r>
            <a:r>
              <a:rPr spc="-1210" dirty="0"/>
              <a:t> </a:t>
            </a:r>
            <a:r>
              <a:rPr spc="-5" dirty="0"/>
              <a:t>individuos: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114" y="2349500"/>
            <a:ext cx="929894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Principios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que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basan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las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decisiones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individuales: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Arial"/>
                <a:cs typeface="Arial"/>
              </a:rPr>
              <a:t>CUATRO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853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35244"/>
                </a:solidFill>
                <a:latin typeface="Arial"/>
                <a:cs typeface="Arial"/>
              </a:rPr>
              <a:t>Básico</a:t>
            </a:r>
            <a:r>
              <a:rPr sz="2400" spc="-20" dirty="0">
                <a:solidFill>
                  <a:srgbClr val="F352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35244"/>
                </a:solidFill>
                <a:latin typeface="Arial"/>
                <a:cs typeface="Arial"/>
              </a:rPr>
              <a:t>para</a:t>
            </a:r>
            <a:r>
              <a:rPr sz="2400" spc="-15" dirty="0">
                <a:solidFill>
                  <a:srgbClr val="F352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35244"/>
                </a:solidFill>
                <a:latin typeface="Arial"/>
                <a:cs typeface="Arial"/>
              </a:rPr>
              <a:t>la</a:t>
            </a:r>
            <a:r>
              <a:rPr sz="2400" spc="-15" dirty="0">
                <a:solidFill>
                  <a:srgbClr val="F3524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35244"/>
                </a:solidFill>
                <a:latin typeface="Arial"/>
                <a:cs typeface="Arial"/>
              </a:rPr>
              <a:t>Economía</a:t>
            </a:r>
            <a:endParaRPr sz="2400">
              <a:latin typeface="Arial"/>
              <a:cs typeface="Arial"/>
            </a:endParaRPr>
          </a:p>
          <a:p>
            <a:pPr marL="853440" marR="3336290">
              <a:lnSpc>
                <a:spcPct val="200800"/>
              </a:lnSpc>
              <a:spcBef>
                <a:spcPts val="120"/>
              </a:spcBef>
              <a:tabLst>
                <a:tab pos="4511040" algn="l"/>
              </a:tabLst>
            </a:pPr>
            <a:r>
              <a:rPr sz="2400" spc="-5" dirty="0">
                <a:solidFill>
                  <a:srgbClr val="F35244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35244"/>
                </a:solidFill>
                <a:latin typeface="Arial"/>
                <a:cs typeface="Arial"/>
              </a:rPr>
              <a:t>roblema</a:t>
            </a:r>
            <a:r>
              <a:rPr sz="2400" spc="-5" dirty="0">
                <a:solidFill>
                  <a:srgbClr val="F352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35244"/>
                </a:solidFill>
                <a:latin typeface="Arial"/>
                <a:cs typeface="Arial"/>
              </a:rPr>
              <a:t>económico	elecciones 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Beneficios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perjuicios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en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la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sociedad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105" y="3957222"/>
            <a:ext cx="435421" cy="29486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6885" y="2190267"/>
            <a:ext cx="9794240" cy="2108835"/>
            <a:chOff x="666885" y="2190267"/>
            <a:chExt cx="9794240" cy="2108835"/>
          </a:xfrm>
        </p:grpSpPr>
        <p:sp>
          <p:nvSpPr>
            <p:cNvPr id="6" name="object 6"/>
            <p:cNvSpPr/>
            <p:nvPr/>
          </p:nvSpPr>
          <p:spPr>
            <a:xfrm>
              <a:off x="695460" y="2218842"/>
              <a:ext cx="9737090" cy="704215"/>
            </a:xfrm>
            <a:custGeom>
              <a:avLst/>
              <a:gdLst/>
              <a:ahLst/>
              <a:cxnLst/>
              <a:rect l="l" t="t" r="r" b="b"/>
              <a:pathLst>
                <a:path w="9737090" h="704214">
                  <a:moveTo>
                    <a:pt x="0" y="117305"/>
                  </a:moveTo>
                  <a:lnTo>
                    <a:pt x="9218" y="71645"/>
                  </a:lnTo>
                  <a:lnTo>
                    <a:pt x="34357" y="34358"/>
                  </a:lnTo>
                  <a:lnTo>
                    <a:pt x="71644" y="9218"/>
                  </a:lnTo>
                  <a:lnTo>
                    <a:pt x="117304" y="0"/>
                  </a:lnTo>
                  <a:lnTo>
                    <a:pt x="9619710" y="0"/>
                  </a:lnTo>
                  <a:lnTo>
                    <a:pt x="9665370" y="9218"/>
                  </a:lnTo>
                  <a:lnTo>
                    <a:pt x="9702656" y="34358"/>
                  </a:lnTo>
                  <a:lnTo>
                    <a:pt x="9727795" y="71645"/>
                  </a:lnTo>
                  <a:lnTo>
                    <a:pt x="9737014" y="117305"/>
                  </a:lnTo>
                  <a:lnTo>
                    <a:pt x="9737014" y="586528"/>
                  </a:lnTo>
                  <a:lnTo>
                    <a:pt x="9727795" y="632189"/>
                  </a:lnTo>
                  <a:lnTo>
                    <a:pt x="9702656" y="669475"/>
                  </a:lnTo>
                  <a:lnTo>
                    <a:pt x="9665370" y="694615"/>
                  </a:lnTo>
                  <a:lnTo>
                    <a:pt x="9619710" y="703834"/>
                  </a:lnTo>
                  <a:lnTo>
                    <a:pt x="117304" y="703834"/>
                  </a:lnTo>
                  <a:lnTo>
                    <a:pt x="71644" y="694615"/>
                  </a:lnTo>
                  <a:lnTo>
                    <a:pt x="34357" y="669475"/>
                  </a:lnTo>
                  <a:lnTo>
                    <a:pt x="9218" y="632189"/>
                  </a:lnTo>
                  <a:lnTo>
                    <a:pt x="0" y="586528"/>
                  </a:lnTo>
                  <a:lnTo>
                    <a:pt x="0" y="117305"/>
                  </a:lnTo>
                  <a:close/>
                </a:path>
              </a:pathLst>
            </a:custGeom>
            <a:ln w="57150">
              <a:solidFill>
                <a:srgbClr val="F352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111" y="2836650"/>
              <a:ext cx="735212" cy="1462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111" y="2836650"/>
              <a:ext cx="735211" cy="637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07925"/>
            <a:ext cx="9566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Decisiones</a:t>
            </a:r>
            <a:r>
              <a:rPr spc="5" dirty="0"/>
              <a:t> </a:t>
            </a:r>
            <a:r>
              <a:rPr spc="-5" dirty="0"/>
              <a:t>individuales:</a:t>
            </a:r>
            <a:r>
              <a:rPr spc="5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60140" y="2264155"/>
            <a:ext cx="7128509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recursos</a:t>
            </a: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son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escasos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45"/>
              </a:spcBef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LIMITACIONES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económicas,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pero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también tiempo.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41300" marR="8890" indent="-228600">
              <a:lnSpc>
                <a:spcPct val="138300"/>
              </a:lnSpc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RECURSOS.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Factores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productivos: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tierra,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trabajo,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capital, </a:t>
            </a:r>
            <a:r>
              <a:rPr sz="2400" i="1" spc="-5" dirty="0">
                <a:solidFill>
                  <a:srgbClr val="404040"/>
                </a:solidFill>
                <a:latin typeface="Arial"/>
                <a:cs typeface="Arial"/>
              </a:rPr>
              <a:t>capital</a:t>
            </a:r>
            <a:r>
              <a:rPr sz="2400" i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humano</a:t>
            </a:r>
            <a:r>
              <a:rPr sz="2400" i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(educación y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cualificación).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517" y="2262121"/>
            <a:ext cx="2169190" cy="2043117"/>
          </a:xfrm>
          <a:prstGeom prst="rect">
            <a:avLst/>
          </a:prstGeom>
        </p:spPr>
      </p:pic>
      <p:pic>
        <p:nvPicPr>
          <p:cNvPr id="6" name="Picture 8" descr="Facultad de Ciencias Naturales y Exactas de la Universidad de Playa Ancha  busca investigador para media jornada - Redbio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82" y="247587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43356"/>
            <a:ext cx="9566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Decisiones</a:t>
            </a:r>
            <a:r>
              <a:rPr spc="5" dirty="0"/>
              <a:t> </a:t>
            </a:r>
            <a:r>
              <a:rPr spc="-5" dirty="0"/>
              <a:t>individuales:</a:t>
            </a:r>
            <a:r>
              <a:rPr spc="5" dirty="0"/>
              <a:t> </a:t>
            </a:r>
            <a:r>
              <a:rPr spc="-5" dirty="0"/>
              <a:t>Principio</a:t>
            </a:r>
            <a:r>
              <a:rPr spc="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0"/>
              </a:lnSpc>
            </a:pPr>
            <a:r>
              <a:rPr spc="-5" dirty="0"/>
              <a:t>Microeconomía </a:t>
            </a:r>
            <a:r>
              <a:rPr spc="-40" dirty="0"/>
              <a:t>|</a:t>
            </a:r>
            <a:r>
              <a:rPr spc="5" dirty="0"/>
              <a:t> </a:t>
            </a:r>
            <a:r>
              <a:rPr spc="-5" dirty="0"/>
              <a:t>Escuela </a:t>
            </a:r>
            <a:r>
              <a:rPr spc="25" dirty="0"/>
              <a:t>de</a:t>
            </a:r>
            <a:r>
              <a:rPr dirty="0"/>
              <a:t> Administración</a:t>
            </a:r>
            <a:r>
              <a:rPr spc="-5" dirty="0"/>
              <a:t> </a:t>
            </a:r>
            <a:r>
              <a:rPr spc="25" dirty="0"/>
              <a:t>de</a:t>
            </a:r>
            <a:r>
              <a:rPr spc="-5" dirty="0"/>
              <a:t> Empresas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0140" y="2125980"/>
            <a:ext cx="7162800" cy="321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El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coste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real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algo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 es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aquello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 a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 que hay que </a:t>
            </a:r>
            <a:r>
              <a:rPr sz="2600" spc="-7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renunciar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para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conseguirlo.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89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solidFill>
                  <a:srgbClr val="404040"/>
                </a:solidFill>
                <a:latin typeface="Arial"/>
                <a:cs typeface="Arial"/>
              </a:rPr>
              <a:t>Coste</a:t>
            </a:r>
            <a:r>
              <a:rPr sz="2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2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Arial"/>
                <a:cs typeface="Arial"/>
              </a:rPr>
              <a:t>oportunidad</a:t>
            </a:r>
            <a:endParaRPr sz="2600">
              <a:latin typeface="Arial"/>
              <a:cs typeface="Arial"/>
            </a:endParaRPr>
          </a:p>
          <a:p>
            <a:pPr marL="241300" marR="605155">
              <a:lnSpc>
                <a:spcPct val="137700"/>
              </a:lnSpc>
              <a:spcBef>
                <a:spcPts val="120"/>
              </a:spcBef>
            </a:pP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 aquello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que hay que </a:t>
            </a:r>
            <a:r>
              <a:rPr sz="2600" i="1" spc="-5" dirty="0">
                <a:solidFill>
                  <a:srgbClr val="404040"/>
                </a:solidFill>
                <a:latin typeface="Arial"/>
                <a:cs typeface="Arial"/>
              </a:rPr>
              <a:t>renunciar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para </a:t>
            </a:r>
            <a:r>
              <a:rPr sz="2600" spc="-7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obtener</a:t>
            </a:r>
            <a:r>
              <a:rPr sz="26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"/>
                <a:cs typeface="Arial"/>
              </a:rPr>
              <a:t>lo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 que</a:t>
            </a:r>
            <a:r>
              <a:rPr sz="26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04040"/>
                </a:solidFill>
                <a:latin typeface="Arial"/>
                <a:cs typeface="Arial"/>
              </a:rPr>
              <a:t>se desea.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252" y="2135394"/>
            <a:ext cx="2517809" cy="2079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70</TotalTime>
  <Words>398</Words>
  <Application>Microsoft Office PowerPoint</Application>
  <PresentationFormat>Panorámica</PresentationFormat>
  <Paragraphs>86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Tw Cen MT</vt:lpstr>
      <vt:lpstr>Wingdings</vt:lpstr>
      <vt:lpstr>Gota</vt:lpstr>
      <vt:lpstr>MICROECONOMÍA</vt:lpstr>
      <vt:lpstr>¿Qué es la Economía?</vt:lpstr>
      <vt:lpstr>¿Qué es la Economía?</vt:lpstr>
      <vt:lpstr>¿Qué es la microeconomía?</vt:lpstr>
      <vt:lpstr>Cómo toman decisiones los  individuos:</vt:lpstr>
      <vt:lpstr>Cómo interaccionan las decisiones  de los individuos:</vt:lpstr>
      <vt:lpstr>Cómo toman decisiones los  individuos:</vt:lpstr>
      <vt:lpstr>Decisiones individuales: </vt:lpstr>
      <vt:lpstr>Decisiones individuales: Principio 2</vt:lpstr>
      <vt:lpstr>Decisiones individuales: Principio 3</vt:lpstr>
      <vt:lpstr>Decisiones individuales: Principio 4</vt:lpstr>
      <vt:lpstr>Interacción: ¿cómo funcionan las  economías?  Principios en los que se fundamenta la interacción entre las  elecciones individuales:</vt:lpstr>
      <vt:lpstr>Interacción: ¿cómo funcionan las  economías? </vt:lpstr>
      <vt:lpstr>Interacción: ¿cómo funcionan las  economías? </vt:lpstr>
      <vt:lpstr>Interacción: ¿cómo funcionan las  economías? </vt:lpstr>
      <vt:lpstr>Interacción: ¿cómo funcionan las  economías? </vt:lpstr>
      <vt:lpstr>Interacciones en el conjunto de la  economía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MICROECONOMÍA</dc:title>
  <dc:creator>admin</dc:creator>
  <cp:lastModifiedBy>AIO-Upla</cp:lastModifiedBy>
  <cp:revision>1</cp:revision>
  <dcterms:created xsi:type="dcterms:W3CDTF">2022-03-28T03:07:19Z</dcterms:created>
  <dcterms:modified xsi:type="dcterms:W3CDTF">2022-03-28T16:59:39Z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2020-05-13T00:00:00Z</vt:filetime>
  </property>
  <property fmtid="{D5CDD505-2E9C-101B-9397-08002B2CF9AE}" pid="3" name="LastSaved">
    <vt:filetime>2022-03-28T00:00:00Z</vt:filetime>
  </property>
</Properties>
</file>