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15"/>
  </p:notesMasterIdLst>
  <p:sldIdLst>
    <p:sldId id="259" r:id="rId2"/>
    <p:sldId id="260" r:id="rId3"/>
    <p:sldId id="261" r:id="rId4"/>
    <p:sldId id="263" r:id="rId5"/>
    <p:sldId id="276" r:id="rId6"/>
    <p:sldId id="264" r:id="rId7"/>
    <p:sldId id="266" r:id="rId8"/>
    <p:sldId id="267" r:id="rId9"/>
    <p:sldId id="269" r:id="rId10"/>
    <p:sldId id="270" r:id="rId11"/>
    <p:sldId id="272" r:id="rId12"/>
    <p:sldId id="273" r:id="rId13"/>
    <p:sldId id="277" r:id="rId14"/>
  </p:sldIdLst>
  <p:sldSz cx="9144000" cy="5143500" type="screen16x9"/>
  <p:notesSz cx="6858000" cy="9144000"/>
  <p:embeddedFontLst>
    <p:embeddedFont>
      <p:font typeface="Tw Cen MT" panose="020B0602020104020603"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0E8022-8A52-45C3-B26D-0CFCE1519113}">
  <a:tblStyle styleId="{BC0E8022-8A52-45C3-B26D-0CFCE15191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5052ab2a5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5052ab2a5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5052ab2a5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5052ab2a5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5052ab2a5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5052ab2a5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5052ab2a5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5052ab2a5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5052ab2a5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5052ab2a5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904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5052ab2a5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5052ab2a5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5052ab2a5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5052ab2a5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5052ab2a5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5052ab2a5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5052ab2a5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5052ab2a5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97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5052ab2a5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5052ab2a5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5052ab2a5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5052ab2a5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5052ab2a5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5052ab2a5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5052ab2a5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5052ab2a5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4805104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2319565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37306601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519136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2445254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9117778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8063115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332545433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47691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3"/>
        <p:cNvGrpSpPr/>
        <p:nvPr/>
      </p:nvGrpSpPr>
      <p:grpSpPr>
        <a:xfrm>
          <a:off x="0" y="0"/>
          <a:ext cx="0" cy="0"/>
          <a:chOff x="0" y="0"/>
          <a:chExt cx="0" cy="0"/>
        </a:xfrm>
      </p:grpSpPr>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496546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7592963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35588216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7897452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2" name="Content Placeholder 3"/>
          <p:cNvSpPr>
            <a:spLocks noGrp="1"/>
          </p:cNvSpPr>
          <p:nvPr>
            <p:ph sz="quarter" idx="13"/>
          </p:nvPr>
        </p:nvSpPr>
        <p:spPr>
          <a:xfrm>
            <a:off x="685331" y="2288260"/>
            <a:ext cx="3829520" cy="205514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3" name="Content Placeholder 5"/>
          <p:cNvSpPr>
            <a:spLocks noGrp="1"/>
          </p:cNvSpPr>
          <p:nvPr>
            <p:ph sz="quarter" idx="14"/>
          </p:nvPr>
        </p:nvSpPr>
        <p:spPr>
          <a:xfrm>
            <a:off x="4629150" y="2288260"/>
            <a:ext cx="3829051" cy="205514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3237390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3337914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93078731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7556551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0119093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smtClean="0"/>
              <a:pPr/>
              <a:t>4/18/2022</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97612598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dirty="0" smtClean="0"/>
              <a:t>Preferencias del consumidor</a:t>
            </a:r>
            <a:endParaRPr dirty="0"/>
          </a:p>
        </p:txBody>
      </p:sp>
      <p:sp>
        <p:nvSpPr>
          <p:cNvPr id="79" name="Google Shape;79;p16"/>
          <p:cNvSpPr txBox="1">
            <a:spLocks noGrp="1"/>
          </p:cNvSpPr>
          <p:nvPr>
            <p:ph type="subTitle" idx="1"/>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2</a:t>
            </a:r>
            <a:endParaRPr dirty="0"/>
          </a:p>
        </p:txBody>
      </p:sp>
      <p:sp>
        <p:nvSpPr>
          <p:cNvPr id="142" name="Google Shape;142;p27"/>
          <p:cNvSpPr txBox="1">
            <a:spLocks noGrp="1"/>
          </p:cNvSpPr>
          <p:nvPr>
            <p:ph type="body" idx="1"/>
          </p:nvPr>
        </p:nvSpPr>
        <p:spPr>
          <a:xfrm>
            <a:off x="311700" y="1618200"/>
            <a:ext cx="8416800" cy="3255136"/>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smtClean="0"/>
              <a:t>La utilidad y sus características</a:t>
            </a:r>
          </a:p>
          <a:p>
            <a:pPr marL="0" lvl="0" indent="0">
              <a:spcAft>
                <a:spcPts val="1200"/>
              </a:spcAft>
              <a:buNone/>
            </a:pPr>
            <a:r>
              <a:rPr lang="es-MX" b="1" dirty="0" smtClean="0"/>
              <a:t>Utilidad</a:t>
            </a:r>
            <a:r>
              <a:rPr lang="es-MX" b="1" dirty="0"/>
              <a:t>: </a:t>
            </a:r>
            <a:r>
              <a:rPr lang="es-MX" dirty="0"/>
              <a:t>satisfacción total  que obtiene un consumidor de una canasta de bienes.</a:t>
            </a:r>
          </a:p>
          <a:p>
            <a:pPr marL="0" lvl="0" indent="0">
              <a:spcAft>
                <a:spcPts val="1200"/>
              </a:spcAft>
              <a:buNone/>
            </a:pPr>
            <a:r>
              <a:rPr lang="es-MX" b="1" dirty="0" smtClean="0"/>
              <a:t>Utilidad </a:t>
            </a:r>
            <a:r>
              <a:rPr lang="es-MX" b="1" dirty="0"/>
              <a:t>ordinal: </a:t>
            </a:r>
            <a:r>
              <a:rPr lang="es-MX" dirty="0"/>
              <a:t>función de utilidad que genera una clasificación de las canastas de mercado por orden, de menor a mayor.</a:t>
            </a:r>
          </a:p>
          <a:p>
            <a:pPr marL="0" lvl="0" indent="0">
              <a:spcAft>
                <a:spcPts val="1200"/>
              </a:spcAft>
              <a:buNone/>
            </a:pPr>
            <a:r>
              <a:rPr lang="es-MX" b="1" dirty="0" smtClean="0"/>
              <a:t>Utilidad </a:t>
            </a:r>
            <a:r>
              <a:rPr lang="es-MX" b="1" dirty="0"/>
              <a:t>cardinal:  </a:t>
            </a:r>
            <a:r>
              <a:rPr lang="es-MX" dirty="0"/>
              <a:t>función de utilidad que describe cuanto se prefiere una cesta de mercado a otra.</a:t>
            </a:r>
          </a:p>
          <a:p>
            <a:pPr marL="0" lvl="0" indent="0">
              <a:spcAft>
                <a:spcPts val="1200"/>
              </a:spcAft>
              <a:buNone/>
            </a:pPr>
            <a:r>
              <a:rPr lang="es-MX" b="1" dirty="0" smtClean="0"/>
              <a:t>Utilidad </a:t>
            </a:r>
            <a:r>
              <a:rPr lang="es-MX" b="1" dirty="0"/>
              <a:t>marginal: </a:t>
            </a:r>
            <a:r>
              <a:rPr lang="es-MX" dirty="0"/>
              <a:t>es el aumento de bienestar en un individuo generado por el consumo de una unidad adicional de x.</a:t>
            </a:r>
          </a:p>
          <a:p>
            <a:pPr marL="0" lvl="0" indent="0">
              <a:spcAft>
                <a:spcPts val="1200"/>
              </a:spcAft>
              <a:buNone/>
            </a:pPr>
            <a:r>
              <a:rPr lang="es-MX" b="1" dirty="0" smtClean="0"/>
              <a:t>Principio </a:t>
            </a:r>
            <a:r>
              <a:rPr lang="es-MX" b="1" dirty="0"/>
              <a:t>de utilidad marginal decreciente: </a:t>
            </a:r>
            <a:r>
              <a:rPr lang="es-MX" dirty="0"/>
              <a:t>mientras más  se consume de un bien, la utilidad aumenta en menor proporción con el consumo de unidades adicionales.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2</a:t>
            </a:r>
            <a:endParaRPr dirty="0"/>
          </a:p>
        </p:txBody>
      </p:sp>
      <p:sp>
        <p:nvSpPr>
          <p:cNvPr id="153" name="Google Shape;153;p29"/>
          <p:cNvSpPr txBox="1">
            <a:spLocks noGrp="1"/>
          </p:cNvSpPr>
          <p:nvPr>
            <p:ph type="body" idx="1"/>
          </p:nvPr>
        </p:nvSpPr>
        <p:spPr>
          <a:xfrm>
            <a:off x="311700" y="1553477"/>
            <a:ext cx="4478509" cy="3494127"/>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MX" b="1" dirty="0" smtClean="0"/>
              <a:t>La utilidad y la utilidad marginal decreciente</a:t>
            </a:r>
          </a:p>
          <a:p>
            <a:pPr marL="0" lvl="0" indent="0" algn="l" rtl="0">
              <a:spcBef>
                <a:spcPts val="0"/>
              </a:spcBef>
              <a:spcAft>
                <a:spcPts val="1200"/>
              </a:spcAft>
              <a:buNone/>
            </a:pPr>
            <a:r>
              <a:rPr lang="es-MX" dirty="0" smtClean="0"/>
              <a:t>En el gráfico superior se observa la utilidad. A medida que la persona consume más del bien X mayor es su nivel de utilidad. </a:t>
            </a:r>
          </a:p>
          <a:p>
            <a:pPr marL="0" lvl="0" indent="0" algn="l" rtl="0">
              <a:spcBef>
                <a:spcPts val="0"/>
              </a:spcBef>
              <a:spcAft>
                <a:spcPts val="1200"/>
              </a:spcAft>
              <a:buNone/>
            </a:pPr>
            <a:r>
              <a:rPr lang="es-MX" dirty="0" smtClean="0"/>
              <a:t>En el gráfico inferior se observa la utilidad marginal, la cual mide cuanto se incrementa la utilidad cuando aumenta el consumo del bien x, por lo tanto mide el cambio en el bienestar. </a:t>
            </a:r>
          </a:p>
          <a:p>
            <a:pPr marL="0" lvl="0" indent="0" algn="l" rtl="0">
              <a:spcBef>
                <a:spcPts val="0"/>
              </a:spcBef>
              <a:spcAft>
                <a:spcPts val="1200"/>
              </a:spcAft>
              <a:buNone/>
            </a:pPr>
            <a:r>
              <a:rPr lang="es-MX" dirty="0" smtClean="0"/>
              <a:t>La reflexión es simple, mientras más consumimos de un bien somos más felices somos,  pero cada consumo extra nos genera un incremento en nuestra satisfacción cada vez más pequeño (el primer trago de </a:t>
            </a:r>
            <a:r>
              <a:rPr lang="es-MX" dirty="0" err="1" smtClean="0"/>
              <a:t>coca-cola</a:t>
            </a:r>
            <a:r>
              <a:rPr lang="es-MX" dirty="0" smtClean="0"/>
              <a:t> es el más rico de nuestro vaso). </a:t>
            </a:r>
          </a:p>
        </p:txBody>
      </p:sp>
      <p:pic>
        <p:nvPicPr>
          <p:cNvPr id="2" name="Imagen 1"/>
          <p:cNvPicPr>
            <a:picLocks noChangeAspect="1"/>
          </p:cNvPicPr>
          <p:nvPr/>
        </p:nvPicPr>
        <p:blipFill>
          <a:blip r:embed="rId3"/>
          <a:stretch>
            <a:fillRect/>
          </a:stretch>
        </p:blipFill>
        <p:spPr>
          <a:xfrm>
            <a:off x="5133109" y="1387500"/>
            <a:ext cx="4010891" cy="3660104"/>
          </a:xfrm>
          <a:prstGeom prst="rect">
            <a:avLst/>
          </a:prstGeom>
        </p:spPr>
      </p:pic>
      <p:sp>
        <p:nvSpPr>
          <p:cNvPr id="3" name="CuadroTexto 2"/>
          <p:cNvSpPr txBox="1"/>
          <p:nvPr/>
        </p:nvSpPr>
        <p:spPr>
          <a:xfrm>
            <a:off x="5133109" y="1041185"/>
            <a:ext cx="3845925" cy="307777"/>
          </a:xfrm>
          <a:prstGeom prst="rect">
            <a:avLst/>
          </a:prstGeom>
          <a:noFill/>
        </p:spPr>
        <p:txBody>
          <a:bodyPr wrap="none" rtlCol="0">
            <a:spAutoFit/>
          </a:bodyPr>
          <a:lstStyle/>
          <a:p>
            <a:r>
              <a:rPr lang="es-MX" dirty="0" smtClean="0"/>
              <a:t>Grafico utilidad y utilidad marginal decreciente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2</a:t>
            </a:r>
            <a:endParaRPr dirty="0"/>
          </a:p>
        </p:txBody>
      </p:sp>
      <p:sp>
        <p:nvSpPr>
          <p:cNvPr id="159" name="Google Shape;159;p30"/>
          <p:cNvSpPr txBox="1">
            <a:spLocks noGrp="1"/>
          </p:cNvSpPr>
          <p:nvPr>
            <p:ph type="body" idx="1"/>
          </p:nvPr>
        </p:nvSpPr>
        <p:spPr>
          <a:xfrm>
            <a:off x="311700" y="1387500"/>
            <a:ext cx="8416800" cy="295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La paradoja del agua y los diamantes</a:t>
            </a:r>
            <a:endParaRPr b="1" dirty="0"/>
          </a:p>
        </p:txBody>
      </p:sp>
      <p:pic>
        <p:nvPicPr>
          <p:cNvPr id="2" name="Imagen 1"/>
          <p:cNvPicPr>
            <a:picLocks noChangeAspect="1"/>
          </p:cNvPicPr>
          <p:nvPr/>
        </p:nvPicPr>
        <p:blipFill>
          <a:blip r:embed="rId3"/>
          <a:stretch>
            <a:fillRect/>
          </a:stretch>
        </p:blipFill>
        <p:spPr>
          <a:xfrm>
            <a:off x="311700" y="1756065"/>
            <a:ext cx="8026293" cy="31900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2</a:t>
            </a:r>
            <a:endParaRPr dirty="0"/>
          </a:p>
        </p:txBody>
      </p:sp>
      <p:sp>
        <p:nvSpPr>
          <p:cNvPr id="159" name="Google Shape;159;p30"/>
          <p:cNvSpPr txBox="1">
            <a:spLocks noGrp="1"/>
          </p:cNvSpPr>
          <p:nvPr>
            <p:ph type="body" idx="1"/>
          </p:nvPr>
        </p:nvSpPr>
        <p:spPr>
          <a:xfrm>
            <a:off x="311700" y="1740789"/>
            <a:ext cx="4000527" cy="3402711"/>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La tasa </a:t>
            </a:r>
            <a:r>
              <a:rPr lang="es-MX" b="1" dirty="0" smtClean="0"/>
              <a:t>marginal </a:t>
            </a:r>
            <a:r>
              <a:rPr lang="es-MX" b="1" dirty="0" smtClean="0"/>
              <a:t>de sustitución (TMS)</a:t>
            </a:r>
          </a:p>
          <a:p>
            <a:pPr marL="0" lvl="0" indent="0">
              <a:spcAft>
                <a:spcPts val="1200"/>
              </a:spcAft>
              <a:buNone/>
            </a:pPr>
            <a:r>
              <a:rPr lang="es-MX" dirty="0"/>
              <a:t>Es la pendiente de la curva de indiferencia en un </a:t>
            </a:r>
            <a:r>
              <a:rPr lang="es-MX" dirty="0" smtClean="0"/>
              <a:t>punto. </a:t>
            </a:r>
            <a:r>
              <a:rPr lang="es-MX" dirty="0"/>
              <a:t>M</a:t>
            </a:r>
            <a:r>
              <a:rPr lang="es-MX" dirty="0" smtClean="0"/>
              <a:t>ide </a:t>
            </a:r>
            <a:r>
              <a:rPr lang="es-MX" dirty="0"/>
              <a:t>cuantas unidades del bien Y el individuo debe sacrificar  para consumir una unidad adicional del bien X. </a:t>
            </a:r>
            <a:endParaRPr lang="es-MX" dirty="0" smtClean="0"/>
          </a:p>
          <a:p>
            <a:pPr marL="0" lvl="0" indent="0">
              <a:spcAft>
                <a:spcPts val="1200"/>
              </a:spcAft>
              <a:buNone/>
            </a:pPr>
            <a:r>
              <a:rPr lang="es-MX" dirty="0" smtClean="0"/>
              <a:t>Se calcula como la división entre la utilidad marginal de “X” y la utilidad marginal de “Y”.</a:t>
            </a:r>
          </a:p>
          <a:p>
            <a:pPr marL="0" lvl="0" indent="0">
              <a:spcAft>
                <a:spcPts val="1200"/>
              </a:spcAft>
              <a:buNone/>
            </a:pPr>
            <a:r>
              <a:rPr lang="es-MX" dirty="0" smtClean="0"/>
              <a:t>La TMS es decreciente, a medida que más consume de “X” menos quieres sacrificar del bien “Y” (más vale menos y menos vale más). </a:t>
            </a:r>
            <a:endParaRPr lang="es-MX" dirty="0"/>
          </a:p>
          <a:p>
            <a:pPr marL="0" lvl="0" indent="0" algn="l" rtl="0">
              <a:spcBef>
                <a:spcPts val="0"/>
              </a:spcBef>
              <a:spcAft>
                <a:spcPts val="1200"/>
              </a:spcAft>
              <a:buNone/>
            </a:pPr>
            <a:endParaRPr lang="es-MX" b="1" dirty="0" smtClean="0"/>
          </a:p>
          <a:p>
            <a:pPr marL="0" lvl="0" indent="0" algn="l" rtl="0">
              <a:spcBef>
                <a:spcPts val="0"/>
              </a:spcBef>
              <a:spcAft>
                <a:spcPts val="1200"/>
              </a:spcAft>
              <a:buNone/>
            </a:pPr>
            <a:endParaRPr b="1" dirty="0"/>
          </a:p>
        </p:txBody>
      </p:sp>
      <p:sp>
        <p:nvSpPr>
          <p:cNvPr id="5" name="CuadroTexto 4"/>
          <p:cNvSpPr txBox="1"/>
          <p:nvPr/>
        </p:nvSpPr>
        <p:spPr>
          <a:xfrm>
            <a:off x="4883728" y="1740789"/>
            <a:ext cx="3029997" cy="307777"/>
          </a:xfrm>
          <a:prstGeom prst="rect">
            <a:avLst/>
          </a:prstGeom>
          <a:noFill/>
        </p:spPr>
        <p:txBody>
          <a:bodyPr wrap="none" rtlCol="0">
            <a:spAutoFit/>
          </a:bodyPr>
          <a:lstStyle/>
          <a:p>
            <a:r>
              <a:rPr lang="es-MX" dirty="0" smtClean="0"/>
              <a:t>Gráfico de la utilidad y su pendiente</a:t>
            </a:r>
            <a:endParaRPr lang="en-US" dirty="0"/>
          </a:p>
        </p:txBody>
      </p:sp>
      <p:pic>
        <p:nvPicPr>
          <p:cNvPr id="6" name="Imagen 5"/>
          <p:cNvPicPr>
            <a:picLocks noChangeAspect="1"/>
          </p:cNvPicPr>
          <p:nvPr/>
        </p:nvPicPr>
        <p:blipFill>
          <a:blip r:embed="rId3"/>
          <a:stretch>
            <a:fillRect/>
          </a:stretch>
        </p:blipFill>
        <p:spPr>
          <a:xfrm>
            <a:off x="4146060" y="2183648"/>
            <a:ext cx="4862857" cy="2959852"/>
          </a:xfrm>
          <a:prstGeom prst="rect">
            <a:avLst/>
          </a:prstGeom>
        </p:spPr>
      </p:pic>
      <p:pic>
        <p:nvPicPr>
          <p:cNvPr id="7" name="Imagen 6"/>
          <p:cNvPicPr>
            <a:picLocks noChangeAspect="1"/>
          </p:cNvPicPr>
          <p:nvPr/>
        </p:nvPicPr>
        <p:blipFill>
          <a:blip r:embed="rId4"/>
          <a:stretch>
            <a:fillRect/>
          </a:stretch>
        </p:blipFill>
        <p:spPr>
          <a:xfrm>
            <a:off x="6577489" y="2709632"/>
            <a:ext cx="1847248" cy="597460"/>
          </a:xfrm>
          <a:prstGeom prst="rect">
            <a:avLst/>
          </a:prstGeom>
        </p:spPr>
      </p:pic>
      <p:sp>
        <p:nvSpPr>
          <p:cNvPr id="8" name="CuadroTexto 7"/>
          <p:cNvSpPr txBox="1"/>
          <p:nvPr/>
        </p:nvSpPr>
        <p:spPr>
          <a:xfrm>
            <a:off x="7588938" y="4218710"/>
            <a:ext cx="314510" cy="307777"/>
          </a:xfrm>
          <a:prstGeom prst="rect">
            <a:avLst/>
          </a:prstGeom>
          <a:noFill/>
        </p:spPr>
        <p:txBody>
          <a:bodyPr wrap="none" rtlCol="0">
            <a:spAutoFit/>
          </a:bodyPr>
          <a:lstStyle/>
          <a:p>
            <a:r>
              <a:rPr lang="es-MX" dirty="0" smtClean="0"/>
              <a:t>U</a:t>
            </a:r>
            <a:endParaRPr lang="en-US" dirty="0"/>
          </a:p>
        </p:txBody>
      </p:sp>
    </p:spTree>
    <p:extLst>
      <p:ext uri="{BB962C8B-B14F-4D97-AF65-F5344CB8AC3E}">
        <p14:creationId xmlns:p14="http://schemas.microsoft.com/office/powerpoint/2010/main" val="251778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Tema 1</a:t>
            </a:r>
            <a:endParaRPr/>
          </a:p>
        </p:txBody>
      </p:sp>
      <p:sp>
        <p:nvSpPr>
          <p:cNvPr id="85" name="Google Shape;85;p17"/>
          <p:cNvSpPr txBox="1">
            <a:spLocks noGrp="1"/>
          </p:cNvSpPr>
          <p:nvPr>
            <p:ph type="body" idx="1"/>
          </p:nvPr>
        </p:nvSpPr>
        <p:spPr>
          <a:xfrm>
            <a:off x="311700" y="1618199"/>
            <a:ext cx="3855055" cy="2278391"/>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smtClean="0"/>
              <a:t>Las preferencias </a:t>
            </a:r>
          </a:p>
          <a:p>
            <a:pPr marL="0" lvl="0" indent="0">
              <a:spcAft>
                <a:spcPts val="1200"/>
              </a:spcAft>
              <a:buNone/>
            </a:pPr>
            <a:r>
              <a:rPr lang="es-MX" dirty="0" smtClean="0"/>
              <a:t>Las </a:t>
            </a:r>
            <a:r>
              <a:rPr lang="es-MX" dirty="0"/>
              <a:t>preferencias se refieren a la manifestación de un individuo  respecto a una canasta de bienes y servicios.  </a:t>
            </a:r>
            <a:r>
              <a:rPr lang="es-MX" dirty="0" smtClean="0"/>
              <a:t>Un supuesto que haremos durante esta unidad es que a </a:t>
            </a:r>
            <a:r>
              <a:rPr lang="es-MX" dirty="0"/>
              <a:t>pesar de que existen miles de bienes </a:t>
            </a:r>
            <a:r>
              <a:rPr lang="es-MX" dirty="0" smtClean="0"/>
              <a:t>sólo supondremos que existen dos 2 </a:t>
            </a:r>
            <a:r>
              <a:rPr lang="es-MX" dirty="0"/>
              <a:t>bienes o canastas de consumo. </a:t>
            </a:r>
          </a:p>
          <a:p>
            <a:pPr marL="0" lvl="0" indent="0" algn="l" rtl="0">
              <a:spcBef>
                <a:spcPts val="0"/>
              </a:spcBef>
              <a:spcAft>
                <a:spcPts val="1200"/>
              </a:spcAft>
              <a:buNone/>
            </a:pPr>
            <a:endParaRPr dirty="0"/>
          </a:p>
        </p:txBody>
      </p:sp>
      <p:pic>
        <p:nvPicPr>
          <p:cNvPr id="2" name="Imagen 1"/>
          <p:cNvPicPr>
            <a:picLocks noChangeAspect="1"/>
          </p:cNvPicPr>
          <p:nvPr/>
        </p:nvPicPr>
        <p:blipFill>
          <a:blip r:embed="rId3"/>
          <a:stretch>
            <a:fillRect/>
          </a:stretch>
        </p:blipFill>
        <p:spPr>
          <a:xfrm>
            <a:off x="4632653" y="1258062"/>
            <a:ext cx="3889585" cy="31884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Tema 1</a:t>
            </a:r>
            <a:endParaRPr/>
          </a:p>
        </p:txBody>
      </p:sp>
      <p:sp>
        <p:nvSpPr>
          <p:cNvPr id="91" name="Google Shape;91;p18"/>
          <p:cNvSpPr txBox="1">
            <a:spLocks noGrp="1"/>
          </p:cNvSpPr>
          <p:nvPr>
            <p:ph type="body" idx="1"/>
          </p:nvPr>
        </p:nvSpPr>
        <p:spPr>
          <a:xfrm>
            <a:off x="311700" y="1618200"/>
            <a:ext cx="8416800" cy="295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Los axiomas de preferencias</a:t>
            </a:r>
          </a:p>
          <a:p>
            <a:pPr marL="0" lvl="0" indent="0">
              <a:spcAft>
                <a:spcPts val="1200"/>
              </a:spcAft>
              <a:buNone/>
            </a:pPr>
            <a:r>
              <a:rPr lang="es-MX" dirty="0"/>
              <a:t>1- </a:t>
            </a:r>
            <a:r>
              <a:rPr lang="es-MX" b="1" dirty="0"/>
              <a:t>Completitud:  </a:t>
            </a:r>
            <a:r>
              <a:rPr lang="es-MX" dirty="0"/>
              <a:t>ante dos canastas de consumo cualesquiera, un consumidor puede decir cual de ellas prefiere </a:t>
            </a:r>
            <a:r>
              <a:rPr lang="es-MX" dirty="0" smtClean="0"/>
              <a:t>o </a:t>
            </a:r>
            <a:r>
              <a:rPr lang="es-MX" dirty="0"/>
              <a:t>si ambas le resultan indiferentes. </a:t>
            </a:r>
          </a:p>
          <a:p>
            <a:pPr marL="0" lvl="0" indent="0">
              <a:spcAft>
                <a:spcPts val="1200"/>
              </a:spcAft>
              <a:buNone/>
            </a:pPr>
            <a:r>
              <a:rPr lang="es-MX" dirty="0"/>
              <a:t>2- </a:t>
            </a:r>
            <a:r>
              <a:rPr lang="es-MX" b="1" dirty="0"/>
              <a:t>Transitividad: </a:t>
            </a:r>
            <a:r>
              <a:rPr lang="es-MX" dirty="0"/>
              <a:t>las preferencias son coherentes, por tanto si un individuo prefiere la canasta X a la canasta Y, y prefiere la canasta Y a la Z, entonces por transitividad prefiere también X a Z.</a:t>
            </a:r>
          </a:p>
          <a:p>
            <a:pPr marL="0" lvl="0" indent="0">
              <a:spcAft>
                <a:spcPts val="1200"/>
              </a:spcAft>
              <a:buNone/>
            </a:pPr>
            <a:r>
              <a:rPr lang="es-MX" dirty="0"/>
              <a:t>3- </a:t>
            </a:r>
            <a:r>
              <a:rPr lang="es-MX" b="1" dirty="0"/>
              <a:t>Insaciabilidad:  </a:t>
            </a:r>
            <a:r>
              <a:rPr lang="es-MX" dirty="0"/>
              <a:t>si algo es bueno cuanto más, mejor.</a:t>
            </a:r>
          </a:p>
          <a:p>
            <a:pPr marL="0" lvl="0" indent="0">
              <a:spcAft>
                <a:spcPts val="1200"/>
              </a:spcAft>
              <a:buNone/>
            </a:pPr>
            <a:r>
              <a:rPr lang="es-MX" dirty="0" smtClean="0"/>
              <a:t>4- </a:t>
            </a:r>
            <a:r>
              <a:rPr lang="es-MX" b="1" dirty="0" smtClean="0"/>
              <a:t>Convexidad</a:t>
            </a:r>
            <a:r>
              <a:rPr lang="es-MX" dirty="0"/>
              <a:t>: el promedio es preferible a los extremos. Cualquier combinación lineal entre dos canastas de bienes es preferible a los extremos.</a:t>
            </a: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Tema 1</a:t>
            </a:r>
            <a:endParaRPr/>
          </a:p>
        </p:txBody>
      </p:sp>
      <p:sp>
        <p:nvSpPr>
          <p:cNvPr id="102" name="Google Shape;102;p20"/>
          <p:cNvSpPr txBox="1">
            <a:spLocks noGrp="1"/>
          </p:cNvSpPr>
          <p:nvPr>
            <p:ph type="body" idx="1"/>
          </p:nvPr>
        </p:nvSpPr>
        <p:spPr>
          <a:xfrm>
            <a:off x="311700" y="1618199"/>
            <a:ext cx="4218736" cy="3244745"/>
          </a:xfrm>
          <a:prstGeom prst="rect">
            <a:avLst/>
          </a:prstGeom>
        </p:spPr>
        <p:txBody>
          <a:bodyPr spcFirstLastPara="1" wrap="square" lIns="91425" tIns="91425" rIns="91425" bIns="91425" anchor="t" anchorCtr="0">
            <a:noAutofit/>
          </a:bodyPr>
          <a:lstStyle/>
          <a:p>
            <a:pPr marL="0" lvl="0" indent="0">
              <a:spcAft>
                <a:spcPts val="1200"/>
              </a:spcAft>
              <a:buNone/>
            </a:pPr>
            <a:r>
              <a:rPr lang="es-MX" sz="1400" b="1" dirty="0" smtClean="0"/>
              <a:t>Curvas de indiferencia</a:t>
            </a:r>
          </a:p>
          <a:p>
            <a:pPr marL="0" lvl="0" indent="0">
              <a:spcAft>
                <a:spcPts val="1200"/>
              </a:spcAft>
              <a:buNone/>
            </a:pPr>
            <a:r>
              <a:rPr lang="es-MX" sz="1400" dirty="0" smtClean="0"/>
              <a:t>Representa </a:t>
            </a:r>
            <a:r>
              <a:rPr lang="es-MX" sz="1400" dirty="0"/>
              <a:t>todas las combinaciones de canastas de bienes que reportan el mismo nivel de satisfacción a un individuo</a:t>
            </a:r>
            <a:r>
              <a:rPr lang="es-MX" sz="1400" dirty="0" smtClean="0"/>
              <a:t>.</a:t>
            </a:r>
          </a:p>
          <a:p>
            <a:pPr marL="0" lvl="0" indent="0">
              <a:spcAft>
                <a:spcPts val="1200"/>
              </a:spcAft>
              <a:buNone/>
            </a:pPr>
            <a:r>
              <a:rPr lang="es-MX" sz="1400" dirty="0" smtClean="0"/>
              <a:t>Como vemos en el gráfico los puntos a, b y c representan el mismo nivel de satisfacción al consumidor </a:t>
            </a:r>
            <a:r>
              <a:rPr lang="es-MX" sz="1400" dirty="0"/>
              <a:t>con diferentes combinaciones </a:t>
            </a:r>
            <a:r>
              <a:rPr lang="es-MX" sz="1400" dirty="0" smtClean="0"/>
              <a:t>de vestidos y alimentos.</a:t>
            </a:r>
          </a:p>
          <a:p>
            <a:pPr marL="0" lvl="0" indent="0">
              <a:spcAft>
                <a:spcPts val="1200"/>
              </a:spcAft>
              <a:buNone/>
            </a:pPr>
            <a:r>
              <a:rPr lang="es-MX" sz="1400" dirty="0" smtClean="0"/>
              <a:t> </a:t>
            </a:r>
          </a:p>
          <a:p>
            <a:pPr marL="0" lvl="0" indent="0">
              <a:spcAft>
                <a:spcPts val="1200"/>
              </a:spcAft>
              <a:buNone/>
            </a:pPr>
            <a:endParaRPr lang="es-MX" sz="1400" dirty="0"/>
          </a:p>
          <a:p>
            <a:pPr marL="0" lvl="0" indent="0" algn="l" rtl="0">
              <a:spcBef>
                <a:spcPts val="0"/>
              </a:spcBef>
              <a:spcAft>
                <a:spcPts val="1200"/>
              </a:spcAft>
              <a:buNone/>
            </a:pPr>
            <a:endParaRPr sz="1400" dirty="0"/>
          </a:p>
        </p:txBody>
      </p:sp>
      <p:pic>
        <p:nvPicPr>
          <p:cNvPr id="4" name="Imagen 3"/>
          <p:cNvPicPr>
            <a:picLocks noChangeAspect="1"/>
          </p:cNvPicPr>
          <p:nvPr/>
        </p:nvPicPr>
        <p:blipFill rotWithShape="1">
          <a:blip r:embed="rId3"/>
          <a:srcRect t="13071" r="15867"/>
          <a:stretch/>
        </p:blipFill>
        <p:spPr>
          <a:xfrm>
            <a:off x="4809817" y="1009650"/>
            <a:ext cx="3918683" cy="3974721"/>
          </a:xfrm>
          <a:prstGeom prst="rect">
            <a:avLst/>
          </a:prstGeom>
        </p:spPr>
      </p:pic>
      <p:sp>
        <p:nvSpPr>
          <p:cNvPr id="5" name="CuadroTexto 4"/>
          <p:cNvSpPr txBox="1"/>
          <p:nvPr/>
        </p:nvSpPr>
        <p:spPr>
          <a:xfrm>
            <a:off x="5413658" y="928497"/>
            <a:ext cx="2710999" cy="307777"/>
          </a:xfrm>
          <a:prstGeom prst="rect">
            <a:avLst/>
          </a:prstGeom>
          <a:noFill/>
        </p:spPr>
        <p:txBody>
          <a:bodyPr wrap="none" rtlCol="0">
            <a:spAutoFit/>
          </a:bodyPr>
          <a:lstStyle/>
          <a:p>
            <a:r>
              <a:rPr lang="es-MX" dirty="0" smtClean="0"/>
              <a:t>Gráfico de curva de indiferencia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Tema 1</a:t>
            </a:r>
            <a:endParaRPr/>
          </a:p>
        </p:txBody>
      </p:sp>
      <p:sp>
        <p:nvSpPr>
          <p:cNvPr id="102" name="Google Shape;102;p20"/>
          <p:cNvSpPr txBox="1">
            <a:spLocks noGrp="1"/>
          </p:cNvSpPr>
          <p:nvPr>
            <p:ph type="body" idx="1"/>
          </p:nvPr>
        </p:nvSpPr>
        <p:spPr>
          <a:xfrm>
            <a:off x="311700" y="1618199"/>
            <a:ext cx="4218736" cy="3244745"/>
          </a:xfrm>
          <a:prstGeom prst="rect">
            <a:avLst/>
          </a:prstGeom>
        </p:spPr>
        <p:txBody>
          <a:bodyPr spcFirstLastPara="1" wrap="square" lIns="91425" tIns="91425" rIns="91425" bIns="91425" anchor="t" anchorCtr="0">
            <a:noAutofit/>
          </a:bodyPr>
          <a:lstStyle/>
          <a:p>
            <a:pPr marL="0" lvl="0" indent="0">
              <a:spcAft>
                <a:spcPts val="1200"/>
              </a:spcAft>
              <a:buNone/>
            </a:pPr>
            <a:r>
              <a:rPr lang="es-MX" b="1" dirty="0" smtClean="0"/>
              <a:t>Curvas de indiferencia</a:t>
            </a:r>
          </a:p>
          <a:p>
            <a:pPr marL="0" lvl="0" indent="0">
              <a:spcAft>
                <a:spcPts val="1200"/>
              </a:spcAft>
              <a:buNone/>
            </a:pPr>
            <a:r>
              <a:rPr lang="es-MX" dirty="0" smtClean="0"/>
              <a:t>Si analizamos el punto b de la gráfica observamos lo siguiente:</a:t>
            </a:r>
          </a:p>
          <a:p>
            <a:pPr marL="0" lvl="0" indent="0">
              <a:spcAft>
                <a:spcPts val="1200"/>
              </a:spcAft>
              <a:buNone/>
            </a:pPr>
            <a:r>
              <a:rPr lang="es-MX" dirty="0" smtClean="0"/>
              <a:t>Todos los puntos ubicados en el rectángulo por sobre el punto b son canastas más preferidas para el consumidor (tienen al menos mayor cantidad de uno de los dos bienes). </a:t>
            </a:r>
          </a:p>
          <a:p>
            <a:pPr marL="0" lvl="0" indent="0">
              <a:spcAft>
                <a:spcPts val="1200"/>
              </a:spcAft>
              <a:buNone/>
            </a:pPr>
            <a:r>
              <a:rPr lang="es-MX" dirty="0"/>
              <a:t>Todos los puntos ubicados en el rectángulo por </a:t>
            </a:r>
            <a:r>
              <a:rPr lang="es-MX" dirty="0" smtClean="0"/>
              <a:t>debajo del punto </a:t>
            </a:r>
            <a:r>
              <a:rPr lang="es-MX" dirty="0"/>
              <a:t>b son canastas </a:t>
            </a:r>
            <a:r>
              <a:rPr lang="es-MX" dirty="0" smtClean="0"/>
              <a:t>menos </a:t>
            </a:r>
            <a:r>
              <a:rPr lang="es-MX" dirty="0"/>
              <a:t>preferidas para el consumidor (tienen al menos </a:t>
            </a:r>
            <a:r>
              <a:rPr lang="es-MX" dirty="0" smtClean="0"/>
              <a:t>menor </a:t>
            </a:r>
            <a:r>
              <a:rPr lang="es-MX" dirty="0"/>
              <a:t>cantidad de uno de los dos bienes). </a:t>
            </a:r>
          </a:p>
          <a:p>
            <a:pPr marL="0" lvl="0" indent="0">
              <a:spcAft>
                <a:spcPts val="1200"/>
              </a:spcAft>
              <a:buNone/>
            </a:pPr>
            <a:endParaRPr lang="es-MX" dirty="0" smtClean="0"/>
          </a:p>
          <a:p>
            <a:pPr marL="0" lvl="0" indent="0">
              <a:spcAft>
                <a:spcPts val="1200"/>
              </a:spcAft>
              <a:buNone/>
            </a:pPr>
            <a:endParaRPr lang="es-MX" dirty="0" smtClean="0"/>
          </a:p>
          <a:p>
            <a:pPr marL="0" lvl="0" indent="0">
              <a:spcAft>
                <a:spcPts val="1200"/>
              </a:spcAft>
              <a:buNone/>
            </a:pPr>
            <a:endParaRPr lang="es-MX" dirty="0"/>
          </a:p>
          <a:p>
            <a:pPr marL="0" lvl="0" indent="0" algn="l" rtl="0">
              <a:spcBef>
                <a:spcPts val="0"/>
              </a:spcBef>
              <a:spcAft>
                <a:spcPts val="1200"/>
              </a:spcAft>
              <a:buNone/>
            </a:pPr>
            <a:endParaRPr dirty="0"/>
          </a:p>
        </p:txBody>
      </p:sp>
      <p:pic>
        <p:nvPicPr>
          <p:cNvPr id="4" name="Imagen 3"/>
          <p:cNvPicPr>
            <a:picLocks noChangeAspect="1"/>
          </p:cNvPicPr>
          <p:nvPr/>
        </p:nvPicPr>
        <p:blipFill rotWithShape="1">
          <a:blip r:embed="rId3"/>
          <a:srcRect t="13071" r="15867"/>
          <a:stretch/>
        </p:blipFill>
        <p:spPr>
          <a:xfrm>
            <a:off x="4809817" y="1009650"/>
            <a:ext cx="3918683" cy="3974721"/>
          </a:xfrm>
          <a:prstGeom prst="rect">
            <a:avLst/>
          </a:prstGeom>
        </p:spPr>
      </p:pic>
      <p:sp>
        <p:nvSpPr>
          <p:cNvPr id="5" name="CuadroTexto 4"/>
          <p:cNvSpPr txBox="1"/>
          <p:nvPr/>
        </p:nvSpPr>
        <p:spPr>
          <a:xfrm>
            <a:off x="5413658" y="928497"/>
            <a:ext cx="2710999" cy="307777"/>
          </a:xfrm>
          <a:prstGeom prst="rect">
            <a:avLst/>
          </a:prstGeom>
          <a:noFill/>
        </p:spPr>
        <p:txBody>
          <a:bodyPr wrap="none" rtlCol="0">
            <a:spAutoFit/>
          </a:bodyPr>
          <a:lstStyle/>
          <a:p>
            <a:r>
              <a:rPr lang="es-MX" dirty="0" smtClean="0"/>
              <a:t>Gráfico de curva de indiferencia</a:t>
            </a:r>
            <a:endParaRPr lang="en-US" dirty="0"/>
          </a:p>
        </p:txBody>
      </p:sp>
    </p:spTree>
    <p:extLst>
      <p:ext uri="{BB962C8B-B14F-4D97-AF65-F5344CB8AC3E}">
        <p14:creationId xmlns:p14="http://schemas.microsoft.com/office/powerpoint/2010/main" val="296979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Tema 1</a:t>
            </a:r>
            <a:endParaRPr/>
          </a:p>
        </p:txBody>
      </p:sp>
      <p:sp>
        <p:nvSpPr>
          <p:cNvPr id="108" name="Google Shape;108;p21"/>
          <p:cNvSpPr txBox="1">
            <a:spLocks noGrp="1"/>
          </p:cNvSpPr>
          <p:nvPr>
            <p:ph type="body" idx="1"/>
          </p:nvPr>
        </p:nvSpPr>
        <p:spPr>
          <a:xfrm>
            <a:off x="311700" y="1618200"/>
            <a:ext cx="3917400" cy="2950800"/>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a:t>Mapa de curvas de indiferencia</a:t>
            </a:r>
          </a:p>
          <a:p>
            <a:pPr marL="0" lvl="0" indent="0">
              <a:spcAft>
                <a:spcPts val="1200"/>
              </a:spcAft>
              <a:buNone/>
            </a:pPr>
            <a:r>
              <a:rPr lang="es-MX" dirty="0"/>
              <a:t>Representan el grado de satisfacción de una </a:t>
            </a:r>
            <a:r>
              <a:rPr lang="es-MX" dirty="0" smtClean="0"/>
              <a:t>persona. Mientras más lejos del origen que se encuentre una curva de indiferencia representa una mayor satisfacción para el individuo (más consume). </a:t>
            </a:r>
            <a:endParaRPr lang="es-MX" dirty="0"/>
          </a:p>
          <a:p>
            <a:pPr marL="0" lvl="0" indent="0" algn="l" rtl="0">
              <a:spcBef>
                <a:spcPts val="0"/>
              </a:spcBef>
              <a:spcAft>
                <a:spcPts val="1200"/>
              </a:spcAft>
              <a:buNone/>
            </a:pPr>
            <a:r>
              <a:rPr lang="es-MX" dirty="0" smtClean="0"/>
              <a:t>La satisfacción la llamaremos utilidad (U). </a:t>
            </a:r>
            <a:endParaRPr dirty="0"/>
          </a:p>
        </p:txBody>
      </p:sp>
      <p:pic>
        <p:nvPicPr>
          <p:cNvPr id="2" name="Imagen 1"/>
          <p:cNvPicPr>
            <a:picLocks noChangeAspect="1"/>
          </p:cNvPicPr>
          <p:nvPr/>
        </p:nvPicPr>
        <p:blipFill rotWithShape="1">
          <a:blip r:embed="rId3"/>
          <a:srcRect r="27788"/>
          <a:stretch/>
        </p:blipFill>
        <p:spPr>
          <a:xfrm>
            <a:off x="4902525" y="1697535"/>
            <a:ext cx="3310604" cy="2871465"/>
          </a:xfrm>
          <a:prstGeom prst="rect">
            <a:avLst/>
          </a:prstGeom>
        </p:spPr>
      </p:pic>
      <p:sp>
        <p:nvSpPr>
          <p:cNvPr id="3" name="CuadroTexto 2"/>
          <p:cNvSpPr txBox="1"/>
          <p:nvPr/>
        </p:nvSpPr>
        <p:spPr>
          <a:xfrm>
            <a:off x="4902525" y="1165534"/>
            <a:ext cx="3635932" cy="307777"/>
          </a:xfrm>
          <a:prstGeom prst="rect">
            <a:avLst/>
          </a:prstGeom>
          <a:noFill/>
        </p:spPr>
        <p:txBody>
          <a:bodyPr wrap="none" rtlCol="0">
            <a:spAutoFit/>
          </a:bodyPr>
          <a:lstStyle/>
          <a:p>
            <a:r>
              <a:rPr lang="es-MX" dirty="0" smtClean="0"/>
              <a:t>Gráfico de mapas de curvas de indiferencia</a:t>
            </a:r>
            <a:endParaRPr lang="en-US" dirty="0"/>
          </a:p>
        </p:txBody>
      </p:sp>
      <p:pic>
        <p:nvPicPr>
          <p:cNvPr id="4" name="Imagen 3"/>
          <p:cNvPicPr>
            <a:picLocks noChangeAspect="1"/>
          </p:cNvPicPr>
          <p:nvPr/>
        </p:nvPicPr>
        <p:blipFill>
          <a:blip r:embed="rId4"/>
          <a:stretch>
            <a:fillRect/>
          </a:stretch>
        </p:blipFill>
        <p:spPr>
          <a:xfrm>
            <a:off x="6381182" y="2145982"/>
            <a:ext cx="1497681" cy="3062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1</a:t>
            </a:r>
            <a:endParaRPr dirty="0"/>
          </a:p>
        </p:txBody>
      </p:sp>
      <p:sp>
        <p:nvSpPr>
          <p:cNvPr id="119" name="Google Shape;119;p23"/>
          <p:cNvSpPr txBox="1">
            <a:spLocks noGrp="1"/>
          </p:cNvSpPr>
          <p:nvPr>
            <p:ph type="body" idx="1"/>
          </p:nvPr>
        </p:nvSpPr>
        <p:spPr>
          <a:xfrm>
            <a:off x="311700" y="1472727"/>
            <a:ext cx="8416800" cy="295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Propiedades de las curvas  de indiferencia</a:t>
            </a:r>
            <a:endParaRPr b="1" dirty="0"/>
          </a:p>
        </p:txBody>
      </p:sp>
      <p:pic>
        <p:nvPicPr>
          <p:cNvPr id="3" name="Imagen 2"/>
          <p:cNvPicPr>
            <a:picLocks noChangeAspect="1"/>
          </p:cNvPicPr>
          <p:nvPr/>
        </p:nvPicPr>
        <p:blipFill>
          <a:blip r:embed="rId3"/>
          <a:stretch>
            <a:fillRect/>
          </a:stretch>
        </p:blipFill>
        <p:spPr>
          <a:xfrm>
            <a:off x="311700" y="1847178"/>
            <a:ext cx="7047214" cy="32963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1</a:t>
            </a:r>
            <a:endParaRPr dirty="0"/>
          </a:p>
        </p:txBody>
      </p:sp>
      <p:sp>
        <p:nvSpPr>
          <p:cNvPr id="125" name="Google Shape;125;p24"/>
          <p:cNvSpPr txBox="1">
            <a:spLocks noGrp="1"/>
          </p:cNvSpPr>
          <p:nvPr>
            <p:ph type="body" idx="1"/>
          </p:nvPr>
        </p:nvSpPr>
        <p:spPr>
          <a:xfrm>
            <a:off x="311700" y="1535073"/>
            <a:ext cx="8416800" cy="2950800"/>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a:t>Propiedades de las curvas  de indiferencia</a:t>
            </a:r>
          </a:p>
          <a:p>
            <a:pPr marL="0" lvl="0" indent="0" algn="l" rtl="0">
              <a:spcBef>
                <a:spcPts val="0"/>
              </a:spcBef>
              <a:spcAft>
                <a:spcPts val="1200"/>
              </a:spcAft>
              <a:buNone/>
            </a:pPr>
            <a:endParaRPr dirty="0"/>
          </a:p>
        </p:txBody>
      </p:sp>
      <p:pic>
        <p:nvPicPr>
          <p:cNvPr id="2" name="Imagen 1"/>
          <p:cNvPicPr>
            <a:picLocks noChangeAspect="1"/>
          </p:cNvPicPr>
          <p:nvPr/>
        </p:nvPicPr>
        <p:blipFill>
          <a:blip r:embed="rId3"/>
          <a:stretch>
            <a:fillRect/>
          </a:stretch>
        </p:blipFill>
        <p:spPr>
          <a:xfrm>
            <a:off x="400574" y="2015835"/>
            <a:ext cx="7475735" cy="28886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1</a:t>
            </a:r>
            <a:endParaRPr dirty="0"/>
          </a:p>
        </p:txBody>
      </p:sp>
      <p:sp>
        <p:nvSpPr>
          <p:cNvPr id="136" name="Google Shape;136;p26"/>
          <p:cNvSpPr txBox="1">
            <a:spLocks noGrp="1"/>
          </p:cNvSpPr>
          <p:nvPr>
            <p:ph type="body" idx="1"/>
          </p:nvPr>
        </p:nvSpPr>
        <p:spPr>
          <a:xfrm>
            <a:off x="311700" y="1618200"/>
            <a:ext cx="8416800" cy="295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Preferencias monótonas</a:t>
            </a:r>
          </a:p>
          <a:p>
            <a:pPr marL="0" lvl="0" indent="0" algn="l" rtl="0">
              <a:spcBef>
                <a:spcPts val="0"/>
              </a:spcBef>
              <a:spcAft>
                <a:spcPts val="1200"/>
              </a:spcAft>
              <a:buNone/>
            </a:pPr>
            <a:endParaRPr dirty="0"/>
          </a:p>
        </p:txBody>
      </p:sp>
      <p:pic>
        <p:nvPicPr>
          <p:cNvPr id="2" name="Imagen 1"/>
          <p:cNvPicPr>
            <a:picLocks noChangeAspect="1"/>
          </p:cNvPicPr>
          <p:nvPr/>
        </p:nvPicPr>
        <p:blipFill rotWithShape="1">
          <a:blip r:embed="rId3"/>
          <a:srcRect t="15241"/>
          <a:stretch/>
        </p:blipFill>
        <p:spPr>
          <a:xfrm>
            <a:off x="654627" y="2088573"/>
            <a:ext cx="7658100" cy="2836719"/>
          </a:xfrm>
          <a:prstGeom prst="rect">
            <a:avLst/>
          </a:prstGeom>
        </p:spPr>
      </p:pic>
    </p:spTree>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Gota</Template>
  <TotalTime>164</TotalTime>
  <Words>724</Words>
  <Application>Microsoft Office PowerPoint</Application>
  <PresentationFormat>Presentación en pantalla (16:9)</PresentationFormat>
  <Paragraphs>57</Paragraphs>
  <Slides>13</Slides>
  <Notes>13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Tw Cen MT</vt:lpstr>
      <vt:lpstr>Gota</vt:lpstr>
      <vt:lpstr>Preferencias del consumidor</vt:lpstr>
      <vt:lpstr>Tema 1</vt:lpstr>
      <vt:lpstr>Tema 1</vt:lpstr>
      <vt:lpstr>Tema 1</vt:lpstr>
      <vt:lpstr>Tema 1</vt:lpstr>
      <vt:lpstr>Tema 1</vt:lpstr>
      <vt:lpstr>Tema 1</vt:lpstr>
      <vt:lpstr>Tema 1</vt:lpstr>
      <vt:lpstr>Tema 1</vt:lpstr>
      <vt:lpstr>Tema 2</vt:lpstr>
      <vt:lpstr>Tema 2</vt:lpstr>
      <vt:lpstr>Tema 2</vt:lpstr>
      <vt:lpstr>Tema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AIO-Upla</cp:lastModifiedBy>
  <cp:revision>17</cp:revision>
  <dcterms:modified xsi:type="dcterms:W3CDTF">2022-04-18T17:11:49Z</dcterms:modified>
</cp:coreProperties>
</file>