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9" r:id="rId2"/>
    <p:sldId id="260" r:id="rId3"/>
    <p:sldId id="261" r:id="rId4"/>
    <p:sldId id="263" r:id="rId5"/>
    <p:sldId id="264" r:id="rId6"/>
    <p:sldId id="266" r:id="rId7"/>
    <p:sldId id="267" r:id="rId8"/>
    <p:sldId id="269" r:id="rId9"/>
    <p:sldId id="270" r:id="rId10"/>
    <p:sldId id="272" r:id="rId11"/>
    <p:sldId id="273" r:id="rId12"/>
    <p:sldId id="276" r:id="rId13"/>
    <p:sldId id="277" r:id="rId14"/>
  </p:sldIdLst>
  <p:sldSz cx="9144000" cy="5143500" type="screen16x9"/>
  <p:notesSz cx="6858000" cy="9144000"/>
  <p:embeddedFontLst>
    <p:embeddedFont>
      <p:font typeface="Tw Cen MT" panose="020B0602020104020603"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0E8022-8A52-45C3-B26D-0CFCE1519113}">
  <a:tblStyle styleId="{BC0E8022-8A52-45C3-B26D-0CFCE15191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5052ab2a5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5052ab2a5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5052ab2a5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5052ab2a5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5052ab2a5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5052ab2a5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5052ab2a5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5052ab2a5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405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5052ab2a5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5052ab2a5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238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5052ab2a5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5052ab2a5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5052ab2a5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5052ab2a5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5052ab2a5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5052ab2a5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5052ab2a5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5052ab2a5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5052ab2a5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5052ab2a5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5052ab2a5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5052ab2a5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5052ab2a5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5052ab2a5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5052ab2a5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5052ab2a5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6860857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7278551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5053447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866817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7863567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9135401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16524532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344169181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334295611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3"/>
        <p:cNvGrpSpPr/>
        <p:nvPr/>
      </p:nvGrpSpPr>
      <p:grpSpPr>
        <a:xfrm>
          <a:off x="0" y="0"/>
          <a:ext cx="0" cy="0"/>
          <a:chOff x="0" y="0"/>
          <a:chExt cx="0" cy="0"/>
        </a:xfrm>
      </p:grpSpPr>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82613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8137013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1177219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41185008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2" name="Content Placeholder 3"/>
          <p:cNvSpPr>
            <a:spLocks noGrp="1"/>
          </p:cNvSpPr>
          <p:nvPr>
            <p:ph sz="quarter" idx="13"/>
          </p:nvPr>
        </p:nvSpPr>
        <p:spPr>
          <a:xfrm>
            <a:off x="685331" y="2288260"/>
            <a:ext cx="3829520" cy="205514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3" name="Content Placeholder 5"/>
          <p:cNvSpPr>
            <a:spLocks noGrp="1"/>
          </p:cNvSpPr>
          <p:nvPr>
            <p:ph sz="quarter" idx="14"/>
          </p:nvPr>
        </p:nvSpPr>
        <p:spPr>
          <a:xfrm>
            <a:off x="4629150" y="2288260"/>
            <a:ext cx="3829051" cy="205514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4811162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30432894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91718768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9568107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1934665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dirty="0"/>
              <a:pPr/>
              <a:t>4/18/2022</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164463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dirty="0" smtClean="0"/>
              <a:t>Cambios en la restricción de presupuesto</a:t>
            </a:r>
            <a:endParaRPr dirty="0"/>
          </a:p>
        </p:txBody>
      </p:sp>
      <p:sp>
        <p:nvSpPr>
          <p:cNvPr id="79" name="Google Shape;79;p16"/>
          <p:cNvSpPr txBox="1">
            <a:spLocks noGrp="1"/>
          </p:cNvSpPr>
          <p:nvPr>
            <p:ph type="subTitle" idx="1"/>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dirty="0" smtClean="0"/>
              <a:t>Tema 1: Cambios en el ingreso</a:t>
            </a:r>
            <a:endParaRPr dirty="0"/>
          </a:p>
          <a:p>
            <a:pPr marL="0" lvl="0" indent="0" algn="ctr" rtl="0">
              <a:spcBef>
                <a:spcPts val="0"/>
              </a:spcBef>
              <a:spcAft>
                <a:spcPts val="0"/>
              </a:spcAft>
              <a:buNone/>
            </a:pPr>
            <a:r>
              <a:rPr lang="es" dirty="0" smtClean="0"/>
              <a:t>Tema 2: Cambios en los precios</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2</a:t>
            </a:r>
            <a:endParaRPr dirty="0"/>
          </a:p>
        </p:txBody>
      </p:sp>
      <p:sp>
        <p:nvSpPr>
          <p:cNvPr id="153" name="Google Shape;153;p29"/>
          <p:cNvSpPr txBox="1">
            <a:spLocks noGrp="1"/>
          </p:cNvSpPr>
          <p:nvPr>
            <p:ph type="body" idx="1"/>
          </p:nvPr>
        </p:nvSpPr>
        <p:spPr>
          <a:xfrm>
            <a:off x="311700" y="1618199"/>
            <a:ext cx="3771927" cy="3213573"/>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Aumento del precio del bien X</a:t>
            </a:r>
          </a:p>
          <a:p>
            <a:pPr marL="0" lvl="0" indent="0">
              <a:spcAft>
                <a:spcPts val="1200"/>
              </a:spcAft>
              <a:buNone/>
            </a:pPr>
            <a:r>
              <a:rPr lang="es-MX" dirty="0"/>
              <a:t>Cuando aumenta PX, la restricción presupuestaria rota hacia el origen ya que las personas disminuyen las cantidades  de x.</a:t>
            </a:r>
          </a:p>
          <a:p>
            <a:pPr marL="0" lvl="0" indent="0" algn="l" rtl="0">
              <a:spcBef>
                <a:spcPts val="0"/>
              </a:spcBef>
              <a:spcAft>
                <a:spcPts val="1200"/>
              </a:spcAft>
              <a:buNone/>
            </a:pPr>
            <a:r>
              <a:rPr lang="es-MX" dirty="0" smtClean="0"/>
              <a:t>Solo se mueve uno de los puntos de corte de la restricción, ya que el precio del bien X solo está en cálculo del punto de corte del eje x. </a:t>
            </a:r>
          </a:p>
          <a:p>
            <a:pPr marL="0" lvl="0" indent="0" algn="l" rtl="0">
              <a:spcBef>
                <a:spcPts val="0"/>
              </a:spcBef>
              <a:spcAft>
                <a:spcPts val="1200"/>
              </a:spcAft>
              <a:buNone/>
            </a:pPr>
            <a:r>
              <a:rPr lang="es-MX" dirty="0" smtClean="0"/>
              <a:t>Lo anterior implica una disminución del conjunto presupuestario y del poder de compra del consumidor. </a:t>
            </a:r>
          </a:p>
          <a:p>
            <a:pPr marL="0" lvl="0" indent="0" algn="l" rtl="0">
              <a:spcBef>
                <a:spcPts val="0"/>
              </a:spcBef>
              <a:spcAft>
                <a:spcPts val="1200"/>
              </a:spcAft>
              <a:buNone/>
            </a:pPr>
            <a:endParaRPr dirty="0"/>
          </a:p>
        </p:txBody>
      </p:sp>
      <p:pic>
        <p:nvPicPr>
          <p:cNvPr id="3" name="Imagen 2"/>
          <p:cNvPicPr>
            <a:picLocks noChangeAspect="1"/>
          </p:cNvPicPr>
          <p:nvPr/>
        </p:nvPicPr>
        <p:blipFill>
          <a:blip r:embed="rId3"/>
          <a:stretch>
            <a:fillRect/>
          </a:stretch>
        </p:blipFill>
        <p:spPr>
          <a:xfrm>
            <a:off x="4208318" y="1538371"/>
            <a:ext cx="4291582" cy="3373227"/>
          </a:xfrm>
          <a:prstGeom prst="rect">
            <a:avLst/>
          </a:prstGeom>
        </p:spPr>
      </p:pic>
      <p:sp>
        <p:nvSpPr>
          <p:cNvPr id="15" name="CuadroTexto 14"/>
          <p:cNvSpPr txBox="1"/>
          <p:nvPr/>
        </p:nvSpPr>
        <p:spPr>
          <a:xfrm>
            <a:off x="6702136" y="2963374"/>
            <a:ext cx="1457450" cy="523220"/>
          </a:xfrm>
          <a:prstGeom prst="rect">
            <a:avLst/>
          </a:prstGeom>
          <a:noFill/>
          <a:ln>
            <a:solidFill>
              <a:schemeClr val="tx1"/>
            </a:solidFill>
          </a:ln>
        </p:spPr>
        <p:txBody>
          <a:bodyPr wrap="none" rtlCol="0">
            <a:spAutoFit/>
          </a:bodyPr>
          <a:lstStyle/>
          <a:p>
            <a:r>
              <a:rPr lang="es-MX" dirty="0" smtClean="0"/>
              <a:t>La pendiente se</a:t>
            </a:r>
          </a:p>
          <a:p>
            <a:r>
              <a:rPr lang="es-MX" dirty="0" smtClean="0"/>
              <a:t>incrementa</a:t>
            </a:r>
            <a:endParaRPr lang="en-US" dirty="0"/>
          </a:p>
        </p:txBody>
      </p:sp>
      <p:sp>
        <p:nvSpPr>
          <p:cNvPr id="18" name="CuadroTexto 17"/>
          <p:cNvSpPr txBox="1"/>
          <p:nvPr/>
        </p:nvSpPr>
        <p:spPr>
          <a:xfrm>
            <a:off x="4697273" y="1309047"/>
            <a:ext cx="3576620" cy="307777"/>
          </a:xfrm>
          <a:prstGeom prst="rect">
            <a:avLst/>
          </a:prstGeom>
          <a:noFill/>
        </p:spPr>
        <p:txBody>
          <a:bodyPr wrap="none" rtlCol="0">
            <a:spAutoFit/>
          </a:bodyPr>
          <a:lstStyle/>
          <a:p>
            <a:r>
              <a:rPr lang="es-MX" dirty="0" smtClean="0"/>
              <a:t>Gráfico de aumento en el precio del bien X</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2</a:t>
            </a:r>
            <a:endParaRPr dirty="0"/>
          </a:p>
        </p:txBody>
      </p:sp>
      <p:sp>
        <p:nvSpPr>
          <p:cNvPr id="159" name="Google Shape;159;p30"/>
          <p:cNvSpPr txBox="1">
            <a:spLocks noGrp="1"/>
          </p:cNvSpPr>
          <p:nvPr>
            <p:ph type="body" idx="1"/>
          </p:nvPr>
        </p:nvSpPr>
        <p:spPr>
          <a:xfrm>
            <a:off x="311700" y="1618199"/>
            <a:ext cx="4239518" cy="3213573"/>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smtClean="0"/>
              <a:t>Disminución </a:t>
            </a:r>
            <a:r>
              <a:rPr lang="es-MX" b="1" dirty="0"/>
              <a:t>del precio del bien X</a:t>
            </a:r>
          </a:p>
          <a:p>
            <a:pPr marL="0" lvl="0" indent="0">
              <a:spcAft>
                <a:spcPts val="1200"/>
              </a:spcAft>
              <a:buNone/>
            </a:pPr>
            <a:r>
              <a:rPr lang="es-MX" dirty="0"/>
              <a:t>Cuando </a:t>
            </a:r>
            <a:r>
              <a:rPr lang="es-MX" dirty="0" smtClean="0"/>
              <a:t>disminuye PX, </a:t>
            </a:r>
            <a:r>
              <a:rPr lang="es-MX" dirty="0"/>
              <a:t>la restricción presupuestaria rota hacia </a:t>
            </a:r>
            <a:r>
              <a:rPr lang="es-MX" dirty="0" smtClean="0"/>
              <a:t>la derecha ya </a:t>
            </a:r>
            <a:r>
              <a:rPr lang="es-MX" dirty="0"/>
              <a:t>que las personas </a:t>
            </a:r>
            <a:r>
              <a:rPr lang="es-MX" dirty="0" smtClean="0"/>
              <a:t>aumentan </a:t>
            </a:r>
            <a:r>
              <a:rPr lang="es-MX" dirty="0"/>
              <a:t>las cantidades  de x.</a:t>
            </a:r>
          </a:p>
          <a:p>
            <a:pPr marL="0" lvl="0" indent="0">
              <a:spcAft>
                <a:spcPts val="1200"/>
              </a:spcAft>
              <a:buNone/>
            </a:pPr>
            <a:r>
              <a:rPr lang="es-MX" dirty="0"/>
              <a:t>Solo se mueve </a:t>
            </a:r>
            <a:r>
              <a:rPr lang="es-MX" dirty="0" smtClean="0"/>
              <a:t>uno </a:t>
            </a:r>
            <a:r>
              <a:rPr lang="es-MX" dirty="0"/>
              <a:t>de los puntos de corte de la restricción, ya que el precio del bien X solo está en cálculo del punto de corte del eje x. </a:t>
            </a:r>
          </a:p>
          <a:p>
            <a:pPr marL="0" lvl="0" indent="0">
              <a:spcAft>
                <a:spcPts val="1200"/>
              </a:spcAft>
              <a:buNone/>
            </a:pPr>
            <a:r>
              <a:rPr lang="es-MX" dirty="0"/>
              <a:t>Lo anterior implica </a:t>
            </a:r>
            <a:r>
              <a:rPr lang="es-MX" dirty="0" smtClean="0"/>
              <a:t>un aumento </a:t>
            </a:r>
            <a:r>
              <a:rPr lang="es-MX" dirty="0"/>
              <a:t>del conjunto presupuestario y del poder de compra del consumidor. </a:t>
            </a:r>
          </a:p>
          <a:p>
            <a:pPr marL="0" lvl="0" indent="0" algn="l" rtl="0">
              <a:spcBef>
                <a:spcPts val="0"/>
              </a:spcBef>
              <a:spcAft>
                <a:spcPts val="1200"/>
              </a:spcAft>
              <a:buNone/>
            </a:pPr>
            <a:endParaRPr dirty="0"/>
          </a:p>
        </p:txBody>
      </p:sp>
      <p:pic>
        <p:nvPicPr>
          <p:cNvPr id="2" name="Imagen 1"/>
          <p:cNvPicPr>
            <a:picLocks noChangeAspect="1"/>
          </p:cNvPicPr>
          <p:nvPr/>
        </p:nvPicPr>
        <p:blipFill>
          <a:blip r:embed="rId3"/>
          <a:stretch>
            <a:fillRect/>
          </a:stretch>
        </p:blipFill>
        <p:spPr>
          <a:xfrm>
            <a:off x="4644737" y="1387500"/>
            <a:ext cx="4170808" cy="3489436"/>
          </a:xfrm>
          <a:prstGeom prst="rect">
            <a:avLst/>
          </a:prstGeom>
        </p:spPr>
      </p:pic>
      <p:sp>
        <p:nvSpPr>
          <p:cNvPr id="5" name="CuadroTexto 4"/>
          <p:cNvSpPr txBox="1"/>
          <p:nvPr/>
        </p:nvSpPr>
        <p:spPr>
          <a:xfrm>
            <a:off x="4791950" y="1079723"/>
            <a:ext cx="3876382" cy="307777"/>
          </a:xfrm>
          <a:prstGeom prst="rect">
            <a:avLst/>
          </a:prstGeom>
          <a:noFill/>
        </p:spPr>
        <p:txBody>
          <a:bodyPr wrap="none" rtlCol="0">
            <a:spAutoFit/>
          </a:bodyPr>
          <a:lstStyle/>
          <a:p>
            <a:r>
              <a:rPr lang="es-MX" dirty="0" smtClean="0"/>
              <a:t>Gráfico de disminución en el precio del  bien X</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2</a:t>
            </a:r>
            <a:endParaRPr dirty="0"/>
          </a:p>
        </p:txBody>
      </p:sp>
      <p:sp>
        <p:nvSpPr>
          <p:cNvPr id="159" name="Google Shape;159;p30"/>
          <p:cNvSpPr txBox="1">
            <a:spLocks noGrp="1"/>
          </p:cNvSpPr>
          <p:nvPr>
            <p:ph type="body" idx="1"/>
          </p:nvPr>
        </p:nvSpPr>
        <p:spPr>
          <a:xfrm>
            <a:off x="311700" y="1618199"/>
            <a:ext cx="4239518" cy="3213573"/>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a:t>Aumento del precio del bien </a:t>
            </a:r>
            <a:r>
              <a:rPr lang="es-MX" b="1" dirty="0" smtClean="0"/>
              <a:t>Y</a:t>
            </a:r>
            <a:endParaRPr lang="es-MX" b="1" dirty="0"/>
          </a:p>
          <a:p>
            <a:pPr marL="0" lvl="0" indent="0">
              <a:spcAft>
                <a:spcPts val="1200"/>
              </a:spcAft>
              <a:buNone/>
            </a:pPr>
            <a:r>
              <a:rPr lang="es-MX" dirty="0"/>
              <a:t>Cuando aumenta </a:t>
            </a:r>
            <a:r>
              <a:rPr lang="es-MX" dirty="0" smtClean="0"/>
              <a:t>PY, </a:t>
            </a:r>
            <a:r>
              <a:rPr lang="es-MX" dirty="0"/>
              <a:t>la restricción presupuestaria rota hacia el origen ya que las personas disminuyen las cantidades  de </a:t>
            </a:r>
            <a:r>
              <a:rPr lang="es-MX" dirty="0" smtClean="0"/>
              <a:t>Y.</a:t>
            </a:r>
            <a:endParaRPr lang="es-MX" dirty="0"/>
          </a:p>
          <a:p>
            <a:pPr marL="0" lvl="0" indent="0">
              <a:spcAft>
                <a:spcPts val="1200"/>
              </a:spcAft>
              <a:buNone/>
            </a:pPr>
            <a:r>
              <a:rPr lang="es-MX" dirty="0"/>
              <a:t>Solo se mueve </a:t>
            </a:r>
            <a:r>
              <a:rPr lang="es-MX" dirty="0" smtClean="0"/>
              <a:t>uno </a:t>
            </a:r>
            <a:r>
              <a:rPr lang="es-MX" dirty="0"/>
              <a:t>de los puntos de corte de la restricción, ya que el precio del bien </a:t>
            </a:r>
            <a:r>
              <a:rPr lang="es-MX" dirty="0" smtClean="0"/>
              <a:t>Y </a:t>
            </a:r>
            <a:r>
              <a:rPr lang="es-MX" dirty="0"/>
              <a:t>solo está en cálculo del punto de corte del eje </a:t>
            </a:r>
            <a:r>
              <a:rPr lang="es-MX" dirty="0" smtClean="0"/>
              <a:t>Y. </a:t>
            </a:r>
            <a:endParaRPr lang="es-MX" dirty="0"/>
          </a:p>
          <a:p>
            <a:pPr marL="0" lvl="0" indent="0">
              <a:spcAft>
                <a:spcPts val="1200"/>
              </a:spcAft>
              <a:buNone/>
            </a:pPr>
            <a:r>
              <a:rPr lang="es-MX" dirty="0"/>
              <a:t>Lo anterior implica una disminución del conjunto presupuestario y del poder de compra del consumidor. </a:t>
            </a:r>
          </a:p>
          <a:p>
            <a:pPr marL="0" lvl="0" indent="0" algn="l" rtl="0">
              <a:spcBef>
                <a:spcPts val="0"/>
              </a:spcBef>
              <a:spcAft>
                <a:spcPts val="1200"/>
              </a:spcAft>
              <a:buNone/>
            </a:pPr>
            <a:endParaRPr dirty="0"/>
          </a:p>
        </p:txBody>
      </p:sp>
      <p:sp>
        <p:nvSpPr>
          <p:cNvPr id="5" name="CuadroTexto 4"/>
          <p:cNvSpPr txBox="1"/>
          <p:nvPr/>
        </p:nvSpPr>
        <p:spPr>
          <a:xfrm>
            <a:off x="4814972" y="1244545"/>
            <a:ext cx="3576620" cy="307777"/>
          </a:xfrm>
          <a:prstGeom prst="rect">
            <a:avLst/>
          </a:prstGeom>
          <a:noFill/>
        </p:spPr>
        <p:txBody>
          <a:bodyPr wrap="none" rtlCol="0">
            <a:spAutoFit/>
          </a:bodyPr>
          <a:lstStyle/>
          <a:p>
            <a:r>
              <a:rPr lang="es-MX" dirty="0" smtClean="0"/>
              <a:t>Gráfico de aumento en el precio del bien Y</a:t>
            </a:r>
            <a:endParaRPr lang="en-US" dirty="0"/>
          </a:p>
        </p:txBody>
      </p:sp>
      <p:pic>
        <p:nvPicPr>
          <p:cNvPr id="3" name="Imagen 2"/>
          <p:cNvPicPr>
            <a:picLocks noChangeAspect="1"/>
          </p:cNvPicPr>
          <p:nvPr/>
        </p:nvPicPr>
        <p:blipFill>
          <a:blip r:embed="rId3"/>
          <a:stretch>
            <a:fillRect/>
          </a:stretch>
        </p:blipFill>
        <p:spPr>
          <a:xfrm>
            <a:off x="4594225" y="1706211"/>
            <a:ext cx="4134275" cy="3192728"/>
          </a:xfrm>
          <a:prstGeom prst="rect">
            <a:avLst/>
          </a:prstGeom>
        </p:spPr>
      </p:pic>
      <p:sp>
        <p:nvSpPr>
          <p:cNvPr id="4" name="CuadroTexto 3"/>
          <p:cNvSpPr txBox="1"/>
          <p:nvPr/>
        </p:nvSpPr>
        <p:spPr>
          <a:xfrm>
            <a:off x="6567054" y="2994798"/>
            <a:ext cx="2074607" cy="307777"/>
          </a:xfrm>
          <a:prstGeom prst="rect">
            <a:avLst/>
          </a:prstGeom>
          <a:noFill/>
          <a:ln>
            <a:solidFill>
              <a:schemeClr val="tx1"/>
            </a:solidFill>
          </a:ln>
        </p:spPr>
        <p:txBody>
          <a:bodyPr wrap="none" rtlCol="0">
            <a:spAutoFit/>
          </a:bodyPr>
          <a:lstStyle/>
          <a:p>
            <a:r>
              <a:rPr lang="es-MX" dirty="0" smtClean="0"/>
              <a:t>La pendiente disminuye</a:t>
            </a:r>
            <a:endParaRPr lang="en-US" dirty="0"/>
          </a:p>
        </p:txBody>
      </p:sp>
    </p:spTree>
    <p:extLst>
      <p:ext uri="{BB962C8B-B14F-4D97-AF65-F5344CB8AC3E}">
        <p14:creationId xmlns:p14="http://schemas.microsoft.com/office/powerpoint/2010/main" val="167124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2</a:t>
            </a:r>
            <a:endParaRPr dirty="0"/>
          </a:p>
        </p:txBody>
      </p:sp>
      <p:sp>
        <p:nvSpPr>
          <p:cNvPr id="159" name="Google Shape;159;p30"/>
          <p:cNvSpPr txBox="1">
            <a:spLocks noGrp="1"/>
          </p:cNvSpPr>
          <p:nvPr>
            <p:ph type="body" idx="1"/>
          </p:nvPr>
        </p:nvSpPr>
        <p:spPr>
          <a:xfrm>
            <a:off x="311700" y="1618199"/>
            <a:ext cx="4239518" cy="3213573"/>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a:t>Disminución del precio del bien </a:t>
            </a:r>
            <a:r>
              <a:rPr lang="es-MX" b="1" dirty="0" smtClean="0"/>
              <a:t>Y</a:t>
            </a:r>
            <a:endParaRPr lang="es-MX" b="1" dirty="0"/>
          </a:p>
          <a:p>
            <a:pPr marL="0" lvl="0" indent="0">
              <a:spcAft>
                <a:spcPts val="1200"/>
              </a:spcAft>
              <a:buNone/>
            </a:pPr>
            <a:r>
              <a:rPr lang="es-MX" dirty="0"/>
              <a:t>Cuando disminuye </a:t>
            </a:r>
            <a:r>
              <a:rPr lang="es-MX" dirty="0" smtClean="0"/>
              <a:t>PY, </a:t>
            </a:r>
            <a:r>
              <a:rPr lang="es-MX" dirty="0"/>
              <a:t>la restricción presupuestaria rota hacia la </a:t>
            </a:r>
            <a:r>
              <a:rPr lang="es-MX" dirty="0" smtClean="0"/>
              <a:t>arriba </a:t>
            </a:r>
            <a:r>
              <a:rPr lang="es-MX" dirty="0"/>
              <a:t>ya que las personas aumentan las cantidades  de </a:t>
            </a:r>
            <a:r>
              <a:rPr lang="es-MX" dirty="0" smtClean="0"/>
              <a:t>Y.</a:t>
            </a:r>
            <a:endParaRPr lang="es-MX" dirty="0"/>
          </a:p>
          <a:p>
            <a:pPr marL="0" lvl="0" indent="0">
              <a:spcAft>
                <a:spcPts val="1200"/>
              </a:spcAft>
              <a:buNone/>
            </a:pPr>
            <a:r>
              <a:rPr lang="es-MX" dirty="0"/>
              <a:t>Solo se mueve uno de los puntos de corte de la restricción, ya que el precio del bien </a:t>
            </a:r>
            <a:r>
              <a:rPr lang="es-MX" dirty="0" smtClean="0"/>
              <a:t>Y </a:t>
            </a:r>
            <a:r>
              <a:rPr lang="es-MX" dirty="0"/>
              <a:t>solo está en cálculo del punto de corte del eje </a:t>
            </a:r>
            <a:r>
              <a:rPr lang="es-MX" dirty="0" smtClean="0"/>
              <a:t>Y. </a:t>
            </a:r>
            <a:endParaRPr lang="es-MX" dirty="0"/>
          </a:p>
          <a:p>
            <a:pPr marL="0" lvl="0" indent="0">
              <a:spcAft>
                <a:spcPts val="1200"/>
              </a:spcAft>
              <a:buNone/>
            </a:pPr>
            <a:r>
              <a:rPr lang="es-MX" dirty="0"/>
              <a:t>Lo anterior implica un aumento del conjunto presupuestario y del poder de compra del consumidor. </a:t>
            </a:r>
          </a:p>
          <a:p>
            <a:pPr marL="0" lvl="0" indent="0" algn="l" rtl="0">
              <a:spcBef>
                <a:spcPts val="0"/>
              </a:spcBef>
              <a:spcAft>
                <a:spcPts val="1200"/>
              </a:spcAft>
              <a:buNone/>
            </a:pPr>
            <a:endParaRPr dirty="0"/>
          </a:p>
        </p:txBody>
      </p:sp>
      <p:sp>
        <p:nvSpPr>
          <p:cNvPr id="5" name="CuadroTexto 4"/>
          <p:cNvSpPr txBox="1"/>
          <p:nvPr/>
        </p:nvSpPr>
        <p:spPr>
          <a:xfrm>
            <a:off x="4901811" y="1195072"/>
            <a:ext cx="3826689" cy="307777"/>
          </a:xfrm>
          <a:prstGeom prst="rect">
            <a:avLst/>
          </a:prstGeom>
          <a:noFill/>
        </p:spPr>
        <p:txBody>
          <a:bodyPr wrap="none" rtlCol="0">
            <a:spAutoFit/>
          </a:bodyPr>
          <a:lstStyle/>
          <a:p>
            <a:r>
              <a:rPr lang="es-MX" dirty="0" smtClean="0"/>
              <a:t>Gráfico de disminución en el precio del bien Y</a:t>
            </a:r>
            <a:endParaRPr lang="en-US" dirty="0"/>
          </a:p>
        </p:txBody>
      </p:sp>
      <p:pic>
        <p:nvPicPr>
          <p:cNvPr id="2" name="Imagen 1"/>
          <p:cNvPicPr>
            <a:picLocks noChangeAspect="1"/>
          </p:cNvPicPr>
          <p:nvPr/>
        </p:nvPicPr>
        <p:blipFill>
          <a:blip r:embed="rId3"/>
          <a:stretch>
            <a:fillRect/>
          </a:stretch>
        </p:blipFill>
        <p:spPr>
          <a:xfrm>
            <a:off x="4977381" y="1618199"/>
            <a:ext cx="3751119" cy="3366655"/>
          </a:xfrm>
          <a:prstGeom prst="rect">
            <a:avLst/>
          </a:prstGeom>
        </p:spPr>
      </p:pic>
    </p:spTree>
    <p:extLst>
      <p:ext uri="{BB962C8B-B14F-4D97-AF65-F5344CB8AC3E}">
        <p14:creationId xmlns:p14="http://schemas.microsoft.com/office/powerpoint/2010/main" val="87704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Tema 1</a:t>
            </a:r>
            <a:endParaRPr/>
          </a:p>
        </p:txBody>
      </p:sp>
      <p:sp>
        <p:nvSpPr>
          <p:cNvPr id="85" name="Google Shape;85;p17"/>
          <p:cNvSpPr txBox="1">
            <a:spLocks noGrp="1"/>
          </p:cNvSpPr>
          <p:nvPr>
            <p:ph type="body" idx="1"/>
          </p:nvPr>
        </p:nvSpPr>
        <p:spPr>
          <a:xfrm>
            <a:off x="311700" y="1618200"/>
            <a:ext cx="8416800" cy="2950800"/>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smtClean="0"/>
              <a:t>Recordemos lo siguiente:</a:t>
            </a:r>
            <a:endParaRPr lang="es-MX" b="1" dirty="0"/>
          </a:p>
          <a:p>
            <a:pPr marL="0" lvl="0" indent="0">
              <a:spcAft>
                <a:spcPts val="1200"/>
              </a:spcAft>
              <a:buNone/>
            </a:pPr>
            <a:r>
              <a:rPr lang="es-MX" dirty="0"/>
              <a:t>La restricción de presupuesto nos permite saber cuanto es el limite de consumo que tiene el consumidor. </a:t>
            </a:r>
          </a:p>
          <a:p>
            <a:pPr marL="0" lvl="0" indent="0">
              <a:spcAft>
                <a:spcPts val="1200"/>
              </a:spcAft>
              <a:buNone/>
            </a:pPr>
            <a:r>
              <a:rPr lang="es-MX" dirty="0"/>
              <a:t>No es solo el ingreso lo que determina cuanto puede consumir, sino que también los precios de los productos. Por ejemplo, si los precios de todos los productos que consumo suben al doble, es lo mismo que si me quitaran la mitad de mi ingreso. </a:t>
            </a:r>
          </a:p>
          <a:p>
            <a:pPr marL="0" lvl="0" indent="0">
              <a:spcAft>
                <a:spcPts val="1200"/>
              </a:spcAft>
              <a:buNone/>
            </a:pPr>
            <a:r>
              <a:rPr lang="es-MX" dirty="0"/>
              <a:t>La pendiente de la restricción de presupuesto mide el costo de oportunidad de las elecciones del consumidor. Se interpreta como la cantidad que debo deja de consumir del bien “Y” para aumentar el consumo del bien “X” en una unidad. </a:t>
            </a:r>
          </a:p>
          <a:p>
            <a:pPr marL="0" lvl="0" indent="0" algn="l" rtl="0">
              <a:spcBef>
                <a:spcPts val="0"/>
              </a:spcBef>
              <a:spcAft>
                <a:spcPts val="1200"/>
              </a:spcAft>
              <a:buNone/>
            </a:pPr>
            <a:endParaRPr dirty="0"/>
          </a:p>
        </p:txBody>
      </p:sp>
      <p:pic>
        <p:nvPicPr>
          <p:cNvPr id="2" name="Imagen 1"/>
          <p:cNvPicPr>
            <a:picLocks noChangeAspect="1"/>
          </p:cNvPicPr>
          <p:nvPr/>
        </p:nvPicPr>
        <p:blipFill>
          <a:blip r:embed="rId3"/>
          <a:stretch>
            <a:fillRect/>
          </a:stretch>
        </p:blipFill>
        <p:spPr>
          <a:xfrm>
            <a:off x="7531855" y="698592"/>
            <a:ext cx="915954" cy="9196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1</a:t>
            </a:r>
            <a:endParaRPr dirty="0"/>
          </a:p>
        </p:txBody>
      </p:sp>
      <p:sp>
        <p:nvSpPr>
          <p:cNvPr id="91" name="Google Shape;91;p18"/>
          <p:cNvSpPr txBox="1">
            <a:spLocks noGrp="1"/>
          </p:cNvSpPr>
          <p:nvPr>
            <p:ph type="body" idx="1"/>
          </p:nvPr>
        </p:nvSpPr>
        <p:spPr>
          <a:xfrm>
            <a:off x="311700" y="1618200"/>
            <a:ext cx="7959464" cy="295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Cambios en el ingreso</a:t>
            </a:r>
          </a:p>
          <a:p>
            <a:pPr marL="171450" indent="-171450">
              <a:spcAft>
                <a:spcPts val="1200"/>
              </a:spcAft>
            </a:pPr>
            <a:r>
              <a:rPr lang="es-MX" dirty="0" smtClean="0"/>
              <a:t>Cuando existen cambios en el ingreso la restricción de presupuesto se desplaza paralelamente hacia la izquierda o la derecha. </a:t>
            </a:r>
          </a:p>
          <a:p>
            <a:pPr marL="171450" indent="-171450">
              <a:spcAft>
                <a:spcPts val="1200"/>
              </a:spcAft>
            </a:pPr>
            <a:r>
              <a:rPr lang="es-MX" dirty="0" smtClean="0"/>
              <a:t>No se modifica la pendiente de la restricción, ni el costo de oportunidad, ya que el calculo de la pendiente no contiene al ingreso. </a:t>
            </a:r>
          </a:p>
          <a:p>
            <a:pPr marL="171450" indent="-171450">
              <a:spcAft>
                <a:spcPts val="1200"/>
              </a:spcAft>
            </a:pPr>
            <a:r>
              <a:rPr lang="es-MX" dirty="0" smtClean="0"/>
              <a:t>Un aumento del ingreso incrementa el conjunto presupuestario del consumidor (aumenta su poder de compra). </a:t>
            </a:r>
            <a:endParaRPr lang="es-MX" dirty="0"/>
          </a:p>
          <a:p>
            <a:pPr marL="171450" indent="-171450">
              <a:spcAft>
                <a:spcPts val="1200"/>
              </a:spcAft>
            </a:pPr>
            <a:r>
              <a:rPr lang="es-MX" dirty="0" smtClean="0"/>
              <a:t>Una disminución del ingreso disminuye el conjunto presupuestario del consumidor (disminuye su poder de compra).</a:t>
            </a:r>
          </a:p>
          <a:p>
            <a:pPr marL="0" lvl="0" indent="0" algn="l" rtl="0">
              <a:spcBef>
                <a:spcPts val="0"/>
              </a:spcBef>
              <a:spcAft>
                <a:spcPts val="1200"/>
              </a:spcAft>
              <a:buNone/>
            </a:pPr>
            <a:endParaRPr dirty="0"/>
          </a:p>
        </p:txBody>
      </p:sp>
      <p:pic>
        <p:nvPicPr>
          <p:cNvPr id="4" name="Google Shape;186;p32" descr="Aula de clases contorno"/>
          <p:cNvPicPr preferRelativeResize="0"/>
          <p:nvPr/>
        </p:nvPicPr>
        <p:blipFill rotWithShape="1">
          <a:blip r:embed="rId3">
            <a:alphaModFix/>
          </a:blip>
          <a:srcRect/>
          <a:stretch/>
        </p:blipFill>
        <p:spPr>
          <a:xfrm>
            <a:off x="7269432" y="701700"/>
            <a:ext cx="1001732" cy="91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1</a:t>
            </a:r>
            <a:endParaRPr dirty="0"/>
          </a:p>
        </p:txBody>
      </p:sp>
      <p:sp>
        <p:nvSpPr>
          <p:cNvPr id="102" name="Google Shape;102;p20"/>
          <p:cNvSpPr txBox="1">
            <a:spLocks noGrp="1"/>
          </p:cNvSpPr>
          <p:nvPr>
            <p:ph type="body" idx="1"/>
          </p:nvPr>
        </p:nvSpPr>
        <p:spPr>
          <a:xfrm>
            <a:off x="311700" y="1618200"/>
            <a:ext cx="2919873" cy="295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Aumento del ingreso</a:t>
            </a:r>
          </a:p>
          <a:p>
            <a:pPr marL="0" lvl="0" indent="0">
              <a:spcAft>
                <a:spcPts val="1200"/>
              </a:spcAft>
              <a:buNone/>
            </a:pPr>
            <a:r>
              <a:rPr lang="es-MX" dirty="0"/>
              <a:t>Un aumento del ingreso provoca (</a:t>
            </a:r>
            <a:r>
              <a:rPr lang="es-MX" dirty="0" err="1"/>
              <a:t>ceteris</a:t>
            </a:r>
            <a:r>
              <a:rPr lang="es-MX" dirty="0"/>
              <a:t> </a:t>
            </a:r>
            <a:r>
              <a:rPr lang="es-MX" dirty="0" err="1"/>
              <a:t>paribus</a:t>
            </a:r>
            <a:r>
              <a:rPr lang="es-MX" dirty="0"/>
              <a:t>) un desplazamiento </a:t>
            </a:r>
            <a:r>
              <a:rPr lang="es-MX" dirty="0" smtClean="0"/>
              <a:t>paralelo de </a:t>
            </a:r>
            <a:r>
              <a:rPr lang="es-MX" dirty="0"/>
              <a:t>la restricción presupuestaria hacia la </a:t>
            </a:r>
            <a:r>
              <a:rPr lang="es-MX" dirty="0" smtClean="0"/>
              <a:t>derecha. </a:t>
            </a:r>
          </a:p>
          <a:p>
            <a:pPr marL="0" lvl="0" indent="0">
              <a:spcAft>
                <a:spcPts val="1200"/>
              </a:spcAft>
              <a:buNone/>
            </a:pPr>
            <a:r>
              <a:rPr lang="es-MX" dirty="0" smtClean="0"/>
              <a:t>Recuerde que el ingreso (I) está en el cálculo de las cantidades máximas de “X” e “Y”, esto es donde la restricción corta los eje X e Y respectivamente. </a:t>
            </a:r>
            <a:endParaRPr lang="es-MX" dirty="0"/>
          </a:p>
          <a:p>
            <a:pPr marL="0" lvl="0" indent="0" algn="l" rtl="0">
              <a:spcBef>
                <a:spcPts val="0"/>
              </a:spcBef>
              <a:spcAft>
                <a:spcPts val="1200"/>
              </a:spcAft>
              <a:buNone/>
            </a:pPr>
            <a:endParaRPr dirty="0"/>
          </a:p>
        </p:txBody>
      </p:sp>
      <p:pic>
        <p:nvPicPr>
          <p:cNvPr id="2" name="Imagen 1"/>
          <p:cNvPicPr>
            <a:picLocks noChangeAspect="1"/>
          </p:cNvPicPr>
          <p:nvPr/>
        </p:nvPicPr>
        <p:blipFill>
          <a:blip r:embed="rId3"/>
          <a:stretch>
            <a:fillRect/>
          </a:stretch>
        </p:blipFill>
        <p:spPr>
          <a:xfrm>
            <a:off x="4073236" y="1431054"/>
            <a:ext cx="4399409" cy="3325091"/>
          </a:xfrm>
          <a:prstGeom prst="rect">
            <a:avLst/>
          </a:prstGeom>
        </p:spPr>
      </p:pic>
      <p:sp>
        <p:nvSpPr>
          <p:cNvPr id="3" name="CuadroTexto 2"/>
          <p:cNvSpPr txBox="1"/>
          <p:nvPr/>
        </p:nvSpPr>
        <p:spPr>
          <a:xfrm>
            <a:off x="4655127" y="1070502"/>
            <a:ext cx="2680542" cy="307777"/>
          </a:xfrm>
          <a:prstGeom prst="rect">
            <a:avLst/>
          </a:prstGeom>
          <a:noFill/>
        </p:spPr>
        <p:txBody>
          <a:bodyPr wrap="none" rtlCol="0">
            <a:spAutoFit/>
          </a:bodyPr>
          <a:lstStyle/>
          <a:p>
            <a:r>
              <a:rPr lang="es-MX" dirty="0" smtClean="0"/>
              <a:t>Gráfico de aumento del ingreso</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Tema 1</a:t>
            </a:r>
            <a:endParaRPr/>
          </a:p>
        </p:txBody>
      </p:sp>
      <p:sp>
        <p:nvSpPr>
          <p:cNvPr id="108" name="Google Shape;108;p21"/>
          <p:cNvSpPr txBox="1">
            <a:spLocks noGrp="1"/>
          </p:cNvSpPr>
          <p:nvPr>
            <p:ph type="body" idx="1"/>
          </p:nvPr>
        </p:nvSpPr>
        <p:spPr>
          <a:xfrm>
            <a:off x="311700" y="1618200"/>
            <a:ext cx="3086127" cy="2950800"/>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smtClean="0"/>
              <a:t>Disminución </a:t>
            </a:r>
            <a:r>
              <a:rPr lang="es-MX" b="1" dirty="0"/>
              <a:t>del ingreso</a:t>
            </a:r>
          </a:p>
          <a:p>
            <a:pPr marL="0" lvl="0" indent="0">
              <a:spcAft>
                <a:spcPts val="1200"/>
              </a:spcAft>
              <a:buNone/>
            </a:pPr>
            <a:r>
              <a:rPr lang="es-MX" dirty="0" smtClean="0"/>
              <a:t>Una disminución </a:t>
            </a:r>
            <a:r>
              <a:rPr lang="es-MX" dirty="0"/>
              <a:t>del ingreso provoca (</a:t>
            </a:r>
            <a:r>
              <a:rPr lang="es-MX" dirty="0" err="1"/>
              <a:t>ceteris</a:t>
            </a:r>
            <a:r>
              <a:rPr lang="es-MX" dirty="0"/>
              <a:t> </a:t>
            </a:r>
            <a:r>
              <a:rPr lang="es-MX" dirty="0" err="1"/>
              <a:t>paribus</a:t>
            </a:r>
            <a:r>
              <a:rPr lang="es-MX" dirty="0"/>
              <a:t>) un </a:t>
            </a:r>
            <a:r>
              <a:rPr lang="es-MX" dirty="0" smtClean="0"/>
              <a:t>desplazamiento paralelo </a:t>
            </a:r>
            <a:r>
              <a:rPr lang="es-MX" dirty="0"/>
              <a:t>de la restricción presupuestaria hacia la </a:t>
            </a:r>
            <a:r>
              <a:rPr lang="es-MX" dirty="0" smtClean="0"/>
              <a:t>izquierda. </a:t>
            </a:r>
            <a:endParaRPr lang="es-MX" dirty="0"/>
          </a:p>
          <a:p>
            <a:pPr marL="0" lvl="0" indent="0">
              <a:spcAft>
                <a:spcPts val="1200"/>
              </a:spcAft>
              <a:buNone/>
            </a:pPr>
            <a:r>
              <a:rPr lang="es-MX" dirty="0"/>
              <a:t>Recuerde que el </a:t>
            </a:r>
            <a:r>
              <a:rPr lang="es-MX" dirty="0" smtClean="0"/>
              <a:t>ingreso (I) </a:t>
            </a:r>
            <a:r>
              <a:rPr lang="es-MX" dirty="0"/>
              <a:t>está en el cálculo de las cantidades máximas de “X” e “Y”, esto es donde la restricción corta los eje X e Y respectivamente. </a:t>
            </a:r>
          </a:p>
          <a:p>
            <a:pPr marL="0" lvl="0" indent="0" algn="l" rtl="0">
              <a:spcBef>
                <a:spcPts val="0"/>
              </a:spcBef>
              <a:spcAft>
                <a:spcPts val="1200"/>
              </a:spcAft>
              <a:buNone/>
            </a:pPr>
            <a:endParaRPr dirty="0"/>
          </a:p>
        </p:txBody>
      </p:sp>
      <p:pic>
        <p:nvPicPr>
          <p:cNvPr id="2" name="Imagen 1"/>
          <p:cNvPicPr>
            <a:picLocks noChangeAspect="1"/>
          </p:cNvPicPr>
          <p:nvPr/>
        </p:nvPicPr>
        <p:blipFill>
          <a:blip r:embed="rId3"/>
          <a:stretch>
            <a:fillRect/>
          </a:stretch>
        </p:blipFill>
        <p:spPr>
          <a:xfrm>
            <a:off x="3923845" y="1387499"/>
            <a:ext cx="4804655" cy="3423491"/>
          </a:xfrm>
          <a:prstGeom prst="rect">
            <a:avLst/>
          </a:prstGeom>
        </p:spPr>
      </p:pic>
      <p:sp>
        <p:nvSpPr>
          <p:cNvPr id="6" name="CuadroTexto 5"/>
          <p:cNvSpPr txBox="1"/>
          <p:nvPr/>
        </p:nvSpPr>
        <p:spPr>
          <a:xfrm>
            <a:off x="4655127" y="1070502"/>
            <a:ext cx="2930610" cy="307777"/>
          </a:xfrm>
          <a:prstGeom prst="rect">
            <a:avLst/>
          </a:prstGeom>
          <a:noFill/>
        </p:spPr>
        <p:txBody>
          <a:bodyPr wrap="none" rtlCol="0">
            <a:spAutoFit/>
          </a:bodyPr>
          <a:lstStyle/>
          <a:p>
            <a:r>
              <a:rPr lang="es-MX" dirty="0" smtClean="0"/>
              <a:t>Gráfico de disminución del ingreso</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Tema 2</a:t>
            </a:r>
            <a:endParaRPr/>
          </a:p>
        </p:txBody>
      </p:sp>
      <p:sp>
        <p:nvSpPr>
          <p:cNvPr id="119" name="Google Shape;119;p23"/>
          <p:cNvSpPr txBox="1">
            <a:spLocks noGrp="1"/>
          </p:cNvSpPr>
          <p:nvPr>
            <p:ph type="body" idx="1"/>
          </p:nvPr>
        </p:nvSpPr>
        <p:spPr>
          <a:xfrm>
            <a:off x="311700" y="1618200"/>
            <a:ext cx="8416800" cy="295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Ejercicio de cambio en el ingreso</a:t>
            </a:r>
          </a:p>
          <a:p>
            <a:pPr marL="0" lvl="0" indent="0">
              <a:spcAft>
                <a:spcPts val="1200"/>
              </a:spcAft>
              <a:buNone/>
            </a:pPr>
            <a:r>
              <a:rPr lang="es-MX" dirty="0" smtClean="0"/>
              <a:t>Si </a:t>
            </a:r>
            <a:r>
              <a:rPr lang="es-MX" dirty="0"/>
              <a:t>un consumidor tiene una renta de 200.000 y debe distribuir su renta entre mascarillas (X) y alcohol gel (Y). El precio de las mascarillas es 5.000 y el precio del alcohol gel es 2.500. </a:t>
            </a:r>
            <a:endParaRPr lang="es-MX" dirty="0" smtClean="0"/>
          </a:p>
          <a:p>
            <a:pPr marL="228600" lvl="0" indent="-228600">
              <a:spcAft>
                <a:spcPts val="1200"/>
              </a:spcAft>
              <a:buFont typeface="+mj-lt"/>
              <a:buAutoNum type="alphaLcParenR"/>
            </a:pPr>
            <a:r>
              <a:rPr lang="es-MX" dirty="0" smtClean="0"/>
              <a:t>Construya </a:t>
            </a:r>
            <a:r>
              <a:rPr lang="es-MX" dirty="0"/>
              <a:t>la restricción de presupuesto, calculando los puntos máximos de consumo y el costo de oportunidad. Debe graficar e interpretar. </a:t>
            </a:r>
            <a:endParaRPr lang="es-MX" dirty="0" smtClean="0"/>
          </a:p>
          <a:p>
            <a:pPr marL="228600" lvl="0" indent="-228600">
              <a:spcAft>
                <a:spcPts val="1200"/>
              </a:spcAft>
              <a:buFont typeface="+mj-lt"/>
              <a:buAutoNum type="alphaLcParenR"/>
            </a:pPr>
            <a:r>
              <a:rPr lang="es-MX" dirty="0" smtClean="0"/>
              <a:t>Si </a:t>
            </a:r>
            <a:r>
              <a:rPr lang="es-MX" dirty="0"/>
              <a:t>la renta se duplica ¿Cómo cambian sus resultados? Grafique </a:t>
            </a:r>
            <a:r>
              <a:rPr lang="es-MX" dirty="0" smtClean="0"/>
              <a:t>a) </a:t>
            </a:r>
            <a:r>
              <a:rPr lang="es-MX" dirty="0"/>
              <a:t>y </a:t>
            </a:r>
            <a:r>
              <a:rPr lang="es-MX" dirty="0" smtClean="0"/>
              <a:t>b) </a:t>
            </a:r>
            <a:r>
              <a:rPr lang="es-MX" dirty="0"/>
              <a:t>en un solo gráfico</a:t>
            </a:r>
            <a:endParaRPr dirty="0"/>
          </a:p>
        </p:txBody>
      </p:sp>
      <p:pic>
        <p:nvPicPr>
          <p:cNvPr id="2" name="Imagen 1"/>
          <p:cNvPicPr>
            <a:picLocks noChangeAspect="1"/>
          </p:cNvPicPr>
          <p:nvPr/>
        </p:nvPicPr>
        <p:blipFill>
          <a:blip r:embed="rId3"/>
          <a:stretch>
            <a:fillRect/>
          </a:stretch>
        </p:blipFill>
        <p:spPr>
          <a:xfrm>
            <a:off x="7365600" y="813941"/>
            <a:ext cx="843217" cy="9109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2</a:t>
            </a:r>
            <a:endParaRPr dirty="0"/>
          </a:p>
        </p:txBody>
      </p:sp>
      <p:sp>
        <p:nvSpPr>
          <p:cNvPr id="125" name="Google Shape;125;p24"/>
          <p:cNvSpPr txBox="1">
            <a:spLocks noGrp="1"/>
          </p:cNvSpPr>
          <p:nvPr>
            <p:ph type="body" idx="1"/>
          </p:nvPr>
        </p:nvSpPr>
        <p:spPr>
          <a:xfrm>
            <a:off x="311700" y="1618199"/>
            <a:ext cx="4322645" cy="3348656"/>
          </a:xfrm>
          <a:prstGeom prst="rect">
            <a:avLst/>
          </a:prstGeom>
        </p:spPr>
        <p:txBody>
          <a:bodyPr spcFirstLastPara="1" wrap="square" lIns="91425" tIns="91425" rIns="91425" bIns="91425" anchor="t" anchorCtr="0">
            <a:normAutofit lnSpcReduction="10000"/>
          </a:bodyPr>
          <a:lstStyle/>
          <a:p>
            <a:pPr marL="0" lvl="0" indent="0">
              <a:spcAft>
                <a:spcPts val="1200"/>
              </a:spcAft>
              <a:buNone/>
            </a:pPr>
            <a:r>
              <a:rPr lang="es-MX" b="1" dirty="0"/>
              <a:t>Ejercicio de cambio en el ingreso</a:t>
            </a:r>
          </a:p>
          <a:p>
            <a:pPr marL="228600" lvl="0" indent="-228600">
              <a:spcAft>
                <a:spcPts val="1200"/>
              </a:spcAft>
              <a:buFont typeface="+mj-lt"/>
              <a:buAutoNum type="alphaLcParenR"/>
            </a:pPr>
            <a:r>
              <a:rPr lang="es-MX" dirty="0" smtClean="0"/>
              <a:t>Construya </a:t>
            </a:r>
            <a:r>
              <a:rPr lang="es-MX" dirty="0"/>
              <a:t>la restricción de </a:t>
            </a:r>
            <a:r>
              <a:rPr lang="es-MX" dirty="0" smtClean="0"/>
              <a:t>presupuesto</a:t>
            </a:r>
          </a:p>
          <a:p>
            <a:pPr marL="0" lvl="0" indent="0">
              <a:spcAft>
                <a:spcPts val="1200"/>
              </a:spcAft>
              <a:buNone/>
            </a:pPr>
            <a:r>
              <a:rPr lang="es-MX" dirty="0" smtClean="0"/>
              <a:t>Máximo de X =</a:t>
            </a:r>
          </a:p>
          <a:p>
            <a:pPr marL="0" lvl="0" indent="0">
              <a:spcAft>
                <a:spcPts val="1200"/>
              </a:spcAft>
              <a:buNone/>
            </a:pPr>
            <a:endParaRPr lang="es-MX" dirty="0"/>
          </a:p>
          <a:p>
            <a:pPr marL="0" lvl="0" indent="0">
              <a:spcAft>
                <a:spcPts val="1200"/>
              </a:spcAft>
              <a:buNone/>
            </a:pPr>
            <a:r>
              <a:rPr lang="es-MX" dirty="0" smtClean="0"/>
              <a:t>Máximo de Y =</a:t>
            </a:r>
          </a:p>
          <a:p>
            <a:pPr marL="0" lvl="0" indent="0">
              <a:spcAft>
                <a:spcPts val="1200"/>
              </a:spcAft>
              <a:buNone/>
            </a:pPr>
            <a:endParaRPr lang="es-MX" dirty="0"/>
          </a:p>
          <a:p>
            <a:pPr marL="0" lvl="0" indent="0">
              <a:spcAft>
                <a:spcPts val="1200"/>
              </a:spcAft>
              <a:buNone/>
            </a:pPr>
            <a:r>
              <a:rPr lang="es-MX" dirty="0" smtClean="0"/>
              <a:t>   </a:t>
            </a:r>
          </a:p>
          <a:p>
            <a:pPr marL="0" lvl="0" indent="0">
              <a:spcAft>
                <a:spcPts val="1200"/>
              </a:spcAft>
              <a:buNone/>
            </a:pPr>
            <a:r>
              <a:rPr lang="es-MX" dirty="0" smtClean="0"/>
              <a:t>Si el consumo de X se incrementa en uno el consumo de Y disminuye en 2. </a:t>
            </a:r>
          </a:p>
          <a:p>
            <a:pPr marL="0" lvl="0" indent="0">
              <a:spcAft>
                <a:spcPts val="1200"/>
              </a:spcAft>
              <a:buNone/>
            </a:pPr>
            <a:endParaRPr dirty="0"/>
          </a:p>
        </p:txBody>
      </p:sp>
      <p:pic>
        <p:nvPicPr>
          <p:cNvPr id="21" name="Imagen 20"/>
          <p:cNvPicPr>
            <a:picLocks noChangeAspect="1"/>
          </p:cNvPicPr>
          <p:nvPr/>
        </p:nvPicPr>
        <p:blipFill>
          <a:blip r:embed="rId3"/>
          <a:stretch>
            <a:fillRect/>
          </a:stretch>
        </p:blipFill>
        <p:spPr>
          <a:xfrm>
            <a:off x="1615879" y="2363092"/>
            <a:ext cx="1714286" cy="438095"/>
          </a:xfrm>
          <a:prstGeom prst="rect">
            <a:avLst/>
          </a:prstGeom>
        </p:spPr>
      </p:pic>
      <p:pic>
        <p:nvPicPr>
          <p:cNvPr id="22" name="Imagen 21"/>
          <p:cNvPicPr>
            <a:picLocks noChangeAspect="1"/>
          </p:cNvPicPr>
          <p:nvPr/>
        </p:nvPicPr>
        <p:blipFill>
          <a:blip r:embed="rId4"/>
          <a:stretch>
            <a:fillRect/>
          </a:stretch>
        </p:blipFill>
        <p:spPr>
          <a:xfrm>
            <a:off x="1701594" y="3093600"/>
            <a:ext cx="1628571" cy="438095"/>
          </a:xfrm>
          <a:prstGeom prst="rect">
            <a:avLst/>
          </a:prstGeom>
        </p:spPr>
      </p:pic>
      <p:pic>
        <p:nvPicPr>
          <p:cNvPr id="23" name="Imagen 22"/>
          <p:cNvPicPr>
            <a:picLocks noChangeAspect="1"/>
          </p:cNvPicPr>
          <p:nvPr/>
        </p:nvPicPr>
        <p:blipFill>
          <a:blip r:embed="rId5"/>
          <a:stretch>
            <a:fillRect/>
          </a:stretch>
        </p:blipFill>
        <p:spPr>
          <a:xfrm>
            <a:off x="559177" y="3770678"/>
            <a:ext cx="2019048" cy="438095"/>
          </a:xfrm>
          <a:prstGeom prst="rect">
            <a:avLst/>
          </a:prstGeom>
        </p:spPr>
      </p:pic>
      <p:pic>
        <p:nvPicPr>
          <p:cNvPr id="24" name="Imagen 23"/>
          <p:cNvPicPr>
            <a:picLocks noChangeAspect="1"/>
          </p:cNvPicPr>
          <p:nvPr/>
        </p:nvPicPr>
        <p:blipFill>
          <a:blip r:embed="rId6"/>
          <a:stretch>
            <a:fillRect/>
          </a:stretch>
        </p:blipFill>
        <p:spPr>
          <a:xfrm>
            <a:off x="4881822" y="2153508"/>
            <a:ext cx="3200677" cy="2574356"/>
          </a:xfrm>
          <a:prstGeom prst="rect">
            <a:avLst/>
          </a:prstGeom>
        </p:spPr>
      </p:pic>
      <p:sp>
        <p:nvSpPr>
          <p:cNvPr id="25" name="CuadroTexto 24"/>
          <p:cNvSpPr txBox="1"/>
          <p:nvPr/>
        </p:nvSpPr>
        <p:spPr>
          <a:xfrm>
            <a:off x="5278582" y="1766454"/>
            <a:ext cx="2710999" cy="307777"/>
          </a:xfrm>
          <a:prstGeom prst="rect">
            <a:avLst/>
          </a:prstGeom>
          <a:noFill/>
        </p:spPr>
        <p:txBody>
          <a:bodyPr wrap="none" rtlCol="0">
            <a:spAutoFit/>
          </a:bodyPr>
          <a:lstStyle/>
          <a:p>
            <a:r>
              <a:rPr lang="es-MX" dirty="0" smtClean="0"/>
              <a:t>Gráfico de cambio en el ingreso</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1</a:t>
            </a:r>
            <a:endParaRPr dirty="0"/>
          </a:p>
        </p:txBody>
      </p:sp>
      <p:sp>
        <p:nvSpPr>
          <p:cNvPr id="136" name="Google Shape;136;p26"/>
          <p:cNvSpPr txBox="1">
            <a:spLocks noGrp="1"/>
          </p:cNvSpPr>
          <p:nvPr>
            <p:ph type="body" idx="1"/>
          </p:nvPr>
        </p:nvSpPr>
        <p:spPr>
          <a:xfrm>
            <a:off x="311700" y="1618200"/>
            <a:ext cx="3584891" cy="3255136"/>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a:t>b) Si la renta se duplica </a:t>
            </a:r>
            <a:endParaRPr lang="es-MX" b="1" dirty="0" smtClean="0"/>
          </a:p>
          <a:p>
            <a:pPr marL="0" lvl="0" indent="0">
              <a:spcAft>
                <a:spcPts val="1200"/>
              </a:spcAft>
              <a:buNone/>
            </a:pPr>
            <a:r>
              <a:rPr lang="es-MX" dirty="0" smtClean="0"/>
              <a:t>Máximo de X = </a:t>
            </a:r>
          </a:p>
          <a:p>
            <a:pPr marL="0" lvl="0" indent="0">
              <a:spcAft>
                <a:spcPts val="1200"/>
              </a:spcAft>
              <a:buNone/>
            </a:pPr>
            <a:endParaRPr lang="es-MX" dirty="0"/>
          </a:p>
          <a:p>
            <a:pPr marL="0" lvl="0" indent="0">
              <a:spcAft>
                <a:spcPts val="1200"/>
              </a:spcAft>
              <a:buNone/>
            </a:pPr>
            <a:r>
              <a:rPr lang="es-MX" dirty="0" smtClean="0"/>
              <a:t>Máximo de Y =</a:t>
            </a:r>
          </a:p>
          <a:p>
            <a:pPr marL="0" lvl="0" indent="0">
              <a:spcAft>
                <a:spcPts val="1200"/>
              </a:spcAft>
              <a:buNone/>
            </a:pPr>
            <a:endParaRPr lang="es-MX" dirty="0"/>
          </a:p>
          <a:p>
            <a:pPr marL="0" lvl="0" indent="0">
              <a:spcAft>
                <a:spcPts val="1200"/>
              </a:spcAft>
              <a:buNone/>
            </a:pPr>
            <a:r>
              <a:rPr lang="es-MX" dirty="0" smtClean="0"/>
              <a:t> </a:t>
            </a:r>
          </a:p>
          <a:p>
            <a:pPr marL="0" lvl="0" indent="0">
              <a:spcAft>
                <a:spcPts val="1200"/>
              </a:spcAft>
              <a:buNone/>
            </a:pPr>
            <a:r>
              <a:rPr lang="es-MX" dirty="0" smtClean="0"/>
              <a:t>La pendiente no se modifica, ya que el desplazamiento es paralelo.  </a:t>
            </a:r>
            <a:endParaRPr dirty="0"/>
          </a:p>
        </p:txBody>
      </p:sp>
      <p:pic>
        <p:nvPicPr>
          <p:cNvPr id="2" name="Imagen 1"/>
          <p:cNvPicPr>
            <a:picLocks noChangeAspect="1"/>
          </p:cNvPicPr>
          <p:nvPr/>
        </p:nvPicPr>
        <p:blipFill>
          <a:blip r:embed="rId3"/>
          <a:stretch>
            <a:fillRect/>
          </a:stretch>
        </p:blipFill>
        <p:spPr>
          <a:xfrm>
            <a:off x="1693391" y="1978629"/>
            <a:ext cx="1704762" cy="438095"/>
          </a:xfrm>
          <a:prstGeom prst="rect">
            <a:avLst/>
          </a:prstGeom>
        </p:spPr>
      </p:pic>
      <p:pic>
        <p:nvPicPr>
          <p:cNvPr id="3" name="Imagen 2"/>
          <p:cNvPicPr>
            <a:picLocks noChangeAspect="1"/>
          </p:cNvPicPr>
          <p:nvPr/>
        </p:nvPicPr>
        <p:blipFill>
          <a:blip r:embed="rId4"/>
          <a:stretch>
            <a:fillRect/>
          </a:stretch>
        </p:blipFill>
        <p:spPr>
          <a:xfrm>
            <a:off x="1745346" y="2694025"/>
            <a:ext cx="1704762" cy="438095"/>
          </a:xfrm>
          <a:prstGeom prst="rect">
            <a:avLst/>
          </a:prstGeom>
        </p:spPr>
      </p:pic>
      <p:pic>
        <p:nvPicPr>
          <p:cNvPr id="4" name="Imagen 3"/>
          <p:cNvPicPr>
            <a:picLocks noChangeAspect="1"/>
          </p:cNvPicPr>
          <p:nvPr/>
        </p:nvPicPr>
        <p:blipFill>
          <a:blip r:embed="rId5"/>
          <a:stretch>
            <a:fillRect/>
          </a:stretch>
        </p:blipFill>
        <p:spPr>
          <a:xfrm>
            <a:off x="414030" y="3412464"/>
            <a:ext cx="2019048" cy="438095"/>
          </a:xfrm>
          <a:prstGeom prst="rect">
            <a:avLst/>
          </a:prstGeom>
        </p:spPr>
      </p:pic>
      <p:pic>
        <p:nvPicPr>
          <p:cNvPr id="5" name="Imagen 4"/>
          <p:cNvPicPr>
            <a:picLocks noChangeAspect="1"/>
          </p:cNvPicPr>
          <p:nvPr/>
        </p:nvPicPr>
        <p:blipFill>
          <a:blip r:embed="rId6"/>
          <a:stretch>
            <a:fillRect/>
          </a:stretch>
        </p:blipFill>
        <p:spPr>
          <a:xfrm>
            <a:off x="4104411" y="2013935"/>
            <a:ext cx="4150425" cy="2463665"/>
          </a:xfrm>
          <a:prstGeom prst="rect">
            <a:avLst/>
          </a:prstGeom>
        </p:spPr>
      </p:pic>
      <p:sp>
        <p:nvSpPr>
          <p:cNvPr id="8" name="CuadroTexto 7"/>
          <p:cNvSpPr txBox="1"/>
          <p:nvPr/>
        </p:nvSpPr>
        <p:spPr>
          <a:xfrm>
            <a:off x="5278582" y="1766454"/>
            <a:ext cx="2710999" cy="307777"/>
          </a:xfrm>
          <a:prstGeom prst="rect">
            <a:avLst/>
          </a:prstGeom>
          <a:noFill/>
        </p:spPr>
        <p:txBody>
          <a:bodyPr wrap="none" rtlCol="0">
            <a:spAutoFit/>
          </a:bodyPr>
          <a:lstStyle/>
          <a:p>
            <a:r>
              <a:rPr lang="es-MX" dirty="0" smtClean="0"/>
              <a:t>Gráfico de cambio en el ingreso</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2</a:t>
            </a:r>
            <a:endParaRPr dirty="0"/>
          </a:p>
        </p:txBody>
      </p:sp>
      <p:sp>
        <p:nvSpPr>
          <p:cNvPr id="142" name="Google Shape;142;p27"/>
          <p:cNvSpPr txBox="1">
            <a:spLocks noGrp="1"/>
          </p:cNvSpPr>
          <p:nvPr>
            <p:ph type="body" idx="1"/>
          </p:nvPr>
        </p:nvSpPr>
        <p:spPr>
          <a:xfrm>
            <a:off x="311700" y="1618200"/>
            <a:ext cx="8416800" cy="295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Cambios en el precio</a:t>
            </a:r>
          </a:p>
          <a:p>
            <a:pPr marL="171450" indent="-171450">
              <a:spcAft>
                <a:spcPts val="1200"/>
              </a:spcAft>
            </a:pPr>
            <a:r>
              <a:rPr lang="es-MX" dirty="0" smtClean="0"/>
              <a:t>El cambio en los precios puede alterar el poder de compra de los consumidores. Un incremento en los precios reduce el poder de compra y una disminución del precio aumenta el poder de compra. </a:t>
            </a:r>
          </a:p>
          <a:p>
            <a:pPr marL="171450" indent="-171450">
              <a:spcAft>
                <a:spcPts val="1200"/>
              </a:spcAft>
            </a:pPr>
            <a:r>
              <a:rPr lang="es-MX" dirty="0" smtClean="0"/>
              <a:t>Cuando cambian los precios se modifica la pendiente de la restricción de presupuesto y a su vez, el costo de oportunidad que enfrenta el consumidor. </a:t>
            </a:r>
          </a:p>
          <a:p>
            <a:pPr marL="171450" indent="-171450">
              <a:spcAft>
                <a:spcPts val="1200"/>
              </a:spcAft>
            </a:pPr>
            <a:r>
              <a:rPr lang="es-MX" dirty="0" smtClean="0"/>
              <a:t>Es importante que los mercados sean competitivos y con precios justos, ya que si las empresas se coluden incrementando los precios disminuyen el poder de compra de los consumidores y su bienestar. </a:t>
            </a:r>
          </a:p>
          <a:p>
            <a:pPr marL="171450" indent="-171450">
              <a:spcAft>
                <a:spcPts val="1200"/>
              </a:spcAft>
            </a:pPr>
            <a:endParaRPr dirty="0"/>
          </a:p>
        </p:txBody>
      </p:sp>
      <p:pic>
        <p:nvPicPr>
          <p:cNvPr id="2" name="Imagen 1"/>
          <p:cNvPicPr>
            <a:picLocks noChangeAspect="1"/>
          </p:cNvPicPr>
          <p:nvPr/>
        </p:nvPicPr>
        <p:blipFill>
          <a:blip r:embed="rId3"/>
          <a:stretch>
            <a:fillRect/>
          </a:stretch>
        </p:blipFill>
        <p:spPr>
          <a:xfrm>
            <a:off x="7147392" y="698592"/>
            <a:ext cx="926344" cy="804258"/>
          </a:xfrm>
          <a:prstGeom prst="rect">
            <a:avLst/>
          </a:prstGeom>
        </p:spPr>
      </p:pic>
    </p:spTree>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Gota</Template>
  <TotalTime>153</TotalTime>
  <Words>987</Words>
  <Application>Microsoft Office PowerPoint</Application>
  <PresentationFormat>Presentación en pantalla (16:9)</PresentationFormat>
  <Paragraphs>80</Paragraphs>
  <Slides>13</Slides>
  <Notes>13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Tw Cen MT</vt:lpstr>
      <vt:lpstr>Gota</vt:lpstr>
      <vt:lpstr>Cambios en la restricción de presupuesto</vt:lpstr>
      <vt:lpstr>Tema 1</vt:lpstr>
      <vt:lpstr>Tema 1</vt:lpstr>
      <vt:lpstr>Tema 1</vt:lpstr>
      <vt:lpstr>Tema 1</vt:lpstr>
      <vt:lpstr>Tema 2</vt:lpstr>
      <vt:lpstr>Tema 2</vt:lpstr>
      <vt:lpstr>Tema 1</vt:lpstr>
      <vt:lpstr>Tema 2</vt:lpstr>
      <vt:lpstr>Tema 2</vt:lpstr>
      <vt:lpstr>Tema 2</vt:lpstr>
      <vt:lpstr>Tema 2</vt:lpstr>
      <vt:lpstr>Tema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AIO-Upla</cp:lastModifiedBy>
  <cp:revision>18</cp:revision>
  <dcterms:modified xsi:type="dcterms:W3CDTF">2022-04-18T17:09:04Z</dcterms:modified>
</cp:coreProperties>
</file>