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10"/>
  </p:notesMasterIdLst>
  <p:sldIdLst>
    <p:sldId id="259" r:id="rId2"/>
    <p:sldId id="260" r:id="rId3"/>
    <p:sldId id="261" r:id="rId4"/>
    <p:sldId id="263" r:id="rId5"/>
    <p:sldId id="264" r:id="rId6"/>
    <p:sldId id="266" r:id="rId7"/>
    <p:sldId id="267" r:id="rId8"/>
    <p:sldId id="273" r:id="rId9"/>
  </p:sldIdLst>
  <p:sldSz cx="9144000" cy="5143500" type="screen16x9"/>
  <p:notesSz cx="6858000" cy="9144000"/>
  <p:embeddedFontLst>
    <p:embeddedFont>
      <p:font typeface="Tw Cen MT" panose="020B0602020104020603"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0E8022-8A52-45C3-B26D-0CFCE1519113}">
  <a:tblStyle styleId="{BC0E8022-8A52-45C3-B26D-0CFCE15191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5052ab2a5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5052ab2a5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5052ab2a5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5052ab2a5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5052ab2a5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5052ab2a5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5052ab2a5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5052ab2a5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5052ab2a5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5052ab2a5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5052ab2a5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5052ab2a5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5052ab2a5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5052ab2a5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5052ab2a5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5052ab2a5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36662CE-4A71-4D5D-9558-6723372B62E6}" type="datetimeFigureOut">
              <a:rPr lang="es-CL" smtClean="0"/>
              <a:t>18-04-2022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0974683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6662CE-4A71-4D5D-9558-6723372B62E6}" type="datetimeFigureOut">
              <a:rPr lang="es-CL" smtClean="0"/>
              <a:t>18-04-2022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4010272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6662CE-4A71-4D5D-9558-6723372B62E6}" type="datetimeFigureOut">
              <a:rPr lang="es-CL" smtClean="0"/>
              <a:t>18-04-2022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8207186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6662CE-4A71-4D5D-9558-6723372B62E6}" type="datetimeFigureOut">
              <a:rPr lang="es-CL" smtClean="0"/>
              <a:t>18-04-2022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8586954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6662CE-4A71-4D5D-9558-6723372B62E6}" type="datetimeFigureOut">
              <a:rPr lang="es-CL" smtClean="0"/>
              <a:t>18-04-2022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41391446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36662CE-4A71-4D5D-9558-6723372B62E6}" type="datetimeFigureOut">
              <a:rPr lang="es-CL" smtClean="0"/>
              <a:t>18-04-2022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9737942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36662CE-4A71-4D5D-9558-6723372B62E6}" type="datetimeFigureOut">
              <a:rPr lang="es-CL" smtClean="0"/>
              <a:t>18-04-2022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1264326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6662CE-4A71-4D5D-9558-6723372B62E6}" type="datetimeFigureOut">
              <a:rPr lang="es-CL" smtClean="0"/>
              <a:t>18-04-2022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8408782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6662CE-4A71-4D5D-9558-6723372B62E6}" type="datetimeFigureOut">
              <a:rPr lang="es-CL" smtClean="0"/>
              <a:t>18-04-2022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07086070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57366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36662CE-4A71-4D5D-9558-6723372B62E6}" type="datetimeFigureOut">
              <a:rPr lang="es-CL" smtClean="0"/>
              <a:t>18-04-2022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28119596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36662CE-4A71-4D5D-9558-6723372B62E6}" type="datetimeFigureOut">
              <a:rPr lang="es-CL" smtClean="0"/>
              <a:t>18-04-2022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5168056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36662CE-4A71-4D5D-9558-6723372B62E6}" type="datetimeFigureOut">
              <a:rPr lang="es-CL" smtClean="0"/>
              <a:t>18-04-2022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41548204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2" name="Content Placeholder 3"/>
          <p:cNvSpPr>
            <a:spLocks noGrp="1"/>
          </p:cNvSpPr>
          <p:nvPr>
            <p:ph sz="quarter" idx="13"/>
          </p:nvPr>
        </p:nvSpPr>
        <p:spPr>
          <a:xfrm>
            <a:off x="685331" y="2288260"/>
            <a:ext cx="3829520"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13" name="Content Placeholder 5"/>
          <p:cNvSpPr>
            <a:spLocks noGrp="1"/>
          </p:cNvSpPr>
          <p:nvPr>
            <p:ph sz="quarter" idx="14"/>
          </p:nvPr>
        </p:nvSpPr>
        <p:spPr>
          <a:xfrm>
            <a:off x="4629150" y="2288260"/>
            <a:ext cx="3829051" cy="205514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36662CE-4A71-4D5D-9558-6723372B62E6}" type="datetimeFigureOut">
              <a:rPr lang="es-CL" smtClean="0"/>
              <a:t>18-04-2022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4184577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36662CE-4A71-4D5D-9558-6723372B62E6}" type="datetimeFigureOut">
              <a:rPr lang="es-CL" smtClean="0"/>
              <a:t>18-04-2022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6359440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36662CE-4A71-4D5D-9558-6723372B62E6}" type="datetimeFigureOut">
              <a:rPr lang="es-CL" smtClean="0"/>
              <a:t>18-04-2022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7592804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6662CE-4A71-4D5D-9558-6723372B62E6}" type="datetimeFigureOut">
              <a:rPr lang="es-CL" smtClean="0"/>
              <a:t>18-04-2022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35143717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36662CE-4A71-4D5D-9558-6723372B62E6}" type="datetimeFigureOut">
              <a:rPr lang="es-CL" smtClean="0"/>
              <a:t>18-04-2022</a:t>
            </a:fld>
            <a:endParaRPr lang="es-C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15462158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36662CE-4A71-4D5D-9558-6723372B62E6}" type="datetimeFigureOut">
              <a:rPr lang="es-CL" smtClean="0"/>
              <a:t>18-04-2022</a:t>
            </a:fld>
            <a:endParaRPr lang="es-CL"/>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s-CL"/>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67877790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dirty="0" smtClean="0"/>
              <a:t> </a:t>
            </a:r>
            <a:r>
              <a:rPr lang="es" dirty="0" smtClean="0"/>
              <a:t>restricción de presupuesto</a:t>
            </a:r>
            <a:endParaRPr dirty="0"/>
          </a:p>
        </p:txBody>
      </p:sp>
      <p:sp>
        <p:nvSpPr>
          <p:cNvPr id="79" name="Google Shape;79;p16"/>
          <p:cNvSpPr txBox="1">
            <a:spLocks noGrp="1"/>
          </p:cNvSpPr>
          <p:nvPr>
            <p:ph type="subTitle" idx="1"/>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dirty="0"/>
          </a:p>
        </p:txBody>
      </p:sp>
      <p:sp>
        <p:nvSpPr>
          <p:cNvPr id="85" name="Google Shape;85;p17"/>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smtClean="0"/>
              <a:t>Restricción de presupuesto</a:t>
            </a:r>
          </a:p>
          <a:p>
            <a:pPr marL="0" lvl="0" indent="0">
              <a:spcAft>
                <a:spcPts val="1200"/>
              </a:spcAft>
              <a:buNone/>
            </a:pPr>
            <a:r>
              <a:rPr lang="es-MX" dirty="0" smtClean="0"/>
              <a:t>Representa </a:t>
            </a:r>
            <a:r>
              <a:rPr lang="es-MX" dirty="0"/>
              <a:t>las restricciones a las que se enfrenta un consumidor como consecuencia de su renta limitada.</a:t>
            </a:r>
          </a:p>
          <a:p>
            <a:pPr marL="0" lvl="0" indent="0">
              <a:spcAft>
                <a:spcPts val="1200"/>
              </a:spcAft>
              <a:buNone/>
            </a:pPr>
            <a:r>
              <a:rPr lang="es-MX" dirty="0"/>
              <a:t>La recta presupuestaria indica todas las combinaciones de bienes (X, Y) con las que la cantidad total de dinero gastados es igual a la renta.</a:t>
            </a:r>
          </a:p>
          <a:p>
            <a:pPr marL="0" lvl="0" indent="0">
              <a:spcAft>
                <a:spcPts val="1200"/>
              </a:spcAft>
              <a:buNone/>
            </a:pPr>
            <a:r>
              <a:rPr lang="es-MX" dirty="0"/>
              <a:t>Si consideramos una economía con solo dos bienes (X, Y), entonces:</a:t>
            </a:r>
          </a:p>
          <a:p>
            <a:pPr marL="0" lvl="0" indent="0" algn="l" rtl="0">
              <a:spcBef>
                <a:spcPts val="0"/>
              </a:spcBef>
              <a:spcAft>
                <a:spcPts val="1200"/>
              </a:spcAft>
              <a:buNone/>
            </a:pPr>
            <a:endParaRPr dirty="0"/>
          </a:p>
        </p:txBody>
      </p:sp>
      <p:pic>
        <p:nvPicPr>
          <p:cNvPr id="3" name="Imagen 2"/>
          <p:cNvPicPr>
            <a:picLocks noChangeAspect="1"/>
          </p:cNvPicPr>
          <p:nvPr/>
        </p:nvPicPr>
        <p:blipFill>
          <a:blip r:embed="rId3"/>
          <a:stretch>
            <a:fillRect/>
          </a:stretch>
        </p:blipFill>
        <p:spPr>
          <a:xfrm>
            <a:off x="2805600" y="3744918"/>
            <a:ext cx="3429000" cy="546527"/>
          </a:xfrm>
          <a:prstGeom prst="rect">
            <a:avLst/>
          </a:prstGeom>
        </p:spPr>
      </p:pic>
      <p:pic>
        <p:nvPicPr>
          <p:cNvPr id="6" name="Google Shape;186;p32" descr="Aula de clases contorno"/>
          <p:cNvPicPr preferRelativeResize="0"/>
          <p:nvPr/>
        </p:nvPicPr>
        <p:blipFill rotWithShape="1">
          <a:blip r:embed="rId4">
            <a:alphaModFix/>
          </a:blip>
          <a:srcRect/>
          <a:stretch/>
        </p:blipFill>
        <p:spPr>
          <a:xfrm>
            <a:off x="7221682" y="631800"/>
            <a:ext cx="1003714" cy="98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dirty="0"/>
          </a:p>
        </p:txBody>
      </p:sp>
      <p:sp>
        <p:nvSpPr>
          <p:cNvPr id="91" name="Google Shape;91;p18"/>
          <p:cNvSpPr txBox="1">
            <a:spLocks noGrp="1"/>
          </p:cNvSpPr>
          <p:nvPr>
            <p:ph type="body" idx="1"/>
          </p:nvPr>
        </p:nvSpPr>
        <p:spPr>
          <a:xfrm>
            <a:off x="311700" y="1618199"/>
            <a:ext cx="8416800" cy="60545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MX" sz="1600" b="1" dirty="0" smtClean="0"/>
              <a:t>Restricción de presupuesto</a:t>
            </a:r>
            <a:endParaRPr sz="1600" b="1" dirty="0"/>
          </a:p>
        </p:txBody>
      </p:sp>
      <p:pic>
        <p:nvPicPr>
          <p:cNvPr id="3" name="Imagen 2"/>
          <p:cNvPicPr>
            <a:picLocks noChangeAspect="1"/>
          </p:cNvPicPr>
          <p:nvPr/>
        </p:nvPicPr>
        <p:blipFill>
          <a:blip r:embed="rId3"/>
          <a:stretch>
            <a:fillRect/>
          </a:stretch>
        </p:blipFill>
        <p:spPr>
          <a:xfrm>
            <a:off x="186863" y="2224090"/>
            <a:ext cx="8666473" cy="2919410"/>
          </a:xfrm>
          <a:prstGeom prst="rect">
            <a:avLst/>
          </a:prstGeom>
        </p:spPr>
      </p:pic>
      <p:pic>
        <p:nvPicPr>
          <p:cNvPr id="6" name="Google Shape;186;p32" descr="Aula de clases contorno"/>
          <p:cNvPicPr preferRelativeResize="0"/>
          <p:nvPr/>
        </p:nvPicPr>
        <p:blipFill rotWithShape="1">
          <a:blip r:embed="rId4">
            <a:alphaModFix/>
          </a:blip>
          <a:srcRect/>
          <a:stretch/>
        </p:blipFill>
        <p:spPr>
          <a:xfrm>
            <a:off x="7373341" y="715631"/>
            <a:ext cx="1209550" cy="9685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102" name="Google Shape;102;p20"/>
          <p:cNvSpPr txBox="1">
            <a:spLocks noGrp="1"/>
          </p:cNvSpPr>
          <p:nvPr>
            <p:ph type="body" idx="1"/>
          </p:nvPr>
        </p:nvSpPr>
        <p:spPr>
          <a:xfrm>
            <a:off x="311700" y="1618199"/>
            <a:ext cx="3792709" cy="3442173"/>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Conjunto presupuestario</a:t>
            </a:r>
          </a:p>
          <a:p>
            <a:pPr marL="0" lvl="0" indent="0">
              <a:spcAft>
                <a:spcPts val="1200"/>
              </a:spcAft>
              <a:buNone/>
            </a:pPr>
            <a:r>
              <a:rPr lang="es-MX" dirty="0" smtClean="0"/>
              <a:t>Es el conjunto </a:t>
            </a:r>
            <a:r>
              <a:rPr lang="es-MX" dirty="0"/>
              <a:t>de canastas de bienes que el consumidor puede adquirir con su ingreso. Todas las canastas que </a:t>
            </a:r>
            <a:r>
              <a:rPr lang="es-MX" dirty="0" smtClean="0"/>
              <a:t>se encuentran en la restricción de presupuesto o bajo ella (área coloreada en el gráfico). </a:t>
            </a:r>
          </a:p>
          <a:p>
            <a:pPr marL="0" lvl="0" indent="0">
              <a:spcAft>
                <a:spcPts val="1200"/>
              </a:spcAft>
              <a:buNone/>
            </a:pPr>
            <a:r>
              <a:rPr lang="es-MX" dirty="0" smtClean="0"/>
              <a:t>En la línea de restricción de presupuesto el gasto (G) es exactamente igual que el ingreso (I). Por sobre la línea de restricción el gasto es mayor que el ingreso y bajo la línea el gasto es menor que el ingreso. </a:t>
            </a:r>
            <a:endParaRPr lang="es-MX" dirty="0"/>
          </a:p>
        </p:txBody>
      </p:sp>
      <p:pic>
        <p:nvPicPr>
          <p:cNvPr id="2" name="Imagen 1"/>
          <p:cNvPicPr>
            <a:picLocks noChangeAspect="1"/>
          </p:cNvPicPr>
          <p:nvPr/>
        </p:nvPicPr>
        <p:blipFill>
          <a:blip r:embed="rId3"/>
          <a:stretch>
            <a:fillRect/>
          </a:stretch>
        </p:blipFill>
        <p:spPr>
          <a:xfrm>
            <a:off x="4607247" y="1868198"/>
            <a:ext cx="4121253" cy="2450804"/>
          </a:xfrm>
          <a:prstGeom prst="rect">
            <a:avLst/>
          </a:prstGeom>
        </p:spPr>
      </p:pic>
      <p:sp>
        <p:nvSpPr>
          <p:cNvPr id="3" name="CuadroTexto 2"/>
          <p:cNvSpPr txBox="1"/>
          <p:nvPr/>
        </p:nvSpPr>
        <p:spPr>
          <a:xfrm>
            <a:off x="5018809" y="1387500"/>
            <a:ext cx="3158237" cy="307777"/>
          </a:xfrm>
          <a:prstGeom prst="rect">
            <a:avLst/>
          </a:prstGeom>
          <a:noFill/>
        </p:spPr>
        <p:txBody>
          <a:bodyPr wrap="none" rtlCol="0">
            <a:spAutoFit/>
          </a:bodyPr>
          <a:lstStyle/>
          <a:p>
            <a:r>
              <a:rPr lang="es-MX" dirty="0" smtClean="0"/>
              <a:t>Gráfico de restricción de presupuesto</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Tema 1</a:t>
            </a:r>
            <a:endParaRPr/>
          </a:p>
        </p:txBody>
      </p:sp>
      <p:sp>
        <p:nvSpPr>
          <p:cNvPr id="108" name="Google Shape;108;p21"/>
          <p:cNvSpPr txBox="1">
            <a:spLocks noGrp="1"/>
          </p:cNvSpPr>
          <p:nvPr>
            <p:ph type="body" idx="1"/>
          </p:nvPr>
        </p:nvSpPr>
        <p:spPr>
          <a:xfrm>
            <a:off x="311700" y="1618200"/>
            <a:ext cx="3823882"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Cantidades máximas de “X” y de “Y”</a:t>
            </a:r>
          </a:p>
          <a:p>
            <a:pPr marL="0" lvl="0" indent="0" algn="l" rtl="0">
              <a:spcBef>
                <a:spcPts val="0"/>
              </a:spcBef>
              <a:spcAft>
                <a:spcPts val="1200"/>
              </a:spcAft>
              <a:buNone/>
            </a:pPr>
            <a:r>
              <a:rPr lang="es-MX" dirty="0" smtClean="0"/>
              <a:t>Si se gasta todo el dinero en el bien “Y” y cero en el bien X se obtiene la cantidad máxima de Y, es el punto donde corta la restricción de presupuesto al eje Y. </a:t>
            </a:r>
          </a:p>
          <a:p>
            <a:pPr marL="0" lvl="0" indent="0">
              <a:spcAft>
                <a:spcPts val="1200"/>
              </a:spcAft>
              <a:buNone/>
            </a:pPr>
            <a:r>
              <a:rPr lang="es-MX" dirty="0"/>
              <a:t>Si se gasta todo el dinero en el bien </a:t>
            </a:r>
            <a:r>
              <a:rPr lang="es-MX" dirty="0" smtClean="0"/>
              <a:t>“X” </a:t>
            </a:r>
            <a:r>
              <a:rPr lang="es-MX" dirty="0"/>
              <a:t>y cero en el bien </a:t>
            </a:r>
            <a:r>
              <a:rPr lang="es-MX" dirty="0" smtClean="0"/>
              <a:t>Y </a:t>
            </a:r>
            <a:r>
              <a:rPr lang="es-MX" dirty="0"/>
              <a:t>se obtiene la cantidad máxima de </a:t>
            </a:r>
            <a:r>
              <a:rPr lang="es-MX" dirty="0" smtClean="0"/>
              <a:t>X, </a:t>
            </a:r>
            <a:r>
              <a:rPr lang="es-MX" dirty="0"/>
              <a:t>es el punto donde corta la restricción de presupuesto al eje </a:t>
            </a:r>
            <a:r>
              <a:rPr lang="es-MX" dirty="0" smtClean="0"/>
              <a:t>X. </a:t>
            </a:r>
            <a:endParaRPr lang="es-MX" dirty="0"/>
          </a:p>
        </p:txBody>
      </p:sp>
      <p:cxnSp>
        <p:nvCxnSpPr>
          <p:cNvPr id="4" name="13 Conector recto"/>
          <p:cNvCxnSpPr/>
          <p:nvPr/>
        </p:nvCxnSpPr>
        <p:spPr>
          <a:xfrm>
            <a:off x="4982000" y="2689400"/>
            <a:ext cx="1785938" cy="1500188"/>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5" name="14 Triángulo rectángulo"/>
          <p:cNvSpPr/>
          <p:nvPr/>
        </p:nvSpPr>
        <p:spPr>
          <a:xfrm>
            <a:off x="4982000" y="2689400"/>
            <a:ext cx="1795462" cy="1525576"/>
          </a:xfrm>
          <a:prstGeom prst="rtTriangle">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endParaRPr lang="es-VE" sz="1600" b="1" dirty="0"/>
          </a:p>
        </p:txBody>
      </p:sp>
      <p:grpSp>
        <p:nvGrpSpPr>
          <p:cNvPr id="6" name="5 Grupo"/>
          <p:cNvGrpSpPr>
            <a:grpSpLocks/>
          </p:cNvGrpSpPr>
          <p:nvPr/>
        </p:nvGrpSpPr>
        <p:grpSpPr bwMode="auto">
          <a:xfrm>
            <a:off x="4687159" y="2054242"/>
            <a:ext cx="4148569" cy="2514745"/>
            <a:chOff x="991708" y="1695557"/>
            <a:chExt cx="3914582" cy="2748901"/>
          </a:xfrm>
        </p:grpSpPr>
        <p:cxnSp>
          <p:nvCxnSpPr>
            <p:cNvPr id="7" name="4 Conector recto"/>
            <p:cNvCxnSpPr/>
            <p:nvPr/>
          </p:nvCxnSpPr>
          <p:spPr>
            <a:xfrm>
              <a:off x="1278906" y="1843224"/>
              <a:ext cx="7492" cy="22281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5 Conector recto"/>
            <p:cNvCxnSpPr/>
            <p:nvPr/>
          </p:nvCxnSpPr>
          <p:spPr>
            <a:xfrm>
              <a:off x="1263927" y="4057484"/>
              <a:ext cx="2374278" cy="138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a:spLocks noChangeArrowheads="1"/>
            </p:cNvSpPr>
            <p:nvPr/>
          </p:nvSpPr>
          <p:spPr bwMode="auto">
            <a:xfrm>
              <a:off x="991708" y="1695557"/>
              <a:ext cx="925038" cy="33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VE" altLang="es-VE" sz="1400" b="1" dirty="0">
                  <a:latin typeface="Arial" panose="020B0604020202020204" pitchFamily="34" charset="0"/>
                </a:rPr>
                <a:t>Y</a:t>
              </a:r>
            </a:p>
          </p:txBody>
        </p:sp>
        <p:sp>
          <p:nvSpPr>
            <p:cNvPr id="11" name="10 CuadroTexto"/>
            <p:cNvSpPr txBox="1">
              <a:spLocks noChangeArrowheads="1"/>
            </p:cNvSpPr>
            <p:nvPr/>
          </p:nvSpPr>
          <p:spPr bwMode="auto">
            <a:xfrm>
              <a:off x="3477530" y="4107998"/>
              <a:ext cx="1428760" cy="33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VE" altLang="es-VE" sz="1400" b="1" dirty="0">
                  <a:latin typeface="Arial" panose="020B0604020202020204" pitchFamily="34" charset="0"/>
                </a:rPr>
                <a:t>X</a:t>
              </a:r>
            </a:p>
          </p:txBody>
        </p:sp>
      </p:grpSp>
      <p:sp>
        <p:nvSpPr>
          <p:cNvPr id="15" name="19 CuadroTexto"/>
          <p:cNvSpPr txBox="1">
            <a:spLocks noChangeArrowheads="1"/>
          </p:cNvSpPr>
          <p:nvPr/>
        </p:nvSpPr>
        <p:spPr bwMode="auto">
          <a:xfrm>
            <a:off x="6482188" y="4261025"/>
            <a:ext cx="6429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VE" altLang="es-VE" sz="1200" b="1">
                <a:latin typeface="Arial" panose="020B0604020202020204" pitchFamily="34" charset="0"/>
              </a:rPr>
              <a:t>X max</a:t>
            </a:r>
          </a:p>
        </p:txBody>
      </p:sp>
      <p:sp>
        <p:nvSpPr>
          <p:cNvPr id="16" name="20 CuadroTexto"/>
          <p:cNvSpPr txBox="1">
            <a:spLocks noChangeArrowheads="1"/>
          </p:cNvSpPr>
          <p:nvPr/>
        </p:nvSpPr>
        <p:spPr bwMode="auto">
          <a:xfrm rot="16200000">
            <a:off x="4512894" y="2587006"/>
            <a:ext cx="642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VE" altLang="es-VE" sz="1200" b="1">
                <a:latin typeface="Arial" panose="020B0604020202020204" pitchFamily="34" charset="0"/>
              </a:rPr>
              <a:t>Y max</a:t>
            </a:r>
          </a:p>
        </p:txBody>
      </p:sp>
      <p:sp>
        <p:nvSpPr>
          <p:cNvPr id="17" name="41 CuadroTexto"/>
          <p:cNvSpPr txBox="1">
            <a:spLocks noChangeArrowheads="1"/>
          </p:cNvSpPr>
          <p:nvPr/>
        </p:nvSpPr>
        <p:spPr bwMode="auto">
          <a:xfrm>
            <a:off x="4767688" y="4118150"/>
            <a:ext cx="214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VE" altLang="es-VE" sz="1400" b="1">
                <a:latin typeface="Arial" panose="020B0604020202020204" pitchFamily="34" charset="0"/>
              </a:rPr>
              <a:t>0</a:t>
            </a:r>
          </a:p>
        </p:txBody>
      </p:sp>
      <p:sp>
        <p:nvSpPr>
          <p:cNvPr id="20" name="CuadroTexto 19"/>
          <p:cNvSpPr txBox="1"/>
          <p:nvPr/>
        </p:nvSpPr>
        <p:spPr>
          <a:xfrm>
            <a:off x="5359240" y="2028854"/>
            <a:ext cx="1996059" cy="307777"/>
          </a:xfrm>
          <a:prstGeom prst="rect">
            <a:avLst/>
          </a:prstGeom>
          <a:noFill/>
          <a:ln>
            <a:solidFill>
              <a:schemeClr val="accent1"/>
            </a:solidFill>
          </a:ln>
        </p:spPr>
        <p:txBody>
          <a:bodyPr wrap="none" rtlCol="0">
            <a:spAutoFit/>
          </a:bodyPr>
          <a:lstStyle/>
          <a:p>
            <a:r>
              <a:rPr lang="es-MX" dirty="0" smtClean="0"/>
              <a:t>Cantidad máxima de Y</a:t>
            </a:r>
            <a:endParaRPr lang="en-US" dirty="0"/>
          </a:p>
        </p:txBody>
      </p:sp>
      <p:cxnSp>
        <p:nvCxnSpPr>
          <p:cNvPr id="22" name="Conector recto de flecha 21"/>
          <p:cNvCxnSpPr/>
          <p:nvPr/>
        </p:nvCxnSpPr>
        <p:spPr>
          <a:xfrm flipH="1">
            <a:off x="4999464" y="2403649"/>
            <a:ext cx="875505" cy="204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6822219" y="3452188"/>
            <a:ext cx="1996059" cy="307777"/>
          </a:xfrm>
          <a:prstGeom prst="rect">
            <a:avLst/>
          </a:prstGeom>
          <a:noFill/>
          <a:ln>
            <a:solidFill>
              <a:schemeClr val="accent1"/>
            </a:solidFill>
          </a:ln>
        </p:spPr>
        <p:txBody>
          <a:bodyPr wrap="none" rtlCol="0">
            <a:spAutoFit/>
          </a:bodyPr>
          <a:lstStyle/>
          <a:p>
            <a:r>
              <a:rPr lang="es-MX" dirty="0" smtClean="0"/>
              <a:t>Cantidad máxima de X</a:t>
            </a:r>
            <a:endParaRPr lang="en-US" dirty="0"/>
          </a:p>
        </p:txBody>
      </p:sp>
      <p:cxnSp>
        <p:nvCxnSpPr>
          <p:cNvPr id="24" name="Conector recto de flecha 23"/>
          <p:cNvCxnSpPr/>
          <p:nvPr/>
        </p:nvCxnSpPr>
        <p:spPr>
          <a:xfrm flipH="1">
            <a:off x="6822219" y="3834245"/>
            <a:ext cx="804708" cy="283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5018809" y="1439455"/>
            <a:ext cx="3158237" cy="307777"/>
          </a:xfrm>
          <a:prstGeom prst="rect">
            <a:avLst/>
          </a:prstGeom>
          <a:noFill/>
        </p:spPr>
        <p:txBody>
          <a:bodyPr wrap="none" rtlCol="0">
            <a:spAutoFit/>
          </a:bodyPr>
          <a:lstStyle/>
          <a:p>
            <a:r>
              <a:rPr lang="es-MX" dirty="0" smtClean="0"/>
              <a:t>Gráfico de restricción de presupuesto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dirty="0"/>
          </a:p>
        </p:txBody>
      </p:sp>
      <p:sp>
        <p:nvSpPr>
          <p:cNvPr id="119" name="Google Shape;119;p23"/>
          <p:cNvSpPr txBox="1">
            <a:spLocks noGrp="1"/>
          </p:cNvSpPr>
          <p:nvPr>
            <p:ph type="body" idx="1"/>
          </p:nvPr>
        </p:nvSpPr>
        <p:spPr>
          <a:xfrm>
            <a:off x="311700" y="1566245"/>
            <a:ext cx="4301864" cy="2950800"/>
          </a:xfrm>
          <a:prstGeom prst="rect">
            <a:avLst/>
          </a:prstGeom>
        </p:spPr>
        <p:txBody>
          <a:bodyPr spcFirstLastPara="1" wrap="square" lIns="91425" tIns="91425" rIns="91425" bIns="91425" anchor="t" anchorCtr="0">
            <a:normAutofit/>
          </a:bodyPr>
          <a:lstStyle/>
          <a:p>
            <a:pPr marL="0" lvl="0" indent="0">
              <a:spcAft>
                <a:spcPts val="1200"/>
              </a:spcAft>
              <a:buNone/>
            </a:pPr>
            <a:r>
              <a:rPr lang="es-MX" b="1" dirty="0"/>
              <a:t>Cantidades máximas de “X” y de “Y”</a:t>
            </a:r>
          </a:p>
          <a:p>
            <a:pPr marL="0" lvl="0" indent="0" algn="l" rtl="0">
              <a:spcBef>
                <a:spcPts val="0"/>
              </a:spcBef>
              <a:spcAft>
                <a:spcPts val="1200"/>
              </a:spcAft>
              <a:buNone/>
            </a:pPr>
            <a:r>
              <a:rPr lang="es-MX" dirty="0" smtClean="0"/>
              <a:t>La cantidad máxima de Y es: </a:t>
            </a:r>
          </a:p>
          <a:p>
            <a:pPr marL="0" lvl="0" indent="0" algn="l" rtl="0">
              <a:spcBef>
                <a:spcPts val="0"/>
              </a:spcBef>
              <a:spcAft>
                <a:spcPts val="1200"/>
              </a:spcAft>
              <a:buNone/>
            </a:pPr>
            <a:endParaRPr lang="es-MX" dirty="0"/>
          </a:p>
          <a:p>
            <a:pPr marL="0" lvl="0" indent="0" algn="l" rtl="0">
              <a:spcBef>
                <a:spcPts val="0"/>
              </a:spcBef>
              <a:spcAft>
                <a:spcPts val="1200"/>
              </a:spcAft>
              <a:buNone/>
            </a:pPr>
            <a:endParaRPr lang="es-MX" dirty="0" smtClean="0"/>
          </a:p>
          <a:p>
            <a:pPr marL="0" lvl="0" indent="0" algn="l" rtl="0">
              <a:spcBef>
                <a:spcPts val="0"/>
              </a:spcBef>
              <a:spcAft>
                <a:spcPts val="1200"/>
              </a:spcAft>
              <a:buNone/>
            </a:pPr>
            <a:endParaRPr lang="es-MX" dirty="0"/>
          </a:p>
          <a:p>
            <a:pPr marL="0" lvl="0" indent="0">
              <a:spcAft>
                <a:spcPts val="1200"/>
              </a:spcAft>
              <a:buNone/>
            </a:pPr>
            <a:r>
              <a:rPr lang="es-MX" dirty="0"/>
              <a:t>La cantidad máxima de </a:t>
            </a:r>
            <a:r>
              <a:rPr lang="es-MX" dirty="0" smtClean="0"/>
              <a:t>X </a:t>
            </a:r>
            <a:r>
              <a:rPr lang="es-MX" dirty="0"/>
              <a:t>es: </a:t>
            </a:r>
          </a:p>
          <a:p>
            <a:pPr marL="0" lvl="0" indent="0" algn="l" rtl="0">
              <a:spcBef>
                <a:spcPts val="0"/>
              </a:spcBef>
              <a:spcAft>
                <a:spcPts val="1200"/>
              </a:spcAft>
              <a:buNone/>
            </a:pPr>
            <a:endParaRPr lang="es-MX" dirty="0" smtClean="0"/>
          </a:p>
          <a:p>
            <a:pPr marL="0" lvl="0" indent="0" algn="l" rtl="0">
              <a:spcBef>
                <a:spcPts val="0"/>
              </a:spcBef>
              <a:spcAft>
                <a:spcPts val="1200"/>
              </a:spcAft>
              <a:buNone/>
            </a:pPr>
            <a:endParaRPr dirty="0"/>
          </a:p>
        </p:txBody>
      </p:sp>
      <p:sp>
        <p:nvSpPr>
          <p:cNvPr id="5" name="CuadroTexto 4"/>
          <p:cNvSpPr txBox="1"/>
          <p:nvPr/>
        </p:nvSpPr>
        <p:spPr>
          <a:xfrm>
            <a:off x="5040962" y="1079723"/>
            <a:ext cx="3158237" cy="307777"/>
          </a:xfrm>
          <a:prstGeom prst="rect">
            <a:avLst/>
          </a:prstGeom>
          <a:noFill/>
        </p:spPr>
        <p:txBody>
          <a:bodyPr wrap="none" rtlCol="0">
            <a:spAutoFit/>
          </a:bodyPr>
          <a:lstStyle/>
          <a:p>
            <a:r>
              <a:rPr lang="es-MX" dirty="0" smtClean="0"/>
              <a:t>Gráfico de restricción de presupuesto</a:t>
            </a:r>
            <a:endParaRPr lang="en-US" dirty="0"/>
          </a:p>
        </p:txBody>
      </p:sp>
      <p:pic>
        <p:nvPicPr>
          <p:cNvPr id="3" name="Imagen 2"/>
          <p:cNvPicPr>
            <a:picLocks noChangeAspect="1"/>
          </p:cNvPicPr>
          <p:nvPr/>
        </p:nvPicPr>
        <p:blipFill>
          <a:blip r:embed="rId3"/>
          <a:stretch>
            <a:fillRect/>
          </a:stretch>
        </p:blipFill>
        <p:spPr>
          <a:xfrm>
            <a:off x="483536" y="2301114"/>
            <a:ext cx="1979109" cy="1107104"/>
          </a:xfrm>
          <a:prstGeom prst="rect">
            <a:avLst/>
          </a:prstGeom>
        </p:spPr>
      </p:pic>
      <p:pic>
        <p:nvPicPr>
          <p:cNvPr id="4" name="Imagen 3"/>
          <p:cNvPicPr>
            <a:picLocks noChangeAspect="1"/>
          </p:cNvPicPr>
          <p:nvPr/>
        </p:nvPicPr>
        <p:blipFill>
          <a:blip r:embed="rId4"/>
          <a:stretch>
            <a:fillRect/>
          </a:stretch>
        </p:blipFill>
        <p:spPr>
          <a:xfrm>
            <a:off x="483536" y="3844797"/>
            <a:ext cx="1979109" cy="1122058"/>
          </a:xfrm>
          <a:prstGeom prst="rect">
            <a:avLst/>
          </a:prstGeom>
        </p:spPr>
      </p:pic>
      <p:pic>
        <p:nvPicPr>
          <p:cNvPr id="37" name="Imagen 36"/>
          <p:cNvPicPr>
            <a:picLocks noChangeAspect="1"/>
          </p:cNvPicPr>
          <p:nvPr/>
        </p:nvPicPr>
        <p:blipFill>
          <a:blip r:embed="rId5"/>
          <a:stretch>
            <a:fillRect/>
          </a:stretch>
        </p:blipFill>
        <p:spPr>
          <a:xfrm>
            <a:off x="4458832" y="1387500"/>
            <a:ext cx="4517528" cy="34201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dirty="0"/>
              <a:t/>
            </a:r>
            <a:br>
              <a:rPr lang="es" dirty="0"/>
            </a:br>
            <a:endParaRPr dirty="0"/>
          </a:p>
        </p:txBody>
      </p:sp>
      <p:sp>
        <p:nvSpPr>
          <p:cNvPr id="125" name="Google Shape;125;p24"/>
          <p:cNvSpPr txBox="1">
            <a:spLocks noGrp="1"/>
          </p:cNvSpPr>
          <p:nvPr>
            <p:ph type="body" idx="1"/>
          </p:nvPr>
        </p:nvSpPr>
        <p:spPr>
          <a:xfrm>
            <a:off x="311700" y="1618200"/>
            <a:ext cx="4426555"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b="1" dirty="0" smtClean="0"/>
              <a:t>Pendiente de la restricción de presupuesto</a:t>
            </a:r>
          </a:p>
          <a:p>
            <a:pPr marL="0" lvl="0" indent="0" algn="l" rtl="0">
              <a:spcBef>
                <a:spcPts val="0"/>
              </a:spcBef>
              <a:spcAft>
                <a:spcPts val="1200"/>
              </a:spcAft>
              <a:buNone/>
            </a:pPr>
            <a:r>
              <a:rPr lang="es-MX" dirty="0" smtClean="0"/>
              <a:t>La pendiente de la restricción de presupuesto mide el costo de oportunidad. Esto quiere decir, cuantas unidades del bien “Y” se deben dejar para consumir una unidad adicional del bien “X”. </a:t>
            </a:r>
          </a:p>
          <a:p>
            <a:pPr marL="0" lvl="0" indent="0" algn="l" rtl="0">
              <a:spcBef>
                <a:spcPts val="0"/>
              </a:spcBef>
              <a:spcAft>
                <a:spcPts val="1200"/>
              </a:spcAft>
              <a:buNone/>
            </a:pPr>
            <a:r>
              <a:rPr lang="es-MX" dirty="0" smtClean="0"/>
              <a:t>Según la ecuación de la recta, la pendiente de la restricción será lo que acompañe a “X” una vez despejada la variable Y. </a:t>
            </a:r>
            <a:endParaRPr dirty="0"/>
          </a:p>
        </p:txBody>
      </p:sp>
      <p:pic>
        <p:nvPicPr>
          <p:cNvPr id="4" name="Imagen 3"/>
          <p:cNvPicPr>
            <a:picLocks noChangeAspect="1"/>
          </p:cNvPicPr>
          <p:nvPr/>
        </p:nvPicPr>
        <p:blipFill>
          <a:blip r:embed="rId3"/>
          <a:stretch>
            <a:fillRect/>
          </a:stretch>
        </p:blipFill>
        <p:spPr>
          <a:xfrm>
            <a:off x="4852555" y="1767553"/>
            <a:ext cx="4095214" cy="3001874"/>
          </a:xfrm>
          <a:prstGeom prst="rect">
            <a:avLst/>
          </a:prstGeom>
        </p:spPr>
      </p:pic>
      <p:sp>
        <p:nvSpPr>
          <p:cNvPr id="7" name="CuadroTexto 6"/>
          <p:cNvSpPr txBox="1"/>
          <p:nvPr/>
        </p:nvSpPr>
        <p:spPr>
          <a:xfrm>
            <a:off x="5321043" y="1315932"/>
            <a:ext cx="3158237" cy="307777"/>
          </a:xfrm>
          <a:prstGeom prst="rect">
            <a:avLst/>
          </a:prstGeom>
          <a:noFill/>
        </p:spPr>
        <p:txBody>
          <a:bodyPr wrap="none" rtlCol="0">
            <a:spAutoFit/>
          </a:bodyPr>
          <a:lstStyle/>
          <a:p>
            <a:r>
              <a:rPr lang="es-MX" dirty="0" smtClean="0"/>
              <a:t>Gráfico de restricción de presupuesto</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631800"/>
            <a:ext cx="84168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Tema </a:t>
            </a:r>
            <a:r>
              <a:rPr lang="es" dirty="0" smtClean="0"/>
              <a:t>1</a:t>
            </a:r>
            <a:endParaRPr dirty="0"/>
          </a:p>
        </p:txBody>
      </p:sp>
      <p:sp>
        <p:nvSpPr>
          <p:cNvPr id="159" name="Google Shape;159;p30"/>
          <p:cNvSpPr txBox="1">
            <a:spLocks noGrp="1"/>
          </p:cNvSpPr>
          <p:nvPr>
            <p:ph type="body" idx="1"/>
          </p:nvPr>
        </p:nvSpPr>
        <p:spPr>
          <a:xfrm>
            <a:off x="311700" y="1618200"/>
            <a:ext cx="8416800" cy="295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MX" dirty="0" smtClean="0"/>
              <a:t>Resumen</a:t>
            </a:r>
          </a:p>
          <a:p>
            <a:pPr marL="171450" indent="-171450">
              <a:spcAft>
                <a:spcPts val="1200"/>
              </a:spcAft>
            </a:pPr>
            <a:r>
              <a:rPr lang="es-MX" dirty="0" smtClean="0"/>
              <a:t>La restricción de presupuesto nos permite saber cuanto es el limite de consumo que tiene el consumidor. </a:t>
            </a:r>
          </a:p>
          <a:p>
            <a:pPr marL="171450" indent="-171450">
              <a:spcAft>
                <a:spcPts val="1200"/>
              </a:spcAft>
            </a:pPr>
            <a:r>
              <a:rPr lang="es-MX" dirty="0" smtClean="0"/>
              <a:t>No es solo el ingreso lo que determina cuanto puede consumir, sino que también los precios de los productos. Por ejemplo, si los precios de todos los productos que consumo suben al doble, es lo mismo que si me quitaran la mitad de mi ingreso. </a:t>
            </a:r>
          </a:p>
          <a:p>
            <a:pPr marL="171450" indent="-171450">
              <a:spcAft>
                <a:spcPts val="1200"/>
              </a:spcAft>
            </a:pPr>
            <a:r>
              <a:rPr lang="es-MX" dirty="0" smtClean="0"/>
              <a:t>La pendiente de la restricción de presupuesto mide el costo de oportunidad de las elecciones del consumidor. Se interpreta como la cantidad que debo deja de consumir del bien “Y” para aumentar el consumo del bien “X” en una unidad. </a:t>
            </a:r>
          </a:p>
        </p:txBody>
      </p:sp>
      <p:pic>
        <p:nvPicPr>
          <p:cNvPr id="2" name="Imagen 1"/>
          <p:cNvPicPr>
            <a:picLocks noChangeAspect="1"/>
          </p:cNvPicPr>
          <p:nvPr/>
        </p:nvPicPr>
        <p:blipFill>
          <a:blip r:embed="rId3"/>
          <a:stretch>
            <a:fillRect/>
          </a:stretch>
        </p:blipFill>
        <p:spPr>
          <a:xfrm>
            <a:off x="7304809" y="813942"/>
            <a:ext cx="936736" cy="804258"/>
          </a:xfrm>
          <a:prstGeom prst="rect">
            <a:avLst/>
          </a:prstGeom>
        </p:spPr>
      </p:pic>
    </p:spTree>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Gota</Template>
  <TotalTime>205</TotalTime>
  <Words>496</Words>
  <Application>Microsoft Office PowerPoint</Application>
  <PresentationFormat>Presentación en pantalla (16:9)</PresentationFormat>
  <Paragraphs>40</Paragraphs>
  <Slides>8</Slides>
  <Notes>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Tw Cen MT</vt:lpstr>
      <vt:lpstr>Gota</vt:lpstr>
      <vt:lpstr> restricción de presupuesto</vt:lpstr>
      <vt:lpstr>Presentación de PowerPoint</vt:lpstr>
      <vt:lpstr>Presentación de PowerPoint</vt:lpstr>
      <vt:lpstr>Tema 1</vt:lpstr>
      <vt:lpstr>Tema 1</vt:lpstr>
      <vt:lpstr>Presentación de PowerPoint</vt:lpstr>
      <vt:lpstr> </vt:lpstr>
      <vt:lpstr>Tema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AIO-Upla</cp:lastModifiedBy>
  <cp:revision>16</cp:revision>
  <dcterms:modified xsi:type="dcterms:W3CDTF">2022-04-18T17:09:33Z</dcterms:modified>
</cp:coreProperties>
</file>