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  <p:sldMasterId id="2147483686" r:id="rId3"/>
    <p:sldMasterId id="2147483711" r:id="rId4"/>
  </p:sldMasterIdLst>
  <p:notesMasterIdLst>
    <p:notesMasterId r:id="rId21"/>
  </p:notesMasterIdLst>
  <p:sldIdLst>
    <p:sldId id="362" r:id="rId5"/>
    <p:sldId id="329" r:id="rId6"/>
    <p:sldId id="355" r:id="rId7"/>
    <p:sldId id="356" r:id="rId8"/>
    <p:sldId id="357" r:id="rId9"/>
    <p:sldId id="358" r:id="rId10"/>
    <p:sldId id="359" r:id="rId11"/>
    <p:sldId id="360" r:id="rId12"/>
    <p:sldId id="346" r:id="rId13"/>
    <p:sldId id="345" r:id="rId14"/>
    <p:sldId id="364" r:id="rId15"/>
    <p:sldId id="349" r:id="rId16"/>
    <p:sldId id="350" r:id="rId17"/>
    <p:sldId id="348" r:id="rId18"/>
    <p:sldId id="347" r:id="rId19"/>
    <p:sldId id="36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7" autoAdjust="0"/>
    <p:restoredTop sz="94660"/>
  </p:normalViewPr>
  <p:slideViewPr>
    <p:cSldViewPr>
      <p:cViewPr varScale="1">
        <p:scale>
          <a:sx n="109" d="100"/>
          <a:sy n="109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227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B997-B149-45BC-90B3-9EC4DA1B87F7}" type="datetimeFigureOut">
              <a:rPr lang="es-ES" smtClean="0"/>
              <a:pPr/>
              <a:t>11/04/2022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40E06-6DD0-427D-8660-D11635C1285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40E06-6DD0-427D-8660-D11635C1285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35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240B51-2236-4F52-9118-178CFA0602ED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4800" y="533400"/>
            <a:ext cx="3557588" cy="2667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429001"/>
            <a:ext cx="5029200" cy="5180975"/>
          </a:xfrm>
          <a:noFill/>
          <a:ln/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3658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53992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8597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83630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119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71466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7678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55457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17154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32170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73297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3275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1238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819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3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95468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28A0-8F48-4303-B30C-2AB8F37436F9}" type="datetimeFigureOut">
              <a:rPr lang="es-CL" smtClean="0"/>
              <a:t>11-04-2022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116A4-B7F8-48B3-9998-4407AA6A30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0563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CuadroTexto"/>
          <p:cNvSpPr txBox="1">
            <a:spLocks noChangeArrowheads="1"/>
          </p:cNvSpPr>
          <p:nvPr/>
        </p:nvSpPr>
        <p:spPr bwMode="auto">
          <a:xfrm>
            <a:off x="357188" y="5357813"/>
            <a:ext cx="24987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2400" b="1">
                <a:solidFill>
                  <a:schemeClr val="bg1"/>
                </a:solidFill>
                <a:latin typeface="Calibri" pitchFamily="34" charset="0"/>
              </a:rPr>
              <a:t>XXXXX X XX  XXXX</a:t>
            </a:r>
          </a:p>
          <a:p>
            <a:pPr>
              <a:defRPr/>
            </a:pPr>
            <a:r>
              <a:rPr lang="es-CL" b="1">
                <a:solidFill>
                  <a:schemeClr val="bg1"/>
                </a:solidFill>
                <a:latin typeface="Calibri" pitchFamily="34" charset="0"/>
              </a:rPr>
              <a:t>YY’ZZ</a:t>
            </a:r>
            <a:endParaRPr lang="es-CL" sz="14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CuadroTexto"/>
          <p:cNvSpPr txBox="1">
            <a:spLocks noChangeArrowheads="1"/>
          </p:cNvSpPr>
          <p:nvPr/>
        </p:nvSpPr>
        <p:spPr bwMode="auto">
          <a:xfrm>
            <a:off x="357188" y="5357813"/>
            <a:ext cx="24987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CL" sz="2400" b="1">
                <a:solidFill>
                  <a:schemeClr val="bg1"/>
                </a:solidFill>
                <a:latin typeface="Calibri" pitchFamily="34" charset="0"/>
              </a:rPr>
              <a:t>XXXXX X XX  XXXX</a:t>
            </a:r>
          </a:p>
          <a:p>
            <a:pPr>
              <a:defRPr/>
            </a:pPr>
            <a:r>
              <a:rPr lang="es-CL" b="1">
                <a:solidFill>
                  <a:schemeClr val="bg1"/>
                </a:solidFill>
                <a:latin typeface="Calibri" pitchFamily="34" charset="0"/>
              </a:rPr>
              <a:t>YY’ZZ</a:t>
            </a:r>
            <a:endParaRPr lang="es-CL" sz="14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4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25760"/>
            <a:ext cx="8229600" cy="1143000"/>
          </a:xfrm>
        </p:spPr>
        <p:txBody>
          <a:bodyPr/>
          <a:lstStyle/>
          <a:p>
            <a:pPr algn="l"/>
            <a:r>
              <a:rPr lang="es-MX" sz="2800" b="1" dirty="0" smtClean="0"/>
              <a:t>MACROECONOMIA</a:t>
            </a:r>
            <a:endParaRPr lang="es-MX" sz="2800" b="1" dirty="0"/>
          </a:p>
        </p:txBody>
      </p:sp>
      <p:sp>
        <p:nvSpPr>
          <p:cNvPr id="7" name="6 Rectángulo"/>
          <p:cNvSpPr/>
          <p:nvPr/>
        </p:nvSpPr>
        <p:spPr>
          <a:xfrm>
            <a:off x="683568" y="1268760"/>
            <a:ext cx="7704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L" sz="2000" dirty="0"/>
              <a:t>Definir el concepto de Macroeconomía, explicando los temas claves que aborda esta </a:t>
            </a:r>
            <a:r>
              <a:rPr lang="es-CL" sz="2000" dirty="0" err="1"/>
              <a:t>subdisciplina</a:t>
            </a:r>
            <a:r>
              <a:rPr lang="es-CL" sz="2000" dirty="0"/>
              <a:t>. </a:t>
            </a:r>
            <a:endParaRPr lang="es-CL" sz="2000" dirty="0" smtClean="0"/>
          </a:p>
          <a:p>
            <a:pPr lvl="0"/>
            <a:endParaRPr lang="es-CL" sz="2000" dirty="0"/>
          </a:p>
          <a:p>
            <a:pPr lvl="0"/>
            <a:r>
              <a:rPr lang="es-CL" sz="2000" dirty="0"/>
              <a:t>Identificar y analizar la actualidad económica y sus variaciones, por medio de las  cuentas nacionales. </a:t>
            </a:r>
            <a:endParaRPr lang="es-CL" sz="2000" dirty="0" smtClean="0"/>
          </a:p>
          <a:p>
            <a:pPr lvl="0"/>
            <a:endParaRPr lang="es-CL" sz="2000" dirty="0"/>
          </a:p>
          <a:p>
            <a:pPr lvl="0"/>
            <a:r>
              <a:rPr lang="es-CL" sz="2000" dirty="0"/>
              <a:t>Interpretar consecuencias, generales en la economía,  producidas por cambios en los agregados económicos. </a:t>
            </a:r>
            <a:endParaRPr lang="es-CL" sz="2000" dirty="0" smtClean="0"/>
          </a:p>
          <a:p>
            <a:pPr lvl="0"/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13625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368" y="116632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IMACEC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1524980" y="998538"/>
            <a:ext cx="6551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>
                <a:latin typeface="Comic Sans MS" pitchFamily="66" charset="0"/>
              </a:rPr>
              <a:t>Indicador </a:t>
            </a:r>
            <a:r>
              <a:rPr lang="es-ES_tradnl" altLang="es-ES" sz="2400" dirty="0">
                <a:latin typeface="Comic Sans MS" pitchFamily="66" charset="0"/>
              </a:rPr>
              <a:t>Mensual de Actividad Económica</a:t>
            </a:r>
            <a:endParaRPr lang="es-ES" altLang="es-ES" sz="2400" dirty="0">
              <a:latin typeface="Comic Sans MS" pitchFamily="66" charset="0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143000" y="2209800"/>
            <a:ext cx="7162800" cy="1379538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>
                <a:latin typeface="Comic Sans MS" pitchFamily="66" charset="0"/>
              </a:rPr>
              <a:t>Índice ponderado que comprende todos los rubros de la actividad económica.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>
                <a:latin typeface="Comic Sans MS" pitchFamily="66" charset="0"/>
              </a:rPr>
              <a:t>Ej: Minería, Comercio, etc.</a:t>
            </a:r>
            <a:endParaRPr lang="es-ES" altLang="es-ES" sz="2400">
              <a:latin typeface="Comic Sans MS" pitchFamily="66" charset="0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755576" y="4267200"/>
            <a:ext cx="7855024" cy="1744663"/>
          </a:xfrm>
          <a:prstGeom prst="rect">
            <a:avLst/>
          </a:prstGeom>
          <a:noFill/>
          <a:ln w="9525">
            <a:solidFill>
              <a:srgbClr val="CC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>
                <a:latin typeface="Comic Sans MS" pitchFamily="66" charset="0"/>
              </a:rPr>
              <a:t>Determina la tasa de crecimiento económico que experimenta nuestro país.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>
                <a:latin typeface="Comic Sans MS" pitchFamily="66" charset="0"/>
              </a:rPr>
              <a:t>Mediante la comparación de </a:t>
            </a:r>
            <a:r>
              <a:rPr lang="es-ES_tradnl" altLang="es-ES" sz="2400" dirty="0" smtClean="0">
                <a:latin typeface="Comic Sans MS" pitchFamily="66" charset="0"/>
              </a:rPr>
              <a:t>un período </a:t>
            </a:r>
            <a:r>
              <a:rPr lang="es-ES_tradnl" altLang="es-ES" sz="2400" dirty="0">
                <a:latin typeface="Comic Sans MS" pitchFamily="66" charset="0"/>
              </a:rPr>
              <a:t>con el correspondiente al mismo mes del año anterior.</a:t>
            </a:r>
            <a:endParaRPr lang="es-ES" altLang="es-ES" sz="2400" dirty="0">
              <a:latin typeface="Comic Sans MS" pitchFamily="66" charset="0"/>
            </a:endParaRP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3581400" y="1676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>
                <a:latin typeface="Comic Sans MS" pitchFamily="66" charset="0"/>
              </a:rPr>
              <a:t>Definición</a:t>
            </a:r>
            <a:endParaRPr lang="es-ES" altLang="es-ES" sz="2400">
              <a:latin typeface="Comic Sans MS" pitchFamily="66" charset="0"/>
            </a:endParaRPr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3886200" y="3810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>
                <a:latin typeface="Comic Sans MS" pitchFamily="66" charset="0"/>
              </a:rPr>
              <a:t>Utilidad</a:t>
            </a:r>
            <a:endParaRPr lang="es-ES" altLang="es-ES" sz="2400">
              <a:latin typeface="Comic Sans MS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39752" y="6495147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21434395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nimBg="1" autoUpdateAnimBg="0"/>
      <p:bldP spid="186373" grpId="0" animBg="1" autoUpdateAnimBg="0"/>
      <p:bldP spid="186374" grpId="0" autoUpdateAnimBg="0"/>
      <p:bldP spid="18637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4368" y="116632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smtClean="0">
                <a:latin typeface="Comic Sans MS" pitchFamily="66" charset="0"/>
              </a:rPr>
              <a:t>Últimas cifras del IMACEC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39752" y="6495147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251520" y="126876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s-CL" kern="0" smtClean="0"/>
          </a:p>
          <a:p>
            <a:pPr marL="0" indent="0" algn="just">
              <a:buFont typeface="Arial" pitchFamily="34" charset="0"/>
              <a:buNone/>
            </a:pPr>
            <a:endParaRPr lang="es-CL" kern="0" smtClean="0"/>
          </a:p>
          <a:p>
            <a:pPr algn="just"/>
            <a:endParaRPr lang="es-CL" kern="0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995201"/>
            <a:ext cx="5972175" cy="439102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8672" y="5487686"/>
            <a:ext cx="911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Última cifra del IMACEC de Enero de 2018 (3,9%) –el mayor en 23 meses- hace prever </a:t>
            </a:r>
          </a:p>
          <a:p>
            <a:r>
              <a:rPr lang="es-CL" dirty="0" smtClean="0"/>
              <a:t>una recuperación de la actividad económica por un mayor impulso tanto de su composición minera como no minera.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41310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179512" y="125760"/>
            <a:ext cx="8229600" cy="1143000"/>
          </a:xfrm>
        </p:spPr>
        <p:txBody>
          <a:bodyPr/>
          <a:lstStyle/>
          <a:p>
            <a:pPr algn="l"/>
            <a:r>
              <a:rPr lang="es-MX" sz="2800" kern="1200" dirty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1268760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 smtClean="0"/>
              <a:t>Dados los siguientes datos:</a:t>
            </a:r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 smtClean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s-MX" sz="2400" dirty="0" smtClean="0"/>
              <a:t>Calcule el nivel de crecimiento de esta economía para los períodos </a:t>
            </a:r>
            <a:r>
              <a:rPr lang="es-ES_tradnl" sz="2400" kern="0" dirty="0"/>
              <a:t>2006 a 2007 </a:t>
            </a:r>
            <a:r>
              <a:rPr lang="es-ES_tradnl" sz="2400" kern="0" dirty="0" smtClean="0"/>
              <a:t>, </a:t>
            </a:r>
            <a:r>
              <a:rPr lang="es-ES_tradnl" sz="2400" kern="0" dirty="0"/>
              <a:t>de 2007 a </a:t>
            </a:r>
            <a:r>
              <a:rPr lang="es-ES_tradnl" sz="2400" kern="0" dirty="0" smtClean="0"/>
              <a:t>2008 y 2006  a 2008</a:t>
            </a:r>
            <a:endParaRPr lang="es-MX" sz="2400" dirty="0"/>
          </a:p>
          <a:p>
            <a:pPr algn="just"/>
            <a:endParaRPr lang="es-ES_tradnl" sz="2400" kern="0" dirty="0" smtClean="0"/>
          </a:p>
          <a:p>
            <a:pPr algn="just"/>
            <a:endParaRPr lang="es-MX" sz="2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33289"/>
              </p:ext>
            </p:extLst>
          </p:nvPr>
        </p:nvGraphicFramePr>
        <p:xfrm>
          <a:off x="1043608" y="1988840"/>
          <a:ext cx="6096000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Año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PIB Nominal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PIB Real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2006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$46.200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$46.200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2007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$51.400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$50.000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2008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$58.300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$52.000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7 CuadroTexto"/>
          <p:cNvSpPr txBox="1"/>
          <p:nvPr/>
        </p:nvSpPr>
        <p:spPr>
          <a:xfrm>
            <a:off x="2339752" y="6495147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28229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s-MX" sz="3600" dirty="0" smtClean="0"/>
              <a:t>Cálculo del Crecimiento</a:t>
            </a:r>
            <a:endParaRPr lang="es-MX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683568" y="1484784"/>
                <a:ext cx="8064896" cy="453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 smtClean="0"/>
                  <a:t>Crecimiento entre 2006  a  2007:  </a:t>
                </a:r>
              </a:p>
              <a:p>
                <a:pPr algn="just"/>
                <a:endParaRPr lang="es-MX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𝑃</m:t>
                      </m:r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50000−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46200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46200</m:t>
                          </m:r>
                        </m:den>
                      </m:f>
                      <m:r>
                        <a:rPr lang="es-MX" b="0" i="1" smtClean="0">
                          <a:latin typeface="Cambria Math"/>
                          <a:ea typeface="Cambria Math"/>
                        </a:rPr>
                        <m:t>×100=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8,225%</m:t>
                      </m:r>
                    </m:oMath>
                  </m:oMathPara>
                </a14:m>
                <a:endParaRPr lang="es-MX" b="0" dirty="0" smtClean="0">
                  <a:ea typeface="Cambria Math"/>
                </a:endParaRPr>
              </a:p>
              <a:p>
                <a:pPr algn="just"/>
                <a:endParaRPr lang="es-MX" dirty="0" smtClean="0"/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es-MX" sz="2400" dirty="0"/>
                  <a:t>Crecimiento entre </a:t>
                </a:r>
                <a:r>
                  <a:rPr lang="es-MX" sz="2400" dirty="0" smtClean="0"/>
                  <a:t>2007  a  2008:  </a:t>
                </a:r>
                <a:endParaRPr lang="es-MX" sz="2400" dirty="0"/>
              </a:p>
              <a:p>
                <a:pPr algn="just"/>
                <a:endParaRPr lang="es-MX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𝑃</m:t>
                      </m:r>
                      <m:r>
                        <a:rPr lang="es-CL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5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2000−50000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500</m:t>
                          </m:r>
                          <m:r>
                            <a:rPr lang="es-MX" i="1">
                              <a:latin typeface="Cambria Math"/>
                            </a:rPr>
                            <m:t>00</m:t>
                          </m:r>
                        </m:den>
                      </m:f>
                      <m:r>
                        <a:rPr lang="es-MX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s-MX" i="1">
                          <a:latin typeface="Cambria Math"/>
                          <a:ea typeface="Cambria Math"/>
                        </a:rPr>
                        <m:t>100=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4%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algn="just"/>
                <a:endParaRPr lang="es-MX" sz="2400" dirty="0"/>
              </a:p>
              <a:p>
                <a:pPr marL="342900" indent="-342900" algn="just">
                  <a:buFont typeface="Arial" pitchFamily="34" charset="0"/>
                  <a:buChar char="•"/>
                </a:pPr>
                <a:r>
                  <a:rPr lang="es-MX" sz="2400" dirty="0"/>
                  <a:t>Crecimiento entre </a:t>
                </a:r>
                <a:r>
                  <a:rPr lang="es-MX" sz="2400" dirty="0" smtClean="0"/>
                  <a:t>2006  a  2008:  </a:t>
                </a:r>
                <a:endParaRPr lang="es-MX" sz="2400" dirty="0"/>
              </a:p>
              <a:p>
                <a:pPr algn="just"/>
                <a:endParaRPr lang="es-MX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𝑃</m:t>
                      </m:r>
                      <m:r>
                        <a:rPr lang="es-MX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/>
                            </a:rPr>
                            <m:t>5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2000−46200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46200</m:t>
                          </m:r>
                        </m:den>
                      </m:f>
                      <m:r>
                        <a:rPr lang="es-MX" i="1">
                          <a:latin typeface="Cambria Math"/>
                          <a:ea typeface="Cambria Math"/>
                        </a:rPr>
                        <m:t>×100=</m:t>
                      </m:r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12,55%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84784"/>
                <a:ext cx="8064896" cy="4532651"/>
              </a:xfrm>
              <a:prstGeom prst="rect">
                <a:avLst/>
              </a:prstGeom>
              <a:blipFill rotWithShape="1">
                <a:blip r:embed="rId2"/>
                <a:stretch>
                  <a:fillRect l="-983" t="-10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5 Título"/>
          <p:cNvSpPr txBox="1">
            <a:spLocks/>
          </p:cNvSpPr>
          <p:nvPr/>
        </p:nvSpPr>
        <p:spPr>
          <a:xfrm>
            <a:off x="179512" y="125760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MX" sz="2800" kern="1200" smtClean="0">
                <a:latin typeface="Comic Sans MS" panose="030F0702030302020204" pitchFamily="66" charset="0"/>
              </a:rPr>
              <a:t>Ejercicio </a:t>
            </a:r>
            <a:endParaRPr lang="es-ES" sz="2800" kern="1200" dirty="0">
              <a:latin typeface="Comic Sans MS" panose="030F0702030302020204" pitchFamily="66" charset="0"/>
            </a:endParaRPr>
          </a:p>
        </p:txBody>
      </p:sp>
      <p:sp>
        <p:nvSpPr>
          <p:cNvPr id="10" name="7 CuadroTexto"/>
          <p:cNvSpPr txBox="1"/>
          <p:nvPr/>
        </p:nvSpPr>
        <p:spPr>
          <a:xfrm>
            <a:off x="2339752" y="6495147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20873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4360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800" dirty="0" smtClean="0">
                <a:latin typeface="Comic Sans MS" pitchFamily="66" charset="0"/>
              </a:rPr>
              <a:t>Actividad Procedimental</a:t>
            </a:r>
            <a:endParaRPr lang="es-ES_tradnl" altLang="es-ES" sz="2800" dirty="0">
              <a:latin typeface="Comic Sans MS" pitchFamily="66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528" y="1124744"/>
            <a:ext cx="835292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CL" altLang="es-ES" sz="2400" dirty="0" smtClean="0"/>
              <a:t>Forme grupos de 4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CL" altLang="es-ES" sz="2400" dirty="0" smtClean="0"/>
              <a:t>De acuerdo a la tabla que se presenta a continuación, determine el nivel de crecimiento de esta economía. (considere año base 2005)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CL" altLang="es-E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CL" altLang="es-ES" sz="2400" dirty="0" smtClean="0"/>
              <a:t>Verifique sus resultados con los resultados obtenidos por los otros grupos</a:t>
            </a:r>
            <a:endParaRPr lang="es-ES_tradnl" alt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2636912"/>
            <a:ext cx="7119267" cy="237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7 CuadroTexto"/>
          <p:cNvSpPr txBox="1"/>
          <p:nvPr/>
        </p:nvSpPr>
        <p:spPr>
          <a:xfrm>
            <a:off x="2339752" y="6495147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2144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496" y="116632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800" b="1" dirty="0" smtClean="0">
                <a:latin typeface="Comic Sans MS" pitchFamily="66" charset="0"/>
              </a:rPr>
              <a:t>Resumen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1268760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Podemos verificar que existe relación entre las principales variables macroeconómicas:</a:t>
            </a:r>
          </a:p>
          <a:p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Lay de  </a:t>
            </a:r>
            <a:r>
              <a:rPr lang="es-CL" sz="2000" dirty="0" err="1" smtClean="0"/>
              <a:t>Okune</a:t>
            </a:r>
            <a:r>
              <a:rPr lang="es-CL" sz="2000" dirty="0" smtClean="0"/>
              <a:t>: relaciona el nivel de </a:t>
            </a:r>
            <a:r>
              <a:rPr lang="es-CL" sz="2000" dirty="0"/>
              <a:t>d</a:t>
            </a:r>
            <a:r>
              <a:rPr lang="es-CL" sz="2000" dirty="0" smtClean="0"/>
              <a:t>esempleo con el nivel de crecimiento de una economía</a:t>
            </a:r>
          </a:p>
          <a:p>
            <a:endParaRPr lang="es-C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Curva de Philips: Relaciona el nivel de desempleo con la inflación</a:t>
            </a:r>
          </a:p>
          <a:p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Crecimiento: Aumentos en los niveles de producción de un país.</a:t>
            </a:r>
          </a:p>
          <a:p>
            <a:endParaRPr lang="es-CL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 smtClean="0"/>
              <a:t>Este tiene el problema que los bienes están medidos en unidades monetarias, por lo tanto es indispensable para poder medirlo tener en cuenta el PIB Real </a:t>
            </a:r>
            <a:endParaRPr lang="es-CL" sz="2000" dirty="0"/>
          </a:p>
        </p:txBody>
      </p:sp>
      <p:sp>
        <p:nvSpPr>
          <p:cNvPr id="4" name="7 CuadroTexto"/>
          <p:cNvSpPr txBox="1"/>
          <p:nvPr/>
        </p:nvSpPr>
        <p:spPr>
          <a:xfrm>
            <a:off x="2339752" y="6495147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35692421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pPr algn="l"/>
            <a:r>
              <a:rPr lang="es-CL" sz="2800" b="1" dirty="0" smtClean="0">
                <a:latin typeface="Comic Sans MS" panose="030F0702030302020204" pitchFamily="66" charset="0"/>
              </a:rPr>
              <a:t>Bibliografía</a:t>
            </a:r>
            <a:endParaRPr lang="es-CL" sz="2800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 smtClean="0"/>
              <a:t>“Macroeconomía”, </a:t>
            </a:r>
            <a:r>
              <a:rPr lang="es-CL" dirty="0" err="1" smtClean="0"/>
              <a:t>Donrnbusch</a:t>
            </a:r>
            <a:r>
              <a:rPr lang="es-CL" dirty="0"/>
              <a:t> </a:t>
            </a:r>
            <a:r>
              <a:rPr lang="es-CL" dirty="0" smtClean="0"/>
              <a:t> </a:t>
            </a:r>
            <a:r>
              <a:rPr lang="es-CL" dirty="0" err="1" smtClean="0"/>
              <a:t>Rudinger</a:t>
            </a:r>
            <a:r>
              <a:rPr lang="es-CL" dirty="0" smtClean="0"/>
              <a:t>, Fischer Stanley, Mc Graw Hill, </a:t>
            </a:r>
            <a:r>
              <a:rPr lang="es-CL" dirty="0"/>
              <a:t>2010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r>
              <a:rPr lang="es-CL" dirty="0" smtClean="0"/>
              <a:t>“Macroeconomía”, </a:t>
            </a:r>
            <a:r>
              <a:rPr lang="es-CL" dirty="0" err="1" smtClean="0"/>
              <a:t>Mankiw</a:t>
            </a:r>
            <a:r>
              <a:rPr lang="es-CL" dirty="0" smtClean="0"/>
              <a:t> </a:t>
            </a:r>
            <a:r>
              <a:rPr lang="es-CL" dirty="0" err="1" smtClean="0"/>
              <a:t>Gregory,Cengage</a:t>
            </a:r>
            <a:r>
              <a:rPr lang="es-CL" dirty="0" smtClean="0"/>
              <a:t> </a:t>
            </a:r>
            <a:r>
              <a:rPr lang="es-CL" dirty="0" err="1" smtClean="0"/>
              <a:t>Learning</a:t>
            </a:r>
            <a:r>
              <a:rPr lang="es-CL" dirty="0" smtClean="0"/>
              <a:t>, </a:t>
            </a:r>
            <a:r>
              <a:rPr lang="es-CL" dirty="0"/>
              <a:t>6ª edición, 2012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17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282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800" dirty="0">
                <a:latin typeface="Comic Sans MS" pitchFamily="66" charset="0"/>
              </a:rPr>
              <a:t>Macroeconomía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71041" y="908720"/>
            <a:ext cx="83334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/>
              <a:t>Como ya hemos visto en Macroeconomía, es de vital importancia medir:</a:t>
            </a:r>
            <a:endParaRPr lang="es-ES_tradnl" altLang="es-ES" sz="2400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09600" y="2348880"/>
            <a:ext cx="3810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CL" altLang="es-ES" sz="2400" b="1" dirty="0"/>
              <a:t>Crecimiento Económico: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CL" altLang="es-ES" sz="24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CL" altLang="es-ES" sz="24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CL" altLang="es-ES" sz="24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CL" altLang="es-ES" sz="24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CL" altLang="es-ES" sz="2400" b="1" dirty="0" smtClean="0"/>
              <a:t>Desempleo</a:t>
            </a:r>
            <a:r>
              <a:rPr kumimoji="0" lang="es-CL" altLang="es-ES" sz="2400" b="1" dirty="0"/>
              <a:t>:</a:t>
            </a:r>
            <a:endParaRPr kumimoji="0" lang="es-CL" altLang="es-E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CL" altLang="es-ES" sz="24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s-CL" altLang="es-ES" sz="24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CL" altLang="es-ES" sz="2400" b="1" dirty="0"/>
              <a:t>Inflación: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_tradnl" altLang="es-ES" sz="2400" dirty="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038600" y="1700808"/>
            <a:ext cx="4876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s-CL" altLang="es-ES" sz="2400" dirty="0"/>
              <a:t>El incremento en la capacidad productiva de la economía. Medida a través del </a:t>
            </a:r>
            <a:r>
              <a:rPr kumimoji="0" lang="es-CL" altLang="es-ES" sz="2400" dirty="0" smtClean="0"/>
              <a:t>incremento </a:t>
            </a:r>
            <a:r>
              <a:rPr kumimoji="0" lang="es-CL" altLang="es-ES" sz="2400" dirty="0"/>
              <a:t>del Producto Interno Bruto (PIB) real a través del tiempo</a:t>
            </a:r>
            <a:r>
              <a:rPr kumimoji="0" lang="es-CL" altLang="es-ES" sz="2400" dirty="0" smtClean="0"/>
              <a:t>.</a:t>
            </a:r>
            <a:endParaRPr lang="es-ES_tradnl" altLang="es-ES" sz="2400" dirty="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286000" y="4005064"/>
            <a:ext cx="647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CL" altLang="es-ES" sz="2400" dirty="0"/>
              <a:t>Una proporción de la Fuerza Laboral que no está desempeñando actividad laboral.</a:t>
            </a:r>
            <a:endParaRPr kumimoji="0" lang="es-ES_tradnl" altLang="es-ES" sz="2400" dirty="0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267744" y="5157192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CL" altLang="es-ES" sz="2400" dirty="0"/>
              <a:t>El aumento </a:t>
            </a:r>
            <a:r>
              <a:rPr kumimoji="0" lang="es-CL" altLang="es-ES" sz="2400" dirty="0" smtClean="0"/>
              <a:t>sostenido y generalizado </a:t>
            </a:r>
            <a:r>
              <a:rPr kumimoji="0" lang="es-CL" altLang="es-ES" sz="2400" dirty="0"/>
              <a:t>en el Nivel General de Precios.</a:t>
            </a:r>
            <a:endParaRPr kumimoji="0" lang="es-ES_tradnl" altLang="es-ES" sz="2400" dirty="0"/>
          </a:p>
        </p:txBody>
      </p:sp>
      <p:sp>
        <p:nvSpPr>
          <p:cNvPr id="2" name="1 Abrir llave"/>
          <p:cNvSpPr/>
          <p:nvPr/>
        </p:nvSpPr>
        <p:spPr>
          <a:xfrm>
            <a:off x="4038600" y="1739717"/>
            <a:ext cx="45719" cy="1761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Abrir llave"/>
          <p:cNvSpPr/>
          <p:nvPr/>
        </p:nvSpPr>
        <p:spPr>
          <a:xfrm>
            <a:off x="2267743" y="4005064"/>
            <a:ext cx="457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Abrir llave"/>
          <p:cNvSpPr/>
          <p:nvPr/>
        </p:nvSpPr>
        <p:spPr>
          <a:xfrm>
            <a:off x="2195736" y="5229200"/>
            <a:ext cx="457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32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81200" y="2276872"/>
            <a:ext cx="5257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3600" dirty="0">
                <a:latin typeface="Comic Sans MS" pitchFamily="66" charset="0"/>
              </a:rPr>
              <a:t>IV. RELACIONES ENTRE LAS </a:t>
            </a:r>
            <a:r>
              <a:rPr kumimoji="0" lang="es-ES_tradnl" altLang="es-ES" sz="3600" dirty="0" smtClean="0">
                <a:latin typeface="Comic Sans MS" pitchFamily="66" charset="0"/>
              </a:rPr>
              <a:t>INDICACORES MACROECONOMICOS</a:t>
            </a:r>
            <a:endParaRPr kumimoji="0" lang="es-ES" altLang="es-E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35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8" y="1340768"/>
            <a:ext cx="7482210" cy="435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496" y="116632"/>
            <a:ext cx="647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 err="1" smtClean="0">
                <a:latin typeface="Comic Sans MS" pitchFamily="66" charset="0"/>
              </a:rPr>
              <a:t>Relacion</a:t>
            </a:r>
            <a:r>
              <a:rPr kumimoji="0" lang="es-ES_tradnl" altLang="es-ES" sz="2800" b="1" dirty="0" smtClean="0">
                <a:latin typeface="Comic Sans MS" pitchFamily="66" charset="0"/>
              </a:rPr>
              <a:t> entre </a:t>
            </a:r>
            <a:r>
              <a:rPr lang="es-ES_tradnl" altLang="es-ES" sz="2800" b="1" dirty="0" smtClean="0">
                <a:latin typeface="Comic Sans MS" pitchFamily="66" charset="0"/>
              </a:rPr>
              <a:t>Indicadores 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5496" y="116632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Crecimiento y Desempleo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7467600" cy="860425"/>
          </a:xfrm>
          <a:prstGeom prst="rect">
            <a:avLst/>
          </a:prstGeom>
          <a:noFill/>
          <a:ln w="38100">
            <a:solidFill>
              <a:srgbClr val="99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/>
              <a:t>El crecimiento del PIB es acompañado de una disminución del desempleo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505200" y="2362200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/>
              <a:t>Ley de OKUN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611560" y="3501008"/>
            <a:ext cx="8280920" cy="2677656"/>
          </a:xfrm>
          <a:prstGeom prst="rect">
            <a:avLst/>
          </a:prstGeom>
          <a:noFill/>
          <a:ln w="38100">
            <a:noFill/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/>
              <a:t>Mediante una regresión econométrica, determino que: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_tradnl" altLang="es-ES" sz="2400" dirty="0" smtClean="0"/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 smtClean="0"/>
              <a:t>  La </a:t>
            </a:r>
            <a:r>
              <a:rPr lang="es-ES_tradnl" altLang="es-ES" sz="2400" dirty="0"/>
              <a:t>tasa de desempleo </a:t>
            </a:r>
            <a:r>
              <a:rPr lang="es-ES_tradnl" altLang="es-ES" sz="2400" dirty="0" smtClean="0"/>
              <a:t>entre dos períodos disminuye en determinado </a:t>
            </a:r>
            <a:r>
              <a:rPr lang="el-GR" altLang="es-ES" sz="2400" dirty="0" smtClean="0"/>
              <a:t>β</a:t>
            </a:r>
            <a:r>
              <a:rPr lang="es-ES_tradnl" altLang="es-ES" sz="2400" dirty="0" smtClean="0"/>
              <a:t> </a:t>
            </a:r>
            <a:r>
              <a:rPr lang="es-ES_tradnl" altLang="es-ES" sz="2400" dirty="0"/>
              <a:t>porcentual por cada punto porcentual de </a:t>
            </a:r>
            <a:r>
              <a:rPr lang="es-ES_tradnl" altLang="es-ES" sz="2400" dirty="0" smtClean="0"/>
              <a:t>Crecimiento </a:t>
            </a:r>
            <a:r>
              <a:rPr lang="es-ES_tradnl" altLang="es-ES" sz="2400" dirty="0"/>
              <a:t>del PIB </a:t>
            </a:r>
            <a:r>
              <a:rPr lang="es-ES_tradnl" altLang="es-ES" sz="2400" dirty="0" smtClean="0"/>
              <a:t>Real, </a:t>
            </a:r>
            <a:r>
              <a:rPr lang="es-ES_tradnl" altLang="es-ES" sz="2400" dirty="0"/>
              <a:t>por encima de la </a:t>
            </a:r>
            <a:r>
              <a:rPr lang="es-ES_tradnl" altLang="es-ES" sz="2400" dirty="0" smtClean="0"/>
              <a:t>Tasa de Crecimiento Tendencial, más un error </a:t>
            </a:r>
            <a:endParaRPr lang="es-ES_tradnl" altLang="es-ES" sz="2400" dirty="0"/>
          </a:p>
        </p:txBody>
      </p:sp>
      <p:sp>
        <p:nvSpPr>
          <p:cNvPr id="2" name="1 Rectángulo redondeado"/>
          <p:cNvSpPr/>
          <p:nvPr/>
        </p:nvSpPr>
        <p:spPr>
          <a:xfrm>
            <a:off x="611560" y="4509120"/>
            <a:ext cx="8280920" cy="16695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91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 autoUpdateAnimBg="0"/>
      <p:bldP spid="169988" grpId="0" autoUpdateAnimBg="0"/>
      <p:bldP spid="1699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5496" y="116632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Crecimiento y Desempleo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505200" y="1124744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/>
              <a:t>Ley de OKUN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991" name="Text Box 7"/>
              <p:cNvSpPr txBox="1">
                <a:spLocks noChangeArrowheads="1"/>
              </p:cNvSpPr>
              <p:nvPr/>
            </p:nvSpPr>
            <p:spPr bwMode="auto">
              <a:xfrm>
                <a:off x="2051720" y="1916832"/>
                <a:ext cx="5088252" cy="497252"/>
              </a:xfrm>
              <a:prstGeom prst="rect">
                <a:avLst/>
              </a:prstGeom>
              <a:noFill/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alt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altLang="es-E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CL" altLang="es-E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s-CL" altLang="es-ES" sz="2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L" alt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altLang="es-E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d>
                            <m:dPr>
                              <m:ctrlPr>
                                <a:rPr lang="es-CL" alt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altLang="es-E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  <m:r>
                        <a:rPr lang="es-CL" altLang="es-ES" sz="2400" b="0" i="1" smtClean="0">
                          <a:latin typeface="Cambria Math"/>
                        </a:rPr>
                        <m:t>=−</m:t>
                      </m:r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s-CL" altLang="es-E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altLang="es-ES" sz="2400" b="0" i="1" smtClean="0">
                              <a:latin typeface="Cambria Math"/>
                              <a:ea typeface="Cambria Math"/>
                            </a:rPr>
                            <m:t>𝑇𝐶</m:t>
                          </m:r>
                          <m:r>
                            <a:rPr lang="es-CL" altLang="es-E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s-CL" altLang="es-ES" sz="2400" b="0" i="1" smtClean="0">
                              <a:latin typeface="Cambria Math"/>
                              <a:ea typeface="Cambria Math"/>
                            </a:rPr>
                            <m:t>𝑇𝑇</m:t>
                          </m:r>
                        </m:e>
                      </m:d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s-ES_tradnl" altLang="es-ES" sz="2400" dirty="0"/>
              </a:p>
            </p:txBody>
          </p:sp>
        </mc:Choice>
        <mc:Fallback xmlns="">
          <p:sp>
            <p:nvSpPr>
              <p:cNvPr id="16999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1916832"/>
                <a:ext cx="5088252" cy="497252"/>
              </a:xfrm>
              <a:prstGeom prst="rect">
                <a:avLst/>
              </a:prstGeom>
              <a:blipFill rotWithShape="1">
                <a:blip r:embed="rId2"/>
                <a:stretch>
                  <a:fillRect b="-8140"/>
                </a:stretch>
              </a:blipFill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4"/>
              <p:cNvSpPr txBox="1">
                <a:spLocks noChangeArrowheads="1"/>
              </p:cNvSpPr>
              <p:nvPr/>
            </p:nvSpPr>
            <p:spPr bwMode="auto">
              <a:xfrm>
                <a:off x="648171" y="2780928"/>
                <a:ext cx="8028285" cy="2123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_tradnl" altLang="es-ES" sz="2400" dirty="0" smtClean="0"/>
                  <a:t>Ejercicio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_tradnl" altLang="es-ES" sz="2400" dirty="0" smtClean="0"/>
                  <a:t>Suponga que el nivel de desempleo del periodo es 7,8%. ¿Cuál sería el nivel desempleo del periodo posterior si el crecimiento de este periodo es 5%, el crecimiento </a:t>
                </a:r>
                <a:r>
                  <a:rPr lang="es-ES_tradnl" altLang="es-ES" sz="2400" dirty="0"/>
                  <a:t>t</a:t>
                </a:r>
                <a:r>
                  <a:rPr lang="es-ES_tradnl" altLang="es-ES" sz="2400" dirty="0" smtClean="0"/>
                  <a:t>endencial es 4,8% y se estipula que </a:t>
                </a:r>
                <a14:m>
                  <m:oMath xmlns:m="http://schemas.openxmlformats.org/officeDocument/2006/math">
                    <m:r>
                      <a:rPr lang="es-ES_tradnl" altLang="es-ES" sz="24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s-CL" altLang="es-ES" sz="2400" b="0" i="1" smtClean="0">
                        <a:latin typeface="Cambria Math"/>
                        <a:ea typeface="Cambria Math"/>
                      </a:rPr>
                      <m:t>=0,76</m:t>
                    </m:r>
                  </m:oMath>
                </a14:m>
                <a:r>
                  <a:rPr lang="es-ES_tradnl" altLang="es-ES" sz="2400" dirty="0" smtClean="0"/>
                  <a:t>. Considere que no existe error.</a:t>
                </a:r>
                <a:endParaRPr lang="es-ES_tradnl" altLang="es-ES" sz="2400" dirty="0"/>
              </a:p>
            </p:txBody>
          </p:sp>
        </mc:Choice>
        <mc:Fallback xmlns="">
          <p:sp>
            <p:nvSpPr>
              <p:cNvPr id="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171" y="2780928"/>
                <a:ext cx="8028285" cy="2123658"/>
              </a:xfrm>
              <a:prstGeom prst="rect">
                <a:avLst/>
              </a:prstGeom>
              <a:blipFill>
                <a:blip r:embed="rId3"/>
                <a:stretch>
                  <a:fillRect l="-1139" t="-2292" b="-5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1979712" y="5452028"/>
                <a:ext cx="5168210" cy="497252"/>
              </a:xfrm>
              <a:prstGeom prst="rect">
                <a:avLst/>
              </a:prstGeom>
              <a:noFill/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alt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altLang="es-E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CL" altLang="es-E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s-CL" altLang="es-ES" sz="2400" b="0" i="1" smtClean="0">
                          <a:latin typeface="Cambria Math"/>
                        </a:rPr>
                        <m:t>−7,8=−0,76</m:t>
                      </m:r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s-CL" altLang="es-E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altLang="es-ES" sz="2400" b="0" i="1" smtClean="0">
                              <a:latin typeface="Cambria Math"/>
                              <a:ea typeface="Cambria Math"/>
                            </a:rPr>
                            <m:t>5−4,8</m:t>
                          </m:r>
                        </m:e>
                      </m:d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+0</m:t>
                      </m:r>
                    </m:oMath>
                  </m:oMathPara>
                </a14:m>
                <a:endParaRPr lang="es-ES_tradnl" altLang="es-ES" sz="2400" dirty="0"/>
              </a:p>
            </p:txBody>
          </p:sp>
        </mc:Choice>
        <mc:Fallback xmlns="">
          <p:sp>
            <p:nvSpPr>
              <p:cNvPr id="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5452028"/>
                <a:ext cx="5168210" cy="497252"/>
              </a:xfrm>
              <a:prstGeom prst="rect">
                <a:avLst/>
              </a:prstGeom>
              <a:blipFill rotWithShape="1">
                <a:blip r:embed="rId4"/>
                <a:stretch>
                  <a:fillRect b="-8140"/>
                </a:stretch>
              </a:blipFill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0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utoUpdateAnimBg="0"/>
      <p:bldP spid="169991" grpId="0" animBg="1" autoUpdateAnimBg="0"/>
      <p:bldP spid="8" grpId="0" autoUpdateAnimBg="0"/>
      <p:bldP spid="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5496" y="116632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Crecimiento y Desempleo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3505200" y="1124744"/>
            <a:ext cx="197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/>
              <a:t>Ley de OKUN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2051720" y="1988840"/>
                <a:ext cx="5168210" cy="497252"/>
              </a:xfrm>
              <a:prstGeom prst="rect">
                <a:avLst/>
              </a:prstGeom>
              <a:noFill/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alt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altLang="es-E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CL" altLang="es-E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s-CL" altLang="es-ES" sz="2400" b="0" i="1" smtClean="0">
                          <a:latin typeface="Cambria Math"/>
                        </a:rPr>
                        <m:t>−7,8=−0,76</m:t>
                      </m:r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s-CL" altLang="es-E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CL" altLang="es-ES" sz="2400" b="0" i="1" smtClean="0">
                              <a:latin typeface="Cambria Math"/>
                              <a:ea typeface="Cambria Math"/>
                            </a:rPr>
                            <m:t>5−4,8</m:t>
                          </m:r>
                        </m:e>
                      </m:d>
                      <m:r>
                        <a:rPr lang="es-CL" altLang="es-ES" sz="2400" b="0" i="1" smtClean="0">
                          <a:latin typeface="Cambria Math"/>
                          <a:ea typeface="Cambria Math"/>
                        </a:rPr>
                        <m:t>+0</m:t>
                      </m:r>
                    </m:oMath>
                  </m:oMathPara>
                </a14:m>
                <a:endParaRPr lang="es-ES_tradnl" altLang="es-ES" sz="2400" dirty="0"/>
              </a:p>
            </p:txBody>
          </p:sp>
        </mc:Choice>
        <mc:Fallback xmlns="">
          <p:sp>
            <p:nvSpPr>
              <p:cNvPr id="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1988840"/>
                <a:ext cx="5168210" cy="497252"/>
              </a:xfrm>
              <a:prstGeom prst="rect">
                <a:avLst/>
              </a:prstGeom>
              <a:blipFill rotWithShape="1">
                <a:blip r:embed="rId2"/>
                <a:stretch>
                  <a:fillRect b="-8140"/>
                </a:stretch>
              </a:blipFill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3053467" y="2931748"/>
                <a:ext cx="3266215" cy="497252"/>
              </a:xfrm>
              <a:prstGeom prst="rect">
                <a:avLst/>
              </a:prstGeom>
              <a:noFill/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alt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altLang="es-E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CL" altLang="es-E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s-CL" altLang="es-ES" sz="2400" b="0" i="1" smtClean="0">
                          <a:latin typeface="Cambria Math"/>
                        </a:rPr>
                        <m:t>−7,8=−1,152</m:t>
                      </m:r>
                    </m:oMath>
                  </m:oMathPara>
                </a14:m>
                <a:endParaRPr lang="es-ES_tradnl" altLang="es-ES" sz="2400" dirty="0"/>
              </a:p>
            </p:txBody>
          </p:sp>
        </mc:Choice>
        <mc:Fallback xmlns="">
          <p:sp>
            <p:nvSpPr>
              <p:cNvPr id="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3467" y="2931748"/>
                <a:ext cx="3266215" cy="497252"/>
              </a:xfrm>
              <a:prstGeom prst="rect">
                <a:avLst/>
              </a:prstGeom>
              <a:blipFill rotWithShape="1">
                <a:blip r:embed="rId3"/>
                <a:stretch>
                  <a:fillRect b="-8140"/>
                </a:stretch>
              </a:blipFill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3059832" y="3874656"/>
                <a:ext cx="3266215" cy="497252"/>
              </a:xfrm>
              <a:prstGeom prst="rect">
                <a:avLst/>
              </a:prstGeom>
              <a:noFill/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alt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altLang="es-E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CL" altLang="es-E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s-CL" altLang="es-ES" sz="2400" b="0" i="1" smtClean="0">
                          <a:latin typeface="Cambria Math"/>
                        </a:rPr>
                        <m:t>=−1.152+7,8</m:t>
                      </m:r>
                    </m:oMath>
                  </m:oMathPara>
                </a14:m>
                <a:endParaRPr lang="es-ES_tradnl" altLang="es-ES" sz="2400" dirty="0"/>
              </a:p>
            </p:txBody>
          </p:sp>
        </mc:Choice>
        <mc:Fallback xmlns="">
          <p:sp>
            <p:nvSpPr>
              <p:cNvPr id="1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3874656"/>
                <a:ext cx="3266215" cy="497252"/>
              </a:xfrm>
              <a:prstGeom prst="rect">
                <a:avLst/>
              </a:prstGeom>
              <a:blipFill rotWithShape="1">
                <a:blip r:embed="rId4"/>
                <a:stretch>
                  <a:fillRect b="-9412"/>
                </a:stretch>
              </a:blipFill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3059832" y="4731948"/>
                <a:ext cx="2268570" cy="497252"/>
              </a:xfrm>
              <a:prstGeom prst="rect">
                <a:avLst/>
              </a:prstGeom>
              <a:noFill/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altLang="es-E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altLang="es-ES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s-CL" altLang="es-E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L" altLang="es-ES" sz="24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s-CL" altLang="es-ES" sz="2400" b="0" i="1" smtClean="0">
                          <a:latin typeface="Cambria Math"/>
                        </a:rPr>
                        <m:t>=7,648</m:t>
                      </m:r>
                    </m:oMath>
                  </m:oMathPara>
                </a14:m>
                <a:endParaRPr lang="es-ES_tradnl" altLang="es-ES" sz="2400" dirty="0"/>
              </a:p>
            </p:txBody>
          </p:sp>
        </mc:Choice>
        <mc:Fallback xmlns=""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4731948"/>
                <a:ext cx="2268570" cy="497252"/>
              </a:xfrm>
              <a:prstGeom prst="rect">
                <a:avLst/>
              </a:prstGeom>
              <a:blipFill rotWithShape="1">
                <a:blip r:embed="rId5"/>
                <a:stretch>
                  <a:fillRect b="-8140"/>
                </a:stretch>
              </a:blipFill>
              <a:ln w="25400">
                <a:solidFill>
                  <a:srgbClr val="9933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0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utoUpdateAnimBg="0"/>
      <p:bldP spid="9" grpId="0" animBg="1" autoUpdateAnimBg="0"/>
      <p:bldP spid="7" grpId="0" animBg="1" autoUpdateAnimBg="0"/>
      <p:bldP spid="10" grpId="0" animBg="1" autoUpdateAnimBg="0"/>
      <p:bldP spid="1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5496" y="173583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Inflación y Desempleo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990600" y="990600"/>
            <a:ext cx="248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>
                <a:latin typeface="Comic Sans MS" pitchFamily="66" charset="0"/>
              </a:rPr>
              <a:t>Curva de Phillips</a:t>
            </a: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/>
              <a:t>Describe una relación, empírica, entre la inflación y el </a:t>
            </a:r>
            <a:r>
              <a:rPr lang="es-ES_tradnl" altLang="es-ES" sz="2400" dirty="0" smtClean="0"/>
              <a:t>desempleo, planteando </a:t>
            </a:r>
            <a:r>
              <a:rPr lang="es-ES_tradnl" altLang="es-ES" sz="2400" dirty="0"/>
              <a:t>una disyuntiva entre inflación y desempleo.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1143000" y="2743200"/>
            <a:ext cx="7620000" cy="873125"/>
          </a:xfrm>
          <a:prstGeom prst="rect">
            <a:avLst/>
          </a:prstGeom>
          <a:noFill/>
          <a:ln w="50800" cap="rnd">
            <a:solidFill>
              <a:srgbClr val="CC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/>
              <a:t>Cuanto más alta es la tasa de desempleo, más baja es la tasa de inflación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00200" y="3810000"/>
            <a:ext cx="6940550" cy="2514600"/>
            <a:chOff x="1008" y="2400"/>
            <a:chExt cx="4372" cy="1584"/>
          </a:xfrm>
        </p:grpSpPr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632" y="240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632" y="3264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344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ES" sz="2400"/>
                <a:t>0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3840" y="3312"/>
              <a:ext cx="15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ES" sz="2000">
                  <a:latin typeface="Comic Sans MS" pitchFamily="66" charset="0"/>
                </a:rPr>
                <a:t>Tasa de Desempleo</a:t>
              </a: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 rot="-5426392">
              <a:off x="424" y="2984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ES" sz="2000">
                  <a:latin typeface="Comic Sans MS" pitchFamily="66" charset="0"/>
                </a:rPr>
                <a:t>Tasa de Inflación</a:t>
              </a:r>
            </a:p>
          </p:txBody>
        </p:sp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2016" y="2448"/>
              <a:ext cx="1776" cy="1296"/>
            </a:xfrm>
            <a:custGeom>
              <a:avLst/>
              <a:gdLst>
                <a:gd name="T0" fmla="*/ 0 w 1776"/>
                <a:gd name="T1" fmla="*/ 0 h 1296"/>
                <a:gd name="T2" fmla="*/ 192 w 1776"/>
                <a:gd name="T3" fmla="*/ 480 h 1296"/>
                <a:gd name="T4" fmla="*/ 768 w 1776"/>
                <a:gd name="T5" fmla="*/ 960 h 1296"/>
                <a:gd name="T6" fmla="*/ 1776 w 1776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6"/>
                <a:gd name="T13" fmla="*/ 0 h 1296"/>
                <a:gd name="T14" fmla="*/ 1776 w 1776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6" h="1296">
                  <a:moveTo>
                    <a:pt x="0" y="0"/>
                  </a:moveTo>
                  <a:cubicBezTo>
                    <a:pt x="32" y="160"/>
                    <a:pt x="64" y="320"/>
                    <a:pt x="192" y="480"/>
                  </a:cubicBezTo>
                  <a:cubicBezTo>
                    <a:pt x="320" y="640"/>
                    <a:pt x="504" y="824"/>
                    <a:pt x="768" y="960"/>
                  </a:cubicBezTo>
                  <a:cubicBezTo>
                    <a:pt x="1032" y="1096"/>
                    <a:pt x="1608" y="1240"/>
                    <a:pt x="1776" y="1296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600" y="3744"/>
              <a:ext cx="10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ES" sz="1600">
                  <a:solidFill>
                    <a:srgbClr val="CC3300"/>
                  </a:solidFill>
                  <a:latin typeface="Comic Sans MS" pitchFamily="66" charset="0"/>
                </a:rPr>
                <a:t>Curva de Phillips</a:t>
              </a:r>
              <a:endParaRPr lang="es-ES_tradnl" altLang="es-ES" sz="160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utoUpdateAnimBg="0"/>
      <p:bldP spid="172036" grpId="0" autoUpdateAnimBg="0"/>
      <p:bldP spid="17203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800" b="1" dirty="0">
                <a:latin typeface="Comic Sans MS" pitchFamily="66" charset="0"/>
              </a:rPr>
              <a:t>Crecimiento </a:t>
            </a:r>
            <a:endParaRPr kumimoji="0" lang="es-ES" altLang="es-ES" sz="2800" b="1" dirty="0">
              <a:latin typeface="Comic Sans MS" pitchFamily="66" charset="0"/>
            </a:endParaRP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55650" y="908050"/>
            <a:ext cx="7315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s-ES_tradnl" altLang="es-ES" sz="2400" dirty="0">
                <a:latin typeface="Comic Sans MS" pitchFamily="66" charset="0"/>
              </a:rPr>
              <a:t>AUMENTO EN LOS NIVELES DE PRODUCCIÓN EN UN PAÍS.</a:t>
            </a:r>
            <a:endParaRPr kumimoji="0" lang="es-ES" altLang="es-ES" sz="2400" dirty="0">
              <a:latin typeface="Comic Sans MS" pitchFamily="66" charset="0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311231" y="1739900"/>
            <a:ext cx="8280151" cy="19389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ES" sz="2400" dirty="0"/>
              <a:t>Forma de medición</a:t>
            </a:r>
            <a:r>
              <a:rPr lang="es-ES_tradnl" altLang="es-ES" sz="2400" dirty="0" smtClean="0"/>
              <a:t>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CL" altLang="es-ES" sz="2400" dirty="0"/>
              <a:t>En Chile, el crecimiento se mide de 2 formas: PIB real (ya visto) y por el Indicador mensual de actividad económica (IMACEC)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s-ES_tradnl" alt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6"/>
              <p:cNvSpPr txBox="1">
                <a:spLocks noChangeArrowheads="1"/>
              </p:cNvSpPr>
              <p:nvPr/>
            </p:nvSpPr>
            <p:spPr bwMode="auto">
              <a:xfrm>
                <a:off x="755650" y="3144907"/>
                <a:ext cx="7812286" cy="885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_tradnl" altLang="es-ES" sz="2400" dirty="0" smtClean="0"/>
                  <a:t>PIB Real  </a:t>
                </a:r>
                <a14:m>
                  <m:oMath xmlns:m="http://schemas.openxmlformats.org/officeDocument/2006/math">
                    <m:r>
                      <a:rPr lang="es-CL" altLang="es-ES" sz="2800" b="0" i="0" smtClean="0">
                        <a:latin typeface="Cambria Math"/>
                      </a:rPr>
                      <m:t>                       </m:t>
                    </m:r>
                    <m:r>
                      <a:rPr lang="es-CL" altLang="es-ES" sz="2800" b="0" i="1" smtClean="0">
                        <a:latin typeface="Cambria Math"/>
                      </a:rPr>
                      <m:t>𝐶</m:t>
                    </m:r>
                    <m:r>
                      <a:rPr lang="es-CL" altLang="es-E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CL" altLang="es-E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alt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L" alt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𝑃𝐼𝐵</m:t>
                                </m:r>
                              </m:e>
                              <m:sub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s-CL" alt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s-CL" altLang="es-ES" sz="2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L" alt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𝑃𝐼𝐵</m:t>
                                </m:r>
                              </m:e>
                              <m:sub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s-CL" alt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L" alt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𝑃𝐼𝐵</m:t>
                                </m:r>
                              </m:e>
                              <m:sub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s-CL" alt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den>
                        </m:f>
                      </m:e>
                    </m:d>
                    <m:r>
                      <a:rPr lang="es-CL" altLang="es-ES" sz="2800" b="0" i="1" smtClean="0">
                        <a:latin typeface="Cambria Math"/>
                      </a:rPr>
                      <m:t>∗100</m:t>
                    </m:r>
                  </m:oMath>
                </a14:m>
                <a:endParaRPr lang="es-ES" altLang="es-ES" sz="2800" dirty="0"/>
              </a:p>
            </p:txBody>
          </p:sp>
        </mc:Choice>
        <mc:Fallback xmlns="">
          <p:sp>
            <p:nvSpPr>
              <p:cNvPr id="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3144907"/>
                <a:ext cx="7812286" cy="885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755650" y="4381280"/>
                <a:ext cx="7812286" cy="88517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6699"/>
                  </a:buClr>
                  <a:buSzPct val="7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s-ES_tradnl" altLang="es-ES" sz="2400" dirty="0" smtClean="0"/>
                  <a:t>IMACEC </a:t>
                </a:r>
                <a14:m>
                  <m:oMath xmlns:m="http://schemas.openxmlformats.org/officeDocument/2006/math">
                    <m:r>
                      <a:rPr lang="es-CL" altLang="es-ES" sz="2800" b="0" i="0" smtClean="0">
                        <a:latin typeface="Cambria Math"/>
                      </a:rPr>
                      <m:t>               </m:t>
                    </m:r>
                    <m:r>
                      <a:rPr lang="es-CL" altLang="es-ES" sz="2800" b="0" i="1" smtClean="0">
                        <a:latin typeface="Cambria Math"/>
                      </a:rPr>
                      <m:t>𝐶</m:t>
                    </m:r>
                    <m:r>
                      <a:rPr lang="es-CL" altLang="es-ES" sz="2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s-CL" altLang="es-E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alt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L" alt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𝐼𝑀𝐴𝐶𝐸𝐶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s-CL" alt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+1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s-CL" altLang="es-ES" sz="2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CL" alt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𝐼𝑀𝐴𝐶𝐸𝐶</m:t>
                                </m:r>
                              </m:e>
                              <m:sub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s-CL" alt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s-CL" altLang="es-E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𝐼𝑀𝐴𝐶𝐸𝐶</m:t>
                                </m:r>
                              </m:e>
                              <m:sub>
                                <m:r>
                                  <a:rPr lang="es-CL" altLang="es-ES" sz="2800" b="0" i="1" smtClean="0"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s-CL" altLang="es-E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altLang="es-ES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den>
                        </m:f>
                      </m:e>
                    </m:d>
                    <m:r>
                      <a:rPr lang="es-CL" altLang="es-ES" sz="2800" b="0" i="1" smtClean="0">
                        <a:latin typeface="Cambria Math"/>
                      </a:rPr>
                      <m:t>∗100</m:t>
                    </m:r>
                  </m:oMath>
                </a14:m>
                <a:endParaRPr lang="es-ES" altLang="es-ES" sz="28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4381280"/>
                <a:ext cx="7812286" cy="885179"/>
              </a:xfrm>
              <a:prstGeom prst="rect">
                <a:avLst/>
              </a:prstGeom>
              <a:blipFill rotWithShape="1">
                <a:blip r:embed="rId3"/>
                <a:stretch>
                  <a:fillRect l="-701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CuadroTexto"/>
          <p:cNvSpPr txBox="1"/>
          <p:nvPr/>
        </p:nvSpPr>
        <p:spPr>
          <a:xfrm>
            <a:off x="2339752" y="6495147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000" b="1" i="1" dirty="0" smtClean="0"/>
              <a:t>Facultad  de Ingeniería y Negocios (FINE)</a:t>
            </a:r>
            <a:endParaRPr lang="es-MX" sz="1000" b="1" i="1" dirty="0"/>
          </a:p>
        </p:txBody>
      </p:sp>
    </p:spTree>
    <p:extLst>
      <p:ext uri="{BB962C8B-B14F-4D97-AF65-F5344CB8AC3E}">
        <p14:creationId xmlns:p14="http://schemas.microsoft.com/office/powerpoint/2010/main" val="29588162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nimBg="1" autoUpdateAnimBg="0"/>
      <p:bldP spid="190470" grpId="0"/>
      <p:bldP spid="4" grpId="0" animBg="1" autoUpdateAnimBg="0"/>
      <p:bldP spid="24" grpId="0" animBg="1" autoUpdateAnimBg="0"/>
    </p:bldLst>
  </p:timing>
</p:sld>
</file>

<file path=ppt/theme/theme1.xml><?xml version="1.0" encoding="utf-8"?>
<a:theme xmlns:a="http://schemas.openxmlformats.org/drawingml/2006/main" name="2_Diseño personalizado">
  <a:themeElements>
    <a:clrScheme name="2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ersonalizado">
  <a:themeElements>
    <a:clrScheme name="1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iseño personalizado">
  <a:themeElements>
    <a:clrScheme name="1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Template_UDLA uso interno-2010</Template>
  <TotalTime>1563</TotalTime>
  <Words>712</Words>
  <Application>Microsoft Office PowerPoint</Application>
  <PresentationFormat>Presentación en pantalla (4:3)</PresentationFormat>
  <Paragraphs>135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Comic Sans MS</vt:lpstr>
      <vt:lpstr>Times New Roman</vt:lpstr>
      <vt:lpstr>Tw Cen MT</vt:lpstr>
      <vt:lpstr>2_Diseño personalizado</vt:lpstr>
      <vt:lpstr>1_Diseño personalizado</vt:lpstr>
      <vt:lpstr>3_Diseño personalizado</vt:lpstr>
      <vt:lpstr>Gota</vt:lpstr>
      <vt:lpstr>MACROECONOMIA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</vt:lpstr>
      <vt:lpstr>Cálculo del Crecimiento</vt:lpstr>
      <vt:lpstr>Presentación de PowerPoint</vt:lpstr>
      <vt:lpstr>Presentación de PowerPoint</vt:lpstr>
      <vt:lpstr>Bibliografía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Your User Name</dc:creator>
  <cp:lastModifiedBy>AIO-Upla</cp:lastModifiedBy>
  <cp:revision>435</cp:revision>
  <dcterms:created xsi:type="dcterms:W3CDTF">2012-01-20T20:29:18Z</dcterms:created>
  <dcterms:modified xsi:type="dcterms:W3CDTF">2022-04-11T18:01:10Z</dcterms:modified>
</cp:coreProperties>
</file>