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784" r:id="rId3"/>
  </p:sldMasterIdLst>
  <p:notesMasterIdLst>
    <p:notesMasterId r:id="rId21"/>
  </p:notesMasterIdLst>
  <p:sldIdLst>
    <p:sldId id="320" r:id="rId4"/>
    <p:sldId id="278" r:id="rId5"/>
    <p:sldId id="279" r:id="rId6"/>
    <p:sldId id="280" r:id="rId7"/>
    <p:sldId id="281" r:id="rId8"/>
    <p:sldId id="282" r:id="rId9"/>
    <p:sldId id="283" r:id="rId10"/>
    <p:sldId id="350" r:id="rId11"/>
    <p:sldId id="351" r:id="rId12"/>
    <p:sldId id="352" r:id="rId13"/>
    <p:sldId id="354" r:id="rId14"/>
    <p:sldId id="356" r:id="rId15"/>
    <p:sldId id="364" r:id="rId16"/>
    <p:sldId id="365" r:id="rId17"/>
    <p:sldId id="366" r:id="rId18"/>
    <p:sldId id="362" r:id="rId19"/>
    <p:sldId id="370"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3" d="100"/>
          <a:sy n="83" d="100"/>
        </p:scale>
        <p:origin x="84" y="5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37EFE3-9579-4DFE-A6D3-F4ABB8C4A176}" type="datetimeFigureOut">
              <a:rPr lang="es-ES" smtClean="0"/>
              <a:pPr/>
              <a:t>28/04/2022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DF1B7-D4D6-4F56-9F6F-932B2B35108C}" type="slidenum">
              <a:rPr lang="es-ES" smtClean="0"/>
              <a:pPr/>
              <a:t>‹Nº›</a:t>
            </a:fld>
            <a:endParaRPr lang="es-ES"/>
          </a:p>
        </p:txBody>
      </p:sp>
    </p:spTree>
    <p:extLst>
      <p:ext uri="{BB962C8B-B14F-4D97-AF65-F5344CB8AC3E}">
        <p14:creationId xmlns:p14="http://schemas.microsoft.com/office/powerpoint/2010/main" val="262494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dirty="0" smtClean="0"/>
              <a:t>Es lo que se conoce como desempleo cíclico.</a:t>
            </a:r>
          </a:p>
        </p:txBody>
      </p:sp>
      <p:sp>
        <p:nvSpPr>
          <p:cNvPr id="4" name="Marcador de número de diapositiva 3"/>
          <p:cNvSpPr>
            <a:spLocks noGrp="1"/>
          </p:cNvSpPr>
          <p:nvPr>
            <p:ph type="sldNum" sz="quarter" idx="10"/>
          </p:nvPr>
        </p:nvSpPr>
        <p:spPr/>
        <p:txBody>
          <a:bodyPr/>
          <a:lstStyle/>
          <a:p>
            <a:fld id="{2160DE9F-62BD-496B-8A77-0B149A4F7FE3}" type="slidenum">
              <a:rPr lang="es-CL" smtClean="0"/>
              <a:t>12</a:t>
            </a:fld>
            <a:endParaRPr lang="es-CL"/>
          </a:p>
        </p:txBody>
      </p:sp>
    </p:spTree>
    <p:extLst>
      <p:ext uri="{BB962C8B-B14F-4D97-AF65-F5344CB8AC3E}">
        <p14:creationId xmlns:p14="http://schemas.microsoft.com/office/powerpoint/2010/main" val="20997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600200"/>
            <a:ext cx="8229600" cy="21859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57200" y="3938588"/>
            <a:ext cx="8229600" cy="21875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a:defRPr/>
            </a:pPr>
            <a:fld id="{C10FEC3C-2C2D-483E-879E-172FAEDA2FF1}" type="datetimeFigureOut">
              <a:rPr lang="es-ES" smtClean="0"/>
              <a:pPr>
                <a:defRPr/>
              </a:pPr>
              <a:t>28/04/2022</a:t>
            </a:fld>
            <a:endParaRPr lang="es-ES"/>
          </a:p>
        </p:txBody>
      </p:sp>
      <p:sp>
        <p:nvSpPr>
          <p:cNvPr id="5" name="Footer Placeholder 4"/>
          <p:cNvSpPr>
            <a:spLocks noGrp="1"/>
          </p:cNvSpPr>
          <p:nvPr>
            <p:ph type="ftr" sz="quarter" idx="11"/>
          </p:nvPr>
        </p:nvSpPr>
        <p:spPr/>
        <p:txBody>
          <a:bodyPr/>
          <a:lstStyle/>
          <a:p>
            <a:pPr>
              <a:defRPr/>
            </a:pPr>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71E3ED8-726A-4422-98E3-C0465E25D9ED}" type="slidenum">
              <a:rPr lang="es-ES" smtClean="0"/>
              <a:pPr>
                <a:defRPr/>
              </a:pPr>
              <a:t>‹Nº›</a:t>
            </a:fld>
            <a:endParaRPr lang="es-ES"/>
          </a:p>
        </p:txBody>
      </p:sp>
    </p:spTree>
    <p:extLst>
      <p:ext uri="{BB962C8B-B14F-4D97-AF65-F5344CB8AC3E}">
        <p14:creationId xmlns:p14="http://schemas.microsoft.com/office/powerpoint/2010/main" val="3518155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5" name="Footer Placeholder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1688175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5" name="Footer Placeholder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733667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6" name="Footer Placeholder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28509047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331" y="3051013"/>
            <a:ext cx="3829520"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4629150" y="3051013"/>
            <a:ext cx="382905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8" name="Footer Placeholder 7"/>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30876850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4" name="Footer Placeholder 3"/>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191760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3" name="Footer Placeholder 2"/>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3085268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6" name="Footer Placeholder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10065174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6" name="Footer Placeholder 5"/>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2046018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61973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4809718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90224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742829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871739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764DE79-268F-4C1A-8933-263129D2AF90}" type="datetimeFigureOut">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459649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5" name="Footer Placeholder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336635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defTabSz="457200" fontAlgn="base">
              <a:spcBef>
                <a:spcPct val="0"/>
              </a:spcBef>
              <a:spcAft>
                <a:spcPct val="0"/>
              </a:spcAft>
              <a:defRPr/>
            </a:pPr>
            <a:fld id="{43EAAD64-57CF-4C2C-B279-A299DB319C00}" type="datetimeFigureOut">
              <a:rPr lang="es-ES" smtClean="0">
                <a:ea typeface="MS PGothic" pitchFamily="34" charset="-128"/>
              </a:rPr>
              <a:pPr defTabSz="457200" fontAlgn="base">
                <a:spcBef>
                  <a:spcPct val="0"/>
                </a:spcBef>
                <a:spcAft>
                  <a:spcPct val="0"/>
                </a:spcAft>
                <a:defRPr/>
              </a:pPr>
              <a:t>28/04/2022</a:t>
            </a:fld>
            <a:endParaRPr lang="es-ES">
              <a:ea typeface="MS PGothic" pitchFamily="34" charset="-128"/>
            </a:endParaRPr>
          </a:p>
        </p:txBody>
      </p:sp>
      <p:sp>
        <p:nvSpPr>
          <p:cNvPr id="5" name="Footer Placeholder 4"/>
          <p:cNvSpPr>
            <a:spLocks noGrp="1"/>
          </p:cNvSpPr>
          <p:nvPr>
            <p:ph type="ftr" sz="quarter" idx="11"/>
          </p:nvPr>
        </p:nvSpPr>
        <p:spPr/>
        <p:txBody>
          <a:bodyPr/>
          <a:lstStyle/>
          <a:p>
            <a:pPr defTabSz="457200">
              <a:defRPr/>
            </a:pPr>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457200" fontAlgn="base">
              <a:spcBef>
                <a:spcPct val="0"/>
              </a:spcBef>
              <a:spcAft>
                <a:spcPct val="0"/>
              </a:spcAft>
              <a:defRPr/>
            </a:pPr>
            <a:fld id="{E0D0BD68-0838-492B-8DE7-3A33BB7AE5DA}" type="slidenum">
              <a:rPr lang="es-ES" smtClean="0">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122167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2.pn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wipe/>
  </p:transition>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4098" name="4 CuadroTexto"/>
          <p:cNvSpPr txBox="1">
            <a:spLocks noChangeArrowheads="1"/>
          </p:cNvSpPr>
          <p:nvPr/>
        </p:nvSpPr>
        <p:spPr bwMode="auto">
          <a:xfrm>
            <a:off x="357188" y="5357813"/>
            <a:ext cx="2498725" cy="738187"/>
          </a:xfrm>
          <a:prstGeom prst="rect">
            <a:avLst/>
          </a:prstGeom>
          <a:noFill/>
          <a:ln w="9525">
            <a:noFill/>
            <a:miter lim="800000"/>
            <a:headEnd/>
            <a:tailEnd/>
          </a:ln>
        </p:spPr>
        <p:txBody>
          <a:bodyPr wrap="none">
            <a:spAutoFit/>
          </a:bodyPr>
          <a:lstStyle/>
          <a:p>
            <a:pPr>
              <a:defRPr/>
            </a:pPr>
            <a:r>
              <a:rPr lang="es-CL" sz="2400" b="1">
                <a:solidFill>
                  <a:schemeClr val="bg1"/>
                </a:solidFill>
                <a:latin typeface="Calibri" pitchFamily="34" charset="0"/>
              </a:rPr>
              <a:t>XXXXX X XX  XXXX</a:t>
            </a:r>
          </a:p>
          <a:p>
            <a:pPr>
              <a:defRPr/>
            </a:pPr>
            <a:r>
              <a:rPr lang="es-CL" b="1">
                <a:solidFill>
                  <a:schemeClr val="bg1"/>
                </a:solidFill>
                <a:latin typeface="Calibri" pitchFamily="34" charset="0"/>
              </a:rPr>
              <a:t>YY’ZZ</a:t>
            </a:r>
            <a:endParaRPr lang="es-CL" sz="1400" b="1">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slow">
    <p:wipe/>
  </p:transition>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4/28/2022</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238817677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4 Título"/>
          <p:cNvSpPr txBox="1">
            <a:spLocks/>
          </p:cNvSpPr>
          <p:nvPr/>
        </p:nvSpPr>
        <p:spPr bwMode="auto">
          <a:xfrm>
            <a:off x="571500" y="2809875"/>
            <a:ext cx="7772400" cy="1000125"/>
          </a:xfrm>
          <a:prstGeom prst="rect">
            <a:avLst/>
          </a:prstGeom>
          <a:noFill/>
          <a:ln>
            <a:miter lim="800000"/>
            <a:headEnd/>
            <a:tailEnd/>
          </a:ln>
        </p:spPr>
        <p:txBody>
          <a:bodyPr/>
          <a:lstStyle/>
          <a:p>
            <a:pPr algn="ctr"/>
            <a:r>
              <a:rPr lang="es-CL" sz="3200" b="1" dirty="0" smtClean="0">
                <a:solidFill>
                  <a:schemeClr val="bg1"/>
                </a:solidFill>
                <a:latin typeface="Calibri" charset="0"/>
              </a:rPr>
              <a:t>Desempleo </a:t>
            </a:r>
            <a:endParaRPr lang="es-CL" sz="3200" b="1" dirty="0">
              <a:solidFill>
                <a:schemeClr val="bg1"/>
              </a:solidFill>
              <a:latin typeface="Calibri" charset="0"/>
            </a:endParaRPr>
          </a:p>
          <a:p>
            <a:pPr algn="ctr">
              <a:spcBef>
                <a:spcPct val="0"/>
              </a:spcBef>
              <a:defRPr/>
            </a:pPr>
            <a:r>
              <a:rPr lang="en-US" sz="3200" dirty="0">
                <a:solidFill>
                  <a:prstClr val="white"/>
                </a:solidFill>
                <a:ea typeface="MS PGothic" pitchFamily="34" charset="-128"/>
              </a:rPr>
              <a:t/>
            </a:r>
            <a:br>
              <a:rPr lang="en-US" sz="3200" dirty="0">
                <a:solidFill>
                  <a:prstClr val="white"/>
                </a:solidFill>
                <a:ea typeface="MS PGothic" pitchFamily="34" charset="-128"/>
              </a:rPr>
            </a:br>
            <a:endParaRPr lang="en-US" sz="3200" dirty="0">
              <a:solidFill>
                <a:prstClr val="white"/>
              </a:solidFill>
              <a:ea typeface="MS PGothic" pitchFamily="34" charset="-128"/>
            </a:endParaRPr>
          </a:p>
        </p:txBody>
      </p:sp>
    </p:spTree>
    <p:extLst>
      <p:ext uri="{BB962C8B-B14F-4D97-AF65-F5344CB8AC3E}">
        <p14:creationId xmlns:p14="http://schemas.microsoft.com/office/powerpoint/2010/main" val="425569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7577" y="1628800"/>
            <a:ext cx="4876511" cy="4351338"/>
          </a:xfrm>
        </p:spPr>
        <p:txBody>
          <a:bodyPr>
            <a:normAutofit fontScale="77500" lnSpcReduction="20000"/>
          </a:bodyPr>
          <a:lstStyle/>
          <a:p>
            <a:pPr algn="just"/>
            <a:r>
              <a:rPr lang="es-CL" dirty="0" smtClean="0"/>
              <a:t>Es el que explica </a:t>
            </a:r>
            <a:r>
              <a:rPr lang="es-CL" dirty="0"/>
              <a:t>los </a:t>
            </a:r>
            <a:r>
              <a:rPr lang="es-CL" dirty="0" smtClean="0"/>
              <a:t>períodos </a:t>
            </a:r>
            <a:r>
              <a:rPr lang="es-CL" dirty="0"/>
              <a:t>de desempleo relativamente cortos</a:t>
            </a:r>
            <a:r>
              <a:rPr lang="es-CL" dirty="0" smtClean="0"/>
              <a:t>. </a:t>
            </a:r>
            <a:endParaRPr lang="es-CL" dirty="0"/>
          </a:p>
          <a:p>
            <a:pPr algn="just"/>
            <a:endParaRPr lang="es-CL" dirty="0" smtClean="0"/>
          </a:p>
          <a:p>
            <a:pPr algn="just"/>
            <a:r>
              <a:rPr lang="es-CL" dirty="0" smtClean="0"/>
              <a:t>Se </a:t>
            </a:r>
            <a:r>
              <a:rPr lang="es-CL" dirty="0"/>
              <a:t>debe a que los trabajadores tardan en encontrar el trabajo que mejor se ajusta a sus competencias y aptitudes. </a:t>
            </a:r>
          </a:p>
          <a:p>
            <a:pPr algn="just"/>
            <a:endParaRPr lang="es-CL" dirty="0"/>
          </a:p>
          <a:p>
            <a:pPr algn="just"/>
            <a:r>
              <a:rPr lang="es-CL" dirty="0"/>
              <a:t>Es </a:t>
            </a:r>
            <a:r>
              <a:rPr lang="es-CL" dirty="0" smtClean="0"/>
              <a:t>el resultante </a:t>
            </a:r>
            <a:r>
              <a:rPr lang="es-CL" dirty="0"/>
              <a:t>del proceso de emparejamiento de los trabajadores y los puestos de trabajo. </a:t>
            </a:r>
          </a:p>
        </p:txBody>
      </p:sp>
      <p:pic>
        <p:nvPicPr>
          <p:cNvPr id="10242" name="Picture 2" descr="http://delcampovillares.com/wp-content/uploads/2012/06/Buscar-empleo.jpg"/>
          <p:cNvPicPr>
            <a:picLocks noChangeAspect="1" noChangeArrowheads="1"/>
          </p:cNvPicPr>
          <p:nvPr/>
        </p:nvPicPr>
        <p:blipFill rotWithShape="1">
          <a:blip r:embed="rId2">
            <a:extLst>
              <a:ext uri="{28A0092B-C50C-407E-A947-70E740481C1C}">
                <a14:useLocalDpi xmlns:a14="http://schemas.microsoft.com/office/drawing/2010/main" val="0"/>
              </a:ext>
            </a:extLst>
          </a:blip>
          <a:srcRect l="16563" r="15013"/>
          <a:stretch/>
        </p:blipFill>
        <p:spPr bwMode="auto">
          <a:xfrm>
            <a:off x="5674995" y="1825625"/>
            <a:ext cx="2840354" cy="3946525"/>
          </a:xfrm>
          <a:prstGeom prst="rect">
            <a:avLst/>
          </a:prstGeom>
          <a:noFill/>
          <a:extLst>
            <a:ext uri="{909E8E84-426E-40DD-AFC4-6F175D3DCCD1}">
              <a14:hiddenFill xmlns:a14="http://schemas.microsoft.com/office/drawing/2010/main">
                <a:solidFill>
                  <a:srgbClr val="FFFFFF"/>
                </a:solidFill>
              </a14:hiddenFill>
            </a:ext>
          </a:extLst>
        </p:spPr>
      </p:pic>
      <p:sp>
        <p:nvSpPr>
          <p:cNvPr id="9" name="1 Título"/>
          <p:cNvSpPr txBox="1">
            <a:spLocks/>
          </p:cNvSpPr>
          <p:nvPr/>
        </p:nvSpPr>
        <p:spPr>
          <a:xfrm>
            <a:off x="403942" y="858690"/>
            <a:ext cx="8229600" cy="554086"/>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CL" sz="2400" kern="0" dirty="0" smtClean="0"/>
              <a:t>Desempleo Friccional</a:t>
            </a:r>
            <a:endParaRPr lang="es-CL" sz="2400" kern="0" dirty="0"/>
          </a:p>
        </p:txBody>
      </p:sp>
      <p:sp>
        <p:nvSpPr>
          <p:cNvPr id="10" name="9 Rectángulo"/>
          <p:cNvSpPr/>
          <p:nvPr/>
        </p:nvSpPr>
        <p:spPr>
          <a:xfrm>
            <a:off x="323528" y="188640"/>
            <a:ext cx="3720592" cy="523220"/>
          </a:xfrm>
          <a:prstGeom prst="rect">
            <a:avLst/>
          </a:prstGeom>
        </p:spPr>
        <p:txBody>
          <a:bodyPr wrap="square">
            <a:spAutoFit/>
          </a:bodyPr>
          <a:lstStyle/>
          <a:p>
            <a:pPr lvl="0"/>
            <a:r>
              <a:rPr lang="es-MX" sz="2800" dirty="0" smtClean="0">
                <a:solidFill>
                  <a:srgbClr val="000000"/>
                </a:solidFill>
                <a:latin typeface="Comic Sans MS" panose="030F0702030302020204" pitchFamily="66" charset="0"/>
              </a:rPr>
              <a:t> Tipo de 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82565747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92153" y="1779905"/>
            <a:ext cx="4766072" cy="4351338"/>
          </a:xfrm>
        </p:spPr>
        <p:txBody>
          <a:bodyPr>
            <a:normAutofit fontScale="70000" lnSpcReduction="20000"/>
          </a:bodyPr>
          <a:lstStyle/>
          <a:p>
            <a:r>
              <a:rPr lang="es-CL" dirty="0" smtClean="0"/>
              <a:t>Este desempleo se </a:t>
            </a:r>
            <a:r>
              <a:rPr lang="es-CL" dirty="0"/>
              <a:t>debe a que el número de puestos de trabajo existentes en algunos mercados de trabajo es insuficiente para dar empleo a todo el que </a:t>
            </a:r>
            <a:r>
              <a:rPr lang="es-CL" dirty="0" smtClean="0"/>
              <a:t>quiera </a:t>
            </a:r>
            <a:r>
              <a:rPr lang="es-CL" dirty="0"/>
              <a:t>trabajar. </a:t>
            </a:r>
          </a:p>
          <a:p>
            <a:endParaRPr lang="es-CL" dirty="0"/>
          </a:p>
          <a:p>
            <a:r>
              <a:rPr lang="es-CL" dirty="0"/>
              <a:t>Se considera que explica los periodos más largos de desempleo.</a:t>
            </a:r>
          </a:p>
          <a:p>
            <a:endParaRPr lang="es-CL" dirty="0"/>
          </a:p>
          <a:p>
            <a:r>
              <a:rPr lang="es-CL" dirty="0"/>
              <a:t>Este desempleo se produce cuando se fijan por alguna razón unos salarios superiores al nivel que equilibra la oferta y la </a:t>
            </a:r>
            <a:r>
              <a:rPr lang="es-CL" dirty="0" smtClean="0"/>
              <a:t>demanda</a:t>
            </a:r>
            <a:r>
              <a:rPr lang="es-CL" dirty="0"/>
              <a:t> </a:t>
            </a:r>
            <a:r>
              <a:rPr lang="es-CL" dirty="0" smtClean="0"/>
              <a:t>de trabajo.</a:t>
            </a:r>
            <a:endParaRPr lang="es-CL" dirty="0"/>
          </a:p>
          <a:p>
            <a:endParaRPr lang="es-CL" dirty="0"/>
          </a:p>
        </p:txBody>
      </p:sp>
      <p:pic>
        <p:nvPicPr>
          <p:cNvPr id="11266" name="Picture 2" descr="http://www.emprendedores.cl/comunidad/public/article/05/08/07fd_49b6.JPG?c=2b5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5625"/>
            <a:ext cx="3263504" cy="4351338"/>
          </a:xfrm>
          <a:prstGeom prst="rect">
            <a:avLst/>
          </a:prstGeom>
          <a:noFill/>
          <a:extLst>
            <a:ext uri="{909E8E84-426E-40DD-AFC4-6F175D3DCCD1}">
              <a14:hiddenFill xmlns:a14="http://schemas.microsoft.com/office/drawing/2010/main">
                <a:solidFill>
                  <a:srgbClr val="FFFFFF"/>
                </a:solidFill>
              </a14:hiddenFill>
            </a:ext>
          </a:extLst>
        </p:spPr>
      </p:pic>
      <p:sp>
        <p:nvSpPr>
          <p:cNvPr id="9" name="1 Título"/>
          <p:cNvSpPr txBox="1">
            <a:spLocks/>
          </p:cNvSpPr>
          <p:nvPr/>
        </p:nvSpPr>
        <p:spPr>
          <a:xfrm>
            <a:off x="323528" y="858690"/>
            <a:ext cx="8229600" cy="554086"/>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CL" sz="2400" kern="0" dirty="0" smtClean="0"/>
              <a:t>Desempleo Estructural</a:t>
            </a:r>
            <a:endParaRPr lang="es-CL" sz="2400" kern="0" dirty="0"/>
          </a:p>
        </p:txBody>
      </p:sp>
      <p:sp>
        <p:nvSpPr>
          <p:cNvPr id="10" name="9 Rectángulo"/>
          <p:cNvSpPr/>
          <p:nvPr/>
        </p:nvSpPr>
        <p:spPr>
          <a:xfrm>
            <a:off x="243114" y="188640"/>
            <a:ext cx="3720592" cy="523220"/>
          </a:xfrm>
          <a:prstGeom prst="rect">
            <a:avLst/>
          </a:prstGeom>
        </p:spPr>
        <p:txBody>
          <a:bodyPr wrap="square">
            <a:spAutoFit/>
          </a:bodyPr>
          <a:lstStyle/>
          <a:p>
            <a:pPr lvl="0"/>
            <a:r>
              <a:rPr lang="es-MX" sz="2800" dirty="0" smtClean="0">
                <a:solidFill>
                  <a:srgbClr val="000000"/>
                </a:solidFill>
                <a:latin typeface="Comic Sans MS" panose="030F0702030302020204" pitchFamily="66" charset="0"/>
              </a:rPr>
              <a:t> Tipo de 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98920263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2132856"/>
            <a:ext cx="7886700" cy="3888432"/>
          </a:xfrm>
        </p:spPr>
        <p:txBody>
          <a:bodyPr>
            <a:normAutofit fontScale="92500" lnSpcReduction="10000"/>
          </a:bodyPr>
          <a:lstStyle/>
          <a:p>
            <a:pPr algn="just"/>
            <a:r>
              <a:rPr lang="es-CL" sz="2600" dirty="0" smtClean="0"/>
              <a:t>En </a:t>
            </a:r>
            <a:r>
              <a:rPr lang="es-CL" sz="2600" dirty="0"/>
              <a:t>un momento dado del tiempo, y debido a las fluctuaciones cíclicas de la economía (auges o recesiones</a:t>
            </a:r>
            <a:r>
              <a:rPr lang="es-CL" sz="2600" dirty="0" smtClean="0"/>
              <a:t>), </a:t>
            </a:r>
            <a:r>
              <a:rPr lang="es-CL" sz="2600" dirty="0"/>
              <a:t>la tasa de desempleo puede estar por encima o por debajo de la tasa natural</a:t>
            </a:r>
            <a:r>
              <a:rPr lang="es-CL" sz="2600" dirty="0" smtClean="0"/>
              <a:t>. </a:t>
            </a:r>
          </a:p>
          <a:p>
            <a:pPr marL="0" indent="0" algn="just">
              <a:buNone/>
            </a:pPr>
            <a:endParaRPr lang="es-CL" sz="2400" dirty="0" smtClean="0"/>
          </a:p>
          <a:p>
            <a:pPr algn="just"/>
            <a:r>
              <a:rPr lang="es-CL" sz="2600" dirty="0" smtClean="0"/>
              <a:t>Se dice que este desempleo es el causante del desempleo Estructural. </a:t>
            </a:r>
          </a:p>
          <a:p>
            <a:pPr marL="400050" lvl="1" indent="0" algn="just">
              <a:buNone/>
            </a:pPr>
            <a:r>
              <a:rPr lang="es-CL" sz="2000" dirty="0"/>
              <a:t>Lo sucedido en Chile cuando se produjo el cambio en el sistema procesal penal. Existía desempleo porque hacían falta técnicos jurídicos (desempleo cíclico). Pero cuatro años después existía desempleo porque el marcado no podía recibir a todos los técnicos jurídico que terminaron su carrera (estructural).</a:t>
            </a:r>
          </a:p>
          <a:p>
            <a:pPr marL="400050" lvl="1" indent="0" algn="just">
              <a:buNone/>
            </a:pPr>
            <a:endParaRPr lang="es-CL" sz="2000" dirty="0"/>
          </a:p>
        </p:txBody>
      </p:sp>
      <p:sp>
        <p:nvSpPr>
          <p:cNvPr id="6" name="CuadroTexto 5"/>
          <p:cNvSpPr txBox="1"/>
          <p:nvPr/>
        </p:nvSpPr>
        <p:spPr>
          <a:xfrm>
            <a:off x="628650" y="1556792"/>
            <a:ext cx="7886700" cy="892552"/>
          </a:xfrm>
          <a:prstGeom prst="rect">
            <a:avLst/>
          </a:prstGeom>
          <a:noFill/>
        </p:spPr>
        <p:txBody>
          <a:bodyPr wrap="square" rtlCol="0">
            <a:spAutoFit/>
          </a:bodyPr>
          <a:lstStyle/>
          <a:p>
            <a:pPr algn="ctr"/>
            <a:r>
              <a:rPr lang="es-CL" sz="2600" dirty="0" smtClean="0"/>
              <a:t>Es </a:t>
            </a:r>
            <a:r>
              <a:rPr lang="es-CL" sz="2600" dirty="0"/>
              <a:t>la desviación </a:t>
            </a:r>
            <a:r>
              <a:rPr lang="es-CL" sz="2600" dirty="0" smtClean="0"/>
              <a:t>de la tasa natural de desempleo </a:t>
            </a:r>
            <a:endParaRPr lang="es-CL" sz="2600" dirty="0"/>
          </a:p>
          <a:p>
            <a:pPr algn="ctr"/>
            <a:endParaRPr lang="es-CL" sz="2600" dirty="0"/>
          </a:p>
        </p:txBody>
      </p:sp>
      <p:sp>
        <p:nvSpPr>
          <p:cNvPr id="9" name="1 Título"/>
          <p:cNvSpPr txBox="1">
            <a:spLocks/>
          </p:cNvSpPr>
          <p:nvPr/>
        </p:nvSpPr>
        <p:spPr>
          <a:xfrm>
            <a:off x="323528" y="858690"/>
            <a:ext cx="8229600" cy="554086"/>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CL" sz="2400" kern="0" dirty="0" smtClean="0"/>
              <a:t>Desempleo Cíclico</a:t>
            </a:r>
            <a:endParaRPr lang="es-CL" sz="2400" kern="0" dirty="0"/>
          </a:p>
        </p:txBody>
      </p:sp>
      <p:sp>
        <p:nvSpPr>
          <p:cNvPr id="10" name="9 Rectángulo"/>
          <p:cNvSpPr/>
          <p:nvPr/>
        </p:nvSpPr>
        <p:spPr>
          <a:xfrm>
            <a:off x="243114" y="188640"/>
            <a:ext cx="3720592" cy="523220"/>
          </a:xfrm>
          <a:prstGeom prst="rect">
            <a:avLst/>
          </a:prstGeom>
        </p:spPr>
        <p:txBody>
          <a:bodyPr wrap="square">
            <a:spAutoFit/>
          </a:bodyPr>
          <a:lstStyle/>
          <a:p>
            <a:pPr lvl="0"/>
            <a:r>
              <a:rPr lang="es-MX" sz="2800" dirty="0" smtClean="0">
                <a:solidFill>
                  <a:srgbClr val="000000"/>
                </a:solidFill>
                <a:latin typeface="Comic Sans MS" panose="030F0702030302020204" pitchFamily="66" charset="0"/>
              </a:rPr>
              <a:t> Tipo de 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9320971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CuadroTexto"/>
          <p:cNvSpPr txBox="1"/>
          <p:nvPr/>
        </p:nvSpPr>
        <p:spPr>
          <a:xfrm>
            <a:off x="611560" y="1587564"/>
            <a:ext cx="7776864" cy="4154984"/>
          </a:xfrm>
          <a:prstGeom prst="rect">
            <a:avLst/>
          </a:prstGeom>
          <a:noFill/>
        </p:spPr>
        <p:txBody>
          <a:bodyPr wrap="square" rtlCol="0">
            <a:spAutoFit/>
          </a:bodyPr>
          <a:lstStyle/>
          <a:p>
            <a:pPr marL="342900" indent="-342900" algn="just">
              <a:buFont typeface="Arial" pitchFamily="34" charset="0"/>
              <a:buChar char="•"/>
            </a:pPr>
            <a:r>
              <a:rPr lang="es-MX" sz="2400" dirty="0" smtClean="0"/>
              <a:t>Podemos decir que la tasa de desempleo puede variar por diversas razones, principalmente aquellas que son producto de las características de la economía. Por ejemplo:</a:t>
            </a:r>
          </a:p>
          <a:p>
            <a:pPr algn="just"/>
            <a:endParaRPr lang="es-MX" sz="2400" dirty="0" smtClean="0"/>
          </a:p>
          <a:p>
            <a:pPr algn="just"/>
            <a:r>
              <a:rPr lang="es-MX" sz="2400" dirty="0" smtClean="0"/>
              <a:t>En el corto plazo las economías se encuentran fluctuando a lo largo del ciclo, por lo tanto, los niveles de actividad pueden fluctuar. Así, podemos encontrar niveles de desempleo </a:t>
            </a:r>
            <a:r>
              <a:rPr lang="es-ES" sz="2400" dirty="0"/>
              <a:t>muy </a:t>
            </a:r>
            <a:r>
              <a:rPr lang="es-ES" sz="2400" dirty="0" smtClean="0"/>
              <a:t>altos</a:t>
            </a:r>
            <a:r>
              <a:rPr lang="es-MX" sz="2400" dirty="0" smtClean="0"/>
              <a:t> </a:t>
            </a:r>
            <a:r>
              <a:rPr lang="es-ES" sz="2400" dirty="0" smtClean="0"/>
              <a:t>en </a:t>
            </a:r>
            <a:r>
              <a:rPr lang="es-ES" sz="2400" dirty="0"/>
              <a:t>períodos </a:t>
            </a:r>
            <a:r>
              <a:rPr lang="es-ES" sz="2400" dirty="0" smtClean="0"/>
              <a:t>de </a:t>
            </a:r>
            <a:r>
              <a:rPr lang="es-MX" sz="2400" dirty="0" smtClean="0"/>
              <a:t>recesiones</a:t>
            </a:r>
            <a:r>
              <a:rPr lang="es-ES" sz="2400" dirty="0" smtClean="0"/>
              <a:t> hasta </a:t>
            </a:r>
            <a:r>
              <a:rPr lang="es-ES" sz="2400" dirty="0"/>
              <a:t>niveles </a:t>
            </a:r>
            <a:r>
              <a:rPr lang="es-MX" sz="2400" dirty="0" smtClean="0"/>
              <a:t>excesivamente bajos en los períodos de </a:t>
            </a:r>
            <a:r>
              <a:rPr lang="es-ES" sz="2400" dirty="0" smtClean="0"/>
              <a:t>auge</a:t>
            </a:r>
            <a:r>
              <a:rPr lang="es-MX" sz="2400" dirty="0" smtClean="0"/>
              <a:t> </a:t>
            </a:r>
            <a:r>
              <a:rPr lang="es-ES" sz="2400" dirty="0" smtClean="0"/>
              <a:t>(e incluso llegar a niveles inferiores al natural).</a:t>
            </a:r>
            <a:endParaRPr lang="es-MX" sz="2400" dirty="0" smtClean="0"/>
          </a:p>
        </p:txBody>
      </p:sp>
      <p:sp>
        <p:nvSpPr>
          <p:cNvPr id="7"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8" name="7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56281757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CuadroTexto"/>
          <p:cNvSpPr txBox="1"/>
          <p:nvPr/>
        </p:nvSpPr>
        <p:spPr>
          <a:xfrm>
            <a:off x="395536" y="1268760"/>
            <a:ext cx="8352928" cy="3046988"/>
          </a:xfrm>
          <a:prstGeom prst="rect">
            <a:avLst/>
          </a:prstGeom>
          <a:noFill/>
        </p:spPr>
        <p:txBody>
          <a:bodyPr wrap="square" rtlCol="0">
            <a:spAutoFit/>
          </a:bodyPr>
          <a:lstStyle/>
          <a:p>
            <a:pPr algn="just">
              <a:buFont typeface="Arial" pitchFamily="34" charset="0"/>
              <a:buChar char="•"/>
            </a:pPr>
            <a:r>
              <a:rPr lang="es-MX" sz="2400" dirty="0" smtClean="0"/>
              <a:t> En períodos largos, sus fluctuaciones pueden ser consecuencia de distorsiones en el mercado laboral. </a:t>
            </a:r>
            <a:r>
              <a:rPr lang="es-MX" sz="2000" dirty="0" smtClean="0"/>
              <a:t>Un claro ejemplo de ello, son los subsidios al empleo</a:t>
            </a:r>
            <a:r>
              <a:rPr lang="es-MX" sz="2400" dirty="0" smtClean="0"/>
              <a:t>.</a:t>
            </a:r>
          </a:p>
          <a:p>
            <a:pPr algn="just">
              <a:buFont typeface="Arial" pitchFamily="34" charset="0"/>
              <a:buChar char="•"/>
            </a:pPr>
            <a:endParaRPr lang="es-MX" sz="2400" dirty="0" smtClean="0"/>
          </a:p>
          <a:p>
            <a:pPr algn="just">
              <a:buFont typeface="Arial" pitchFamily="34" charset="0"/>
              <a:buChar char="•"/>
            </a:pPr>
            <a:r>
              <a:rPr lang="es-MX" sz="2400" dirty="0" smtClean="0"/>
              <a:t> También la tasa de desempleo podría tender a aumentar producto de:</a:t>
            </a:r>
            <a:endParaRPr lang="es-MX" sz="2400" dirty="0"/>
          </a:p>
          <a:p>
            <a:pPr algn="just"/>
            <a:r>
              <a:rPr lang="es-MX" sz="2400" dirty="0" smtClean="0"/>
              <a:t>	Los incrementos en la fuerza de trabajo. </a:t>
            </a:r>
          </a:p>
          <a:p>
            <a:pPr algn="just"/>
            <a:r>
              <a:rPr lang="es-MX" sz="2400" dirty="0"/>
              <a:t>	</a:t>
            </a:r>
            <a:r>
              <a:rPr lang="es-MX" sz="2400" dirty="0" smtClean="0"/>
              <a:t>La existencia de un salario mínimo mayor al de equilibrio.</a:t>
            </a:r>
            <a:endParaRPr lang="es-ES" sz="2400" dirty="0"/>
          </a:p>
        </p:txBody>
      </p:sp>
      <p:sp>
        <p:nvSpPr>
          <p:cNvPr id="7"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8" name="7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pic>
        <p:nvPicPr>
          <p:cNvPr id="6" name="Imagen 3"/>
          <p:cNvPicPr>
            <a:picLocks noChangeAspect="1"/>
          </p:cNvPicPr>
          <p:nvPr/>
        </p:nvPicPr>
        <p:blipFill>
          <a:blip r:embed="rId2"/>
          <a:stretch>
            <a:fillRect/>
          </a:stretch>
        </p:blipFill>
        <p:spPr>
          <a:xfrm>
            <a:off x="2293704" y="4315748"/>
            <a:ext cx="4870583" cy="2191057"/>
          </a:xfrm>
          <a:prstGeom prst="rect">
            <a:avLst/>
          </a:prstGeom>
        </p:spPr>
      </p:pic>
    </p:spTree>
    <p:extLst>
      <p:ext uri="{BB962C8B-B14F-4D97-AF65-F5344CB8AC3E}">
        <p14:creationId xmlns:p14="http://schemas.microsoft.com/office/powerpoint/2010/main" val="401922824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39552" y="692696"/>
            <a:ext cx="8229600" cy="1143000"/>
          </a:xfrm>
        </p:spPr>
        <p:txBody>
          <a:bodyPr/>
          <a:lstStyle/>
          <a:p>
            <a:r>
              <a:rPr lang="es-MX" sz="3600" dirty="0" smtClean="0"/>
              <a:t>Evolución del desempleo para Chile.</a:t>
            </a:r>
            <a:endParaRPr lang="es-MX" sz="3600" dirty="0"/>
          </a:p>
        </p:txBody>
      </p:sp>
      <p:pic>
        <p:nvPicPr>
          <p:cNvPr id="6" name="Imagen 5"/>
          <p:cNvPicPr>
            <a:picLocks noChangeAspect="1"/>
          </p:cNvPicPr>
          <p:nvPr/>
        </p:nvPicPr>
        <p:blipFill>
          <a:blip r:embed="rId2"/>
          <a:stretch>
            <a:fillRect/>
          </a:stretch>
        </p:blipFill>
        <p:spPr>
          <a:xfrm>
            <a:off x="179512" y="2196272"/>
            <a:ext cx="8208912" cy="2615987"/>
          </a:xfrm>
          <a:prstGeom prst="rect">
            <a:avLst/>
          </a:prstGeom>
        </p:spPr>
      </p:pic>
      <p:sp>
        <p:nvSpPr>
          <p:cNvPr id="7" name="Rectángulo 6"/>
          <p:cNvSpPr/>
          <p:nvPr/>
        </p:nvSpPr>
        <p:spPr>
          <a:xfrm>
            <a:off x="179512" y="5283249"/>
            <a:ext cx="8793276" cy="923330"/>
          </a:xfrm>
          <a:prstGeom prst="rect">
            <a:avLst/>
          </a:prstGeom>
        </p:spPr>
        <p:txBody>
          <a:bodyPr wrap="square">
            <a:spAutoFit/>
          </a:bodyPr>
          <a:lstStyle/>
          <a:p>
            <a:pPr marL="285750" indent="-285750" algn="just" defTabSz="457200">
              <a:buFont typeface="Arial" panose="020B0604020202020204" pitchFamily="34" charset="0"/>
              <a:buChar char="•"/>
              <a:defRPr/>
            </a:pPr>
            <a:r>
              <a:rPr lang="es-CL" b="1" dirty="0" smtClean="0"/>
              <a:t>Desempleo estable del último tiempo -a pesar de la desaceleración de la economía- se debe a la creación de empleo por cuenta propia y empleo público, los cuales han compensado la baja del empleo asalariado privado.</a:t>
            </a:r>
            <a:endParaRPr lang="es-CL" b="1" dirty="0"/>
          </a:p>
        </p:txBody>
      </p:sp>
    </p:spTree>
    <p:extLst>
      <p:ext uri="{BB962C8B-B14F-4D97-AF65-F5344CB8AC3E}">
        <p14:creationId xmlns:p14="http://schemas.microsoft.com/office/powerpoint/2010/main" val="304029213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1520" y="116632"/>
            <a:ext cx="8229600" cy="1143000"/>
          </a:xfrm>
        </p:spPr>
        <p:txBody>
          <a:bodyPr/>
          <a:lstStyle/>
          <a:p>
            <a:pPr algn="l"/>
            <a:endParaRPr lang="es-CL" sz="2800" b="1" dirty="0">
              <a:latin typeface="Comic Sans MS" panose="030F0702030302020204" pitchFamily="66" charset="0"/>
            </a:endParaRPr>
          </a:p>
        </p:txBody>
      </p:sp>
      <p:sp>
        <p:nvSpPr>
          <p:cNvPr id="3" name="Marcador de contenido 2"/>
          <p:cNvSpPr>
            <a:spLocks noGrp="1"/>
          </p:cNvSpPr>
          <p:nvPr>
            <p:ph idx="1"/>
          </p:nvPr>
        </p:nvSpPr>
        <p:spPr>
          <a:xfrm>
            <a:off x="395536" y="1093886"/>
            <a:ext cx="7886700" cy="4351338"/>
          </a:xfrm>
        </p:spPr>
        <p:txBody>
          <a:bodyPr>
            <a:noAutofit/>
          </a:bodyPr>
          <a:lstStyle/>
          <a:p>
            <a:pPr algn="just"/>
            <a:endParaRPr lang="es-CL" sz="1800" dirty="0" smtClean="0"/>
          </a:p>
          <a:p>
            <a:pPr algn="just"/>
            <a:r>
              <a:rPr lang="es-CL" sz="1800" dirty="0"/>
              <a:t>La tasa natural de desempleo corresponde al desempleo de largo plazo que se da cuando estamos en la frontera de posibilidades de producción.</a:t>
            </a:r>
          </a:p>
          <a:p>
            <a:pPr algn="just"/>
            <a:endParaRPr lang="es-CL" sz="1800" dirty="0" smtClean="0"/>
          </a:p>
          <a:p>
            <a:pPr algn="just"/>
            <a:r>
              <a:rPr lang="es-CL" sz="1800" dirty="0" smtClean="0"/>
              <a:t>El desempleo friccional corresponde al desempleo que se produce en el proceso de búsqueda de trabajo.</a:t>
            </a:r>
          </a:p>
          <a:p>
            <a:pPr algn="just"/>
            <a:endParaRPr lang="es-CL" sz="1800" dirty="0" smtClean="0"/>
          </a:p>
          <a:p>
            <a:pPr algn="just"/>
            <a:r>
              <a:rPr lang="es-CL" sz="1800" dirty="0" smtClean="0"/>
              <a:t>El desempleo estructural corresponde al desempleo que se produce cuando el número de puestos es insuficiente. </a:t>
            </a:r>
          </a:p>
          <a:p>
            <a:pPr algn="just"/>
            <a:endParaRPr lang="es-CL" sz="1800" dirty="0" smtClean="0"/>
          </a:p>
          <a:p>
            <a:pPr algn="just"/>
            <a:r>
              <a:rPr lang="es-CL" sz="1800" dirty="0" smtClean="0"/>
              <a:t>El desempleo de corto plazo se explica a su vez por el desempleo cíclico, que corresponde al causado por los períodos de auge y estancamiento económico.</a:t>
            </a:r>
            <a:endParaRPr lang="es-CL" sz="1800" dirty="0"/>
          </a:p>
        </p:txBody>
      </p:sp>
    </p:spTree>
    <p:extLst>
      <p:ext uri="{BB962C8B-B14F-4D97-AF65-F5344CB8AC3E}">
        <p14:creationId xmlns:p14="http://schemas.microsoft.com/office/powerpoint/2010/main" val="94411387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51520" y="116632"/>
            <a:ext cx="8229600" cy="1143000"/>
          </a:xfrm>
        </p:spPr>
        <p:txBody>
          <a:bodyPr/>
          <a:lstStyle/>
          <a:p>
            <a:pPr algn="l"/>
            <a:r>
              <a:rPr lang="es-CL" sz="2800" b="1" dirty="0" smtClean="0">
                <a:latin typeface="Comic Sans MS" panose="030F0702030302020204" pitchFamily="66" charset="0"/>
              </a:rPr>
              <a:t>Bibliografía</a:t>
            </a:r>
            <a:endParaRPr lang="es-CL" sz="2800" b="1" dirty="0">
              <a:latin typeface="Comic Sans MS" panose="030F0702030302020204" pitchFamily="66" charset="0"/>
            </a:endParaRPr>
          </a:p>
        </p:txBody>
      </p:sp>
      <p:sp>
        <p:nvSpPr>
          <p:cNvPr id="3" name="Marcador de contenido 2"/>
          <p:cNvSpPr>
            <a:spLocks noGrp="1"/>
          </p:cNvSpPr>
          <p:nvPr>
            <p:ph idx="1"/>
          </p:nvPr>
        </p:nvSpPr>
        <p:spPr/>
        <p:txBody>
          <a:bodyPr/>
          <a:lstStyle/>
          <a:p>
            <a:r>
              <a:rPr lang="es-CL" dirty="0" smtClean="0"/>
              <a:t>“Macroeconomía”, </a:t>
            </a:r>
            <a:r>
              <a:rPr lang="es-CL" dirty="0" err="1" smtClean="0"/>
              <a:t>Donrnbusch</a:t>
            </a:r>
            <a:r>
              <a:rPr lang="es-CL" dirty="0"/>
              <a:t> </a:t>
            </a:r>
            <a:r>
              <a:rPr lang="es-CL" dirty="0" smtClean="0"/>
              <a:t> </a:t>
            </a:r>
            <a:r>
              <a:rPr lang="es-CL" dirty="0" err="1" smtClean="0"/>
              <a:t>Rudinger</a:t>
            </a:r>
            <a:r>
              <a:rPr lang="es-CL" dirty="0" smtClean="0"/>
              <a:t>, Fischer Stanley, Mc Graw Hill, </a:t>
            </a:r>
            <a:r>
              <a:rPr lang="es-CL" dirty="0"/>
              <a:t>2010</a:t>
            </a:r>
            <a:r>
              <a:rPr lang="es-CL" dirty="0" smtClean="0"/>
              <a:t>.</a:t>
            </a:r>
          </a:p>
          <a:p>
            <a:endParaRPr lang="es-CL" dirty="0"/>
          </a:p>
        </p:txBody>
      </p:sp>
    </p:spTree>
    <p:extLst>
      <p:ext uri="{BB962C8B-B14F-4D97-AF65-F5344CB8AC3E}">
        <p14:creationId xmlns:p14="http://schemas.microsoft.com/office/powerpoint/2010/main" val="300176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18864" y="692696"/>
            <a:ext cx="8229600" cy="1143000"/>
          </a:xfrm>
        </p:spPr>
        <p:txBody>
          <a:bodyPr/>
          <a:lstStyle/>
          <a:p>
            <a:r>
              <a:rPr lang="es-MX" sz="3600" dirty="0" smtClean="0"/>
              <a:t>Aspectos </a:t>
            </a:r>
            <a:r>
              <a:rPr lang="es-MX" sz="3600" dirty="0"/>
              <a:t>T</a:t>
            </a:r>
            <a:r>
              <a:rPr lang="es-MX" sz="3600" dirty="0" smtClean="0"/>
              <a:t>eóricos</a:t>
            </a:r>
            <a:endParaRPr lang="es-ES" sz="3600" dirty="0"/>
          </a:p>
        </p:txBody>
      </p:sp>
      <p:sp>
        <p:nvSpPr>
          <p:cNvPr id="3" name="2 CuadroTexto"/>
          <p:cNvSpPr txBox="1"/>
          <p:nvPr/>
        </p:nvSpPr>
        <p:spPr>
          <a:xfrm>
            <a:off x="755576" y="1556792"/>
            <a:ext cx="7704856" cy="3046988"/>
          </a:xfrm>
          <a:prstGeom prst="rect">
            <a:avLst/>
          </a:prstGeom>
          <a:noFill/>
        </p:spPr>
        <p:txBody>
          <a:bodyPr wrap="square" rtlCol="0">
            <a:spAutoFit/>
          </a:bodyPr>
          <a:lstStyle/>
          <a:p>
            <a:pPr algn="just"/>
            <a:r>
              <a:rPr lang="es-CL" sz="2400" dirty="0"/>
              <a:t>Es un indicador importante para medir el desempeño de la economía.</a:t>
            </a:r>
          </a:p>
          <a:p>
            <a:pPr algn="just"/>
            <a:endParaRPr lang="es-MX" sz="2400" dirty="0" smtClean="0"/>
          </a:p>
          <a:p>
            <a:pPr algn="just"/>
            <a:endParaRPr lang="es-MX" sz="2400" dirty="0" smtClean="0"/>
          </a:p>
          <a:p>
            <a:pPr marL="342900" indent="-342900" algn="just">
              <a:buFont typeface="Arial" pitchFamily="34" charset="0"/>
              <a:buChar char="•"/>
            </a:pPr>
            <a:r>
              <a:rPr lang="es-MX" sz="2400" b="1" dirty="0" smtClean="0">
                <a:solidFill>
                  <a:schemeClr val="tx2"/>
                </a:solidFill>
              </a:rPr>
              <a:t>Empleo</a:t>
            </a:r>
            <a:r>
              <a:rPr lang="es-MX" sz="2400" b="1" dirty="0" smtClean="0">
                <a:solidFill>
                  <a:schemeClr val="tx2"/>
                </a:solidFill>
              </a:rPr>
              <a:t>:  </a:t>
            </a:r>
            <a:r>
              <a:rPr lang="es-MX" sz="2400" dirty="0" smtClean="0"/>
              <a:t>número de personas que trabajan, aunque es necesario definir quiénes se encuentran en condiciones de trabajar  y  dentro de ellos quienes desean hacerlo.</a:t>
            </a:r>
          </a:p>
          <a:p>
            <a:pPr algn="just"/>
            <a:endParaRPr lang="es-MX" sz="2400" dirty="0" smtClean="0"/>
          </a:p>
        </p:txBody>
      </p:sp>
      <p:sp>
        <p:nvSpPr>
          <p:cNvPr id="4" name="3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2876431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CuadroTexto"/>
          <p:cNvSpPr txBox="1"/>
          <p:nvPr/>
        </p:nvSpPr>
        <p:spPr>
          <a:xfrm>
            <a:off x="479511" y="1740872"/>
            <a:ext cx="8064896" cy="3785652"/>
          </a:xfrm>
          <a:prstGeom prst="rect">
            <a:avLst/>
          </a:prstGeom>
          <a:noFill/>
        </p:spPr>
        <p:txBody>
          <a:bodyPr wrap="square" rtlCol="0">
            <a:spAutoFit/>
          </a:bodyPr>
          <a:lstStyle/>
          <a:p>
            <a:pPr algn="just">
              <a:buFont typeface="Arial" pitchFamily="34" charset="0"/>
              <a:buChar char="•"/>
            </a:pPr>
            <a:r>
              <a:rPr lang="es-MX" sz="2400" b="1" dirty="0" smtClean="0">
                <a:solidFill>
                  <a:schemeClr val="accent2"/>
                </a:solidFill>
              </a:rPr>
              <a:t> El desempleo:  </a:t>
            </a:r>
            <a:r>
              <a:rPr lang="es-MX" sz="2400" dirty="0" smtClean="0"/>
              <a:t>es la fracción de aquellos que desean trabajar, pero no consiguen hacerlo. </a:t>
            </a:r>
            <a:endParaRPr lang="es-MX" sz="2400" dirty="0"/>
          </a:p>
          <a:p>
            <a:pPr algn="just">
              <a:buFont typeface="Arial" pitchFamily="34" charset="0"/>
              <a:buChar char="•"/>
            </a:pPr>
            <a:endParaRPr lang="es-MX" sz="2400" dirty="0" smtClean="0"/>
          </a:p>
          <a:p>
            <a:pPr algn="just">
              <a:buFont typeface="Arial" pitchFamily="34" charset="0"/>
              <a:buChar char="•"/>
            </a:pPr>
            <a:r>
              <a:rPr lang="es-MX" sz="2400" dirty="0" smtClean="0"/>
              <a:t> La pregunta clave para saber quien está desocupado en la encuesta de empleo del Instituto Nacional de Estadísticas (INE) es:</a:t>
            </a:r>
          </a:p>
          <a:p>
            <a:pPr algn="just"/>
            <a:endParaRPr lang="es-MX" sz="2400" dirty="0" smtClean="0"/>
          </a:p>
          <a:p>
            <a:pPr algn="ctr"/>
            <a:r>
              <a:rPr lang="es-MX" sz="2400" b="1" dirty="0" smtClean="0">
                <a:solidFill>
                  <a:schemeClr val="accent2"/>
                </a:solidFill>
              </a:rPr>
              <a:t>¿Ud. ha trabajado al menos una hora durante la semana pasada, </a:t>
            </a:r>
            <a:r>
              <a:rPr lang="es-MX" sz="2400" b="1" dirty="0">
                <a:solidFill>
                  <a:schemeClr val="accent2"/>
                </a:solidFill>
              </a:rPr>
              <a:t>d</a:t>
            </a:r>
            <a:r>
              <a:rPr lang="es-MX" sz="2400" b="1" dirty="0" smtClean="0">
                <a:solidFill>
                  <a:schemeClr val="accent2"/>
                </a:solidFill>
              </a:rPr>
              <a:t>e lunes a domingo?...</a:t>
            </a:r>
          </a:p>
          <a:p>
            <a:endParaRPr lang="es-MX" sz="2400" dirty="0" smtClean="0"/>
          </a:p>
        </p:txBody>
      </p:sp>
      <p:sp>
        <p:nvSpPr>
          <p:cNvPr id="8"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9" name="8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65291661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2 CuadroTexto"/>
          <p:cNvSpPr txBox="1"/>
          <p:nvPr/>
        </p:nvSpPr>
        <p:spPr>
          <a:xfrm>
            <a:off x="323528" y="1546920"/>
            <a:ext cx="2181457" cy="331049"/>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Población total</a:t>
            </a:r>
            <a:endParaRPr lang="es-ES" dirty="0"/>
          </a:p>
        </p:txBody>
      </p:sp>
      <p:cxnSp>
        <p:nvCxnSpPr>
          <p:cNvPr id="5" name="4 Conector recto"/>
          <p:cNvCxnSpPr/>
          <p:nvPr/>
        </p:nvCxnSpPr>
        <p:spPr>
          <a:xfrm>
            <a:off x="1113366" y="1877969"/>
            <a:ext cx="0" cy="126299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 name="6 Conector recto"/>
          <p:cNvCxnSpPr/>
          <p:nvPr/>
        </p:nvCxnSpPr>
        <p:spPr>
          <a:xfrm>
            <a:off x="1150977" y="3140968"/>
            <a:ext cx="112834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 name="8 Conector recto"/>
          <p:cNvCxnSpPr/>
          <p:nvPr/>
        </p:nvCxnSpPr>
        <p:spPr>
          <a:xfrm>
            <a:off x="2279317" y="2644168"/>
            <a:ext cx="0" cy="77452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9 CuadroTexto"/>
          <p:cNvSpPr txBox="1"/>
          <p:nvPr/>
        </p:nvSpPr>
        <p:spPr>
          <a:xfrm>
            <a:off x="1376645" y="2256904"/>
            <a:ext cx="2181457" cy="579336"/>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Población en edad de trabajar (PET)</a:t>
            </a:r>
            <a:endParaRPr lang="es-ES" dirty="0"/>
          </a:p>
        </p:txBody>
      </p:sp>
      <p:sp>
        <p:nvSpPr>
          <p:cNvPr id="11" name="10 CuadroTexto"/>
          <p:cNvSpPr txBox="1"/>
          <p:nvPr/>
        </p:nvSpPr>
        <p:spPr>
          <a:xfrm>
            <a:off x="1376645" y="3418696"/>
            <a:ext cx="2181457" cy="827622"/>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Población que no está en edad de trabajar</a:t>
            </a:r>
            <a:endParaRPr lang="es-ES" dirty="0"/>
          </a:p>
        </p:txBody>
      </p:sp>
      <p:cxnSp>
        <p:nvCxnSpPr>
          <p:cNvPr id="15" name="14 Conector recto"/>
          <p:cNvCxnSpPr/>
          <p:nvPr/>
        </p:nvCxnSpPr>
        <p:spPr>
          <a:xfrm>
            <a:off x="4310328" y="1934184"/>
            <a:ext cx="0" cy="129088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7" name="16 CuadroTexto"/>
          <p:cNvSpPr txBox="1"/>
          <p:nvPr/>
        </p:nvSpPr>
        <p:spPr>
          <a:xfrm>
            <a:off x="3558102" y="1611464"/>
            <a:ext cx="1504453" cy="358637"/>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dirty="0" smtClean="0"/>
              <a:t>Inactivos</a:t>
            </a:r>
          </a:p>
        </p:txBody>
      </p:sp>
      <p:sp>
        <p:nvSpPr>
          <p:cNvPr id="18" name="17 CuadroTexto"/>
          <p:cNvSpPr txBox="1"/>
          <p:nvPr/>
        </p:nvSpPr>
        <p:spPr>
          <a:xfrm>
            <a:off x="3633324" y="3160520"/>
            <a:ext cx="1504453" cy="645440"/>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sz="2000" dirty="0" smtClean="0"/>
              <a:t>Fuerza de trabajo</a:t>
            </a:r>
            <a:endParaRPr lang="es-ES" sz="2000" dirty="0"/>
          </a:p>
        </p:txBody>
      </p:sp>
      <p:cxnSp>
        <p:nvCxnSpPr>
          <p:cNvPr id="24" name="23 Conector recto"/>
          <p:cNvCxnSpPr>
            <a:endCxn id="10" idx="3"/>
          </p:cNvCxnSpPr>
          <p:nvPr/>
        </p:nvCxnSpPr>
        <p:spPr>
          <a:xfrm flipH="1">
            <a:off x="3558102" y="2546572"/>
            <a:ext cx="752226"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25 Conector recto"/>
          <p:cNvCxnSpPr>
            <a:stCxn id="18" idx="3"/>
          </p:cNvCxnSpPr>
          <p:nvPr/>
        </p:nvCxnSpPr>
        <p:spPr>
          <a:xfrm>
            <a:off x="5137777" y="3483240"/>
            <a:ext cx="526559"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27 Conector recto"/>
          <p:cNvCxnSpPr/>
          <p:nvPr/>
        </p:nvCxnSpPr>
        <p:spPr>
          <a:xfrm>
            <a:off x="5664336" y="2902344"/>
            <a:ext cx="0" cy="135542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9" name="28 CuadroTexto"/>
          <p:cNvSpPr txBox="1"/>
          <p:nvPr/>
        </p:nvSpPr>
        <p:spPr>
          <a:xfrm>
            <a:off x="4761664" y="2579624"/>
            <a:ext cx="2106234" cy="331049"/>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Ocupados</a:t>
            </a:r>
            <a:endParaRPr lang="es-ES" dirty="0"/>
          </a:p>
        </p:txBody>
      </p:sp>
      <p:sp>
        <p:nvSpPr>
          <p:cNvPr id="30" name="29 CuadroTexto"/>
          <p:cNvSpPr txBox="1"/>
          <p:nvPr/>
        </p:nvSpPr>
        <p:spPr>
          <a:xfrm>
            <a:off x="4912109" y="4257768"/>
            <a:ext cx="2031011" cy="331049"/>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Desocupados </a:t>
            </a:r>
            <a:endParaRPr lang="es-ES" dirty="0"/>
          </a:p>
        </p:txBody>
      </p:sp>
      <p:cxnSp>
        <p:nvCxnSpPr>
          <p:cNvPr id="42" name="41 Conector recto"/>
          <p:cNvCxnSpPr>
            <a:stCxn id="48" idx="2"/>
          </p:cNvCxnSpPr>
          <p:nvPr/>
        </p:nvCxnSpPr>
        <p:spPr>
          <a:xfrm>
            <a:off x="7513720" y="3943377"/>
            <a:ext cx="0" cy="128255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45 Conector recto"/>
          <p:cNvCxnSpPr/>
          <p:nvPr/>
        </p:nvCxnSpPr>
        <p:spPr>
          <a:xfrm flipH="1">
            <a:off x="6943122" y="4515944"/>
            <a:ext cx="57059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8" name="47 CuadroTexto"/>
          <p:cNvSpPr txBox="1"/>
          <p:nvPr/>
        </p:nvSpPr>
        <p:spPr>
          <a:xfrm>
            <a:off x="6422991" y="3612328"/>
            <a:ext cx="2181457" cy="331049"/>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Cesantes </a:t>
            </a:r>
            <a:endParaRPr lang="es-ES" dirty="0"/>
          </a:p>
        </p:txBody>
      </p:sp>
      <p:sp>
        <p:nvSpPr>
          <p:cNvPr id="49" name="48 CuadroTexto"/>
          <p:cNvSpPr txBox="1"/>
          <p:nvPr/>
        </p:nvSpPr>
        <p:spPr>
          <a:xfrm>
            <a:off x="6567007" y="5225928"/>
            <a:ext cx="2181457" cy="579336"/>
          </a:xfrm>
          <a:prstGeom prst="rect">
            <a:avLst/>
          </a:prstGeom>
          <a:ln>
            <a:solidFill>
              <a:schemeClr val="accent2"/>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MX" dirty="0" smtClean="0"/>
              <a:t>Buscan trabajo por 1° vez</a:t>
            </a:r>
            <a:endParaRPr lang="es-ES" dirty="0"/>
          </a:p>
        </p:txBody>
      </p:sp>
      <p:sp>
        <p:nvSpPr>
          <p:cNvPr id="51" name="50 CuadroTexto"/>
          <p:cNvSpPr txBox="1"/>
          <p:nvPr/>
        </p:nvSpPr>
        <p:spPr>
          <a:xfrm>
            <a:off x="251520" y="5497487"/>
            <a:ext cx="5340808" cy="307777"/>
          </a:xfrm>
          <a:prstGeom prst="rect">
            <a:avLst/>
          </a:prstGeom>
          <a:noFill/>
        </p:spPr>
        <p:txBody>
          <a:bodyPr wrap="square" rtlCol="0">
            <a:spAutoFit/>
          </a:bodyPr>
          <a:lstStyle/>
          <a:p>
            <a:r>
              <a:rPr lang="es-MX" sz="1400" i="1" dirty="0" smtClean="0"/>
              <a:t>Fuente: José de Gregorio, Macroeconomía  (2007)</a:t>
            </a:r>
            <a:endParaRPr lang="es-ES" sz="1400" i="1" dirty="0"/>
          </a:p>
        </p:txBody>
      </p:sp>
      <p:sp>
        <p:nvSpPr>
          <p:cNvPr id="27"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31" name="30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51288702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2 CuadroTexto"/>
          <p:cNvSpPr txBox="1"/>
          <p:nvPr/>
        </p:nvSpPr>
        <p:spPr>
          <a:xfrm>
            <a:off x="683568" y="1668864"/>
            <a:ext cx="7920880" cy="3416320"/>
          </a:xfrm>
          <a:prstGeom prst="rect">
            <a:avLst/>
          </a:prstGeom>
          <a:noFill/>
        </p:spPr>
        <p:txBody>
          <a:bodyPr wrap="square" rtlCol="0">
            <a:spAutoFit/>
          </a:bodyPr>
          <a:lstStyle/>
          <a:p>
            <a:pPr algn="just">
              <a:buFont typeface="Arial" pitchFamily="34" charset="0"/>
              <a:buChar char="•"/>
            </a:pPr>
            <a:r>
              <a:rPr lang="es-MX" sz="2400" b="1" dirty="0" smtClean="0"/>
              <a:t> </a:t>
            </a:r>
            <a:r>
              <a:rPr lang="es-MX" sz="2400" b="1" dirty="0" smtClean="0">
                <a:solidFill>
                  <a:schemeClr val="accent2"/>
                </a:solidFill>
              </a:rPr>
              <a:t>PET:</a:t>
            </a:r>
            <a:r>
              <a:rPr lang="es-MX" sz="2400" b="1" dirty="0" smtClean="0"/>
              <a:t> </a:t>
            </a:r>
            <a:r>
              <a:rPr lang="es-MX" sz="2400" dirty="0" smtClean="0"/>
              <a:t>población en edad de trabajar, mayor a una determinada edad (la cual depende del país).</a:t>
            </a:r>
          </a:p>
          <a:p>
            <a:pPr algn="just">
              <a:buFont typeface="Arial" pitchFamily="34" charset="0"/>
              <a:buChar char="•"/>
            </a:pPr>
            <a:endParaRPr lang="es-MX" sz="2400" dirty="0" smtClean="0"/>
          </a:p>
          <a:p>
            <a:pPr algn="just">
              <a:buFont typeface="Arial" pitchFamily="34" charset="0"/>
              <a:buChar char="•"/>
            </a:pPr>
            <a:r>
              <a:rPr lang="es-MX" sz="2400" dirty="0" smtClean="0">
                <a:solidFill>
                  <a:schemeClr val="accent2"/>
                </a:solidFill>
              </a:rPr>
              <a:t> </a:t>
            </a:r>
            <a:r>
              <a:rPr lang="es-MX" sz="2400" b="1" dirty="0" smtClean="0">
                <a:solidFill>
                  <a:schemeClr val="accent2"/>
                </a:solidFill>
              </a:rPr>
              <a:t>Fuerza de Trabajo (FT): </a:t>
            </a:r>
            <a:r>
              <a:rPr lang="es-MX" sz="2400" dirty="0" smtClean="0"/>
              <a:t>gente que está en edad de trabajar y desea hacerlo (también se conoce como </a:t>
            </a:r>
            <a:r>
              <a:rPr lang="es-MX" sz="2400" b="1" dirty="0" smtClean="0">
                <a:solidFill>
                  <a:schemeClr val="accent2"/>
                </a:solidFill>
              </a:rPr>
              <a:t>población económicamente activa</a:t>
            </a:r>
            <a:r>
              <a:rPr lang="es-MX" sz="2400" dirty="0" smtClean="0">
                <a:solidFill>
                  <a:schemeClr val="accent2"/>
                </a:solidFill>
              </a:rPr>
              <a:t>).</a:t>
            </a:r>
          </a:p>
          <a:p>
            <a:pPr algn="just">
              <a:buFont typeface="Arial" pitchFamily="34" charset="0"/>
              <a:buChar char="•"/>
            </a:pPr>
            <a:endParaRPr lang="es-MX" sz="2400" dirty="0" smtClean="0"/>
          </a:p>
          <a:p>
            <a:pPr algn="just">
              <a:buFont typeface="Arial" pitchFamily="34" charset="0"/>
              <a:buChar char="•"/>
            </a:pPr>
            <a:r>
              <a:rPr lang="es-MX" sz="2400" b="1" dirty="0" smtClean="0">
                <a:solidFill>
                  <a:schemeClr val="accent2"/>
                </a:solidFill>
              </a:rPr>
              <a:t> Inactivos: </a:t>
            </a:r>
            <a:r>
              <a:rPr lang="es-MX" sz="2400" b="1" dirty="0" smtClean="0"/>
              <a:t> </a:t>
            </a:r>
            <a:r>
              <a:rPr lang="es-MX" sz="2400" dirty="0" smtClean="0"/>
              <a:t>población que está en edad de trabajar, pero no desea hacerlo.</a:t>
            </a:r>
            <a:endParaRPr lang="es-ES" sz="2400" dirty="0"/>
          </a:p>
        </p:txBody>
      </p:sp>
      <p:sp>
        <p:nvSpPr>
          <p:cNvPr id="9"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10" name="9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407366679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CuadroTexto"/>
              <p:cNvSpPr txBox="1"/>
              <p:nvPr/>
            </p:nvSpPr>
            <p:spPr>
              <a:xfrm>
                <a:off x="755576" y="1555893"/>
                <a:ext cx="7488832" cy="4182363"/>
              </a:xfrm>
              <a:prstGeom prst="rect">
                <a:avLst/>
              </a:prstGeom>
              <a:noFill/>
            </p:spPr>
            <p:txBody>
              <a:bodyPr wrap="square" rtlCol="0">
                <a:spAutoFit/>
              </a:bodyPr>
              <a:lstStyle/>
              <a:p>
                <a:r>
                  <a:rPr lang="es-MX" sz="2400" dirty="0" smtClean="0"/>
                  <a:t>Un indicador importante:</a:t>
                </a:r>
              </a:p>
              <a:p>
                <a:endParaRPr lang="es-MX" sz="2400" dirty="0" smtClean="0"/>
              </a:p>
              <a:p>
                <a:pPr>
                  <a:buFont typeface="Arial" pitchFamily="34" charset="0"/>
                  <a:buChar char="•"/>
                </a:pPr>
                <a:r>
                  <a:rPr lang="es-MX" sz="2400" dirty="0" smtClean="0"/>
                  <a:t> </a:t>
                </a:r>
                <a:r>
                  <a:rPr lang="es-MX" sz="2400" b="1" dirty="0" smtClean="0">
                    <a:solidFill>
                      <a:schemeClr val="accent2"/>
                    </a:solidFill>
                  </a:rPr>
                  <a:t>Tasa de Participación:  </a:t>
                </a:r>
              </a:p>
              <a:p>
                <a:pPr>
                  <a:buFont typeface="Arial" pitchFamily="34" charset="0"/>
                  <a:buChar char="•"/>
                </a:pPr>
                <a:endParaRPr lang="es-MX" sz="2400" b="1" dirty="0">
                  <a:solidFill>
                    <a:schemeClr val="accent2"/>
                  </a:solidFill>
                </a:endParaRPr>
              </a:p>
              <a:p>
                <a:pPr/>
                <a14:m>
                  <m:oMathPara xmlns:m="http://schemas.openxmlformats.org/officeDocument/2006/math">
                    <m:oMathParaPr>
                      <m:jc m:val="centerGroup"/>
                    </m:oMathParaPr>
                    <m:oMath xmlns:m="http://schemas.openxmlformats.org/officeDocument/2006/math">
                      <m:r>
                        <a:rPr lang="es-MX" sz="2400" b="0" i="1" smtClean="0">
                          <a:solidFill>
                            <a:schemeClr val="tx1"/>
                          </a:solidFill>
                          <a:latin typeface="Cambria Math"/>
                        </a:rPr>
                        <m:t>𝑇𝑃</m:t>
                      </m:r>
                      <m:r>
                        <a:rPr lang="es-MX" sz="2400" b="0" i="1" smtClean="0">
                          <a:solidFill>
                            <a:schemeClr val="tx1"/>
                          </a:solidFill>
                          <a:latin typeface="Cambria Math"/>
                        </a:rPr>
                        <m:t>=</m:t>
                      </m:r>
                      <m:f>
                        <m:fPr>
                          <m:ctrlPr>
                            <a:rPr lang="es-MX" sz="2400" b="0" i="1" smtClean="0">
                              <a:solidFill>
                                <a:schemeClr val="tx1"/>
                              </a:solidFill>
                              <a:latin typeface="Cambria Math" panose="02040503050406030204" pitchFamily="18" charset="0"/>
                            </a:rPr>
                          </m:ctrlPr>
                        </m:fPr>
                        <m:num>
                          <m:r>
                            <a:rPr lang="es-MX" sz="2400" b="0" i="1" smtClean="0">
                              <a:solidFill>
                                <a:schemeClr val="tx1"/>
                              </a:solidFill>
                              <a:latin typeface="Cambria Math"/>
                            </a:rPr>
                            <m:t>𝐹</m:t>
                          </m:r>
                          <m:r>
                            <a:rPr lang="es-CL" sz="2400" b="0" i="1" smtClean="0">
                              <a:solidFill>
                                <a:schemeClr val="tx1"/>
                              </a:solidFill>
                              <a:latin typeface="Cambria Math"/>
                            </a:rPr>
                            <m:t>𝑢𝑒𝑟𝑧𝑎</m:t>
                          </m:r>
                          <m:r>
                            <a:rPr lang="es-CL" sz="2400" b="0" i="1" smtClean="0">
                              <a:solidFill>
                                <a:schemeClr val="tx1"/>
                              </a:solidFill>
                              <a:latin typeface="Cambria Math"/>
                            </a:rPr>
                            <m:t> </m:t>
                          </m:r>
                          <m:r>
                            <a:rPr lang="es-CL" sz="2400" b="0" i="1" smtClean="0">
                              <a:solidFill>
                                <a:schemeClr val="tx1"/>
                              </a:solidFill>
                              <a:latin typeface="Cambria Math"/>
                            </a:rPr>
                            <m:t>𝑑𝑒</m:t>
                          </m:r>
                          <m:r>
                            <a:rPr lang="es-CL" sz="2400" b="0" i="1" smtClean="0">
                              <a:solidFill>
                                <a:schemeClr val="tx1"/>
                              </a:solidFill>
                              <a:latin typeface="Cambria Math"/>
                            </a:rPr>
                            <m:t> </m:t>
                          </m:r>
                          <m:r>
                            <a:rPr lang="es-CL" sz="2400" b="0" i="1" smtClean="0">
                              <a:solidFill>
                                <a:schemeClr val="tx1"/>
                              </a:solidFill>
                              <a:latin typeface="Cambria Math"/>
                            </a:rPr>
                            <m:t>𝑇𝑟𝑎𝑏𝑎𝑗𝑜</m:t>
                          </m:r>
                        </m:num>
                        <m:den>
                          <m:r>
                            <a:rPr lang="es-MX" sz="2400" b="0" i="1" smtClean="0">
                              <a:solidFill>
                                <a:schemeClr val="tx1"/>
                              </a:solidFill>
                              <a:latin typeface="Cambria Math"/>
                            </a:rPr>
                            <m:t>𝑃</m:t>
                          </m:r>
                          <m:r>
                            <a:rPr lang="es-CL" sz="2400" b="0" i="1" smtClean="0">
                              <a:solidFill>
                                <a:schemeClr val="tx1"/>
                              </a:solidFill>
                              <a:latin typeface="Cambria Math"/>
                            </a:rPr>
                            <m:t>𝑜𝑏𝑙𝑎𝑐𝑖</m:t>
                          </m:r>
                          <m:r>
                            <a:rPr lang="es-CL" sz="2400" b="0" i="1" smtClean="0">
                              <a:solidFill>
                                <a:schemeClr val="tx1"/>
                              </a:solidFill>
                              <a:latin typeface="Cambria Math"/>
                            </a:rPr>
                            <m:t>ó</m:t>
                          </m:r>
                          <m:r>
                            <a:rPr lang="es-CL" sz="2400" b="0" i="1" smtClean="0">
                              <a:solidFill>
                                <a:schemeClr val="tx1"/>
                              </a:solidFill>
                              <a:latin typeface="Cambria Math"/>
                            </a:rPr>
                            <m:t>𝑛</m:t>
                          </m:r>
                          <m:r>
                            <a:rPr lang="es-CL" sz="2400" b="0" i="1" smtClean="0">
                              <a:solidFill>
                                <a:schemeClr val="tx1"/>
                              </a:solidFill>
                              <a:latin typeface="Cambria Math"/>
                            </a:rPr>
                            <m:t> </m:t>
                          </m:r>
                          <m:r>
                            <a:rPr lang="es-CL" sz="2400" b="0" i="1" smtClean="0">
                              <a:solidFill>
                                <a:schemeClr val="tx1"/>
                              </a:solidFill>
                              <a:latin typeface="Cambria Math"/>
                            </a:rPr>
                            <m:t>𝑒𝑛</m:t>
                          </m:r>
                          <m:r>
                            <a:rPr lang="es-CL" sz="2400" b="0" i="1" smtClean="0">
                              <a:solidFill>
                                <a:schemeClr val="tx1"/>
                              </a:solidFill>
                              <a:latin typeface="Cambria Math"/>
                            </a:rPr>
                            <m:t> </m:t>
                          </m:r>
                          <m:r>
                            <a:rPr lang="es-CL" sz="2400" b="0" i="1" smtClean="0">
                              <a:solidFill>
                                <a:schemeClr val="tx1"/>
                              </a:solidFill>
                              <a:latin typeface="Cambria Math"/>
                            </a:rPr>
                            <m:t>𝐸𝑑𝑎𝑑</m:t>
                          </m:r>
                          <m:r>
                            <a:rPr lang="es-CL" sz="2400" b="0" i="1" smtClean="0">
                              <a:solidFill>
                                <a:schemeClr val="tx1"/>
                              </a:solidFill>
                              <a:latin typeface="Cambria Math"/>
                            </a:rPr>
                            <m:t> </m:t>
                          </m:r>
                          <m:r>
                            <a:rPr lang="es-CL" sz="2400" b="0" i="1" smtClean="0">
                              <a:solidFill>
                                <a:schemeClr val="tx1"/>
                              </a:solidFill>
                              <a:latin typeface="Cambria Math"/>
                            </a:rPr>
                            <m:t>𝑑𝑒</m:t>
                          </m:r>
                          <m:r>
                            <a:rPr lang="es-CL" sz="2400" b="0" i="1" smtClean="0">
                              <a:solidFill>
                                <a:schemeClr val="tx1"/>
                              </a:solidFill>
                              <a:latin typeface="Cambria Math"/>
                            </a:rPr>
                            <m:t> </m:t>
                          </m:r>
                          <m:r>
                            <a:rPr lang="es-CL" sz="2400" b="0" i="1" smtClean="0">
                              <a:solidFill>
                                <a:schemeClr val="tx1"/>
                              </a:solidFill>
                              <a:latin typeface="Cambria Math"/>
                            </a:rPr>
                            <m:t>𝑡𝑟𝑎𝑏𝑎𝑗𝑎𝑟</m:t>
                          </m:r>
                        </m:den>
                      </m:f>
                      <m:r>
                        <a:rPr lang="es-MX" sz="2400" b="0" i="1" smtClean="0">
                          <a:solidFill>
                            <a:schemeClr val="tx1"/>
                          </a:solidFill>
                          <a:latin typeface="Cambria Math"/>
                          <a:ea typeface="Cambria Math"/>
                        </a:rPr>
                        <m:t>×100</m:t>
                      </m:r>
                    </m:oMath>
                  </m:oMathPara>
                </a14:m>
                <a:endParaRPr lang="es-MX" sz="2400" dirty="0" smtClean="0">
                  <a:solidFill>
                    <a:schemeClr val="tx1"/>
                  </a:solidFill>
                </a:endParaRPr>
              </a:p>
              <a:p>
                <a:endParaRPr lang="es-MX" sz="2400" b="1" dirty="0" smtClean="0"/>
              </a:p>
              <a:p>
                <a:r>
                  <a:rPr lang="es-MX" sz="2400" dirty="0" smtClean="0"/>
                  <a:t>Porcentaje de personas que están en edad de trabajar  y desean hacerlo. </a:t>
                </a:r>
              </a:p>
              <a:p>
                <a:pPr>
                  <a:buFont typeface="Arial" pitchFamily="34" charset="0"/>
                  <a:buChar char="•"/>
                </a:pPr>
                <a:endParaRPr lang="es-MX" sz="2400" dirty="0" smtClean="0"/>
              </a:p>
              <a:p>
                <a:endParaRPr lang="es-ES" sz="24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755576" y="1555893"/>
                <a:ext cx="7488832" cy="4182363"/>
              </a:xfrm>
              <a:prstGeom prst="rect">
                <a:avLst/>
              </a:prstGeom>
              <a:blipFill rotWithShape="1">
                <a:blip r:embed="rId2"/>
                <a:stretch>
                  <a:fillRect l="-1303" t="-1166"/>
                </a:stretch>
              </a:blipFill>
            </p:spPr>
            <p:txBody>
              <a:bodyPr/>
              <a:lstStyle/>
              <a:p>
                <a:r>
                  <a:rPr lang="es-CL">
                    <a:noFill/>
                  </a:rPr>
                  <a:t> </a:t>
                </a:r>
              </a:p>
            </p:txBody>
          </p:sp>
        </mc:Fallback>
      </mc:AlternateContent>
      <p:sp>
        <p:nvSpPr>
          <p:cNvPr id="9"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smtClean="0"/>
              <a:t>Aspectos Teóricos</a:t>
            </a:r>
            <a:endParaRPr lang="es-ES" sz="3600" kern="0" dirty="0"/>
          </a:p>
        </p:txBody>
      </p:sp>
      <p:sp>
        <p:nvSpPr>
          <p:cNvPr id="10" name="9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a:t>
            </a:r>
            <a:r>
              <a:rPr lang="es-MX" sz="2800" dirty="0">
                <a:solidFill>
                  <a:srgbClr val="000000"/>
                </a:solidFill>
                <a:latin typeface="Comic Sans MS" panose="030F0702030302020204" pitchFamily="66" charset="0"/>
              </a:rPr>
              <a:t>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35054179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CuadroTexto"/>
              <p:cNvSpPr txBox="1"/>
              <p:nvPr/>
            </p:nvSpPr>
            <p:spPr>
              <a:xfrm>
                <a:off x="755576" y="1890920"/>
                <a:ext cx="7632848" cy="3813032"/>
              </a:xfrm>
              <a:prstGeom prst="rect">
                <a:avLst/>
              </a:prstGeom>
              <a:noFill/>
            </p:spPr>
            <p:txBody>
              <a:bodyPr wrap="square" rtlCol="0">
                <a:spAutoFit/>
              </a:bodyPr>
              <a:lstStyle/>
              <a:p>
                <a:pPr algn="just">
                  <a:buFont typeface="Arial" pitchFamily="34" charset="0"/>
                  <a:buChar char="•"/>
                </a:pPr>
                <a:r>
                  <a:rPr lang="es-MX" sz="2400" dirty="0" smtClean="0"/>
                  <a:t> </a:t>
                </a:r>
                <a:r>
                  <a:rPr lang="es-MX" sz="2400" b="1" dirty="0" smtClean="0">
                    <a:solidFill>
                      <a:schemeClr val="accent2"/>
                    </a:solidFill>
                  </a:rPr>
                  <a:t>Desocupados (D): </a:t>
                </a:r>
                <a:r>
                  <a:rPr lang="es-MX" sz="2400" dirty="0" smtClean="0"/>
                  <a:t>aquellos que desean trabajar, pero no pueden hacerlo.</a:t>
                </a:r>
              </a:p>
              <a:p>
                <a:pPr algn="just"/>
                <a:endParaRPr lang="es-MX" sz="2400" dirty="0" smtClean="0"/>
              </a:p>
              <a:p>
                <a:pPr algn="just"/>
                <a:r>
                  <a:rPr lang="es-MX" sz="2400" dirty="0" smtClean="0"/>
                  <a:t>Definido lo anterior, podemos plantear que </a:t>
                </a:r>
                <a:r>
                  <a:rPr lang="es-MX" sz="2400" b="1" dirty="0" smtClean="0">
                    <a:solidFill>
                      <a:schemeClr val="accent2"/>
                    </a:solidFill>
                  </a:rPr>
                  <a:t>la tasa de desempleo</a:t>
                </a:r>
                <a:r>
                  <a:rPr lang="es-MX" sz="2400" dirty="0" smtClean="0">
                    <a:solidFill>
                      <a:schemeClr val="accent2"/>
                    </a:solidFill>
                  </a:rPr>
                  <a:t> (u) </a:t>
                </a:r>
                <a:r>
                  <a:rPr lang="es-MX" sz="2400" dirty="0" smtClean="0"/>
                  <a:t>viene dada por:</a:t>
                </a:r>
              </a:p>
              <a:p>
                <a:endParaRPr lang="es-MX" sz="2400" dirty="0"/>
              </a:p>
              <a:p>
                <a:pPr/>
                <a14:m>
                  <m:oMathPara xmlns:m="http://schemas.openxmlformats.org/officeDocument/2006/math">
                    <m:oMathParaPr>
                      <m:jc m:val="centerGroup"/>
                    </m:oMathParaPr>
                    <m:oMath xmlns:m="http://schemas.openxmlformats.org/officeDocument/2006/math">
                      <m:r>
                        <a:rPr lang="es-MX" sz="2400" b="0" i="1" smtClean="0">
                          <a:latin typeface="Cambria Math"/>
                        </a:rPr>
                        <m:t>𝑢</m:t>
                      </m:r>
                      <m:r>
                        <a:rPr lang="es-MX" sz="2400" b="0" i="1" smtClean="0">
                          <a:latin typeface="Cambria Math"/>
                        </a:rPr>
                        <m:t>=</m:t>
                      </m:r>
                      <m:f>
                        <m:fPr>
                          <m:ctrlPr>
                            <a:rPr lang="es-MX" sz="2400" b="0" i="1" smtClean="0">
                              <a:latin typeface="Cambria Math" panose="02040503050406030204" pitchFamily="18" charset="0"/>
                            </a:rPr>
                          </m:ctrlPr>
                        </m:fPr>
                        <m:num>
                          <m:r>
                            <a:rPr lang="es-MX" sz="2400" b="0" i="1" smtClean="0">
                              <a:latin typeface="Cambria Math"/>
                            </a:rPr>
                            <m:t>𝐷</m:t>
                          </m:r>
                          <m:r>
                            <a:rPr lang="es-CL" sz="2400" b="0" i="1" smtClean="0">
                              <a:latin typeface="Cambria Math"/>
                            </a:rPr>
                            <m:t>𝑒𝑠𝑒𝑚𝑝𝑙𝑒𝑎𝑑𝑜𝑠</m:t>
                          </m:r>
                        </m:num>
                        <m:den>
                          <m:r>
                            <a:rPr lang="es-MX" sz="2400" b="0" i="1" smtClean="0">
                              <a:latin typeface="Cambria Math"/>
                            </a:rPr>
                            <m:t>𝐹</m:t>
                          </m:r>
                          <m:r>
                            <a:rPr lang="es-CL" sz="2400" b="0" i="1" smtClean="0">
                              <a:latin typeface="Cambria Math"/>
                            </a:rPr>
                            <m:t>𝑢𝑒𝑟𝑧𝑎</m:t>
                          </m:r>
                          <m:r>
                            <a:rPr lang="es-CL" sz="2400" b="0" i="1" smtClean="0">
                              <a:latin typeface="Cambria Math"/>
                            </a:rPr>
                            <m:t> </m:t>
                          </m:r>
                          <m:r>
                            <a:rPr lang="es-CL" sz="2400" b="0" i="1" smtClean="0">
                              <a:latin typeface="Cambria Math"/>
                            </a:rPr>
                            <m:t>𝑑𝑒</m:t>
                          </m:r>
                          <m:r>
                            <a:rPr lang="es-CL" sz="2400" b="0" i="1" smtClean="0">
                              <a:latin typeface="Cambria Math"/>
                            </a:rPr>
                            <m:t> </m:t>
                          </m:r>
                          <m:r>
                            <a:rPr lang="es-CL" sz="2400" b="0" i="1" smtClean="0">
                              <a:latin typeface="Cambria Math"/>
                            </a:rPr>
                            <m:t>𝑡𝑟𝑎𝑏𝑎𝑗𝑜</m:t>
                          </m:r>
                        </m:den>
                      </m:f>
                    </m:oMath>
                  </m:oMathPara>
                </a14:m>
                <a:endParaRPr lang="es-MX" sz="2400" dirty="0" smtClean="0"/>
              </a:p>
              <a:p>
                <a:endParaRPr lang="es-MX" sz="2400" dirty="0" smtClean="0"/>
              </a:p>
              <a:p>
                <a:endParaRPr lang="es-ES" sz="24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755576" y="1890920"/>
                <a:ext cx="7632848" cy="3813032"/>
              </a:xfrm>
              <a:prstGeom prst="rect">
                <a:avLst/>
              </a:prstGeom>
              <a:blipFill>
                <a:blip r:embed="rId2"/>
                <a:stretch>
                  <a:fillRect l="-1278" t="-1278" r="-1198"/>
                </a:stretch>
              </a:blipFill>
            </p:spPr>
            <p:txBody>
              <a:bodyPr/>
              <a:lstStyle/>
              <a:p>
                <a:r>
                  <a:rPr lang="es-CL">
                    <a:noFill/>
                  </a:rPr>
                  <a:t> </a:t>
                </a:r>
              </a:p>
            </p:txBody>
          </p:sp>
        </mc:Fallback>
      </mc:AlternateContent>
      <p:sp>
        <p:nvSpPr>
          <p:cNvPr id="9" name="1 Título"/>
          <p:cNvSpPr txBox="1">
            <a:spLocks/>
          </p:cNvSpPr>
          <p:nvPr/>
        </p:nvSpPr>
        <p:spPr>
          <a:xfrm>
            <a:off x="518864" y="692696"/>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MX" sz="3600" kern="0" dirty="0" smtClean="0"/>
              <a:t>Tasa de desempleo</a:t>
            </a:r>
            <a:endParaRPr lang="es-ES" sz="3600" kern="0" dirty="0"/>
          </a:p>
        </p:txBody>
      </p:sp>
      <p:sp>
        <p:nvSpPr>
          <p:cNvPr id="10" name="9 Rectángulo"/>
          <p:cNvSpPr/>
          <p:nvPr/>
        </p:nvSpPr>
        <p:spPr>
          <a:xfrm>
            <a:off x="266960" y="116632"/>
            <a:ext cx="2286000" cy="523220"/>
          </a:xfrm>
          <a:prstGeom prst="rect">
            <a:avLst/>
          </a:prstGeom>
        </p:spPr>
        <p:txBody>
          <a:bodyPr>
            <a:spAutoFit/>
          </a:bodyPr>
          <a:lstStyle/>
          <a:p>
            <a:pPr lvl="0"/>
            <a:r>
              <a:rPr lang="es-MX" sz="2800" dirty="0" smtClean="0">
                <a:solidFill>
                  <a:srgbClr val="000000"/>
                </a:solidFill>
                <a:latin typeface="Comic Sans MS" panose="030F0702030302020204" pitchFamily="66" charset="0"/>
              </a:rPr>
              <a:t> 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52368453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03942" y="858690"/>
            <a:ext cx="8229600" cy="554086"/>
          </a:xfrm>
        </p:spPr>
        <p:txBody>
          <a:bodyPr/>
          <a:lstStyle/>
          <a:p>
            <a:pPr algn="l"/>
            <a:r>
              <a:rPr lang="es-CL" sz="2400" dirty="0" smtClean="0"/>
              <a:t>Desempleo Observado</a:t>
            </a:r>
            <a:endParaRPr lang="es-CL" sz="2400" dirty="0"/>
          </a:p>
        </p:txBody>
      </p:sp>
      <p:grpSp>
        <p:nvGrpSpPr>
          <p:cNvPr id="20" name="19 Grupo"/>
          <p:cNvGrpSpPr/>
          <p:nvPr/>
        </p:nvGrpSpPr>
        <p:grpSpPr>
          <a:xfrm>
            <a:off x="1825943" y="2560320"/>
            <a:ext cx="5183505" cy="3691692"/>
            <a:chOff x="3821430" y="2742946"/>
            <a:chExt cx="5570220" cy="2880416"/>
          </a:xfrm>
        </p:grpSpPr>
        <p:sp>
          <p:nvSpPr>
            <p:cNvPr id="13" name="12 Rectángulo redondeado"/>
            <p:cNvSpPr/>
            <p:nvPr/>
          </p:nvSpPr>
          <p:spPr>
            <a:xfrm>
              <a:off x="3840480" y="3131820"/>
              <a:ext cx="3813810" cy="249154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11 Rectángulo redondeado"/>
            <p:cNvSpPr/>
            <p:nvPr/>
          </p:nvSpPr>
          <p:spPr>
            <a:xfrm>
              <a:off x="5638800" y="4633912"/>
              <a:ext cx="1737360" cy="833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10 Rectángulo redondeado"/>
            <p:cNvSpPr/>
            <p:nvPr/>
          </p:nvSpPr>
          <p:spPr>
            <a:xfrm>
              <a:off x="4000500" y="3875722"/>
              <a:ext cx="1737360" cy="833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5 CuadroTexto"/>
            <p:cNvSpPr txBox="1"/>
            <p:nvPr/>
          </p:nvSpPr>
          <p:spPr>
            <a:xfrm>
              <a:off x="3954780" y="3886200"/>
              <a:ext cx="1794510" cy="648379"/>
            </a:xfrm>
            <a:prstGeom prst="rect">
              <a:avLst/>
            </a:prstGeom>
            <a:noFill/>
          </p:spPr>
          <p:txBody>
            <a:bodyPr wrap="square" rtlCol="0">
              <a:spAutoFit/>
            </a:bodyPr>
            <a:lstStyle/>
            <a:p>
              <a:pPr algn="ctr"/>
              <a:r>
                <a:rPr lang="es-CL" sz="2400" dirty="0" smtClean="0">
                  <a:solidFill>
                    <a:schemeClr val="bg1"/>
                  </a:solidFill>
                </a:rPr>
                <a:t>Desempleo Estructural</a:t>
              </a:r>
              <a:endParaRPr lang="es-CL" sz="2400" dirty="0">
                <a:solidFill>
                  <a:schemeClr val="bg1"/>
                </a:solidFill>
              </a:endParaRPr>
            </a:p>
          </p:txBody>
        </p:sp>
        <p:sp>
          <p:nvSpPr>
            <p:cNvPr id="7" name="6 Rectángulo"/>
            <p:cNvSpPr/>
            <p:nvPr/>
          </p:nvSpPr>
          <p:spPr>
            <a:xfrm>
              <a:off x="4518505" y="3277850"/>
              <a:ext cx="2784540" cy="360211"/>
            </a:xfrm>
            <a:prstGeom prst="rect">
              <a:avLst/>
            </a:prstGeom>
          </p:spPr>
          <p:txBody>
            <a:bodyPr wrap="none">
              <a:spAutoFit/>
            </a:bodyPr>
            <a:lstStyle/>
            <a:p>
              <a:pPr lvl="0"/>
              <a:r>
                <a:rPr lang="es-CL" sz="2400" dirty="0">
                  <a:solidFill>
                    <a:schemeClr val="bg1"/>
                  </a:solidFill>
                </a:rPr>
                <a:t>Desempleo </a:t>
              </a:r>
              <a:r>
                <a:rPr lang="es-CL" sz="2400" dirty="0" smtClean="0">
                  <a:solidFill>
                    <a:schemeClr val="bg1"/>
                  </a:solidFill>
                </a:rPr>
                <a:t>Natural</a:t>
              </a:r>
              <a:endParaRPr lang="es-CL" sz="2400" dirty="0">
                <a:solidFill>
                  <a:schemeClr val="bg1"/>
                </a:solidFill>
              </a:endParaRPr>
            </a:p>
          </p:txBody>
        </p:sp>
        <p:sp>
          <p:nvSpPr>
            <p:cNvPr id="10" name="9 CuadroTexto"/>
            <p:cNvSpPr txBox="1"/>
            <p:nvPr/>
          </p:nvSpPr>
          <p:spPr>
            <a:xfrm>
              <a:off x="5593080" y="4632960"/>
              <a:ext cx="1783080" cy="648379"/>
            </a:xfrm>
            <a:prstGeom prst="rect">
              <a:avLst/>
            </a:prstGeom>
            <a:noFill/>
          </p:spPr>
          <p:txBody>
            <a:bodyPr wrap="square" rtlCol="0">
              <a:spAutoFit/>
            </a:bodyPr>
            <a:lstStyle/>
            <a:p>
              <a:pPr algn="ctr"/>
              <a:r>
                <a:rPr lang="es-CL" sz="2400" dirty="0" smtClean="0">
                  <a:solidFill>
                    <a:schemeClr val="bg1"/>
                  </a:solidFill>
                </a:rPr>
                <a:t>Desempleo Friccional</a:t>
              </a:r>
              <a:endParaRPr lang="es-CL" sz="2400" dirty="0">
                <a:solidFill>
                  <a:schemeClr val="bg1"/>
                </a:solidFill>
              </a:endParaRPr>
            </a:p>
          </p:txBody>
        </p:sp>
        <p:sp>
          <p:nvSpPr>
            <p:cNvPr id="14" name="13 Rectángulo redondeado"/>
            <p:cNvSpPr/>
            <p:nvPr/>
          </p:nvSpPr>
          <p:spPr>
            <a:xfrm>
              <a:off x="3821430" y="3131820"/>
              <a:ext cx="5570220" cy="2491542"/>
            </a:xfrm>
            <a:prstGeom prst="round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14 Rectángulo"/>
            <p:cNvSpPr/>
            <p:nvPr/>
          </p:nvSpPr>
          <p:spPr>
            <a:xfrm>
              <a:off x="5177790" y="2742946"/>
              <a:ext cx="3074670" cy="648379"/>
            </a:xfrm>
            <a:prstGeom prst="rect">
              <a:avLst/>
            </a:prstGeom>
          </p:spPr>
          <p:txBody>
            <a:bodyPr wrap="square">
              <a:spAutoFit/>
            </a:bodyPr>
            <a:lstStyle/>
            <a:p>
              <a:pPr lvl="0" algn="ctr"/>
              <a:r>
                <a:rPr lang="es-CL" sz="2400" dirty="0">
                  <a:solidFill>
                    <a:schemeClr val="accent1">
                      <a:lumMod val="75000"/>
                    </a:schemeClr>
                  </a:solidFill>
                </a:rPr>
                <a:t>Desempleo </a:t>
              </a:r>
              <a:r>
                <a:rPr lang="es-CL" sz="2400" dirty="0" smtClean="0">
                  <a:solidFill>
                    <a:schemeClr val="accent1">
                      <a:lumMod val="75000"/>
                    </a:schemeClr>
                  </a:solidFill>
                </a:rPr>
                <a:t>Observado</a:t>
              </a:r>
              <a:endParaRPr lang="es-CL" sz="2400" dirty="0">
                <a:solidFill>
                  <a:schemeClr val="accent1">
                    <a:lumMod val="75000"/>
                  </a:schemeClr>
                </a:solidFill>
              </a:endParaRPr>
            </a:p>
          </p:txBody>
        </p:sp>
        <p:sp>
          <p:nvSpPr>
            <p:cNvPr id="18" name="17 Rectángulo redondeado"/>
            <p:cNvSpPr/>
            <p:nvPr/>
          </p:nvSpPr>
          <p:spPr>
            <a:xfrm>
              <a:off x="7654290" y="3894772"/>
              <a:ext cx="1737360" cy="833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18 CuadroTexto"/>
            <p:cNvSpPr txBox="1"/>
            <p:nvPr/>
          </p:nvSpPr>
          <p:spPr>
            <a:xfrm>
              <a:off x="7608570" y="3893820"/>
              <a:ext cx="1783080" cy="648379"/>
            </a:xfrm>
            <a:prstGeom prst="rect">
              <a:avLst/>
            </a:prstGeom>
            <a:noFill/>
          </p:spPr>
          <p:txBody>
            <a:bodyPr wrap="square" rtlCol="0">
              <a:spAutoFit/>
            </a:bodyPr>
            <a:lstStyle/>
            <a:p>
              <a:pPr algn="ctr"/>
              <a:r>
                <a:rPr lang="es-CL" sz="2400" dirty="0" smtClean="0">
                  <a:solidFill>
                    <a:schemeClr val="bg1"/>
                  </a:solidFill>
                </a:rPr>
                <a:t>Desempleo Cíclico</a:t>
              </a:r>
              <a:endParaRPr lang="es-CL" sz="2400" dirty="0">
                <a:solidFill>
                  <a:schemeClr val="bg1"/>
                </a:solidFill>
              </a:endParaRPr>
            </a:p>
          </p:txBody>
        </p:sp>
      </p:grpSp>
      <p:sp>
        <p:nvSpPr>
          <p:cNvPr id="21" name="20 Rectángulo"/>
          <p:cNvSpPr/>
          <p:nvPr/>
        </p:nvSpPr>
        <p:spPr>
          <a:xfrm>
            <a:off x="497205" y="1425626"/>
            <a:ext cx="8281035" cy="830997"/>
          </a:xfrm>
          <a:prstGeom prst="rect">
            <a:avLst/>
          </a:prstGeom>
        </p:spPr>
        <p:txBody>
          <a:bodyPr wrap="square">
            <a:spAutoFit/>
          </a:bodyPr>
          <a:lstStyle/>
          <a:p>
            <a:pPr algn="just"/>
            <a:r>
              <a:rPr lang="es-CL" sz="2400" dirty="0"/>
              <a:t>Es necesario considerar el problema del desempleo desde una doble perspectiva: a corto plazo y a largo plazo.</a:t>
            </a:r>
          </a:p>
        </p:txBody>
      </p:sp>
      <p:sp>
        <p:nvSpPr>
          <p:cNvPr id="22" name="21 Rectángulo"/>
          <p:cNvSpPr/>
          <p:nvPr/>
        </p:nvSpPr>
        <p:spPr>
          <a:xfrm>
            <a:off x="323528" y="188640"/>
            <a:ext cx="3720592" cy="523220"/>
          </a:xfrm>
          <a:prstGeom prst="rect">
            <a:avLst/>
          </a:prstGeom>
        </p:spPr>
        <p:txBody>
          <a:bodyPr wrap="square">
            <a:spAutoFit/>
          </a:bodyPr>
          <a:lstStyle/>
          <a:p>
            <a:pPr lvl="0"/>
            <a:r>
              <a:rPr lang="es-MX" sz="2800" dirty="0" smtClean="0">
                <a:solidFill>
                  <a:srgbClr val="000000"/>
                </a:solidFill>
                <a:latin typeface="Comic Sans MS" panose="030F0702030302020204" pitchFamily="66" charset="0"/>
              </a:rPr>
              <a:t> Tipo de Desempleo</a:t>
            </a:r>
            <a:endParaRPr lang="es-ES" sz="28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17843183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174" y="1628800"/>
            <a:ext cx="5214938" cy="4351338"/>
          </a:xfrm>
        </p:spPr>
        <p:txBody>
          <a:bodyPr>
            <a:normAutofit fontScale="85000" lnSpcReduction="20000"/>
          </a:bodyPr>
          <a:lstStyle/>
          <a:p>
            <a:pPr algn="just"/>
            <a:r>
              <a:rPr lang="es-CL" dirty="0" smtClean="0"/>
              <a:t>Aunque en un país se </a:t>
            </a:r>
            <a:r>
              <a:rPr lang="es-CL" dirty="0"/>
              <a:t>esté </a:t>
            </a:r>
            <a:r>
              <a:rPr lang="es-CL" dirty="0" smtClean="0"/>
              <a:t>produciendo en </a:t>
            </a:r>
            <a:r>
              <a:rPr lang="es-CL" dirty="0"/>
              <a:t>su frontera de posibilidades de </a:t>
            </a:r>
            <a:r>
              <a:rPr lang="es-CL" dirty="0" smtClean="0"/>
              <a:t>producción, siempre existe </a:t>
            </a:r>
            <a:r>
              <a:rPr lang="es-CL" dirty="0"/>
              <a:t>una tasa normal de </a:t>
            </a:r>
            <a:r>
              <a:rPr lang="es-CL" dirty="0" smtClean="0"/>
              <a:t>desempleo, que es la </a:t>
            </a:r>
            <a:r>
              <a:rPr lang="es-CL" dirty="0"/>
              <a:t>tasa </a:t>
            </a:r>
            <a:r>
              <a:rPr lang="es-CL" dirty="0" smtClean="0"/>
              <a:t>de </a:t>
            </a:r>
            <a:r>
              <a:rPr lang="es-CL" dirty="0"/>
              <a:t>desempleo alrededor de la cual fluctúa el desempleo en el corto plazo. </a:t>
            </a:r>
          </a:p>
          <a:p>
            <a:pPr algn="just"/>
            <a:endParaRPr lang="es-CL" dirty="0" smtClean="0"/>
          </a:p>
          <a:p>
            <a:pPr algn="just"/>
            <a:r>
              <a:rPr lang="es-CL" dirty="0" smtClean="0"/>
              <a:t>Este nivel de desempleo es lo que </a:t>
            </a:r>
            <a:r>
              <a:rPr lang="es-CL" dirty="0"/>
              <a:t>se conoce como </a:t>
            </a:r>
            <a:r>
              <a:rPr lang="es-CL" dirty="0" smtClean="0"/>
              <a:t>Tasa </a:t>
            </a:r>
            <a:r>
              <a:rPr lang="es-CL" dirty="0"/>
              <a:t>N</a:t>
            </a:r>
            <a:r>
              <a:rPr lang="es-CL" dirty="0" smtClean="0"/>
              <a:t>atural </a:t>
            </a:r>
            <a:r>
              <a:rPr lang="es-CL" dirty="0"/>
              <a:t>de </a:t>
            </a:r>
            <a:r>
              <a:rPr lang="es-CL" dirty="0" smtClean="0"/>
              <a:t>Desempleo</a:t>
            </a:r>
            <a:r>
              <a:rPr lang="es-CL" dirty="0"/>
              <a:t>.</a:t>
            </a:r>
          </a:p>
          <a:p>
            <a:pPr algn="just"/>
            <a:endParaRPr lang="es-CL" dirty="0" smtClean="0"/>
          </a:p>
        </p:txBody>
      </p:sp>
      <p:sp>
        <p:nvSpPr>
          <p:cNvPr id="10" name="1 Título"/>
          <p:cNvSpPr>
            <a:spLocks noGrp="1"/>
          </p:cNvSpPr>
          <p:nvPr>
            <p:ph type="title"/>
          </p:nvPr>
        </p:nvSpPr>
        <p:spPr>
          <a:xfrm>
            <a:off x="403942" y="858690"/>
            <a:ext cx="8229600" cy="554086"/>
          </a:xfrm>
        </p:spPr>
        <p:txBody>
          <a:bodyPr/>
          <a:lstStyle/>
          <a:p>
            <a:pPr algn="l"/>
            <a:r>
              <a:rPr lang="es-CL" sz="2400" dirty="0" smtClean="0"/>
              <a:t>Desempleo Natural</a:t>
            </a:r>
            <a:endParaRPr lang="es-CL" sz="2400" dirty="0"/>
          </a:p>
        </p:txBody>
      </p:sp>
      <p:sp>
        <p:nvSpPr>
          <p:cNvPr id="11" name="10 Rectángulo"/>
          <p:cNvSpPr/>
          <p:nvPr/>
        </p:nvSpPr>
        <p:spPr>
          <a:xfrm>
            <a:off x="323528" y="188640"/>
            <a:ext cx="3720592" cy="523220"/>
          </a:xfrm>
          <a:prstGeom prst="rect">
            <a:avLst/>
          </a:prstGeom>
        </p:spPr>
        <p:txBody>
          <a:bodyPr wrap="square">
            <a:spAutoFit/>
          </a:bodyPr>
          <a:lstStyle/>
          <a:p>
            <a:pPr lvl="0"/>
            <a:r>
              <a:rPr lang="es-MX" sz="2800" dirty="0" smtClean="0">
                <a:solidFill>
                  <a:srgbClr val="000000"/>
                </a:solidFill>
                <a:latin typeface="Comic Sans MS" panose="030F0702030302020204" pitchFamily="66" charset="0"/>
              </a:rPr>
              <a:t> Tipo de Desempleo</a:t>
            </a:r>
            <a:endParaRPr lang="es-ES" sz="2800" dirty="0">
              <a:solidFill>
                <a:srgbClr val="000000"/>
              </a:solidFill>
              <a:latin typeface="Comic Sans MS" panose="030F0702030302020204" pitchFamily="66" charset="0"/>
            </a:endParaRPr>
          </a:p>
        </p:txBody>
      </p:sp>
      <p:pic>
        <p:nvPicPr>
          <p:cNvPr id="12" name="Picture 2" descr="http://static.cnnexpansion.com/media/2011/09/27/desempl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132856"/>
            <a:ext cx="2952328" cy="325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2853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2_Diseño personalizado">
  <a:themeElements>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ersonalizado">
  <a:themeElements>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ota">
  <a:themeElements>
    <a:clrScheme name="Gota">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Template_UDLA uso interno-2010</Template>
  <TotalTime>920</TotalTime>
  <Words>915</Words>
  <Application>Microsoft Office PowerPoint</Application>
  <PresentationFormat>Presentación en pantalla (4:3)</PresentationFormat>
  <Paragraphs>110</Paragraphs>
  <Slides>17</Slides>
  <Notes>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17</vt:i4>
      </vt:variant>
    </vt:vector>
  </HeadingPairs>
  <TitlesOfParts>
    <vt:vector size="26" baseType="lpstr">
      <vt:lpstr>MS PGothic</vt:lpstr>
      <vt:lpstr>Arial</vt:lpstr>
      <vt:lpstr>Calibri</vt:lpstr>
      <vt:lpstr>Cambria Math</vt:lpstr>
      <vt:lpstr>Comic Sans MS</vt:lpstr>
      <vt:lpstr>Tw Cen MT</vt:lpstr>
      <vt:lpstr>2_Diseño personalizado</vt:lpstr>
      <vt:lpstr>1_Diseño personalizado</vt:lpstr>
      <vt:lpstr>Gota</vt:lpstr>
      <vt:lpstr>Presentación de PowerPoint</vt:lpstr>
      <vt:lpstr>Aspectos Teóricos</vt:lpstr>
      <vt:lpstr>Presentación de PowerPoint</vt:lpstr>
      <vt:lpstr>Presentación de PowerPoint</vt:lpstr>
      <vt:lpstr>Presentación de PowerPoint</vt:lpstr>
      <vt:lpstr>Presentación de PowerPoint</vt:lpstr>
      <vt:lpstr>Presentación de PowerPoint</vt:lpstr>
      <vt:lpstr>Desempleo Observado</vt:lpstr>
      <vt:lpstr>Desempleo Natural</vt:lpstr>
      <vt:lpstr>Presentación de PowerPoint</vt:lpstr>
      <vt:lpstr>Presentación de PowerPoint</vt:lpstr>
      <vt:lpstr>Presentación de PowerPoint</vt:lpstr>
      <vt:lpstr>Presentación de PowerPoint</vt:lpstr>
      <vt:lpstr>Presentación de PowerPoint</vt:lpstr>
      <vt:lpstr>Evolución del desempleo para Chile.</vt:lpstr>
      <vt:lpstr>Presentación de PowerPoint</vt:lpstr>
      <vt:lpstr>Bibliografía</vt:lpstr>
    </vt:vector>
  </TitlesOfParts>
  <Company>RevolucionUnattended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Your User Name</dc:creator>
  <cp:lastModifiedBy>admin</cp:lastModifiedBy>
  <cp:revision>132</cp:revision>
  <dcterms:created xsi:type="dcterms:W3CDTF">2012-01-19T18:41:19Z</dcterms:created>
  <dcterms:modified xsi:type="dcterms:W3CDTF">2022-04-29T02:34:01Z</dcterms:modified>
</cp:coreProperties>
</file>