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86" r:id="rId3"/>
    <p:sldMasterId id="2147483707" r:id="rId4"/>
  </p:sldMasterIdLst>
  <p:notesMasterIdLst>
    <p:notesMasterId r:id="rId30"/>
  </p:notesMasterIdLst>
  <p:sldIdLst>
    <p:sldId id="320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7" r:id="rId13"/>
    <p:sldId id="358" r:id="rId14"/>
    <p:sldId id="359" r:id="rId15"/>
    <p:sldId id="325" r:id="rId16"/>
    <p:sldId id="326" r:id="rId17"/>
    <p:sldId id="327" r:id="rId18"/>
    <p:sldId id="329" r:id="rId19"/>
    <p:sldId id="343" r:id="rId20"/>
    <p:sldId id="344" r:id="rId21"/>
    <p:sldId id="345" r:id="rId22"/>
    <p:sldId id="314" r:id="rId23"/>
    <p:sldId id="369" r:id="rId24"/>
    <p:sldId id="370" r:id="rId25"/>
    <p:sldId id="371" r:id="rId26"/>
    <p:sldId id="360" r:id="rId27"/>
    <p:sldId id="361" r:id="rId28"/>
    <p:sldId id="364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3" d="100"/>
          <a:sy n="83" d="100"/>
        </p:scale>
        <p:origin x="84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EFE3-9579-4DFE-A6D3-F4ABB8C4A176}" type="datetimeFigureOut">
              <a:rPr lang="es-ES" smtClean="0"/>
              <a:pPr/>
              <a:t>28/04/2022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DF1B7-D4D6-4F56-9F6F-932B2B35108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4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FAE8-F238-4947-ACE7-F069FCBDCDDD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875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40B51-2236-4F52-9118-178CFA0602ED}" type="slidenum">
              <a:rPr lang="en-US"/>
              <a:pPr/>
              <a:t>9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533400"/>
            <a:ext cx="3557588" cy="2667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1"/>
            <a:ext cx="5029200" cy="5180975"/>
          </a:xfrm>
          <a:noFill/>
          <a:ln/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495902-263B-4DED-B1D5-835287336DA4}" type="slidenum">
              <a:rPr kumimoji="0" lang="es-ES" altLang="es-ES" sz="1200" smtClean="0"/>
              <a:pPr/>
              <a:t>14</a:t>
            </a:fld>
            <a:endParaRPr kumimoji="0" lang="es-ES" altLang="es-ES" sz="1200" smtClean="0"/>
          </a:p>
        </p:txBody>
      </p:sp>
      <p:sp>
        <p:nvSpPr>
          <p:cNvPr id="5632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L" altLang="es-ES" smtClean="0"/>
          </a:p>
        </p:txBody>
      </p:sp>
      <p:sp>
        <p:nvSpPr>
          <p:cNvPr id="5632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60331F7-6C99-4968-872F-689E9F3D132F}" type="slidenum">
              <a:rPr kumimoji="0" lang="es-ES" altLang="es-ES" sz="1200">
                <a:latin typeface="Calibri" pitchFamily="34" charset="0"/>
                <a:cs typeface="Arial" charset="0"/>
              </a:rPr>
              <a:pPr algn="r" eaLnBrk="1" hangingPunct="1"/>
              <a:t>14</a:t>
            </a:fld>
            <a:endParaRPr kumimoji="0" lang="es-ES" altLang="es-ES" sz="120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72ECD2-8A61-4285-ADE9-FD212F33F7F5}" type="slidenum">
              <a:rPr kumimoji="0" lang="es-ES" altLang="es-ES" sz="1200" smtClean="0"/>
              <a:pPr/>
              <a:t>15</a:t>
            </a:fld>
            <a:endParaRPr kumimoji="0" lang="es-ES" altLang="es-ES" sz="1200" smtClean="0"/>
          </a:p>
        </p:txBody>
      </p:sp>
      <p:sp>
        <p:nvSpPr>
          <p:cNvPr id="5734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L" altLang="es-ES" smtClean="0"/>
          </a:p>
        </p:txBody>
      </p:sp>
      <p:sp>
        <p:nvSpPr>
          <p:cNvPr id="57349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0DC6C2D-A17A-4642-B544-69CFCA34250C}" type="slidenum">
              <a:rPr kumimoji="0" lang="es-ES" altLang="es-ES" sz="1200">
                <a:latin typeface="Calibri" pitchFamily="34" charset="0"/>
                <a:cs typeface="Arial" charset="0"/>
              </a:rPr>
              <a:pPr algn="r" eaLnBrk="1" hangingPunct="1"/>
              <a:t>15</a:t>
            </a:fld>
            <a:endParaRPr kumimoji="0" lang="es-ES" altLang="es-ES" sz="120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E12F0-F136-460A-8DEB-88DA57663E72}" type="slidenum">
              <a:rPr lang="en-US"/>
              <a:pPr/>
              <a:t>19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533400"/>
            <a:ext cx="3557588" cy="2667000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1"/>
            <a:ext cx="5029200" cy="5180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ED623-BAEF-4756-A981-919A77C01DF6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533400"/>
            <a:ext cx="3557588" cy="2667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1"/>
            <a:ext cx="5029200" cy="5180975"/>
          </a:xfrm>
          <a:noFill/>
          <a:ln/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ED623-BAEF-4756-A981-919A77C01DF6}" type="slidenum">
              <a:rPr lang="en-US"/>
              <a:pPr/>
              <a:t>21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533400"/>
            <a:ext cx="3557588" cy="2667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1"/>
            <a:ext cx="5029200" cy="5180975"/>
          </a:xfrm>
          <a:noFill/>
          <a:ln/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ED623-BAEF-4756-A981-919A77C01DF6}" type="slidenum">
              <a:rPr lang="en-US"/>
              <a:pPr/>
              <a:t>22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533400"/>
            <a:ext cx="3557588" cy="2667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1"/>
            <a:ext cx="5029200" cy="5180975"/>
          </a:xfrm>
          <a:noFill/>
          <a:ln/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ED623-BAEF-4756-A981-919A77C01DF6}" type="slidenum">
              <a:rPr lang="en-US"/>
              <a:pPr/>
              <a:t>23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533400"/>
            <a:ext cx="3557588" cy="2667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1"/>
            <a:ext cx="5029200" cy="5180975"/>
          </a:xfrm>
          <a:noFill/>
          <a:ln/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FEC3C-2C2D-483E-879E-172FAEDA2FF1}" type="datetimeFigureOut">
              <a:rPr lang="es-ES"/>
              <a:pPr>
                <a:defRPr/>
              </a:pPr>
              <a:t>28/04/2022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3ED8-726A-4422-98E3-C0465E25D9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236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87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9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65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92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89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32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07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57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8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8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28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7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57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69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wip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CuadroTexto"/>
          <p:cNvSpPr txBox="1">
            <a:spLocks noChangeArrowheads="1"/>
          </p:cNvSpPr>
          <p:nvPr/>
        </p:nvSpPr>
        <p:spPr bwMode="auto">
          <a:xfrm>
            <a:off x="357188" y="5357813"/>
            <a:ext cx="24987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2400" b="1">
                <a:solidFill>
                  <a:schemeClr val="bg1"/>
                </a:solidFill>
                <a:latin typeface="Calibri" pitchFamily="34" charset="0"/>
              </a:rPr>
              <a:t>XXXXX X XX  XXXX</a:t>
            </a:r>
          </a:p>
          <a:p>
            <a:pPr>
              <a:defRPr/>
            </a:pPr>
            <a:r>
              <a:rPr lang="es-CL" b="1">
                <a:solidFill>
                  <a:schemeClr val="bg1"/>
                </a:solidFill>
                <a:latin typeface="Calibri" pitchFamily="34" charset="0"/>
              </a:rPr>
              <a:t>YY’ZZ</a:t>
            </a:r>
            <a:endParaRPr lang="es-CL" sz="14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wip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3EAAD64-57CF-4C2C-B279-A299DB319C00}" type="datetimeFigureOut">
              <a:rPr lang="es-ES">
                <a:ea typeface="MS PGothic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28/04/2022</a:t>
            </a:fld>
            <a:endParaRPr lang="es-ES">
              <a:ea typeface="MS PGothic" pitchFamily="34" charset="-128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0D0BD68-0838-492B-8DE7-3A33BB7AE5DA}" type="slidenum">
              <a:rPr lang="es-ES">
                <a:ea typeface="MS PGothic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04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7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Título"/>
          <p:cNvSpPr txBox="1">
            <a:spLocks/>
          </p:cNvSpPr>
          <p:nvPr/>
        </p:nvSpPr>
        <p:spPr bwMode="auto">
          <a:xfrm>
            <a:off x="571500" y="2809875"/>
            <a:ext cx="7772400" cy="1000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CL" sz="5400" b="1" dirty="0" smtClean="0">
                <a:solidFill>
                  <a:schemeClr val="tx2"/>
                </a:solidFill>
                <a:latin typeface="Bell MT" panose="02020503060305020303" pitchFamily="18" charset="0"/>
              </a:rPr>
              <a:t>Inflación</a:t>
            </a:r>
            <a:endParaRPr lang="es-CL" sz="5400" b="1" dirty="0">
              <a:solidFill>
                <a:schemeClr val="tx2"/>
              </a:solidFill>
              <a:latin typeface="Bell MT" panose="02020503060305020303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ea typeface="MS PGothic" pitchFamily="34" charset="-128"/>
              </a:rPr>
              <a:t/>
            </a:r>
            <a:br>
              <a:rPr lang="en-US" sz="3200" dirty="0">
                <a:solidFill>
                  <a:prstClr val="white"/>
                </a:solidFill>
                <a:ea typeface="MS PGothic" pitchFamily="34" charset="-128"/>
              </a:rPr>
            </a:br>
            <a:endParaRPr lang="en-US" sz="3200" dirty="0">
              <a:solidFill>
                <a:prstClr val="white"/>
              </a:solidFill>
              <a:ea typeface="MS PGothic" pitchFamily="34" charset="-128"/>
            </a:endParaRPr>
          </a:p>
        </p:txBody>
      </p:sp>
      <p:pic>
        <p:nvPicPr>
          <p:cNvPr id="6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8864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s-MX" sz="3600" dirty="0" smtClean="0"/>
              <a:t>Cálculo del deflactor del PIB</a:t>
            </a:r>
            <a:endParaRPr lang="es-MX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683568" y="1700808"/>
                <a:ext cx="8064896" cy="617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 smtClean="0"/>
                  <a:t>Deflactor del PIB para el año 2006:  </a:t>
                </a:r>
              </a:p>
              <a:p>
                <a:pPr algn="just"/>
                <a:endParaRPr lang="es-MX" sz="24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𝑃</m:t>
                      </m:r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46200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46200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</a:rPr>
                        <m:t>=1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×100=100</m:t>
                      </m:r>
                    </m:oMath>
                  </m:oMathPara>
                </a14:m>
                <a:endParaRPr lang="es-MX" b="0" dirty="0" smtClean="0">
                  <a:ea typeface="Cambria Math"/>
                </a:endParaRPr>
              </a:p>
              <a:p>
                <a:pPr algn="just"/>
                <a:endParaRPr lang="es-MX" dirty="0" smtClean="0"/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s-MX" sz="2400" dirty="0"/>
                  <a:t>Deflactor del PIB para el año </a:t>
                </a:r>
                <a:r>
                  <a:rPr lang="es-MX" sz="2400" dirty="0" smtClean="0"/>
                  <a:t>2007:  </a:t>
                </a:r>
              </a:p>
              <a:p>
                <a:pPr algn="just"/>
                <a:endParaRPr lang="es-MX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𝑃</m:t>
                      </m:r>
                      <m:r>
                        <a:rPr lang="es-MX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514</m:t>
                          </m:r>
                          <m:r>
                            <a:rPr lang="es-MX" i="1">
                              <a:latin typeface="Cambria Math"/>
                            </a:rPr>
                            <m:t>00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500</m:t>
                          </m:r>
                          <m:r>
                            <a:rPr lang="es-MX" i="1">
                              <a:latin typeface="Cambria Math"/>
                            </a:rPr>
                            <m:t>00</m:t>
                          </m:r>
                        </m:den>
                      </m:f>
                      <m:r>
                        <a:rPr lang="es-MX" i="1">
                          <a:latin typeface="Cambria Math"/>
                        </a:rPr>
                        <m:t>=1</m:t>
                      </m:r>
                      <m:r>
                        <a:rPr lang="es-MX" b="0" i="1" smtClean="0">
                          <a:latin typeface="Cambria Math"/>
                        </a:rPr>
                        <m:t>.028</m:t>
                      </m:r>
                      <m:r>
                        <a:rPr lang="es-MX" i="1">
                          <a:latin typeface="Cambria Math"/>
                          <a:ea typeface="Cambria Math"/>
                        </a:rPr>
                        <m:t>×100=10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2.8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algn="just"/>
                <a:endParaRPr lang="es-MX" sz="240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/>
                  <a:t>Deflactor del PIB para el año </a:t>
                </a:r>
                <a:r>
                  <a:rPr lang="es-MX" sz="2400" dirty="0" smtClean="0"/>
                  <a:t>2008:  </a:t>
                </a:r>
              </a:p>
              <a:p>
                <a:pPr algn="just"/>
                <a:endParaRPr lang="es-MX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𝑃</m:t>
                      </m:r>
                      <m:r>
                        <a:rPr lang="es-MX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/>
                            </a:rPr>
                            <m:t>5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83</m:t>
                          </m:r>
                          <m:r>
                            <a:rPr lang="es-MX" i="1">
                              <a:latin typeface="Cambria Math"/>
                            </a:rPr>
                            <m:t>00</m:t>
                          </m:r>
                        </m:num>
                        <m:den>
                          <m:r>
                            <a:rPr lang="es-MX" i="1">
                              <a:latin typeface="Cambria Math"/>
                            </a:rPr>
                            <m:t>5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MX" i="1">
                              <a:latin typeface="Cambria Math"/>
                            </a:rPr>
                            <m:t>000</m:t>
                          </m:r>
                        </m:den>
                      </m:f>
                      <m:r>
                        <a:rPr lang="es-MX" i="1">
                          <a:latin typeface="Cambria Math"/>
                        </a:rPr>
                        <m:t>=1.</m:t>
                      </m:r>
                      <m:r>
                        <a:rPr lang="es-MX" b="0" i="1" smtClean="0">
                          <a:latin typeface="Cambria Math"/>
                        </a:rPr>
                        <m:t>121</m:t>
                      </m:r>
                      <m:r>
                        <a:rPr lang="es-MX" i="1">
                          <a:latin typeface="Cambria Math"/>
                          <a:ea typeface="Cambria Math"/>
                        </a:rPr>
                        <m:t>×100=1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12.1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algn="just"/>
                <a:endParaRPr lang="es-MX" sz="2400" dirty="0"/>
              </a:p>
              <a:p>
                <a:pPr algn="just"/>
                <a:endParaRPr lang="es-MX" dirty="0"/>
              </a:p>
              <a:p>
                <a:pPr algn="just"/>
                <a:endParaRPr lang="es-MX" dirty="0" smtClean="0"/>
              </a:p>
              <a:p>
                <a:pPr algn="just"/>
                <a:endParaRPr lang="es-MX" dirty="0"/>
              </a:p>
              <a:p>
                <a:pPr algn="just"/>
                <a:endParaRPr lang="es-MX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8064896" cy="617976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983" t="-7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5 Título"/>
          <p:cNvSpPr txBox="1">
            <a:spLocks/>
          </p:cNvSpPr>
          <p:nvPr/>
        </p:nvSpPr>
        <p:spPr>
          <a:xfrm>
            <a:off x="179512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MX" sz="2800" kern="1200" smtClean="0">
                <a:latin typeface="Comic Sans MS" panose="030F0702030302020204" pitchFamily="66" charset="0"/>
              </a:rPr>
              <a:t>Ejercicio </a:t>
            </a:r>
            <a:endParaRPr lang="es-ES" sz="2800" kern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78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395536" y="908720"/>
                <a:ext cx="7704856" cy="3491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MX" sz="2000" dirty="0"/>
                  <a:t>Una vez calculado el </a:t>
                </a:r>
                <a:r>
                  <a:rPr lang="es-MX" sz="2000" dirty="0" smtClean="0"/>
                  <a:t>P, </a:t>
                </a:r>
                <a:r>
                  <a:rPr lang="es-MX" sz="2000" dirty="0"/>
                  <a:t>es posible obtener las tasas de inflación para los distintos períodos, haciendo uso </a:t>
                </a:r>
                <a:r>
                  <a:rPr lang="es-MX" sz="2000" dirty="0" smtClean="0"/>
                  <a:t>únicamente de la fórmula:</a:t>
                </a:r>
              </a:p>
              <a:p>
                <a:pPr algn="just"/>
                <a:endParaRPr lang="es-MX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/>
                        </a:rPr>
                        <m:t>𝑖𝑛𝑓𝑙𝑎𝑐𝑖</m:t>
                      </m:r>
                      <m:r>
                        <a:rPr lang="es-MX" sz="2400" i="1">
                          <a:latin typeface="Cambria Math"/>
                        </a:rPr>
                        <m:t>ó</m:t>
                      </m:r>
                      <m:r>
                        <a:rPr lang="es-MX" sz="2400" i="1">
                          <a:latin typeface="Cambria Math"/>
                        </a:rPr>
                        <m:t>𝑛</m:t>
                      </m:r>
                      <m:r>
                        <a:rPr lang="es-MX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2400" dirty="0" smtClean="0"/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000" dirty="0"/>
                  <a:t>Aplicando la fórmula para la inflación, podemos obtenerla para los períodos </a:t>
                </a:r>
                <a:r>
                  <a:rPr lang="es-MX" sz="2000" dirty="0" smtClean="0"/>
                  <a:t>2007 </a:t>
                </a:r>
                <a:r>
                  <a:rPr lang="es-MX" sz="2000" dirty="0"/>
                  <a:t>y </a:t>
                </a:r>
                <a:r>
                  <a:rPr lang="es-MX" sz="2000" dirty="0" smtClean="0"/>
                  <a:t>2008, </a:t>
                </a:r>
                <a:r>
                  <a:rPr lang="es-MX" sz="2000" dirty="0"/>
                  <a:t>ya que el año </a:t>
                </a:r>
                <a:r>
                  <a:rPr lang="es-MX" sz="2000" dirty="0" smtClean="0"/>
                  <a:t>2006 </a:t>
                </a:r>
                <a:r>
                  <a:rPr lang="es-MX" sz="2000" dirty="0"/>
                  <a:t>está siendo utilizado como año base.</a:t>
                </a:r>
              </a:p>
              <a:p>
                <a:pPr algn="just"/>
                <a:endParaRPr lang="es-MX" sz="2400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7704856" cy="3491084"/>
              </a:xfrm>
              <a:prstGeom prst="rect">
                <a:avLst/>
              </a:prstGeom>
              <a:blipFill>
                <a:blip r:embed="rId2"/>
                <a:stretch>
                  <a:fillRect l="-870" t="-873" r="-7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5 Título"/>
          <p:cNvSpPr txBox="1">
            <a:spLocks/>
          </p:cNvSpPr>
          <p:nvPr/>
        </p:nvSpPr>
        <p:spPr>
          <a:xfrm>
            <a:off x="179512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MX" sz="2800" kern="1200" dirty="0" smtClean="0">
                <a:latin typeface="Comic Sans MS" panose="030F0702030302020204" pitchFamily="66" charset="0"/>
              </a:rPr>
              <a:t>Ejercicio </a:t>
            </a:r>
            <a:endParaRPr lang="es-ES" sz="2800" kern="1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1043608" y="4171546"/>
                <a:ext cx="7848872" cy="1561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 smtClean="0"/>
                  <a:t>Inflación 2007: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/>
                              </a:rPr>
                              <m:t>10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2.8</m:t>
                            </m:r>
                            <m:r>
                              <a:rPr lang="es-MX" sz="2400" i="1">
                                <a:latin typeface="Cambria Math"/>
                              </a:rPr>
                              <m:t>−100</m:t>
                            </m:r>
                          </m:num>
                          <m:den>
                            <m:r>
                              <a:rPr lang="es-MX" sz="2400" i="1">
                                <a:latin typeface="Cambria Math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s-MX" sz="2400" i="1">
                        <a:latin typeface="Cambria Math"/>
                        <a:ea typeface="Cambria Math"/>
                      </a:rPr>
                      <m:t>×100=</m:t>
                    </m:r>
                    <m:r>
                      <a:rPr lang="es-MX" sz="2400" b="0" i="1" smtClean="0">
                        <a:latin typeface="Cambria Math"/>
                        <a:ea typeface="Cambria Math"/>
                      </a:rPr>
                      <m:t>2.8</m:t>
                    </m:r>
                    <m:r>
                      <a:rPr lang="es-MX" sz="2400" i="1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endParaRPr lang="es-MX" sz="240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s-MX" sz="240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/>
                  <a:t>Inflación </a:t>
                </a:r>
                <a:r>
                  <a:rPr lang="es-MX" sz="2400" dirty="0" smtClean="0"/>
                  <a:t>2008: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/>
                              </a:rPr>
                              <m:t>11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/>
                              </a:rPr>
                              <m:t>.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MX" sz="2400" i="1">
                                <a:latin typeface="Cambria Math"/>
                              </a:rPr>
                              <m:t>−10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/>
                              </a:rPr>
                              <m:t>.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es-MX" sz="2400" i="1">
                                <a:latin typeface="Cambria Math"/>
                              </a:rPr>
                              <m:t>10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/>
                              </a:rPr>
                              <m:t>.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s-MX" sz="2400" i="1">
                        <a:latin typeface="Cambria Math"/>
                        <a:ea typeface="Cambria Math"/>
                      </a:rPr>
                      <m:t>×100=</m:t>
                    </m:r>
                    <m:r>
                      <a:rPr lang="es-MX" sz="2400" b="0" i="1" smtClean="0">
                        <a:latin typeface="Cambria Math"/>
                        <a:ea typeface="Cambria Math"/>
                      </a:rPr>
                      <m:t>9.047</m:t>
                    </m:r>
                    <m:r>
                      <a:rPr lang="es-MX" sz="2400" i="1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71546"/>
                <a:ext cx="7848872" cy="1561710"/>
              </a:xfrm>
              <a:prstGeom prst="rect">
                <a:avLst/>
              </a:prstGeom>
              <a:blipFill>
                <a:blip r:embed="rId3"/>
                <a:stretch>
                  <a:fillRect l="-1009" b="-27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69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3563888" y="1669950"/>
            <a:ext cx="5184576" cy="4351338"/>
          </a:xfrm>
        </p:spPr>
        <p:txBody>
          <a:bodyPr>
            <a:noAutofit/>
          </a:bodyPr>
          <a:lstStyle/>
          <a:p>
            <a:pPr algn="just"/>
            <a:r>
              <a:rPr lang="es-CL" sz="2400" dirty="0"/>
              <a:t>El índice de precios al </a:t>
            </a:r>
            <a:r>
              <a:rPr lang="es-CL" sz="2400" dirty="0" smtClean="0"/>
              <a:t>consumidor </a:t>
            </a:r>
            <a:r>
              <a:rPr lang="es-CL" sz="2400" dirty="0"/>
              <a:t>(IPC) es un índice que mide la evolución de los precios de los bienes y servicios que compra una familia promedio en un país determinado</a:t>
            </a:r>
            <a:r>
              <a:rPr lang="es-CL" sz="2400" dirty="0" smtClean="0"/>
              <a:t>.</a:t>
            </a:r>
          </a:p>
          <a:p>
            <a:pPr algn="just"/>
            <a:endParaRPr lang="es-CL" sz="2400" dirty="0" smtClean="0"/>
          </a:p>
          <a:p>
            <a:pPr algn="just"/>
            <a:r>
              <a:rPr lang="es-CL" sz="2400" dirty="0" smtClean="0"/>
              <a:t>Cuando </a:t>
            </a:r>
            <a:r>
              <a:rPr lang="es-CL" sz="2400" dirty="0"/>
              <a:t>aumenta el IPC, la familia media necesita gastar más pesos para poder comprar los mismos bienes y servicios</a:t>
            </a:r>
            <a:r>
              <a:rPr lang="es-CL" sz="2400" dirty="0" smtClean="0"/>
              <a:t>.</a:t>
            </a:r>
          </a:p>
          <a:p>
            <a:pPr algn="just"/>
            <a:endParaRPr lang="es-CL" sz="2400" dirty="0"/>
          </a:p>
          <a:p>
            <a:pPr algn="just"/>
            <a:endParaRPr lang="es-CL" sz="2400" dirty="0"/>
          </a:p>
        </p:txBody>
      </p:sp>
      <p:pic>
        <p:nvPicPr>
          <p:cNvPr id="6146" name="Picture 2" descr="http://camouchannel.com/wp-content/uploads/2015/02/precio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204864"/>
            <a:ext cx="2791221" cy="301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5496" y="97468"/>
            <a:ext cx="7651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 smtClean="0">
                <a:latin typeface="Comic Sans MS" pitchFamily="66" charset="0"/>
              </a:rPr>
              <a:t>Formas de medir la Inflación</a:t>
            </a:r>
            <a:endParaRPr lang="es-ES_tradnl" altLang="es-ES" sz="2800" b="1" dirty="0">
              <a:latin typeface="Comic Sans MS" pitchFamily="66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124744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s-ES_tradnl" altLang="es-ES" sz="2800" b="1" dirty="0" smtClean="0">
                <a:solidFill>
                  <a:prstClr val="black"/>
                </a:solidFill>
                <a:latin typeface="Comic Sans MS" pitchFamily="66" charset="0"/>
              </a:rPr>
              <a:t>2.- IPC</a:t>
            </a:r>
            <a:endParaRPr lang="es-ES" altLang="es-E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4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824" y="44624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s-CL" sz="2800" dirty="0">
                <a:latin typeface="Comic Sans MS" panose="030F0702030302020204" pitchFamily="66" charset="0"/>
              </a:rPr>
              <a:t>IPC: Índice de precios al consumidor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28650" y="1484784"/>
            <a:ext cx="4159374" cy="4351338"/>
          </a:xfrm>
        </p:spPr>
        <p:txBody>
          <a:bodyPr>
            <a:normAutofit lnSpcReduction="10000"/>
          </a:bodyPr>
          <a:lstStyle/>
          <a:p>
            <a:r>
              <a:rPr lang="es-CL" dirty="0"/>
              <a:t>Se debe determinar qué bienes y qué servicios compra la familia </a:t>
            </a:r>
            <a:r>
              <a:rPr lang="es-CL" dirty="0" smtClean="0"/>
              <a:t>media, </a:t>
            </a:r>
            <a:r>
              <a:rPr lang="es-CL" dirty="0"/>
              <a:t>y en qué </a:t>
            </a:r>
            <a:r>
              <a:rPr lang="es-CL" dirty="0" smtClean="0"/>
              <a:t>cantidades.</a:t>
            </a:r>
            <a:endParaRPr lang="es-CL" dirty="0"/>
          </a:p>
          <a:p>
            <a:endParaRPr lang="es-CL" dirty="0"/>
          </a:p>
          <a:p>
            <a:r>
              <a:rPr lang="es-CL" dirty="0"/>
              <a:t>El </a:t>
            </a:r>
            <a:r>
              <a:rPr lang="es-CL" dirty="0" smtClean="0"/>
              <a:t>Instituto Nacional de Estadísticas (INE) </a:t>
            </a:r>
            <a:r>
              <a:rPr lang="es-CL" dirty="0"/>
              <a:t>identifica la composición de la cesta de bienes a través de la Encuesta de Presupuestos Familiares (EPF). </a:t>
            </a:r>
          </a:p>
          <a:p>
            <a:endParaRPr lang="es-CL" dirty="0"/>
          </a:p>
        </p:txBody>
      </p:sp>
      <p:pic>
        <p:nvPicPr>
          <p:cNvPr id="8194" name="Picture 2" descr="http://crocetex.com/images/vectores/canastas_mercad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8800"/>
            <a:ext cx="3367286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364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4675" y="1052513"/>
            <a:ext cx="8569325" cy="20161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80000"/>
              </a:lnSpc>
              <a:buClr>
                <a:srgbClr val="CC3300"/>
              </a:buClr>
              <a:buNone/>
            </a:pPr>
            <a:r>
              <a:rPr lang="es-CL" altLang="es-ES" sz="2800" dirty="0" smtClean="0">
                <a:solidFill>
                  <a:schemeClr val="tx2"/>
                </a:solidFill>
                <a:latin typeface="Garamond" pitchFamily="18" charset="0"/>
              </a:rPr>
              <a:t>Antes de determinar el IPC es necesario tener en cuenta algunos aspectos importantes sobre el mismo:</a:t>
            </a:r>
          </a:p>
          <a:p>
            <a:pPr marL="0" indent="0" algn="just" eaLnBrk="1" hangingPunct="1">
              <a:lnSpc>
                <a:spcPct val="80000"/>
              </a:lnSpc>
              <a:buClr>
                <a:srgbClr val="CC3300"/>
              </a:buClr>
              <a:buFont typeface="Wingdings" pitchFamily="2" charset="2"/>
              <a:buChar char="§"/>
            </a:pPr>
            <a:endParaRPr lang="es-CL" altLang="es-ES" sz="2800" dirty="0">
              <a:solidFill>
                <a:schemeClr val="tx2"/>
              </a:solidFill>
              <a:latin typeface="Garamond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Clr>
                <a:srgbClr val="CC3300"/>
              </a:buClr>
              <a:buNone/>
            </a:pPr>
            <a:r>
              <a:rPr lang="es-CL" altLang="es-ES" sz="2800" dirty="0" smtClean="0">
                <a:solidFill>
                  <a:schemeClr val="tx2"/>
                </a:solidFill>
                <a:latin typeface="Garamond" pitchFamily="18" charset="0"/>
              </a:rPr>
              <a:t>1.- El IPC, mide la variación de precios de una </a:t>
            </a:r>
            <a:r>
              <a:rPr lang="es-CL" altLang="es-ES" sz="2800" dirty="0" smtClean="0">
                <a:solidFill>
                  <a:srgbClr val="C00000"/>
                </a:solidFill>
                <a:latin typeface="Garamond" pitchFamily="18" charset="0"/>
              </a:rPr>
              <a:t>canasta fija </a:t>
            </a:r>
            <a:r>
              <a:rPr lang="es-CL" altLang="es-ES" sz="2800" dirty="0" smtClean="0">
                <a:solidFill>
                  <a:schemeClr val="tx2"/>
                </a:solidFill>
                <a:latin typeface="Garamond" pitchFamily="18" charset="0"/>
              </a:rPr>
              <a:t>de bienes y servicios de un hogar urbano.</a:t>
            </a:r>
          </a:p>
          <a:p>
            <a:pPr marL="0" indent="0" algn="just" eaLnBrk="1" hangingPunct="1">
              <a:lnSpc>
                <a:spcPct val="80000"/>
              </a:lnSpc>
              <a:buClr>
                <a:srgbClr val="CC3300"/>
              </a:buClr>
              <a:buNone/>
            </a:pPr>
            <a:endParaRPr lang="es-CL" altLang="es-ES" sz="2800" dirty="0">
              <a:solidFill>
                <a:schemeClr val="tx2"/>
              </a:solidFill>
              <a:latin typeface="Garamond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Clr>
                <a:srgbClr val="CC3300"/>
              </a:buClr>
              <a:buNone/>
            </a:pPr>
            <a:endParaRPr lang="es-CL" altLang="es-ES" sz="2800" dirty="0" smtClean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4245400"/>
            <a:ext cx="799288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rgbClr val="CC3300"/>
              </a:buClr>
            </a:pPr>
            <a:r>
              <a:rPr lang="es-CL" altLang="es-ES" sz="2400" dirty="0" smtClean="0">
                <a:solidFill>
                  <a:schemeClr val="tx2"/>
                </a:solidFill>
                <a:latin typeface="Garamond" pitchFamily="18" charset="0"/>
              </a:rPr>
              <a:t>Nos referimos a una canasta media y por lo tanto no se refiere a ningún hogar en particular.</a:t>
            </a:r>
          </a:p>
          <a:p>
            <a:pPr algn="just">
              <a:lnSpc>
                <a:spcPct val="80000"/>
              </a:lnSpc>
              <a:buClr>
                <a:srgbClr val="CC3300"/>
              </a:buClr>
            </a:pPr>
            <a:endParaRPr lang="es-CL" altLang="es-ES" sz="2400" dirty="0">
              <a:solidFill>
                <a:schemeClr val="tx2"/>
              </a:solidFill>
              <a:latin typeface="Garamond" pitchFamily="18" charset="0"/>
            </a:endParaRPr>
          </a:p>
          <a:p>
            <a:pPr algn="just">
              <a:lnSpc>
                <a:spcPct val="80000"/>
              </a:lnSpc>
              <a:buClr>
                <a:srgbClr val="CC3300"/>
              </a:buClr>
            </a:pPr>
            <a:endParaRPr lang="es-CL" altLang="es-ES" sz="2400" dirty="0" smtClean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99592" y="3356992"/>
            <a:ext cx="7992888" cy="69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Bef>
                <a:spcPct val="45000"/>
              </a:spcBef>
              <a:buClr>
                <a:srgbClr val="FF0000"/>
              </a:buClr>
            </a:pPr>
            <a:r>
              <a:rPr lang="es-CL" altLang="es-ES" sz="2400" dirty="0">
                <a:solidFill>
                  <a:schemeClr val="tx2"/>
                </a:solidFill>
                <a:latin typeface="Garamond" pitchFamily="18" charset="0"/>
              </a:rPr>
              <a:t>Corresponde a los bienes y servicios genéricos </a:t>
            </a:r>
            <a:r>
              <a:rPr lang="es-CL" altLang="es-ES" sz="2400" dirty="0" smtClean="0">
                <a:solidFill>
                  <a:schemeClr val="tx2"/>
                </a:solidFill>
                <a:latin typeface="Garamond" pitchFamily="18" charset="0"/>
              </a:rPr>
              <a:t>que </a:t>
            </a:r>
            <a:r>
              <a:rPr lang="es-CL" altLang="es-ES" sz="2400" dirty="0">
                <a:solidFill>
                  <a:schemeClr val="tx2"/>
                </a:solidFill>
                <a:latin typeface="Garamond" pitchFamily="18" charset="0"/>
              </a:rPr>
              <a:t>cumplen una finalidad de consumo.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5685" y="-27384"/>
            <a:ext cx="7686675" cy="648072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CL" altLang="es-ES" sz="2800" kern="0" dirty="0" smtClean="0">
                <a:latin typeface="Comic Sans MS" panose="030F0702030302020204" pitchFamily="66" charset="0"/>
              </a:rPr>
              <a:t>Definiciones generales del IPC</a:t>
            </a:r>
          </a:p>
        </p:txBody>
      </p:sp>
    </p:spTree>
    <p:extLst>
      <p:ext uri="{BB962C8B-B14F-4D97-AF65-F5344CB8AC3E}">
        <p14:creationId xmlns:p14="http://schemas.microsoft.com/office/powerpoint/2010/main" val="519163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6988"/>
            <a:ext cx="7686675" cy="719138"/>
          </a:xfrm>
          <a:prstGeom prst="rect">
            <a:avLst/>
          </a:prstGeom>
        </p:spPr>
        <p:txBody>
          <a:bodyPr anchor="ctr"/>
          <a:lstStyle/>
          <a:p>
            <a:pPr algn="l" eaLnBrk="1" hangingPunct="1"/>
            <a:r>
              <a:rPr lang="es-CL" altLang="es-ES" sz="2800" dirty="0" smtClean="0">
                <a:latin typeface="Comic Sans MS" panose="030F0702030302020204" pitchFamily="66" charset="0"/>
              </a:rPr>
              <a:t>Definiciones generales del IPC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90575" y="1196975"/>
            <a:ext cx="8353425" cy="1944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es-CL" altLang="es-ES" sz="2800" b="1" dirty="0" smtClean="0">
                <a:solidFill>
                  <a:schemeClr val="tx2"/>
                </a:solidFill>
                <a:latin typeface="Gill Sans MT" pitchFamily="34" charset="0"/>
              </a:rPr>
              <a:t>¿Qué es </a:t>
            </a:r>
            <a:r>
              <a:rPr lang="es-CL" altLang="es-ES" sz="2800" b="1" dirty="0">
                <a:solidFill>
                  <a:schemeClr val="tx2"/>
                </a:solidFill>
                <a:latin typeface="Gill Sans MT" pitchFamily="34" charset="0"/>
              </a:rPr>
              <a:t>p</a:t>
            </a:r>
            <a:r>
              <a:rPr lang="es-CL" altLang="es-ES" sz="2800" b="1" dirty="0" smtClean="0">
                <a:solidFill>
                  <a:schemeClr val="tx2"/>
                </a:solidFill>
                <a:latin typeface="Gill Sans MT" pitchFamily="34" charset="0"/>
              </a:rPr>
              <a:t>recio?</a:t>
            </a:r>
          </a:p>
          <a:p>
            <a:pPr marL="0" lvl="1" indent="0" eaLnBrk="1" hangingPunct="1">
              <a:lnSpc>
                <a:spcPct val="80000"/>
              </a:lnSpc>
              <a:spcBef>
                <a:spcPct val="45000"/>
              </a:spcBef>
              <a:buClr>
                <a:srgbClr val="FF0000"/>
              </a:buClr>
              <a:buNone/>
            </a:pPr>
            <a:endParaRPr lang="es-CL" altLang="es-ES" sz="2600" dirty="0" smtClean="0">
              <a:solidFill>
                <a:srgbClr val="C00000"/>
              </a:solidFill>
              <a:latin typeface="Gill Sans MT" pitchFamily="34" charset="0"/>
            </a:endParaRPr>
          </a:p>
          <a:p>
            <a:pPr marL="0" lvl="1" indent="0" eaLnBrk="1" hangingPunct="1">
              <a:lnSpc>
                <a:spcPct val="80000"/>
              </a:lnSpc>
              <a:spcBef>
                <a:spcPct val="45000"/>
              </a:spcBef>
              <a:buClr>
                <a:srgbClr val="FF0000"/>
              </a:buClr>
              <a:buNone/>
            </a:pPr>
            <a:r>
              <a:rPr lang="es-CL" altLang="es-ES" sz="2600" dirty="0" smtClean="0">
                <a:solidFill>
                  <a:srgbClr val="C00000"/>
                </a:solidFill>
                <a:latin typeface="Gill Sans MT" pitchFamily="34" charset="0"/>
              </a:rPr>
              <a:t>Valor de mercado </a:t>
            </a:r>
            <a:r>
              <a:rPr lang="es-CL" altLang="es-ES" sz="2600" dirty="0" smtClean="0">
                <a:solidFill>
                  <a:schemeClr val="tx2"/>
                </a:solidFill>
                <a:latin typeface="Gill Sans MT" pitchFamily="34" charset="0"/>
              </a:rPr>
              <a:t>pagado por un comprador para adquirir un bien o servicio. </a:t>
            </a:r>
            <a:endParaRPr lang="es-CL" altLang="es-ES" sz="1200" dirty="0" smtClean="0">
              <a:solidFill>
                <a:schemeClr val="tx2"/>
              </a:solidFill>
              <a:latin typeface="Gill Sans MT" pitchFamily="34" charset="0"/>
            </a:endParaRPr>
          </a:p>
          <a:p>
            <a:pPr marL="533400" indent="-533400" algn="just" eaLnBrk="1" hangingPunct="1">
              <a:lnSpc>
                <a:spcPct val="80000"/>
              </a:lnSpc>
              <a:spcBef>
                <a:spcPct val="65000"/>
              </a:spcBef>
              <a:buClr>
                <a:srgbClr val="FF3300"/>
              </a:buClr>
              <a:buFontTx/>
              <a:buNone/>
            </a:pPr>
            <a:endParaRPr lang="es-ES" altLang="es-ES" sz="2800" dirty="0" smtClean="0">
              <a:solidFill>
                <a:schemeClr val="tx2"/>
              </a:solidFill>
              <a:latin typeface="Gill Sans MT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3360299"/>
            <a:ext cx="524740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Bef>
                <a:spcPct val="45000"/>
              </a:spcBef>
              <a:buClr>
                <a:srgbClr val="FF0000"/>
              </a:buClr>
            </a:pPr>
            <a:r>
              <a:rPr lang="es-CL" altLang="es-ES" sz="2600" dirty="0" smtClean="0">
                <a:solidFill>
                  <a:schemeClr val="tx2"/>
                </a:solidFill>
                <a:latin typeface="Gill Sans MT" pitchFamily="34" charset="0"/>
              </a:rPr>
              <a:t>Este incluye todos los cargos incurridos para envío a destino.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39552" y="4941168"/>
            <a:ext cx="504056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Bef>
                <a:spcPct val="45000"/>
              </a:spcBef>
              <a:buClr>
                <a:srgbClr val="FF0000"/>
              </a:buClr>
            </a:pPr>
            <a:r>
              <a:rPr lang="es-CL" altLang="es-ES" sz="2600" dirty="0">
                <a:solidFill>
                  <a:srgbClr val="1F497D"/>
                </a:solidFill>
                <a:latin typeface="Gill Sans MT" pitchFamily="34" charset="0"/>
              </a:rPr>
              <a:t>Independiente del medio de pago la calidad o tipo del comprador. </a:t>
            </a:r>
          </a:p>
        </p:txBody>
      </p:sp>
    </p:spTree>
    <p:extLst>
      <p:ext uri="{BB962C8B-B14F-4D97-AF65-F5344CB8AC3E}">
        <p14:creationId xmlns:p14="http://schemas.microsoft.com/office/powerpoint/2010/main" val="1912090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319" y="44624"/>
            <a:ext cx="8229600" cy="648072"/>
          </a:xfrm>
        </p:spPr>
        <p:txBody>
          <a:bodyPr/>
          <a:lstStyle/>
          <a:p>
            <a:pPr algn="l"/>
            <a:r>
              <a:rPr lang="es-MX" sz="3600" dirty="0"/>
              <a:t>IPC (Índice de </a:t>
            </a:r>
            <a:r>
              <a:rPr lang="es-MX" sz="3600" dirty="0" err="1"/>
              <a:t>Laspeyres</a:t>
            </a:r>
            <a:r>
              <a:rPr lang="es-MX" sz="3600" dirty="0" smtClean="0"/>
              <a:t>).</a:t>
            </a:r>
            <a:endParaRPr lang="es-E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412776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5536" y="1340768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Existen 5 pasos fundamentales para llevar a cabo el cálculo del IPC: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2400" dirty="0" smtClean="0"/>
              <a:t>Se fija la cesta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s-MX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2400" dirty="0" smtClean="0"/>
              <a:t>                                          Se hallan los precios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s-MX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2400" dirty="0" smtClean="0"/>
              <a:t>Se calcula el coste de la cesta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s-MX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2400" dirty="0" smtClean="0"/>
              <a:t>                                          Se elige un año base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s-MX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s-MX" sz="2400" dirty="0" smtClean="0"/>
              <a:t>Se calcula el índice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140968"/>
            <a:ext cx="755576" cy="53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userscontent2.emaze.com/images/65368a93-f5ff-4ed2-8e30-034b5c12af70/e3bc1fa6-f243-4797-8ecc-0ad483413e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1143000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hotos.demandstudios.com/49/223/fotolia_1743637_X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87" y="3789040"/>
            <a:ext cx="840817" cy="8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30970"/>
            <a:ext cx="1197099" cy="79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874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600200" y="10668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>
                <a:latin typeface="Comic Sans MS" pitchFamily="66" charset="0"/>
              </a:rPr>
              <a:t>2. Índice de Precios al Consumidor (IPC)</a:t>
            </a:r>
            <a:endParaRPr kumimoji="0" lang="es-ES" altLang="es-ES" sz="2400">
              <a:latin typeface="Comic Sans MS" pitchFamily="66" charset="0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762000" y="2362200"/>
            <a:ext cx="7696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ES" sz="2400" dirty="0" smtClean="0">
                <a:latin typeface="Comic Sans MS" pitchFamily="66" charset="0"/>
                <a:cs typeface="Times New Roman" pitchFamily="18" charset="0"/>
              </a:rPr>
              <a:t>Índice promedio </a:t>
            </a:r>
            <a:r>
              <a:rPr kumimoji="0" lang="es-MX" altLang="es-ES" sz="2400" dirty="0">
                <a:latin typeface="Comic Sans MS" pitchFamily="66" charset="0"/>
                <a:cs typeface="Times New Roman" pitchFamily="18" charset="0"/>
              </a:rPr>
              <a:t>ponderado del precio de un conjunto de bienes que constituyen una canasta.</a:t>
            </a:r>
            <a:r>
              <a:rPr kumimoji="0" lang="es-ES" altLang="es-ES" sz="2400" dirty="0">
                <a:latin typeface="Comic Sans MS" pitchFamily="66" charset="0"/>
              </a:rPr>
              <a:t> 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895600" y="3505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 dirty="0">
                <a:latin typeface="Comic Sans MS" pitchFamily="66" charset="0"/>
              </a:rPr>
              <a:t>Forma de cálculo</a:t>
            </a:r>
            <a:endParaRPr kumimoji="0" lang="es-ES" altLang="es-ES" sz="2400" dirty="0">
              <a:latin typeface="Comic Sans MS" pitchFamily="66" charset="0"/>
            </a:endParaRP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3429000" y="18288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>
                <a:latin typeface="Comic Sans MS" pitchFamily="66" charset="0"/>
              </a:rPr>
              <a:t>Definición</a:t>
            </a:r>
            <a:endParaRPr kumimoji="0" lang="es-ES" altLang="es-ES" sz="2400">
              <a:latin typeface="Comic Sans MS" pitchFamily="66" charset="0"/>
            </a:endParaRPr>
          </a:p>
        </p:txBody>
      </p:sp>
      <p:grpSp>
        <p:nvGrpSpPr>
          <p:cNvPr id="33799" name="1 Grupo"/>
          <p:cNvGrpSpPr>
            <a:grpSpLocks/>
          </p:cNvGrpSpPr>
          <p:nvPr/>
        </p:nvGrpSpPr>
        <p:grpSpPr bwMode="auto">
          <a:xfrm>
            <a:off x="609600" y="4191000"/>
            <a:ext cx="8305800" cy="2133600"/>
            <a:chOff x="609600" y="4191000"/>
            <a:chExt cx="8305800" cy="2133600"/>
          </a:xfrm>
        </p:grpSpPr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1647825" y="4267200"/>
              <a:ext cx="5784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ES_tradnl" altLang="es-ES" sz="2400"/>
                <a:t>Costo de la canasta ponderada año en estudio</a:t>
              </a:r>
              <a:endParaRPr kumimoji="0" lang="es-ES" altLang="es-ES" sz="2400"/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870075" y="4876800"/>
              <a:ext cx="5784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ES_tradnl" altLang="es-ES" sz="2400"/>
                <a:t>Costo de la canasta ponderada año base</a:t>
              </a:r>
              <a:endParaRPr kumimoji="0" lang="es-ES" altLang="es-ES" sz="2400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609600" y="4648200"/>
              <a:ext cx="1038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s-ES_tradnl" altLang="es-ES" sz="2400">
                  <a:latin typeface="Comic Sans MS" pitchFamily="66" charset="0"/>
                </a:rPr>
                <a:t>IPC =</a:t>
              </a:r>
              <a:endParaRPr kumimoji="0" lang="es-ES" altLang="es-ES" sz="2400">
                <a:latin typeface="Comic Sans MS" pitchFamily="66" charset="0"/>
              </a:endParaRPr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1795463" y="4876800"/>
              <a:ext cx="54149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3804" name="Text Box 13"/>
            <p:cNvSpPr txBox="1">
              <a:spLocks noChangeArrowheads="1"/>
            </p:cNvSpPr>
            <p:nvPr/>
          </p:nvSpPr>
          <p:spPr bwMode="auto">
            <a:xfrm>
              <a:off x="1187450" y="5635625"/>
              <a:ext cx="71294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s-ES_tradnl" altLang="es-ES" sz="2400">
                  <a:latin typeface="Comic Sans MS" pitchFamily="66" charset="0"/>
                </a:rPr>
                <a:t>Costo Canasta Ponderada = Σ[% (Pi x Qi </a:t>
              </a:r>
              <a:r>
                <a:rPr kumimoji="0" lang="es-ES_tradnl" altLang="es-ES" sz="2400" baseline="-25000">
                  <a:latin typeface="Comic Sans MS" pitchFamily="66" charset="0"/>
                </a:rPr>
                <a:t>año base</a:t>
              </a:r>
              <a:r>
                <a:rPr kumimoji="0" lang="es-ES_tradnl" altLang="es-ES" sz="2400">
                  <a:latin typeface="Comic Sans MS" pitchFamily="66" charset="0"/>
                </a:rPr>
                <a:t>)] </a:t>
              </a:r>
              <a:endParaRPr kumimoji="0" lang="es-ES" altLang="es-ES" sz="2400">
                <a:latin typeface="Comic Sans MS" pitchFamily="66" charset="0"/>
              </a:endParaRPr>
            </a:p>
          </p:txBody>
        </p:sp>
        <p:sp>
          <p:nvSpPr>
            <p:cNvPr id="33805" name="Rectangle 14"/>
            <p:cNvSpPr>
              <a:spLocks noChangeArrowheads="1"/>
            </p:cNvSpPr>
            <p:nvPr/>
          </p:nvSpPr>
          <p:spPr bwMode="auto">
            <a:xfrm>
              <a:off x="609600" y="4191000"/>
              <a:ext cx="83058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ES" sz="2400"/>
            </a:p>
          </p:txBody>
        </p:sp>
      </p:grpSp>
      <p:sp>
        <p:nvSpPr>
          <p:cNvPr id="14" name="Título 1"/>
          <p:cNvSpPr txBox="1">
            <a:spLocks/>
          </p:cNvSpPr>
          <p:nvPr/>
        </p:nvSpPr>
        <p:spPr>
          <a:xfrm>
            <a:off x="158824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CL" sz="2800" kern="0" smtClean="0">
                <a:latin typeface="Comic Sans MS" panose="030F0702030302020204" pitchFamily="66" charset="0"/>
              </a:rPr>
              <a:t>IPC: Índice de precios al consumidor</a:t>
            </a:r>
            <a:endParaRPr lang="es-CL" sz="2800" kern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413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utoUpdateAnimBg="0"/>
      <p:bldP spid="181252" grpId="0" animBg="1" autoUpdateAnimBg="0"/>
      <p:bldP spid="181253" grpId="0" autoUpdateAnimBg="0"/>
      <p:bldP spid="1812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6632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dirty="0">
                <a:latin typeface="Comic Sans MS" pitchFamily="66" charset="0"/>
              </a:rPr>
              <a:t>Simplificación</a:t>
            </a:r>
            <a:endParaRPr kumimoji="0" lang="es-ES" altLang="es-ES" sz="2800" dirty="0">
              <a:latin typeface="Comic Sans MS" pitchFamily="66" charset="0"/>
            </a:endParaRPr>
          </a:p>
        </p:txBody>
      </p:sp>
      <p:grpSp>
        <p:nvGrpSpPr>
          <p:cNvPr id="34819" name="1 Grupo"/>
          <p:cNvGrpSpPr>
            <a:grpSpLocks/>
          </p:cNvGrpSpPr>
          <p:nvPr/>
        </p:nvGrpSpPr>
        <p:grpSpPr bwMode="auto">
          <a:xfrm>
            <a:off x="609600" y="1052513"/>
            <a:ext cx="8305800" cy="2133600"/>
            <a:chOff x="609600" y="4191000"/>
            <a:chExt cx="8305800" cy="2133600"/>
          </a:xfrm>
        </p:grpSpPr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1647825" y="4267200"/>
              <a:ext cx="5784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ES_tradnl" altLang="es-ES" sz="2400"/>
                <a:t>Costo de la canasta ponderada año en estudio</a:t>
              </a:r>
              <a:endParaRPr kumimoji="0" lang="es-ES" altLang="es-ES" sz="2400"/>
            </a:p>
          </p:txBody>
        </p:sp>
        <p:sp>
          <p:nvSpPr>
            <p:cNvPr id="34824" name="Text Box 9"/>
            <p:cNvSpPr txBox="1">
              <a:spLocks noChangeArrowheads="1"/>
            </p:cNvSpPr>
            <p:nvPr/>
          </p:nvSpPr>
          <p:spPr bwMode="auto">
            <a:xfrm>
              <a:off x="1870075" y="4876800"/>
              <a:ext cx="5784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ES_tradnl" altLang="es-ES" sz="2400"/>
                <a:t>Costo de la canasta ponderada año base</a:t>
              </a:r>
              <a:endParaRPr kumimoji="0" lang="es-ES" altLang="es-ES" sz="2400"/>
            </a:p>
          </p:txBody>
        </p:sp>
        <p:sp>
          <p:nvSpPr>
            <p:cNvPr id="34825" name="Text Box 10"/>
            <p:cNvSpPr txBox="1">
              <a:spLocks noChangeArrowheads="1"/>
            </p:cNvSpPr>
            <p:nvPr/>
          </p:nvSpPr>
          <p:spPr bwMode="auto">
            <a:xfrm>
              <a:off x="609600" y="4648200"/>
              <a:ext cx="1038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s-ES_tradnl" altLang="es-ES" sz="2400">
                  <a:latin typeface="Comic Sans MS" pitchFamily="66" charset="0"/>
                </a:rPr>
                <a:t>IPC =</a:t>
              </a:r>
              <a:endParaRPr kumimoji="0" lang="es-ES" altLang="es-ES" sz="2400">
                <a:latin typeface="Comic Sans MS" pitchFamily="66" charset="0"/>
              </a:endParaRPr>
            </a:p>
          </p:txBody>
        </p:sp>
        <p:sp>
          <p:nvSpPr>
            <p:cNvPr id="34826" name="Line 11"/>
            <p:cNvSpPr>
              <a:spLocks noChangeShapeType="1"/>
            </p:cNvSpPr>
            <p:nvPr/>
          </p:nvSpPr>
          <p:spPr bwMode="auto">
            <a:xfrm>
              <a:off x="1795463" y="4876800"/>
              <a:ext cx="54149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1187450" y="5635625"/>
              <a:ext cx="71294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s-ES_tradnl" altLang="es-ES" sz="2400">
                  <a:latin typeface="Comic Sans MS" pitchFamily="66" charset="0"/>
                </a:rPr>
                <a:t>Costo Canasta Ponderada = Σ[% (Pi x Qi </a:t>
              </a:r>
              <a:r>
                <a:rPr kumimoji="0" lang="es-ES_tradnl" altLang="es-ES" sz="2400" baseline="-25000">
                  <a:latin typeface="Comic Sans MS" pitchFamily="66" charset="0"/>
                </a:rPr>
                <a:t>año base</a:t>
              </a:r>
              <a:r>
                <a:rPr kumimoji="0" lang="es-ES_tradnl" altLang="es-ES" sz="2400">
                  <a:latin typeface="Comic Sans MS" pitchFamily="66" charset="0"/>
                </a:rPr>
                <a:t>)] </a:t>
              </a:r>
              <a:endParaRPr kumimoji="0" lang="es-ES" altLang="es-ES" sz="2400">
                <a:latin typeface="Comic Sans MS" pitchFamily="66" charset="0"/>
              </a:endParaRPr>
            </a:p>
          </p:txBody>
        </p:sp>
        <p:sp>
          <p:nvSpPr>
            <p:cNvPr id="34828" name="Rectangle 14"/>
            <p:cNvSpPr>
              <a:spLocks noChangeArrowheads="1"/>
            </p:cNvSpPr>
            <p:nvPr/>
          </p:nvSpPr>
          <p:spPr bwMode="auto">
            <a:xfrm>
              <a:off x="609600" y="4191000"/>
              <a:ext cx="83058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ES" sz="2400"/>
            </a:p>
          </p:txBody>
        </p:sp>
      </p:grpSp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609600" y="3476625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ES_tradnl" altLang="es-ES" sz="2400" dirty="0"/>
              <a:t>Como siempre se considera la canasta del año base, la formula se puede </a:t>
            </a:r>
            <a:r>
              <a:rPr kumimoji="0" lang="es-ES_tradnl" altLang="es-ES" sz="2400" dirty="0" smtClean="0"/>
              <a:t>simplificar:</a:t>
            </a:r>
            <a:endParaRPr kumimoji="0" lang="es-ES" altLang="es-ES" sz="2400" dirty="0"/>
          </a:p>
        </p:txBody>
      </p:sp>
      <p:sp>
        <p:nvSpPr>
          <p:cNvPr id="2" name="1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27784" y="4581128"/>
            <a:ext cx="4721292" cy="629660"/>
          </a:xfrm>
          <a:prstGeom prst="rect">
            <a:avLst/>
          </a:prstGeom>
          <a:blipFill rotWithShape="1">
            <a:blip r:embed="rId2"/>
            <a:stretch>
              <a:fillRect r="-1032" b="-7692"/>
            </a:stretch>
          </a:blipFill>
        </p:spPr>
        <p:txBody>
          <a:bodyPr/>
          <a:lstStyle/>
          <a:p>
            <a:pPr>
              <a:defRPr/>
            </a:pPr>
            <a:r>
              <a:rPr lang="es-CL">
                <a:noFill/>
              </a:rPr>
              <a:t> </a:t>
            </a:r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611188" y="5589240"/>
            <a:ext cx="8424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CL" altLang="es-ES" sz="1800"/>
              <a:t>En el caso que no se posea la ponderación, se puede calcular asignando al total de bienes del año base el 100%, y determinando la ponderación de cada bien.</a:t>
            </a:r>
            <a:endParaRPr lang="es-CL" altLang="es-ES" sz="1800" dirty="0"/>
          </a:p>
        </p:txBody>
      </p:sp>
    </p:spTree>
    <p:extLst>
      <p:ext uri="{BB962C8B-B14F-4D97-AF65-F5344CB8AC3E}">
        <p14:creationId xmlns:p14="http://schemas.microsoft.com/office/powerpoint/2010/main" val="14799361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406130" y="629816"/>
            <a:ext cx="8229600" cy="1143000"/>
          </a:xfrm>
        </p:spPr>
        <p:txBody>
          <a:bodyPr/>
          <a:lstStyle/>
          <a:p>
            <a:r>
              <a:rPr lang="es-MX" sz="3600" dirty="0" smtClean="0"/>
              <a:t>Cálculo</a:t>
            </a:r>
            <a:r>
              <a:rPr lang="en-US" sz="3600" dirty="0" smtClean="0"/>
              <a:t> del IPC.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827584" y="1350286"/>
                <a:ext cx="7776864" cy="465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 smtClean="0"/>
                  <a:t>Cálculo del IPC para el año 2003: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s-MX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/>
                            </a:rPr>
                            <m:t>𝐼𝑃𝐶</m:t>
                          </m:r>
                        </m:e>
                        <m:sub>
                          <m:r>
                            <a:rPr lang="es-MX" b="0" i="1" smtClean="0">
                              <a:latin typeface="Cambria Math"/>
                            </a:rPr>
                            <m:t>2003</m:t>
                          </m:r>
                        </m:sub>
                      </m:sSub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11</m:t>
                              </m:r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×20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15</m:t>
                              </m:r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×10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×20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15</m:t>
                              </m:r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×10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370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350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</a:rPr>
                        <m:t>=1.057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×100=105.7</m:t>
                      </m:r>
                    </m:oMath>
                  </m:oMathPara>
                </a14:m>
                <a:endParaRPr lang="es-MX" sz="2400" dirty="0" smtClean="0"/>
              </a:p>
              <a:p>
                <a:pPr algn="just"/>
                <a:endParaRPr lang="es-MX" sz="2400" dirty="0" smtClean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/>
                  <a:t>Cálculo del IPC para el año </a:t>
                </a:r>
                <a:r>
                  <a:rPr lang="es-MX" sz="2400" dirty="0" smtClean="0"/>
                  <a:t>2004:</a:t>
                </a:r>
              </a:p>
              <a:p>
                <a:pPr algn="just"/>
                <a:endParaRPr lang="es-MX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/>
                            </a:rPr>
                            <m:t>𝐼𝑃𝐶</m:t>
                          </m:r>
                        </m:e>
                        <m:sub>
                          <m:r>
                            <a:rPr lang="es-MX" i="1">
                              <a:latin typeface="Cambria Math"/>
                            </a:rPr>
                            <m:t>200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s-MX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s-MX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s-MX" i="1">
                                  <a:latin typeface="Cambria Math"/>
                                  <a:ea typeface="Cambria Math"/>
                                </a:rPr>
                                <m:t>×20</m:t>
                              </m:r>
                            </m:e>
                          </m:d>
                          <m:r>
                            <a:rPr lang="es-MX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s-MX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s-MX" i="1">
                                  <a:latin typeface="Cambria Math"/>
                                  <a:ea typeface="Cambria Math"/>
                                </a:rPr>
                                <m:t>×10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10</m:t>
                              </m:r>
                              <m:r>
                                <a:rPr lang="es-MX" i="1">
                                  <a:latin typeface="Cambria Math"/>
                                  <a:ea typeface="Cambria Math"/>
                                </a:rPr>
                                <m:t>×20</m:t>
                              </m:r>
                            </m:e>
                          </m:d>
                          <m:r>
                            <a:rPr lang="es-MX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15</m:t>
                              </m:r>
                              <m:r>
                                <a:rPr lang="es-MX" i="1">
                                  <a:latin typeface="Cambria Math"/>
                                  <a:ea typeface="Cambria Math"/>
                                </a:rPr>
                                <m:t>×10</m:t>
                              </m:r>
                            </m:e>
                          </m:d>
                        </m:den>
                      </m:f>
                      <m:r>
                        <a:rPr lang="es-MX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400</m:t>
                          </m:r>
                        </m:num>
                        <m:den>
                          <m:r>
                            <a:rPr lang="es-MX" i="1">
                              <a:latin typeface="Cambria Math"/>
                            </a:rPr>
                            <m:t>350</m:t>
                          </m:r>
                        </m:den>
                      </m:f>
                      <m:r>
                        <a:rPr lang="es-MX" i="1">
                          <a:latin typeface="Cambria Math"/>
                        </a:rPr>
                        <m:t>=1.</m:t>
                      </m:r>
                      <m:r>
                        <a:rPr lang="es-MX" b="0" i="1" smtClean="0">
                          <a:latin typeface="Cambria Math"/>
                        </a:rPr>
                        <m:t>143</m:t>
                      </m:r>
                      <m:r>
                        <a:rPr lang="es-MX" i="1">
                          <a:latin typeface="Cambria Math"/>
                          <a:ea typeface="Cambria Math"/>
                        </a:rPr>
                        <m:t>×100=1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14.3</m:t>
                      </m:r>
                    </m:oMath>
                  </m:oMathPara>
                </a14:m>
                <a:endParaRPr lang="es-MX" dirty="0" smtClean="0"/>
              </a:p>
              <a:p>
                <a:pPr algn="just"/>
                <a:endParaRPr lang="es-MX" sz="2000" dirty="0" smtClean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/>
                  <a:t>Cálculo del IPC para el año </a:t>
                </a:r>
                <a:r>
                  <a:rPr lang="es-MX" sz="2400" dirty="0" smtClean="0"/>
                  <a:t>2005:</a:t>
                </a:r>
              </a:p>
              <a:p>
                <a:pPr algn="just"/>
                <a:endParaRPr lang="es-MX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/>
                            </a:rPr>
                            <m:t>𝐼𝑃𝐶</m:t>
                          </m:r>
                        </m:e>
                        <m:sub>
                          <m:r>
                            <a:rPr lang="es-MX" i="1">
                              <a:latin typeface="Cambria Math"/>
                            </a:rPr>
                            <m:t>200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s-MX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s-MX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s-MX" i="1">
                                  <a:latin typeface="Cambria Math"/>
                                  <a:ea typeface="Cambria Math"/>
                                </a:rPr>
                                <m:t>×20</m:t>
                              </m:r>
                            </m:e>
                          </m:d>
                          <m:r>
                            <a:rPr lang="es-MX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s-MX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s-MX" i="1">
                                  <a:latin typeface="Cambria Math"/>
                                  <a:ea typeface="Cambria Math"/>
                                </a:rPr>
                                <m:t>×10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10</m:t>
                              </m:r>
                              <m:r>
                                <a:rPr lang="es-MX" i="1">
                                  <a:latin typeface="Cambria Math"/>
                                  <a:ea typeface="Cambria Math"/>
                                </a:rPr>
                                <m:t>×20</m:t>
                              </m:r>
                            </m:e>
                          </m:d>
                          <m:r>
                            <a:rPr lang="es-MX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15</m:t>
                              </m:r>
                              <m:r>
                                <a:rPr lang="es-MX" i="1">
                                  <a:latin typeface="Cambria Math"/>
                                  <a:ea typeface="Cambria Math"/>
                                </a:rPr>
                                <m:t>×10</m:t>
                              </m:r>
                            </m:e>
                          </m:d>
                        </m:den>
                      </m:f>
                      <m:r>
                        <a:rPr lang="es-MX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410</m:t>
                          </m:r>
                        </m:num>
                        <m:den>
                          <m:r>
                            <a:rPr lang="es-MX" i="1">
                              <a:latin typeface="Cambria Math"/>
                            </a:rPr>
                            <m:t>350</m:t>
                          </m:r>
                        </m:den>
                      </m:f>
                      <m:r>
                        <a:rPr lang="es-MX" i="1">
                          <a:latin typeface="Cambria Math"/>
                        </a:rPr>
                        <m:t>=1.1</m:t>
                      </m:r>
                      <m:r>
                        <a:rPr lang="es-MX" b="0" i="1" smtClean="0">
                          <a:latin typeface="Cambria Math"/>
                        </a:rPr>
                        <m:t>71</m:t>
                      </m:r>
                      <m:r>
                        <a:rPr lang="es-MX" i="1">
                          <a:latin typeface="Cambria Math"/>
                          <a:ea typeface="Cambria Math"/>
                        </a:rPr>
                        <m:t>×100=11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7.1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50286"/>
                <a:ext cx="7776864" cy="4654159"/>
              </a:xfrm>
              <a:prstGeom prst="rect">
                <a:avLst/>
              </a:prstGeom>
              <a:blipFill rotWithShape="1">
                <a:blip r:embed="rId3"/>
                <a:stretch>
                  <a:fillRect l="-1098" t="-104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5 Título"/>
          <p:cNvSpPr txBox="1">
            <a:spLocks/>
          </p:cNvSpPr>
          <p:nvPr/>
        </p:nvSpPr>
        <p:spPr>
          <a:xfrm>
            <a:off x="179512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MX" sz="2800" kern="1200" dirty="0" smtClean="0">
                <a:latin typeface="Comic Sans MS" panose="030F0702030302020204" pitchFamily="66" charset="0"/>
              </a:rPr>
              <a:t>Ejercicio </a:t>
            </a:r>
            <a:endParaRPr lang="es-ES" sz="2800" kern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91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539750" y="2852936"/>
            <a:ext cx="82804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FF3300"/>
              </a:buClr>
              <a:buSzTx/>
              <a:buFontTx/>
              <a:buNone/>
            </a:pPr>
            <a:r>
              <a:rPr kumimoji="0" lang="es-MX" altLang="es-ES" sz="2200" dirty="0" smtClean="0">
                <a:solidFill>
                  <a:schemeClr val="tx2"/>
                </a:solidFill>
                <a:latin typeface="Verdana" pitchFamily="34" charset="0"/>
              </a:rPr>
              <a:t>Características</a:t>
            </a:r>
          </a:p>
          <a:p>
            <a:pPr eaLnBrk="1" hangingPunct="1">
              <a:buClr>
                <a:srgbClr val="FF3300"/>
              </a:buClr>
              <a:buSzTx/>
              <a:buFontTx/>
              <a:buNone/>
            </a:pPr>
            <a:r>
              <a:rPr kumimoji="0" lang="es-MX" altLang="es-ES" sz="2200" dirty="0" smtClean="0">
                <a:solidFill>
                  <a:schemeClr val="tx2"/>
                </a:solidFill>
                <a:latin typeface="Verdana" pitchFamily="34" charset="0"/>
              </a:rPr>
              <a:t/>
            </a:r>
            <a:br>
              <a:rPr kumimoji="0" lang="es-MX" altLang="es-ES" sz="2200" dirty="0" smtClean="0">
                <a:solidFill>
                  <a:schemeClr val="tx2"/>
                </a:solidFill>
                <a:latin typeface="Verdana" pitchFamily="34" charset="0"/>
              </a:rPr>
            </a:br>
            <a:r>
              <a:rPr kumimoji="0" lang="es-MX" altLang="es-ES" sz="2200" dirty="0" smtClean="0">
                <a:solidFill>
                  <a:schemeClr val="tx2"/>
                </a:solidFill>
                <a:latin typeface="Verdana" pitchFamily="34" charset="0"/>
              </a:rPr>
              <a:t>Generalizado</a:t>
            </a:r>
            <a:endParaRPr kumimoji="0" lang="es-MX" altLang="es-ES" sz="2200" dirty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Clr>
                <a:srgbClr val="FF3300"/>
              </a:buClr>
              <a:buSzTx/>
              <a:buFontTx/>
              <a:buNone/>
            </a:pPr>
            <a:r>
              <a:rPr kumimoji="0" lang="es-ES" altLang="es-ES" sz="2200" dirty="0">
                <a:solidFill>
                  <a:schemeClr val="tx2"/>
                </a:solidFill>
                <a:latin typeface="Verdana" pitchFamily="34" charset="0"/>
              </a:rPr>
              <a:t>	</a:t>
            </a:r>
            <a:r>
              <a:rPr kumimoji="0" lang="es-ES" altLang="es-ES" sz="2200" dirty="0" smtClean="0">
                <a:solidFill>
                  <a:schemeClr val="tx2"/>
                </a:solidFill>
                <a:latin typeface="Verdana" pitchFamily="34" charset="0"/>
              </a:rPr>
              <a:t>Debe subir el precio de la mayoría de los bienes.</a:t>
            </a:r>
          </a:p>
          <a:p>
            <a:pPr eaLnBrk="1" hangingPunct="1">
              <a:buClr>
                <a:srgbClr val="FF3300"/>
              </a:buClr>
              <a:buSzTx/>
              <a:buFontTx/>
              <a:buNone/>
            </a:pPr>
            <a:endParaRPr lang="es-ES" altLang="es-ES" sz="2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Clr>
                <a:srgbClr val="FF3300"/>
              </a:buClr>
              <a:buSzTx/>
              <a:buFontTx/>
              <a:buNone/>
            </a:pPr>
            <a:r>
              <a:rPr lang="es-ES" altLang="es-ES" sz="2200" dirty="0" smtClean="0">
                <a:solidFill>
                  <a:schemeClr val="tx2"/>
                </a:solidFill>
                <a:latin typeface="Verdana" pitchFamily="34" charset="0"/>
              </a:rPr>
              <a:t>Sostenido</a:t>
            </a:r>
          </a:p>
          <a:p>
            <a:pPr eaLnBrk="1" hangingPunct="1">
              <a:buClr>
                <a:srgbClr val="FF3300"/>
              </a:buClr>
              <a:buSzTx/>
              <a:buFontTx/>
              <a:buNone/>
            </a:pPr>
            <a:r>
              <a:rPr kumimoji="0" lang="es-ES" altLang="es-ES" sz="22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kumimoji="0" lang="es-ES" altLang="es-ES" sz="2200" dirty="0" smtClean="0">
                <a:solidFill>
                  <a:schemeClr val="tx2"/>
                </a:solidFill>
                <a:latin typeface="Verdana" pitchFamily="34" charset="0"/>
              </a:rPr>
              <a:t>   No basta con que se produzca un aumento de precios por un problema estacionario</a:t>
            </a:r>
            <a:r>
              <a:rPr lang="es-ES" altLang="es-ES" sz="2200" dirty="0" smtClean="0">
                <a:solidFill>
                  <a:schemeClr val="tx2"/>
                </a:solidFill>
                <a:latin typeface="Verdana" pitchFamily="34" charset="0"/>
              </a:rPr>
              <a:t>. El aumento debe ser paulatino y seguido en el período de tiempo analizado </a:t>
            </a:r>
            <a:r>
              <a:rPr kumimoji="0" lang="es-ES" altLang="es-ES" sz="2200" dirty="0" smtClean="0">
                <a:solidFill>
                  <a:schemeClr val="tx2"/>
                </a:solidFill>
                <a:latin typeface="Verdana" pitchFamily="34" charset="0"/>
              </a:rPr>
              <a:t> </a:t>
            </a:r>
            <a:endParaRPr kumimoji="0" lang="es-MX" altLang="es-ES" sz="22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7504" y="116632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>
                <a:latin typeface="Comic Sans MS" pitchFamily="66" charset="0"/>
              </a:rPr>
              <a:t>Inflación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429000" y="106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 dirty="0">
                <a:latin typeface="Comic Sans MS" pitchFamily="66" charset="0"/>
              </a:rPr>
              <a:t>Definición</a:t>
            </a:r>
            <a:endParaRPr kumimoji="0" lang="es-ES" altLang="es-ES" sz="2400" dirty="0">
              <a:latin typeface="Comic Sans MS" pitchFamily="66" charset="0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685800" y="1524000"/>
            <a:ext cx="8077200" cy="831850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 dirty="0">
                <a:latin typeface="Comic Sans MS" pitchFamily="66" charset="0"/>
              </a:rPr>
              <a:t>Aumento generalizado y sostenido en el nivel general de precios de una economía.</a:t>
            </a:r>
            <a:endParaRPr kumimoji="0" lang="es-ES" altLang="es-ES" sz="2400" dirty="0">
              <a:latin typeface="Comic Sans MS" pitchFamily="66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300788" y="836613"/>
            <a:ext cx="2714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/>
              <a:t>http://www.bcentral.cl/extension/video/video.htm</a:t>
            </a:r>
          </a:p>
        </p:txBody>
      </p:sp>
    </p:spTree>
    <p:extLst>
      <p:ext uri="{BB962C8B-B14F-4D97-AF65-F5344CB8AC3E}">
        <p14:creationId xmlns:p14="http://schemas.microsoft.com/office/powerpoint/2010/main" val="493158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/>
      <p:bldP spid="185349" grpId="0" autoUpdateAnimBg="0"/>
      <p:bldP spid="18535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73" y="548680"/>
            <a:ext cx="7197725" cy="1195388"/>
          </a:xfrm>
        </p:spPr>
        <p:txBody>
          <a:bodyPr/>
          <a:lstStyle/>
          <a:p>
            <a:endParaRPr lang="es-ES_tradnl" sz="3600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42900" y="1988840"/>
            <a:ext cx="8458200" cy="5106987"/>
          </a:xfrm>
          <a:noFill/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60000"/>
              </a:spcBef>
              <a:buNone/>
            </a:pPr>
            <a:r>
              <a:rPr lang="es-ES_tradnl" sz="2400" dirty="0" smtClean="0"/>
              <a:t>Existen tres problemas fundamentales que deben ser considerados al momento del cálculo del IPC. Estos son:</a:t>
            </a:r>
            <a:endParaRPr lang="es-ES_tradnl" sz="2400" b="1" dirty="0" smtClean="0"/>
          </a:p>
          <a:p>
            <a:pPr algn="just" eaLnBrk="1" hangingPunct="1">
              <a:spcBef>
                <a:spcPct val="60000"/>
              </a:spcBef>
              <a:buFont typeface="Wingdings" pitchFamily="2" charset="2"/>
              <a:buChar char="q"/>
            </a:pPr>
            <a:r>
              <a:rPr lang="es-ES_tradnl" sz="2400" dirty="0" smtClean="0"/>
              <a:t>Cambios de calidad no medidos.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3535848"/>
            <a:ext cx="78128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60000"/>
              </a:spcBef>
            </a:pPr>
            <a:r>
              <a:rPr lang="es-ES_tradnl" sz="2000" dirty="0">
                <a:ea typeface="ＭＳ Ｐゴシック" pitchFamily="-80" charset="-128"/>
              </a:rPr>
              <a:t>Los incrementos de la calidad aumentan el valor monetario, pero normalmente sólo se miden </a:t>
            </a:r>
            <a:r>
              <a:rPr lang="es-ES_tradnl" sz="2000" dirty="0" smtClean="0">
                <a:ea typeface="ＭＳ Ｐゴシック" pitchFamily="-80" charset="-128"/>
              </a:rPr>
              <a:t>en parte</a:t>
            </a:r>
            <a:r>
              <a:rPr lang="es-ES_tradnl" sz="2000" dirty="0">
                <a:ea typeface="ＭＳ Ｐゴシック" pitchFamily="-80" charset="-128"/>
              </a:rPr>
              <a:t>, ya que realizar esto es muy complejo. Por ejemplo: cuando varía la calidad de un bien de la cesta, se ajusta el precio de dicho bien para tener en cuenta el cambio de calidad. </a:t>
            </a:r>
            <a:endParaRPr lang="es-ES_tradnl" sz="2000" dirty="0" smtClean="0">
              <a:ea typeface="ＭＳ Ｐゴシック" pitchFamily="-80" charset="-128"/>
            </a:endParaRPr>
          </a:p>
          <a:p>
            <a:pPr algn="just">
              <a:spcBef>
                <a:spcPct val="60000"/>
              </a:spcBef>
            </a:pPr>
            <a:r>
              <a:rPr lang="es-ES_tradnl" sz="2000" dirty="0" smtClean="0">
                <a:ea typeface="ＭＳ Ｐゴシック" pitchFamily="-80" charset="-128"/>
              </a:rPr>
              <a:t>Es </a:t>
            </a:r>
            <a:r>
              <a:rPr lang="es-ES_tradnl" sz="2000" dirty="0">
                <a:ea typeface="ＭＳ Ｐゴシック" pitchFamily="-80" charset="-128"/>
              </a:rPr>
              <a:t>decir, se intenta calcular el precio de una cesta de bienes de calidad constante. 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319871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73" y="548680"/>
            <a:ext cx="7197725" cy="1195388"/>
          </a:xfrm>
        </p:spPr>
        <p:txBody>
          <a:bodyPr/>
          <a:lstStyle/>
          <a:p>
            <a:endParaRPr lang="es-ES_tradnl" sz="3600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42900" y="1988840"/>
            <a:ext cx="8458200" cy="5106987"/>
          </a:xfrm>
          <a:noFill/>
        </p:spPr>
        <p:txBody>
          <a:bodyPr>
            <a:normAutofit/>
          </a:bodyPr>
          <a:lstStyle/>
          <a:p>
            <a:pPr algn="just" eaLnBrk="1" hangingPunct="1">
              <a:spcBef>
                <a:spcPct val="60000"/>
              </a:spcBef>
              <a:buFont typeface="Wingdings" pitchFamily="2" charset="2"/>
              <a:buChar char="q"/>
            </a:pPr>
            <a:r>
              <a:rPr lang="es-ES_tradnl" sz="2400" dirty="0" smtClean="0"/>
              <a:t>Sesgo de sustituci</a:t>
            </a:r>
            <a:r>
              <a:rPr lang="es-ES_tradnl" altLang="ja-JP" sz="2400" dirty="0" smtClean="0">
                <a:ea typeface="ＭＳ Ｐゴシック" pitchFamily="-80" charset="-128"/>
              </a:rPr>
              <a:t>ón</a:t>
            </a:r>
            <a:r>
              <a:rPr lang="es-ES_tradnl" altLang="ja-JP" sz="2400" dirty="0" smtClean="0"/>
              <a:t>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2594515"/>
            <a:ext cx="763284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60000"/>
              </a:spcBef>
            </a:pPr>
            <a:r>
              <a:rPr lang="es-ES_tradnl" sz="2000" dirty="0"/>
              <a:t>El IPC utiliza ponderaciones fijas, por lo que no refleja la capacidad de los consumidores para sustituir los bienes cuyos precios relativos han subido.</a:t>
            </a:r>
          </a:p>
          <a:p>
            <a:pPr algn="just">
              <a:spcBef>
                <a:spcPct val="60000"/>
              </a:spcBef>
            </a:pPr>
            <a:r>
              <a:rPr lang="es-ES_tradnl" sz="2000" dirty="0"/>
              <a:t>Ya que cuando los precios varían de un año a otro, no varían de forma proporcional: unos suben más que otros. En consecuencia, los consumidores responden comprando una cantidad menor de </a:t>
            </a:r>
            <a:r>
              <a:rPr lang="es-ES_tradnl" sz="2000" dirty="0" smtClean="0"/>
              <a:t>aquellos </a:t>
            </a:r>
            <a:r>
              <a:rPr lang="es-ES_tradnl" sz="2000" dirty="0"/>
              <a:t>cuyos precios ha subido mucho y viceversa. Es decir, optan por bienes relativamente menos caros. Sin embargo, el IPC supone una canasta de bienes fija y no considera la posibilidad de </a:t>
            </a:r>
            <a:r>
              <a:rPr lang="es-ES_tradnl" sz="2000" dirty="0" smtClean="0"/>
              <a:t>sustituir, </a:t>
            </a:r>
            <a:r>
              <a:rPr lang="es-ES_tradnl" sz="2000" dirty="0"/>
              <a:t>por lo tanto, </a:t>
            </a:r>
            <a:r>
              <a:rPr lang="es-ES_tradnl" sz="2000" b="1" dirty="0">
                <a:solidFill>
                  <a:schemeClr val="accent2"/>
                </a:solidFill>
              </a:rPr>
              <a:t>sobre estima el aumento del </a:t>
            </a:r>
            <a:r>
              <a:rPr lang="es-ES_tradnl" sz="2000" b="1" dirty="0" smtClean="0">
                <a:solidFill>
                  <a:schemeClr val="accent2"/>
                </a:solidFill>
              </a:rPr>
              <a:t>costo </a:t>
            </a:r>
            <a:r>
              <a:rPr lang="es-ES_tradnl" sz="2000" b="1" dirty="0">
                <a:solidFill>
                  <a:schemeClr val="accent2"/>
                </a:solidFill>
              </a:rPr>
              <a:t>de la vida.</a:t>
            </a:r>
          </a:p>
        </p:txBody>
      </p:sp>
    </p:spTree>
    <p:extLst>
      <p:ext uri="{BB962C8B-B14F-4D97-AF65-F5344CB8AC3E}">
        <p14:creationId xmlns:p14="http://schemas.microsoft.com/office/powerpoint/2010/main" val="3397852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73" y="548680"/>
            <a:ext cx="7197725" cy="1195388"/>
          </a:xfrm>
        </p:spPr>
        <p:txBody>
          <a:bodyPr/>
          <a:lstStyle/>
          <a:p>
            <a:endParaRPr lang="es-ES_tradnl" sz="3600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42900" y="1988840"/>
            <a:ext cx="8458200" cy="5106987"/>
          </a:xfrm>
          <a:noFill/>
        </p:spPr>
        <p:txBody>
          <a:bodyPr>
            <a:normAutofit/>
          </a:bodyPr>
          <a:lstStyle/>
          <a:p>
            <a:pPr algn="just" eaLnBrk="1" hangingPunct="1">
              <a:spcBef>
                <a:spcPct val="60000"/>
              </a:spcBef>
              <a:buFont typeface="Wingdings" pitchFamily="2" charset="2"/>
              <a:buChar char="q"/>
            </a:pPr>
            <a:r>
              <a:rPr lang="es-ES_tradnl" sz="2400" dirty="0" smtClean="0"/>
              <a:t>Introducción de nuevos bienes.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2642136"/>
            <a:ext cx="76328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60000"/>
              </a:spcBef>
            </a:pPr>
            <a:r>
              <a:rPr lang="es-ES_tradnl" sz="2000" dirty="0"/>
              <a:t>La introducci</a:t>
            </a:r>
            <a:r>
              <a:rPr lang="es-ES_tradnl" altLang="ja-JP" sz="2000" dirty="0">
                <a:ea typeface="ＭＳ Ｐゴシック" pitchFamily="-80" charset="-128"/>
              </a:rPr>
              <a:t>ón de nuevos bienes mejora el bienestar de los consumidores y, en efecto, aumenta el valor monetario real, porque los consumidores necesitan menos unidades monetarias para mantener un nivel de vida. </a:t>
            </a:r>
            <a:endParaRPr lang="es-ES_tradnl" altLang="ja-JP" sz="2000" dirty="0" smtClean="0">
              <a:ea typeface="ＭＳ Ｐゴシック" pitchFamily="-80" charset="-128"/>
            </a:endParaRPr>
          </a:p>
          <a:p>
            <a:pPr algn="just">
              <a:spcBef>
                <a:spcPct val="60000"/>
              </a:spcBef>
            </a:pPr>
            <a:r>
              <a:rPr lang="es-ES_tradnl" altLang="ja-JP" sz="2000" dirty="0" smtClean="0">
                <a:ea typeface="ＭＳ Ｐゴシック" pitchFamily="-80" charset="-128"/>
              </a:rPr>
              <a:t>Sin </a:t>
            </a:r>
            <a:r>
              <a:rPr lang="es-ES_tradnl" altLang="ja-JP" sz="2000" dirty="0">
                <a:ea typeface="ＭＳ Ｐゴシック" pitchFamily="-80" charset="-128"/>
              </a:rPr>
              <a:t>embargo, como este índice se basa en una cesta fija de bienes y servicios, no refleja el cambio del poder adquisitivo del </a:t>
            </a:r>
            <a:r>
              <a:rPr lang="es-ES_tradnl" altLang="ja-JP" sz="2000" dirty="0" smtClean="0">
                <a:ea typeface="ＭＳ Ｐゴシック" pitchFamily="-80" charset="-128"/>
              </a:rPr>
              <a:t>dinero, </a:t>
            </a:r>
            <a:r>
              <a:rPr lang="es-ES_tradnl" altLang="ja-JP" sz="2000" dirty="0">
                <a:ea typeface="ＭＳ Ｐゴシック" pitchFamily="-80" charset="-128"/>
              </a:rPr>
              <a:t>por lo que, no se ve afectado el IPC en este caso.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771031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77428"/>
            <a:ext cx="7197725" cy="1195388"/>
          </a:xfrm>
        </p:spPr>
        <p:txBody>
          <a:bodyPr/>
          <a:lstStyle/>
          <a:p>
            <a:r>
              <a:rPr lang="es-ES_tradnl" sz="3600" dirty="0" smtClean="0"/>
              <a:t>Tasa de inflación.</a:t>
            </a:r>
            <a:br>
              <a:rPr lang="es-ES_tradnl" sz="3600" dirty="0" smtClean="0"/>
            </a:br>
            <a:endParaRPr lang="es-ES_tradnl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516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342900" y="1337548"/>
                <a:ext cx="8458200" cy="5106987"/>
              </a:xfrm>
              <a:noFill/>
            </p:spPr>
            <p:txBody>
              <a:bodyPr>
                <a:normAutofit fontScale="92500"/>
              </a:bodyPr>
              <a:lstStyle/>
              <a:p>
                <a:pPr algn="just" eaLnBrk="1" hangingPunct="1">
                  <a:spcBef>
                    <a:spcPct val="60000"/>
                  </a:spcBef>
                </a:pPr>
                <a:r>
                  <a:rPr lang="es-ES_tradnl" sz="2400" b="1" dirty="0" smtClean="0">
                    <a:solidFill>
                      <a:schemeClr val="accent2"/>
                    </a:solidFill>
                  </a:rPr>
                  <a:t>Definición: </a:t>
                </a:r>
                <a:r>
                  <a:rPr lang="es-ES_tradnl" sz="2400" dirty="0" smtClean="0"/>
                  <a:t>es la variación porcentual que experimenta el índice de precios con respecto al periodo anterior. Es decir, la tasa de inflación registrada entre dos años consecutivos se calcula de la siguiente forma:</a:t>
                </a:r>
                <a:endParaRPr lang="es-ES_tradnl" sz="2400" dirty="0"/>
              </a:p>
              <a:p>
                <a:pPr marL="0" indent="0" algn="just" eaLnBrk="1" hangingPunct="1">
                  <a:spcBef>
                    <a:spcPct val="6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24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MX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𝐼𝑃𝐶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𝐼𝑃𝐶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𝐼𝑃𝐶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MX" sz="2400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es-ES_tradnl" sz="2400" dirty="0" smtClean="0"/>
              </a:p>
              <a:p>
                <a:pPr marL="0" indent="0" algn="just" eaLnBrk="1" hangingPunct="1">
                  <a:spcBef>
                    <a:spcPct val="60000"/>
                  </a:spcBef>
                  <a:buNone/>
                </a:pPr>
                <a:r>
                  <a:rPr lang="es-ES_tradnl" sz="2400" dirty="0" smtClean="0"/>
                  <a:t>Donde:</a:t>
                </a:r>
              </a:p>
              <a:p>
                <a:pPr algn="just" eaLnBrk="1" hangingPunct="1">
                  <a:spcBef>
                    <a:spcPct val="60000"/>
                  </a:spcBef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ES_tradnl" sz="2400" dirty="0" smtClean="0"/>
                  <a:t> inflación en año 2.</a:t>
                </a:r>
              </a:p>
              <a:p>
                <a:pPr algn="just">
                  <a:spcBef>
                    <a:spcPct val="60000"/>
                  </a:spcBef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/>
                          </a:rPr>
                          <m:t>𝐼𝑃𝐶</m:t>
                        </m:r>
                      </m:e>
                      <m:sub>
                        <m:r>
                          <a:rPr lang="es-MX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240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ES_tradnl" sz="2400" dirty="0" smtClean="0"/>
                  <a:t> IPC en el año 2.</a:t>
                </a:r>
                <a:endParaRPr lang="es-ES_tradnl" sz="2400" dirty="0"/>
              </a:p>
              <a:p>
                <a:pPr algn="just">
                  <a:spcBef>
                    <a:spcPct val="60000"/>
                  </a:spcBef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/>
                          </a:rPr>
                          <m:t>𝐼𝑃𝐶</m:t>
                        </m:r>
                      </m:e>
                      <m:sub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ES_tradnl" sz="2400" dirty="0"/>
                  <a:t> IPC en el año </a:t>
                </a:r>
                <a:r>
                  <a:rPr lang="es-ES_tradnl" sz="2400" dirty="0" smtClean="0"/>
                  <a:t>1.</a:t>
                </a:r>
                <a:endParaRPr lang="es-ES_tradnl" sz="2400" dirty="0"/>
              </a:p>
              <a:p>
                <a:pPr algn="just" eaLnBrk="1" hangingPunct="1">
                  <a:spcBef>
                    <a:spcPct val="60000"/>
                  </a:spcBef>
                  <a:buFont typeface="Wingdings" pitchFamily="2" charset="2"/>
                  <a:buChar char="q"/>
                </a:pPr>
                <a:endParaRPr lang="es-ES_tradnl" sz="2400" dirty="0" smtClean="0"/>
              </a:p>
            </p:txBody>
          </p:sp>
        </mc:Choice>
        <mc:Fallback>
          <p:sp>
            <p:nvSpPr>
              <p:cNvPr id="6451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42900" y="1337548"/>
                <a:ext cx="8458200" cy="5106987"/>
              </a:xfrm>
              <a:blipFill>
                <a:blip r:embed="rId3"/>
                <a:stretch>
                  <a:fillRect l="-937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5 Título"/>
          <p:cNvSpPr txBox="1">
            <a:spLocks/>
          </p:cNvSpPr>
          <p:nvPr/>
        </p:nvSpPr>
        <p:spPr>
          <a:xfrm>
            <a:off x="179512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MX" sz="2800" kern="1200" dirty="0" smtClean="0">
                <a:latin typeface="Comic Sans MS" panose="030F0702030302020204" pitchFamily="66" charset="0"/>
              </a:rPr>
              <a:t>Ejercicio </a:t>
            </a:r>
            <a:endParaRPr lang="es-ES" sz="2800" kern="1200" dirty="0">
              <a:latin typeface="Comic Sans MS" panose="030F0702030302020204" pitchFamily="66" charset="0"/>
            </a:endParaRPr>
          </a:p>
        </p:txBody>
      </p:sp>
      <p:sp>
        <p:nvSpPr>
          <p:cNvPr id="10" name="7 CuadroTexto"/>
          <p:cNvSpPr txBox="1"/>
          <p:nvPr/>
        </p:nvSpPr>
        <p:spPr>
          <a:xfrm>
            <a:off x="2339752" y="6567155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</p:spTree>
    <p:extLst>
      <p:ext uri="{BB962C8B-B14F-4D97-AF65-F5344CB8AC3E}">
        <p14:creationId xmlns:p14="http://schemas.microsoft.com/office/powerpoint/2010/main" val="488704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39552" y="1073604"/>
                <a:ext cx="8064896" cy="453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 smtClean="0"/>
                  <a:t>Una vez calculado el IPC, es posible obtener las tasas de inflación para los distintos períodos, haciendo uso únicamente</a:t>
                </a:r>
              </a:p>
              <a:p>
                <a:pPr algn="just"/>
                <a:r>
                  <a:rPr lang="es-MX" sz="2400" dirty="0"/>
                  <a:t>d</a:t>
                </a:r>
                <a:r>
                  <a:rPr lang="es-MX" sz="2400" dirty="0" smtClean="0"/>
                  <a:t>e  una simple fórmula: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/>
                        </a:rPr>
                        <m:t>𝑖𝑛𝑓𝑙𝑎𝑐𝑖</m:t>
                      </m:r>
                      <m:r>
                        <a:rPr lang="es-MX" sz="2400" b="0" i="1" smtClean="0">
                          <a:latin typeface="Cambria Math"/>
                        </a:rPr>
                        <m:t>ó</m:t>
                      </m:r>
                      <m:r>
                        <a:rPr lang="es-MX" sz="2400" b="0" i="1" smtClean="0">
                          <a:latin typeface="Cambria Math"/>
                        </a:rPr>
                        <m:t>𝑛</m:t>
                      </m:r>
                      <m:r>
                        <a:rPr lang="es-MX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𝐼𝑃𝐶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𝐼𝑃𝐶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𝐼𝑃𝐶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2400" dirty="0" smtClean="0"/>
              </a:p>
              <a:p>
                <a:pPr algn="just"/>
                <a:endParaRPr lang="es-MX" sz="2400" dirty="0" smtClean="0"/>
              </a:p>
              <a:p>
                <a:pPr algn="just"/>
                <a:r>
                  <a:rPr lang="es-MX" sz="2400" dirty="0" smtClean="0"/>
                  <a:t>Resumiendo los resultados:</a:t>
                </a:r>
                <a:endParaRPr lang="es-MX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/>
                            </a:rPr>
                            <m:t>𝐼𝑃𝐶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/>
                            </a:rPr>
                            <m:t>2002</m:t>
                          </m:r>
                        </m:sub>
                      </m:sSub>
                      <m:r>
                        <a:rPr lang="es-MX" sz="2400" b="0" i="1" smtClean="0">
                          <a:latin typeface="Cambria Math"/>
                        </a:rPr>
                        <m:t>=100.0</m:t>
                      </m:r>
                    </m:oMath>
                  </m:oMathPara>
                </a14:m>
                <a:endParaRPr lang="es-MX" sz="2400" b="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/>
                            </a:rPr>
                            <m:t>𝐼𝑃𝐶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/>
                            </a:rPr>
                            <m:t>2003</m:t>
                          </m:r>
                        </m:sub>
                      </m:sSub>
                      <m:r>
                        <a:rPr lang="es-MX" sz="2400" b="0" i="1" smtClean="0">
                          <a:latin typeface="Cambria Math"/>
                        </a:rPr>
                        <m:t>=105.7</m:t>
                      </m:r>
                    </m:oMath>
                  </m:oMathPara>
                </a14:m>
                <a:endParaRPr lang="es-MX" sz="2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/>
                            </a:rPr>
                            <m:t>𝐼𝑃𝐶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/>
                            </a:rPr>
                            <m:t>2004</m:t>
                          </m:r>
                        </m:sub>
                      </m:sSub>
                      <m:r>
                        <a:rPr lang="es-MX" sz="2400" b="0" i="1" smtClean="0">
                          <a:latin typeface="Cambria Math"/>
                        </a:rPr>
                        <m:t>=114.3</m:t>
                      </m:r>
                    </m:oMath>
                  </m:oMathPara>
                </a14:m>
                <a:endParaRPr lang="es-MX" sz="2400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/>
                            </a:rPr>
                            <m:t>𝐼𝑃𝐶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/>
                            </a:rPr>
                            <m:t>2005</m:t>
                          </m:r>
                        </m:sub>
                      </m:sSub>
                      <m:r>
                        <a:rPr lang="es-MX" sz="2400" b="0" i="1" smtClean="0">
                          <a:latin typeface="Cambria Math"/>
                        </a:rPr>
                        <m:t>=117.1</m:t>
                      </m:r>
                    </m:oMath>
                  </m:oMathPara>
                </a14:m>
                <a:endParaRPr lang="es-MX" sz="2400" b="0" dirty="0" smtClean="0"/>
              </a:p>
              <a:p>
                <a:pPr algn="ctr"/>
                <a:r>
                  <a:rPr lang="es-MX" sz="2400" dirty="0" smtClean="0"/>
                  <a:t> </a:t>
                </a: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3604"/>
                <a:ext cx="8064896" cy="453996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210" t="-1074" r="-12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5 Título"/>
          <p:cNvSpPr txBox="1">
            <a:spLocks/>
          </p:cNvSpPr>
          <p:nvPr/>
        </p:nvSpPr>
        <p:spPr>
          <a:xfrm>
            <a:off x="179512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MX" sz="2800" kern="1200" dirty="0" smtClean="0">
                <a:latin typeface="Comic Sans MS" panose="030F0702030302020204" pitchFamily="66" charset="0"/>
              </a:rPr>
              <a:t>Ejercicio </a:t>
            </a:r>
            <a:endParaRPr lang="es-ES" sz="2800" kern="1200" dirty="0">
              <a:latin typeface="Comic Sans MS" panose="030F0702030302020204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39752" y="6567155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</p:spTree>
    <p:extLst>
      <p:ext uri="{BB962C8B-B14F-4D97-AF65-F5344CB8AC3E}">
        <p14:creationId xmlns:p14="http://schemas.microsoft.com/office/powerpoint/2010/main" val="2560082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611560" y="1124744"/>
                <a:ext cx="7992888" cy="543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 smtClean="0"/>
                  <a:t>Aplicando la fórmula para la inflación, podemos obtenerla para los períodos 2003, 2004 y 2005, ya que el año 2002 está siendo utilizado como año base.</a:t>
                </a:r>
              </a:p>
              <a:p>
                <a:pPr algn="just"/>
                <a:endParaRPr lang="es-MX" sz="240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 smtClean="0"/>
                  <a:t>Inflación </a:t>
                </a:r>
                <a:r>
                  <a:rPr lang="es-MX" sz="2400" dirty="0" smtClean="0"/>
                  <a:t>2xx3</a:t>
                </a:r>
                <a:r>
                  <a:rPr lang="es-MX" sz="2400" dirty="0" smtClean="0"/>
                  <a:t>: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/>
                              </a:rPr>
                              <m:t>105.7−100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s-MX" sz="24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s-MX" sz="2400" b="0" i="1" smtClean="0">
                        <a:latin typeface="Cambria Math"/>
                        <a:ea typeface="Cambria Math"/>
                      </a:rPr>
                      <m:t>100=5.7%</m:t>
                    </m:r>
                  </m:oMath>
                </a14:m>
                <a:endParaRPr lang="es-MX" sz="2400" dirty="0" smtClean="0"/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s-MX" sz="240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 smtClean="0"/>
                  <a:t>Inflación </a:t>
                </a:r>
                <a:r>
                  <a:rPr lang="es-MX" sz="2400" dirty="0" smtClean="0"/>
                  <a:t>2XX4</a:t>
                </a:r>
                <a:r>
                  <a:rPr lang="es-MX" sz="2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/>
                              </a:rPr>
                              <m:t>114.3−105.7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/>
                              </a:rPr>
                              <m:t>105.7</m:t>
                            </m:r>
                          </m:den>
                        </m:f>
                      </m:e>
                    </m:d>
                    <m:r>
                      <a:rPr lang="es-MX" sz="24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s-MX" sz="2400" b="0" i="1" smtClean="0">
                        <a:latin typeface="Cambria Math"/>
                        <a:ea typeface="Cambria Math"/>
                      </a:rPr>
                      <m:t>100=8.1%</m:t>
                    </m:r>
                  </m:oMath>
                </a14:m>
                <a:endParaRPr lang="es-MX" sz="2400" dirty="0" smtClean="0"/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s-MX" sz="240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 smtClean="0"/>
                  <a:t>Inflación </a:t>
                </a:r>
                <a:r>
                  <a:rPr lang="es-MX" sz="2400" dirty="0" smtClean="0"/>
                  <a:t>2XX5</a:t>
                </a:r>
                <a:r>
                  <a:rPr lang="es-MX" sz="2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/>
                              </a:rPr>
                              <m:t>11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7</m:t>
                            </m:r>
                            <m:r>
                              <a:rPr lang="es-MX" sz="2400" i="1">
                                <a:latin typeface="Cambria Math"/>
                              </a:rPr>
                              <m:t>.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MX" sz="2400" i="1">
                                <a:latin typeface="Cambria Math"/>
                              </a:rPr>
                              <m:t>−1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14.3</m:t>
                            </m:r>
                          </m:num>
                          <m:den>
                            <m:r>
                              <a:rPr lang="es-MX" sz="2400" i="1">
                                <a:latin typeface="Cambria Math"/>
                              </a:rPr>
                              <m:t>1</m:t>
                            </m:r>
                            <m:r>
                              <a:rPr lang="es-MX" sz="2400" b="0" i="1" smtClean="0">
                                <a:latin typeface="Cambria Math"/>
                              </a:rPr>
                              <m:t>14.3</m:t>
                            </m:r>
                          </m:den>
                        </m:f>
                      </m:e>
                    </m:d>
                    <m:r>
                      <a:rPr lang="es-MX" sz="2400" i="1">
                        <a:latin typeface="Cambria Math"/>
                        <a:ea typeface="Cambria Math"/>
                      </a:rPr>
                      <m:t>×100=</m:t>
                    </m:r>
                    <m:r>
                      <a:rPr lang="es-MX" sz="2400" b="0" i="1" smtClean="0">
                        <a:latin typeface="Cambria Math"/>
                        <a:ea typeface="Cambria Math"/>
                      </a:rPr>
                      <m:t>2.5</m:t>
                    </m:r>
                    <m:r>
                      <a:rPr lang="es-MX" sz="2400" i="1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endParaRPr lang="es-MX" sz="2400" dirty="0" smtClean="0"/>
              </a:p>
              <a:p>
                <a:pPr algn="just"/>
                <a:endParaRPr lang="es-MX" sz="240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s-MX" sz="2400" dirty="0" smtClean="0"/>
              </a:p>
              <a:p>
                <a:pPr algn="just"/>
                <a:endParaRPr lang="es-MX" sz="2400" dirty="0"/>
              </a:p>
              <a:p>
                <a:pPr algn="just"/>
                <a:endParaRPr lang="es-MX" sz="2400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7992888" cy="5435719"/>
              </a:xfrm>
              <a:prstGeom prst="rect">
                <a:avLst/>
              </a:prstGeom>
              <a:blipFill>
                <a:blip r:embed="rId2"/>
                <a:stretch>
                  <a:fillRect l="-1144" t="-898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5 Título"/>
          <p:cNvSpPr txBox="1">
            <a:spLocks/>
          </p:cNvSpPr>
          <p:nvPr/>
        </p:nvSpPr>
        <p:spPr>
          <a:xfrm>
            <a:off x="179512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MX" sz="2800" kern="1200" dirty="0" smtClean="0">
                <a:latin typeface="Comic Sans MS" panose="030F0702030302020204" pitchFamily="66" charset="0"/>
              </a:rPr>
              <a:t>Ejercicio </a:t>
            </a:r>
            <a:endParaRPr lang="es-ES" sz="2800" kern="1200" dirty="0">
              <a:latin typeface="Comic Sans MS" panose="030F0702030302020204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39752" y="6567155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</p:spTree>
    <p:extLst>
      <p:ext uri="{BB962C8B-B14F-4D97-AF65-F5344CB8AC3E}">
        <p14:creationId xmlns:p14="http://schemas.microsoft.com/office/powerpoint/2010/main" val="1753436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539750" y="3137363"/>
            <a:ext cx="8280400" cy="3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FF3300"/>
              </a:buClr>
              <a:buSzTx/>
              <a:buFontTx/>
              <a:buNone/>
            </a:pPr>
            <a:r>
              <a:rPr kumimoji="0" lang="es-MX" altLang="es-ES" sz="2200" dirty="0" smtClean="0">
                <a:solidFill>
                  <a:schemeClr val="tx2"/>
                </a:solidFill>
                <a:latin typeface="Verdana" pitchFamily="34" charset="0"/>
              </a:rPr>
              <a:t>1.- Inflación </a:t>
            </a:r>
            <a:r>
              <a:rPr kumimoji="0" lang="es-MX" altLang="es-ES" sz="2200" dirty="0">
                <a:solidFill>
                  <a:schemeClr val="tx2"/>
                </a:solidFill>
                <a:latin typeface="Verdana" pitchFamily="34" charset="0"/>
              </a:rPr>
              <a:t>de Demanda</a:t>
            </a:r>
          </a:p>
          <a:p>
            <a:pPr eaLnBrk="1" hangingPunct="1">
              <a:buClr>
                <a:srgbClr val="FF3300"/>
              </a:buClr>
              <a:buSzTx/>
              <a:buFontTx/>
              <a:buNone/>
            </a:pPr>
            <a:r>
              <a:rPr kumimoji="0" lang="es-ES" altLang="es-ES" sz="2200" dirty="0">
                <a:solidFill>
                  <a:schemeClr val="tx2"/>
                </a:solidFill>
                <a:latin typeface="Verdana" pitchFamily="34" charset="0"/>
              </a:rPr>
              <a:t>	Es el aumento de los precios </a:t>
            </a:r>
            <a:r>
              <a:rPr kumimoji="0" lang="es-ES" altLang="es-ES" sz="2200" dirty="0" smtClean="0">
                <a:solidFill>
                  <a:schemeClr val="tx2"/>
                </a:solidFill>
                <a:latin typeface="Verdana" pitchFamily="34" charset="0"/>
              </a:rPr>
              <a:t>originado </a:t>
            </a:r>
            <a:r>
              <a:rPr kumimoji="0" lang="es-ES" altLang="es-ES" sz="2200" dirty="0">
                <a:solidFill>
                  <a:schemeClr val="tx2"/>
                </a:solidFill>
                <a:latin typeface="Verdana" pitchFamily="34" charset="0"/>
              </a:rPr>
              <a:t>por el crecimiento del gasto</a:t>
            </a:r>
            <a:r>
              <a:rPr kumimoji="0" lang="es-ES" altLang="es-ES" sz="2200" dirty="0" smtClean="0">
                <a:solidFill>
                  <a:schemeClr val="tx2"/>
                </a:solidFill>
                <a:latin typeface="Verdana" pitchFamily="34" charset="0"/>
              </a:rPr>
              <a:t>.</a:t>
            </a:r>
          </a:p>
          <a:p>
            <a:pPr eaLnBrk="1" hangingPunct="1">
              <a:buClr>
                <a:srgbClr val="FF3300"/>
              </a:buClr>
              <a:buSzTx/>
              <a:buFontTx/>
              <a:buNone/>
            </a:pPr>
            <a:endParaRPr lang="es-ES" altLang="es-ES" sz="2200" dirty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Clr>
                <a:srgbClr val="FF3300"/>
              </a:buClr>
              <a:buSzTx/>
              <a:buFontTx/>
              <a:buNone/>
            </a:pPr>
            <a:r>
              <a:rPr kumimoji="0" lang="es-ES" altLang="es-ES" sz="2000" dirty="0" smtClean="0">
                <a:solidFill>
                  <a:schemeClr val="tx2"/>
                </a:solidFill>
                <a:latin typeface="Verdana" pitchFamily="34" charset="0"/>
              </a:rPr>
              <a:t>Ésta es producida por los mismos consumidores. </a:t>
            </a:r>
          </a:p>
          <a:p>
            <a:pPr eaLnBrk="1" hangingPunct="1">
              <a:buClr>
                <a:srgbClr val="FF3300"/>
              </a:buClr>
              <a:buSzTx/>
              <a:buFontTx/>
              <a:buNone/>
            </a:pPr>
            <a:r>
              <a:rPr kumimoji="0" lang="es-ES" altLang="es-ES" sz="2000" dirty="0" smtClean="0">
                <a:solidFill>
                  <a:schemeClr val="tx2"/>
                </a:solidFill>
                <a:latin typeface="Verdana" pitchFamily="34" charset="0"/>
              </a:rPr>
              <a:t>	Recordemos que la demanda nos indica el precio que están dispuestos a pagar los consumidores. Por lo tanto si el precio sube y lo pagamos, los proveedores al tener pocos bienes suben el precio y así continúa este proceso dinámico.</a:t>
            </a:r>
            <a:endParaRPr kumimoji="0" lang="es-MX" altLang="es-ES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7504" y="116632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>
                <a:latin typeface="Comic Sans MS" pitchFamily="66" charset="0"/>
              </a:rPr>
              <a:t>Inflación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429000" y="106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 dirty="0">
                <a:latin typeface="Comic Sans MS" pitchFamily="66" charset="0"/>
              </a:rPr>
              <a:t>Definición</a:t>
            </a:r>
            <a:endParaRPr kumimoji="0" lang="es-ES" altLang="es-ES" sz="2400" dirty="0">
              <a:latin typeface="Comic Sans MS" pitchFamily="66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552" y="1772816"/>
            <a:ext cx="8223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 dirty="0" smtClean="0">
                <a:latin typeface="Comic Sans MS" pitchFamily="66" charset="0"/>
              </a:rPr>
              <a:t>Si bien existen varios tipos de inflación, como </a:t>
            </a:r>
            <a:r>
              <a:rPr lang="es-ES_tradnl" altLang="es-ES" sz="2400" dirty="0" smtClean="0">
                <a:latin typeface="Comic Sans MS" pitchFamily="66" charset="0"/>
              </a:rPr>
              <a:t>la</a:t>
            </a:r>
            <a:r>
              <a:rPr kumimoji="0" lang="es-ES_tradnl" altLang="es-ES" sz="2400" dirty="0" smtClean="0">
                <a:latin typeface="Comic Sans MS" pitchFamily="66" charset="0"/>
              </a:rPr>
              <a:t> inflación de transables, no transables y otros, los más comunes son: </a:t>
            </a:r>
            <a:endParaRPr kumimoji="0" lang="es-ES" altLang="es-E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25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/>
      <p:bldP spid="185349" grpId="0" autoUpdateAnimBg="0"/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539750" y="2080241"/>
            <a:ext cx="8424863" cy="40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60000"/>
              <a:buFontTx/>
              <a:buNone/>
            </a:pPr>
            <a:r>
              <a:rPr kumimoji="0" lang="es-MX" altLang="es-ES" sz="2200" dirty="0" smtClean="0">
                <a:solidFill>
                  <a:schemeClr val="tx2"/>
                </a:solidFill>
                <a:latin typeface="Verdana" pitchFamily="34" charset="0"/>
              </a:rPr>
              <a:t>2.- Inflación </a:t>
            </a:r>
            <a:r>
              <a:rPr kumimoji="0" lang="es-MX" altLang="es-ES" sz="2200" dirty="0">
                <a:solidFill>
                  <a:schemeClr val="tx2"/>
                </a:solidFill>
                <a:latin typeface="Verdana" pitchFamily="34" charset="0"/>
              </a:rPr>
              <a:t>de Costos </a:t>
            </a:r>
          </a:p>
          <a:p>
            <a:pPr eaLnBrk="1" hangingPunct="1">
              <a:buClr>
                <a:schemeClr val="accent2"/>
              </a:buClr>
              <a:buSzPct val="60000"/>
              <a:buFontTx/>
              <a:buNone/>
            </a:pPr>
            <a:r>
              <a:rPr kumimoji="0" lang="es-ES" altLang="es-ES" sz="2200" dirty="0">
                <a:solidFill>
                  <a:schemeClr val="tx2"/>
                </a:solidFill>
                <a:latin typeface="Verdana" pitchFamily="34" charset="0"/>
              </a:rPr>
              <a:t>	Es el aumento de los precios </a:t>
            </a:r>
            <a:r>
              <a:rPr kumimoji="0" lang="es-ES" altLang="es-ES" sz="2200" dirty="0" smtClean="0">
                <a:solidFill>
                  <a:schemeClr val="tx2"/>
                </a:solidFill>
                <a:latin typeface="Verdana" pitchFamily="34" charset="0"/>
              </a:rPr>
              <a:t>originado </a:t>
            </a:r>
            <a:r>
              <a:rPr kumimoji="0" lang="es-ES" altLang="es-ES" sz="2200" dirty="0">
                <a:solidFill>
                  <a:schemeClr val="tx2"/>
                </a:solidFill>
                <a:latin typeface="Verdana" pitchFamily="34" charset="0"/>
              </a:rPr>
              <a:t>por el crecimiento de los precios de los factores de </a:t>
            </a:r>
            <a:r>
              <a:rPr kumimoji="0" lang="es-ES" altLang="es-ES" sz="2200" dirty="0" smtClean="0">
                <a:solidFill>
                  <a:schemeClr val="tx2"/>
                </a:solidFill>
                <a:latin typeface="Verdana" pitchFamily="34" charset="0"/>
              </a:rPr>
              <a:t>producción. </a:t>
            </a:r>
          </a:p>
          <a:p>
            <a:pPr eaLnBrk="1" hangingPunct="1">
              <a:buClr>
                <a:schemeClr val="accent2"/>
              </a:buClr>
              <a:buSzPct val="60000"/>
              <a:buFontTx/>
              <a:buNone/>
            </a:pPr>
            <a:endParaRPr lang="es-ES" altLang="es-ES" sz="2200" dirty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Clr>
                <a:schemeClr val="accent2"/>
              </a:buClr>
              <a:buSzPct val="60000"/>
              <a:buFontTx/>
              <a:buNone/>
            </a:pPr>
            <a:r>
              <a:rPr lang="es-ES" altLang="es-ES" sz="2000" dirty="0" smtClean="0">
                <a:solidFill>
                  <a:schemeClr val="tx2"/>
                </a:solidFill>
                <a:latin typeface="Verdana" pitchFamily="34" charset="0"/>
              </a:rPr>
              <a:t>Por ejemplo, ¿qué sucede si aumenta el precio del barril de crudo?</a:t>
            </a:r>
          </a:p>
          <a:p>
            <a:pPr eaLnBrk="1" hangingPunct="1">
              <a:buClr>
                <a:schemeClr val="accent2"/>
              </a:buClr>
              <a:buSzPct val="60000"/>
              <a:buFontTx/>
              <a:buNone/>
            </a:pPr>
            <a:endParaRPr lang="es-ES" altLang="es-ES" sz="2000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Clr>
                <a:schemeClr val="accent2"/>
              </a:buClr>
              <a:buSzPct val="60000"/>
              <a:buFont typeface="Wingdings" pitchFamily="2" charset="2"/>
              <a:buChar char="è"/>
            </a:pPr>
            <a:r>
              <a:rPr lang="es-ES" altLang="es-ES" sz="2000" dirty="0" smtClean="0">
                <a:solidFill>
                  <a:schemeClr val="tx2"/>
                </a:solidFill>
                <a:latin typeface="Verdana" pitchFamily="34" charset="0"/>
                <a:sym typeface="Wingdings" panose="05000000000000000000" pitchFamily="2" charset="2"/>
              </a:rPr>
              <a:t>Aumenta el precio del combustible</a:t>
            </a:r>
          </a:p>
          <a:p>
            <a:pPr eaLnBrk="1" hangingPunct="1">
              <a:buClr>
                <a:schemeClr val="accent2"/>
              </a:buClr>
              <a:buSzPct val="60000"/>
              <a:buFont typeface="Wingdings" pitchFamily="2" charset="2"/>
              <a:buChar char="è"/>
            </a:pPr>
            <a:r>
              <a:rPr lang="es-ES" altLang="es-ES" sz="2000" dirty="0">
                <a:solidFill>
                  <a:schemeClr val="tx2"/>
                </a:solidFill>
                <a:latin typeface="Verdana" pitchFamily="34" charset="0"/>
                <a:sym typeface="Wingdings" panose="05000000000000000000" pitchFamily="2" charset="2"/>
              </a:rPr>
              <a:t>A</a:t>
            </a:r>
            <a:r>
              <a:rPr lang="es-ES" altLang="es-ES" sz="2000" dirty="0" smtClean="0">
                <a:solidFill>
                  <a:schemeClr val="tx2"/>
                </a:solidFill>
                <a:latin typeface="Verdana" pitchFamily="34" charset="0"/>
                <a:sym typeface="Wingdings" panose="05000000000000000000" pitchFamily="2" charset="2"/>
              </a:rPr>
              <a:t>umenta el precio de producción y el precio del transporte</a:t>
            </a:r>
          </a:p>
          <a:p>
            <a:pPr eaLnBrk="1" hangingPunct="1">
              <a:buClr>
                <a:schemeClr val="accent2"/>
              </a:buClr>
              <a:buSzPct val="60000"/>
              <a:buFont typeface="Wingdings" pitchFamily="2" charset="2"/>
              <a:buChar char="è"/>
            </a:pPr>
            <a:r>
              <a:rPr lang="es-ES" altLang="es-ES" sz="2000" dirty="0">
                <a:solidFill>
                  <a:schemeClr val="tx2"/>
                </a:solidFill>
                <a:latin typeface="Verdana" pitchFamily="34" charset="0"/>
                <a:sym typeface="Wingdings" panose="05000000000000000000" pitchFamily="2" charset="2"/>
              </a:rPr>
              <a:t>A</a:t>
            </a:r>
            <a:r>
              <a:rPr lang="es-ES" altLang="es-ES" sz="2000" dirty="0" smtClean="0">
                <a:solidFill>
                  <a:schemeClr val="tx2"/>
                </a:solidFill>
                <a:latin typeface="Verdana" pitchFamily="34" charset="0"/>
                <a:sym typeface="Wingdings" panose="05000000000000000000" pitchFamily="2" charset="2"/>
              </a:rPr>
              <a:t>umenta el precio final del bien</a:t>
            </a:r>
            <a:endParaRPr kumimoji="0" lang="es-MX" altLang="es-ES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87013" y="165104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>
                <a:latin typeface="Comic Sans MS" pitchFamily="66" charset="0"/>
              </a:rPr>
              <a:t>Inflación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429000" y="106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 dirty="0">
                <a:latin typeface="Comic Sans MS" pitchFamily="66" charset="0"/>
              </a:rPr>
              <a:t>Definición</a:t>
            </a:r>
            <a:endParaRPr kumimoji="0" lang="es-ES" altLang="es-ES" sz="2400" dirty="0">
              <a:latin typeface="Comic Sans MS" pitchFamily="66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300788" y="836613"/>
            <a:ext cx="2714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/>
              <a:t>http://www.bcentral.cl/extension/video/video.htm</a:t>
            </a:r>
          </a:p>
        </p:txBody>
      </p:sp>
    </p:spTree>
    <p:extLst>
      <p:ext uri="{BB962C8B-B14F-4D97-AF65-F5344CB8AC3E}">
        <p14:creationId xmlns:p14="http://schemas.microsoft.com/office/powerpoint/2010/main" val="3036832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  <p:bldP spid="18534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7504" y="116632"/>
            <a:ext cx="7651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 smtClean="0">
                <a:latin typeface="Comic Sans MS" pitchFamily="66" charset="0"/>
              </a:rPr>
              <a:t>Formas de medir la Inflación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83568" y="1143000"/>
            <a:ext cx="6781800" cy="461665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Existen dos formas</a:t>
            </a:r>
            <a:endParaRPr lang="es-ES_tradnl" altLang="es-ES" sz="2400" dirty="0">
              <a:latin typeface="Comic Sans MS" pitchFamily="66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3851920" y="1556792"/>
            <a:ext cx="2028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Variación del</a:t>
            </a:r>
            <a:endParaRPr lang="es-ES_tradnl" altLang="es-ES" sz="2400" dirty="0">
              <a:latin typeface="Comic Sans MS" pitchFamily="66" charset="0"/>
            </a:endParaRP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295400" y="2318792"/>
            <a:ext cx="1893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1. Deflactor</a:t>
            </a:r>
            <a:endParaRPr lang="es-ES_tradnl" altLang="es-ES" sz="2400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6516216" y="2394992"/>
            <a:ext cx="1055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2. IPC</a:t>
            </a:r>
            <a:endParaRPr lang="es-ES_tradnl" altLang="es-ES" sz="2400" dirty="0">
              <a:latin typeface="Comic Sans MS" pitchFamily="66" charset="0"/>
            </a:endParaRPr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 flipH="1">
            <a:off x="2819400" y="1937792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105400" y="1937792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83568" y="3111351"/>
            <a:ext cx="6781800" cy="461665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Como se calcula:</a:t>
            </a:r>
            <a:endParaRPr lang="es-ES_tradnl" altLang="es-E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1259632" y="3952693"/>
                <a:ext cx="6696744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CL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𝑉𝑎𝑙𝑜𝑟</m:t>
                              </m:r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𝐹𝑖𝑛𝑎𝑙</m:t>
                              </m:r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𝑉𝑎𝑙𝑜𝑟</m:t>
                              </m:r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𝐼𝑛𝑖𝑐𝑖𝑎𝑙</m:t>
                              </m:r>
                            </m:num>
                            <m:den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𝑉𝑎𝑙𝑜𝑟</m:t>
                              </m:r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𝐼𝑛𝑖𝑐𝑖𝑎𝑙</m:t>
                              </m:r>
                            </m:den>
                          </m:f>
                        </m:e>
                      </m:d>
                      <m:r>
                        <a:rPr lang="es-CL" sz="2800" b="0" i="1" smtClean="0">
                          <a:latin typeface="Cambria Math"/>
                          <a:ea typeface="Cambria Math"/>
                        </a:rPr>
                        <m:t>∗100 </m:t>
                      </m:r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52693"/>
                <a:ext cx="6696744" cy="10604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 redondeado"/>
          <p:cNvSpPr/>
          <p:nvPr/>
        </p:nvSpPr>
        <p:spPr>
          <a:xfrm>
            <a:off x="1259632" y="3861048"/>
            <a:ext cx="6696744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CuadroTexto"/>
          <p:cNvSpPr txBox="1"/>
          <p:nvPr/>
        </p:nvSpPr>
        <p:spPr>
          <a:xfrm>
            <a:off x="683568" y="558924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Siendo el valor final, el valor del deflactor o del IPC del periodo final </a:t>
            </a:r>
          </a:p>
          <a:p>
            <a:r>
              <a:rPr lang="es-CL" dirty="0" smtClean="0"/>
              <a:t>Siendo el valor  inicial, </a:t>
            </a:r>
            <a:r>
              <a:rPr lang="es-CL" dirty="0"/>
              <a:t>el valor del deflactor o del IPC del periodo </a:t>
            </a:r>
            <a:r>
              <a:rPr lang="es-CL" dirty="0" smtClean="0"/>
              <a:t>inicial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30475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  <p:bldP spid="180228" grpId="0" autoUpdateAnimBg="0"/>
      <p:bldP spid="180229" grpId="0" autoUpdateAnimBg="0"/>
      <p:bldP spid="180230" grpId="0" autoUpdateAnimBg="0"/>
      <p:bldP spid="180231" grpId="0" animBg="1"/>
      <p:bldP spid="18023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7504" y="116632"/>
            <a:ext cx="7651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 smtClean="0">
                <a:latin typeface="Comic Sans MS" pitchFamily="66" charset="0"/>
              </a:rPr>
              <a:t>Formas de medir la Inflación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83568" y="1143000"/>
            <a:ext cx="8280920" cy="1384995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Ejemplo: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Suponga que el deflactor del 2010 es 134 y el deflactor de 2011 es 178</a:t>
            </a:r>
            <a:endParaRPr lang="es-ES_tradnl" altLang="es-ES" sz="2400" dirty="0">
              <a:latin typeface="Comic Sans MS" pitchFamily="66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83568" y="2895327"/>
            <a:ext cx="6781800" cy="461665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Cómo se calcula:</a:t>
            </a:r>
            <a:endParaRPr lang="es-ES_tradnl" altLang="es-E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611560" y="3952693"/>
                <a:ext cx="7992888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CL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178−134</m:t>
                              </m:r>
                            </m:num>
                            <m:den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134</m:t>
                              </m:r>
                            </m:den>
                          </m:f>
                        </m:e>
                      </m:d>
                      <m:r>
                        <a:rPr lang="es-CL" sz="2800" b="0" i="1" smtClean="0">
                          <a:latin typeface="Cambria Math"/>
                          <a:ea typeface="Cambria Math"/>
                        </a:rPr>
                        <m:t>∗100=</m:t>
                      </m:r>
                      <m:d>
                        <m:d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44</m:t>
                              </m:r>
                            </m:num>
                            <m:den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134</m:t>
                              </m:r>
                            </m:den>
                          </m:f>
                        </m:e>
                      </m:d>
                      <m:r>
                        <a:rPr lang="es-CL" sz="2800" b="0" i="1" smtClean="0">
                          <a:latin typeface="Cambria Math"/>
                          <a:ea typeface="Cambria Math"/>
                        </a:rPr>
                        <m:t>∗100=32,83%  </m:t>
                      </m:r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52693"/>
                <a:ext cx="7992888" cy="10604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683568" y="558924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Siendo el valor final, el valor del deflactor o del IPC del periodo final </a:t>
            </a:r>
          </a:p>
          <a:p>
            <a:r>
              <a:rPr lang="es-CL" dirty="0" smtClean="0"/>
              <a:t>Siendo el valor  inicial, </a:t>
            </a:r>
            <a:r>
              <a:rPr lang="es-CL" dirty="0"/>
              <a:t>el valor del deflactor o del IPC del periodo </a:t>
            </a:r>
            <a:r>
              <a:rPr lang="es-CL" dirty="0" smtClean="0"/>
              <a:t>inicial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9405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496" y="97468"/>
            <a:ext cx="7651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 smtClean="0">
                <a:latin typeface="Comic Sans MS" pitchFamily="66" charset="0"/>
              </a:rPr>
              <a:t>Formas de medir la Inflación</a:t>
            </a:r>
            <a:endParaRPr lang="es-ES_tradnl" altLang="es-ES" sz="2800" b="1" dirty="0">
              <a:latin typeface="Comic Sans MS" pitchFamily="66" charset="0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447800" y="3284984"/>
            <a:ext cx="6781800" cy="847725"/>
          </a:xfrm>
          <a:prstGeom prst="rect">
            <a:avLst/>
          </a:prstGeom>
          <a:noFill/>
          <a:ln w="25400">
            <a:solidFill>
              <a:srgbClr val="CC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>
                <a:latin typeface="Comic Sans MS" pitchFamily="66" charset="0"/>
              </a:rPr>
              <a:t>Proceso de conversión de </a:t>
            </a:r>
            <a:r>
              <a:rPr lang="es-ES_tradnl" altLang="es-ES" sz="2400" dirty="0" smtClean="0">
                <a:latin typeface="Comic Sans MS" pitchFamily="66" charset="0"/>
              </a:rPr>
              <a:t>variable </a:t>
            </a:r>
            <a:r>
              <a:rPr lang="es-ES_tradnl" altLang="es-ES" sz="2400" dirty="0">
                <a:latin typeface="Comic Sans MS" pitchFamily="66" charset="0"/>
              </a:rPr>
              <a:t>n</a:t>
            </a:r>
            <a:r>
              <a:rPr lang="es-ES_tradnl" altLang="es-ES" sz="2400" dirty="0" smtClean="0">
                <a:latin typeface="Comic Sans MS" pitchFamily="66" charset="0"/>
              </a:rPr>
              <a:t>ominales </a:t>
            </a:r>
            <a:r>
              <a:rPr lang="es-ES_tradnl" altLang="es-ES" sz="2400" dirty="0">
                <a:latin typeface="Comic Sans MS" pitchFamily="66" charset="0"/>
              </a:rPr>
              <a:t>a </a:t>
            </a:r>
            <a:r>
              <a:rPr lang="es-ES_tradnl" altLang="es-ES" sz="2400" dirty="0" smtClean="0">
                <a:latin typeface="Comic Sans MS" pitchFamily="66" charset="0"/>
              </a:rPr>
              <a:t>variables </a:t>
            </a:r>
            <a:r>
              <a:rPr lang="es-ES_tradnl" altLang="es-ES" sz="2400" dirty="0">
                <a:latin typeface="Comic Sans MS" pitchFamily="66" charset="0"/>
              </a:rPr>
              <a:t>r</a:t>
            </a:r>
            <a:r>
              <a:rPr lang="es-ES_tradnl" altLang="es-ES" sz="2400" dirty="0" smtClean="0">
                <a:latin typeface="Comic Sans MS" pitchFamily="66" charset="0"/>
              </a:rPr>
              <a:t>eales</a:t>
            </a:r>
            <a:endParaRPr lang="es-ES_tradnl" altLang="es-ES" sz="2400" dirty="0">
              <a:latin typeface="Comic Sans MS" pitchFamily="66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611561" y="1765265"/>
            <a:ext cx="806489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000" dirty="0" smtClean="0">
                <a:latin typeface="Comic Sans MS" pitchFamily="66" charset="0"/>
              </a:rPr>
              <a:t>Antes de adentrarnos en definiciones, es necesario contestar dos preguntas: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¿Que significa deflactar?</a:t>
            </a:r>
            <a:endParaRPr lang="es-ES_tradnl" altLang="es-ES" sz="2400" dirty="0">
              <a:latin typeface="Comic Sans MS" pitchFamily="66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1124744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s-ES_tradnl" altLang="es-ES" sz="2800" b="1" dirty="0" smtClean="0">
                <a:solidFill>
                  <a:prstClr val="black"/>
                </a:solidFill>
                <a:latin typeface="Comic Sans MS" pitchFamily="66" charset="0"/>
              </a:rPr>
              <a:t>1.- Deflactor</a:t>
            </a:r>
            <a:endParaRPr lang="es-ES" altLang="es-E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560" y="4437112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S" sz="2400" dirty="0" smtClean="0">
                <a:latin typeface="Comic Sans MS" pitchFamily="66" charset="0"/>
              </a:rPr>
              <a:t>¿Por qué </a:t>
            </a:r>
            <a:r>
              <a:rPr lang="es-ES_tradnl" altLang="es-ES" sz="2400" dirty="0">
                <a:latin typeface="Comic Sans MS" pitchFamily="66" charset="0"/>
              </a:rPr>
              <a:t>d</a:t>
            </a:r>
            <a:r>
              <a:rPr lang="es-ES_tradnl" altLang="es-ES" sz="2400" dirty="0" smtClean="0">
                <a:latin typeface="Comic Sans MS" pitchFamily="66" charset="0"/>
              </a:rPr>
              <a:t>eflactar</a:t>
            </a:r>
            <a:r>
              <a:rPr lang="es-ES_tradnl" altLang="es-ES" sz="2400" dirty="0">
                <a:latin typeface="Comic Sans MS" pitchFamily="66" charset="0"/>
              </a:rPr>
              <a:t>?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67544" y="5085184"/>
            <a:ext cx="8280920" cy="101566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s-CL" altLang="es-ES" sz="2000">
                <a:latin typeface="Comic Sans MS" pitchFamily="66" charset="0"/>
              </a:rPr>
              <a:t>Con el deflactor logramos ver el verdadero valor de los bienes, por medio del valor real de las variaciones ocurridas por cambios en el nivel de precios.</a:t>
            </a:r>
            <a:endParaRPr lang="es-CL" altLang="es-ES" sz="2000" dirty="0">
              <a:latin typeface="Comic Sans MS" pitchFamily="66" charset="0"/>
            </a:endParaRPr>
          </a:p>
        </p:txBody>
      </p:sp>
      <p:pic>
        <p:nvPicPr>
          <p:cNvPr id="9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80" y="2218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87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 autoUpdateAnimBg="0"/>
      <p:bldP spid="180233" grpId="0" autoUpdateAnimBg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9512" y="172958"/>
            <a:ext cx="7651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 smtClean="0">
                <a:latin typeface="Comic Sans MS" pitchFamily="66" charset="0"/>
              </a:rPr>
              <a:t>Formas de medir la Inflación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s-ES_tradnl" altLang="es-ES" sz="28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 smtClean="0">
                <a:latin typeface="Comic Sans MS" pitchFamily="66" charset="0"/>
              </a:rPr>
              <a:t>1. Deflactor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1331543" y="4746846"/>
            <a:ext cx="6846773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u="sng" dirty="0">
                <a:latin typeface="Comic Sans MS" pitchFamily="66" charset="0"/>
              </a:rPr>
              <a:t>PIB Nominal del año en estudio</a:t>
            </a:r>
            <a:endParaRPr lang="es-ES_tradnl" altLang="es-ES" sz="2400" dirty="0">
              <a:latin typeface="Comic Sans MS" pitchFamily="66" charset="0"/>
            </a:endParaRPr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1574962" y="5204047"/>
            <a:ext cx="6054466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>
                <a:latin typeface="Comic Sans MS" pitchFamily="66" charset="0"/>
              </a:rPr>
              <a:t>PIB Real del año en estudio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99592" y="3789040"/>
            <a:ext cx="2718186" cy="157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¿Cómo se calcula?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s-ES" sz="2400" dirty="0">
              <a:latin typeface="Comic Sans MS" pitchFamily="66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s-ES" sz="2400" dirty="0">
              <a:latin typeface="Comic Sans MS" pitchFamily="66" charset="0"/>
            </a:endParaRP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1066800" y="2525142"/>
            <a:ext cx="7696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 dirty="0" smtClean="0">
                <a:latin typeface="Comic Sans MS" pitchFamily="66" charset="0"/>
              </a:rPr>
              <a:t>Índice </a:t>
            </a:r>
            <a:r>
              <a:rPr kumimoji="0" lang="es-ES_tradnl" altLang="es-ES" sz="2400" dirty="0">
                <a:latin typeface="Comic Sans MS" pitchFamily="66" charset="0"/>
              </a:rPr>
              <a:t>que permite convertir el PIB  en términos Nominales  en el PIB en términos Reales</a:t>
            </a:r>
            <a:endParaRPr kumimoji="0" lang="es-ES" altLang="es-ES" sz="2400" dirty="0">
              <a:latin typeface="Comic Sans MS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47664" y="4912441"/>
            <a:ext cx="125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 smtClean="0">
                <a:latin typeface="Comic Sans MS" panose="030F0702030302020204" pitchFamily="66" charset="0"/>
              </a:rPr>
              <a:t>Def</a:t>
            </a:r>
            <a:r>
              <a:rPr lang="es-CL" sz="2400" dirty="0" smtClean="0">
                <a:latin typeface="Comic Sans MS" panose="030F0702030302020204" pitchFamily="66" charset="0"/>
              </a:rPr>
              <a:t>=</a:t>
            </a:r>
            <a:endParaRPr lang="es-CL" sz="2400" dirty="0">
              <a:latin typeface="Comic Sans MS" panose="030F0702030302020204" pitchFamily="66" charset="0"/>
            </a:endParaRPr>
          </a:p>
        </p:txBody>
      </p:sp>
      <p:pic>
        <p:nvPicPr>
          <p:cNvPr id="10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351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45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79512" y="125760"/>
            <a:ext cx="8229600" cy="1143000"/>
          </a:xfrm>
        </p:spPr>
        <p:txBody>
          <a:bodyPr/>
          <a:lstStyle/>
          <a:p>
            <a:pPr algn="l"/>
            <a:r>
              <a:rPr lang="es-MX" sz="2800" kern="1200" dirty="0">
                <a:latin typeface="Comic Sans MS" panose="030F0702030302020204" pitchFamily="66" charset="0"/>
              </a:rPr>
              <a:t>Ejercicio </a:t>
            </a:r>
            <a:endParaRPr lang="es-ES" sz="2800" kern="1200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3568" y="1268760"/>
            <a:ext cx="79928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Dados los siguientes datos:</a:t>
            </a:r>
          </a:p>
          <a:p>
            <a:pPr algn="just"/>
            <a:endParaRPr lang="es-MX" sz="2400" dirty="0"/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Calcule el deflactor del PIB para cada año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ES_tradnl" sz="2400" kern="0" dirty="0"/>
              <a:t>Use el deflactor del PIB para calcular la tasa de inflaci</a:t>
            </a:r>
            <a:r>
              <a:rPr lang="es-ES_tradnl" altLang="ja-JP" sz="2400" kern="0" dirty="0">
                <a:ea typeface="ＭＳ Ｐゴシック" pitchFamily="-80" charset="-128"/>
              </a:rPr>
              <a:t>ón de</a:t>
            </a:r>
            <a:r>
              <a:rPr lang="es-ES_tradnl" sz="2400" kern="0" dirty="0"/>
              <a:t> 2006 a 2007 y de 2007 a 2008.</a:t>
            </a:r>
            <a:endParaRPr lang="es-MX" sz="2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82725"/>
              </p:ext>
            </p:extLst>
          </p:nvPr>
        </p:nvGraphicFramePr>
        <p:xfrm>
          <a:off x="1043608" y="1988840"/>
          <a:ext cx="6096000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Año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PIB Nominal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PIB Real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2006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$46.200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$46.200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2007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$51.400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$50.000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2008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$58.300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$52.000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37" y="15602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87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iseño personalizado">
  <a:themeElements>
    <a:clrScheme name="2_Diseño personaliza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Diseño personaliza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ersonaliza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ersonalizado">
  <a:themeElements>
    <a:clrScheme name="1_Diseño personaliza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iseño personaliza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ersonaliza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Template_UDLA uso interno-2010</Template>
  <TotalTime>775</TotalTime>
  <Words>1271</Words>
  <Application>Microsoft Office PowerPoint</Application>
  <PresentationFormat>Presentación en pantalla (4:3)</PresentationFormat>
  <Paragraphs>231</Paragraphs>
  <Slides>25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42" baseType="lpstr">
      <vt:lpstr>ＭＳ Ｐゴシック</vt:lpstr>
      <vt:lpstr>ＭＳ Ｐゴシック</vt:lpstr>
      <vt:lpstr>Arial</vt:lpstr>
      <vt:lpstr>Bell MT</vt:lpstr>
      <vt:lpstr>Calibri</vt:lpstr>
      <vt:lpstr>Cambria Math</vt:lpstr>
      <vt:lpstr>Comic Sans MS</vt:lpstr>
      <vt:lpstr>Garamond</vt:lpstr>
      <vt:lpstr>Gill Sans MT</vt:lpstr>
      <vt:lpstr>Times New Roman</vt:lpstr>
      <vt:lpstr>Tw Cen MT</vt:lpstr>
      <vt:lpstr>Verdana</vt:lpstr>
      <vt:lpstr>Wingdings</vt:lpstr>
      <vt:lpstr>2_Diseño personalizado</vt:lpstr>
      <vt:lpstr>1_Diseño personalizado</vt:lpstr>
      <vt:lpstr>Tema de Office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</vt:lpstr>
      <vt:lpstr>Cálculo del deflactor del PIB</vt:lpstr>
      <vt:lpstr>Presentación de PowerPoint</vt:lpstr>
      <vt:lpstr>Presentación de PowerPoint</vt:lpstr>
      <vt:lpstr>IPC: Índice de precios al consumidor</vt:lpstr>
      <vt:lpstr>Presentación de PowerPoint</vt:lpstr>
      <vt:lpstr>Definiciones generales del IPC</vt:lpstr>
      <vt:lpstr>IPC (Índice de Laspeyres).</vt:lpstr>
      <vt:lpstr>Presentación de PowerPoint</vt:lpstr>
      <vt:lpstr>Presentación de PowerPoint</vt:lpstr>
      <vt:lpstr>Cálculo del IPC.</vt:lpstr>
      <vt:lpstr>Presentación de PowerPoint</vt:lpstr>
      <vt:lpstr>Presentación de PowerPoint</vt:lpstr>
      <vt:lpstr>Presentación de PowerPoint</vt:lpstr>
      <vt:lpstr>Tasa de inflación. 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Your User Name</dc:creator>
  <cp:lastModifiedBy>admin</cp:lastModifiedBy>
  <cp:revision>136</cp:revision>
  <dcterms:created xsi:type="dcterms:W3CDTF">2012-01-19T18:41:19Z</dcterms:created>
  <dcterms:modified xsi:type="dcterms:W3CDTF">2022-04-29T02:45:17Z</dcterms:modified>
</cp:coreProperties>
</file>