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710" r:id="rId3"/>
  </p:sldMasterIdLst>
  <p:notesMasterIdLst>
    <p:notesMasterId r:id="rId39"/>
  </p:notesMasterIdLst>
  <p:sldIdLst>
    <p:sldId id="382" r:id="rId4"/>
    <p:sldId id="364" r:id="rId5"/>
    <p:sldId id="365" r:id="rId6"/>
    <p:sldId id="366" r:id="rId7"/>
    <p:sldId id="367" r:id="rId8"/>
    <p:sldId id="371" r:id="rId9"/>
    <p:sldId id="372" r:id="rId10"/>
    <p:sldId id="327" r:id="rId11"/>
    <p:sldId id="329" r:id="rId12"/>
    <p:sldId id="330" r:id="rId13"/>
    <p:sldId id="331" r:id="rId14"/>
    <p:sldId id="375" r:id="rId15"/>
    <p:sldId id="332" r:id="rId16"/>
    <p:sldId id="376" r:id="rId17"/>
    <p:sldId id="333" r:id="rId18"/>
    <p:sldId id="334" r:id="rId19"/>
    <p:sldId id="335" r:id="rId20"/>
    <p:sldId id="336" r:id="rId21"/>
    <p:sldId id="337" r:id="rId22"/>
    <p:sldId id="338" r:id="rId23"/>
    <p:sldId id="373" r:id="rId24"/>
    <p:sldId id="339" r:id="rId25"/>
    <p:sldId id="340" r:id="rId26"/>
    <p:sldId id="377" r:id="rId27"/>
    <p:sldId id="341" r:id="rId28"/>
    <p:sldId id="342" r:id="rId29"/>
    <p:sldId id="343" r:id="rId30"/>
    <p:sldId id="344" r:id="rId31"/>
    <p:sldId id="345" r:id="rId32"/>
    <p:sldId id="346" r:id="rId33"/>
    <p:sldId id="378" r:id="rId34"/>
    <p:sldId id="349" r:id="rId35"/>
    <p:sldId id="350" r:id="rId36"/>
    <p:sldId id="379" r:id="rId37"/>
    <p:sldId id="381"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F1248-6C63-4365-9D53-8ECAFCC43634}" type="datetimeFigureOut">
              <a:rPr lang="es-MX" smtClean="0"/>
              <a:pPr/>
              <a:t>13/05/2022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75081-613D-47B7-99FA-AB7737BE1F56}" type="slidenum">
              <a:rPr lang="es-MX" smtClean="0"/>
              <a:pPr/>
              <a:t>‹Nº›</a:t>
            </a:fld>
            <a:endParaRPr lang="es-MX"/>
          </a:p>
        </p:txBody>
      </p:sp>
    </p:spTree>
    <p:extLst>
      <p:ext uri="{BB962C8B-B14F-4D97-AF65-F5344CB8AC3E}">
        <p14:creationId xmlns:p14="http://schemas.microsoft.com/office/powerpoint/2010/main" val="117844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13905"/>
            <a:ext cx="8229600" cy="1143000"/>
          </a:xfrm>
          <a:prstGeom prst="rect">
            <a:avLst/>
          </a:prstGeom>
        </p:spPr>
        <p:txBody>
          <a:bodyPr/>
          <a:lstStyle>
            <a:lvl1pPr algn="l">
              <a:defRPr sz="4000"/>
            </a:lvl1pPr>
          </a:lstStyle>
          <a:p>
            <a:r>
              <a:rPr lang="es-ES" smtClean="0"/>
              <a:t>Haga clic para modificar el estilo de título del patrón</a:t>
            </a:r>
            <a:endParaRPr lang="en-US"/>
          </a:p>
        </p:txBody>
      </p:sp>
      <p:sp>
        <p:nvSpPr>
          <p:cNvPr id="3" name="2 Marcador de texto"/>
          <p:cNvSpPr>
            <a:spLocks noGrp="1"/>
          </p:cNvSpPr>
          <p:nvPr>
            <p:ph type="body" sz="half" idx="1"/>
          </p:nvPr>
        </p:nvSpPr>
        <p:spPr>
          <a:xfrm>
            <a:off x="457200" y="1600200"/>
            <a:ext cx="8229600" cy="21859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57200" y="3938588"/>
            <a:ext cx="8229600" cy="218757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1066800" y="838200"/>
            <a:ext cx="7772400" cy="5378450"/>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7"/>
          <p:cNvSpPr>
            <a:spLocks noGrp="1" noChangeArrowheads="1"/>
          </p:cNvSpPr>
          <p:nvPr>
            <p:ph type="dt" sz="half" idx="10"/>
          </p:nvPr>
        </p:nvSpPr>
        <p:spPr>
          <a:xfrm>
            <a:off x="1066800" y="6413500"/>
            <a:ext cx="1905000" cy="457200"/>
          </a:xfrm>
          <a:prstGeom prst="rect">
            <a:avLst/>
          </a:prstGeom>
          <a:ln/>
        </p:spPr>
        <p:txBody>
          <a:bodyPr/>
          <a:lstStyle>
            <a:lvl1pPr>
              <a:defRPr/>
            </a:lvl1pPr>
          </a:lstStyle>
          <a:p>
            <a:pPr>
              <a:defRPr/>
            </a:pPr>
            <a:endParaRPr lang="es-ES" altLang="es-ES"/>
          </a:p>
        </p:txBody>
      </p:sp>
      <p:sp>
        <p:nvSpPr>
          <p:cNvPr id="4" name="Rectangle 8"/>
          <p:cNvSpPr>
            <a:spLocks noGrp="1" noChangeArrowheads="1"/>
          </p:cNvSpPr>
          <p:nvPr>
            <p:ph type="ftr" sz="quarter" idx="11"/>
          </p:nvPr>
        </p:nvSpPr>
        <p:spPr>
          <a:xfrm>
            <a:off x="3429000" y="6413500"/>
            <a:ext cx="2895600" cy="457200"/>
          </a:xfrm>
          <a:prstGeom prst="rect">
            <a:avLst/>
          </a:prstGeom>
          <a:ln/>
        </p:spPr>
        <p:txBody>
          <a:bodyPr/>
          <a:lstStyle>
            <a:lvl1pPr>
              <a:defRPr/>
            </a:lvl1pPr>
          </a:lstStyle>
          <a:p>
            <a:pPr>
              <a:defRPr/>
            </a:pPr>
            <a:endParaRPr lang="es-ES" altLang="es-ES"/>
          </a:p>
        </p:txBody>
      </p:sp>
      <p:sp>
        <p:nvSpPr>
          <p:cNvPr id="5" name="Rectangle 11"/>
          <p:cNvSpPr>
            <a:spLocks noGrp="1" noChangeArrowheads="1"/>
          </p:cNvSpPr>
          <p:nvPr>
            <p:ph type="sldNum" sz="quarter" idx="12"/>
          </p:nvPr>
        </p:nvSpPr>
        <p:spPr>
          <a:xfrm>
            <a:off x="8229600" y="6413500"/>
            <a:ext cx="914400" cy="457200"/>
          </a:xfrm>
          <a:prstGeom prst="rect">
            <a:avLst/>
          </a:prstGeom>
          <a:ln/>
        </p:spPr>
        <p:txBody>
          <a:bodyPr/>
          <a:lstStyle>
            <a:lvl1pPr>
              <a:defRPr/>
            </a:lvl1pPr>
          </a:lstStyle>
          <a:p>
            <a:pPr>
              <a:defRPr/>
            </a:pPr>
            <a:fld id="{CF1F084F-ADBB-43A9-B21C-7966838324ED}" type="slidenum">
              <a:rPr lang="es-ES" altLang="es-ES"/>
              <a:pPr>
                <a:defRPr/>
              </a:pPr>
              <a:t>‹Nº›</a:t>
            </a:fld>
            <a:endParaRPr lang="es-ES" altLang="es-ES" sz="1400"/>
          </a:p>
        </p:txBody>
      </p:sp>
    </p:spTree>
    <p:extLst>
      <p:ext uri="{BB962C8B-B14F-4D97-AF65-F5344CB8AC3E}">
        <p14:creationId xmlns:p14="http://schemas.microsoft.com/office/powerpoint/2010/main" val="173445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08056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01952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970672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9483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331" y="3051013"/>
            <a:ext cx="3829520"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4629150" y="3051013"/>
            <a:ext cx="382905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5775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859505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580029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051490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217246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36074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8361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0992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69694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133804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2724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035324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587913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OverObj">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13905"/>
            <a:ext cx="8229600" cy="1143000"/>
          </a:xfrm>
          <a:prstGeom prst="rect">
            <a:avLst/>
          </a:prstGeom>
        </p:spPr>
        <p:txBody>
          <a:bodyPr/>
          <a:lstStyle>
            <a:lvl1pPr algn="l">
              <a:defRPr sz="4000"/>
            </a:lvl1pPr>
          </a:lstStyle>
          <a:p>
            <a:r>
              <a:rPr lang="es-ES" smtClean="0"/>
              <a:t>Haga clic para modificar el estilo de título del patrón</a:t>
            </a:r>
            <a:endParaRPr lang="en-US"/>
          </a:p>
        </p:txBody>
      </p:sp>
      <p:sp>
        <p:nvSpPr>
          <p:cNvPr id="3" name="2 Marcador de texto"/>
          <p:cNvSpPr>
            <a:spLocks noGrp="1"/>
          </p:cNvSpPr>
          <p:nvPr>
            <p:ph type="body" sz="half" idx="1"/>
          </p:nvPr>
        </p:nvSpPr>
        <p:spPr>
          <a:xfrm>
            <a:off x="457200" y="1600200"/>
            <a:ext cx="8229600" cy="21859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57200" y="3938588"/>
            <a:ext cx="8229600" cy="218757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230218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1066800" y="838200"/>
            <a:ext cx="7772400" cy="5378450"/>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7"/>
          <p:cNvSpPr>
            <a:spLocks noGrp="1" noChangeArrowheads="1"/>
          </p:cNvSpPr>
          <p:nvPr>
            <p:ph type="dt" sz="half" idx="10"/>
          </p:nvPr>
        </p:nvSpPr>
        <p:spPr>
          <a:xfrm>
            <a:off x="1066800" y="6413500"/>
            <a:ext cx="1905000" cy="457200"/>
          </a:xfrm>
          <a:prstGeom prst="rect">
            <a:avLst/>
          </a:prstGeom>
          <a:ln/>
        </p:spPr>
        <p:txBody>
          <a:bodyPr/>
          <a:lstStyle>
            <a:lvl1pPr>
              <a:defRPr/>
            </a:lvl1pPr>
          </a:lstStyle>
          <a:p>
            <a:pPr>
              <a:defRPr/>
            </a:pPr>
            <a:endParaRPr lang="es-ES" altLang="es-ES"/>
          </a:p>
        </p:txBody>
      </p:sp>
      <p:sp>
        <p:nvSpPr>
          <p:cNvPr id="4" name="Rectangle 8"/>
          <p:cNvSpPr>
            <a:spLocks noGrp="1" noChangeArrowheads="1"/>
          </p:cNvSpPr>
          <p:nvPr>
            <p:ph type="ftr" sz="quarter" idx="11"/>
          </p:nvPr>
        </p:nvSpPr>
        <p:spPr>
          <a:xfrm>
            <a:off x="3429000" y="6413500"/>
            <a:ext cx="2895600" cy="457200"/>
          </a:xfrm>
          <a:prstGeom prst="rect">
            <a:avLst/>
          </a:prstGeom>
          <a:ln/>
        </p:spPr>
        <p:txBody>
          <a:bodyPr/>
          <a:lstStyle>
            <a:lvl1pPr>
              <a:defRPr/>
            </a:lvl1pPr>
          </a:lstStyle>
          <a:p>
            <a:pPr>
              <a:defRPr/>
            </a:pPr>
            <a:endParaRPr lang="es-ES" altLang="es-ES"/>
          </a:p>
        </p:txBody>
      </p:sp>
      <p:sp>
        <p:nvSpPr>
          <p:cNvPr id="5" name="Rectangle 11"/>
          <p:cNvSpPr>
            <a:spLocks noGrp="1" noChangeArrowheads="1"/>
          </p:cNvSpPr>
          <p:nvPr>
            <p:ph type="sldNum" sz="quarter" idx="12"/>
          </p:nvPr>
        </p:nvSpPr>
        <p:spPr>
          <a:xfrm>
            <a:off x="8229600" y="6413500"/>
            <a:ext cx="914400" cy="457200"/>
          </a:xfrm>
          <a:prstGeom prst="rect">
            <a:avLst/>
          </a:prstGeom>
          <a:ln/>
        </p:spPr>
        <p:txBody>
          <a:bodyPr/>
          <a:lstStyle>
            <a:lvl1pPr>
              <a:defRPr/>
            </a:lvl1pPr>
          </a:lstStyle>
          <a:p>
            <a:pPr>
              <a:defRPr/>
            </a:pPr>
            <a:fld id="{CF1F084F-ADBB-43A9-B21C-7966838324ED}" type="slidenum">
              <a:rPr lang="es-ES" altLang="es-ES"/>
              <a:pPr>
                <a:defRPr/>
              </a:pPr>
              <a:t>‹Nº›</a:t>
            </a:fld>
            <a:endParaRPr lang="es-ES" altLang="es-ES" sz="1400"/>
          </a:p>
        </p:txBody>
      </p:sp>
    </p:spTree>
    <p:extLst>
      <p:ext uri="{BB962C8B-B14F-4D97-AF65-F5344CB8AC3E}">
        <p14:creationId xmlns:p14="http://schemas.microsoft.com/office/powerpoint/2010/main" val="125013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384"/>
            <a:ext cx="8229600" cy="1143000"/>
          </a:xfrm>
          <a:prstGeom prst="rect">
            <a:avLst/>
          </a:prstGeom>
        </p:spPr>
        <p:txBody>
          <a:bodyPr/>
          <a:lstStyle>
            <a:lvl1pPr algn="l">
              <a:defRPr sz="4000"/>
            </a:lvl1pPr>
          </a:lstStyle>
          <a:p>
            <a:r>
              <a:rPr lang="es-ES" dirty="0"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image" Target="../media/image2.png"/><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9" r:id="rId13"/>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4098" name="4 CuadroTexto"/>
          <p:cNvSpPr txBox="1">
            <a:spLocks noChangeArrowheads="1"/>
          </p:cNvSpPr>
          <p:nvPr/>
        </p:nvSpPr>
        <p:spPr bwMode="auto">
          <a:xfrm>
            <a:off x="357188" y="5357813"/>
            <a:ext cx="2498725" cy="738187"/>
          </a:xfrm>
          <a:prstGeom prst="rect">
            <a:avLst/>
          </a:prstGeom>
          <a:noFill/>
          <a:ln w="9525">
            <a:noFill/>
            <a:miter lim="800000"/>
            <a:headEnd/>
            <a:tailEnd/>
          </a:ln>
        </p:spPr>
        <p:txBody>
          <a:bodyPr wrap="none">
            <a:spAutoFit/>
          </a:bodyPr>
          <a:lstStyle/>
          <a:p>
            <a:pPr>
              <a:defRPr/>
            </a:pPr>
            <a:r>
              <a:rPr lang="es-CL" sz="2400" b="1">
                <a:solidFill>
                  <a:schemeClr val="bg1"/>
                </a:solidFill>
                <a:latin typeface="Calibri" pitchFamily="34" charset="0"/>
              </a:rPr>
              <a:t>XXXXX X XX  XXXX</a:t>
            </a:r>
          </a:p>
          <a:p>
            <a:pPr>
              <a:defRPr/>
            </a:pPr>
            <a:r>
              <a:rPr lang="es-CL" b="1">
                <a:solidFill>
                  <a:schemeClr val="bg1"/>
                </a:solidFill>
                <a:latin typeface="Calibri" pitchFamily="34" charset="0"/>
              </a:rPr>
              <a:t>YY’ZZ</a:t>
            </a:r>
            <a:endParaRPr lang="es-CL" sz="1400" b="1">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5/13/2022</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58342152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97768"/>
            <a:ext cx="8229600" cy="1143000"/>
          </a:xfrm>
        </p:spPr>
        <p:txBody>
          <a:bodyPr/>
          <a:lstStyle/>
          <a:p>
            <a:pPr algn="l"/>
            <a:r>
              <a:rPr lang="es-MX" sz="2800" b="1" dirty="0" smtClean="0">
                <a:latin typeface="Comic Sans MS" panose="030F0702030302020204" pitchFamily="66" charset="0"/>
              </a:rPr>
              <a:t>Dinero </a:t>
            </a:r>
            <a:endParaRPr lang="es-MX" sz="2800" b="1" dirty="0">
              <a:latin typeface="Comic Sans MS" panose="030F0702030302020204" pitchFamily="66" charset="0"/>
            </a:endParaRPr>
          </a:p>
        </p:txBody>
      </p:sp>
      <p:sp>
        <p:nvSpPr>
          <p:cNvPr id="3" name="2 Marcador de contenido"/>
          <p:cNvSpPr>
            <a:spLocks noGrp="1"/>
          </p:cNvSpPr>
          <p:nvPr>
            <p:ph sz="quarter" idx="13"/>
          </p:nvPr>
        </p:nvSpPr>
        <p:spPr>
          <a:xfrm>
            <a:off x="457200" y="1124744"/>
            <a:ext cx="8229600" cy="4525963"/>
          </a:xfrm>
        </p:spPr>
        <p:txBody>
          <a:bodyPr>
            <a:normAutofit fontScale="85000" lnSpcReduction="20000"/>
          </a:bodyPr>
          <a:lstStyle/>
          <a:p>
            <a:pPr marL="0" indent="0" algn="just">
              <a:buNone/>
            </a:pPr>
            <a:r>
              <a:rPr lang="es-MX" sz="2400" b="1" dirty="0" smtClean="0">
                <a:solidFill>
                  <a:schemeClr val="accent2"/>
                </a:solidFill>
              </a:rPr>
              <a:t>Algunas definiciones</a:t>
            </a:r>
          </a:p>
          <a:p>
            <a:pPr marL="0" indent="0" algn="just">
              <a:buNone/>
            </a:pPr>
            <a:endParaRPr lang="es-MX" sz="2400" b="1" dirty="0">
              <a:solidFill>
                <a:schemeClr val="accent2"/>
              </a:solidFill>
            </a:endParaRPr>
          </a:p>
          <a:p>
            <a:pPr marL="0" indent="0" algn="just">
              <a:buNone/>
            </a:pPr>
            <a:r>
              <a:rPr lang="es-MX" sz="2400" b="1" dirty="0" smtClean="0">
                <a:solidFill>
                  <a:schemeClr val="accent2"/>
                </a:solidFill>
              </a:rPr>
              <a:t>“</a:t>
            </a:r>
            <a:r>
              <a:rPr lang="es-MX" sz="2400" dirty="0" smtClean="0"/>
              <a:t>Es la cantidad de activos que pueden ser utilizados fácilmente para realizar transacciones </a:t>
            </a:r>
            <a:r>
              <a:rPr lang="es-MX" sz="2400" b="1" dirty="0" smtClean="0">
                <a:solidFill>
                  <a:schemeClr val="accent2"/>
                </a:solidFill>
              </a:rPr>
              <a:t>(&lt;&lt; es el activo más líquido por excelencia&gt;&gt;)”. </a:t>
            </a:r>
          </a:p>
          <a:p>
            <a:pPr algn="just"/>
            <a:endParaRPr lang="es-MX" sz="2400" b="1" dirty="0" smtClean="0">
              <a:solidFill>
                <a:schemeClr val="accent2"/>
              </a:solidFill>
            </a:endParaRPr>
          </a:p>
          <a:p>
            <a:pPr marL="0" indent="0" algn="just">
              <a:buNone/>
            </a:pPr>
            <a:r>
              <a:rPr lang="es-ES_tradnl" altLang="es-CL" sz="2400" dirty="0" smtClean="0"/>
              <a:t>“Es </a:t>
            </a:r>
            <a:r>
              <a:rPr lang="es-ES_tradnl" altLang="es-CL" sz="2400" dirty="0"/>
              <a:t>todo lo que sirva de medio de cambio, en el sentido de que es ampliamente aceptado como medio de pago</a:t>
            </a:r>
            <a:r>
              <a:rPr lang="es-ES_tradnl" altLang="es-CL" sz="2400" dirty="0" smtClean="0"/>
              <a:t>.”</a:t>
            </a:r>
            <a:endParaRPr lang="es-ES" altLang="es-CL" sz="2400" dirty="0"/>
          </a:p>
          <a:p>
            <a:pPr algn="just"/>
            <a:endParaRPr lang="es-MX" sz="2400" dirty="0"/>
          </a:p>
          <a:p>
            <a:pPr algn="just"/>
            <a:r>
              <a:rPr lang="es-MX" sz="2400" dirty="0" smtClean="0"/>
              <a:t>En la teoría macroeconómica, se postula que el dinero cumple tres funciones:</a:t>
            </a:r>
          </a:p>
          <a:p>
            <a:pPr algn="just"/>
            <a:endParaRPr lang="es-MX" sz="2400" dirty="0"/>
          </a:p>
        </p:txBody>
      </p:sp>
      <p:sp>
        <p:nvSpPr>
          <p:cNvPr id="7" name="1 Título"/>
          <p:cNvSpPr txBox="1">
            <a:spLocks/>
          </p:cNvSpPr>
          <p:nvPr/>
        </p:nvSpPr>
        <p:spPr>
          <a:xfrm>
            <a:off x="179148" y="188640"/>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883160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30723" name="Rectangle 11"/>
          <p:cNvSpPr>
            <a:spLocks noChangeArrowheads="1"/>
          </p:cNvSpPr>
          <p:nvPr/>
        </p:nvSpPr>
        <p:spPr bwMode="auto">
          <a:xfrm>
            <a:off x="539750" y="90805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Razones para demandar dinero</a:t>
            </a:r>
            <a:endParaRPr lang="es-ES" altLang="es-CL" b="1" dirty="0">
              <a:latin typeface="+mj-lt"/>
            </a:endParaRPr>
          </a:p>
        </p:txBody>
      </p:sp>
      <p:sp>
        <p:nvSpPr>
          <p:cNvPr id="30724" name="Rectangle 12"/>
          <p:cNvSpPr>
            <a:spLocks noChangeArrowheads="1"/>
          </p:cNvSpPr>
          <p:nvPr/>
        </p:nvSpPr>
        <p:spPr bwMode="auto">
          <a:xfrm>
            <a:off x="609600" y="1597025"/>
            <a:ext cx="853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1.- Transacción:</a:t>
            </a:r>
            <a:r>
              <a:rPr lang="es-ES_tradnl" altLang="es-CL" sz="2000" b="1" dirty="0">
                <a:latin typeface="+mj-lt"/>
              </a:rPr>
              <a:t> </a:t>
            </a:r>
            <a:r>
              <a:rPr lang="es-ES_tradnl" altLang="es-CL" sz="2000" dirty="0">
                <a:latin typeface="+mj-lt"/>
              </a:rPr>
              <a:t>Se mantiene en billetes o depósitos, para realizar compras.</a:t>
            </a:r>
          </a:p>
          <a:p>
            <a:pPr>
              <a:spcBef>
                <a:spcPct val="50000"/>
              </a:spcBef>
            </a:pPr>
            <a:r>
              <a:rPr lang="es-ES_tradnl" altLang="es-CL" sz="2000" dirty="0">
                <a:latin typeface="+mj-lt"/>
              </a:rPr>
              <a:t>      Factores que influyen:  Ingreso </a:t>
            </a:r>
            <a:r>
              <a:rPr lang="es-ES_tradnl" altLang="es-CL" sz="2000" dirty="0" smtClean="0">
                <a:latin typeface="+mj-lt"/>
              </a:rPr>
              <a:t>nacional</a:t>
            </a:r>
            <a:r>
              <a:rPr lang="es-ES_tradnl" altLang="es-CL" sz="2000" dirty="0">
                <a:latin typeface="+mj-lt"/>
              </a:rPr>
              <a:t>, </a:t>
            </a:r>
            <a:r>
              <a:rPr lang="es-ES_tradnl" altLang="es-CL" sz="2000" dirty="0" smtClean="0">
                <a:latin typeface="+mj-lt"/>
              </a:rPr>
              <a:t>factores </a:t>
            </a:r>
            <a:r>
              <a:rPr lang="es-ES_tradnl" altLang="es-CL" sz="2000" dirty="0">
                <a:latin typeface="+mj-lt"/>
              </a:rPr>
              <a:t>institucionales,</a:t>
            </a:r>
          </a:p>
          <a:p>
            <a:pPr>
              <a:spcBef>
                <a:spcPct val="50000"/>
              </a:spcBef>
            </a:pPr>
            <a:r>
              <a:rPr lang="es-ES_tradnl" altLang="es-CL" sz="2000" dirty="0">
                <a:latin typeface="+mj-lt"/>
              </a:rPr>
              <a:t>                                          </a:t>
            </a:r>
            <a:r>
              <a:rPr lang="es-ES_tradnl" altLang="es-CL" sz="2000" dirty="0" smtClean="0">
                <a:latin typeface="+mj-lt"/>
              </a:rPr>
              <a:t>tasa </a:t>
            </a:r>
            <a:r>
              <a:rPr lang="es-ES_tradnl" altLang="es-CL" sz="2000" dirty="0">
                <a:latin typeface="+mj-lt"/>
              </a:rPr>
              <a:t>de interés. </a:t>
            </a:r>
            <a:endParaRPr lang="es-ES" altLang="es-CL" sz="2000" dirty="0">
              <a:latin typeface="+mj-lt"/>
            </a:endParaRPr>
          </a:p>
        </p:txBody>
      </p:sp>
      <p:sp>
        <p:nvSpPr>
          <p:cNvPr id="30725" name="Rectangle 13"/>
          <p:cNvSpPr>
            <a:spLocks noChangeArrowheads="1"/>
          </p:cNvSpPr>
          <p:nvPr/>
        </p:nvSpPr>
        <p:spPr bwMode="auto">
          <a:xfrm>
            <a:off x="609600" y="3140968"/>
            <a:ext cx="853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2.- Precaución:</a:t>
            </a:r>
            <a:r>
              <a:rPr lang="es-ES_tradnl" altLang="es-CL" sz="2000" b="1" dirty="0">
                <a:latin typeface="+mj-lt"/>
              </a:rPr>
              <a:t> </a:t>
            </a:r>
            <a:r>
              <a:rPr lang="es-ES_tradnl" altLang="es-CL" sz="2000" dirty="0">
                <a:latin typeface="+mj-lt"/>
              </a:rPr>
              <a:t>Para hacer frente a contingencias </a:t>
            </a:r>
          </a:p>
          <a:p>
            <a:pPr>
              <a:spcBef>
                <a:spcPct val="50000"/>
              </a:spcBef>
            </a:pPr>
            <a:r>
              <a:rPr lang="es-ES_tradnl" altLang="es-CL" sz="2000" dirty="0">
                <a:latin typeface="+mj-lt"/>
              </a:rPr>
              <a:t>      Factores que influyen:  Ingreso </a:t>
            </a:r>
            <a:r>
              <a:rPr lang="es-ES_tradnl" altLang="es-CL" sz="2000" dirty="0" smtClean="0">
                <a:latin typeface="+mj-lt"/>
              </a:rPr>
              <a:t>nacional</a:t>
            </a:r>
            <a:r>
              <a:rPr lang="es-ES_tradnl" altLang="es-CL" sz="2000" dirty="0">
                <a:latin typeface="+mj-lt"/>
              </a:rPr>
              <a:t>, f</a:t>
            </a:r>
            <a:r>
              <a:rPr lang="es-ES_tradnl" altLang="es-CL" sz="2000" dirty="0" smtClean="0">
                <a:latin typeface="+mj-lt"/>
              </a:rPr>
              <a:t>inalidades crediticias</a:t>
            </a:r>
            <a:r>
              <a:rPr lang="es-ES_tradnl" altLang="es-CL" sz="2000" dirty="0">
                <a:latin typeface="+mj-lt"/>
              </a:rPr>
              <a:t>,</a:t>
            </a:r>
          </a:p>
          <a:p>
            <a:pPr>
              <a:spcBef>
                <a:spcPct val="50000"/>
              </a:spcBef>
            </a:pPr>
            <a:r>
              <a:rPr lang="es-ES_tradnl" altLang="es-CL" sz="2000" dirty="0">
                <a:latin typeface="+mj-lt"/>
              </a:rPr>
              <a:t>                                          </a:t>
            </a:r>
            <a:r>
              <a:rPr lang="es-ES_tradnl" altLang="es-CL" sz="2000" dirty="0" smtClean="0">
                <a:latin typeface="+mj-lt"/>
              </a:rPr>
              <a:t>tasa </a:t>
            </a:r>
            <a:r>
              <a:rPr lang="es-ES_tradnl" altLang="es-CL" sz="2000" dirty="0">
                <a:latin typeface="+mj-lt"/>
              </a:rPr>
              <a:t>de interés. </a:t>
            </a:r>
            <a:endParaRPr lang="es-ES" altLang="es-CL" sz="2000" dirty="0">
              <a:latin typeface="+mj-lt"/>
            </a:endParaRPr>
          </a:p>
        </p:txBody>
      </p:sp>
      <p:sp>
        <p:nvSpPr>
          <p:cNvPr id="30726" name="Rectangle 14"/>
          <p:cNvSpPr>
            <a:spLocks noChangeArrowheads="1"/>
          </p:cNvSpPr>
          <p:nvPr/>
        </p:nvSpPr>
        <p:spPr bwMode="auto">
          <a:xfrm>
            <a:off x="609600" y="4725144"/>
            <a:ext cx="8534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3.- Especulación:</a:t>
            </a:r>
            <a:r>
              <a:rPr lang="es-ES_tradnl" altLang="es-CL" sz="2000" dirty="0">
                <a:latin typeface="+mj-lt"/>
              </a:rPr>
              <a:t> Para aprovechar los cambios en los precios de los activos</a:t>
            </a:r>
          </a:p>
          <a:p>
            <a:pPr>
              <a:spcBef>
                <a:spcPct val="50000"/>
              </a:spcBef>
            </a:pPr>
            <a:r>
              <a:rPr lang="es-ES_tradnl" altLang="es-CL" sz="2000" dirty="0">
                <a:latin typeface="+mj-lt"/>
              </a:rPr>
              <a:t>      Factores que influyen: Tasa de interés. </a:t>
            </a:r>
            <a:endParaRPr lang="es-ES" altLang="es-CL" sz="2000" dirty="0">
              <a:latin typeface="+mj-lt"/>
            </a:endParaRPr>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441593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395288" y="981075"/>
            <a:ext cx="8497887" cy="574675"/>
          </a:xfrm>
        </p:spPr>
        <p:txBody>
          <a:bodyPr/>
          <a:lstStyle/>
          <a:p>
            <a:pPr algn="ctr" eaLnBrk="1" hangingPunct="1">
              <a:lnSpc>
                <a:spcPct val="80000"/>
              </a:lnSpc>
            </a:pPr>
            <a:r>
              <a:rPr lang="es-ES" altLang="es-CL" sz="2800" dirty="0" smtClean="0">
                <a:latin typeface="+mj-lt"/>
              </a:rPr>
              <a:t>L</a:t>
            </a:r>
            <a:r>
              <a:rPr lang="es-ES" altLang="es-CL" sz="2800" baseline="30000" dirty="0" smtClean="0">
                <a:latin typeface="+mj-lt"/>
              </a:rPr>
              <a:t> </a:t>
            </a:r>
            <a:r>
              <a:rPr lang="es-ES" altLang="es-CL" sz="2800" dirty="0" smtClean="0">
                <a:latin typeface="+mj-lt"/>
              </a:rPr>
              <a:t>= k Y – h i</a:t>
            </a:r>
          </a:p>
        </p:txBody>
      </p:sp>
      <p:sp>
        <p:nvSpPr>
          <p:cNvPr id="31747" name="Rectangle 4"/>
          <p:cNvSpPr>
            <a:spLocks noChangeArrowheads="1"/>
          </p:cNvSpPr>
          <p:nvPr/>
        </p:nvSpPr>
        <p:spPr bwMode="auto">
          <a:xfrm>
            <a:off x="0"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sz="2800" dirty="0"/>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1750" name="Rectangle 14"/>
          <p:cNvSpPr>
            <a:spLocks noChangeArrowheads="1"/>
          </p:cNvSpPr>
          <p:nvPr/>
        </p:nvSpPr>
        <p:spPr bwMode="auto">
          <a:xfrm>
            <a:off x="539750" y="1557338"/>
            <a:ext cx="860425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a:latin typeface="+mj-lt"/>
              </a:rPr>
              <a:t>Y: </a:t>
            </a:r>
            <a:r>
              <a:rPr kumimoji="0" lang="es-ES" altLang="es-CL" sz="2000" dirty="0">
                <a:latin typeface="+mj-lt"/>
              </a:rPr>
              <a:t>Nivel de ingreso de la población</a:t>
            </a:r>
          </a:p>
          <a:p>
            <a:endParaRPr kumimoji="0" lang="es-ES" altLang="es-CL" sz="2000" dirty="0">
              <a:latin typeface="+mj-lt"/>
            </a:endParaRPr>
          </a:p>
          <a:p>
            <a:r>
              <a:rPr kumimoji="0" lang="es-ES" altLang="es-CL" b="1" dirty="0">
                <a:latin typeface="+mj-lt"/>
              </a:rPr>
              <a:t>k:  </a:t>
            </a:r>
            <a:r>
              <a:rPr kumimoji="0" lang="es-ES" altLang="es-CL" sz="2000" dirty="0">
                <a:latin typeface="+mj-lt"/>
              </a:rPr>
              <a:t>Cantidad de dinero que las personas desean mantener en efectivo. </a:t>
            </a:r>
          </a:p>
          <a:p>
            <a:r>
              <a:rPr kumimoji="0" lang="es-ES" altLang="es-CL" sz="2000" dirty="0">
                <a:latin typeface="+mj-lt"/>
              </a:rPr>
              <a:t>     Refleja el motivo transacción. Con k &lt;</a:t>
            </a:r>
            <a:r>
              <a:rPr kumimoji="0" lang="es-ES" altLang="es-CL" dirty="0">
                <a:latin typeface="+mj-lt"/>
              </a:rPr>
              <a:t>0</a:t>
            </a:r>
          </a:p>
          <a:p>
            <a:r>
              <a:rPr kumimoji="0" lang="es-ES" altLang="es-CL" sz="2000" dirty="0">
                <a:latin typeface="+mj-lt"/>
              </a:rPr>
              <a:t>     Representa: En </a:t>
            </a:r>
            <a:r>
              <a:rPr kumimoji="0" lang="es-ES" altLang="es-CL" sz="2000" dirty="0" smtClean="0">
                <a:latin typeface="+mj-lt"/>
              </a:rPr>
              <a:t>cuánto </a:t>
            </a:r>
            <a:r>
              <a:rPr kumimoji="0" lang="es-ES" altLang="es-CL" sz="2000" dirty="0">
                <a:latin typeface="+mj-lt"/>
              </a:rPr>
              <a:t>cambia la demanda por saldos reales si </a:t>
            </a:r>
            <a:r>
              <a:rPr kumimoji="0" lang="es-ES" altLang="es-CL" sz="2000" dirty="0" smtClean="0">
                <a:latin typeface="+mj-lt"/>
              </a:rPr>
              <a:t>cambia </a:t>
            </a:r>
            <a:r>
              <a:rPr kumimoji="0" lang="es-ES" altLang="es-CL" sz="2000" dirty="0">
                <a:latin typeface="+mj-lt"/>
              </a:rPr>
              <a:t>el nivel </a:t>
            </a:r>
            <a:r>
              <a:rPr kumimoji="0" lang="es-ES" altLang="es-CL" sz="2000" dirty="0" smtClean="0">
                <a:latin typeface="+mj-lt"/>
              </a:rPr>
              <a:t> </a:t>
            </a:r>
          </a:p>
          <a:p>
            <a:r>
              <a:rPr kumimoji="0" lang="es-ES" altLang="es-CL" sz="2000" dirty="0">
                <a:latin typeface="+mj-lt"/>
              </a:rPr>
              <a:t> </a:t>
            </a:r>
            <a:r>
              <a:rPr kumimoji="0" lang="es-ES" altLang="es-CL" sz="2000" dirty="0" smtClean="0">
                <a:latin typeface="+mj-lt"/>
              </a:rPr>
              <a:t>                           de </a:t>
            </a:r>
            <a:r>
              <a:rPr kumimoji="0" lang="es-ES" altLang="es-CL" sz="2000" dirty="0">
                <a:latin typeface="+mj-lt"/>
              </a:rPr>
              <a:t>ingreso, renta o producto de </a:t>
            </a:r>
            <a:r>
              <a:rPr kumimoji="0" lang="es-ES" altLang="es-CL" sz="2000" dirty="0" smtClean="0">
                <a:latin typeface="+mj-lt"/>
              </a:rPr>
              <a:t>equilibrio</a:t>
            </a:r>
            <a:r>
              <a:rPr kumimoji="0" lang="es-ES" altLang="es-CL" sz="2000" dirty="0">
                <a:latin typeface="+mj-lt"/>
              </a:rPr>
              <a:t>.</a:t>
            </a:r>
          </a:p>
          <a:p>
            <a:endParaRPr kumimoji="0" lang="es-ES" altLang="es-CL" sz="2000" dirty="0">
              <a:latin typeface="+mj-lt"/>
            </a:endParaRPr>
          </a:p>
          <a:p>
            <a:r>
              <a:rPr kumimoji="0" lang="es-ES" altLang="es-CL" b="1" dirty="0">
                <a:latin typeface="+mj-lt"/>
              </a:rPr>
              <a:t>h: </a:t>
            </a:r>
            <a:r>
              <a:rPr kumimoji="0" lang="es-ES" altLang="es-CL" sz="2000" dirty="0">
                <a:latin typeface="+mj-lt"/>
              </a:rPr>
              <a:t>Sensibilidad del dinero a la tasa de interés (i).Recoge el </a:t>
            </a:r>
            <a:r>
              <a:rPr kumimoji="0" lang="es-ES" altLang="es-CL" sz="2000" dirty="0" smtClean="0">
                <a:latin typeface="+mj-lt"/>
              </a:rPr>
              <a:t>costo </a:t>
            </a:r>
            <a:r>
              <a:rPr kumimoji="0" lang="es-ES" altLang="es-CL" sz="2000" dirty="0">
                <a:latin typeface="+mj-lt"/>
              </a:rPr>
              <a:t>de </a:t>
            </a:r>
            <a:r>
              <a:rPr kumimoji="0" lang="es-ES" altLang="es-CL" sz="2000" dirty="0" smtClean="0">
                <a:latin typeface="+mj-lt"/>
              </a:rPr>
              <a:t>oportunidad</a:t>
            </a:r>
            <a:r>
              <a:rPr kumimoji="0" lang="es-ES" altLang="es-CL" sz="2000" dirty="0">
                <a:latin typeface="+mj-lt"/>
              </a:rPr>
              <a:t>. </a:t>
            </a:r>
            <a:r>
              <a:rPr kumimoji="0" lang="es-ES" altLang="es-CL" sz="2000" dirty="0" smtClean="0">
                <a:latin typeface="+mj-lt"/>
              </a:rPr>
              <a:t> </a:t>
            </a:r>
          </a:p>
          <a:p>
            <a:r>
              <a:rPr kumimoji="0" lang="es-ES" altLang="es-CL" sz="2000" dirty="0">
                <a:latin typeface="+mj-lt"/>
              </a:rPr>
              <a:t> </a:t>
            </a:r>
            <a:r>
              <a:rPr kumimoji="0" lang="es-ES" altLang="es-CL" sz="2000" dirty="0" smtClean="0">
                <a:latin typeface="+mj-lt"/>
              </a:rPr>
              <a:t>     Con </a:t>
            </a:r>
            <a:r>
              <a:rPr kumimoji="0" lang="es-ES" altLang="es-CL" sz="2000" dirty="0">
                <a:latin typeface="+mj-lt"/>
              </a:rPr>
              <a:t>h</a:t>
            </a:r>
            <a:r>
              <a:rPr kumimoji="0" lang="es-ES" altLang="es-CL" dirty="0">
                <a:latin typeface="+mj-lt"/>
              </a:rPr>
              <a:t>&gt;0</a:t>
            </a:r>
          </a:p>
          <a:p>
            <a:r>
              <a:rPr kumimoji="0" lang="es-ES" altLang="es-CL" sz="2000" dirty="0">
                <a:latin typeface="+mj-lt"/>
              </a:rPr>
              <a:t>    Representa: En </a:t>
            </a:r>
            <a:r>
              <a:rPr kumimoji="0" lang="es-ES" altLang="es-CL" sz="2000" dirty="0" smtClean="0">
                <a:latin typeface="+mj-lt"/>
              </a:rPr>
              <a:t>cuánto </a:t>
            </a:r>
            <a:r>
              <a:rPr kumimoji="0" lang="es-ES" altLang="es-CL" sz="2000" dirty="0">
                <a:latin typeface="+mj-lt"/>
              </a:rPr>
              <a:t>cambia la demanda por saldos reales por cada </a:t>
            </a:r>
            <a:r>
              <a:rPr kumimoji="0" lang="es-ES" altLang="es-CL" sz="2000" dirty="0" smtClean="0">
                <a:latin typeface="+mj-lt"/>
              </a:rPr>
              <a:t>cambio   </a:t>
            </a:r>
          </a:p>
          <a:p>
            <a:r>
              <a:rPr kumimoji="0" lang="es-ES" altLang="es-CL" sz="2000" dirty="0">
                <a:latin typeface="+mj-lt"/>
              </a:rPr>
              <a:t> </a:t>
            </a:r>
            <a:r>
              <a:rPr kumimoji="0" lang="es-ES" altLang="es-CL" sz="2000" dirty="0" smtClean="0">
                <a:latin typeface="+mj-lt"/>
              </a:rPr>
              <a:t>                           porcentual </a:t>
            </a:r>
            <a:r>
              <a:rPr kumimoji="0" lang="es-ES" altLang="es-CL" sz="2000" dirty="0">
                <a:latin typeface="+mj-lt"/>
              </a:rPr>
              <a:t>en la tasa de interés.</a:t>
            </a:r>
          </a:p>
          <a:p>
            <a:endParaRPr kumimoji="0" lang="es-ES" altLang="es-CL" sz="2000" dirty="0">
              <a:latin typeface="+mj-lt"/>
            </a:endParaRPr>
          </a:p>
          <a:p>
            <a:r>
              <a:rPr kumimoji="0" lang="es-ES" altLang="es-CL" b="1" dirty="0">
                <a:latin typeface="+mj-lt"/>
              </a:rPr>
              <a:t>i: </a:t>
            </a:r>
            <a:r>
              <a:rPr kumimoji="0" lang="es-ES" altLang="es-CL" sz="2000" dirty="0">
                <a:latin typeface="+mj-lt"/>
              </a:rPr>
              <a:t>Tasa de Interés</a:t>
            </a:r>
          </a:p>
        </p:txBody>
      </p:sp>
      <p:sp>
        <p:nvSpPr>
          <p:cNvPr id="7"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011725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395288" y="981075"/>
            <a:ext cx="8497887" cy="574675"/>
          </a:xfrm>
        </p:spPr>
        <p:txBody>
          <a:bodyPr/>
          <a:lstStyle/>
          <a:p>
            <a:pPr algn="ctr" eaLnBrk="1" hangingPunct="1">
              <a:lnSpc>
                <a:spcPct val="80000"/>
              </a:lnSpc>
            </a:pPr>
            <a:r>
              <a:rPr lang="es-ES" altLang="es-CL" sz="2800" dirty="0" smtClean="0">
                <a:latin typeface="+mj-lt"/>
              </a:rPr>
              <a:t>L</a:t>
            </a:r>
            <a:r>
              <a:rPr lang="es-ES" altLang="es-CL" sz="2800" baseline="30000" dirty="0" smtClean="0">
                <a:latin typeface="+mj-lt"/>
              </a:rPr>
              <a:t> </a:t>
            </a:r>
            <a:r>
              <a:rPr lang="es-ES" altLang="es-CL" sz="2800" dirty="0" smtClean="0">
                <a:latin typeface="+mj-lt"/>
              </a:rPr>
              <a:t>= k Y – h i</a:t>
            </a:r>
          </a:p>
        </p:txBody>
      </p:sp>
      <p:sp>
        <p:nvSpPr>
          <p:cNvPr id="31747" name="Rectangle 4"/>
          <p:cNvSpPr>
            <a:spLocks noChangeArrowheads="1"/>
          </p:cNvSpPr>
          <p:nvPr/>
        </p:nvSpPr>
        <p:spPr bwMode="auto">
          <a:xfrm>
            <a:off x="0"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sz="2800" dirty="0"/>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1750" name="Rectangle 14"/>
          <p:cNvSpPr>
            <a:spLocks noChangeArrowheads="1"/>
          </p:cNvSpPr>
          <p:nvPr/>
        </p:nvSpPr>
        <p:spPr bwMode="auto">
          <a:xfrm>
            <a:off x="539750" y="1557338"/>
            <a:ext cx="86042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smtClean="0">
                <a:latin typeface="+mj-lt"/>
              </a:rPr>
              <a:t>Como veremos, la demanda de dinero está compuesta por dos partes:</a:t>
            </a:r>
          </a:p>
          <a:p>
            <a:endParaRPr kumimoji="0" lang="es-ES" altLang="es-CL" b="1" dirty="0">
              <a:latin typeface="+mj-lt"/>
            </a:endParaRPr>
          </a:p>
          <a:p>
            <a:r>
              <a:rPr kumimoji="0" lang="es-ES" altLang="es-CL" b="1" dirty="0" smtClean="0">
                <a:latin typeface="+mj-lt"/>
              </a:rPr>
              <a:t>Demanda Transaccional  L=</a:t>
            </a:r>
            <a:r>
              <a:rPr kumimoji="0" lang="es-ES" altLang="es-CL" b="1" dirty="0" err="1" smtClean="0">
                <a:latin typeface="+mj-lt"/>
              </a:rPr>
              <a:t>kY</a:t>
            </a:r>
            <a:endParaRPr kumimoji="0" lang="es-ES" altLang="es-CL" b="1" dirty="0" smtClean="0">
              <a:latin typeface="+mj-lt"/>
            </a:endParaRPr>
          </a:p>
          <a:p>
            <a:r>
              <a:rPr kumimoji="0" lang="es-ES" altLang="es-CL" dirty="0" smtClean="0">
                <a:latin typeface="+mj-lt"/>
              </a:rPr>
              <a:t>Esta demanda depende en forma directa del nivel del producto. A mayor producto, mayor será la demanda de dinero de un país.</a:t>
            </a:r>
          </a:p>
          <a:p>
            <a:endParaRPr kumimoji="0" lang="es-ES" altLang="es-CL" b="1" dirty="0">
              <a:latin typeface="+mj-lt"/>
            </a:endParaRPr>
          </a:p>
          <a:p>
            <a:r>
              <a:rPr kumimoji="0" lang="es-ES" altLang="es-CL" b="1" dirty="0" smtClean="0">
                <a:latin typeface="+mj-lt"/>
              </a:rPr>
              <a:t>Demanda Especulativa:  L= -hi</a:t>
            </a:r>
            <a:endParaRPr kumimoji="0" lang="es-ES" altLang="es-CL" sz="2000" dirty="0">
              <a:latin typeface="+mj-lt"/>
            </a:endParaRPr>
          </a:p>
          <a:p>
            <a:r>
              <a:rPr kumimoji="0" lang="es-ES" altLang="es-CL" dirty="0">
                <a:latin typeface="+mj-lt"/>
              </a:rPr>
              <a:t>Esta parte de la demanda de dinero depende en forma inversa de la tasa de </a:t>
            </a:r>
            <a:r>
              <a:rPr kumimoji="0" lang="es-ES" altLang="es-CL" dirty="0" smtClean="0">
                <a:latin typeface="+mj-lt"/>
              </a:rPr>
              <a:t>interés.</a:t>
            </a:r>
            <a:endParaRPr kumimoji="0" lang="es-ES" altLang="es-CL" dirty="0">
              <a:latin typeface="+mj-lt"/>
            </a:endParaRPr>
          </a:p>
          <a:p>
            <a:r>
              <a:rPr kumimoji="0" lang="es-ES" altLang="es-CL" dirty="0">
                <a:latin typeface="+mj-lt"/>
              </a:rPr>
              <a:t>A mayor tasa de </a:t>
            </a:r>
            <a:r>
              <a:rPr kumimoji="0" lang="es-ES" altLang="es-CL" dirty="0" smtClean="0">
                <a:latin typeface="+mj-lt"/>
              </a:rPr>
              <a:t>interés, </a:t>
            </a:r>
            <a:r>
              <a:rPr kumimoji="0" lang="es-ES" altLang="es-CL" dirty="0">
                <a:latin typeface="+mj-lt"/>
              </a:rPr>
              <a:t>la población prefiere tener su dinero en el banco ya que de tenerlo en efectivo pierde este </a:t>
            </a:r>
            <a:r>
              <a:rPr kumimoji="0" lang="es-ES" altLang="es-CL" dirty="0" smtClean="0">
                <a:latin typeface="+mj-lt"/>
              </a:rPr>
              <a:t>interés.</a:t>
            </a:r>
            <a:endParaRPr kumimoji="0" lang="es-ES" altLang="es-CL" sz="2000" dirty="0">
              <a:latin typeface="+mj-lt"/>
            </a:endParaRPr>
          </a:p>
        </p:txBody>
      </p:sp>
      <p:sp>
        <p:nvSpPr>
          <p:cNvPr id="7"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104854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4825454" y="2936652"/>
            <a:ext cx="21971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a:solidFill>
                  <a:schemeClr val="tx2"/>
                </a:solidFill>
              </a:rPr>
              <a:t>L = </a:t>
            </a:r>
            <a:r>
              <a:rPr kumimoji="0" lang="es-ES" altLang="es-CL" sz="2800" dirty="0" err="1">
                <a:solidFill>
                  <a:schemeClr val="tx2"/>
                </a:solidFill>
              </a:rPr>
              <a:t>kY</a:t>
            </a:r>
            <a:r>
              <a:rPr kumimoji="0" lang="es-ES" altLang="es-CL" sz="2800" dirty="0">
                <a:solidFill>
                  <a:schemeClr val="tx2"/>
                </a:solidFill>
              </a:rPr>
              <a:t>  -  hi</a:t>
            </a:r>
          </a:p>
        </p:txBody>
      </p:sp>
      <p:sp>
        <p:nvSpPr>
          <p:cNvPr id="32772" name="25 Elipse"/>
          <p:cNvSpPr>
            <a:spLocks noChangeArrowheads="1"/>
          </p:cNvSpPr>
          <p:nvPr/>
        </p:nvSpPr>
        <p:spPr bwMode="auto">
          <a:xfrm>
            <a:off x="5438229" y="2996977"/>
            <a:ext cx="630238" cy="503238"/>
          </a:xfrm>
          <a:prstGeom prst="ellipse">
            <a:avLst/>
          </a:prstGeom>
          <a:noFill/>
          <a:ln w="9525"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CL" altLang="es-CL"/>
          </a:p>
        </p:txBody>
      </p:sp>
      <p:sp>
        <p:nvSpPr>
          <p:cNvPr id="27" name="26 Rectángulo redondeado"/>
          <p:cNvSpPr/>
          <p:nvPr/>
        </p:nvSpPr>
        <p:spPr bwMode="auto">
          <a:xfrm>
            <a:off x="6335167" y="2996977"/>
            <a:ext cx="614362" cy="503238"/>
          </a:xfrm>
          <a:prstGeom prst="roundRect">
            <a:avLst/>
          </a:prstGeom>
          <a:no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s-CL"/>
          </a:p>
        </p:txBody>
      </p:sp>
      <p:cxnSp>
        <p:nvCxnSpPr>
          <p:cNvPr id="32774" name="28 Conector recto de flecha"/>
          <p:cNvCxnSpPr>
            <a:cxnSpLocks noChangeShapeType="1"/>
            <a:endCxn id="27" idx="2"/>
          </p:cNvCxnSpPr>
          <p:nvPr/>
        </p:nvCxnSpPr>
        <p:spPr bwMode="auto">
          <a:xfrm>
            <a:off x="6643142" y="3500215"/>
            <a:ext cx="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2775" name="29 CuadroTexto"/>
          <p:cNvSpPr txBox="1">
            <a:spLocks noChangeArrowheads="1"/>
          </p:cNvSpPr>
          <p:nvPr/>
        </p:nvSpPr>
        <p:spPr bwMode="auto">
          <a:xfrm>
            <a:off x="4788024" y="3801234"/>
            <a:ext cx="2017712" cy="70788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r>
              <a:rPr lang="es-CL" altLang="es-CL" sz="2000" dirty="0">
                <a:latin typeface="+mn-lt"/>
              </a:rPr>
              <a:t>Demanda Transaccional</a:t>
            </a:r>
          </a:p>
        </p:txBody>
      </p:sp>
      <p:sp>
        <p:nvSpPr>
          <p:cNvPr id="31" name="30 CuadroTexto"/>
          <p:cNvSpPr txBox="1"/>
          <p:nvPr/>
        </p:nvSpPr>
        <p:spPr>
          <a:xfrm>
            <a:off x="5653608" y="1988840"/>
            <a:ext cx="1944389" cy="707886"/>
          </a:xfrm>
          <a:prstGeom prst="rect">
            <a:avLst/>
          </a:prstGeom>
          <a:noFill/>
          <a:ln>
            <a:solidFill>
              <a:schemeClr val="accent1">
                <a:lumMod val="50000"/>
              </a:schemeClr>
            </a:solidFill>
          </a:ln>
        </p:spPr>
        <p:txBody>
          <a:bodyPr wrap="square">
            <a:spAutoFit/>
          </a:bodyPr>
          <a:lstStyle/>
          <a:p>
            <a:pPr algn="ctr">
              <a:defRPr/>
            </a:pPr>
            <a:r>
              <a:rPr lang="es-CL" sz="2000" dirty="0">
                <a:latin typeface="+mj-lt"/>
              </a:rPr>
              <a:t>Demanda Especulativa</a:t>
            </a:r>
          </a:p>
        </p:txBody>
      </p:sp>
      <p:cxnSp>
        <p:nvCxnSpPr>
          <p:cNvPr id="32778" name="4 Conector recto de flecha"/>
          <p:cNvCxnSpPr>
            <a:cxnSpLocks noChangeShapeType="1"/>
            <a:endCxn id="32775" idx="0"/>
          </p:cNvCxnSpPr>
          <p:nvPr/>
        </p:nvCxnSpPr>
        <p:spPr bwMode="auto">
          <a:xfrm>
            <a:off x="5754142" y="3500215"/>
            <a:ext cx="42738" cy="301019"/>
          </a:xfrm>
          <a:prstGeom prst="straightConnector1">
            <a:avLst/>
          </a:prstGeom>
          <a:noFill/>
          <a:ln w="9525" algn="ctr">
            <a:solidFill>
              <a:srgbClr val="C00000"/>
            </a:solidFill>
            <a:miter lim="800000"/>
            <a:headEnd/>
            <a:tailEnd type="arrow" w="med" len="med"/>
          </a:ln>
          <a:extLst>
            <a:ext uri="{909E8E84-426E-40DD-AFC4-6F175D3DCCD1}">
              <a14:hiddenFill xmlns:a14="http://schemas.microsoft.com/office/drawing/2010/main">
                <a:noFill/>
              </a14:hiddenFill>
            </a:ext>
          </a:extLst>
        </p:spPr>
      </p:cxnSp>
      <p:grpSp>
        <p:nvGrpSpPr>
          <p:cNvPr id="5" name="4 Grupo"/>
          <p:cNvGrpSpPr/>
          <p:nvPr/>
        </p:nvGrpSpPr>
        <p:grpSpPr>
          <a:xfrm>
            <a:off x="827088" y="1850479"/>
            <a:ext cx="4781550" cy="4163457"/>
            <a:chOff x="827088" y="1850479"/>
            <a:chExt cx="3311525" cy="4163457"/>
          </a:xfrm>
        </p:grpSpPr>
        <p:sp>
          <p:nvSpPr>
            <p:cNvPr id="32780" name="Line 5"/>
            <p:cNvSpPr>
              <a:spLocks noChangeShapeType="1"/>
            </p:cNvSpPr>
            <p:nvPr/>
          </p:nvSpPr>
          <p:spPr bwMode="auto">
            <a:xfrm flipV="1">
              <a:off x="1260475" y="1961604"/>
              <a:ext cx="0" cy="35718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2781" name="Line 6"/>
            <p:cNvSpPr>
              <a:spLocks noChangeShapeType="1"/>
            </p:cNvSpPr>
            <p:nvPr/>
          </p:nvSpPr>
          <p:spPr bwMode="auto">
            <a:xfrm>
              <a:off x="1260475" y="5533479"/>
              <a:ext cx="2374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2782" name="Line 7"/>
            <p:cNvSpPr>
              <a:spLocks noChangeShapeType="1"/>
            </p:cNvSpPr>
            <p:nvPr/>
          </p:nvSpPr>
          <p:spPr bwMode="auto">
            <a:xfrm flipV="1">
              <a:off x="1836738" y="3264942"/>
              <a:ext cx="0" cy="223202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83" name="Text Box 8"/>
            <p:cNvSpPr txBox="1">
              <a:spLocks noChangeArrowheads="1"/>
            </p:cNvSpPr>
            <p:nvPr/>
          </p:nvSpPr>
          <p:spPr bwMode="auto">
            <a:xfrm>
              <a:off x="827088" y="1850479"/>
              <a:ext cx="43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p>
          </p:txBody>
        </p:sp>
        <p:sp>
          <p:nvSpPr>
            <p:cNvPr id="32784" name="Text Box 9"/>
            <p:cNvSpPr txBox="1">
              <a:spLocks noChangeArrowheads="1"/>
            </p:cNvSpPr>
            <p:nvPr/>
          </p:nvSpPr>
          <p:spPr bwMode="auto">
            <a:xfrm>
              <a:off x="2771775" y="5606504"/>
              <a:ext cx="1366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p>
          </p:txBody>
        </p:sp>
        <p:sp>
          <p:nvSpPr>
            <p:cNvPr id="32785" name="Text Box 10"/>
            <p:cNvSpPr txBox="1">
              <a:spLocks noChangeArrowheads="1"/>
            </p:cNvSpPr>
            <p:nvPr/>
          </p:nvSpPr>
          <p:spPr bwMode="auto">
            <a:xfrm>
              <a:off x="1476375" y="5644604"/>
              <a:ext cx="86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L</a:t>
              </a:r>
              <a:r>
                <a:rPr kumimoji="0" lang="es-ES" altLang="es-CL" sz="1800" baseline="-25000">
                  <a:latin typeface="Verdana" pitchFamily="34" charset="0"/>
                </a:rPr>
                <a:t>1</a:t>
              </a:r>
              <a:endParaRPr kumimoji="0" lang="es-ES" altLang="es-CL" sz="1800">
                <a:latin typeface="Verdana" pitchFamily="34" charset="0"/>
              </a:endParaRPr>
            </a:p>
          </p:txBody>
        </p:sp>
        <p:sp>
          <p:nvSpPr>
            <p:cNvPr id="32786" name="Text Box 11"/>
            <p:cNvSpPr txBox="1">
              <a:spLocks noChangeArrowheads="1"/>
            </p:cNvSpPr>
            <p:nvPr/>
          </p:nvSpPr>
          <p:spPr bwMode="auto">
            <a:xfrm>
              <a:off x="2339975" y="4898479"/>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L= kY - hi</a:t>
              </a:r>
            </a:p>
          </p:txBody>
        </p:sp>
        <p:sp>
          <p:nvSpPr>
            <p:cNvPr id="32787" name="Line 12"/>
            <p:cNvSpPr>
              <a:spLocks noChangeShapeType="1"/>
            </p:cNvSpPr>
            <p:nvPr/>
          </p:nvSpPr>
          <p:spPr bwMode="auto">
            <a:xfrm>
              <a:off x="1476375" y="2260054"/>
              <a:ext cx="1150938" cy="300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32788" name="Line 13"/>
            <p:cNvSpPr>
              <a:spLocks noChangeShapeType="1"/>
            </p:cNvSpPr>
            <p:nvPr/>
          </p:nvSpPr>
          <p:spPr bwMode="auto">
            <a:xfrm>
              <a:off x="1260475" y="3264942"/>
              <a:ext cx="576263"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89" name="Line 14"/>
            <p:cNvSpPr>
              <a:spLocks noChangeShapeType="1"/>
            </p:cNvSpPr>
            <p:nvPr/>
          </p:nvSpPr>
          <p:spPr bwMode="auto">
            <a:xfrm>
              <a:off x="1260475" y="4714329"/>
              <a:ext cx="115252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90" name="Text Box 15"/>
            <p:cNvSpPr txBox="1">
              <a:spLocks noChangeArrowheads="1"/>
            </p:cNvSpPr>
            <p:nvPr/>
          </p:nvSpPr>
          <p:spPr bwMode="auto">
            <a:xfrm>
              <a:off x="827088" y="2891879"/>
              <a:ext cx="43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r>
                <a:rPr kumimoji="0" lang="es-ES" altLang="es-CL" sz="1800" baseline="-25000">
                  <a:latin typeface="Verdana" pitchFamily="34" charset="0"/>
                </a:rPr>
                <a:t>1</a:t>
              </a:r>
            </a:p>
          </p:txBody>
        </p:sp>
        <p:sp>
          <p:nvSpPr>
            <p:cNvPr id="32791" name="Text Box 16"/>
            <p:cNvSpPr txBox="1">
              <a:spLocks noChangeArrowheads="1"/>
            </p:cNvSpPr>
            <p:nvPr/>
          </p:nvSpPr>
          <p:spPr bwMode="auto">
            <a:xfrm>
              <a:off x="828675" y="4417467"/>
              <a:ext cx="43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r>
                <a:rPr kumimoji="0" lang="es-ES" altLang="es-CL" sz="1800" baseline="-25000">
                  <a:latin typeface="Verdana" pitchFamily="34" charset="0"/>
                </a:rPr>
                <a:t>2</a:t>
              </a:r>
            </a:p>
          </p:txBody>
        </p:sp>
        <p:sp>
          <p:nvSpPr>
            <p:cNvPr id="32792" name="Line 17"/>
            <p:cNvSpPr>
              <a:spLocks noChangeShapeType="1"/>
            </p:cNvSpPr>
            <p:nvPr/>
          </p:nvSpPr>
          <p:spPr bwMode="auto">
            <a:xfrm flipV="1">
              <a:off x="2413000" y="4714329"/>
              <a:ext cx="0" cy="7826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93" name="Text Box 18"/>
            <p:cNvSpPr txBox="1">
              <a:spLocks noChangeArrowheads="1"/>
            </p:cNvSpPr>
            <p:nvPr/>
          </p:nvSpPr>
          <p:spPr bwMode="auto">
            <a:xfrm>
              <a:off x="1979613" y="5606504"/>
              <a:ext cx="86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L</a:t>
              </a:r>
              <a:r>
                <a:rPr kumimoji="0" lang="es-ES" altLang="es-CL" sz="1800" baseline="-25000">
                  <a:latin typeface="Verdana" pitchFamily="34" charset="0"/>
                </a:rPr>
                <a:t>2</a:t>
              </a:r>
            </a:p>
          </p:txBody>
        </p:sp>
        <p:sp>
          <p:nvSpPr>
            <p:cNvPr id="32794" name="Line 19"/>
            <p:cNvSpPr>
              <a:spLocks noChangeShapeType="1"/>
            </p:cNvSpPr>
            <p:nvPr/>
          </p:nvSpPr>
          <p:spPr bwMode="auto">
            <a:xfrm>
              <a:off x="1044575" y="3711029"/>
              <a:ext cx="0" cy="6683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2795" name="Line 20"/>
            <p:cNvSpPr>
              <a:spLocks noChangeShapeType="1"/>
            </p:cNvSpPr>
            <p:nvPr/>
          </p:nvSpPr>
          <p:spPr bwMode="auto">
            <a:xfrm>
              <a:off x="1979613" y="5830342"/>
              <a:ext cx="2889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grpSp>
      <p:cxnSp>
        <p:nvCxnSpPr>
          <p:cNvPr id="43" name="42 Conector recto de flecha"/>
          <p:cNvCxnSpPr>
            <a:stCxn id="27" idx="0"/>
            <a:endCxn id="31" idx="2"/>
          </p:cNvCxnSpPr>
          <p:nvPr/>
        </p:nvCxnSpPr>
        <p:spPr bwMode="auto">
          <a:xfrm flipH="1" flipV="1">
            <a:off x="6625803" y="2696726"/>
            <a:ext cx="16545" cy="300251"/>
          </a:xfrm>
          <a:prstGeom prst="straightConnector1">
            <a:avLst/>
          </a:prstGeom>
          <a:solidFill>
            <a:schemeClr val="accent1"/>
          </a:solidFill>
          <a:ln w="9525" cap="flat" cmpd="sng" algn="ctr">
            <a:solidFill>
              <a:schemeClr val="accent1">
                <a:lumMod val="50000"/>
              </a:schemeClr>
            </a:solidFill>
            <a:prstDash val="solid"/>
            <a:miter lim="800000"/>
            <a:headEnd type="none" w="med" len="med"/>
            <a:tailEnd type="arrow"/>
          </a:ln>
          <a:effectLst/>
        </p:spPr>
      </p:cxnSp>
      <p:sp>
        <p:nvSpPr>
          <p:cNvPr id="33"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Gráficamente </a:t>
            </a:r>
            <a:endParaRPr lang="es-MX" sz="2400" kern="0" dirty="0">
              <a:latin typeface="Comic Sans MS" panose="030F0702030302020204" pitchFamily="66" charset="0"/>
            </a:endParaRPr>
          </a:p>
        </p:txBody>
      </p:sp>
      <p:sp>
        <p:nvSpPr>
          <p:cNvPr id="29"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3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77057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nvGrpSpPr>
          <p:cNvPr id="3" name="2 Grupo"/>
          <p:cNvGrpSpPr/>
          <p:nvPr/>
        </p:nvGrpSpPr>
        <p:grpSpPr>
          <a:xfrm>
            <a:off x="1259632" y="2240760"/>
            <a:ext cx="5976019" cy="3780528"/>
            <a:chOff x="684213" y="2811463"/>
            <a:chExt cx="3743325" cy="3168188"/>
          </a:xfrm>
        </p:grpSpPr>
        <p:sp>
          <p:nvSpPr>
            <p:cNvPr id="33798" name="Line 6"/>
            <p:cNvSpPr>
              <a:spLocks noChangeShapeType="1"/>
            </p:cNvSpPr>
            <p:nvPr/>
          </p:nvSpPr>
          <p:spPr bwMode="auto">
            <a:xfrm flipV="1">
              <a:off x="1149350" y="2811463"/>
              <a:ext cx="0" cy="2878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799" name="Line 7"/>
            <p:cNvSpPr>
              <a:spLocks noChangeShapeType="1"/>
            </p:cNvSpPr>
            <p:nvPr/>
          </p:nvSpPr>
          <p:spPr bwMode="auto">
            <a:xfrm>
              <a:off x="1149350" y="5689600"/>
              <a:ext cx="2197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800" name="Line 8"/>
            <p:cNvSpPr>
              <a:spLocks noChangeShapeType="1"/>
            </p:cNvSpPr>
            <p:nvPr/>
          </p:nvSpPr>
          <p:spPr bwMode="auto">
            <a:xfrm>
              <a:off x="1349375" y="3194050"/>
              <a:ext cx="1196975" cy="2303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sz="2400"/>
            </a:p>
          </p:txBody>
        </p:sp>
        <p:sp>
          <p:nvSpPr>
            <p:cNvPr id="33801" name="Text Box 9"/>
            <p:cNvSpPr txBox="1">
              <a:spLocks noChangeArrowheads="1"/>
            </p:cNvSpPr>
            <p:nvPr/>
          </p:nvSpPr>
          <p:spPr bwMode="auto">
            <a:xfrm>
              <a:off x="2251075" y="5149850"/>
              <a:ext cx="1528763"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0</a:t>
              </a:r>
              <a:r>
                <a:rPr kumimoji="0" lang="es-ES" altLang="es-CL">
                  <a:latin typeface="Verdana" pitchFamily="34" charset="0"/>
                </a:rPr>
                <a:t>= kY</a:t>
              </a:r>
              <a:r>
                <a:rPr kumimoji="0" lang="es-ES" altLang="es-CL" baseline="-25000">
                  <a:latin typeface="Verdana" pitchFamily="34" charset="0"/>
                </a:rPr>
                <a:t>0</a:t>
              </a:r>
              <a:r>
                <a:rPr kumimoji="0" lang="es-ES" altLang="es-CL">
                  <a:latin typeface="Verdana" pitchFamily="34" charset="0"/>
                </a:rPr>
                <a:t>-hi</a:t>
              </a:r>
            </a:p>
          </p:txBody>
        </p:sp>
        <p:sp>
          <p:nvSpPr>
            <p:cNvPr id="33802" name="Text Box 10"/>
            <p:cNvSpPr txBox="1">
              <a:spLocks noChangeArrowheads="1"/>
            </p:cNvSpPr>
            <p:nvPr/>
          </p:nvSpPr>
          <p:spPr bwMode="auto">
            <a:xfrm>
              <a:off x="684213" y="2811463"/>
              <a:ext cx="398462"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p>
          </p:txBody>
        </p:sp>
        <p:sp>
          <p:nvSpPr>
            <p:cNvPr id="33803" name="Text Box 11"/>
            <p:cNvSpPr txBox="1">
              <a:spLocks noChangeArrowheads="1"/>
            </p:cNvSpPr>
            <p:nvPr/>
          </p:nvSpPr>
          <p:spPr bwMode="auto">
            <a:xfrm>
              <a:off x="2946400" y="5592763"/>
              <a:ext cx="1263650"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M/P</a:t>
              </a:r>
            </a:p>
          </p:txBody>
        </p:sp>
        <p:sp>
          <p:nvSpPr>
            <p:cNvPr id="33804" name="Line 8"/>
            <p:cNvSpPr>
              <a:spLocks noChangeShapeType="1"/>
            </p:cNvSpPr>
            <p:nvPr/>
          </p:nvSpPr>
          <p:spPr bwMode="auto">
            <a:xfrm>
              <a:off x="2071688" y="2811463"/>
              <a:ext cx="1196975" cy="2303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sz="2400"/>
            </a:p>
          </p:txBody>
        </p:sp>
        <p:sp>
          <p:nvSpPr>
            <p:cNvPr id="33805" name="Text Box 9"/>
            <p:cNvSpPr txBox="1">
              <a:spLocks noChangeArrowheads="1"/>
            </p:cNvSpPr>
            <p:nvPr/>
          </p:nvSpPr>
          <p:spPr bwMode="auto">
            <a:xfrm>
              <a:off x="2898775" y="4649788"/>
              <a:ext cx="1528763"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1</a:t>
              </a:r>
              <a:r>
                <a:rPr kumimoji="0" lang="es-ES" altLang="es-CL">
                  <a:latin typeface="Verdana" pitchFamily="34" charset="0"/>
                </a:rPr>
                <a:t>= kY</a:t>
              </a:r>
              <a:r>
                <a:rPr kumimoji="0" lang="es-ES" altLang="es-CL" baseline="-25000">
                  <a:latin typeface="Verdana" pitchFamily="34" charset="0"/>
                </a:rPr>
                <a:t>1</a:t>
              </a:r>
              <a:r>
                <a:rPr kumimoji="0" lang="es-ES" altLang="es-CL">
                  <a:latin typeface="Verdana" pitchFamily="34" charset="0"/>
                </a:rPr>
                <a:t>-hi</a:t>
              </a:r>
            </a:p>
          </p:txBody>
        </p:sp>
        <p:cxnSp>
          <p:nvCxnSpPr>
            <p:cNvPr id="33806" name="3 Conector recto de flecha"/>
            <p:cNvCxnSpPr>
              <a:cxnSpLocks noChangeShapeType="1"/>
            </p:cNvCxnSpPr>
            <p:nvPr/>
          </p:nvCxnSpPr>
          <p:spPr bwMode="auto">
            <a:xfrm>
              <a:off x="1949450" y="3962400"/>
              <a:ext cx="596900" cy="0"/>
            </a:xfrm>
            <a:prstGeom prst="straightConnector1">
              <a:avLst/>
            </a:prstGeom>
            <a:noFill/>
            <a:ln w="9525"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33807" name="Text Box 9"/>
            <p:cNvSpPr txBox="1">
              <a:spLocks noChangeArrowheads="1"/>
            </p:cNvSpPr>
            <p:nvPr/>
          </p:nvSpPr>
          <p:spPr bwMode="auto">
            <a:xfrm>
              <a:off x="1466850" y="3646488"/>
              <a:ext cx="1530350"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∆Y</a:t>
              </a:r>
              <a:r>
                <a:rPr kumimoji="0" lang="es-ES" altLang="es-CL" baseline="-25000">
                  <a:latin typeface="Verdana" pitchFamily="34" charset="0"/>
                </a:rPr>
                <a:t>1</a:t>
              </a:r>
              <a:endParaRPr kumimoji="0" lang="es-ES" altLang="es-CL">
                <a:latin typeface="Verdana" pitchFamily="34" charset="0"/>
              </a:endParaRPr>
            </a:p>
          </p:txBody>
        </p:sp>
      </p:grpSp>
      <p:cxnSp>
        <p:nvCxnSpPr>
          <p:cNvPr id="33830" name="33 Conector recto de flecha"/>
          <p:cNvCxnSpPr>
            <a:cxnSpLocks noChangeShapeType="1"/>
          </p:cNvCxnSpPr>
          <p:nvPr/>
        </p:nvCxnSpPr>
        <p:spPr bwMode="auto">
          <a:xfrm>
            <a:off x="8413799" y="2456883"/>
            <a:ext cx="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 name="1 Marcador de texto"/>
          <p:cNvSpPr>
            <a:spLocks noGrp="1"/>
          </p:cNvSpPr>
          <p:nvPr>
            <p:ph type="body" sz="half" idx="1"/>
          </p:nvPr>
        </p:nvSpPr>
        <p:spPr>
          <a:xfrm>
            <a:off x="323528" y="908720"/>
            <a:ext cx="8229600" cy="2185988"/>
          </a:xfrm>
        </p:spPr>
        <p:txBody>
          <a:bodyPr/>
          <a:lstStyle/>
          <a:p>
            <a:pPr marL="0" indent="0">
              <a:buNone/>
            </a:pPr>
            <a:r>
              <a:rPr lang="es-CL" sz="2400" dirty="0" smtClean="0"/>
              <a:t>¿Qué sucede si se produce un cambio en el nivel de producto de un país?</a:t>
            </a:r>
            <a:endParaRPr lang="es-CL" sz="2400" dirty="0"/>
          </a:p>
        </p:txBody>
      </p:sp>
      <p:sp>
        <p:nvSpPr>
          <p:cNvPr id="42" name="Rectangle 3"/>
          <p:cNvSpPr txBox="1">
            <a:spLocks noChangeArrowheads="1"/>
          </p:cNvSpPr>
          <p:nvPr/>
        </p:nvSpPr>
        <p:spPr>
          <a:xfrm>
            <a:off x="3275856" y="2350269"/>
            <a:ext cx="5184874" cy="574675"/>
          </a:xfrm>
          <a:prstGeom prst="rect">
            <a:avLst/>
          </a:prstGeom>
        </p:spPr>
        <p:txBody>
          <a:bodyPr/>
          <a:lst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a:lstStyle>
          <a:p>
            <a:pPr marL="0" indent="0" algn="ctr">
              <a:lnSpc>
                <a:spcPct val="80000"/>
              </a:lnSpc>
              <a:buNone/>
            </a:pPr>
            <a:r>
              <a:rPr lang="es-ES" altLang="es-CL" sz="2800" kern="0" dirty="0" smtClean="0">
                <a:latin typeface="Comic Sans MS" pitchFamily="66" charset="0"/>
              </a:rPr>
              <a:t>L</a:t>
            </a:r>
            <a:r>
              <a:rPr lang="es-ES" altLang="es-CL" sz="2800" kern="0" baseline="30000" dirty="0" smtClean="0">
                <a:latin typeface="Comic Sans MS" pitchFamily="66" charset="0"/>
              </a:rPr>
              <a:t> </a:t>
            </a:r>
            <a:r>
              <a:rPr lang="es-ES" altLang="es-CL" sz="2800" kern="0" dirty="0" smtClean="0">
                <a:latin typeface="Comic Sans MS" pitchFamily="66" charset="0"/>
              </a:rPr>
              <a:t>= k Y – h i</a:t>
            </a:r>
          </a:p>
        </p:txBody>
      </p:sp>
      <p:sp>
        <p:nvSpPr>
          <p:cNvPr id="4" name="3 Rectángulo"/>
          <p:cNvSpPr/>
          <p:nvPr/>
        </p:nvSpPr>
        <p:spPr>
          <a:xfrm>
            <a:off x="5385570" y="2060848"/>
            <a:ext cx="760952"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1"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99428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half" idx="1"/>
          </p:nvPr>
        </p:nvSpPr>
        <p:spPr>
          <a:xfrm>
            <a:off x="2574056" y="2421582"/>
            <a:ext cx="6174408" cy="574675"/>
          </a:xfrm>
        </p:spPr>
        <p:txBody>
          <a:bodyPr/>
          <a:lstStyle/>
          <a:p>
            <a:pPr marL="0" indent="0" algn="ctr" eaLnBrk="1" hangingPunct="1">
              <a:lnSpc>
                <a:spcPct val="80000"/>
              </a:lnSpc>
              <a:buNone/>
            </a:pPr>
            <a:r>
              <a:rPr lang="es-ES" altLang="es-CL" sz="2800" dirty="0" smtClean="0">
                <a:latin typeface="Comic Sans MS" pitchFamily="66" charset="0"/>
              </a:rPr>
              <a:t>L</a:t>
            </a:r>
            <a:r>
              <a:rPr lang="es-ES" altLang="es-CL" sz="2800" baseline="30000" dirty="0" smtClean="0">
                <a:latin typeface="Comic Sans MS" pitchFamily="66" charset="0"/>
              </a:rPr>
              <a:t> </a:t>
            </a:r>
            <a:r>
              <a:rPr lang="es-ES" altLang="es-CL" sz="2800" dirty="0" smtClean="0">
                <a:latin typeface="Comic Sans MS" pitchFamily="66" charset="0"/>
              </a:rPr>
              <a:t>= k Y – h i</a:t>
            </a:r>
          </a:p>
        </p:txBody>
      </p:sp>
      <p:sp>
        <p:nvSpPr>
          <p:cNvPr id="337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nvGrpSpPr>
          <p:cNvPr id="3" name="2 Grupo"/>
          <p:cNvGrpSpPr/>
          <p:nvPr/>
        </p:nvGrpSpPr>
        <p:grpSpPr>
          <a:xfrm>
            <a:off x="1259632" y="1844824"/>
            <a:ext cx="5685383" cy="4248472"/>
            <a:chOff x="4859338" y="2811463"/>
            <a:chExt cx="3525837" cy="3127633"/>
          </a:xfrm>
        </p:grpSpPr>
        <p:sp>
          <p:nvSpPr>
            <p:cNvPr id="33808" name="Text Box 9"/>
            <p:cNvSpPr txBox="1">
              <a:spLocks noChangeArrowheads="1"/>
            </p:cNvSpPr>
            <p:nvPr/>
          </p:nvSpPr>
          <p:spPr bwMode="auto">
            <a:xfrm>
              <a:off x="6210300" y="4087813"/>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p>
          </p:txBody>
        </p:sp>
        <p:sp>
          <p:nvSpPr>
            <p:cNvPr id="33809" name="Line 6"/>
            <p:cNvSpPr>
              <a:spLocks noChangeShapeType="1"/>
            </p:cNvSpPr>
            <p:nvPr/>
          </p:nvSpPr>
          <p:spPr bwMode="auto">
            <a:xfrm flipV="1">
              <a:off x="5326063" y="2811463"/>
              <a:ext cx="0" cy="2878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810" name="Line 7"/>
            <p:cNvSpPr>
              <a:spLocks noChangeShapeType="1"/>
            </p:cNvSpPr>
            <p:nvPr/>
          </p:nvSpPr>
          <p:spPr bwMode="auto">
            <a:xfrm>
              <a:off x="5326063" y="5689600"/>
              <a:ext cx="2197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811" name="Line 8"/>
            <p:cNvSpPr>
              <a:spLocks noChangeShapeType="1"/>
            </p:cNvSpPr>
            <p:nvPr/>
          </p:nvSpPr>
          <p:spPr bwMode="auto">
            <a:xfrm>
              <a:off x="5526088" y="3194050"/>
              <a:ext cx="1133475" cy="2303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sz="2400"/>
            </a:p>
          </p:txBody>
        </p:sp>
        <p:sp>
          <p:nvSpPr>
            <p:cNvPr id="33812" name="Text Box 9"/>
            <p:cNvSpPr txBox="1">
              <a:spLocks noChangeArrowheads="1"/>
            </p:cNvSpPr>
            <p:nvPr/>
          </p:nvSpPr>
          <p:spPr bwMode="auto">
            <a:xfrm>
              <a:off x="6426200" y="5149850"/>
              <a:ext cx="1530350"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0</a:t>
              </a:r>
              <a:r>
                <a:rPr kumimoji="0" lang="es-ES" altLang="es-CL">
                  <a:latin typeface="Verdana" pitchFamily="34" charset="0"/>
                </a:rPr>
                <a:t>= kY-hi</a:t>
              </a:r>
            </a:p>
          </p:txBody>
        </p:sp>
        <p:sp>
          <p:nvSpPr>
            <p:cNvPr id="33813" name="Text Box 10"/>
            <p:cNvSpPr txBox="1">
              <a:spLocks noChangeArrowheads="1"/>
            </p:cNvSpPr>
            <p:nvPr/>
          </p:nvSpPr>
          <p:spPr bwMode="auto">
            <a:xfrm>
              <a:off x="4859338" y="2811463"/>
              <a:ext cx="400050"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p>
          </p:txBody>
        </p:sp>
        <p:sp>
          <p:nvSpPr>
            <p:cNvPr id="33814" name="Text Box 11"/>
            <p:cNvSpPr txBox="1">
              <a:spLocks noChangeArrowheads="1"/>
            </p:cNvSpPr>
            <p:nvPr/>
          </p:nvSpPr>
          <p:spPr bwMode="auto">
            <a:xfrm>
              <a:off x="7123113" y="5592763"/>
              <a:ext cx="1262062"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M/P</a:t>
              </a:r>
            </a:p>
          </p:txBody>
        </p:sp>
        <p:cxnSp>
          <p:nvCxnSpPr>
            <p:cNvPr id="33815" name="3 Conector recto"/>
            <p:cNvCxnSpPr>
              <a:cxnSpLocks noChangeShapeType="1"/>
            </p:cNvCxnSpPr>
            <p:nvPr/>
          </p:nvCxnSpPr>
          <p:spPr bwMode="auto">
            <a:xfrm>
              <a:off x="5326063" y="4179888"/>
              <a:ext cx="685800" cy="0"/>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3816" name="30 Conector recto"/>
            <p:cNvCxnSpPr>
              <a:cxnSpLocks noChangeShapeType="1"/>
            </p:cNvCxnSpPr>
            <p:nvPr/>
          </p:nvCxnSpPr>
          <p:spPr bwMode="auto">
            <a:xfrm>
              <a:off x="5326063" y="4540250"/>
              <a:ext cx="901700" cy="0"/>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3817" name="32 Conector recto"/>
            <p:cNvCxnSpPr>
              <a:cxnSpLocks noChangeShapeType="1"/>
            </p:cNvCxnSpPr>
            <p:nvPr/>
          </p:nvCxnSpPr>
          <p:spPr bwMode="auto">
            <a:xfrm flipH="1" flipV="1">
              <a:off x="6210300" y="4540250"/>
              <a:ext cx="17463" cy="1149350"/>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3818" name="34 Conector recto"/>
            <p:cNvCxnSpPr>
              <a:cxnSpLocks noChangeShapeType="1"/>
            </p:cNvCxnSpPr>
            <p:nvPr/>
          </p:nvCxnSpPr>
          <p:spPr bwMode="auto">
            <a:xfrm flipV="1">
              <a:off x="6011863" y="4179888"/>
              <a:ext cx="0" cy="1509712"/>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33819" name="Text Box 9"/>
            <p:cNvSpPr txBox="1">
              <a:spLocks noChangeArrowheads="1"/>
            </p:cNvSpPr>
            <p:nvPr/>
          </p:nvSpPr>
          <p:spPr bwMode="auto">
            <a:xfrm>
              <a:off x="5778500" y="5619750"/>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0</a:t>
              </a:r>
              <a:endParaRPr kumimoji="0" lang="es-ES" altLang="es-CL">
                <a:latin typeface="Verdana" pitchFamily="34" charset="0"/>
              </a:endParaRPr>
            </a:p>
          </p:txBody>
        </p:sp>
        <p:sp>
          <p:nvSpPr>
            <p:cNvPr id="33820" name="Text Box 9"/>
            <p:cNvSpPr txBox="1">
              <a:spLocks noChangeArrowheads="1"/>
            </p:cNvSpPr>
            <p:nvPr/>
          </p:nvSpPr>
          <p:spPr bwMode="auto">
            <a:xfrm>
              <a:off x="6065838" y="5619750"/>
              <a:ext cx="450850"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1</a:t>
              </a:r>
            </a:p>
          </p:txBody>
        </p:sp>
        <p:sp>
          <p:nvSpPr>
            <p:cNvPr id="33821" name="Text Box 9"/>
            <p:cNvSpPr txBox="1">
              <a:spLocks noChangeArrowheads="1"/>
            </p:cNvSpPr>
            <p:nvPr/>
          </p:nvSpPr>
          <p:spPr bwMode="auto">
            <a:xfrm>
              <a:off x="5003800" y="3963988"/>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r>
                <a:rPr kumimoji="0" lang="es-ES" altLang="es-CL" baseline="-25000">
                  <a:latin typeface="Verdana" pitchFamily="34" charset="0"/>
                </a:rPr>
                <a:t>0</a:t>
              </a:r>
              <a:endParaRPr kumimoji="0" lang="es-ES" altLang="es-CL">
                <a:latin typeface="Verdana" pitchFamily="34" charset="0"/>
              </a:endParaRPr>
            </a:p>
          </p:txBody>
        </p:sp>
        <p:sp>
          <p:nvSpPr>
            <p:cNvPr id="33822" name="Text Box 9"/>
            <p:cNvSpPr txBox="1">
              <a:spLocks noChangeArrowheads="1"/>
            </p:cNvSpPr>
            <p:nvPr/>
          </p:nvSpPr>
          <p:spPr bwMode="auto">
            <a:xfrm>
              <a:off x="5003800" y="4324350"/>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r>
                <a:rPr kumimoji="0" lang="es-ES" altLang="es-CL" baseline="-25000">
                  <a:latin typeface="Verdana" pitchFamily="34" charset="0"/>
                </a:rPr>
                <a:t>1</a:t>
              </a:r>
            </a:p>
          </p:txBody>
        </p:sp>
        <p:cxnSp>
          <p:nvCxnSpPr>
            <p:cNvPr id="33823" name="12 Conector recto de flecha"/>
            <p:cNvCxnSpPr>
              <a:cxnSpLocks noChangeShapeType="1"/>
            </p:cNvCxnSpPr>
            <p:nvPr/>
          </p:nvCxnSpPr>
          <p:spPr bwMode="auto">
            <a:xfrm>
              <a:off x="6156325" y="4179888"/>
              <a:ext cx="144463" cy="227012"/>
            </a:xfrm>
            <a:prstGeom prst="straightConnector1">
              <a:avLst/>
            </a:prstGeom>
            <a:noFill/>
            <a:ln w="9525"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33824" name="47 Elipse"/>
            <p:cNvSpPr>
              <a:spLocks noChangeArrowheads="1"/>
            </p:cNvSpPr>
            <p:nvPr/>
          </p:nvSpPr>
          <p:spPr bwMode="auto">
            <a:xfrm>
              <a:off x="6156325" y="4468813"/>
              <a:ext cx="80963" cy="153987"/>
            </a:xfrm>
            <a:prstGeom prst="ellipse">
              <a:avLst/>
            </a:prstGeom>
            <a:solidFill>
              <a:schemeClr val="accent1"/>
            </a:solidFill>
            <a:ln w="9525" algn="ctr">
              <a:solidFill>
                <a:schemeClr val="tx1"/>
              </a:solidFill>
              <a:miter lim="800000"/>
              <a:headEnd/>
              <a:tailEnd/>
            </a:ln>
          </p:spPr>
          <p:txBody>
            <a:bodyPr wrap="none"/>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CL" altLang="es-CL"/>
            </a:p>
          </p:txBody>
        </p:sp>
        <p:sp>
          <p:nvSpPr>
            <p:cNvPr id="33825" name="48 Elipse"/>
            <p:cNvSpPr>
              <a:spLocks noChangeArrowheads="1"/>
            </p:cNvSpPr>
            <p:nvPr/>
          </p:nvSpPr>
          <p:spPr bwMode="auto">
            <a:xfrm>
              <a:off x="5940425" y="4108450"/>
              <a:ext cx="80963" cy="153988"/>
            </a:xfrm>
            <a:prstGeom prst="ellipse">
              <a:avLst/>
            </a:prstGeom>
            <a:solidFill>
              <a:schemeClr val="accent1"/>
            </a:solidFill>
            <a:ln w="9525" algn="ctr">
              <a:solidFill>
                <a:schemeClr val="tx1"/>
              </a:solidFill>
              <a:miter lim="800000"/>
              <a:headEnd/>
              <a:tailEnd/>
            </a:ln>
          </p:spPr>
          <p:txBody>
            <a:bodyPr wrap="none"/>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CL" altLang="es-CL"/>
            </a:p>
          </p:txBody>
        </p:sp>
      </p:grpSp>
      <p:sp>
        <p:nvSpPr>
          <p:cNvPr id="41" name="40 Rectángulo"/>
          <p:cNvSpPr/>
          <p:nvPr/>
        </p:nvSpPr>
        <p:spPr>
          <a:xfrm>
            <a:off x="6084168" y="2276872"/>
            <a:ext cx="64904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1 Marcador de texto"/>
          <p:cNvSpPr txBox="1">
            <a:spLocks/>
          </p:cNvSpPr>
          <p:nvPr/>
        </p:nvSpPr>
        <p:spPr>
          <a:xfrm>
            <a:off x="323528" y="908720"/>
            <a:ext cx="8229600" cy="2185988"/>
          </a:xfrm>
          <a:prstGeom prst="rect">
            <a:avLst/>
          </a:prstGeom>
        </p:spPr>
        <p:txBody>
          <a:bodyPr/>
          <a:lst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a:lstStyle>
          <a:p>
            <a:pPr marL="0" indent="0">
              <a:buFont typeface="Arial" charset="0"/>
              <a:buNone/>
            </a:pPr>
            <a:r>
              <a:rPr lang="es-CL" sz="2400" kern="0" dirty="0" smtClean="0"/>
              <a:t>¿Qué sucede si se produce un cambio en el la tasa de interés de un país?</a:t>
            </a:r>
            <a:endParaRPr lang="es-CL" sz="2400" kern="0" dirty="0"/>
          </a:p>
        </p:txBody>
      </p:sp>
      <p:sp>
        <p:nvSpPr>
          <p:cNvPr id="27" name="Text Box 2"/>
          <p:cNvSpPr txBox="1">
            <a:spLocks noChangeArrowheads="1"/>
          </p:cNvSpPr>
          <p:nvPr/>
        </p:nvSpPr>
        <p:spPr bwMode="auto">
          <a:xfrm>
            <a:off x="179512"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083099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323528" y="932527"/>
            <a:ext cx="8568952" cy="65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t>Sensibilidad de la demanda de dinero a la tasas de interés. </a:t>
            </a:r>
            <a:endParaRPr kumimoji="0" lang="es-ES" altLang="es-CL" dirty="0"/>
          </a:p>
        </p:txBody>
      </p:sp>
      <p:sp>
        <p:nvSpPr>
          <p:cNvPr id="34840" name="Text Box 24"/>
          <p:cNvSpPr txBox="1">
            <a:spLocks noChangeArrowheads="1"/>
          </p:cNvSpPr>
          <p:nvPr/>
        </p:nvSpPr>
        <p:spPr bwMode="auto">
          <a:xfrm>
            <a:off x="4407835" y="4015557"/>
            <a:ext cx="3025477"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dirty="0">
                <a:latin typeface="+mj-lt"/>
              </a:rPr>
              <a:t>∆i&gt;∆</a:t>
            </a:r>
            <a:r>
              <a:rPr kumimoji="0" lang="es-ES" altLang="es-CL" dirty="0" smtClean="0">
                <a:latin typeface="+mj-lt"/>
              </a:rPr>
              <a:t>L</a:t>
            </a:r>
            <a:r>
              <a:rPr kumimoji="0" lang="es-ES" altLang="es-CL" dirty="0" smtClean="0">
                <a:latin typeface="+mj-lt"/>
                <a:sym typeface="Wingdings" pitchFamily="2" charset="2"/>
              </a:rPr>
              <a:t> </a:t>
            </a:r>
            <a:r>
              <a:rPr kumimoji="0" lang="es-ES" altLang="es-CL" dirty="0">
                <a:latin typeface="+mj-lt"/>
                <a:sym typeface="Wingdings" pitchFamily="2" charset="2"/>
              </a:rPr>
              <a:t>h Pequeña</a:t>
            </a:r>
            <a:endParaRPr kumimoji="0" lang="es-ES" altLang="es-CL" dirty="0">
              <a:latin typeface="+mj-lt"/>
            </a:endParaRPr>
          </a:p>
        </p:txBody>
      </p:sp>
      <p:grpSp>
        <p:nvGrpSpPr>
          <p:cNvPr id="2" name="1 Grupo"/>
          <p:cNvGrpSpPr/>
          <p:nvPr/>
        </p:nvGrpSpPr>
        <p:grpSpPr>
          <a:xfrm>
            <a:off x="1194261" y="2996952"/>
            <a:ext cx="4673886" cy="3484333"/>
            <a:chOff x="1699943" y="3116287"/>
            <a:chExt cx="3518666" cy="2961187"/>
          </a:xfrm>
        </p:grpSpPr>
        <p:sp>
          <p:nvSpPr>
            <p:cNvPr id="34821" name="Line 5"/>
            <p:cNvSpPr>
              <a:spLocks noChangeShapeType="1"/>
            </p:cNvSpPr>
            <p:nvPr/>
          </p:nvSpPr>
          <p:spPr bwMode="auto">
            <a:xfrm flipV="1">
              <a:off x="2340472" y="3187725"/>
              <a:ext cx="0" cy="23050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22" name="Line 6"/>
            <p:cNvSpPr>
              <a:spLocks noChangeShapeType="1"/>
            </p:cNvSpPr>
            <p:nvPr/>
          </p:nvSpPr>
          <p:spPr bwMode="auto">
            <a:xfrm>
              <a:off x="2340472" y="5492775"/>
              <a:ext cx="2374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23" name="Line 7"/>
            <p:cNvSpPr>
              <a:spLocks noChangeShapeType="1"/>
            </p:cNvSpPr>
            <p:nvPr/>
          </p:nvSpPr>
          <p:spPr bwMode="auto">
            <a:xfrm flipV="1">
              <a:off x="2988172" y="4029100"/>
              <a:ext cx="0" cy="143986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24" name="Text Box 8"/>
            <p:cNvSpPr txBox="1">
              <a:spLocks noChangeArrowheads="1"/>
            </p:cNvSpPr>
            <p:nvPr/>
          </p:nvSpPr>
          <p:spPr bwMode="auto">
            <a:xfrm>
              <a:off x="1907084" y="3116287"/>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825" name="Text Box 9"/>
            <p:cNvSpPr txBox="1">
              <a:spLocks noChangeArrowheads="1"/>
            </p:cNvSpPr>
            <p:nvPr/>
          </p:nvSpPr>
          <p:spPr bwMode="auto">
            <a:xfrm>
              <a:off x="3851772" y="5540400"/>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826" name="Text Box 10"/>
            <p:cNvSpPr txBox="1">
              <a:spLocks noChangeArrowheads="1"/>
            </p:cNvSpPr>
            <p:nvPr/>
          </p:nvSpPr>
          <p:spPr bwMode="auto">
            <a:xfrm>
              <a:off x="2556372" y="5404372"/>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1</a:t>
              </a:r>
              <a:endParaRPr kumimoji="0" lang="es-ES" altLang="es-CL" sz="1600">
                <a:latin typeface="Verdana" pitchFamily="34" charset="0"/>
              </a:endParaRPr>
            </a:p>
          </p:txBody>
        </p:sp>
        <p:sp>
          <p:nvSpPr>
            <p:cNvPr id="34827" name="Text Box 11"/>
            <p:cNvSpPr txBox="1">
              <a:spLocks noChangeArrowheads="1"/>
            </p:cNvSpPr>
            <p:nvPr/>
          </p:nvSpPr>
          <p:spPr bwMode="auto">
            <a:xfrm>
              <a:off x="3630840" y="5083200"/>
              <a:ext cx="1045665" cy="2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sz="1600" dirty="0">
                  <a:latin typeface="Verdana" pitchFamily="34" charset="0"/>
                </a:rPr>
                <a:t>L= </a:t>
              </a:r>
              <a:r>
                <a:rPr kumimoji="0" lang="es-ES" altLang="es-CL" sz="1600" dirty="0" err="1">
                  <a:latin typeface="Verdana" pitchFamily="34" charset="0"/>
                </a:rPr>
                <a:t>kY</a:t>
              </a:r>
              <a:r>
                <a:rPr kumimoji="0" lang="es-ES" altLang="es-CL" sz="1600" dirty="0">
                  <a:latin typeface="Verdana" pitchFamily="34" charset="0"/>
                </a:rPr>
                <a:t> - hi</a:t>
              </a:r>
            </a:p>
          </p:txBody>
        </p:sp>
        <p:sp>
          <p:nvSpPr>
            <p:cNvPr id="34828" name="Line 12"/>
            <p:cNvSpPr>
              <a:spLocks noChangeShapeType="1"/>
            </p:cNvSpPr>
            <p:nvPr/>
          </p:nvSpPr>
          <p:spPr bwMode="auto">
            <a:xfrm>
              <a:off x="2556372" y="3379812"/>
              <a:ext cx="1150937" cy="1943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34829" name="Line 13"/>
            <p:cNvSpPr>
              <a:spLocks noChangeShapeType="1"/>
            </p:cNvSpPr>
            <p:nvPr/>
          </p:nvSpPr>
          <p:spPr bwMode="auto">
            <a:xfrm>
              <a:off x="2340472" y="4029100"/>
              <a:ext cx="576262"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30" name="Line 14"/>
            <p:cNvSpPr>
              <a:spLocks noChangeShapeType="1"/>
            </p:cNvSpPr>
            <p:nvPr/>
          </p:nvSpPr>
          <p:spPr bwMode="auto">
            <a:xfrm>
              <a:off x="2340472" y="4964137"/>
              <a:ext cx="115252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31" name="Text Box 15"/>
            <p:cNvSpPr txBox="1">
              <a:spLocks noChangeArrowheads="1"/>
            </p:cNvSpPr>
            <p:nvPr/>
          </p:nvSpPr>
          <p:spPr bwMode="auto">
            <a:xfrm>
              <a:off x="2074710" y="378780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i</a:t>
              </a:r>
              <a:r>
                <a:rPr kumimoji="0" lang="es-ES" altLang="es-CL" sz="1600" baseline="-25000" dirty="0">
                  <a:latin typeface="Verdana" pitchFamily="34" charset="0"/>
                </a:rPr>
                <a:t>1</a:t>
              </a:r>
            </a:p>
          </p:txBody>
        </p:sp>
        <p:sp>
          <p:nvSpPr>
            <p:cNvPr id="34832" name="Text Box 16"/>
            <p:cNvSpPr txBox="1">
              <a:spLocks noChangeArrowheads="1"/>
            </p:cNvSpPr>
            <p:nvPr/>
          </p:nvSpPr>
          <p:spPr bwMode="auto">
            <a:xfrm>
              <a:off x="2076299" y="47720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2</a:t>
              </a:r>
            </a:p>
          </p:txBody>
        </p:sp>
        <p:sp>
          <p:nvSpPr>
            <p:cNvPr id="34833" name="Line 17"/>
            <p:cNvSpPr>
              <a:spLocks noChangeShapeType="1"/>
            </p:cNvSpPr>
            <p:nvPr/>
          </p:nvSpPr>
          <p:spPr bwMode="auto">
            <a:xfrm flipV="1">
              <a:off x="3492997" y="4964137"/>
              <a:ext cx="0" cy="50482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34" name="Text Box 18"/>
            <p:cNvSpPr txBox="1">
              <a:spLocks noChangeArrowheads="1"/>
            </p:cNvSpPr>
            <p:nvPr/>
          </p:nvSpPr>
          <p:spPr bwMode="auto">
            <a:xfrm>
              <a:off x="3059609" y="5380560"/>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2</a:t>
              </a:r>
            </a:p>
          </p:txBody>
        </p:sp>
        <p:sp>
          <p:nvSpPr>
            <p:cNvPr id="34835" name="Line 19"/>
            <p:cNvSpPr>
              <a:spLocks noChangeShapeType="1"/>
            </p:cNvSpPr>
            <p:nvPr/>
          </p:nvSpPr>
          <p:spPr bwMode="auto">
            <a:xfrm>
              <a:off x="2291259" y="4316437"/>
              <a:ext cx="0" cy="431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36" name="Line 20"/>
            <p:cNvSpPr>
              <a:spLocks noChangeShapeType="1"/>
            </p:cNvSpPr>
            <p:nvPr/>
          </p:nvSpPr>
          <p:spPr bwMode="auto">
            <a:xfrm>
              <a:off x="3059609" y="5684862"/>
              <a:ext cx="2889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37" name="AutoShape 21"/>
            <p:cNvSpPr>
              <a:spLocks/>
            </p:cNvSpPr>
            <p:nvPr/>
          </p:nvSpPr>
          <p:spPr bwMode="auto">
            <a:xfrm>
              <a:off x="2114809" y="3956075"/>
              <a:ext cx="73025" cy="1008062"/>
            </a:xfrm>
            <a:prstGeom prst="leftBracket">
              <a:avLst>
                <a:gd name="adj" fmla="val 1150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4838" name="Text Box 22"/>
            <p:cNvSpPr txBox="1">
              <a:spLocks noChangeArrowheads="1"/>
            </p:cNvSpPr>
            <p:nvPr/>
          </p:nvSpPr>
          <p:spPr bwMode="auto">
            <a:xfrm>
              <a:off x="1699943" y="4340250"/>
              <a:ext cx="365398" cy="2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839" name="Text Box 23"/>
            <p:cNvSpPr txBox="1">
              <a:spLocks noChangeArrowheads="1"/>
            </p:cNvSpPr>
            <p:nvPr/>
          </p:nvSpPr>
          <p:spPr bwMode="auto">
            <a:xfrm>
              <a:off x="2411909" y="5740924"/>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p>
          </p:txBody>
        </p:sp>
        <p:sp>
          <p:nvSpPr>
            <p:cNvPr id="34841" name="AutoShape 25"/>
            <p:cNvSpPr>
              <a:spLocks/>
            </p:cNvSpPr>
            <p:nvPr/>
          </p:nvSpPr>
          <p:spPr bwMode="auto">
            <a:xfrm rot="16200000">
              <a:off x="3204866" y="5469849"/>
              <a:ext cx="71437" cy="504825"/>
            </a:xfrm>
            <a:prstGeom prst="leftBracket">
              <a:avLst>
                <a:gd name="adj" fmla="val 5888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sp>
        <p:nvSpPr>
          <p:cNvPr id="27" name="Text Box 24"/>
          <p:cNvSpPr txBox="1">
            <a:spLocks noChangeArrowheads="1"/>
          </p:cNvSpPr>
          <p:nvPr/>
        </p:nvSpPr>
        <p:spPr bwMode="auto">
          <a:xfrm>
            <a:off x="539551" y="1724615"/>
            <a:ext cx="82809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dirty="0" smtClean="0">
                <a:latin typeface="+mj-lt"/>
                <a:sym typeface="Wingdings" pitchFamily="2" charset="2"/>
              </a:rPr>
              <a:t>1.-  </a:t>
            </a:r>
            <a:r>
              <a:rPr kumimoji="0" lang="es-ES" altLang="es-CL" dirty="0">
                <a:latin typeface="+mj-lt"/>
                <a:sym typeface="Wingdings" pitchFamily="2" charset="2"/>
              </a:rPr>
              <a:t>La </a:t>
            </a:r>
            <a:r>
              <a:rPr kumimoji="0" lang="es-ES" altLang="es-CL" dirty="0" smtClean="0">
                <a:latin typeface="+mj-lt"/>
                <a:sym typeface="Wingdings" pitchFamily="2" charset="2"/>
              </a:rPr>
              <a:t>demanda </a:t>
            </a:r>
            <a:r>
              <a:rPr kumimoji="0" lang="es-ES" altLang="es-CL" dirty="0">
                <a:latin typeface="+mj-lt"/>
                <a:sym typeface="Wingdings" pitchFamily="2" charset="2"/>
              </a:rPr>
              <a:t>de dinero </a:t>
            </a:r>
            <a:r>
              <a:rPr kumimoji="0" lang="es-ES" altLang="es-CL" dirty="0" smtClean="0">
                <a:latin typeface="+mj-lt"/>
                <a:sym typeface="Wingdings" pitchFamily="2" charset="2"/>
              </a:rPr>
              <a:t>es </a:t>
            </a:r>
            <a:r>
              <a:rPr kumimoji="0" lang="es-ES" altLang="es-CL" dirty="0">
                <a:latin typeface="+mj-lt"/>
                <a:sym typeface="Wingdings" pitchFamily="2" charset="2"/>
              </a:rPr>
              <a:t>poco sensible a la tasa de interés </a:t>
            </a:r>
            <a:r>
              <a:rPr kumimoji="0" lang="es-ES" altLang="es-CL" dirty="0" smtClean="0">
                <a:latin typeface="+mj-lt"/>
                <a:sym typeface="Wingdings" pitchFamily="2" charset="2"/>
              </a:rPr>
              <a:t> cuando un cambio en la tasa de interés produce un cambio pequeño en la cantidad demandada de dinero </a:t>
            </a:r>
            <a:r>
              <a:rPr kumimoji="0" lang="es-ES" altLang="es-CL" dirty="0">
                <a:latin typeface="+mj-lt"/>
                <a:sym typeface="Wingdings" pitchFamily="2" charset="2"/>
              </a:rPr>
              <a:t>h Pequeña</a:t>
            </a:r>
            <a:endParaRPr kumimoji="0" lang="es-ES" altLang="es-CL" dirty="0">
              <a:latin typeface="+mj-lt"/>
            </a:endParaRPr>
          </a:p>
        </p:txBody>
      </p:sp>
      <p:sp>
        <p:nvSpPr>
          <p:cNvPr id="49"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923203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24"/>
          <p:cNvSpPr txBox="1">
            <a:spLocks noChangeArrowheads="1"/>
          </p:cNvSpPr>
          <p:nvPr/>
        </p:nvSpPr>
        <p:spPr bwMode="auto">
          <a:xfrm>
            <a:off x="539551" y="1724615"/>
            <a:ext cx="82809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dirty="0">
                <a:latin typeface="+mj-lt"/>
                <a:sym typeface="Wingdings" pitchFamily="2" charset="2"/>
              </a:rPr>
              <a:t>2</a:t>
            </a:r>
            <a:r>
              <a:rPr kumimoji="0" lang="es-ES" altLang="es-CL" dirty="0" smtClean="0">
                <a:latin typeface="+mj-lt"/>
                <a:sym typeface="Wingdings" pitchFamily="2" charset="2"/>
              </a:rPr>
              <a:t>.-  </a:t>
            </a:r>
            <a:r>
              <a:rPr kumimoji="0" lang="es-ES" altLang="es-CL" dirty="0">
                <a:latin typeface="+mj-lt"/>
                <a:sym typeface="Wingdings" pitchFamily="2" charset="2"/>
              </a:rPr>
              <a:t>La </a:t>
            </a:r>
            <a:r>
              <a:rPr kumimoji="0" lang="es-ES" altLang="es-CL" dirty="0" smtClean="0">
                <a:latin typeface="+mj-lt"/>
                <a:sym typeface="Wingdings" pitchFamily="2" charset="2"/>
              </a:rPr>
              <a:t>demanda </a:t>
            </a:r>
            <a:r>
              <a:rPr kumimoji="0" lang="es-ES" altLang="es-CL" dirty="0">
                <a:latin typeface="+mj-lt"/>
                <a:sym typeface="Wingdings" pitchFamily="2" charset="2"/>
              </a:rPr>
              <a:t>de dinero </a:t>
            </a:r>
            <a:r>
              <a:rPr kumimoji="0" lang="es-ES" altLang="es-CL" dirty="0" smtClean="0">
                <a:latin typeface="+mj-lt"/>
                <a:sym typeface="Wingdings" pitchFamily="2" charset="2"/>
              </a:rPr>
              <a:t>es muy </a:t>
            </a:r>
            <a:r>
              <a:rPr kumimoji="0" lang="es-ES" altLang="es-CL" dirty="0">
                <a:latin typeface="+mj-lt"/>
                <a:sym typeface="Wingdings" pitchFamily="2" charset="2"/>
              </a:rPr>
              <a:t>sensible a la tasa de interés </a:t>
            </a:r>
            <a:r>
              <a:rPr kumimoji="0" lang="es-ES" altLang="es-CL" dirty="0" smtClean="0">
                <a:latin typeface="+mj-lt"/>
                <a:sym typeface="Wingdings" pitchFamily="2" charset="2"/>
              </a:rPr>
              <a:t> cuando un cambio en la tasa de interés produce un gran cambio en la cantidad demandada de dinero </a:t>
            </a:r>
            <a:r>
              <a:rPr kumimoji="0" lang="es-ES" altLang="es-CL" dirty="0">
                <a:latin typeface="+mj-lt"/>
                <a:sym typeface="Wingdings" pitchFamily="2" charset="2"/>
              </a:rPr>
              <a:t>h </a:t>
            </a:r>
            <a:r>
              <a:rPr kumimoji="0" lang="es-ES" altLang="es-CL" dirty="0" smtClean="0">
                <a:latin typeface="+mj-lt"/>
                <a:sym typeface="Wingdings" pitchFamily="2" charset="2"/>
              </a:rPr>
              <a:t>Grande</a:t>
            </a:r>
            <a:endParaRPr kumimoji="0" lang="es-ES" altLang="es-CL" dirty="0">
              <a:latin typeface="+mj-lt"/>
            </a:endParaRPr>
          </a:p>
        </p:txBody>
      </p:sp>
      <p:grpSp>
        <p:nvGrpSpPr>
          <p:cNvPr id="28" name="27 Grupo"/>
          <p:cNvGrpSpPr/>
          <p:nvPr/>
        </p:nvGrpSpPr>
        <p:grpSpPr>
          <a:xfrm>
            <a:off x="1281364" y="2780928"/>
            <a:ext cx="4754915" cy="3764670"/>
            <a:chOff x="2485274" y="2660650"/>
            <a:chExt cx="3998529" cy="2966748"/>
          </a:xfrm>
        </p:grpSpPr>
        <p:sp>
          <p:nvSpPr>
            <p:cNvPr id="29" name="Line 5"/>
            <p:cNvSpPr>
              <a:spLocks noChangeShapeType="1"/>
            </p:cNvSpPr>
            <p:nvPr/>
          </p:nvSpPr>
          <p:spPr bwMode="auto">
            <a:xfrm flipV="1">
              <a:off x="3132138" y="2732088"/>
              <a:ext cx="0" cy="23050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0" name="Line 6"/>
            <p:cNvSpPr>
              <a:spLocks noChangeShapeType="1"/>
            </p:cNvSpPr>
            <p:nvPr/>
          </p:nvSpPr>
          <p:spPr bwMode="auto">
            <a:xfrm>
              <a:off x="3132138" y="5037138"/>
              <a:ext cx="2374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1" name="Line 7"/>
            <p:cNvSpPr>
              <a:spLocks noChangeShapeType="1"/>
            </p:cNvSpPr>
            <p:nvPr/>
          </p:nvSpPr>
          <p:spPr bwMode="auto">
            <a:xfrm flipV="1">
              <a:off x="3635375" y="3573463"/>
              <a:ext cx="0" cy="143986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 name="Text Box 8"/>
            <p:cNvSpPr txBox="1">
              <a:spLocks noChangeArrowheads="1"/>
            </p:cNvSpPr>
            <p:nvPr/>
          </p:nvSpPr>
          <p:spPr bwMode="auto">
            <a:xfrm>
              <a:off x="2698750" y="26606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3" name="Text Box 9"/>
            <p:cNvSpPr txBox="1">
              <a:spLocks noChangeArrowheads="1"/>
            </p:cNvSpPr>
            <p:nvPr/>
          </p:nvSpPr>
          <p:spPr bwMode="auto">
            <a:xfrm>
              <a:off x="4643438" y="5108575"/>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 name="Text Box 10"/>
            <p:cNvSpPr txBox="1">
              <a:spLocks noChangeArrowheads="1"/>
            </p:cNvSpPr>
            <p:nvPr/>
          </p:nvSpPr>
          <p:spPr bwMode="auto">
            <a:xfrm>
              <a:off x="3312320" y="4954298"/>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1</a:t>
              </a:r>
              <a:endParaRPr kumimoji="0" lang="es-ES" altLang="es-CL" sz="1600">
                <a:latin typeface="Verdana" pitchFamily="34" charset="0"/>
              </a:endParaRPr>
            </a:p>
          </p:txBody>
        </p:sp>
        <p:sp>
          <p:nvSpPr>
            <p:cNvPr id="35" name="Text Box 11"/>
            <p:cNvSpPr txBox="1">
              <a:spLocks noChangeArrowheads="1"/>
            </p:cNvSpPr>
            <p:nvPr/>
          </p:nvSpPr>
          <p:spPr bwMode="auto">
            <a:xfrm>
              <a:off x="5373560" y="4306281"/>
              <a:ext cx="1110243" cy="2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sz="1600" dirty="0">
                  <a:latin typeface="Verdana" pitchFamily="34" charset="0"/>
                </a:rPr>
                <a:t>L= </a:t>
              </a:r>
              <a:r>
                <a:rPr kumimoji="0" lang="es-ES" altLang="es-CL" sz="1600" dirty="0" err="1">
                  <a:latin typeface="Verdana" pitchFamily="34" charset="0"/>
                </a:rPr>
                <a:t>kY</a:t>
              </a:r>
              <a:r>
                <a:rPr kumimoji="0" lang="es-ES" altLang="es-CL" sz="1600" dirty="0">
                  <a:latin typeface="Verdana" pitchFamily="34" charset="0"/>
                </a:rPr>
                <a:t> - hi</a:t>
              </a:r>
            </a:p>
          </p:txBody>
        </p:sp>
        <p:sp>
          <p:nvSpPr>
            <p:cNvPr id="36" name="Line 12"/>
            <p:cNvSpPr>
              <a:spLocks noChangeShapeType="1"/>
            </p:cNvSpPr>
            <p:nvPr/>
          </p:nvSpPr>
          <p:spPr bwMode="auto">
            <a:xfrm>
              <a:off x="3348038" y="3429000"/>
              <a:ext cx="2232025"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37" name="Line 13"/>
            <p:cNvSpPr>
              <a:spLocks noChangeShapeType="1"/>
            </p:cNvSpPr>
            <p:nvPr/>
          </p:nvSpPr>
          <p:spPr bwMode="auto">
            <a:xfrm>
              <a:off x="3132139" y="3573463"/>
              <a:ext cx="50323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8" name="Line 14"/>
            <p:cNvSpPr>
              <a:spLocks noChangeShapeType="1"/>
            </p:cNvSpPr>
            <p:nvPr/>
          </p:nvSpPr>
          <p:spPr bwMode="auto">
            <a:xfrm>
              <a:off x="3132138" y="4149725"/>
              <a:ext cx="158432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9" name="Text Box 15"/>
            <p:cNvSpPr txBox="1">
              <a:spLocks noChangeArrowheads="1"/>
            </p:cNvSpPr>
            <p:nvPr/>
          </p:nvSpPr>
          <p:spPr bwMode="auto">
            <a:xfrm>
              <a:off x="2881355" y="33321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1</a:t>
              </a:r>
            </a:p>
          </p:txBody>
        </p:sp>
        <p:sp>
          <p:nvSpPr>
            <p:cNvPr id="40" name="Text Box 16"/>
            <p:cNvSpPr txBox="1">
              <a:spLocks noChangeArrowheads="1"/>
            </p:cNvSpPr>
            <p:nvPr/>
          </p:nvSpPr>
          <p:spPr bwMode="auto">
            <a:xfrm>
              <a:off x="2882945" y="3933825"/>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2</a:t>
              </a:r>
            </a:p>
          </p:txBody>
        </p:sp>
        <p:sp>
          <p:nvSpPr>
            <p:cNvPr id="41" name="Line 17"/>
            <p:cNvSpPr>
              <a:spLocks noChangeShapeType="1"/>
            </p:cNvSpPr>
            <p:nvPr/>
          </p:nvSpPr>
          <p:spPr bwMode="auto">
            <a:xfrm flipV="1">
              <a:off x="4716463" y="4149725"/>
              <a:ext cx="0" cy="863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2" name="Text Box 18"/>
            <p:cNvSpPr txBox="1">
              <a:spLocks noChangeArrowheads="1"/>
            </p:cNvSpPr>
            <p:nvPr/>
          </p:nvSpPr>
          <p:spPr bwMode="auto">
            <a:xfrm>
              <a:off x="4320382" y="4930486"/>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L</a:t>
              </a:r>
              <a:r>
                <a:rPr kumimoji="0" lang="es-ES" altLang="es-CL" sz="1600" baseline="-25000" dirty="0">
                  <a:latin typeface="Verdana" pitchFamily="34" charset="0"/>
                </a:rPr>
                <a:t>2</a:t>
              </a:r>
            </a:p>
          </p:txBody>
        </p:sp>
        <p:sp>
          <p:nvSpPr>
            <p:cNvPr id="43" name="Line 19"/>
            <p:cNvSpPr>
              <a:spLocks noChangeShapeType="1"/>
            </p:cNvSpPr>
            <p:nvPr/>
          </p:nvSpPr>
          <p:spPr bwMode="auto">
            <a:xfrm>
              <a:off x="3098846" y="3717925"/>
              <a:ext cx="0" cy="215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4" name="Line 20"/>
            <p:cNvSpPr>
              <a:spLocks noChangeShapeType="1"/>
            </p:cNvSpPr>
            <p:nvPr/>
          </p:nvSpPr>
          <p:spPr bwMode="auto">
            <a:xfrm>
              <a:off x="3815557" y="5074948"/>
              <a:ext cx="649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 name="AutoShape 21"/>
            <p:cNvSpPr>
              <a:spLocks/>
            </p:cNvSpPr>
            <p:nvPr/>
          </p:nvSpPr>
          <p:spPr bwMode="auto">
            <a:xfrm>
              <a:off x="2809918" y="3500438"/>
              <a:ext cx="73025" cy="649287"/>
            </a:xfrm>
            <a:prstGeom prst="leftBracket">
              <a:avLst>
                <a:gd name="adj" fmla="val 7409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46" name="Text Box 22"/>
            <p:cNvSpPr txBox="1">
              <a:spLocks noChangeArrowheads="1"/>
            </p:cNvSpPr>
            <p:nvPr/>
          </p:nvSpPr>
          <p:spPr bwMode="auto">
            <a:xfrm>
              <a:off x="2485274" y="3644900"/>
              <a:ext cx="397670" cy="2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∆i</a:t>
              </a:r>
            </a:p>
          </p:txBody>
        </p:sp>
        <p:sp>
          <p:nvSpPr>
            <p:cNvPr id="47" name="Text Box 23"/>
            <p:cNvSpPr txBox="1">
              <a:spLocks noChangeArrowheads="1"/>
            </p:cNvSpPr>
            <p:nvPr/>
          </p:nvSpPr>
          <p:spPr bwMode="auto">
            <a:xfrm>
              <a:off x="3383757" y="5290848"/>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p>
          </p:txBody>
        </p:sp>
        <p:sp>
          <p:nvSpPr>
            <p:cNvPr id="48" name="AutoShape 25"/>
            <p:cNvSpPr>
              <a:spLocks/>
            </p:cNvSpPr>
            <p:nvPr/>
          </p:nvSpPr>
          <p:spPr bwMode="auto">
            <a:xfrm rot="16200000">
              <a:off x="4175920" y="4761388"/>
              <a:ext cx="144462" cy="936625"/>
            </a:xfrm>
            <a:prstGeom prst="leftBracket">
              <a:avLst>
                <a:gd name="adj" fmla="val 540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sp>
        <p:nvSpPr>
          <p:cNvPr id="49" name="Text Box 24"/>
          <p:cNvSpPr txBox="1">
            <a:spLocks noChangeArrowheads="1"/>
          </p:cNvSpPr>
          <p:nvPr/>
        </p:nvSpPr>
        <p:spPr bwMode="auto">
          <a:xfrm>
            <a:off x="4407835" y="4015557"/>
            <a:ext cx="3025477"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dirty="0">
                <a:latin typeface="+mj-lt"/>
              </a:rPr>
              <a:t>∆i&gt;∆</a:t>
            </a:r>
            <a:r>
              <a:rPr kumimoji="0" lang="es-ES" altLang="es-CL" dirty="0" smtClean="0">
                <a:latin typeface="+mj-lt"/>
              </a:rPr>
              <a:t>L</a:t>
            </a:r>
            <a:r>
              <a:rPr kumimoji="0" lang="es-ES" altLang="es-CL" dirty="0" smtClean="0">
                <a:latin typeface="+mj-lt"/>
                <a:sym typeface="Wingdings" pitchFamily="2" charset="2"/>
              </a:rPr>
              <a:t> </a:t>
            </a:r>
            <a:r>
              <a:rPr kumimoji="0" lang="es-ES" altLang="es-CL" dirty="0">
                <a:latin typeface="+mj-lt"/>
                <a:sym typeface="Wingdings" pitchFamily="2" charset="2"/>
              </a:rPr>
              <a:t>h </a:t>
            </a:r>
            <a:r>
              <a:rPr kumimoji="0" lang="es-ES" altLang="es-CL" dirty="0" smtClean="0">
                <a:latin typeface="+mj-lt"/>
                <a:sym typeface="Wingdings" pitchFamily="2" charset="2"/>
              </a:rPr>
              <a:t>Grande</a:t>
            </a:r>
            <a:endParaRPr kumimoji="0" lang="es-ES" altLang="es-CL" dirty="0">
              <a:latin typeface="+mj-lt"/>
            </a:endParaRPr>
          </a:p>
        </p:txBody>
      </p:sp>
      <p:sp>
        <p:nvSpPr>
          <p:cNvPr id="50" name="Rectangle 3"/>
          <p:cNvSpPr>
            <a:spLocks noChangeArrowheads="1"/>
          </p:cNvSpPr>
          <p:nvPr/>
        </p:nvSpPr>
        <p:spPr bwMode="auto">
          <a:xfrm>
            <a:off x="323528" y="932527"/>
            <a:ext cx="8568952" cy="65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t>Sensibilidad de la demanda de dinero a la tasas de interés. </a:t>
            </a:r>
            <a:endParaRPr kumimoji="0" lang="es-ES" altLang="es-CL" dirty="0"/>
          </a:p>
        </p:txBody>
      </p:sp>
      <p:sp>
        <p:nvSpPr>
          <p:cNvPr id="51"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787754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88640"/>
            <a:ext cx="7772400" cy="495300"/>
          </a:xfrm>
        </p:spPr>
        <p:txBody>
          <a:bodyPr/>
          <a:lstStyle/>
          <a:p>
            <a:pPr algn="l" eaLnBrk="1" hangingPunct="1"/>
            <a:r>
              <a:rPr lang="es-ES" altLang="es-CL" sz="2800" dirty="0" smtClean="0">
                <a:latin typeface="Comic Sans MS" pitchFamily="66" charset="0"/>
              </a:rPr>
              <a:t>Oferta Monetaria</a:t>
            </a:r>
          </a:p>
        </p:txBody>
      </p:sp>
      <p:sp>
        <p:nvSpPr>
          <p:cNvPr id="36867" name="Rectangle 3"/>
          <p:cNvSpPr>
            <a:spLocks noGrp="1" noChangeArrowheads="1"/>
          </p:cNvSpPr>
          <p:nvPr>
            <p:ph sz="quarter" idx="13"/>
          </p:nvPr>
        </p:nvSpPr>
        <p:spPr>
          <a:xfrm>
            <a:off x="468313" y="1125538"/>
            <a:ext cx="8496300" cy="935037"/>
          </a:xfrm>
        </p:spPr>
        <p:txBody>
          <a:bodyPr/>
          <a:lstStyle/>
          <a:p>
            <a:pPr algn="ctr" eaLnBrk="1" hangingPunct="1">
              <a:lnSpc>
                <a:spcPct val="90000"/>
              </a:lnSpc>
              <a:buFont typeface="Wingdings" pitchFamily="2" charset="2"/>
              <a:buNone/>
            </a:pPr>
            <a:r>
              <a:rPr lang="es-ES" altLang="es-CL" sz="2800" dirty="0" smtClean="0">
                <a:latin typeface="+mj-lt"/>
              </a:rPr>
              <a:t>Es la </a:t>
            </a:r>
            <a:r>
              <a:rPr lang="es-ES" altLang="es-CL" sz="2800" b="1" dirty="0" smtClean="0">
                <a:latin typeface="+mj-lt"/>
              </a:rPr>
              <a:t>cantidad de dinero</a:t>
            </a:r>
            <a:r>
              <a:rPr lang="es-ES" altLang="es-CL" sz="2800" dirty="0" smtClean="0">
                <a:latin typeface="+mj-lt"/>
              </a:rPr>
              <a:t> que hay en un determinado momento en un país.             		</a:t>
            </a:r>
          </a:p>
        </p:txBody>
      </p:sp>
      <p:sp>
        <p:nvSpPr>
          <p:cNvPr id="36868" name="Rectangle 4"/>
          <p:cNvSpPr>
            <a:spLocks noChangeArrowheads="1"/>
          </p:cNvSpPr>
          <p:nvPr/>
        </p:nvSpPr>
        <p:spPr bwMode="auto">
          <a:xfrm>
            <a:off x="647700" y="2852738"/>
            <a:ext cx="8496300"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20000"/>
              </a:spcBef>
              <a:buClr>
                <a:srgbClr val="FF3300"/>
              </a:buClr>
            </a:pPr>
            <a:r>
              <a:rPr kumimoji="0" lang="es-ES" altLang="es-CL" dirty="0">
                <a:latin typeface="+mj-lt"/>
              </a:rPr>
              <a:t>M</a:t>
            </a:r>
            <a:r>
              <a:rPr kumimoji="0" lang="es-ES" altLang="es-CL" baseline="-25000" dirty="0">
                <a:latin typeface="+mj-lt"/>
              </a:rPr>
              <a:t>1</a:t>
            </a:r>
            <a:r>
              <a:rPr kumimoji="0" lang="es-ES" altLang="es-CL" dirty="0">
                <a:latin typeface="+mj-lt"/>
              </a:rPr>
              <a:t>:</a:t>
            </a:r>
            <a:r>
              <a:rPr kumimoji="0" lang="es-ES" altLang="es-CL" baseline="-25000" dirty="0">
                <a:latin typeface="+mj-lt"/>
              </a:rPr>
              <a:t> </a:t>
            </a:r>
            <a:r>
              <a:rPr kumimoji="0" lang="es-ES" altLang="es-CL" dirty="0">
                <a:latin typeface="+mj-lt"/>
              </a:rPr>
              <a:t>Dinero para transacciones económicas (compra y venta de  bienes, acciones; bonos, etc. y para cancelar deudas)</a:t>
            </a:r>
          </a:p>
          <a:p>
            <a:pPr>
              <a:spcBef>
                <a:spcPct val="20000"/>
              </a:spcBef>
              <a:buClr>
                <a:srgbClr val="FF3300"/>
              </a:buClr>
            </a:pPr>
            <a:endParaRPr kumimoji="0" lang="es-ES" altLang="es-CL" dirty="0">
              <a:latin typeface="+mj-lt"/>
            </a:endParaRPr>
          </a:p>
          <a:p>
            <a:pPr lvl="1">
              <a:spcBef>
                <a:spcPct val="20000"/>
              </a:spcBef>
              <a:buClr>
                <a:srgbClr val="FF3300"/>
              </a:buClr>
            </a:pPr>
            <a:r>
              <a:rPr kumimoji="0" lang="es-ES" altLang="es-CL" dirty="0">
                <a:latin typeface="+mj-lt"/>
              </a:rPr>
              <a:t>E : </a:t>
            </a:r>
            <a:r>
              <a:rPr kumimoji="0" lang="es-ES" altLang="es-CL" b="1" dirty="0">
                <a:latin typeface="+mj-lt"/>
              </a:rPr>
              <a:t>Efectivo en manos del público</a:t>
            </a:r>
            <a:r>
              <a:rPr kumimoji="0" lang="es-ES" altLang="es-CL" dirty="0">
                <a:latin typeface="+mj-lt"/>
              </a:rPr>
              <a:t>. Incluye las monedas  </a:t>
            </a:r>
          </a:p>
          <a:p>
            <a:pPr lvl="1">
              <a:spcBef>
                <a:spcPct val="20000"/>
              </a:spcBef>
              <a:buClr>
                <a:srgbClr val="FF3300"/>
              </a:buClr>
            </a:pPr>
            <a:r>
              <a:rPr kumimoji="0" lang="es-ES" altLang="es-CL" dirty="0">
                <a:latin typeface="+mj-lt"/>
              </a:rPr>
              <a:t>      y billetes en manos del público.</a:t>
            </a:r>
          </a:p>
          <a:p>
            <a:pPr lvl="1">
              <a:spcBef>
                <a:spcPct val="20000"/>
              </a:spcBef>
              <a:buClr>
                <a:srgbClr val="FF3300"/>
              </a:buClr>
            </a:pPr>
            <a:endParaRPr kumimoji="0" lang="es-ES" altLang="es-CL" dirty="0">
              <a:latin typeface="+mj-lt"/>
            </a:endParaRPr>
          </a:p>
          <a:p>
            <a:pPr lvl="1">
              <a:spcBef>
                <a:spcPct val="20000"/>
              </a:spcBef>
              <a:buClr>
                <a:srgbClr val="FF3300"/>
              </a:buClr>
            </a:pPr>
            <a:r>
              <a:rPr kumimoji="0" lang="es-ES" altLang="es-CL" dirty="0" err="1">
                <a:latin typeface="+mj-lt"/>
              </a:rPr>
              <a:t>Dv</a:t>
            </a:r>
            <a:r>
              <a:rPr kumimoji="0" lang="es-ES" altLang="es-CL" dirty="0">
                <a:latin typeface="+mj-lt"/>
              </a:rPr>
              <a:t>: </a:t>
            </a:r>
            <a:r>
              <a:rPr kumimoji="0" lang="es-ES" altLang="es-CL" b="1" dirty="0" smtClean="0">
                <a:latin typeface="+mj-lt"/>
              </a:rPr>
              <a:t>Dinero bancario </a:t>
            </a:r>
            <a:r>
              <a:rPr kumimoji="0" lang="es-ES" altLang="es-CL" dirty="0" smtClean="0">
                <a:latin typeface="+mj-lt"/>
              </a:rPr>
              <a:t>en </a:t>
            </a:r>
            <a:r>
              <a:rPr kumimoji="0" lang="es-ES" altLang="es-CL" dirty="0">
                <a:latin typeface="+mj-lt"/>
              </a:rPr>
              <a:t>forma de </a:t>
            </a:r>
            <a:r>
              <a:rPr kumimoji="0" lang="es-ES" altLang="es-CL" b="1" dirty="0">
                <a:latin typeface="+mj-lt"/>
              </a:rPr>
              <a:t>depósitos a la </a:t>
            </a:r>
            <a:r>
              <a:rPr kumimoji="0" lang="es-ES" altLang="es-CL" b="1" dirty="0" smtClean="0">
                <a:latin typeface="+mj-lt"/>
              </a:rPr>
              <a:t>vista </a:t>
            </a:r>
            <a:r>
              <a:rPr kumimoji="0" lang="es-ES" altLang="es-CL" dirty="0" smtClean="0">
                <a:latin typeface="+mj-lt"/>
              </a:rPr>
              <a:t>o  </a:t>
            </a:r>
            <a:endParaRPr kumimoji="0" lang="es-ES" altLang="es-CL" dirty="0">
              <a:latin typeface="+mj-lt"/>
            </a:endParaRPr>
          </a:p>
          <a:p>
            <a:pPr lvl="1">
              <a:spcBef>
                <a:spcPct val="20000"/>
              </a:spcBef>
              <a:buClr>
                <a:srgbClr val="FF3300"/>
              </a:buClr>
            </a:pPr>
            <a:r>
              <a:rPr kumimoji="0" lang="es-ES" altLang="es-CL" dirty="0">
                <a:latin typeface="+mj-lt"/>
              </a:rPr>
              <a:t>      depósitos en cuanta corriente.</a:t>
            </a:r>
          </a:p>
        </p:txBody>
      </p:sp>
      <p:sp>
        <p:nvSpPr>
          <p:cNvPr id="36869" name="Rectangle 5"/>
          <p:cNvSpPr>
            <a:spLocks noChangeArrowheads="1"/>
          </p:cNvSpPr>
          <p:nvPr/>
        </p:nvSpPr>
        <p:spPr bwMode="auto">
          <a:xfrm>
            <a:off x="3492500" y="2205038"/>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a:latin typeface="+mj-lt"/>
              </a:rPr>
              <a:t>M1 =  E  +  Dv</a:t>
            </a:r>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341042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11267" name="Text Box 3"/>
          <p:cNvSpPr txBox="1">
            <a:spLocks noChangeArrowheads="1"/>
          </p:cNvSpPr>
          <p:nvPr/>
        </p:nvSpPr>
        <p:spPr bwMode="auto">
          <a:xfrm>
            <a:off x="467544" y="3356992"/>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Elementos que influyen en la </a:t>
            </a:r>
            <a:r>
              <a:rPr lang="es-ES_tradnl" altLang="es-CL" b="1" dirty="0" smtClean="0">
                <a:latin typeface="+mn-lt"/>
              </a:rPr>
              <a:t>cantidad </a:t>
            </a:r>
            <a:r>
              <a:rPr lang="es-ES_tradnl" altLang="es-CL" b="1" dirty="0">
                <a:latin typeface="+mn-lt"/>
              </a:rPr>
              <a:t>de </a:t>
            </a:r>
            <a:r>
              <a:rPr lang="es-ES_tradnl" altLang="es-CL" b="1" dirty="0" smtClean="0">
                <a:latin typeface="+mn-lt"/>
              </a:rPr>
              <a:t>dinero:</a:t>
            </a:r>
            <a:endParaRPr lang="es-ES" altLang="es-CL" b="1" dirty="0">
              <a:latin typeface="+mn-lt"/>
            </a:endParaRPr>
          </a:p>
        </p:txBody>
      </p:sp>
      <p:sp>
        <p:nvSpPr>
          <p:cNvPr id="37892" name="Text Box 4"/>
          <p:cNvSpPr txBox="1">
            <a:spLocks noChangeArrowheads="1"/>
          </p:cNvSpPr>
          <p:nvPr/>
        </p:nvSpPr>
        <p:spPr bwMode="auto">
          <a:xfrm>
            <a:off x="763588" y="4077072"/>
            <a:ext cx="812958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FontTx/>
              <a:buChar char="•"/>
            </a:pPr>
            <a:r>
              <a:rPr lang="es-ES_tradnl" altLang="es-CL" sz="2000" dirty="0">
                <a:latin typeface="+mn-lt"/>
              </a:rPr>
              <a:t>Autoridad Monetaria : Banco Central.</a:t>
            </a:r>
          </a:p>
          <a:p>
            <a:pPr>
              <a:spcBef>
                <a:spcPct val="50000"/>
              </a:spcBef>
              <a:buFontTx/>
              <a:buChar char="•"/>
            </a:pPr>
            <a:r>
              <a:rPr lang="es-ES_tradnl" altLang="es-CL" sz="2000" dirty="0">
                <a:latin typeface="+mn-lt"/>
              </a:rPr>
              <a:t>Sistema Bancario: Todos los bancos públicos y privados, salvo el </a:t>
            </a:r>
          </a:p>
          <a:p>
            <a:pPr>
              <a:spcBef>
                <a:spcPct val="50000"/>
              </a:spcBef>
            </a:pPr>
            <a:r>
              <a:rPr lang="es-ES_tradnl" altLang="es-CL" sz="2000" dirty="0">
                <a:latin typeface="+mn-lt"/>
              </a:rPr>
              <a:t>                                </a:t>
            </a:r>
            <a:r>
              <a:rPr lang="es-ES_tradnl" altLang="es-CL" sz="2000" dirty="0" smtClean="0">
                <a:latin typeface="+mn-lt"/>
              </a:rPr>
              <a:t>     Banco </a:t>
            </a:r>
            <a:r>
              <a:rPr lang="es-ES_tradnl" altLang="es-CL" sz="2000" dirty="0">
                <a:latin typeface="+mn-lt"/>
              </a:rPr>
              <a:t>Central.</a:t>
            </a:r>
          </a:p>
          <a:p>
            <a:pPr>
              <a:spcBef>
                <a:spcPct val="50000"/>
              </a:spcBef>
              <a:buFontTx/>
              <a:buChar char="•"/>
            </a:pPr>
            <a:r>
              <a:rPr lang="es-ES_tradnl" altLang="es-CL" sz="2000" dirty="0">
                <a:latin typeface="+mn-lt"/>
              </a:rPr>
              <a:t>Preferencias del público en cuanto a  como mantener el dinero </a:t>
            </a:r>
            <a:r>
              <a:rPr lang="es-ES_tradnl" altLang="es-CL" sz="2000" dirty="0" smtClean="0">
                <a:latin typeface="+mn-lt"/>
              </a:rPr>
              <a:t>(efectivo </a:t>
            </a:r>
            <a:r>
              <a:rPr lang="es-ES_tradnl" altLang="es-CL" sz="2000" dirty="0">
                <a:latin typeface="+mn-lt"/>
              </a:rPr>
              <a:t>o depósitos)</a:t>
            </a:r>
          </a:p>
        </p:txBody>
      </p:sp>
      <p:sp>
        <p:nvSpPr>
          <p:cNvPr id="37893" name="Text Box 14"/>
          <p:cNvSpPr txBox="1">
            <a:spLocks noChangeArrowheads="1"/>
          </p:cNvSpPr>
          <p:nvPr/>
        </p:nvSpPr>
        <p:spPr bwMode="auto">
          <a:xfrm>
            <a:off x="611188" y="1700213"/>
            <a:ext cx="85328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FontTx/>
              <a:buChar char="•"/>
            </a:pPr>
            <a:r>
              <a:rPr lang="es-ES_tradnl" altLang="es-CL" sz="2000" dirty="0">
                <a:latin typeface="+mn-lt"/>
              </a:rPr>
              <a:t>M1 : Depósitos a la vista </a:t>
            </a:r>
            <a:r>
              <a:rPr lang="es-ES_tradnl" altLang="es-CL" sz="1600" dirty="0">
                <a:latin typeface="+mn-lt"/>
              </a:rPr>
              <a:t>(</a:t>
            </a:r>
            <a:r>
              <a:rPr lang="es-ES_tradnl" altLang="es-CL" sz="1600" dirty="0" smtClean="0">
                <a:latin typeface="+mn-lt"/>
              </a:rPr>
              <a:t>Cuenta corriente, </a:t>
            </a:r>
            <a:r>
              <a:rPr lang="es-ES_tradnl" altLang="es-CL" sz="1600" dirty="0">
                <a:latin typeface="+mn-lt"/>
              </a:rPr>
              <a:t>cheques de viaje, efectivo)</a:t>
            </a:r>
          </a:p>
          <a:p>
            <a:pPr>
              <a:spcBef>
                <a:spcPct val="50000"/>
              </a:spcBef>
              <a:buFontTx/>
              <a:buChar char="•"/>
            </a:pPr>
            <a:r>
              <a:rPr lang="es-ES_tradnl" altLang="es-CL" sz="2000" dirty="0">
                <a:latin typeface="+mn-lt"/>
              </a:rPr>
              <a:t>M2 : Depósitos de Ahorro. </a:t>
            </a:r>
            <a:r>
              <a:rPr lang="es-ES_tradnl" altLang="es-CL" sz="1600" dirty="0">
                <a:latin typeface="+mn-lt"/>
              </a:rPr>
              <a:t>(Pequeña denominación)</a:t>
            </a:r>
          </a:p>
          <a:p>
            <a:pPr>
              <a:spcBef>
                <a:spcPct val="50000"/>
              </a:spcBef>
              <a:buFontTx/>
              <a:buChar char="•"/>
            </a:pPr>
            <a:r>
              <a:rPr lang="es-ES_tradnl" altLang="es-CL" sz="2000" dirty="0">
                <a:latin typeface="+mn-lt"/>
              </a:rPr>
              <a:t>M3 : Depósitos a Plazo. </a:t>
            </a:r>
            <a:r>
              <a:rPr lang="es-ES_tradnl" altLang="es-CL" sz="1600" dirty="0">
                <a:latin typeface="+mn-lt"/>
              </a:rPr>
              <a:t>(Gran denominación)</a:t>
            </a:r>
          </a:p>
        </p:txBody>
      </p:sp>
      <p:sp>
        <p:nvSpPr>
          <p:cNvPr id="11280" name="Text Box 16"/>
          <p:cNvSpPr txBox="1">
            <a:spLocks noChangeArrowheads="1"/>
          </p:cNvSpPr>
          <p:nvPr/>
        </p:nvSpPr>
        <p:spPr bwMode="auto">
          <a:xfrm>
            <a:off x="539750" y="1052513"/>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Tipos de </a:t>
            </a:r>
            <a:r>
              <a:rPr lang="es-ES_tradnl" altLang="es-CL" b="1" dirty="0" smtClean="0">
                <a:latin typeface="+mn-lt"/>
              </a:rPr>
              <a:t>Depósitos:</a:t>
            </a:r>
            <a:endParaRPr lang="es-ES" altLang="es-CL" b="1" dirty="0">
              <a:latin typeface="+mn-lt"/>
            </a:endParaRPr>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804933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0-#ppt_w/2"/>
                                          </p:val>
                                        </p:tav>
                                        <p:tav tm="100000">
                                          <p:val>
                                            <p:strVal val="#ppt_x"/>
                                          </p:val>
                                        </p:tav>
                                      </p:tavLst>
                                    </p:anim>
                                    <p:anim calcmode="lin" valueType="num">
                                      <p:cBhvr additive="base">
                                        <p:cTn id="8"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80"/>
                                        </p:tgtEl>
                                        <p:attrNameLst>
                                          <p:attrName>style.visibility</p:attrName>
                                        </p:attrNameLst>
                                      </p:cBhvr>
                                      <p:to>
                                        <p:strVal val="visible"/>
                                      </p:to>
                                    </p:set>
                                    <p:anim calcmode="lin" valueType="num">
                                      <p:cBhvr additive="base">
                                        <p:cTn id="13" dur="500" fill="hold"/>
                                        <p:tgtEl>
                                          <p:spTgt spid="11280"/>
                                        </p:tgtEl>
                                        <p:attrNameLst>
                                          <p:attrName>ppt_x</p:attrName>
                                        </p:attrNameLst>
                                      </p:cBhvr>
                                      <p:tavLst>
                                        <p:tav tm="0">
                                          <p:val>
                                            <p:strVal val="0-#ppt_w/2"/>
                                          </p:val>
                                        </p:tav>
                                        <p:tav tm="100000">
                                          <p:val>
                                            <p:strVal val="#ppt_x"/>
                                          </p:val>
                                        </p:tav>
                                      </p:tavLst>
                                    </p:anim>
                                    <p:anim calcmode="lin" valueType="num">
                                      <p:cBhvr additive="base">
                                        <p:cTn id="14" dur="500" fill="hold"/>
                                        <p:tgtEl>
                                          <p:spTgt spid="112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8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89856"/>
            <a:ext cx="8229600" cy="1143000"/>
          </a:xfrm>
        </p:spPr>
        <p:txBody>
          <a:bodyPr/>
          <a:lstStyle/>
          <a:p>
            <a:pPr algn="l"/>
            <a:r>
              <a:rPr lang="es-MX" sz="2400" dirty="0" smtClean="0">
                <a:latin typeface="Comic Sans MS" panose="030F0702030302020204" pitchFamily="66" charset="0"/>
              </a:rPr>
              <a:t>1.- Depósito de Valor . </a:t>
            </a:r>
            <a:endParaRPr lang="es-MX" sz="2400" dirty="0">
              <a:latin typeface="Comic Sans MS" panose="030F0702030302020204" pitchFamily="66" charset="0"/>
            </a:endParaRPr>
          </a:p>
        </p:txBody>
      </p:sp>
      <p:sp>
        <p:nvSpPr>
          <p:cNvPr id="3" name="2 Marcador de contenido"/>
          <p:cNvSpPr>
            <a:spLocks noGrp="1"/>
          </p:cNvSpPr>
          <p:nvPr>
            <p:ph sz="quarter" idx="13"/>
          </p:nvPr>
        </p:nvSpPr>
        <p:spPr>
          <a:xfrm>
            <a:off x="457200" y="1772816"/>
            <a:ext cx="8229600" cy="3744416"/>
          </a:xfrm>
        </p:spPr>
        <p:txBody>
          <a:bodyPr>
            <a:normAutofit fontScale="92500" lnSpcReduction="20000"/>
          </a:bodyPr>
          <a:lstStyle/>
          <a:p>
            <a:pPr algn="just"/>
            <a:r>
              <a:rPr lang="es-MX" sz="2400" dirty="0" smtClean="0"/>
              <a:t>El dinero permite transferir poder adquisitivo del presente al futuro. Por ejemplo: usted cuando recibe su sueldo no es necesario que lo gaste de inmediato, sino que puede hacer uso del él en un fecha próxima.</a:t>
            </a:r>
          </a:p>
          <a:p>
            <a:pPr algn="just"/>
            <a:endParaRPr lang="es-MX" sz="2400" dirty="0"/>
          </a:p>
          <a:p>
            <a:pPr algn="just"/>
            <a:r>
              <a:rPr lang="es-MX" sz="2400" dirty="0" smtClean="0"/>
              <a:t>Pero, es necesario dejar en claro que el dinero constituye un depósito imperfecto de valor ya que ante inusitados aumentos en los precios, la cantidad de bienes que podemos comprar con una determinada cantidad de dinero disminuye.</a:t>
            </a: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9"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927213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7504" y="18864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sz="2800" b="1" dirty="0"/>
              <a:t>Banco Central</a:t>
            </a:r>
            <a:endParaRPr lang="es-ES" altLang="es-CL" sz="2800" b="1" dirty="0"/>
          </a:p>
        </p:txBody>
      </p:sp>
      <p:sp>
        <p:nvSpPr>
          <p:cNvPr id="4099" name="Text Box 3"/>
          <p:cNvSpPr txBox="1">
            <a:spLocks noChangeArrowheads="1"/>
          </p:cNvSpPr>
          <p:nvPr/>
        </p:nvSpPr>
        <p:spPr bwMode="auto">
          <a:xfrm>
            <a:off x="395536" y="836712"/>
            <a:ext cx="8001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Funciones:</a:t>
            </a:r>
          </a:p>
          <a:p>
            <a:pPr>
              <a:spcBef>
                <a:spcPct val="50000"/>
              </a:spcBef>
              <a:buFont typeface="Wingdings" pitchFamily="2" charset="2"/>
              <a:buChar char="ü"/>
            </a:pPr>
            <a:r>
              <a:rPr lang="es-ES_tradnl" altLang="es-CL" dirty="0">
                <a:latin typeface="+mn-lt"/>
              </a:rPr>
              <a:t> Administrador y custodio el oro y divisas.</a:t>
            </a:r>
          </a:p>
          <a:p>
            <a:pPr>
              <a:spcBef>
                <a:spcPct val="50000"/>
              </a:spcBef>
              <a:buFont typeface="Wingdings" pitchFamily="2" charset="2"/>
              <a:buChar char="ü"/>
            </a:pPr>
            <a:r>
              <a:rPr lang="es-ES_tradnl" altLang="es-CL" dirty="0">
                <a:latin typeface="+mn-lt"/>
              </a:rPr>
              <a:t>Banco de Bancos.</a:t>
            </a:r>
          </a:p>
          <a:p>
            <a:pPr>
              <a:spcBef>
                <a:spcPct val="50000"/>
              </a:spcBef>
              <a:buFont typeface="Wingdings" pitchFamily="2" charset="2"/>
              <a:buChar char="ü"/>
            </a:pPr>
            <a:r>
              <a:rPr lang="es-ES_tradnl" altLang="es-CL" dirty="0">
                <a:latin typeface="+mn-lt"/>
              </a:rPr>
              <a:t>Suministrador y regulador de efectivo.</a:t>
            </a:r>
          </a:p>
          <a:p>
            <a:pPr>
              <a:spcBef>
                <a:spcPct val="50000"/>
              </a:spcBef>
              <a:buFont typeface="Wingdings" pitchFamily="2" charset="2"/>
              <a:buChar char="ü"/>
            </a:pPr>
            <a:r>
              <a:rPr lang="es-ES_tradnl" altLang="es-CL" dirty="0">
                <a:latin typeface="+mn-lt"/>
              </a:rPr>
              <a:t>Agente Fiscal.</a:t>
            </a:r>
          </a:p>
          <a:p>
            <a:pPr>
              <a:spcBef>
                <a:spcPct val="50000"/>
              </a:spcBef>
              <a:buFont typeface="Wingdings" pitchFamily="2" charset="2"/>
              <a:buChar char="ü"/>
            </a:pPr>
            <a:r>
              <a:rPr lang="es-ES_tradnl" altLang="es-CL" dirty="0">
                <a:latin typeface="+mn-lt"/>
              </a:rPr>
              <a:t>Atribuciones en materia internacional.</a:t>
            </a:r>
            <a:endParaRPr lang="es-ES" altLang="es-CL" dirty="0">
              <a:latin typeface="+mn-lt"/>
            </a:endParaRPr>
          </a:p>
        </p:txBody>
      </p:sp>
      <p:sp>
        <p:nvSpPr>
          <p:cNvPr id="4100" name="Text Box 4"/>
          <p:cNvSpPr txBox="1">
            <a:spLocks noChangeArrowheads="1"/>
          </p:cNvSpPr>
          <p:nvPr/>
        </p:nvSpPr>
        <p:spPr bwMode="auto">
          <a:xfrm>
            <a:off x="2977952" y="422108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Bancos Comerciales</a:t>
            </a:r>
            <a:endParaRPr lang="es-ES" altLang="es-CL" b="1" dirty="0">
              <a:latin typeface="+mn-lt"/>
            </a:endParaRPr>
          </a:p>
        </p:txBody>
      </p:sp>
      <p:sp>
        <p:nvSpPr>
          <p:cNvPr id="4101" name="Text Box 5"/>
          <p:cNvSpPr txBox="1">
            <a:spLocks noChangeArrowheads="1"/>
          </p:cNvSpPr>
          <p:nvPr/>
        </p:nvSpPr>
        <p:spPr bwMode="auto">
          <a:xfrm>
            <a:off x="395536" y="4636293"/>
            <a:ext cx="8458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Font typeface="Wingdings" pitchFamily="2" charset="2"/>
              <a:buChar char="ü"/>
            </a:pPr>
            <a:r>
              <a:rPr lang="es-ES_tradnl" altLang="es-CL" dirty="0">
                <a:latin typeface="+mn-lt"/>
              </a:rPr>
              <a:t>Actividad Directa: Bancos </a:t>
            </a:r>
            <a:r>
              <a:rPr lang="es-ES_tradnl" altLang="es-CL" dirty="0" smtClean="0">
                <a:latin typeface="+mn-lt"/>
              </a:rPr>
              <a:t>intervienen </a:t>
            </a:r>
            <a:r>
              <a:rPr lang="es-ES_tradnl" altLang="es-CL" dirty="0">
                <a:latin typeface="+mn-lt"/>
              </a:rPr>
              <a:t>fondos provenientes de su capital </a:t>
            </a:r>
          </a:p>
          <a:p>
            <a:pPr>
              <a:spcBef>
                <a:spcPct val="50000"/>
              </a:spcBef>
              <a:buFont typeface="Wingdings" pitchFamily="2" charset="2"/>
              <a:buChar char="ü"/>
            </a:pPr>
            <a:r>
              <a:rPr lang="es-ES_tradnl" altLang="es-CL" dirty="0">
                <a:latin typeface="+mn-lt"/>
              </a:rPr>
              <a:t>Actividad Intermediaria: capta recursos que invierte.</a:t>
            </a:r>
            <a:endParaRPr lang="es-ES" altLang="es-CL" dirty="0">
              <a:latin typeface="+mn-lt"/>
            </a:endParaRPr>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5100811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dissolve">
                                      <p:cBhvr>
                                        <p:cTn id="7" dur="500"/>
                                        <p:tgtEl>
                                          <p:spTgt spid="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dissolve">
                                      <p:cBhvr>
                                        <p:cTn id="12" dur="500"/>
                                        <p:tgtEl>
                                          <p:spTgt spid="4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dissolve">
                                      <p:cBhvr>
                                        <p:cTn id="1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p:bldP spid="410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0688"/>
            <a:ext cx="8229600" cy="1143000"/>
          </a:xfrm>
        </p:spPr>
        <p:txBody>
          <a:bodyPr/>
          <a:lstStyle/>
          <a:p>
            <a:r>
              <a:rPr lang="es-MX" sz="3600" dirty="0" smtClean="0"/>
              <a:t>¿Cómo controlar la cantidad de dinero?. </a:t>
            </a:r>
            <a:endParaRPr lang="es-MX" sz="3600" dirty="0"/>
          </a:p>
        </p:txBody>
      </p:sp>
      <p:sp>
        <p:nvSpPr>
          <p:cNvPr id="3" name="2 Marcador de contenido"/>
          <p:cNvSpPr>
            <a:spLocks noGrp="1"/>
          </p:cNvSpPr>
          <p:nvPr>
            <p:ph sz="quarter" idx="13"/>
          </p:nvPr>
        </p:nvSpPr>
        <p:spPr>
          <a:xfrm>
            <a:off x="457200" y="1340768"/>
            <a:ext cx="8229600" cy="4525963"/>
          </a:xfrm>
        </p:spPr>
        <p:txBody>
          <a:bodyPr>
            <a:normAutofit fontScale="85000" lnSpcReduction="10000"/>
          </a:bodyPr>
          <a:lstStyle/>
          <a:p>
            <a:pPr marL="0" indent="0" algn="just">
              <a:buNone/>
            </a:pPr>
            <a:r>
              <a:rPr lang="es-MX" sz="2400" dirty="0" smtClean="0"/>
              <a:t>Como ya vimos: La cantidad de dinero existente en una economía se denomina </a:t>
            </a:r>
            <a:r>
              <a:rPr lang="es-MX" sz="2400" b="1" dirty="0" smtClean="0">
                <a:solidFill>
                  <a:schemeClr val="accent2"/>
                </a:solidFill>
              </a:rPr>
              <a:t>oferta monetaria</a:t>
            </a:r>
            <a:r>
              <a:rPr lang="es-MX" sz="2400" dirty="0" smtClean="0"/>
              <a:t>. </a:t>
            </a:r>
          </a:p>
          <a:p>
            <a:pPr marL="0" indent="0" algn="just">
              <a:buNone/>
            </a:pPr>
            <a:r>
              <a:rPr lang="es-MX" sz="2400" dirty="0" smtClean="0"/>
              <a:t>En una economía que utiliza dinero fiduciario, es el Banco Central a quien se le delega el control de la oferta monetaria, ya que existen restricciones legales que le confieren el monopolio en la emisión monetaria. </a:t>
            </a:r>
          </a:p>
          <a:p>
            <a:pPr marL="0" indent="0" algn="just">
              <a:buNone/>
            </a:pPr>
            <a:r>
              <a:rPr lang="es-MX" sz="2400" dirty="0" smtClean="0"/>
              <a:t>El control de la oferta monetaria se denomina </a:t>
            </a:r>
            <a:r>
              <a:rPr lang="es-MX" sz="2400" b="1" dirty="0" smtClean="0">
                <a:solidFill>
                  <a:schemeClr val="accent2"/>
                </a:solidFill>
              </a:rPr>
              <a:t>política monetaria</a:t>
            </a:r>
            <a:r>
              <a:rPr lang="es-MX" sz="2400" dirty="0" smtClean="0"/>
              <a:t>.</a:t>
            </a:r>
          </a:p>
          <a:p>
            <a:pPr marL="0" indent="0" algn="just">
              <a:buNone/>
            </a:pPr>
            <a:endParaRPr lang="es-MX" sz="2400" dirty="0" smtClean="0"/>
          </a:p>
          <a:p>
            <a:pPr marL="0" indent="0" algn="just">
              <a:buNone/>
            </a:pPr>
            <a:r>
              <a:rPr lang="es-MX" sz="2400" dirty="0"/>
              <a:t>El Banco Central controla la oferta monetaria principalmente a través de operaciones de </a:t>
            </a:r>
            <a:r>
              <a:rPr lang="es-MX" sz="2400" b="1" dirty="0">
                <a:solidFill>
                  <a:schemeClr val="accent2"/>
                </a:solidFill>
              </a:rPr>
              <a:t>mercado </a:t>
            </a:r>
            <a:r>
              <a:rPr lang="es-MX" sz="2400" b="1" dirty="0" smtClean="0">
                <a:solidFill>
                  <a:schemeClr val="accent2"/>
                </a:solidFill>
              </a:rPr>
              <a:t>abierto</a:t>
            </a:r>
            <a:r>
              <a:rPr lang="es-MX" sz="2400" dirty="0"/>
              <a:t>.</a:t>
            </a:r>
            <a:endParaRPr lang="es-MX" sz="2400" b="1" dirty="0" smtClean="0">
              <a:solidFill>
                <a:schemeClr val="accent2"/>
              </a:solidFill>
            </a:endParaRPr>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749460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9512" y="735087"/>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smtClean="0"/>
              <a:t>Operaciones de Mercado Abierto</a:t>
            </a:r>
            <a:endParaRPr lang="es-ES" altLang="es-CL" b="1" dirty="0"/>
          </a:p>
        </p:txBody>
      </p:sp>
      <p:sp>
        <p:nvSpPr>
          <p:cNvPr id="5123" name="Text Box 3"/>
          <p:cNvSpPr txBox="1">
            <a:spLocks noChangeArrowheads="1"/>
          </p:cNvSpPr>
          <p:nvPr/>
        </p:nvSpPr>
        <p:spPr bwMode="auto">
          <a:xfrm>
            <a:off x="957263" y="19617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Tipo</a:t>
            </a:r>
          </a:p>
        </p:txBody>
      </p:sp>
      <p:sp>
        <p:nvSpPr>
          <p:cNvPr id="5124" name="Text Box 4"/>
          <p:cNvSpPr txBox="1">
            <a:spLocks noChangeArrowheads="1"/>
          </p:cNvSpPr>
          <p:nvPr/>
        </p:nvSpPr>
        <p:spPr bwMode="auto">
          <a:xfrm>
            <a:off x="728663" y="2647528"/>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Moneda extranjera</a:t>
            </a:r>
          </a:p>
        </p:txBody>
      </p:sp>
      <p:sp>
        <p:nvSpPr>
          <p:cNvPr id="5125" name="Text Box 5"/>
          <p:cNvSpPr txBox="1">
            <a:spLocks noChangeArrowheads="1"/>
          </p:cNvSpPr>
          <p:nvPr/>
        </p:nvSpPr>
        <p:spPr bwMode="auto">
          <a:xfrm>
            <a:off x="728663" y="3257128"/>
            <a:ext cx="31067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dirty="0"/>
              <a:t>Certificados o Títulos del B.C. </a:t>
            </a:r>
            <a:r>
              <a:rPr kumimoji="0" lang="es-ES_tradnl" altLang="es-CL" sz="1600" dirty="0" smtClean="0"/>
              <a:t>(pagarés </a:t>
            </a:r>
            <a:r>
              <a:rPr kumimoji="0" lang="es-ES_tradnl" altLang="es-CL" sz="1600" dirty="0"/>
              <a:t>o </a:t>
            </a:r>
            <a:r>
              <a:rPr kumimoji="0" lang="es-ES_tradnl" altLang="es-CL" sz="1600" dirty="0" smtClean="0"/>
              <a:t>bonos</a:t>
            </a:r>
            <a:r>
              <a:rPr kumimoji="0" lang="es-ES_tradnl" altLang="es-CL" sz="1600" dirty="0"/>
              <a:t>) </a:t>
            </a:r>
            <a:r>
              <a:rPr kumimoji="0" lang="es-ES_tradnl" altLang="es-CL" sz="1600" dirty="0" smtClean="0"/>
              <a:t>operación </a:t>
            </a:r>
            <a:r>
              <a:rPr kumimoji="0" lang="es-ES_tradnl" altLang="es-CL" sz="1600" dirty="0"/>
              <a:t>de </a:t>
            </a:r>
            <a:r>
              <a:rPr kumimoji="0" lang="es-ES_tradnl" altLang="es-CL" sz="1600" dirty="0" smtClean="0"/>
              <a:t>mercado </a:t>
            </a:r>
            <a:r>
              <a:rPr kumimoji="0" lang="es-ES_tradnl" altLang="es-CL" sz="1600" dirty="0"/>
              <a:t>a</a:t>
            </a:r>
            <a:r>
              <a:rPr kumimoji="0" lang="es-ES_tradnl" altLang="es-CL" sz="1600" dirty="0" smtClean="0"/>
              <a:t>bierto </a:t>
            </a:r>
            <a:r>
              <a:rPr kumimoji="0" lang="es-ES_tradnl" altLang="es-CL" sz="1600" dirty="0"/>
              <a:t>(compra o venta)</a:t>
            </a:r>
          </a:p>
        </p:txBody>
      </p:sp>
      <p:sp>
        <p:nvSpPr>
          <p:cNvPr id="5126" name="Text Box 6"/>
          <p:cNvSpPr txBox="1">
            <a:spLocks noChangeArrowheads="1"/>
          </p:cNvSpPr>
          <p:nvPr/>
        </p:nvSpPr>
        <p:spPr bwMode="auto">
          <a:xfrm>
            <a:off x="5605463" y="12759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Acción</a:t>
            </a:r>
          </a:p>
        </p:txBody>
      </p:sp>
      <p:sp>
        <p:nvSpPr>
          <p:cNvPr id="5127" name="Text Box 7"/>
          <p:cNvSpPr txBox="1">
            <a:spLocks noChangeArrowheads="1"/>
          </p:cNvSpPr>
          <p:nvPr/>
        </p:nvSpPr>
        <p:spPr bwMode="auto">
          <a:xfrm>
            <a:off x="4157663" y="19617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Absorción</a:t>
            </a:r>
          </a:p>
        </p:txBody>
      </p:sp>
      <p:sp>
        <p:nvSpPr>
          <p:cNvPr id="5128" name="Text Box 8"/>
          <p:cNvSpPr txBox="1">
            <a:spLocks noChangeArrowheads="1"/>
          </p:cNvSpPr>
          <p:nvPr/>
        </p:nvSpPr>
        <p:spPr bwMode="auto">
          <a:xfrm>
            <a:off x="6748463" y="19617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Emisión</a:t>
            </a:r>
          </a:p>
        </p:txBody>
      </p:sp>
      <p:sp>
        <p:nvSpPr>
          <p:cNvPr id="5129" name="Text Box 9"/>
          <p:cNvSpPr txBox="1">
            <a:spLocks noChangeArrowheads="1"/>
          </p:cNvSpPr>
          <p:nvPr/>
        </p:nvSpPr>
        <p:spPr bwMode="auto">
          <a:xfrm>
            <a:off x="4233863" y="26475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Vende</a:t>
            </a:r>
          </a:p>
        </p:txBody>
      </p:sp>
      <p:sp>
        <p:nvSpPr>
          <p:cNvPr id="5130" name="Text Box 10"/>
          <p:cNvSpPr txBox="1">
            <a:spLocks noChangeArrowheads="1"/>
          </p:cNvSpPr>
          <p:nvPr/>
        </p:nvSpPr>
        <p:spPr bwMode="auto">
          <a:xfrm>
            <a:off x="4233863" y="34857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Emite</a:t>
            </a:r>
          </a:p>
        </p:txBody>
      </p:sp>
      <p:sp>
        <p:nvSpPr>
          <p:cNvPr id="5131" name="Text Box 11"/>
          <p:cNvSpPr txBox="1">
            <a:spLocks noChangeArrowheads="1"/>
          </p:cNvSpPr>
          <p:nvPr/>
        </p:nvSpPr>
        <p:spPr bwMode="auto">
          <a:xfrm>
            <a:off x="6596063" y="26475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Compra</a:t>
            </a:r>
          </a:p>
        </p:txBody>
      </p:sp>
      <p:sp>
        <p:nvSpPr>
          <p:cNvPr id="5132" name="Text Box 12"/>
          <p:cNvSpPr txBox="1">
            <a:spLocks noChangeArrowheads="1"/>
          </p:cNvSpPr>
          <p:nvPr/>
        </p:nvSpPr>
        <p:spPr bwMode="auto">
          <a:xfrm>
            <a:off x="4081463" y="47811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Aumenta</a:t>
            </a:r>
          </a:p>
        </p:txBody>
      </p:sp>
      <p:sp>
        <p:nvSpPr>
          <p:cNvPr id="5133" name="Text Box 13"/>
          <p:cNvSpPr txBox="1">
            <a:spLocks noChangeArrowheads="1"/>
          </p:cNvSpPr>
          <p:nvPr/>
        </p:nvSpPr>
        <p:spPr bwMode="auto">
          <a:xfrm>
            <a:off x="6519863" y="34857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Rescata</a:t>
            </a:r>
          </a:p>
        </p:txBody>
      </p:sp>
      <p:sp>
        <p:nvSpPr>
          <p:cNvPr id="5134" name="Text Box 14"/>
          <p:cNvSpPr txBox="1">
            <a:spLocks noChangeArrowheads="1"/>
          </p:cNvSpPr>
          <p:nvPr/>
        </p:nvSpPr>
        <p:spPr bwMode="auto">
          <a:xfrm>
            <a:off x="6443663" y="48573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Reduce</a:t>
            </a:r>
          </a:p>
        </p:txBody>
      </p:sp>
      <p:sp>
        <p:nvSpPr>
          <p:cNvPr id="39951" name="Line 15"/>
          <p:cNvSpPr>
            <a:spLocks noChangeShapeType="1"/>
          </p:cNvSpPr>
          <p:nvPr/>
        </p:nvSpPr>
        <p:spPr bwMode="auto">
          <a:xfrm>
            <a:off x="652463" y="2571328"/>
            <a:ext cx="815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2" name="Line 16"/>
          <p:cNvSpPr>
            <a:spLocks noChangeShapeType="1"/>
          </p:cNvSpPr>
          <p:nvPr/>
        </p:nvSpPr>
        <p:spPr bwMode="auto">
          <a:xfrm>
            <a:off x="652463" y="6381328"/>
            <a:ext cx="815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3" name="Line 17"/>
          <p:cNvSpPr>
            <a:spLocks noChangeShapeType="1"/>
          </p:cNvSpPr>
          <p:nvPr/>
        </p:nvSpPr>
        <p:spPr bwMode="auto">
          <a:xfrm>
            <a:off x="652463" y="325712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4" name="Line 18"/>
          <p:cNvSpPr>
            <a:spLocks noChangeShapeType="1"/>
          </p:cNvSpPr>
          <p:nvPr/>
        </p:nvSpPr>
        <p:spPr bwMode="auto">
          <a:xfrm>
            <a:off x="666750" y="4430291"/>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5" name="Line 19"/>
          <p:cNvSpPr>
            <a:spLocks noChangeShapeType="1"/>
          </p:cNvSpPr>
          <p:nvPr/>
        </p:nvSpPr>
        <p:spPr bwMode="auto">
          <a:xfrm flipV="1">
            <a:off x="652463" y="1809328"/>
            <a:ext cx="815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6" name="Line 20"/>
          <p:cNvSpPr>
            <a:spLocks noChangeShapeType="1"/>
          </p:cNvSpPr>
          <p:nvPr/>
        </p:nvSpPr>
        <p:spPr bwMode="auto">
          <a:xfrm>
            <a:off x="3852863" y="1199728"/>
            <a:ext cx="495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7" name="Line 21"/>
          <p:cNvSpPr>
            <a:spLocks noChangeShapeType="1"/>
          </p:cNvSpPr>
          <p:nvPr/>
        </p:nvSpPr>
        <p:spPr bwMode="auto">
          <a:xfrm>
            <a:off x="8805863" y="1199728"/>
            <a:ext cx="0" cy="518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8" name="Line 22"/>
          <p:cNvSpPr>
            <a:spLocks noChangeShapeType="1"/>
          </p:cNvSpPr>
          <p:nvPr/>
        </p:nvSpPr>
        <p:spPr bwMode="auto">
          <a:xfrm>
            <a:off x="3852863" y="1199728"/>
            <a:ext cx="0" cy="518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9" name="Line 23"/>
          <p:cNvSpPr>
            <a:spLocks noChangeShapeType="1"/>
          </p:cNvSpPr>
          <p:nvPr/>
        </p:nvSpPr>
        <p:spPr bwMode="auto">
          <a:xfrm>
            <a:off x="6215063" y="1809328"/>
            <a:ext cx="0" cy="457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60" name="Line 24"/>
          <p:cNvSpPr>
            <a:spLocks noChangeShapeType="1"/>
          </p:cNvSpPr>
          <p:nvPr/>
        </p:nvSpPr>
        <p:spPr bwMode="auto">
          <a:xfrm>
            <a:off x="652463" y="1809328"/>
            <a:ext cx="0" cy="457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5145" name="Text Box 25"/>
          <p:cNvSpPr txBox="1">
            <a:spLocks noChangeArrowheads="1"/>
          </p:cNvSpPr>
          <p:nvPr/>
        </p:nvSpPr>
        <p:spPr bwMode="auto">
          <a:xfrm>
            <a:off x="811213" y="4430291"/>
            <a:ext cx="266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dirty="0"/>
              <a:t>Manipulación de los </a:t>
            </a:r>
            <a:r>
              <a:rPr kumimoji="0" lang="es-ES_tradnl" altLang="es-CL" sz="2000" dirty="0" smtClean="0"/>
              <a:t>coeficientes </a:t>
            </a:r>
            <a:r>
              <a:rPr kumimoji="0" lang="es-ES_tradnl" altLang="es-CL" sz="2000" dirty="0"/>
              <a:t>legales. (Variación de tasa de encaje bancaria)</a:t>
            </a:r>
          </a:p>
        </p:txBody>
      </p:sp>
      <p:sp>
        <p:nvSpPr>
          <p:cNvPr id="39962" name="Line 26"/>
          <p:cNvSpPr>
            <a:spLocks noChangeShapeType="1"/>
          </p:cNvSpPr>
          <p:nvPr/>
        </p:nvSpPr>
        <p:spPr bwMode="auto">
          <a:xfrm>
            <a:off x="666750" y="5798716"/>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5147" name="Text Box 27"/>
          <p:cNvSpPr txBox="1">
            <a:spLocks noChangeArrowheads="1"/>
          </p:cNvSpPr>
          <p:nvPr/>
        </p:nvSpPr>
        <p:spPr bwMode="auto">
          <a:xfrm>
            <a:off x="804863" y="5771728"/>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Crédito</a:t>
            </a:r>
          </a:p>
        </p:txBody>
      </p:sp>
      <p:sp>
        <p:nvSpPr>
          <p:cNvPr id="5148" name="Text Box 28"/>
          <p:cNvSpPr txBox="1">
            <a:spLocks noChangeArrowheads="1"/>
          </p:cNvSpPr>
          <p:nvPr/>
        </p:nvSpPr>
        <p:spPr bwMode="auto">
          <a:xfrm>
            <a:off x="6443663" y="58479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Préstamo</a:t>
            </a:r>
          </a:p>
        </p:txBody>
      </p:sp>
      <p:sp>
        <p:nvSpPr>
          <p:cNvPr id="5149" name="Text Box 29"/>
          <p:cNvSpPr txBox="1">
            <a:spLocks noChangeArrowheads="1"/>
          </p:cNvSpPr>
          <p:nvPr/>
        </p:nvSpPr>
        <p:spPr bwMode="auto">
          <a:xfrm>
            <a:off x="4157663" y="58479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Cobros</a:t>
            </a:r>
          </a:p>
        </p:txBody>
      </p:sp>
      <p:sp>
        <p:nvSpPr>
          <p:cNvPr id="30" name="Text Box 2"/>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31"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13565231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dissolve">
                                      <p:cBhvr>
                                        <p:cTn id="12" dur="500"/>
                                        <p:tgtEl>
                                          <p:spTgt spid="5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dissolve">
                                      <p:cBhvr>
                                        <p:cTn id="17" dur="500"/>
                                        <p:tgtEl>
                                          <p:spTgt spid="5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dissolve">
                                      <p:cBhvr>
                                        <p:cTn id="22" dur="500"/>
                                        <p:tgtEl>
                                          <p:spTgt spid="5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dissolve">
                                      <p:cBhvr>
                                        <p:cTn id="27" dur="500"/>
                                        <p:tgtEl>
                                          <p:spTgt spid="5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9"/>
                                        </p:tgtEl>
                                        <p:attrNameLst>
                                          <p:attrName>style.visibility</p:attrName>
                                        </p:attrNameLst>
                                      </p:cBhvr>
                                      <p:to>
                                        <p:strVal val="visible"/>
                                      </p:to>
                                    </p:set>
                                    <p:animEffect transition="in" filter="dissolve">
                                      <p:cBhvr>
                                        <p:cTn id="32" dur="500"/>
                                        <p:tgtEl>
                                          <p:spTgt spid="51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31"/>
                                        </p:tgtEl>
                                        <p:attrNameLst>
                                          <p:attrName>style.visibility</p:attrName>
                                        </p:attrNameLst>
                                      </p:cBhvr>
                                      <p:to>
                                        <p:strVal val="visible"/>
                                      </p:to>
                                    </p:set>
                                    <p:animEffect transition="in" filter="dissolve">
                                      <p:cBhvr>
                                        <p:cTn id="37" dur="500"/>
                                        <p:tgtEl>
                                          <p:spTgt spid="51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25"/>
                                        </p:tgtEl>
                                        <p:attrNameLst>
                                          <p:attrName>style.visibility</p:attrName>
                                        </p:attrNameLst>
                                      </p:cBhvr>
                                      <p:to>
                                        <p:strVal val="visible"/>
                                      </p:to>
                                    </p:set>
                                    <p:animEffect transition="in" filter="dissolve">
                                      <p:cBhvr>
                                        <p:cTn id="42" dur="500"/>
                                        <p:tgtEl>
                                          <p:spTgt spid="51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30"/>
                                        </p:tgtEl>
                                        <p:attrNameLst>
                                          <p:attrName>style.visibility</p:attrName>
                                        </p:attrNameLst>
                                      </p:cBhvr>
                                      <p:to>
                                        <p:strVal val="visible"/>
                                      </p:to>
                                    </p:set>
                                    <p:animEffect transition="in" filter="dissolve">
                                      <p:cBhvr>
                                        <p:cTn id="47" dur="500"/>
                                        <p:tgtEl>
                                          <p:spTgt spid="51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133"/>
                                        </p:tgtEl>
                                        <p:attrNameLst>
                                          <p:attrName>style.visibility</p:attrName>
                                        </p:attrNameLst>
                                      </p:cBhvr>
                                      <p:to>
                                        <p:strVal val="visible"/>
                                      </p:to>
                                    </p:set>
                                    <p:animEffect transition="in" filter="dissolve">
                                      <p:cBhvr>
                                        <p:cTn id="52" dur="500"/>
                                        <p:tgtEl>
                                          <p:spTgt spid="51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45"/>
                                        </p:tgtEl>
                                        <p:attrNameLst>
                                          <p:attrName>style.visibility</p:attrName>
                                        </p:attrNameLst>
                                      </p:cBhvr>
                                      <p:to>
                                        <p:strVal val="visible"/>
                                      </p:to>
                                    </p:set>
                                    <p:animEffect transition="in" filter="dissolve">
                                      <p:cBhvr>
                                        <p:cTn id="57" dur="500"/>
                                        <p:tgtEl>
                                          <p:spTgt spid="51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32"/>
                                        </p:tgtEl>
                                        <p:attrNameLst>
                                          <p:attrName>style.visibility</p:attrName>
                                        </p:attrNameLst>
                                      </p:cBhvr>
                                      <p:to>
                                        <p:strVal val="visible"/>
                                      </p:to>
                                    </p:set>
                                    <p:animEffect transition="in" filter="dissolve">
                                      <p:cBhvr>
                                        <p:cTn id="62" dur="500"/>
                                        <p:tgtEl>
                                          <p:spTgt spid="51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34"/>
                                        </p:tgtEl>
                                        <p:attrNameLst>
                                          <p:attrName>style.visibility</p:attrName>
                                        </p:attrNameLst>
                                      </p:cBhvr>
                                      <p:to>
                                        <p:strVal val="visible"/>
                                      </p:to>
                                    </p:set>
                                    <p:animEffect transition="in" filter="dissolve">
                                      <p:cBhvr>
                                        <p:cTn id="67" dur="500"/>
                                        <p:tgtEl>
                                          <p:spTgt spid="513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47"/>
                                        </p:tgtEl>
                                        <p:attrNameLst>
                                          <p:attrName>style.visibility</p:attrName>
                                        </p:attrNameLst>
                                      </p:cBhvr>
                                      <p:to>
                                        <p:strVal val="visible"/>
                                      </p:to>
                                    </p:set>
                                    <p:animEffect transition="in" filter="dissolve">
                                      <p:cBhvr>
                                        <p:cTn id="72" dur="500"/>
                                        <p:tgtEl>
                                          <p:spTgt spid="51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49"/>
                                        </p:tgtEl>
                                        <p:attrNameLst>
                                          <p:attrName>style.visibility</p:attrName>
                                        </p:attrNameLst>
                                      </p:cBhvr>
                                      <p:to>
                                        <p:strVal val="visible"/>
                                      </p:to>
                                    </p:set>
                                    <p:animEffect transition="in" filter="dissolve">
                                      <p:cBhvr>
                                        <p:cTn id="77" dur="500"/>
                                        <p:tgtEl>
                                          <p:spTgt spid="51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148"/>
                                        </p:tgtEl>
                                        <p:attrNameLst>
                                          <p:attrName>style.visibility</p:attrName>
                                        </p:attrNameLst>
                                      </p:cBhvr>
                                      <p:to>
                                        <p:strVal val="visible"/>
                                      </p:to>
                                    </p:set>
                                    <p:animEffect transition="in" filter="dissolve">
                                      <p:cBhvr>
                                        <p:cTn id="82" dur="500"/>
                                        <p:tgtEl>
                                          <p:spTgt spid="5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5" grpId="0" autoUpdateAnimBg="0"/>
      <p:bldP spid="5126" grpId="0" autoUpdateAnimBg="0"/>
      <p:bldP spid="5127" grpId="0" autoUpdateAnimBg="0"/>
      <p:bldP spid="5128" grpId="0" autoUpdateAnimBg="0"/>
      <p:bldP spid="5129" grpId="0" autoUpdateAnimBg="0"/>
      <p:bldP spid="5130" grpId="0" autoUpdateAnimBg="0"/>
      <p:bldP spid="5131" grpId="0" autoUpdateAnimBg="0"/>
      <p:bldP spid="5132" grpId="0" autoUpdateAnimBg="0"/>
      <p:bldP spid="5133" grpId="0" autoUpdateAnimBg="0"/>
      <p:bldP spid="5134" grpId="0" autoUpdateAnimBg="0"/>
      <p:bldP spid="5145" grpId="0" autoUpdateAnimBg="0"/>
      <p:bldP spid="5147" grpId="0" autoUpdateAnimBg="0"/>
      <p:bldP spid="5148" grpId="0" autoUpdateAnimBg="0"/>
      <p:bldP spid="514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323528" y="1196975"/>
            <a:ext cx="856964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a:solidFill>
                  <a:srgbClr val="CC0000"/>
                </a:solidFill>
                <a:latin typeface="+mj-lt"/>
              </a:rPr>
              <a:t>Reservas bancarias</a:t>
            </a:r>
            <a:r>
              <a:rPr kumimoji="0" lang="es-ES" altLang="es-CL" dirty="0">
                <a:latin typeface="+mj-lt"/>
              </a:rPr>
              <a:t>: </a:t>
            </a:r>
            <a:r>
              <a:rPr kumimoji="0" lang="es-ES" altLang="es-CL" dirty="0" smtClean="0">
                <a:latin typeface="+mj-lt"/>
              </a:rPr>
              <a:t>Son </a:t>
            </a:r>
            <a:r>
              <a:rPr kumimoji="0" lang="es-ES" altLang="es-CL" dirty="0">
                <a:latin typeface="+mj-lt"/>
              </a:rPr>
              <a:t>activos que poseen los bancos en forma de efectivo o de depósitos a la vista en el Banco Central para: </a:t>
            </a:r>
            <a:endParaRPr kumimoji="0" lang="es-ES" altLang="es-CL" dirty="0" smtClean="0">
              <a:latin typeface="+mj-lt"/>
            </a:endParaRPr>
          </a:p>
          <a:p>
            <a:r>
              <a:rPr kumimoji="0" lang="es-ES" altLang="es-CL" dirty="0">
                <a:latin typeface="+mj-lt"/>
              </a:rPr>
              <a:t> </a:t>
            </a:r>
            <a:r>
              <a:rPr kumimoji="0" lang="es-ES" altLang="es-CL" dirty="0" smtClean="0">
                <a:latin typeface="+mj-lt"/>
              </a:rPr>
              <a:t>                   i</a:t>
            </a:r>
            <a:r>
              <a:rPr kumimoji="0" lang="es-ES" altLang="es-CL" dirty="0">
                <a:latin typeface="+mj-lt"/>
              </a:rPr>
              <a:t>) hacer frente a las </a:t>
            </a:r>
            <a:r>
              <a:rPr kumimoji="0" lang="es-ES" altLang="es-CL" dirty="0" smtClean="0">
                <a:latin typeface="+mj-lt"/>
              </a:rPr>
              <a:t>necesidades financieras </a:t>
            </a:r>
            <a:r>
              <a:rPr kumimoji="0" lang="es-ES" altLang="es-CL" dirty="0">
                <a:latin typeface="+mj-lt"/>
              </a:rPr>
              <a:t>diarias;</a:t>
            </a:r>
          </a:p>
          <a:p>
            <a:r>
              <a:rPr kumimoji="0" lang="es-ES" altLang="es-CL" dirty="0">
                <a:latin typeface="+mj-lt"/>
              </a:rPr>
              <a:t>                   </a:t>
            </a:r>
            <a:r>
              <a:rPr kumimoji="0" lang="es-ES" altLang="es-CL" dirty="0" smtClean="0">
                <a:latin typeface="+mj-lt"/>
              </a:rPr>
              <a:t>ii</a:t>
            </a:r>
            <a:r>
              <a:rPr kumimoji="0" lang="es-ES" altLang="es-CL" dirty="0">
                <a:latin typeface="+mj-lt"/>
              </a:rPr>
              <a:t>) cubrir el </a:t>
            </a:r>
            <a:r>
              <a:rPr kumimoji="0" lang="es-ES" altLang="es-CL" u="sng" dirty="0">
                <a:latin typeface="+mj-lt"/>
              </a:rPr>
              <a:t>coeficiente legal de </a:t>
            </a:r>
            <a:r>
              <a:rPr kumimoji="0" lang="es-ES" altLang="es-CL" u="sng" dirty="0" smtClean="0">
                <a:latin typeface="+mj-lt"/>
              </a:rPr>
              <a:t>reservas</a:t>
            </a:r>
            <a:endParaRPr kumimoji="0" lang="es-ES" altLang="es-CL" dirty="0">
              <a:latin typeface="+mj-lt"/>
            </a:endParaRPr>
          </a:p>
          <a:p>
            <a:endParaRPr kumimoji="0" lang="es-ES" altLang="es-CL" b="1" dirty="0">
              <a:solidFill>
                <a:srgbClr val="CC0000"/>
              </a:solidFill>
              <a:latin typeface="+mj-lt"/>
            </a:endParaRPr>
          </a:p>
          <a:p>
            <a:r>
              <a:rPr kumimoji="0" lang="es-ES" altLang="es-CL" dirty="0" smtClean="0">
                <a:latin typeface="+mj-lt"/>
              </a:rPr>
              <a:t> </a:t>
            </a:r>
            <a:endParaRPr kumimoji="0" lang="es-ES" altLang="es-CL" dirty="0">
              <a:latin typeface="+mj-lt"/>
            </a:endParaRPr>
          </a:p>
        </p:txBody>
      </p:sp>
      <p:sp>
        <p:nvSpPr>
          <p:cNvPr id="40963" name="Text Box 5"/>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2" name="1 Rectángulo"/>
          <p:cNvSpPr/>
          <p:nvPr/>
        </p:nvSpPr>
        <p:spPr>
          <a:xfrm>
            <a:off x="683568" y="2942942"/>
            <a:ext cx="7992888" cy="2246769"/>
          </a:xfrm>
          <a:prstGeom prst="rect">
            <a:avLst/>
          </a:prstGeom>
        </p:spPr>
        <p:txBody>
          <a:bodyPr wrap="square">
            <a:spAutoFit/>
          </a:bodyPr>
          <a:lstStyle/>
          <a:p>
            <a:r>
              <a:rPr lang="es-CL" sz="2000" dirty="0"/>
              <a:t>El </a:t>
            </a:r>
            <a:r>
              <a:rPr lang="es-CL" sz="2000" b="1" dirty="0" smtClean="0"/>
              <a:t>coeficiente legal de reservas es un</a:t>
            </a:r>
            <a:r>
              <a:rPr lang="es-CL" sz="2000" dirty="0" smtClean="0"/>
              <a:t> </a:t>
            </a:r>
            <a:r>
              <a:rPr lang="es-CL" sz="2000" dirty="0"/>
              <a:t>porcentaje </a:t>
            </a:r>
            <a:r>
              <a:rPr lang="es-CL" sz="2000" dirty="0" smtClean="0"/>
              <a:t>del dinero</a:t>
            </a:r>
            <a:r>
              <a:rPr lang="es-CL" sz="2000" dirty="0"/>
              <a:t> de </a:t>
            </a:r>
            <a:r>
              <a:rPr lang="es-CL" sz="2000" dirty="0" smtClean="0"/>
              <a:t>un banco</a:t>
            </a:r>
            <a:r>
              <a:rPr lang="es-CL" sz="2000" dirty="0"/>
              <a:t> que debe ser mantenido </a:t>
            </a:r>
            <a:r>
              <a:rPr lang="es-CL" sz="2000" dirty="0" smtClean="0"/>
              <a:t>como  reservas líquidas. Por tanto, no puede ser usado.</a:t>
            </a:r>
          </a:p>
          <a:p>
            <a:endParaRPr lang="es-CL" sz="2000" dirty="0" smtClean="0"/>
          </a:p>
          <a:p>
            <a:r>
              <a:rPr lang="es-CL" sz="2000" dirty="0" smtClean="0"/>
              <a:t>El Banco Central es quien establece </a:t>
            </a:r>
            <a:r>
              <a:rPr lang="es-CL" sz="2000" dirty="0"/>
              <a:t>un coeficiente </a:t>
            </a:r>
            <a:r>
              <a:rPr lang="es-CL" sz="2000" dirty="0" smtClean="0"/>
              <a:t>mínimo, el </a:t>
            </a:r>
            <a:r>
              <a:rPr lang="es-CL" sz="2000" dirty="0"/>
              <a:t>que todas las entidades financieras </a:t>
            </a:r>
            <a:r>
              <a:rPr lang="es-CL" sz="2000" dirty="0" smtClean="0"/>
              <a:t>deben </a:t>
            </a:r>
            <a:r>
              <a:rPr lang="es-CL" sz="2000" dirty="0"/>
              <a:t>cumplir. </a:t>
            </a:r>
            <a:r>
              <a:rPr lang="es-CL" sz="2000" dirty="0" smtClean="0"/>
              <a:t> Muchas veces los bancos </a:t>
            </a:r>
            <a:r>
              <a:rPr lang="es-CL" sz="2000" dirty="0"/>
              <a:t>c</a:t>
            </a:r>
            <a:r>
              <a:rPr lang="es-CL" sz="2000" dirty="0" smtClean="0"/>
              <a:t>omerciales estipulan un coeficiente superior al </a:t>
            </a:r>
            <a:r>
              <a:rPr lang="es-CL" sz="2000" dirty="0"/>
              <a:t>mínimo fijado legalmente</a:t>
            </a:r>
            <a:r>
              <a:rPr lang="es-CL" sz="2000" dirty="0" smtClean="0"/>
              <a:t>.</a:t>
            </a:r>
            <a:endParaRPr lang="es-CL" sz="2000" dirty="0"/>
          </a:p>
        </p:txBody>
      </p:sp>
      <p:sp>
        <p:nvSpPr>
          <p:cNvPr id="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510431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5"/>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mc:AlternateContent xmlns:mc="http://schemas.openxmlformats.org/markup-compatibility/2006" xmlns:a14="http://schemas.microsoft.com/office/drawing/2010/main">
        <mc:Choice Requires="a14">
          <p:sp>
            <p:nvSpPr>
              <p:cNvPr id="5" name="Rectangle 4"/>
              <p:cNvSpPr>
                <a:spLocks noChangeArrowheads="1"/>
              </p:cNvSpPr>
              <p:nvPr/>
            </p:nvSpPr>
            <p:spPr bwMode="auto">
              <a:xfrm>
                <a:off x="323528" y="1196975"/>
                <a:ext cx="8569647" cy="45694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latin typeface="+mj-lt"/>
                  </a:rPr>
                  <a:t>Tal como hemos visto anteriormente, el Banco Central es el encargado de la emisión monetaria.</a:t>
                </a:r>
              </a:p>
              <a:p>
                <a:endParaRPr kumimoji="0" lang="es-ES" altLang="es-CL" dirty="0">
                  <a:latin typeface="+mj-lt"/>
                </a:endParaRPr>
              </a:p>
              <a:p>
                <a:pPr algn="ctr"/>
                <a:r>
                  <a:rPr kumimoji="0" lang="es-ES" altLang="es-CL" b="1" dirty="0" smtClean="0">
                    <a:latin typeface="+mj-lt"/>
                  </a:rPr>
                  <a:t>¿Cuál es la cantidad adecuada a ser emitida?</a:t>
                </a:r>
              </a:p>
              <a:p>
                <a:r>
                  <a:rPr kumimoji="0" lang="es-ES" altLang="es-CL" dirty="0" smtClean="0">
                    <a:latin typeface="+mj-lt"/>
                  </a:rPr>
                  <a:t> </a:t>
                </a:r>
              </a:p>
              <a:p>
                <a:r>
                  <a:rPr kumimoji="0" lang="es-ES" altLang="es-CL" b="1" dirty="0" smtClean="0">
                    <a:latin typeface="+mj-lt"/>
                  </a:rPr>
                  <a:t>M= </a:t>
                </a:r>
                <a:r>
                  <a:rPr kumimoji="0" lang="es-ES" altLang="es-CL" dirty="0" smtClean="0">
                    <a:latin typeface="+mj-lt"/>
                  </a:rPr>
                  <a:t>Oferta Nominal de dinero: Es la cantidad nominal de dinero emitida.</a:t>
                </a:r>
              </a:p>
              <a:p>
                <a:endParaRPr kumimoji="0" lang="es-ES" altLang="es-CL" dirty="0">
                  <a:latin typeface="+mj-lt"/>
                </a:endParaRPr>
              </a:p>
              <a:p>
                <a:r>
                  <a:rPr kumimoji="0" lang="es-ES" altLang="es-CL" dirty="0" smtClean="0">
                    <a:latin typeface="+mj-lt"/>
                  </a:rPr>
                  <a:t>Pero tal como vimos, en la demanda de dinero lo que nos interesa el valor de esta cantidad de dinero emitida. Por lo tanto trabajaremos con </a:t>
                </a:r>
                <a14:m>
                  <m:oMath xmlns:m="http://schemas.openxmlformats.org/officeDocument/2006/math">
                    <m:f>
                      <m:fPr>
                        <m:ctrlPr>
                          <a:rPr kumimoji="0" lang="es-ES" altLang="es-CL" sz="3600" i="1" smtClean="0">
                            <a:latin typeface="Cambria Math" panose="02040503050406030204" pitchFamily="18" charset="0"/>
                          </a:rPr>
                        </m:ctrlPr>
                      </m:fPr>
                      <m:num>
                        <m:r>
                          <a:rPr kumimoji="0" lang="es-CL" altLang="es-CL" sz="3600" b="0" i="1" smtClean="0">
                            <a:latin typeface="Cambria Math"/>
                          </a:rPr>
                          <m:t>𝑀</m:t>
                        </m:r>
                      </m:num>
                      <m:den>
                        <m:r>
                          <a:rPr kumimoji="0" lang="es-CL" altLang="es-CL" sz="3600" b="0" i="1" smtClean="0">
                            <a:latin typeface="Cambria Math"/>
                          </a:rPr>
                          <m:t>𝑃</m:t>
                        </m:r>
                      </m:den>
                    </m:f>
                  </m:oMath>
                </a14:m>
                <a:r>
                  <a:rPr kumimoji="0" lang="es-ES" altLang="es-CL" sz="3600" dirty="0" smtClean="0">
                    <a:latin typeface="+mj-lt"/>
                  </a:rPr>
                  <a:t>= </a:t>
                </a:r>
                <a:endParaRPr kumimoji="0" lang="es-ES" altLang="es-CL" dirty="0">
                  <a:latin typeface="+mj-lt"/>
                </a:endParaRPr>
              </a:p>
            </p:txBody>
          </p:sp>
        </mc:Choice>
        <mc:Fallback xmlns="">
          <p:sp>
            <p:nvSpPr>
              <p:cNvPr id="5" name="Rectangle 4"/>
              <p:cNvSpPr>
                <a:spLocks noRot="1" noChangeAspect="1" noMove="1" noResize="1" noEditPoints="1" noAdjustHandles="1" noChangeArrowheads="1" noChangeShapeType="1" noTextEdit="1"/>
              </p:cNvSpPr>
              <p:nvPr/>
            </p:nvSpPr>
            <p:spPr bwMode="auto">
              <a:xfrm>
                <a:off x="323528" y="1196975"/>
                <a:ext cx="8569647" cy="4569456"/>
              </a:xfrm>
              <a:prstGeom prst="rect">
                <a:avLst/>
              </a:prstGeom>
              <a:blipFill>
                <a:blip r:embed="rId2"/>
                <a:stretch>
                  <a:fillRect l="-1067" t="-1067" b="-17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3" name="2 CuadroTexto"/>
          <p:cNvSpPr txBox="1"/>
          <p:nvPr/>
        </p:nvSpPr>
        <p:spPr>
          <a:xfrm>
            <a:off x="3275856" y="5157192"/>
            <a:ext cx="3672408" cy="461665"/>
          </a:xfrm>
          <a:prstGeom prst="rect">
            <a:avLst/>
          </a:prstGeom>
          <a:noFill/>
        </p:spPr>
        <p:txBody>
          <a:bodyPr wrap="square" rtlCol="0">
            <a:spAutoFit/>
          </a:bodyPr>
          <a:lstStyle/>
          <a:p>
            <a:r>
              <a:rPr lang="es-CL" sz="2400" dirty="0" smtClean="0"/>
              <a:t>Oferta real de dinero</a:t>
            </a:r>
            <a:endParaRPr lang="es-CL" sz="2400" dirty="0"/>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98721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41987" name="Line 5"/>
          <p:cNvSpPr>
            <a:spLocks noChangeShapeType="1"/>
          </p:cNvSpPr>
          <p:nvPr/>
        </p:nvSpPr>
        <p:spPr bwMode="auto">
          <a:xfrm flipV="1">
            <a:off x="2845594" y="2636912"/>
            <a:ext cx="0" cy="23764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1988" name="Line 6"/>
          <p:cNvSpPr>
            <a:spLocks noChangeShapeType="1"/>
          </p:cNvSpPr>
          <p:nvPr/>
        </p:nvSpPr>
        <p:spPr bwMode="auto">
          <a:xfrm>
            <a:off x="2845594" y="5013399"/>
            <a:ext cx="32400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1989" name="Line 7"/>
          <p:cNvSpPr>
            <a:spLocks noChangeShapeType="1"/>
          </p:cNvSpPr>
          <p:nvPr/>
        </p:nvSpPr>
        <p:spPr bwMode="auto">
          <a:xfrm flipV="1">
            <a:off x="4140994" y="2924249"/>
            <a:ext cx="0" cy="20891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1990" name="Text Box 8"/>
          <p:cNvSpPr txBox="1">
            <a:spLocks noChangeArrowheads="1"/>
          </p:cNvSpPr>
          <p:nvPr/>
        </p:nvSpPr>
        <p:spPr bwMode="auto">
          <a:xfrm>
            <a:off x="2412206" y="2636912"/>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41991" name="Text Box 9"/>
          <p:cNvSpPr txBox="1">
            <a:spLocks noChangeArrowheads="1"/>
          </p:cNvSpPr>
          <p:nvPr/>
        </p:nvSpPr>
        <p:spPr bwMode="auto">
          <a:xfrm>
            <a:off x="5509419" y="5013399"/>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smtClean="0">
                <a:latin typeface="Verdana" pitchFamily="34" charset="0"/>
              </a:rPr>
              <a:t>M/P </a:t>
            </a:r>
            <a:endParaRPr kumimoji="0" lang="es-ES" altLang="es-CL" sz="1600" dirty="0">
              <a:latin typeface="Verdana" pitchFamily="34" charset="0"/>
            </a:endParaRPr>
          </a:p>
        </p:txBody>
      </p:sp>
      <p:sp>
        <p:nvSpPr>
          <p:cNvPr id="41992" name="Text Box 10"/>
          <p:cNvSpPr txBox="1">
            <a:spLocks noChangeArrowheads="1"/>
          </p:cNvSpPr>
          <p:nvPr/>
        </p:nvSpPr>
        <p:spPr bwMode="auto">
          <a:xfrm>
            <a:off x="3925094" y="5013176"/>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a:t>
            </a:r>
          </a:p>
        </p:txBody>
      </p:sp>
      <p:sp>
        <p:nvSpPr>
          <p:cNvPr id="41993" name="Rectangle 11"/>
          <p:cNvSpPr>
            <a:spLocks noChangeArrowheads="1"/>
          </p:cNvSpPr>
          <p:nvPr/>
        </p:nvSpPr>
        <p:spPr bwMode="auto">
          <a:xfrm>
            <a:off x="395536" y="1052736"/>
            <a:ext cx="80648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latin typeface="+mj-lt"/>
              </a:rPr>
              <a:t>La cantidad emitida es una cantidad fija. la cual no depende de la tasa de interés</a:t>
            </a:r>
          </a:p>
          <a:p>
            <a:endParaRPr kumimoji="0" lang="es-ES" altLang="es-CL" dirty="0" smtClean="0">
              <a:latin typeface="+mj-lt"/>
            </a:endParaRPr>
          </a:p>
          <a:p>
            <a:r>
              <a:rPr kumimoji="0" lang="es-ES" altLang="es-CL" dirty="0" smtClean="0">
                <a:latin typeface="+mj-lt"/>
              </a:rPr>
              <a:t>Gráficamente: </a:t>
            </a:r>
            <a:endParaRPr kumimoji="0" lang="es-ES" altLang="es-CL" dirty="0">
              <a:latin typeface="+mj-lt"/>
            </a:endParaRPr>
          </a:p>
        </p:txBody>
      </p:sp>
      <p:sp>
        <p:nvSpPr>
          <p:cNvPr id="41995" name="Line 15"/>
          <p:cNvSpPr>
            <a:spLocks noChangeShapeType="1"/>
          </p:cNvSpPr>
          <p:nvPr/>
        </p:nvSpPr>
        <p:spPr bwMode="auto">
          <a:xfrm flipH="1">
            <a:off x="2845594" y="3789437"/>
            <a:ext cx="1295400" cy="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1996" name="Text Box 16"/>
          <p:cNvSpPr txBox="1">
            <a:spLocks noChangeArrowheads="1"/>
          </p:cNvSpPr>
          <p:nvPr/>
        </p:nvSpPr>
        <p:spPr bwMode="auto">
          <a:xfrm>
            <a:off x="2340769" y="3571949"/>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12"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633827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79512" y="18864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sz="2800" b="1" dirty="0"/>
              <a:t>Oferta Monetaria</a:t>
            </a:r>
            <a:endParaRPr lang="es-ES" altLang="es-CL" sz="2800" b="1" dirty="0"/>
          </a:p>
        </p:txBody>
      </p:sp>
      <p:sp>
        <p:nvSpPr>
          <p:cNvPr id="43012" name="Text Box 4"/>
          <p:cNvSpPr txBox="1">
            <a:spLocks noChangeArrowheads="1"/>
          </p:cNvSpPr>
          <p:nvPr/>
        </p:nvSpPr>
        <p:spPr bwMode="auto">
          <a:xfrm>
            <a:off x="323528" y="1136933"/>
            <a:ext cx="849763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dirty="0" smtClean="0">
                <a:latin typeface="+mn-lt"/>
              </a:rPr>
              <a:t>Algunas variables a considerar antes de responder la pregunta:</a:t>
            </a:r>
          </a:p>
          <a:p>
            <a:pPr algn="ctr">
              <a:spcBef>
                <a:spcPct val="50000"/>
              </a:spcBef>
            </a:pPr>
            <a:r>
              <a:rPr kumimoji="0" lang="es-ES_tradnl" altLang="es-CL" dirty="0" smtClean="0">
                <a:latin typeface="+mn-lt"/>
              </a:rPr>
              <a:t>¿Cuál es la cantidad adecuada a emitir?</a:t>
            </a:r>
          </a:p>
          <a:p>
            <a:pPr>
              <a:spcBef>
                <a:spcPct val="50000"/>
              </a:spcBef>
              <a:buFontTx/>
              <a:buChar char="•"/>
            </a:pPr>
            <a:r>
              <a:rPr kumimoji="0" lang="es-ES_tradnl" altLang="es-CL" dirty="0" smtClean="0">
                <a:latin typeface="+mn-lt"/>
              </a:rPr>
              <a:t>B</a:t>
            </a:r>
            <a:r>
              <a:rPr kumimoji="0" lang="es-ES_tradnl" altLang="es-CL" dirty="0">
                <a:latin typeface="+mn-lt"/>
              </a:rPr>
              <a:t>: Base Monetaria: Cantidad de dinero que es necesaria </a:t>
            </a:r>
            <a:r>
              <a:rPr kumimoji="0" lang="es-ES_tradnl" altLang="es-CL" dirty="0" smtClean="0">
                <a:latin typeface="+mn-lt"/>
              </a:rPr>
              <a:t>en </a:t>
            </a:r>
            <a:r>
              <a:rPr kumimoji="0" lang="es-ES_tradnl" altLang="es-CL" dirty="0">
                <a:latin typeface="+mn-lt"/>
              </a:rPr>
              <a:t>la economía.(C+R)</a:t>
            </a:r>
          </a:p>
          <a:p>
            <a:pPr>
              <a:spcBef>
                <a:spcPct val="50000"/>
              </a:spcBef>
              <a:buFontTx/>
              <a:buChar char="•"/>
            </a:pPr>
            <a:r>
              <a:rPr kumimoji="0" lang="es-ES_tradnl" altLang="es-CL" dirty="0">
                <a:latin typeface="+mn-lt"/>
              </a:rPr>
              <a:t> C : Billetes y </a:t>
            </a:r>
            <a:r>
              <a:rPr kumimoji="0" lang="es-ES_tradnl" altLang="es-CL" dirty="0" smtClean="0">
                <a:latin typeface="+mn-lt"/>
              </a:rPr>
              <a:t>Monedas </a:t>
            </a:r>
            <a:r>
              <a:rPr kumimoji="0" lang="es-ES_tradnl" altLang="es-CL" dirty="0">
                <a:latin typeface="+mn-lt"/>
              </a:rPr>
              <a:t>en libre circulación. </a:t>
            </a:r>
          </a:p>
          <a:p>
            <a:pPr>
              <a:spcBef>
                <a:spcPct val="50000"/>
              </a:spcBef>
              <a:buFontTx/>
              <a:buChar char="•"/>
            </a:pPr>
            <a:r>
              <a:rPr kumimoji="0" lang="es-ES_tradnl" altLang="es-CL" dirty="0">
                <a:latin typeface="+mn-lt"/>
              </a:rPr>
              <a:t> R. Reservas sobre depósitos en los </a:t>
            </a:r>
            <a:r>
              <a:rPr kumimoji="0" lang="es-ES_tradnl" altLang="es-CL" dirty="0" smtClean="0">
                <a:latin typeface="+mn-lt"/>
              </a:rPr>
              <a:t>bancos</a:t>
            </a:r>
            <a:r>
              <a:rPr kumimoji="0" lang="es-ES_tradnl" altLang="es-CL" dirty="0">
                <a:latin typeface="+mn-lt"/>
              </a:rPr>
              <a:t>. (e*D)</a:t>
            </a:r>
          </a:p>
          <a:p>
            <a:pPr>
              <a:spcBef>
                <a:spcPct val="50000"/>
              </a:spcBef>
              <a:buFontTx/>
              <a:buChar char="•"/>
            </a:pPr>
            <a:r>
              <a:rPr kumimoji="0" lang="es-ES_tradnl" altLang="es-CL" dirty="0">
                <a:latin typeface="+mn-lt"/>
              </a:rPr>
              <a:t> D: Depósitos.</a:t>
            </a:r>
          </a:p>
          <a:p>
            <a:pPr>
              <a:spcBef>
                <a:spcPct val="50000"/>
              </a:spcBef>
              <a:buFontTx/>
              <a:buChar char="•"/>
            </a:pPr>
            <a:r>
              <a:rPr kumimoji="0" lang="es-ES_tradnl" altLang="es-CL" dirty="0">
                <a:latin typeface="+mn-lt"/>
              </a:rPr>
              <a:t> M: Oferta nominal de dinero. (C+D)</a:t>
            </a:r>
          </a:p>
          <a:p>
            <a:pPr>
              <a:spcBef>
                <a:spcPct val="50000"/>
              </a:spcBef>
              <a:buFontTx/>
              <a:buChar char="•"/>
            </a:pPr>
            <a:r>
              <a:rPr kumimoji="0" lang="es-ES_tradnl" altLang="es-CL" dirty="0">
                <a:latin typeface="+mn-lt"/>
              </a:rPr>
              <a:t> e: Tasa de encaje </a:t>
            </a:r>
            <a:r>
              <a:rPr kumimoji="0" lang="es-ES_tradnl" altLang="es-CL" dirty="0" smtClean="0">
                <a:latin typeface="+mn-lt"/>
              </a:rPr>
              <a:t>bancaria o coeficiente legal de reserva.</a:t>
            </a:r>
            <a:endParaRPr kumimoji="0" lang="es-ES_tradnl" altLang="es-CL" dirty="0">
              <a:latin typeface="+mn-lt"/>
            </a:endParaRPr>
          </a:p>
        </p:txBody>
      </p:sp>
      <p:sp>
        <p:nvSpPr>
          <p:cNvPr id="4"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21797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21"/>
              <p:cNvSpPr>
                <a:spLocks noChangeArrowheads="1"/>
              </p:cNvSpPr>
              <p:nvPr/>
            </p:nvSpPr>
            <p:spPr bwMode="auto">
              <a:xfrm>
                <a:off x="2411760" y="4293096"/>
                <a:ext cx="2087636" cy="1584176"/>
              </a:xfrm>
              <a:prstGeom prst="rect">
                <a:avLst/>
              </a:prstGeom>
              <a:noFill/>
              <a:ln w="25400">
                <a:solidFill>
                  <a:schemeClr val="tx1"/>
                </a:solidFill>
                <a:miter lim="800000"/>
                <a:headEnd/>
                <a:tailEnd/>
              </a:ln>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14:m>
                  <m:oMathPara xmlns:m="http://schemas.openxmlformats.org/officeDocument/2006/math">
                    <m:oMathParaPr>
                      <m:jc m:val="centerGroup"/>
                    </m:oMathParaPr>
                    <m:oMath xmlns:m="http://schemas.openxmlformats.org/officeDocument/2006/math">
                      <m:r>
                        <a:rPr lang="es-CL" altLang="es-CL" b="0" i="1" smtClean="0">
                          <a:latin typeface="Cambria Math"/>
                        </a:rPr>
                        <m:t>𝑢</m:t>
                      </m:r>
                      <m:r>
                        <a:rPr lang="es-CL" altLang="es-CL" b="0" i="1" smtClean="0">
                          <a:latin typeface="Cambria Math"/>
                        </a:rPr>
                        <m:t>=</m:t>
                      </m:r>
                      <m:f>
                        <m:fPr>
                          <m:ctrlPr>
                            <a:rPr lang="es-CL" altLang="es-CL" b="0" i="1" smtClean="0">
                              <a:latin typeface="Cambria Math" panose="02040503050406030204" pitchFamily="18" charset="0"/>
                            </a:rPr>
                          </m:ctrlPr>
                        </m:fPr>
                        <m:num>
                          <m:f>
                            <m:fPr>
                              <m:ctrlPr>
                                <a:rPr lang="es-CL" altLang="es-CL" b="0" i="1" smtClean="0">
                                  <a:latin typeface="Cambria Math" panose="02040503050406030204" pitchFamily="18" charset="0"/>
                                </a:rPr>
                              </m:ctrlPr>
                            </m:fPr>
                            <m:num>
                              <m:r>
                                <a:rPr lang="es-CL" altLang="es-CL" b="0" i="1" smtClean="0">
                                  <a:latin typeface="Cambria Math"/>
                                </a:rPr>
                                <m:t>𝐶</m:t>
                              </m:r>
                            </m:num>
                            <m:den>
                              <m:r>
                                <a:rPr lang="es-CL" altLang="es-CL" b="0" i="1" smtClean="0">
                                  <a:latin typeface="Cambria Math"/>
                                </a:rPr>
                                <m:t>𝐷</m:t>
                              </m:r>
                            </m:den>
                          </m:f>
                          <m:r>
                            <a:rPr lang="es-CL" altLang="es-CL" b="0" i="1" smtClean="0">
                              <a:latin typeface="Cambria Math"/>
                            </a:rPr>
                            <m:t>+1</m:t>
                          </m:r>
                        </m:num>
                        <m:den>
                          <m:f>
                            <m:fPr>
                              <m:ctrlPr>
                                <a:rPr lang="es-CL" altLang="es-CL" b="0" i="1" smtClean="0">
                                  <a:latin typeface="Cambria Math" panose="02040503050406030204" pitchFamily="18" charset="0"/>
                                </a:rPr>
                              </m:ctrlPr>
                            </m:fPr>
                            <m:num>
                              <m:r>
                                <a:rPr lang="es-CL" altLang="es-CL" b="0" i="1" smtClean="0">
                                  <a:latin typeface="Cambria Math"/>
                                </a:rPr>
                                <m:t>𝐶</m:t>
                              </m:r>
                            </m:num>
                            <m:den>
                              <m:r>
                                <a:rPr lang="es-CL" altLang="es-CL" b="0" i="1" smtClean="0">
                                  <a:latin typeface="Cambria Math"/>
                                </a:rPr>
                                <m:t>𝐷</m:t>
                              </m:r>
                            </m:den>
                          </m:f>
                          <m:r>
                            <a:rPr lang="es-CL" altLang="es-CL" b="0" i="1" smtClean="0">
                              <a:latin typeface="Cambria Math"/>
                            </a:rPr>
                            <m:t>+</m:t>
                          </m:r>
                          <m:r>
                            <a:rPr lang="es-CL" altLang="es-CL" b="0" i="1" smtClean="0">
                              <a:latin typeface="Cambria Math"/>
                            </a:rPr>
                            <m:t>𝑒</m:t>
                          </m:r>
                        </m:den>
                      </m:f>
                    </m:oMath>
                  </m:oMathPara>
                </a14:m>
                <a:endParaRPr lang="es-ES" altLang="es-CL" dirty="0"/>
              </a:p>
            </p:txBody>
          </p:sp>
        </mc:Choice>
        <mc:Fallback xmlns="">
          <p:sp>
            <p:nvSpPr>
              <p:cNvPr id="44034" name="Rectangle 21"/>
              <p:cNvSpPr>
                <a:spLocks noRot="1" noChangeAspect="1" noMove="1" noResize="1" noEditPoints="1" noAdjustHandles="1" noChangeArrowheads="1" noChangeShapeType="1" noTextEdit="1"/>
              </p:cNvSpPr>
              <p:nvPr/>
            </p:nvSpPr>
            <p:spPr bwMode="auto">
              <a:xfrm>
                <a:off x="2411760" y="4293096"/>
                <a:ext cx="2087636" cy="1584176"/>
              </a:xfrm>
              <a:prstGeom prst="rect">
                <a:avLst/>
              </a:prstGeom>
              <a:blipFill rotWithShape="1">
                <a:blip r:embed="rId2"/>
                <a:stretch>
                  <a:fillRect/>
                </a:stretch>
              </a:blipFill>
              <a:ln w="25400">
                <a:solidFill>
                  <a:schemeClr val="tx1"/>
                </a:solidFill>
                <a:miter lim="800000"/>
                <a:headEnd/>
                <a:tailEnd/>
              </a:ln>
            </p:spPr>
            <p:txBody>
              <a:bodyPr/>
              <a:lstStyle/>
              <a:p>
                <a:r>
                  <a:rPr lang="es-CL">
                    <a:noFill/>
                  </a:rPr>
                  <a:t> </a:t>
                </a:r>
              </a:p>
            </p:txBody>
          </p:sp>
        </mc:Fallback>
      </mc:AlternateContent>
      <p:sp>
        <p:nvSpPr>
          <p:cNvPr id="44035" name="Text Box 4"/>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mc:AlternateContent xmlns:mc="http://schemas.openxmlformats.org/markup-compatibility/2006" xmlns:a14="http://schemas.microsoft.com/office/drawing/2010/main">
        <mc:Choice Requires="a14">
          <p:sp>
            <p:nvSpPr>
              <p:cNvPr id="44036" name="Text Box 5"/>
              <p:cNvSpPr txBox="1">
                <a:spLocks noChangeArrowheads="1"/>
              </p:cNvSpPr>
              <p:nvPr/>
            </p:nvSpPr>
            <p:spPr bwMode="auto">
              <a:xfrm>
                <a:off x="2051719" y="1524745"/>
                <a:ext cx="4537075" cy="8961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14:m>
                  <m:oMathPara xmlns:m="http://schemas.openxmlformats.org/officeDocument/2006/math">
                    <m:oMathParaPr>
                      <m:jc m:val="centerGroup"/>
                    </m:oMathParaPr>
                    <m:oMath xmlns:m="http://schemas.openxmlformats.org/officeDocument/2006/math">
                      <m:r>
                        <a:rPr lang="es-CL" altLang="es-CL" sz="2800" b="0" i="1" smtClean="0">
                          <a:latin typeface="Cambria Math"/>
                        </a:rPr>
                        <m:t>𝑀</m:t>
                      </m:r>
                      <m:r>
                        <a:rPr lang="es-CL" altLang="es-CL" sz="2800" b="0" i="1" smtClean="0">
                          <a:latin typeface="Cambria Math"/>
                        </a:rPr>
                        <m:t>=</m:t>
                      </m:r>
                      <m:r>
                        <a:rPr lang="es-CL" altLang="es-CL" sz="2800" b="0" i="1" smtClean="0">
                          <a:latin typeface="Cambria Math"/>
                        </a:rPr>
                        <m:t>𝐵</m:t>
                      </m:r>
                      <m:r>
                        <a:rPr lang="es-CL" altLang="es-CL" sz="2800" b="0" i="1" smtClean="0">
                          <a:latin typeface="Cambria Math"/>
                        </a:rPr>
                        <m:t>∗</m:t>
                      </m:r>
                      <m:r>
                        <a:rPr lang="es-CL" altLang="es-CL" sz="2800" b="0" i="1" smtClean="0">
                          <a:latin typeface="Cambria Math"/>
                        </a:rPr>
                        <m:t>𝑢</m:t>
                      </m:r>
                      <m:r>
                        <a:rPr lang="es-CL" altLang="es-CL" sz="2800" b="0" i="1" smtClean="0">
                          <a:latin typeface="Cambria Math"/>
                        </a:rPr>
                        <m:t>  →  </m:t>
                      </m:r>
                      <m:r>
                        <a:rPr lang="es-CL" altLang="es-CL" sz="2800" b="0" i="1" smtClean="0">
                          <a:latin typeface="Cambria Math"/>
                          <a:ea typeface="Cambria Math"/>
                        </a:rPr>
                        <m:t>𝑢</m:t>
                      </m:r>
                      <m:r>
                        <a:rPr lang="es-CL" altLang="es-CL" sz="2800" b="0" i="1" smtClean="0">
                          <a:latin typeface="Cambria Math"/>
                          <a:ea typeface="Cambria Math"/>
                        </a:rPr>
                        <m:t>=</m:t>
                      </m:r>
                      <m:f>
                        <m:fPr>
                          <m:ctrlPr>
                            <a:rPr lang="es-CL" altLang="es-CL" sz="2800" b="0" i="1" smtClean="0">
                              <a:latin typeface="Cambria Math" panose="02040503050406030204" pitchFamily="18" charset="0"/>
                              <a:ea typeface="Cambria Math"/>
                            </a:rPr>
                          </m:ctrlPr>
                        </m:fPr>
                        <m:num>
                          <m:r>
                            <a:rPr lang="es-CL" altLang="es-CL" sz="2800" b="0" i="1" smtClean="0">
                              <a:latin typeface="Cambria Math"/>
                              <a:ea typeface="Cambria Math"/>
                            </a:rPr>
                            <m:t>𝑀</m:t>
                          </m:r>
                        </m:num>
                        <m:den>
                          <m:r>
                            <a:rPr lang="es-CL" altLang="es-CL" sz="2800" b="0" i="1" smtClean="0">
                              <a:latin typeface="Cambria Math"/>
                              <a:ea typeface="Cambria Math"/>
                            </a:rPr>
                            <m:t>𝐵</m:t>
                          </m:r>
                        </m:den>
                      </m:f>
                    </m:oMath>
                  </m:oMathPara>
                </a14:m>
                <a:endParaRPr lang="es-ES" altLang="es-CL" sz="2800" i="1" dirty="0"/>
              </a:p>
            </p:txBody>
          </p:sp>
        </mc:Choice>
        <mc:Fallback xmlns="">
          <p:sp>
            <p:nvSpPr>
              <p:cNvPr id="44036" name="Text Box 5"/>
              <p:cNvSpPr txBox="1">
                <a:spLocks noRot="1" noChangeAspect="1" noMove="1" noResize="1" noEditPoints="1" noAdjustHandles="1" noChangeArrowheads="1" noChangeShapeType="1" noTextEdit="1"/>
              </p:cNvSpPr>
              <p:nvPr/>
            </p:nvSpPr>
            <p:spPr bwMode="auto">
              <a:xfrm>
                <a:off x="2051719" y="1524745"/>
                <a:ext cx="4537075" cy="896143"/>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44037" name="Text Box 6"/>
          <p:cNvSpPr txBox="1">
            <a:spLocks noChangeArrowheads="1"/>
          </p:cNvSpPr>
          <p:nvPr/>
        </p:nvSpPr>
        <p:spPr bwMode="auto">
          <a:xfrm>
            <a:off x="395536" y="1125538"/>
            <a:ext cx="8497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dirty="0">
                <a:latin typeface="+mj-lt"/>
              </a:rPr>
              <a:t>La </a:t>
            </a:r>
            <a:r>
              <a:rPr lang="es-ES" altLang="es-CL" dirty="0" smtClean="0">
                <a:latin typeface="+mj-lt"/>
              </a:rPr>
              <a:t>cantidad </a:t>
            </a:r>
            <a:r>
              <a:rPr lang="es-ES" altLang="es-CL" dirty="0">
                <a:latin typeface="+mj-lt"/>
              </a:rPr>
              <a:t>de dinero que se emite depende de la Base </a:t>
            </a:r>
            <a:r>
              <a:rPr lang="es-ES" altLang="es-CL" dirty="0" smtClean="0">
                <a:latin typeface="+mj-lt"/>
              </a:rPr>
              <a:t>Monetaria</a:t>
            </a:r>
            <a:endParaRPr lang="es-ES" altLang="es-CL" dirty="0">
              <a:latin typeface="+mj-lt"/>
            </a:endParaRPr>
          </a:p>
        </p:txBody>
      </p:sp>
      <p:sp>
        <p:nvSpPr>
          <p:cNvPr id="44038" name="Text Box 11"/>
          <p:cNvSpPr txBox="1">
            <a:spLocks noChangeArrowheads="1"/>
          </p:cNvSpPr>
          <p:nvPr/>
        </p:nvSpPr>
        <p:spPr bwMode="auto">
          <a:xfrm>
            <a:off x="900113" y="2276872"/>
            <a:ext cx="7272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2000" dirty="0"/>
              <a:t>Como   M = C+D   y    B = C+R</a:t>
            </a:r>
          </a:p>
        </p:txBody>
      </p:sp>
      <p:sp>
        <p:nvSpPr>
          <p:cNvPr id="44039" name="Text Box 13"/>
          <p:cNvSpPr txBox="1">
            <a:spLocks noChangeArrowheads="1"/>
          </p:cNvSpPr>
          <p:nvPr/>
        </p:nvSpPr>
        <p:spPr bwMode="auto">
          <a:xfrm>
            <a:off x="1619250" y="2961779"/>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i="1" dirty="0"/>
              <a:t>u</a:t>
            </a:r>
            <a:r>
              <a:rPr lang="es-ES" altLang="es-CL" dirty="0"/>
              <a:t>  = </a:t>
            </a:r>
            <a:r>
              <a:rPr lang="es-ES" altLang="es-CL" u="sng" dirty="0"/>
              <a:t>C+D</a:t>
            </a:r>
            <a:endParaRPr lang="es-ES" altLang="es-CL" dirty="0"/>
          </a:p>
        </p:txBody>
      </p:sp>
      <p:sp>
        <p:nvSpPr>
          <p:cNvPr id="44040" name="Rectangle 14"/>
          <p:cNvSpPr>
            <a:spLocks noChangeArrowheads="1"/>
          </p:cNvSpPr>
          <p:nvPr/>
        </p:nvSpPr>
        <p:spPr bwMode="auto">
          <a:xfrm>
            <a:off x="2195513" y="3322142"/>
            <a:ext cx="706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a:t>C+R</a:t>
            </a:r>
          </a:p>
        </p:txBody>
      </p:sp>
      <p:sp>
        <p:nvSpPr>
          <p:cNvPr id="44041" name="Rectangle 15"/>
          <p:cNvSpPr>
            <a:spLocks noChangeArrowheads="1"/>
          </p:cNvSpPr>
          <p:nvPr/>
        </p:nvSpPr>
        <p:spPr bwMode="auto">
          <a:xfrm>
            <a:off x="2987675" y="3106242"/>
            <a:ext cx="50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a:sym typeface="Wingdings" pitchFamily="2" charset="2"/>
              </a:rPr>
              <a:t></a:t>
            </a:r>
          </a:p>
        </p:txBody>
      </p:sp>
      <p:sp>
        <p:nvSpPr>
          <p:cNvPr id="44042" name="Text Box 16"/>
          <p:cNvSpPr txBox="1">
            <a:spLocks noChangeArrowheads="1"/>
          </p:cNvSpPr>
          <p:nvPr/>
        </p:nvSpPr>
        <p:spPr bwMode="auto">
          <a:xfrm>
            <a:off x="3492500" y="2961779"/>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i="1"/>
              <a:t>u</a:t>
            </a:r>
            <a:r>
              <a:rPr lang="es-ES" altLang="es-CL"/>
              <a:t>  = (</a:t>
            </a:r>
            <a:r>
              <a:rPr lang="es-ES" altLang="es-CL" u="sng"/>
              <a:t>C/D)+(D/D)</a:t>
            </a:r>
            <a:endParaRPr lang="es-ES" altLang="es-CL"/>
          </a:p>
        </p:txBody>
      </p:sp>
      <p:sp>
        <p:nvSpPr>
          <p:cNvPr id="44043" name="Rectangle 17"/>
          <p:cNvSpPr>
            <a:spLocks noChangeArrowheads="1"/>
          </p:cNvSpPr>
          <p:nvPr/>
        </p:nvSpPr>
        <p:spPr bwMode="auto">
          <a:xfrm>
            <a:off x="4140200" y="3393579"/>
            <a:ext cx="190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a:t>(C/D)+(R/D)</a:t>
            </a:r>
          </a:p>
        </p:txBody>
      </p:sp>
      <p:sp>
        <p:nvSpPr>
          <p:cNvPr id="44046" name="Rectangle 20"/>
          <p:cNvSpPr>
            <a:spLocks noChangeArrowheads="1"/>
          </p:cNvSpPr>
          <p:nvPr/>
        </p:nvSpPr>
        <p:spPr bwMode="auto">
          <a:xfrm>
            <a:off x="866015" y="3861048"/>
            <a:ext cx="66583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sz="2000" dirty="0"/>
              <a:t>  Como R = D*e </a:t>
            </a:r>
            <a:r>
              <a:rPr lang="es-ES" altLang="es-CL" sz="2000" dirty="0">
                <a:sym typeface="Wingdings" pitchFamily="2" charset="2"/>
              </a:rPr>
              <a:t>  e = </a:t>
            </a:r>
            <a:r>
              <a:rPr lang="es-ES" altLang="es-CL" sz="2000" dirty="0" smtClean="0">
                <a:sym typeface="Wingdings" pitchFamily="2" charset="2"/>
              </a:rPr>
              <a:t>R/D   Entonces</a:t>
            </a:r>
            <a:endParaRPr lang="es-ES" altLang="es-CL" sz="2000" dirty="0"/>
          </a:p>
        </p:txBody>
      </p:sp>
      <p:sp>
        <p:nvSpPr>
          <p:cNvPr id="44047" name="Text Box 22"/>
          <p:cNvSpPr txBox="1">
            <a:spLocks noChangeArrowheads="1"/>
          </p:cNvSpPr>
          <p:nvPr/>
        </p:nvSpPr>
        <p:spPr bwMode="auto">
          <a:xfrm>
            <a:off x="5146948" y="4663157"/>
            <a:ext cx="26654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2000" dirty="0"/>
              <a:t>Multiplicador</a:t>
            </a:r>
          </a:p>
          <a:p>
            <a:pPr>
              <a:spcBef>
                <a:spcPct val="50000"/>
              </a:spcBef>
            </a:pPr>
            <a:r>
              <a:rPr lang="es-ES" altLang="es-CL" sz="2000" dirty="0"/>
              <a:t>M</a:t>
            </a:r>
            <a:r>
              <a:rPr lang="es-ES" altLang="es-CL" sz="2000" dirty="0" smtClean="0"/>
              <a:t>onetario</a:t>
            </a:r>
            <a:endParaRPr lang="es-ES" altLang="es-CL" sz="2000" dirty="0"/>
          </a:p>
        </p:txBody>
      </p:sp>
      <p:sp>
        <p:nvSpPr>
          <p:cNvPr id="44048" name="Line 23"/>
          <p:cNvSpPr>
            <a:spLocks noChangeShapeType="1"/>
          </p:cNvSpPr>
          <p:nvPr/>
        </p:nvSpPr>
        <p:spPr bwMode="auto">
          <a:xfrm>
            <a:off x="4572000" y="5084365"/>
            <a:ext cx="5048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1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700524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3"/>
          <p:cNvSpPr>
            <a:spLocks noChangeShapeType="1"/>
          </p:cNvSpPr>
          <p:nvPr/>
        </p:nvSpPr>
        <p:spPr bwMode="auto">
          <a:xfrm flipV="1">
            <a:off x="1764209" y="2061295"/>
            <a:ext cx="0" cy="39608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59" name="Line 4"/>
          <p:cNvSpPr>
            <a:spLocks noChangeShapeType="1"/>
          </p:cNvSpPr>
          <p:nvPr/>
        </p:nvSpPr>
        <p:spPr bwMode="auto">
          <a:xfrm>
            <a:off x="1764209" y="6022107"/>
            <a:ext cx="32400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60" name="Line 5"/>
          <p:cNvSpPr>
            <a:spLocks noChangeShapeType="1"/>
          </p:cNvSpPr>
          <p:nvPr/>
        </p:nvSpPr>
        <p:spPr bwMode="auto">
          <a:xfrm flipV="1">
            <a:off x="3059609" y="2205757"/>
            <a:ext cx="0" cy="3816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5061" name="Text Box 6"/>
          <p:cNvSpPr txBox="1">
            <a:spLocks noChangeArrowheads="1"/>
          </p:cNvSpPr>
          <p:nvPr/>
        </p:nvSpPr>
        <p:spPr bwMode="auto">
          <a:xfrm>
            <a:off x="1259384" y="1916832"/>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45062" name="Text Box 7"/>
          <p:cNvSpPr txBox="1">
            <a:spLocks noChangeArrowheads="1"/>
          </p:cNvSpPr>
          <p:nvPr/>
        </p:nvSpPr>
        <p:spPr bwMode="auto">
          <a:xfrm>
            <a:off x="4428034" y="6022107"/>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 L</a:t>
            </a:r>
          </a:p>
        </p:txBody>
      </p:sp>
      <p:sp>
        <p:nvSpPr>
          <p:cNvPr id="45063" name="Text Box 8"/>
          <p:cNvSpPr txBox="1">
            <a:spLocks noChangeArrowheads="1"/>
          </p:cNvSpPr>
          <p:nvPr/>
        </p:nvSpPr>
        <p:spPr bwMode="auto">
          <a:xfrm>
            <a:off x="2843709" y="6093545"/>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a:t>
            </a:r>
          </a:p>
        </p:txBody>
      </p:sp>
      <p:sp>
        <p:nvSpPr>
          <p:cNvPr id="45064" name="Text Box 10"/>
          <p:cNvSpPr txBox="1">
            <a:spLocks noChangeArrowheads="1"/>
          </p:cNvSpPr>
          <p:nvPr/>
        </p:nvSpPr>
        <p:spPr bwMode="auto">
          <a:xfrm>
            <a:off x="539750" y="1125538"/>
            <a:ext cx="8135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2800" dirty="0"/>
              <a:t>Oferta </a:t>
            </a:r>
            <a:r>
              <a:rPr kumimoji="0" lang="es-ES" altLang="es-CL" sz="2800" dirty="0" smtClean="0"/>
              <a:t>real </a:t>
            </a:r>
            <a:r>
              <a:rPr kumimoji="0" lang="es-ES" altLang="es-CL" sz="2800" dirty="0"/>
              <a:t>de </a:t>
            </a:r>
            <a:r>
              <a:rPr kumimoji="0" lang="es-ES" altLang="es-CL" sz="2800" dirty="0" smtClean="0"/>
              <a:t>dinero </a:t>
            </a:r>
            <a:r>
              <a:rPr kumimoji="0" lang="es-ES" altLang="es-CL" sz="2800" dirty="0"/>
              <a:t>= Demanda de </a:t>
            </a:r>
            <a:r>
              <a:rPr kumimoji="0" lang="es-ES" altLang="es-CL" sz="2800" dirty="0" smtClean="0"/>
              <a:t>dinero</a:t>
            </a:r>
            <a:endParaRPr kumimoji="0" lang="es-ES" altLang="es-CL" sz="2800" dirty="0"/>
          </a:p>
        </p:txBody>
      </p:sp>
      <p:sp>
        <p:nvSpPr>
          <p:cNvPr id="45065" name="Text Box 11"/>
          <p:cNvSpPr txBox="1">
            <a:spLocks noChangeArrowheads="1"/>
          </p:cNvSpPr>
          <p:nvPr/>
        </p:nvSpPr>
        <p:spPr bwMode="auto">
          <a:xfrm>
            <a:off x="35496"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Equilibrio en </a:t>
            </a:r>
            <a:r>
              <a:rPr kumimoji="0" lang="es-ES_tradnl" altLang="es-CL" sz="2800" b="1" dirty="0" smtClean="0"/>
              <a:t>el </a:t>
            </a:r>
            <a:r>
              <a:rPr kumimoji="0" lang="es-ES_tradnl" altLang="es-CL" sz="2800" b="1" dirty="0"/>
              <a:t>Merco Monetario</a:t>
            </a:r>
            <a:endParaRPr kumimoji="0" lang="es-ES" altLang="es-CL" sz="2800" b="1" dirty="0"/>
          </a:p>
        </p:txBody>
      </p:sp>
      <p:sp>
        <p:nvSpPr>
          <p:cNvPr id="45066" name="Text Box 12"/>
          <p:cNvSpPr txBox="1">
            <a:spLocks noChangeArrowheads="1"/>
          </p:cNvSpPr>
          <p:nvPr/>
        </p:nvSpPr>
        <p:spPr bwMode="auto">
          <a:xfrm>
            <a:off x="3635871" y="5445845"/>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0</a:t>
            </a:r>
            <a:r>
              <a:rPr kumimoji="0" lang="es-ES" altLang="es-CL" sz="1600">
                <a:latin typeface="Verdana" pitchFamily="34" charset="0"/>
              </a:rPr>
              <a:t>= kY</a:t>
            </a:r>
            <a:r>
              <a:rPr kumimoji="0" lang="es-ES" altLang="es-CL" sz="1600" baseline="-25000">
                <a:latin typeface="Verdana" pitchFamily="34" charset="0"/>
              </a:rPr>
              <a:t>0</a:t>
            </a:r>
            <a:r>
              <a:rPr kumimoji="0" lang="es-ES" altLang="es-CL" sz="1600">
                <a:latin typeface="Verdana" pitchFamily="34" charset="0"/>
              </a:rPr>
              <a:t>-hi</a:t>
            </a:r>
          </a:p>
        </p:txBody>
      </p:sp>
      <p:sp>
        <p:nvSpPr>
          <p:cNvPr id="45067" name="Line 13"/>
          <p:cNvSpPr>
            <a:spLocks noChangeShapeType="1"/>
          </p:cNvSpPr>
          <p:nvPr/>
        </p:nvSpPr>
        <p:spPr bwMode="auto">
          <a:xfrm>
            <a:off x="2196009" y="2564532"/>
            <a:ext cx="1800225"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cxnSp>
        <p:nvCxnSpPr>
          <p:cNvPr id="45068" name="2 Conector recto"/>
          <p:cNvCxnSpPr>
            <a:cxnSpLocks noChangeShapeType="1"/>
          </p:cNvCxnSpPr>
          <p:nvPr/>
        </p:nvCxnSpPr>
        <p:spPr bwMode="auto">
          <a:xfrm flipH="1">
            <a:off x="1764209" y="4112345"/>
            <a:ext cx="1295400" cy="1587"/>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45069" name="Text Box 12"/>
          <p:cNvSpPr txBox="1">
            <a:spLocks noChangeArrowheads="1"/>
          </p:cNvSpPr>
          <p:nvPr/>
        </p:nvSpPr>
        <p:spPr bwMode="auto">
          <a:xfrm>
            <a:off x="827584" y="3932957"/>
            <a:ext cx="1655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mc:AlternateContent xmlns:mc="http://schemas.openxmlformats.org/markup-compatibility/2006" xmlns:a14="http://schemas.microsoft.com/office/drawing/2010/main">
        <mc:Choice Requires="a14">
          <p:sp>
            <p:nvSpPr>
              <p:cNvPr id="2" name="1 CuadroTexto"/>
              <p:cNvSpPr txBox="1"/>
              <p:nvPr/>
            </p:nvSpPr>
            <p:spPr>
              <a:xfrm>
                <a:off x="4860280" y="2561905"/>
                <a:ext cx="2952080" cy="10111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CL" sz="3200" i="1" smtClean="0">
                              <a:latin typeface="Cambria Math" panose="02040503050406030204" pitchFamily="18" charset="0"/>
                            </a:rPr>
                          </m:ctrlPr>
                        </m:fPr>
                        <m:num>
                          <m:r>
                            <a:rPr lang="es-CL" sz="3200" b="0" i="1" smtClean="0">
                              <a:latin typeface="Cambria Math"/>
                            </a:rPr>
                            <m:t>𝑀</m:t>
                          </m:r>
                        </m:num>
                        <m:den>
                          <m:r>
                            <a:rPr lang="es-CL" sz="3200" b="0" i="1" smtClean="0">
                              <a:latin typeface="Cambria Math"/>
                            </a:rPr>
                            <m:t>𝑃</m:t>
                          </m:r>
                        </m:den>
                      </m:f>
                      <m:r>
                        <a:rPr lang="es-CL" sz="3200" b="0" i="1" smtClean="0">
                          <a:latin typeface="Cambria Math"/>
                        </a:rPr>
                        <m:t>=</m:t>
                      </m:r>
                      <m:r>
                        <a:rPr lang="es-CL" sz="3200" b="0" i="1" smtClean="0">
                          <a:latin typeface="Cambria Math"/>
                        </a:rPr>
                        <m:t>𝑘𝑌</m:t>
                      </m:r>
                      <m:r>
                        <a:rPr lang="es-CL" sz="3200" b="0" i="1" smtClean="0">
                          <a:latin typeface="Cambria Math"/>
                        </a:rPr>
                        <m:t>−</m:t>
                      </m:r>
                      <m:r>
                        <a:rPr lang="es-CL" sz="3200" b="0" i="1" smtClean="0">
                          <a:latin typeface="Cambria Math"/>
                        </a:rPr>
                        <m:t>h𝑖</m:t>
                      </m:r>
                    </m:oMath>
                  </m:oMathPara>
                </a14:m>
                <a:endParaRPr lang="es-CL" sz="32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4860280" y="2561905"/>
                <a:ext cx="2952080" cy="1011111"/>
              </a:xfrm>
              <a:prstGeom prst="rect">
                <a:avLst/>
              </a:prstGeom>
              <a:blipFill rotWithShape="1">
                <a:blip r:embed="rId2"/>
                <a:stretch>
                  <a:fillRect/>
                </a:stretch>
              </a:blipFill>
            </p:spPr>
            <p:txBody>
              <a:bodyPr/>
              <a:lstStyle/>
              <a:p>
                <a:r>
                  <a:rPr lang="es-CL">
                    <a:noFill/>
                  </a:rPr>
                  <a:t> </a:t>
                </a:r>
              </a:p>
            </p:txBody>
          </p:sp>
        </mc:Fallback>
      </mc:AlternateContent>
      <p:sp>
        <p:nvSpPr>
          <p:cNvPr id="1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76378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35496"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smtClean="0"/>
              <a:t>Tasa de Interés</a:t>
            </a:r>
            <a:endParaRPr kumimoji="0" lang="es-ES" altLang="es-CL" sz="2800" b="1" dirty="0"/>
          </a:p>
        </p:txBody>
      </p:sp>
      <p:sp>
        <p:nvSpPr>
          <p:cNvPr id="46083" name="Rectangle 5"/>
          <p:cNvSpPr>
            <a:spLocks noChangeArrowheads="1"/>
          </p:cNvSpPr>
          <p:nvPr/>
        </p:nvSpPr>
        <p:spPr bwMode="auto">
          <a:xfrm>
            <a:off x="468314" y="2636912"/>
            <a:ext cx="8280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a:latin typeface="+mj-lt"/>
              </a:rPr>
              <a:t>Es el cociente entre el interés a pagar por unidad de tiempo y la cantidad de dinero recibida en préstamo</a:t>
            </a:r>
            <a:r>
              <a:rPr kumimoji="0" lang="es-ES" altLang="es-CL" dirty="0" smtClean="0">
                <a:latin typeface="+mj-lt"/>
              </a:rPr>
              <a:t>. Por lo tanto, podemos decir que es el precio del dinero.</a:t>
            </a:r>
            <a:endParaRPr kumimoji="0" lang="es-ES" altLang="es-CL" dirty="0">
              <a:latin typeface="+mj-lt"/>
            </a:endParaRPr>
          </a:p>
          <a:p>
            <a:endParaRPr kumimoji="0" lang="es-ES" altLang="es-CL" dirty="0">
              <a:latin typeface="+mj-lt"/>
            </a:endParaRPr>
          </a:p>
          <a:p>
            <a:r>
              <a:rPr kumimoji="0" lang="es-ES" altLang="es-CL" dirty="0" smtClean="0">
                <a:latin typeface="+mj-lt"/>
              </a:rPr>
              <a:t>Por lo general, en </a:t>
            </a:r>
            <a:r>
              <a:rPr kumimoji="0" lang="es-ES" altLang="es-CL" dirty="0">
                <a:latin typeface="+mj-lt"/>
              </a:rPr>
              <a:t>los modelos económicos cuando se utilice el término tipo de interés, nos referimos al tipo de interés de los títulos del Estado a </a:t>
            </a:r>
            <a:r>
              <a:rPr kumimoji="0" lang="es-ES" altLang="es-CL" dirty="0" smtClean="0">
                <a:latin typeface="+mj-lt"/>
              </a:rPr>
              <a:t>corto </a:t>
            </a:r>
            <a:r>
              <a:rPr kumimoji="0" lang="es-ES" altLang="es-CL" dirty="0">
                <a:latin typeface="+mj-lt"/>
              </a:rPr>
              <a:t>p</a:t>
            </a:r>
            <a:r>
              <a:rPr kumimoji="0" lang="es-ES" altLang="es-CL" dirty="0" smtClean="0">
                <a:latin typeface="+mj-lt"/>
              </a:rPr>
              <a:t>lazo (letras </a:t>
            </a:r>
            <a:r>
              <a:rPr kumimoji="0" lang="es-ES" altLang="es-CL" dirty="0">
                <a:latin typeface="+mj-lt"/>
              </a:rPr>
              <a:t>del Tesoro a tres </a:t>
            </a:r>
            <a:r>
              <a:rPr kumimoji="0" lang="es-ES" altLang="es-CL" dirty="0" smtClean="0">
                <a:latin typeface="+mj-lt"/>
              </a:rPr>
              <a:t>meses)</a:t>
            </a:r>
            <a:endParaRPr kumimoji="0" lang="es-ES" altLang="es-CL" dirty="0">
              <a:latin typeface="+mj-lt"/>
            </a:endParaRPr>
          </a:p>
        </p:txBody>
      </p:sp>
      <p:sp>
        <p:nvSpPr>
          <p:cNvPr id="46084" name="Rectangle 6"/>
          <p:cNvSpPr>
            <a:spLocks noChangeArrowheads="1"/>
          </p:cNvSpPr>
          <p:nvPr/>
        </p:nvSpPr>
        <p:spPr bwMode="auto">
          <a:xfrm>
            <a:off x="324927" y="980728"/>
            <a:ext cx="85675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latin typeface="+mj-lt"/>
              </a:rPr>
              <a:t>Como vimos, la tasa de interés no es fijada por el Banco Central sino que </a:t>
            </a:r>
            <a:r>
              <a:rPr kumimoji="0" lang="es-ES" altLang="es-CL" b="1" dirty="0" smtClean="0">
                <a:latin typeface="+mj-lt"/>
              </a:rPr>
              <a:t>“Surge del equilibrio entre demanda y oferta </a:t>
            </a:r>
            <a:r>
              <a:rPr kumimoji="0" lang="es-ES" altLang="es-CL" b="1" dirty="0">
                <a:latin typeface="+mj-lt"/>
              </a:rPr>
              <a:t>m</a:t>
            </a:r>
            <a:r>
              <a:rPr kumimoji="0" lang="es-ES" altLang="es-CL" b="1" dirty="0" smtClean="0">
                <a:latin typeface="+mj-lt"/>
              </a:rPr>
              <a:t>onetaria”</a:t>
            </a:r>
            <a:endParaRPr kumimoji="0" lang="es-ES" altLang="es-CL" dirty="0" smtClean="0">
              <a:latin typeface="+mj-lt"/>
            </a:endParaRPr>
          </a:p>
        </p:txBody>
      </p:sp>
      <p:sp>
        <p:nvSpPr>
          <p:cNvPr id="46085" name="Rectangle 7"/>
          <p:cNvSpPr>
            <a:spLocks noChangeArrowheads="1"/>
          </p:cNvSpPr>
          <p:nvPr/>
        </p:nvSpPr>
        <p:spPr bwMode="auto">
          <a:xfrm>
            <a:off x="468313" y="2175247"/>
            <a:ext cx="2542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smtClean="0"/>
              <a:t>Tasa de interés</a:t>
            </a:r>
            <a:endParaRPr kumimoji="0" lang="es-ES" altLang="es-CL" b="1" dirty="0"/>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34728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348892" y="980728"/>
            <a:ext cx="8229600" cy="576064"/>
          </a:xfrm>
        </p:spPr>
        <p:txBody>
          <a:bodyPr/>
          <a:lstStyle/>
          <a:p>
            <a:pPr algn="l"/>
            <a:r>
              <a:rPr lang="es-MX" sz="2400" dirty="0">
                <a:latin typeface="Comic Sans MS" panose="030F0702030302020204" pitchFamily="66" charset="0"/>
              </a:rPr>
              <a:t>2</a:t>
            </a:r>
            <a:r>
              <a:rPr lang="es-MX" sz="2400" dirty="0" smtClean="0">
                <a:latin typeface="Comic Sans MS" panose="030F0702030302020204" pitchFamily="66" charset="0"/>
              </a:rPr>
              <a:t>.- Unidad de Cuenta . </a:t>
            </a:r>
            <a:endParaRPr lang="es-MX" sz="2400" dirty="0">
              <a:latin typeface="Comic Sans MS" panose="030F0702030302020204" pitchFamily="66" charset="0"/>
            </a:endParaRPr>
          </a:p>
        </p:txBody>
      </p:sp>
      <p:sp>
        <p:nvSpPr>
          <p:cNvPr id="3" name="2 Marcador de contenido"/>
          <p:cNvSpPr>
            <a:spLocks noGrp="1"/>
          </p:cNvSpPr>
          <p:nvPr>
            <p:ph sz="quarter" idx="13"/>
          </p:nvPr>
        </p:nvSpPr>
        <p:spPr>
          <a:xfrm>
            <a:off x="457200" y="1855365"/>
            <a:ext cx="8229600" cy="3445843"/>
          </a:xfrm>
        </p:spPr>
        <p:txBody>
          <a:bodyPr>
            <a:normAutofit fontScale="85000" lnSpcReduction="20000"/>
          </a:bodyPr>
          <a:lstStyle/>
          <a:p>
            <a:pPr algn="just"/>
            <a:r>
              <a:rPr lang="es-MX" sz="2400" dirty="0" smtClean="0"/>
              <a:t>El </a:t>
            </a:r>
            <a:r>
              <a:rPr lang="es-MX" sz="2400" dirty="0"/>
              <a:t>valor </a:t>
            </a:r>
            <a:r>
              <a:rPr lang="es-MX" sz="2400" dirty="0" smtClean="0"/>
              <a:t>de </a:t>
            </a:r>
            <a:r>
              <a:rPr lang="es-MX" sz="2400" dirty="0"/>
              <a:t>los bienes se anuncian en unidades monetarias (euros, dólares, pesos, etc</a:t>
            </a:r>
            <a:r>
              <a:rPr lang="es-MX" sz="2400" dirty="0" smtClean="0"/>
              <a:t>.).</a:t>
            </a:r>
          </a:p>
          <a:p>
            <a:pPr marL="800100" lvl="2" indent="0" algn="just">
              <a:buNone/>
            </a:pPr>
            <a:r>
              <a:rPr lang="es-MX" sz="2000" dirty="0" err="1" smtClean="0"/>
              <a:t>Ej</a:t>
            </a:r>
            <a:r>
              <a:rPr lang="es-MX" sz="2000" dirty="0" smtClean="0"/>
              <a:t>: Piense, para el ejemplo dado: ¿cuál cree </a:t>
            </a:r>
            <a:r>
              <a:rPr lang="es-MX" sz="2000" dirty="0" err="1" smtClean="0"/>
              <a:t>ud.</a:t>
            </a:r>
            <a:r>
              <a:rPr lang="es-MX" sz="2000" dirty="0" smtClean="0"/>
              <a:t> que es mejor? Una casa cuyo precio es $60Mill o una cuyo precio es $120Mill. </a:t>
            </a:r>
            <a:endParaRPr lang="es-MX" sz="2000" dirty="0"/>
          </a:p>
          <a:p>
            <a:pPr marL="0" indent="0" algn="just">
              <a:buNone/>
            </a:pPr>
            <a:endParaRPr lang="es-MX" sz="2400" dirty="0" smtClean="0"/>
          </a:p>
          <a:p>
            <a:pPr marL="0" indent="0" algn="just">
              <a:buNone/>
            </a:pPr>
            <a:r>
              <a:rPr lang="es-MX" sz="2400" dirty="0" smtClean="0"/>
              <a:t>Por lo tanto, el dinero nos sirve para expresar los precios no solo de los bienes sino también de las deudas.  De la misma forma, sabemos que un deudor se compromete a entregar una determinada cantidad de dinero en el futuro, no una cantidad de mercancías a su acreedor. </a:t>
            </a:r>
          </a:p>
        </p:txBody>
      </p:sp>
      <p:sp>
        <p:nvSpPr>
          <p:cNvPr id="9"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1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273563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1547813" y="1916113"/>
            <a:ext cx="69834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a:latin typeface="+mj-lt"/>
              </a:rPr>
              <a:t>Tipo de interés nominal</a:t>
            </a:r>
            <a:r>
              <a:rPr kumimoji="0" lang="es-ES" altLang="es-CL" dirty="0">
                <a:latin typeface="+mj-lt"/>
              </a:rPr>
              <a:t> </a:t>
            </a:r>
            <a:r>
              <a:rPr kumimoji="0" lang="es-ES" altLang="es-CL" dirty="0">
                <a:latin typeface="+mj-lt"/>
                <a:sym typeface="Wingdings" pitchFamily="2" charset="2"/>
              </a:rPr>
              <a:t>   r</a:t>
            </a:r>
            <a:r>
              <a:rPr kumimoji="0" lang="es-ES" altLang="es-CL" dirty="0">
                <a:latin typeface="+mj-lt"/>
              </a:rPr>
              <a:t> = i + </a:t>
            </a:r>
            <a:r>
              <a:rPr kumimoji="0" lang="el-GR" altLang="es-CL" dirty="0">
                <a:latin typeface="+mj-lt"/>
              </a:rPr>
              <a:t>π</a:t>
            </a:r>
          </a:p>
          <a:p>
            <a:endParaRPr kumimoji="0" lang="es-ES" altLang="es-CL" dirty="0">
              <a:latin typeface="+mj-lt"/>
            </a:endParaRPr>
          </a:p>
          <a:p>
            <a:pPr algn="ctr"/>
            <a:r>
              <a:rPr kumimoji="0" lang="es-ES" altLang="es-CL" dirty="0">
                <a:latin typeface="+mj-lt"/>
              </a:rPr>
              <a:t>Mide el rendimiento en pesos por cada peso de inversión financiera</a:t>
            </a:r>
          </a:p>
          <a:p>
            <a:endParaRPr kumimoji="0" lang="es-ES" altLang="es-CL" b="1" dirty="0">
              <a:latin typeface="+mj-lt"/>
            </a:endParaRPr>
          </a:p>
          <a:p>
            <a:endParaRPr kumimoji="0" lang="es-ES" altLang="es-CL" b="1" dirty="0">
              <a:latin typeface="+mj-lt"/>
            </a:endParaRPr>
          </a:p>
          <a:p>
            <a:r>
              <a:rPr kumimoji="0" lang="es-ES" altLang="es-CL" b="1" dirty="0">
                <a:latin typeface="+mj-lt"/>
              </a:rPr>
              <a:t>Tipo de interés real  </a:t>
            </a:r>
            <a:r>
              <a:rPr kumimoji="0" lang="es-ES" altLang="es-CL" b="1" dirty="0">
                <a:latin typeface="+mj-lt"/>
                <a:sym typeface="Wingdings" pitchFamily="2" charset="2"/>
              </a:rPr>
              <a:t>   </a:t>
            </a:r>
            <a:r>
              <a:rPr kumimoji="0" lang="es-ES" altLang="es-CL" dirty="0">
                <a:latin typeface="+mj-lt"/>
                <a:sym typeface="Wingdings" pitchFamily="2" charset="2"/>
              </a:rPr>
              <a:t>i</a:t>
            </a:r>
            <a:r>
              <a:rPr kumimoji="0" lang="es-ES" altLang="es-CL" dirty="0">
                <a:latin typeface="+mj-lt"/>
              </a:rPr>
              <a:t> = r – </a:t>
            </a:r>
            <a:r>
              <a:rPr kumimoji="0" lang="el-GR" altLang="es-CL" dirty="0">
                <a:latin typeface="+mj-lt"/>
              </a:rPr>
              <a:t>π</a:t>
            </a:r>
            <a:endParaRPr kumimoji="0" lang="es-ES" altLang="es-CL" dirty="0">
              <a:latin typeface="+mj-lt"/>
            </a:endParaRPr>
          </a:p>
          <a:p>
            <a:endParaRPr kumimoji="0" lang="es-ES" altLang="es-CL" b="1" dirty="0">
              <a:latin typeface="+mj-lt"/>
            </a:endParaRPr>
          </a:p>
          <a:p>
            <a:pPr algn="ctr"/>
            <a:r>
              <a:rPr kumimoji="0" lang="es-ES" altLang="es-CL" dirty="0">
                <a:latin typeface="+mj-lt"/>
              </a:rPr>
              <a:t>Mide el rendimiento de la inversión financiera expresado en bienes</a:t>
            </a:r>
          </a:p>
        </p:txBody>
      </p:sp>
      <p:sp>
        <p:nvSpPr>
          <p:cNvPr id="47107" name="Rectangle 5"/>
          <p:cNvSpPr>
            <a:spLocks noChangeArrowheads="1"/>
          </p:cNvSpPr>
          <p:nvPr/>
        </p:nvSpPr>
        <p:spPr bwMode="auto">
          <a:xfrm>
            <a:off x="611188" y="981075"/>
            <a:ext cx="51411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smtClean="0"/>
              <a:t>Diferencias </a:t>
            </a:r>
            <a:r>
              <a:rPr kumimoji="0" lang="es-ES" altLang="es-CL" b="1" dirty="0"/>
              <a:t>entre tipo de interés</a:t>
            </a:r>
          </a:p>
        </p:txBody>
      </p:sp>
      <p:sp>
        <p:nvSpPr>
          <p:cNvPr id="47108" name="Rectangle 6"/>
          <p:cNvSpPr>
            <a:spLocks noChangeArrowheads="1"/>
          </p:cNvSpPr>
          <p:nvPr/>
        </p:nvSpPr>
        <p:spPr bwMode="auto">
          <a:xfrm>
            <a:off x="1476375" y="2565400"/>
            <a:ext cx="6983413" cy="1008063"/>
          </a:xfrm>
          <a:prstGeom prst="rect">
            <a:avLst/>
          </a:prstGeom>
          <a:noFill/>
          <a:ln w="41275">
            <a:solidFill>
              <a:srgbClr val="9933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latin typeface="+mj-lt"/>
            </a:endParaRPr>
          </a:p>
        </p:txBody>
      </p:sp>
      <p:sp>
        <p:nvSpPr>
          <p:cNvPr id="47109" name="Rectangle 7"/>
          <p:cNvSpPr>
            <a:spLocks noChangeArrowheads="1"/>
          </p:cNvSpPr>
          <p:nvPr/>
        </p:nvSpPr>
        <p:spPr bwMode="auto">
          <a:xfrm>
            <a:off x="1547813" y="4724400"/>
            <a:ext cx="6983412" cy="1008063"/>
          </a:xfrm>
          <a:prstGeom prst="rect">
            <a:avLst/>
          </a:prstGeom>
          <a:noFill/>
          <a:ln w="41275">
            <a:solidFill>
              <a:srgbClr val="9933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latin typeface="+mj-lt"/>
            </a:endParaRPr>
          </a:p>
        </p:txBody>
      </p:sp>
      <p:sp>
        <p:nvSpPr>
          <p:cNvPr id="47110" name="Text Box 8"/>
          <p:cNvSpPr txBox="1">
            <a:spLocks noChangeArrowheads="1"/>
          </p:cNvSpPr>
          <p:nvPr/>
        </p:nvSpPr>
        <p:spPr bwMode="auto">
          <a:xfrm>
            <a:off x="179512"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smtClean="0"/>
              <a:t>Tasa de Interés</a:t>
            </a:r>
            <a:endParaRPr kumimoji="0" lang="es-ES" altLang="es-CL" sz="2800" b="1" dirty="0"/>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181755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Text Box 10"/>
          <p:cNvSpPr txBox="1">
            <a:spLocks noChangeArrowheads="1"/>
          </p:cNvSpPr>
          <p:nvPr/>
        </p:nvSpPr>
        <p:spPr bwMode="auto">
          <a:xfrm>
            <a:off x="323528" y="908720"/>
            <a:ext cx="849694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dirty="0" smtClean="0">
                <a:latin typeface="+mj-lt"/>
              </a:rPr>
              <a:t>Por lo tanto, cualquier cambio en la demanda o la oferta monetaria produce una cambio en la tasa de interés</a:t>
            </a:r>
          </a:p>
          <a:p>
            <a:pPr>
              <a:spcBef>
                <a:spcPct val="50000"/>
              </a:spcBef>
              <a:buClr>
                <a:srgbClr val="FF3300"/>
              </a:buClr>
            </a:pPr>
            <a:r>
              <a:rPr kumimoji="0" lang="es-ES" altLang="es-CL" dirty="0" err="1" smtClean="0">
                <a:latin typeface="+mj-lt"/>
              </a:rPr>
              <a:t>Ej</a:t>
            </a:r>
            <a:r>
              <a:rPr kumimoji="0" lang="es-ES" altLang="es-CL" dirty="0" smtClean="0">
                <a:latin typeface="+mj-lt"/>
              </a:rPr>
              <a:t>: Suponga que aumenta el nivel de producto.</a:t>
            </a:r>
            <a:endParaRPr kumimoji="0" lang="es-ES" altLang="es-CL" dirty="0">
              <a:latin typeface="+mj-lt"/>
            </a:endParaRPr>
          </a:p>
        </p:txBody>
      </p:sp>
      <p:sp>
        <p:nvSpPr>
          <p:cNvPr id="45065" name="Text Box 11"/>
          <p:cNvSpPr txBox="1">
            <a:spLocks noChangeArrowheads="1"/>
          </p:cNvSpPr>
          <p:nvPr/>
        </p:nvSpPr>
        <p:spPr bwMode="auto">
          <a:xfrm>
            <a:off x="35496"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Equilibrio en </a:t>
            </a:r>
            <a:r>
              <a:rPr kumimoji="0" lang="es-ES_tradnl" altLang="es-CL" sz="2800" b="1" dirty="0" smtClean="0"/>
              <a:t>el </a:t>
            </a:r>
            <a:r>
              <a:rPr kumimoji="0" lang="es-ES_tradnl" altLang="es-CL" sz="2800" b="1" dirty="0"/>
              <a:t>Merco Monetario</a:t>
            </a:r>
            <a:endParaRPr kumimoji="0" lang="es-ES" altLang="es-CL" sz="2800" b="1" dirty="0"/>
          </a:p>
        </p:txBody>
      </p:sp>
      <p:grpSp>
        <p:nvGrpSpPr>
          <p:cNvPr id="3" name="2 Grupo"/>
          <p:cNvGrpSpPr/>
          <p:nvPr/>
        </p:nvGrpSpPr>
        <p:grpSpPr>
          <a:xfrm>
            <a:off x="1763688" y="2780928"/>
            <a:ext cx="3744416" cy="3450442"/>
            <a:chOff x="1822181" y="2156097"/>
            <a:chExt cx="5265230" cy="4631114"/>
          </a:xfrm>
        </p:grpSpPr>
        <p:sp>
          <p:nvSpPr>
            <p:cNvPr id="45058" name="Line 3"/>
            <p:cNvSpPr>
              <a:spLocks noChangeShapeType="1"/>
            </p:cNvSpPr>
            <p:nvPr/>
          </p:nvSpPr>
          <p:spPr bwMode="auto">
            <a:xfrm flipV="1">
              <a:off x="2556297" y="2300560"/>
              <a:ext cx="0" cy="39608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59" name="Line 4"/>
            <p:cNvSpPr>
              <a:spLocks noChangeShapeType="1"/>
            </p:cNvSpPr>
            <p:nvPr/>
          </p:nvSpPr>
          <p:spPr bwMode="auto">
            <a:xfrm>
              <a:off x="2556297" y="6261372"/>
              <a:ext cx="32400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60" name="Line 5"/>
            <p:cNvSpPr>
              <a:spLocks noChangeShapeType="1"/>
            </p:cNvSpPr>
            <p:nvPr/>
          </p:nvSpPr>
          <p:spPr bwMode="auto">
            <a:xfrm flipV="1">
              <a:off x="3851697" y="2445022"/>
              <a:ext cx="0" cy="3816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5061" name="Text Box 6"/>
            <p:cNvSpPr txBox="1">
              <a:spLocks noChangeArrowheads="1"/>
            </p:cNvSpPr>
            <p:nvPr/>
          </p:nvSpPr>
          <p:spPr bwMode="auto">
            <a:xfrm>
              <a:off x="2051472" y="2156097"/>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45062" name="Text Box 7"/>
            <p:cNvSpPr txBox="1">
              <a:spLocks noChangeArrowheads="1"/>
            </p:cNvSpPr>
            <p:nvPr/>
          </p:nvSpPr>
          <p:spPr bwMode="auto">
            <a:xfrm>
              <a:off x="5220122" y="6261372"/>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M/P, L</a:t>
              </a:r>
            </a:p>
          </p:txBody>
        </p:sp>
        <p:sp>
          <p:nvSpPr>
            <p:cNvPr id="45063" name="Text Box 8"/>
            <p:cNvSpPr txBox="1">
              <a:spLocks noChangeArrowheads="1"/>
            </p:cNvSpPr>
            <p:nvPr/>
          </p:nvSpPr>
          <p:spPr bwMode="auto">
            <a:xfrm>
              <a:off x="3340997" y="6332810"/>
              <a:ext cx="1152524" cy="45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M/P</a:t>
              </a:r>
            </a:p>
          </p:txBody>
        </p:sp>
        <mc:AlternateContent xmlns:mc="http://schemas.openxmlformats.org/markup-compatibility/2006" xmlns:a14="http://schemas.microsoft.com/office/drawing/2010/main">
          <mc:Choice Requires="a14">
            <p:sp>
              <p:nvSpPr>
                <p:cNvPr id="45066" name="Text Box 12"/>
                <p:cNvSpPr txBox="1">
                  <a:spLocks noChangeArrowheads="1"/>
                </p:cNvSpPr>
                <p:nvPr/>
              </p:nvSpPr>
              <p:spPr bwMode="auto">
                <a:xfrm>
                  <a:off x="4427961" y="5685111"/>
                  <a:ext cx="2159000" cy="454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left"/>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𝐿</m:t>
                            </m:r>
                          </m:e>
                          <m:sub>
                            <m:r>
                              <a:rPr kumimoji="0" lang="es-CL" altLang="es-CL" sz="1600" b="0" i="1" smtClean="0">
                                <a:latin typeface="Cambria Math"/>
                              </a:rPr>
                              <m:t>0</m:t>
                            </m:r>
                          </m:sub>
                        </m:sSub>
                        <m:r>
                          <a:rPr kumimoji="0" lang="es-CL" altLang="es-CL" sz="1600" b="0" i="0" smtClean="0">
                            <a:latin typeface="Cambria Math"/>
                          </a:rPr>
                          <m:t>=</m:t>
                        </m:r>
                        <m:r>
                          <m:rPr>
                            <m:sty m:val="p"/>
                          </m:rPr>
                          <a:rPr kumimoji="0" lang="es-CL" altLang="es-CL" sz="1600" b="0" i="0" smtClean="0">
                            <a:latin typeface="Cambria Math"/>
                          </a:rPr>
                          <m:t>k</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𝑌</m:t>
                            </m:r>
                          </m:e>
                          <m:sub>
                            <m:r>
                              <a:rPr kumimoji="0" lang="es-CL" altLang="es-CL" sz="1600" b="0" i="1" smtClean="0">
                                <a:latin typeface="Cambria Math"/>
                              </a:rPr>
                              <m:t>0</m:t>
                            </m:r>
                          </m:sub>
                        </m:sSub>
                        <m:r>
                          <a:rPr kumimoji="0" lang="es-CL" altLang="es-CL" sz="1600" b="0" i="0" smtClean="0">
                            <a:latin typeface="Cambria Math"/>
                          </a:rPr>
                          <m:t>−</m:t>
                        </m:r>
                        <m:r>
                          <m:rPr>
                            <m:sty m:val="p"/>
                          </m:rPr>
                          <a:rPr kumimoji="0" lang="es-CL" altLang="es-CL" sz="1600" b="0" i="0" smtClean="0">
                            <a:latin typeface="Cambria Math"/>
                          </a:rPr>
                          <m:t>h</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0</m:t>
                            </m:r>
                          </m:sub>
                        </m:sSub>
                      </m:oMath>
                    </m:oMathPara>
                  </a14:m>
                  <a:endParaRPr kumimoji="0" lang="es-ES" altLang="es-CL" sz="1600" dirty="0">
                    <a:latin typeface="Verdana" pitchFamily="34" charset="0"/>
                  </a:endParaRPr>
                </a:p>
              </p:txBody>
            </p:sp>
          </mc:Choice>
          <mc:Fallback xmlns="">
            <p:sp>
              <p:nvSpPr>
                <p:cNvPr id="45066" name="Text Box 12"/>
                <p:cNvSpPr txBox="1">
                  <a:spLocks noRot="1" noChangeAspect="1" noMove="1" noResize="1" noEditPoints="1" noAdjustHandles="1" noChangeArrowheads="1" noChangeShapeType="1" noTextEdit="1"/>
                </p:cNvSpPr>
                <p:nvPr/>
              </p:nvSpPr>
              <p:spPr bwMode="auto">
                <a:xfrm>
                  <a:off x="4427961" y="5685111"/>
                  <a:ext cx="2159000" cy="454400"/>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45067" name="Line 13"/>
            <p:cNvSpPr>
              <a:spLocks noChangeShapeType="1"/>
            </p:cNvSpPr>
            <p:nvPr/>
          </p:nvSpPr>
          <p:spPr bwMode="auto">
            <a:xfrm>
              <a:off x="2988097" y="2803797"/>
              <a:ext cx="1800225"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cxnSp>
          <p:nvCxnSpPr>
            <p:cNvPr id="45068" name="2 Conector recto"/>
            <p:cNvCxnSpPr>
              <a:cxnSpLocks noChangeShapeType="1"/>
            </p:cNvCxnSpPr>
            <p:nvPr/>
          </p:nvCxnSpPr>
          <p:spPr bwMode="auto">
            <a:xfrm flipH="1">
              <a:off x="2556297" y="4351610"/>
              <a:ext cx="1295400" cy="1587"/>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45069" name="Text Box 12"/>
                <p:cNvSpPr txBox="1">
                  <a:spLocks noChangeArrowheads="1"/>
                </p:cNvSpPr>
                <p:nvPr/>
              </p:nvSpPr>
              <p:spPr bwMode="auto">
                <a:xfrm>
                  <a:off x="1822181" y="4172222"/>
                  <a:ext cx="611981" cy="454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centerGroup"/>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0</m:t>
                            </m:r>
                          </m:sub>
                        </m:sSub>
                      </m:oMath>
                    </m:oMathPara>
                  </a14:m>
                  <a:endParaRPr kumimoji="0" lang="es-ES" altLang="es-CL" sz="1600" dirty="0">
                    <a:latin typeface="Verdana" pitchFamily="34" charset="0"/>
                  </a:endParaRPr>
                </a:p>
              </p:txBody>
            </p:sp>
          </mc:Choice>
          <mc:Fallback xmlns="">
            <p:sp>
              <p:nvSpPr>
                <p:cNvPr id="45069" name="Text Box 12"/>
                <p:cNvSpPr txBox="1">
                  <a:spLocks noRot="1" noChangeAspect="1" noMove="1" noResize="1" noEditPoints="1" noAdjustHandles="1" noChangeArrowheads="1" noChangeShapeType="1" noTextEdit="1"/>
                </p:cNvSpPr>
                <p:nvPr/>
              </p:nvSpPr>
              <p:spPr bwMode="auto">
                <a:xfrm>
                  <a:off x="1822181" y="4172222"/>
                  <a:ext cx="611981" cy="454400"/>
                </a:xfrm>
                <a:prstGeom prst="rect">
                  <a:avLst/>
                </a:prstGeom>
                <a:blipFill rotWithShape="1">
                  <a:blip r:embed="rId3"/>
                  <a:stretch>
                    <a:fillRect r="-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7" name="Text Box 12"/>
                <p:cNvSpPr txBox="1">
                  <a:spLocks noChangeArrowheads="1"/>
                </p:cNvSpPr>
                <p:nvPr/>
              </p:nvSpPr>
              <p:spPr bwMode="auto">
                <a:xfrm>
                  <a:off x="4946021" y="4891069"/>
                  <a:ext cx="2141390" cy="458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left"/>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𝐿</m:t>
                            </m:r>
                          </m:e>
                          <m:sub>
                            <m:r>
                              <a:rPr kumimoji="0" lang="es-CL" altLang="es-CL" sz="1600" b="0" i="1" smtClean="0">
                                <a:latin typeface="Cambria Math"/>
                              </a:rPr>
                              <m:t>1</m:t>
                            </m:r>
                          </m:sub>
                        </m:sSub>
                        <m:r>
                          <a:rPr kumimoji="0" lang="es-CL" altLang="es-CL" sz="1600" b="0" i="0" smtClean="0">
                            <a:latin typeface="Cambria Math"/>
                          </a:rPr>
                          <m:t>=</m:t>
                        </m:r>
                        <m:r>
                          <m:rPr>
                            <m:sty m:val="p"/>
                          </m:rPr>
                          <a:rPr kumimoji="0" lang="es-CL" altLang="es-CL" sz="1600" b="0" i="0" smtClean="0">
                            <a:latin typeface="Cambria Math"/>
                          </a:rPr>
                          <m:t>k</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𝑌</m:t>
                            </m:r>
                          </m:e>
                          <m:sub>
                            <m:r>
                              <a:rPr kumimoji="0" lang="es-CL" altLang="es-CL" sz="1600" b="0" i="1" smtClean="0">
                                <a:latin typeface="Cambria Math"/>
                              </a:rPr>
                              <m:t>1</m:t>
                            </m:r>
                          </m:sub>
                        </m:sSub>
                        <m:r>
                          <a:rPr kumimoji="0" lang="es-CL" altLang="es-CL" sz="1600" b="0" i="0" smtClean="0">
                            <a:latin typeface="Cambria Math"/>
                          </a:rPr>
                          <m:t>−</m:t>
                        </m:r>
                        <m:r>
                          <m:rPr>
                            <m:sty m:val="p"/>
                          </m:rPr>
                          <a:rPr kumimoji="0" lang="es-CL" altLang="es-CL" sz="1600" b="0" i="0" smtClean="0">
                            <a:latin typeface="Cambria Math"/>
                          </a:rPr>
                          <m:t>h</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1</m:t>
                            </m:r>
                          </m:sub>
                        </m:sSub>
                      </m:oMath>
                    </m:oMathPara>
                  </a14:m>
                  <a:endParaRPr kumimoji="0" lang="es-ES" altLang="es-CL" sz="1600" dirty="0">
                    <a:latin typeface="Verdana" pitchFamily="34" charset="0"/>
                  </a:endParaRPr>
                </a:p>
              </p:txBody>
            </p:sp>
          </mc:Choice>
          <mc:Fallback xmlns="">
            <p:sp>
              <p:nvSpPr>
                <p:cNvPr id="27" name="Text Box 12"/>
                <p:cNvSpPr txBox="1">
                  <a:spLocks noRot="1" noChangeAspect="1" noMove="1" noResize="1" noEditPoints="1" noAdjustHandles="1" noChangeArrowheads="1" noChangeShapeType="1" noTextEdit="1"/>
                </p:cNvSpPr>
                <p:nvPr/>
              </p:nvSpPr>
              <p:spPr bwMode="auto">
                <a:xfrm>
                  <a:off x="4946021" y="4891069"/>
                  <a:ext cx="2141390" cy="458887"/>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28" name="Line 13"/>
            <p:cNvSpPr>
              <a:spLocks noChangeShapeType="1"/>
            </p:cNvSpPr>
            <p:nvPr/>
          </p:nvSpPr>
          <p:spPr bwMode="auto">
            <a:xfrm>
              <a:off x="3202395" y="2252745"/>
              <a:ext cx="1800224"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grpSp>
      <mc:AlternateContent xmlns:mc="http://schemas.openxmlformats.org/markup-compatibility/2006" xmlns:a14="http://schemas.microsoft.com/office/drawing/2010/main">
        <mc:Choice Requires="a14">
          <p:sp>
            <p:nvSpPr>
              <p:cNvPr id="30" name="Text Box 12"/>
              <p:cNvSpPr txBox="1">
                <a:spLocks noChangeArrowheads="1"/>
              </p:cNvSpPr>
              <p:nvPr/>
            </p:nvSpPr>
            <p:spPr bwMode="auto">
              <a:xfrm>
                <a:off x="1763688" y="3501008"/>
                <a:ext cx="435216"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centerGroup"/>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1</m:t>
                          </m:r>
                        </m:sub>
                      </m:sSub>
                    </m:oMath>
                  </m:oMathPara>
                </a14:m>
                <a:endParaRPr kumimoji="0" lang="es-ES" altLang="es-CL" sz="1600" dirty="0">
                  <a:latin typeface="Verdana" pitchFamily="34" charset="0"/>
                </a:endParaRPr>
              </a:p>
            </p:txBody>
          </p:sp>
        </mc:Choice>
        <mc:Fallback xmlns="">
          <p:sp>
            <p:nvSpPr>
              <p:cNvPr id="30" name="Text Box 12"/>
              <p:cNvSpPr txBox="1">
                <a:spLocks noRot="1" noChangeAspect="1" noMove="1" noResize="1" noEditPoints="1" noAdjustHandles="1" noChangeArrowheads="1" noChangeShapeType="1" noTextEdit="1"/>
              </p:cNvSpPr>
              <p:nvPr/>
            </p:nvSpPr>
            <p:spPr bwMode="auto">
              <a:xfrm>
                <a:off x="1763688" y="3501008"/>
                <a:ext cx="435216" cy="338554"/>
              </a:xfrm>
              <a:prstGeom prst="rect">
                <a:avLst/>
              </a:prstGeom>
              <a:blipFill rotWithShape="1">
                <a:blip r:embed="rId5"/>
                <a:stretch>
                  <a:fillRect r="-69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 name="3 CuadroTexto"/>
              <p:cNvSpPr txBox="1"/>
              <p:nvPr/>
            </p:nvSpPr>
            <p:spPr>
              <a:xfrm>
                <a:off x="4572000" y="2780928"/>
                <a:ext cx="4104456" cy="84766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CL" sz="2400" i="1" smtClean="0">
                          <a:latin typeface="Cambria Math"/>
                          <a:ea typeface="Cambria Math"/>
                        </a:rPr>
                        <m:t>↑</m:t>
                      </m:r>
                      <m:r>
                        <a:rPr lang="es-CL" sz="2400" b="0" i="1" smtClean="0">
                          <a:latin typeface="Cambria Math"/>
                          <a:ea typeface="Cambria Math"/>
                        </a:rPr>
                        <m:t>𝑌</m:t>
                      </m:r>
                      <m:r>
                        <a:rPr lang="es-CL" sz="2400" b="0" i="1" smtClean="0">
                          <a:latin typeface="Cambria Math"/>
                          <a:ea typeface="Cambria Math"/>
                        </a:rPr>
                        <m:t>→</m:t>
                      </m:r>
                      <m:sSup>
                        <m:sSupPr>
                          <m:ctrlPr>
                            <a:rPr lang="es-CL" sz="2400" b="0" i="1" smtClean="0">
                              <a:latin typeface="Cambria Math" panose="02040503050406030204" pitchFamily="18" charset="0"/>
                              <a:ea typeface="Cambria Math"/>
                            </a:rPr>
                          </m:ctrlPr>
                        </m:sSupPr>
                        <m:e>
                          <m:r>
                            <a:rPr lang="es-CL" sz="2400" b="0" i="1" smtClean="0">
                              <a:latin typeface="Cambria Math"/>
                              <a:ea typeface="Cambria Math"/>
                            </a:rPr>
                            <m:t>1</m:t>
                          </m:r>
                        </m:e>
                        <m:sup>
                          <m:r>
                            <a:rPr lang="es-CL" sz="2400" b="0" i="1" smtClean="0">
                              <a:latin typeface="Cambria Math"/>
                              <a:ea typeface="Cambria Math"/>
                            </a:rPr>
                            <m:t>°</m:t>
                          </m:r>
                        </m:sup>
                      </m:sSup>
                      <m:r>
                        <a:rPr lang="es-CL" sz="2400" b="0" i="1" smtClean="0">
                          <a:latin typeface="Cambria Math"/>
                          <a:ea typeface="Cambria Math"/>
                        </a:rPr>
                        <m:t>𝑆𝑒</m:t>
                      </m:r>
                      <m:r>
                        <a:rPr lang="es-CL" sz="2400" b="0" i="1" smtClean="0">
                          <a:latin typeface="Cambria Math"/>
                          <a:ea typeface="Cambria Math"/>
                        </a:rPr>
                        <m:t> </m:t>
                      </m:r>
                      <m:r>
                        <a:rPr lang="es-CL" sz="2400" b="0" i="1" smtClean="0">
                          <a:latin typeface="Cambria Math"/>
                          <a:ea typeface="Cambria Math"/>
                        </a:rPr>
                        <m:t>𝑒𝑥𝑝𝑎𝑛𝑑𝑒</m:t>
                      </m:r>
                      <m:r>
                        <a:rPr lang="es-CL" sz="2400" b="0" i="1" smtClean="0">
                          <a:latin typeface="Cambria Math"/>
                          <a:ea typeface="Cambria Math"/>
                        </a:rPr>
                        <m:t> </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𝐿</m:t>
                          </m:r>
                        </m:e>
                        <m:sub>
                          <m:r>
                            <a:rPr lang="es-CL" sz="2400" b="0" i="1" smtClean="0">
                              <a:latin typeface="Cambria Math"/>
                              <a:ea typeface="Cambria Math"/>
                            </a:rPr>
                            <m:t>0 </m:t>
                          </m:r>
                        </m:sub>
                      </m:sSub>
                      <m:r>
                        <a:rPr lang="es-CL" sz="2400" b="0" i="1" smtClean="0">
                          <a:latin typeface="Cambria Math"/>
                          <a:ea typeface="Cambria Math"/>
                        </a:rPr>
                        <m:t> </m:t>
                      </m:r>
                      <m:r>
                        <a:rPr lang="es-CL" sz="2400" b="0" i="1" smtClean="0">
                          <a:latin typeface="Cambria Math"/>
                          <a:ea typeface="Cambria Math"/>
                        </a:rPr>
                        <m:t>𝑎</m:t>
                      </m:r>
                      <m:r>
                        <a:rPr lang="es-CL" sz="2400" b="0" i="1" smtClean="0">
                          <a:latin typeface="Cambria Math"/>
                          <a:ea typeface="Cambria Math"/>
                        </a:rPr>
                        <m:t>  </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𝐿</m:t>
                          </m:r>
                        </m:e>
                        <m:sub>
                          <m:r>
                            <a:rPr lang="es-CL" sz="2400" b="0" i="1" smtClean="0">
                              <a:latin typeface="Cambria Math"/>
                              <a:ea typeface="Cambria Math"/>
                            </a:rPr>
                            <m:t>1</m:t>
                          </m:r>
                        </m:sub>
                      </m:sSub>
                    </m:oMath>
                  </m:oMathPara>
                </a14:m>
                <a:endParaRPr lang="es-CL" sz="2400" b="0" i="1" dirty="0" smtClean="0">
                  <a:latin typeface="Cambria Math"/>
                  <a:ea typeface="Cambria Math"/>
                </a:endParaRPr>
              </a:p>
              <a:p>
                <a:r>
                  <a:rPr lang="es-CL" sz="2400" b="0" dirty="0" smtClean="0">
                    <a:ea typeface="Cambria Math"/>
                  </a:rPr>
                  <a:t>       </a:t>
                </a:r>
                <a14:m>
                  <m:oMath xmlns:m="http://schemas.openxmlformats.org/officeDocument/2006/math">
                    <m:r>
                      <a:rPr lang="es-CL" sz="2400" b="0" i="1" smtClean="0">
                        <a:latin typeface="Cambria Math"/>
                        <a:ea typeface="Cambria Math"/>
                      </a:rPr>
                      <m:t>→</m:t>
                    </m:r>
                    <m:sSup>
                      <m:sSupPr>
                        <m:ctrlPr>
                          <a:rPr lang="es-CL" sz="2400" b="0" i="1" smtClean="0">
                            <a:latin typeface="Cambria Math" panose="02040503050406030204" pitchFamily="18" charset="0"/>
                            <a:ea typeface="Cambria Math"/>
                          </a:rPr>
                        </m:ctrlPr>
                      </m:sSupPr>
                      <m:e>
                        <m:r>
                          <a:rPr lang="es-CL" sz="2400" b="0" i="1" smtClean="0">
                            <a:latin typeface="Cambria Math"/>
                            <a:ea typeface="Cambria Math"/>
                          </a:rPr>
                          <m:t>2</m:t>
                        </m:r>
                      </m:e>
                      <m:sup>
                        <m:r>
                          <a:rPr lang="es-CL" sz="2400" b="0" i="1" smtClean="0">
                            <a:latin typeface="Cambria Math"/>
                            <a:ea typeface="Cambria Math"/>
                          </a:rPr>
                          <m:t>° </m:t>
                        </m:r>
                      </m:sup>
                    </m:sSup>
                    <m:r>
                      <a:rPr lang="es-CL" sz="2400" b="0" i="1" smtClean="0">
                        <a:latin typeface="Cambria Math"/>
                        <a:ea typeface="Cambria Math"/>
                      </a:rPr>
                      <m:t>↑</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𝑖</m:t>
                        </m:r>
                      </m:e>
                      <m:sub>
                        <m:r>
                          <a:rPr lang="es-CL" sz="2400" b="0" i="1" smtClean="0">
                            <a:latin typeface="Cambria Math"/>
                            <a:ea typeface="Cambria Math"/>
                          </a:rPr>
                          <m:t>0</m:t>
                        </m:r>
                      </m:sub>
                    </m:sSub>
                    <m:r>
                      <a:rPr lang="es-CL" sz="2400" b="0" i="1" smtClean="0">
                        <a:latin typeface="Cambria Math"/>
                        <a:ea typeface="Cambria Math"/>
                      </a:rPr>
                      <m:t> </m:t>
                    </m:r>
                    <m:r>
                      <a:rPr lang="es-CL" sz="2400" b="0" i="1" smtClean="0">
                        <a:latin typeface="Cambria Math"/>
                        <a:ea typeface="Cambria Math"/>
                      </a:rPr>
                      <m:t>𝑎</m:t>
                    </m:r>
                    <m:r>
                      <a:rPr lang="es-CL" sz="2400" b="0" i="1" smtClean="0">
                        <a:latin typeface="Cambria Math"/>
                        <a:ea typeface="Cambria Math"/>
                      </a:rPr>
                      <m:t>  </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𝑖</m:t>
                        </m:r>
                      </m:e>
                      <m:sub>
                        <m:r>
                          <a:rPr lang="es-CL" sz="2400" b="0" i="1" smtClean="0">
                            <a:latin typeface="Cambria Math"/>
                            <a:ea typeface="Cambria Math"/>
                          </a:rPr>
                          <m:t>1</m:t>
                        </m:r>
                      </m:sub>
                    </m:sSub>
                  </m:oMath>
                </a14:m>
                <a:endParaRPr lang="es-CL" sz="2400" dirty="0"/>
              </a:p>
            </p:txBody>
          </p:sp>
        </mc:Choice>
        <mc:Fallback xmlns="">
          <p:sp>
            <p:nvSpPr>
              <p:cNvPr id="4" name="3 CuadroTexto"/>
              <p:cNvSpPr txBox="1">
                <a:spLocks noRot="1" noChangeAspect="1" noMove="1" noResize="1" noEditPoints="1" noAdjustHandles="1" noChangeArrowheads="1" noChangeShapeType="1" noTextEdit="1"/>
              </p:cNvSpPr>
              <p:nvPr/>
            </p:nvSpPr>
            <p:spPr>
              <a:xfrm>
                <a:off x="4572000" y="2780928"/>
                <a:ext cx="4104456" cy="847668"/>
              </a:xfrm>
              <a:prstGeom prst="rect">
                <a:avLst/>
              </a:prstGeom>
              <a:blipFill rotWithShape="1">
                <a:blip r:embed="rId6"/>
                <a:stretch>
                  <a:fillRect/>
                </a:stretch>
              </a:blipFill>
            </p:spPr>
            <p:txBody>
              <a:bodyPr/>
              <a:lstStyle/>
              <a:p>
                <a:r>
                  <a:rPr lang="es-CL">
                    <a:noFill/>
                  </a:rPr>
                  <a:t> </a:t>
                </a:r>
              </a:p>
            </p:txBody>
          </p:sp>
        </mc:Fallback>
      </mc:AlternateContent>
      <p:cxnSp>
        <p:nvCxnSpPr>
          <p:cNvPr id="34" name="2 Conector recto"/>
          <p:cNvCxnSpPr>
            <a:cxnSpLocks noChangeShapeType="1"/>
          </p:cNvCxnSpPr>
          <p:nvPr/>
        </p:nvCxnSpPr>
        <p:spPr bwMode="auto">
          <a:xfrm flipH="1">
            <a:off x="2267744" y="3717032"/>
            <a:ext cx="921235" cy="1182"/>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8" name="7 Conector recto de flecha"/>
          <p:cNvCxnSpPr/>
          <p:nvPr/>
        </p:nvCxnSpPr>
        <p:spPr>
          <a:xfrm flipV="1">
            <a:off x="3707904" y="5013176"/>
            <a:ext cx="207876" cy="2052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10 CuadroTexto"/>
              <p:cNvSpPr txBox="1"/>
              <p:nvPr/>
            </p:nvSpPr>
            <p:spPr>
              <a:xfrm>
                <a:off x="3563888" y="4781640"/>
                <a:ext cx="43204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CL" i="1" smtClean="0">
                              <a:latin typeface="Cambria Math" panose="02040503050406030204" pitchFamily="18" charset="0"/>
                            </a:rPr>
                          </m:ctrlPr>
                        </m:sSupPr>
                        <m:e>
                          <m:r>
                            <a:rPr lang="es-CL" b="0" i="1" smtClean="0">
                              <a:latin typeface="Cambria Math"/>
                            </a:rPr>
                            <m:t>1</m:t>
                          </m:r>
                        </m:e>
                        <m:sup>
                          <m:r>
                            <a:rPr lang="es-CL" b="0" i="1" smtClean="0">
                              <a:latin typeface="Cambria Math"/>
                            </a:rPr>
                            <m:t>°</m:t>
                          </m:r>
                        </m:sup>
                      </m:sSup>
                    </m:oMath>
                  </m:oMathPara>
                </a14:m>
                <a:endParaRPr lang="es-CL"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3563888" y="4781640"/>
                <a:ext cx="432048" cy="375552"/>
              </a:xfrm>
              <a:prstGeom prst="rect">
                <a:avLst/>
              </a:prstGeom>
              <a:blipFill rotWithShape="1">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0" name="39 CuadroTexto"/>
              <p:cNvSpPr txBox="1"/>
              <p:nvPr/>
            </p:nvSpPr>
            <p:spPr>
              <a:xfrm>
                <a:off x="1763688" y="3861048"/>
                <a:ext cx="43204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CL" i="1" smtClean="0">
                              <a:latin typeface="Cambria Math" panose="02040503050406030204" pitchFamily="18" charset="0"/>
                            </a:rPr>
                          </m:ctrlPr>
                        </m:sSupPr>
                        <m:e>
                          <m:r>
                            <a:rPr lang="es-CL" b="0" i="1" smtClean="0">
                              <a:latin typeface="Cambria Math"/>
                            </a:rPr>
                            <m:t>2</m:t>
                          </m:r>
                        </m:e>
                        <m:sup>
                          <m:r>
                            <a:rPr lang="es-CL" b="0" i="1" smtClean="0">
                              <a:latin typeface="Cambria Math"/>
                            </a:rPr>
                            <m:t>°</m:t>
                          </m:r>
                        </m:sup>
                      </m:sSup>
                    </m:oMath>
                  </m:oMathPara>
                </a14:m>
                <a:endParaRPr lang="es-CL" dirty="0"/>
              </a:p>
            </p:txBody>
          </p:sp>
        </mc:Choice>
        <mc:Fallback xmlns="">
          <p:sp>
            <p:nvSpPr>
              <p:cNvPr id="40" name="39 CuadroTexto"/>
              <p:cNvSpPr txBox="1">
                <a:spLocks noRot="1" noChangeAspect="1" noMove="1" noResize="1" noEditPoints="1" noAdjustHandles="1" noChangeArrowheads="1" noChangeShapeType="1" noTextEdit="1"/>
              </p:cNvSpPr>
              <p:nvPr/>
            </p:nvSpPr>
            <p:spPr>
              <a:xfrm>
                <a:off x="1763688" y="3861048"/>
                <a:ext cx="432048" cy="375552"/>
              </a:xfrm>
              <a:prstGeom prst="rect">
                <a:avLst/>
              </a:prstGeom>
              <a:blipFill rotWithShape="1">
                <a:blip r:embed="rId8"/>
                <a:stretch>
                  <a:fillRect/>
                </a:stretch>
              </a:blipFill>
            </p:spPr>
            <p:txBody>
              <a:bodyPr/>
              <a:lstStyle/>
              <a:p>
                <a:r>
                  <a:rPr lang="es-CL">
                    <a:noFill/>
                  </a:rPr>
                  <a:t> </a:t>
                </a:r>
              </a:p>
            </p:txBody>
          </p:sp>
        </mc:Fallback>
      </mc:AlternateContent>
      <p:cxnSp>
        <p:nvCxnSpPr>
          <p:cNvPr id="13" name="12 Conector recto de flecha"/>
          <p:cNvCxnSpPr/>
          <p:nvPr/>
        </p:nvCxnSpPr>
        <p:spPr>
          <a:xfrm flipV="1">
            <a:off x="2123728" y="3861048"/>
            <a:ext cx="0" cy="3755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84402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79512" y="44624"/>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a:t>LM</a:t>
            </a:r>
          </a:p>
        </p:txBody>
      </p:sp>
      <p:sp>
        <p:nvSpPr>
          <p:cNvPr id="50179" name="Rectangle 3"/>
          <p:cNvSpPr>
            <a:spLocks noChangeArrowheads="1"/>
          </p:cNvSpPr>
          <p:nvPr/>
        </p:nvSpPr>
        <p:spPr bwMode="auto">
          <a:xfrm>
            <a:off x="760413" y="981075"/>
            <a:ext cx="7772400" cy="1439863"/>
          </a:xfrm>
          <a:prstGeom prst="rect">
            <a:avLst/>
          </a:prstGeom>
          <a:noFill/>
          <a:ln w="444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r>
              <a:rPr kumimoji="0" lang="es-ES" altLang="es-CL" sz="2800" dirty="0">
                <a:latin typeface="+mj-lt"/>
              </a:rPr>
              <a:t>Relación entre tasa de interés y nivel de producto en el cual el mercado monetario se encuentra en equilibrio.</a:t>
            </a:r>
          </a:p>
        </p:txBody>
      </p:sp>
      <p:sp>
        <p:nvSpPr>
          <p:cNvPr id="50180" name="Rectangle 4"/>
          <p:cNvSpPr>
            <a:spLocks noChangeArrowheads="1"/>
          </p:cNvSpPr>
          <p:nvPr/>
        </p:nvSpPr>
        <p:spPr bwMode="auto">
          <a:xfrm>
            <a:off x="539750" y="3068960"/>
            <a:ext cx="8135938" cy="208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a:latin typeface="+mn-lt"/>
              </a:rPr>
              <a:t>Todo depende </a:t>
            </a:r>
            <a:r>
              <a:rPr kumimoji="0" lang="es-ES" altLang="es-CL" dirty="0" smtClean="0">
                <a:latin typeface="+mn-lt"/>
              </a:rPr>
              <a:t>de la </a:t>
            </a:r>
            <a:r>
              <a:rPr kumimoji="0" lang="es-ES" altLang="es-CL" dirty="0">
                <a:latin typeface="+mn-lt"/>
              </a:rPr>
              <a:t>sensibilidad de la demanda de dinero </a:t>
            </a:r>
            <a:r>
              <a:rPr kumimoji="0" lang="es-ES" altLang="es-CL" dirty="0" smtClean="0">
                <a:latin typeface="+mn-lt"/>
              </a:rPr>
              <a:t>a la </a:t>
            </a:r>
            <a:r>
              <a:rPr kumimoji="0" lang="es-ES" altLang="es-CL" dirty="0">
                <a:latin typeface="+mn-lt"/>
              </a:rPr>
              <a:t>tasa de interés</a:t>
            </a:r>
            <a:br>
              <a:rPr kumimoji="0" lang="es-ES" altLang="es-CL" dirty="0">
                <a:latin typeface="+mn-lt"/>
              </a:rPr>
            </a:br>
            <a:r>
              <a:rPr kumimoji="0" lang="es-ES" altLang="es-CL" dirty="0">
                <a:latin typeface="+mn-lt"/>
              </a:rPr>
              <a:t/>
            </a:r>
            <a:br>
              <a:rPr kumimoji="0" lang="es-ES" altLang="es-CL" dirty="0">
                <a:latin typeface="+mn-lt"/>
              </a:rPr>
            </a:br>
            <a:r>
              <a:rPr kumimoji="0" lang="es-ES" altLang="es-CL" dirty="0">
                <a:latin typeface="+mn-lt"/>
              </a:rPr>
              <a:t>Para su determinación </a:t>
            </a:r>
            <a:r>
              <a:rPr kumimoji="0" lang="es-ES" altLang="es-CL" dirty="0" smtClean="0">
                <a:latin typeface="+mn-lt"/>
              </a:rPr>
              <a:t>gráfica, </a:t>
            </a:r>
            <a:r>
              <a:rPr kumimoji="0" lang="es-ES" altLang="es-CL" dirty="0">
                <a:latin typeface="+mn-lt"/>
              </a:rPr>
              <a:t>debemos recordar que para cada nivel de producto existe una nueva demanda de dinero.</a:t>
            </a:r>
          </a:p>
        </p:txBody>
      </p:sp>
      <p:sp>
        <p:nvSpPr>
          <p:cNvPr id="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732895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1042988" y="4868863"/>
            <a:ext cx="273685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3" name="Line 3"/>
          <p:cNvSpPr>
            <a:spLocks noChangeShapeType="1"/>
          </p:cNvSpPr>
          <p:nvPr/>
        </p:nvSpPr>
        <p:spPr bwMode="auto">
          <a:xfrm>
            <a:off x="5219700" y="4868863"/>
            <a:ext cx="273685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4" name="Line 4"/>
          <p:cNvSpPr>
            <a:spLocks noChangeShapeType="1"/>
          </p:cNvSpPr>
          <p:nvPr/>
        </p:nvSpPr>
        <p:spPr bwMode="auto">
          <a:xfrm flipV="1">
            <a:off x="1042988" y="1484313"/>
            <a:ext cx="0" cy="33845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5" name="Line 5"/>
          <p:cNvSpPr>
            <a:spLocks noChangeShapeType="1"/>
          </p:cNvSpPr>
          <p:nvPr/>
        </p:nvSpPr>
        <p:spPr bwMode="auto">
          <a:xfrm flipV="1">
            <a:off x="5219700" y="1484313"/>
            <a:ext cx="0" cy="33845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6" name="Line 6"/>
          <p:cNvSpPr>
            <a:spLocks noChangeShapeType="1"/>
          </p:cNvSpPr>
          <p:nvPr/>
        </p:nvSpPr>
        <p:spPr bwMode="auto">
          <a:xfrm>
            <a:off x="1187450" y="2420938"/>
            <a:ext cx="2160588" cy="1079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07" name="Line 7"/>
          <p:cNvSpPr>
            <a:spLocks noChangeShapeType="1"/>
          </p:cNvSpPr>
          <p:nvPr/>
        </p:nvSpPr>
        <p:spPr bwMode="auto">
          <a:xfrm>
            <a:off x="1908175" y="1557338"/>
            <a:ext cx="0" cy="33115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08" name="Line 8"/>
          <p:cNvSpPr>
            <a:spLocks noChangeShapeType="1"/>
          </p:cNvSpPr>
          <p:nvPr/>
        </p:nvSpPr>
        <p:spPr bwMode="auto">
          <a:xfrm flipH="1">
            <a:off x="1042988" y="2781300"/>
            <a:ext cx="8651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09" name="Line 9"/>
          <p:cNvSpPr>
            <a:spLocks noChangeShapeType="1"/>
          </p:cNvSpPr>
          <p:nvPr/>
        </p:nvSpPr>
        <p:spPr bwMode="auto">
          <a:xfrm flipH="1" flipV="1">
            <a:off x="1042988" y="3213100"/>
            <a:ext cx="8651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10" name="Line 10"/>
          <p:cNvSpPr>
            <a:spLocks noChangeShapeType="1"/>
          </p:cNvSpPr>
          <p:nvPr/>
        </p:nvSpPr>
        <p:spPr bwMode="auto">
          <a:xfrm>
            <a:off x="1403350" y="2997200"/>
            <a:ext cx="2160588" cy="1079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11" name="Line 11"/>
          <p:cNvSpPr>
            <a:spLocks noChangeShapeType="1"/>
          </p:cNvSpPr>
          <p:nvPr/>
        </p:nvSpPr>
        <p:spPr bwMode="auto">
          <a:xfrm flipV="1">
            <a:off x="5508625" y="2492375"/>
            <a:ext cx="2160588" cy="10080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12" name="Text Box 12"/>
          <p:cNvSpPr txBox="1">
            <a:spLocks noChangeArrowheads="1"/>
          </p:cNvSpPr>
          <p:nvPr/>
        </p:nvSpPr>
        <p:spPr bwMode="auto">
          <a:xfrm>
            <a:off x="3276600" y="3933825"/>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0</a:t>
            </a:r>
            <a:r>
              <a:rPr kumimoji="0" lang="es-ES" altLang="es-CL" sz="1600">
                <a:latin typeface="Verdana" pitchFamily="34" charset="0"/>
              </a:rPr>
              <a:t> para Y</a:t>
            </a:r>
            <a:r>
              <a:rPr kumimoji="0" lang="es-ES" altLang="es-CL" sz="1600" baseline="-25000">
                <a:latin typeface="Verdana" pitchFamily="34" charset="0"/>
              </a:rPr>
              <a:t>0</a:t>
            </a:r>
          </a:p>
        </p:txBody>
      </p:sp>
      <p:sp>
        <p:nvSpPr>
          <p:cNvPr id="51213" name="Text Box 13"/>
          <p:cNvSpPr txBox="1">
            <a:spLocks noChangeArrowheads="1"/>
          </p:cNvSpPr>
          <p:nvPr/>
        </p:nvSpPr>
        <p:spPr bwMode="auto">
          <a:xfrm>
            <a:off x="2987675" y="3213100"/>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1</a:t>
            </a:r>
            <a:r>
              <a:rPr kumimoji="0" lang="es-ES" altLang="es-CL" sz="1600">
                <a:latin typeface="Verdana" pitchFamily="34" charset="0"/>
              </a:rPr>
              <a:t> para Y</a:t>
            </a:r>
            <a:r>
              <a:rPr kumimoji="0" lang="es-ES" altLang="es-CL" sz="1600" baseline="-25000">
                <a:latin typeface="Verdana" pitchFamily="34" charset="0"/>
              </a:rPr>
              <a:t>1</a:t>
            </a:r>
          </a:p>
        </p:txBody>
      </p:sp>
      <p:sp>
        <p:nvSpPr>
          <p:cNvPr id="51214" name="Text Box 14"/>
          <p:cNvSpPr txBox="1">
            <a:spLocks noChangeArrowheads="1"/>
          </p:cNvSpPr>
          <p:nvPr/>
        </p:nvSpPr>
        <p:spPr bwMode="auto">
          <a:xfrm>
            <a:off x="2771775" y="4821238"/>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L,M/P</a:t>
            </a:r>
            <a:endParaRPr kumimoji="0" lang="es-ES" altLang="es-CL" sz="1600" baseline="-25000">
              <a:latin typeface="Verdana" pitchFamily="34" charset="0"/>
            </a:endParaRPr>
          </a:p>
        </p:txBody>
      </p:sp>
      <p:sp>
        <p:nvSpPr>
          <p:cNvPr id="51215" name="Text Box 15"/>
          <p:cNvSpPr txBox="1">
            <a:spLocks noChangeArrowheads="1"/>
          </p:cNvSpPr>
          <p:nvPr/>
        </p:nvSpPr>
        <p:spPr bwMode="auto">
          <a:xfrm>
            <a:off x="5724525" y="4941888"/>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Y</a:t>
            </a:r>
            <a:r>
              <a:rPr kumimoji="0" lang="es-ES" altLang="es-CL" sz="1600" baseline="-25000">
                <a:latin typeface="Verdana" pitchFamily="34" charset="0"/>
              </a:rPr>
              <a:t>0</a:t>
            </a:r>
          </a:p>
        </p:txBody>
      </p:sp>
      <p:sp>
        <p:nvSpPr>
          <p:cNvPr id="51216" name="Text Box 16"/>
          <p:cNvSpPr txBox="1">
            <a:spLocks noChangeArrowheads="1"/>
          </p:cNvSpPr>
          <p:nvPr/>
        </p:nvSpPr>
        <p:spPr bwMode="auto">
          <a:xfrm>
            <a:off x="6805613" y="4964113"/>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Y</a:t>
            </a:r>
            <a:r>
              <a:rPr kumimoji="0" lang="es-ES" altLang="es-CL" sz="1600" baseline="-25000">
                <a:latin typeface="Verdana" pitchFamily="34" charset="0"/>
              </a:rPr>
              <a:t>1</a:t>
            </a:r>
          </a:p>
        </p:txBody>
      </p:sp>
      <p:sp>
        <p:nvSpPr>
          <p:cNvPr id="51217" name="Text Box 17"/>
          <p:cNvSpPr txBox="1">
            <a:spLocks noChangeArrowheads="1"/>
          </p:cNvSpPr>
          <p:nvPr/>
        </p:nvSpPr>
        <p:spPr bwMode="auto">
          <a:xfrm>
            <a:off x="539750" y="2997200"/>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0</a:t>
            </a:r>
          </a:p>
        </p:txBody>
      </p:sp>
      <p:sp>
        <p:nvSpPr>
          <p:cNvPr id="51218" name="Text Box 18"/>
          <p:cNvSpPr txBox="1">
            <a:spLocks noChangeArrowheads="1"/>
          </p:cNvSpPr>
          <p:nvPr/>
        </p:nvSpPr>
        <p:spPr bwMode="auto">
          <a:xfrm>
            <a:off x="1619250" y="4868863"/>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a:t>
            </a:r>
            <a:endParaRPr kumimoji="0" lang="es-ES" altLang="es-CL" sz="1600" baseline="-25000">
              <a:latin typeface="Verdana" pitchFamily="34" charset="0"/>
            </a:endParaRPr>
          </a:p>
        </p:txBody>
      </p:sp>
      <p:sp>
        <p:nvSpPr>
          <p:cNvPr id="51219" name="Text Box 19"/>
          <p:cNvSpPr txBox="1">
            <a:spLocks noChangeArrowheads="1"/>
          </p:cNvSpPr>
          <p:nvPr/>
        </p:nvSpPr>
        <p:spPr bwMode="auto">
          <a:xfrm>
            <a:off x="4716463" y="2997200"/>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0</a:t>
            </a:r>
          </a:p>
        </p:txBody>
      </p:sp>
      <p:sp>
        <p:nvSpPr>
          <p:cNvPr id="51220" name="Text Box 20"/>
          <p:cNvSpPr txBox="1">
            <a:spLocks noChangeArrowheads="1"/>
          </p:cNvSpPr>
          <p:nvPr/>
        </p:nvSpPr>
        <p:spPr bwMode="auto">
          <a:xfrm>
            <a:off x="4716463" y="2565400"/>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1</a:t>
            </a:r>
          </a:p>
        </p:txBody>
      </p:sp>
      <p:sp>
        <p:nvSpPr>
          <p:cNvPr id="51221" name="Line 21"/>
          <p:cNvSpPr>
            <a:spLocks noChangeShapeType="1"/>
          </p:cNvSpPr>
          <p:nvPr/>
        </p:nvSpPr>
        <p:spPr bwMode="auto">
          <a:xfrm flipH="1" flipV="1">
            <a:off x="5219700" y="3213100"/>
            <a:ext cx="8651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2" name="Line 22"/>
          <p:cNvSpPr>
            <a:spLocks noChangeShapeType="1"/>
          </p:cNvSpPr>
          <p:nvPr/>
        </p:nvSpPr>
        <p:spPr bwMode="auto">
          <a:xfrm flipH="1">
            <a:off x="5219700" y="2781300"/>
            <a:ext cx="187325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3" name="Line 23"/>
          <p:cNvSpPr>
            <a:spLocks noChangeShapeType="1"/>
          </p:cNvSpPr>
          <p:nvPr/>
        </p:nvSpPr>
        <p:spPr bwMode="auto">
          <a:xfrm>
            <a:off x="6084888" y="3213100"/>
            <a:ext cx="0" cy="1655763"/>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4" name="Line 24"/>
          <p:cNvSpPr>
            <a:spLocks noChangeShapeType="1"/>
          </p:cNvSpPr>
          <p:nvPr/>
        </p:nvSpPr>
        <p:spPr bwMode="auto">
          <a:xfrm>
            <a:off x="7092950" y="2781300"/>
            <a:ext cx="0" cy="2087563"/>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5" name="Text Box 25"/>
          <p:cNvSpPr txBox="1">
            <a:spLocks noChangeArrowheads="1"/>
          </p:cNvSpPr>
          <p:nvPr/>
        </p:nvSpPr>
        <p:spPr bwMode="auto">
          <a:xfrm>
            <a:off x="7019925" y="2205038"/>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LM</a:t>
            </a:r>
            <a:endParaRPr kumimoji="0" lang="es-ES" altLang="es-CL" sz="1600" baseline="-25000">
              <a:latin typeface="Verdana" pitchFamily="34" charset="0"/>
            </a:endParaRPr>
          </a:p>
        </p:txBody>
      </p:sp>
      <p:sp>
        <p:nvSpPr>
          <p:cNvPr id="51226" name="Text Box 26"/>
          <p:cNvSpPr txBox="1">
            <a:spLocks noChangeArrowheads="1"/>
          </p:cNvSpPr>
          <p:nvPr/>
        </p:nvSpPr>
        <p:spPr bwMode="auto">
          <a:xfrm>
            <a:off x="539750" y="2565400"/>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1</a:t>
            </a:r>
          </a:p>
        </p:txBody>
      </p:sp>
      <p:sp>
        <p:nvSpPr>
          <p:cNvPr id="51227" name="Text Box 27"/>
          <p:cNvSpPr txBox="1">
            <a:spLocks noChangeArrowheads="1"/>
          </p:cNvSpPr>
          <p:nvPr/>
        </p:nvSpPr>
        <p:spPr bwMode="auto">
          <a:xfrm>
            <a:off x="611188" y="1412875"/>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endParaRPr kumimoji="0" lang="es-ES" altLang="es-CL" sz="1600" baseline="-25000">
              <a:latin typeface="Verdana" pitchFamily="34" charset="0"/>
            </a:endParaRPr>
          </a:p>
        </p:txBody>
      </p:sp>
      <p:sp>
        <p:nvSpPr>
          <p:cNvPr id="51228" name="Text Box 28"/>
          <p:cNvSpPr txBox="1">
            <a:spLocks noChangeArrowheads="1"/>
          </p:cNvSpPr>
          <p:nvPr/>
        </p:nvSpPr>
        <p:spPr bwMode="auto">
          <a:xfrm>
            <a:off x="4789488" y="1341438"/>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endParaRPr kumimoji="0" lang="es-ES" altLang="es-CL" sz="1600" baseline="-25000">
              <a:latin typeface="Verdana" pitchFamily="34" charset="0"/>
            </a:endParaRPr>
          </a:p>
        </p:txBody>
      </p:sp>
      <p:sp>
        <p:nvSpPr>
          <p:cNvPr id="51229" name="Text Box 29"/>
          <p:cNvSpPr txBox="1">
            <a:spLocks noChangeArrowheads="1"/>
          </p:cNvSpPr>
          <p:nvPr/>
        </p:nvSpPr>
        <p:spPr bwMode="auto">
          <a:xfrm>
            <a:off x="7524750" y="4941888"/>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Y</a:t>
            </a:r>
            <a:endParaRPr kumimoji="0" lang="es-ES" altLang="es-CL" sz="1600" baseline="-25000">
              <a:latin typeface="Verdana" pitchFamily="34" charset="0"/>
            </a:endParaRPr>
          </a:p>
        </p:txBody>
      </p:sp>
      <p:sp>
        <p:nvSpPr>
          <p:cNvPr id="51230" name="Text Box 30"/>
          <p:cNvSpPr txBox="1">
            <a:spLocks noChangeArrowheads="1"/>
          </p:cNvSpPr>
          <p:nvPr/>
        </p:nvSpPr>
        <p:spPr bwMode="auto">
          <a:xfrm>
            <a:off x="5796136" y="1343090"/>
            <a:ext cx="187258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dirty="0"/>
              <a:t>4.- </a:t>
            </a:r>
            <a:r>
              <a:rPr lang="es-ES" altLang="es-CL" sz="1000" dirty="0" smtClean="0"/>
              <a:t>Relacionando, </a:t>
            </a:r>
            <a:r>
              <a:rPr lang="es-ES" altLang="es-CL" sz="1000" dirty="0"/>
              <a:t>vemos que para cada nivel de producto existe una determinada tasa de interés, que </a:t>
            </a:r>
            <a:r>
              <a:rPr lang="es-ES" altLang="es-CL" sz="1000" dirty="0" smtClean="0"/>
              <a:t>equilibra </a:t>
            </a:r>
            <a:r>
              <a:rPr lang="es-ES" altLang="es-CL" sz="1000" dirty="0"/>
              <a:t>el mercado monetario.</a:t>
            </a:r>
          </a:p>
        </p:txBody>
      </p:sp>
      <p:sp>
        <p:nvSpPr>
          <p:cNvPr id="51231" name="Line 31"/>
          <p:cNvSpPr>
            <a:spLocks noChangeShapeType="1"/>
          </p:cNvSpPr>
          <p:nvPr/>
        </p:nvSpPr>
        <p:spPr bwMode="auto">
          <a:xfrm>
            <a:off x="6372225" y="5373688"/>
            <a:ext cx="5048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32" name="Text Box 32"/>
          <p:cNvSpPr txBox="1">
            <a:spLocks noChangeArrowheads="1"/>
          </p:cNvSpPr>
          <p:nvPr/>
        </p:nvSpPr>
        <p:spPr bwMode="auto">
          <a:xfrm>
            <a:off x="6443663" y="5454650"/>
            <a:ext cx="1728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1.- Si aumenta el nivel de producto</a:t>
            </a:r>
          </a:p>
        </p:txBody>
      </p:sp>
      <p:sp>
        <p:nvSpPr>
          <p:cNvPr id="51233" name="Text Box 33"/>
          <p:cNvSpPr txBox="1">
            <a:spLocks noChangeArrowheads="1"/>
          </p:cNvSpPr>
          <p:nvPr/>
        </p:nvSpPr>
        <p:spPr bwMode="auto">
          <a:xfrm>
            <a:off x="4464670" y="4665330"/>
            <a:ext cx="9359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dirty="0"/>
              <a:t>2.- Existe una nueva demanda de </a:t>
            </a:r>
            <a:r>
              <a:rPr lang="es-ES" altLang="es-CL" sz="1000" dirty="0" smtClean="0"/>
              <a:t>dinero</a:t>
            </a:r>
            <a:endParaRPr lang="es-ES" altLang="es-CL" sz="1000" dirty="0"/>
          </a:p>
        </p:txBody>
      </p:sp>
      <p:sp>
        <p:nvSpPr>
          <p:cNvPr id="51234" name="Line 34"/>
          <p:cNvSpPr>
            <a:spLocks noChangeShapeType="1"/>
          </p:cNvSpPr>
          <p:nvPr/>
        </p:nvSpPr>
        <p:spPr bwMode="auto">
          <a:xfrm>
            <a:off x="6948488" y="5876925"/>
            <a:ext cx="0" cy="3603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35" name="Line 35"/>
          <p:cNvSpPr>
            <a:spLocks noChangeShapeType="1"/>
          </p:cNvSpPr>
          <p:nvPr/>
        </p:nvSpPr>
        <p:spPr bwMode="auto">
          <a:xfrm flipH="1">
            <a:off x="4716463" y="6237288"/>
            <a:ext cx="22320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36" name="Line 36"/>
          <p:cNvSpPr>
            <a:spLocks noChangeShapeType="1"/>
          </p:cNvSpPr>
          <p:nvPr/>
        </p:nvSpPr>
        <p:spPr bwMode="auto">
          <a:xfrm flipH="1" flipV="1">
            <a:off x="4699049" y="3716338"/>
            <a:ext cx="16967" cy="25209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37" name="Line 37"/>
          <p:cNvSpPr>
            <a:spLocks noChangeShapeType="1"/>
          </p:cNvSpPr>
          <p:nvPr/>
        </p:nvSpPr>
        <p:spPr bwMode="auto">
          <a:xfrm flipH="1" flipV="1">
            <a:off x="4140200" y="3573462"/>
            <a:ext cx="576263" cy="1428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38" name="Line 38"/>
          <p:cNvSpPr>
            <a:spLocks noChangeShapeType="1"/>
          </p:cNvSpPr>
          <p:nvPr/>
        </p:nvSpPr>
        <p:spPr bwMode="auto">
          <a:xfrm flipV="1">
            <a:off x="3059113" y="3429000"/>
            <a:ext cx="0" cy="215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39" name="Text Box 39"/>
          <p:cNvSpPr txBox="1">
            <a:spLocks noChangeArrowheads="1"/>
          </p:cNvSpPr>
          <p:nvPr/>
        </p:nvSpPr>
        <p:spPr bwMode="auto">
          <a:xfrm>
            <a:off x="2771775" y="34290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2</a:t>
            </a:r>
          </a:p>
        </p:txBody>
      </p:sp>
      <p:sp>
        <p:nvSpPr>
          <p:cNvPr id="51240" name="Text Box 40"/>
          <p:cNvSpPr txBox="1">
            <a:spLocks noChangeArrowheads="1"/>
          </p:cNvSpPr>
          <p:nvPr/>
        </p:nvSpPr>
        <p:spPr bwMode="auto">
          <a:xfrm>
            <a:off x="6443663" y="5119688"/>
            <a:ext cx="288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1</a:t>
            </a:r>
          </a:p>
        </p:txBody>
      </p:sp>
      <p:sp>
        <p:nvSpPr>
          <p:cNvPr id="51241" name="Text Box 41"/>
          <p:cNvSpPr txBox="1">
            <a:spLocks noChangeArrowheads="1"/>
          </p:cNvSpPr>
          <p:nvPr/>
        </p:nvSpPr>
        <p:spPr bwMode="auto">
          <a:xfrm>
            <a:off x="2483321" y="2007245"/>
            <a:ext cx="176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dirty="0"/>
              <a:t>3.- Lo que produce </a:t>
            </a:r>
            <a:r>
              <a:rPr lang="es-ES" altLang="es-CL" sz="1000" dirty="0" smtClean="0"/>
              <a:t>un </a:t>
            </a:r>
            <a:r>
              <a:rPr lang="es-ES" altLang="es-CL" sz="1000" dirty="0"/>
              <a:t>aumento en la tasa de interés que equilibra el mercado monetario</a:t>
            </a:r>
          </a:p>
        </p:txBody>
      </p:sp>
      <p:sp>
        <p:nvSpPr>
          <p:cNvPr id="51243" name="Line 43"/>
          <p:cNvSpPr>
            <a:spLocks noChangeShapeType="1"/>
          </p:cNvSpPr>
          <p:nvPr/>
        </p:nvSpPr>
        <p:spPr bwMode="auto">
          <a:xfrm flipH="1">
            <a:off x="684212" y="1341438"/>
            <a:ext cx="24479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44" name="Line 44"/>
          <p:cNvSpPr>
            <a:spLocks noChangeShapeType="1"/>
          </p:cNvSpPr>
          <p:nvPr/>
        </p:nvSpPr>
        <p:spPr bwMode="auto">
          <a:xfrm flipH="1" flipV="1">
            <a:off x="468313" y="1052513"/>
            <a:ext cx="619125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45" name="Line 45"/>
          <p:cNvSpPr>
            <a:spLocks noChangeShapeType="1"/>
          </p:cNvSpPr>
          <p:nvPr/>
        </p:nvSpPr>
        <p:spPr bwMode="auto">
          <a:xfrm flipV="1">
            <a:off x="755650" y="2781300"/>
            <a:ext cx="0" cy="2873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46" name="Text Box 46"/>
          <p:cNvSpPr txBox="1">
            <a:spLocks noChangeArrowheads="1"/>
          </p:cNvSpPr>
          <p:nvPr/>
        </p:nvSpPr>
        <p:spPr bwMode="auto">
          <a:xfrm>
            <a:off x="468313" y="285273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3</a:t>
            </a:r>
          </a:p>
        </p:txBody>
      </p:sp>
      <p:sp>
        <p:nvSpPr>
          <p:cNvPr id="51247" name="Line 47"/>
          <p:cNvSpPr>
            <a:spLocks noChangeShapeType="1"/>
          </p:cNvSpPr>
          <p:nvPr/>
        </p:nvSpPr>
        <p:spPr bwMode="auto">
          <a:xfrm>
            <a:off x="684213" y="1341438"/>
            <a:ext cx="0" cy="12239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48" name="Line 48"/>
          <p:cNvSpPr>
            <a:spLocks noChangeShapeType="1"/>
          </p:cNvSpPr>
          <p:nvPr/>
        </p:nvSpPr>
        <p:spPr bwMode="auto">
          <a:xfrm flipV="1">
            <a:off x="468313" y="1052513"/>
            <a:ext cx="0" cy="16557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49" name="Line 49"/>
          <p:cNvSpPr>
            <a:spLocks noChangeShapeType="1"/>
          </p:cNvSpPr>
          <p:nvPr/>
        </p:nvSpPr>
        <p:spPr bwMode="auto">
          <a:xfrm flipH="1">
            <a:off x="6624514" y="1052736"/>
            <a:ext cx="35718" cy="158342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50" name="Rectangle 50"/>
          <p:cNvSpPr>
            <a:spLocks noChangeArrowheads="1"/>
          </p:cNvSpPr>
          <p:nvPr/>
        </p:nvSpPr>
        <p:spPr bwMode="auto">
          <a:xfrm>
            <a:off x="107504" y="9897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a:t>Determinación gráfica de la LM  </a:t>
            </a:r>
          </a:p>
        </p:txBody>
      </p:sp>
      <p:sp>
        <p:nvSpPr>
          <p:cNvPr id="51251" name="Text Box 52"/>
          <p:cNvSpPr txBox="1">
            <a:spLocks noChangeArrowheads="1"/>
          </p:cNvSpPr>
          <p:nvPr/>
        </p:nvSpPr>
        <p:spPr bwMode="auto">
          <a:xfrm>
            <a:off x="2339975" y="4868863"/>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solidFill>
                  <a:srgbClr val="FB2919"/>
                </a:solidFill>
                <a:latin typeface="Verdana" pitchFamily="34" charset="0"/>
              </a:rPr>
              <a:t>M</a:t>
            </a:r>
            <a:r>
              <a:rPr kumimoji="0" lang="es-ES" altLang="es-CL" sz="1600">
                <a:latin typeface="Verdana" pitchFamily="34" charset="0"/>
              </a:rPr>
              <a:t>/P</a:t>
            </a:r>
            <a:endParaRPr kumimoji="0" lang="es-ES" altLang="es-CL" sz="1600" baseline="-25000">
              <a:latin typeface="Verdana" pitchFamily="34" charset="0"/>
            </a:endParaRPr>
          </a:p>
        </p:txBody>
      </p:sp>
      <p:cxnSp>
        <p:nvCxnSpPr>
          <p:cNvPr id="8" name="7 Conector recto"/>
          <p:cNvCxnSpPr/>
          <p:nvPr/>
        </p:nvCxnSpPr>
        <p:spPr>
          <a:xfrm flipV="1">
            <a:off x="3132138" y="1341438"/>
            <a:ext cx="0" cy="1871662"/>
          </a:xfrm>
          <a:prstGeom prst="line">
            <a:avLst/>
          </a:prstGeom>
        </p:spPr>
        <p:style>
          <a:lnRef idx="1">
            <a:schemeClr val="accent1"/>
          </a:lnRef>
          <a:fillRef idx="0">
            <a:schemeClr val="accent1"/>
          </a:fillRef>
          <a:effectRef idx="0">
            <a:schemeClr val="accent1"/>
          </a:effectRef>
          <a:fontRef idx="minor">
            <a:schemeClr val="tx1"/>
          </a:fontRef>
        </p:style>
      </p:cxnSp>
      <p:sp>
        <p:nvSpPr>
          <p:cNvPr id="52"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206816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395536" y="1052736"/>
            <a:ext cx="8640960" cy="4525963"/>
          </a:xfrm>
        </p:spPr>
        <p:txBody>
          <a:bodyPr>
            <a:normAutofit fontScale="77500" lnSpcReduction="20000"/>
          </a:bodyPr>
          <a:lstStyle/>
          <a:p>
            <a:r>
              <a:rPr lang="es-CL" sz="2000" dirty="0" smtClean="0"/>
              <a:t>El equilibrio en el mercado </a:t>
            </a:r>
            <a:r>
              <a:rPr lang="es-CL" sz="2000" dirty="0"/>
              <a:t>m</a:t>
            </a:r>
            <a:r>
              <a:rPr lang="es-CL" sz="2000" dirty="0" smtClean="0"/>
              <a:t>onetario se determina entre la demanda y la oferta monetaria.</a:t>
            </a:r>
          </a:p>
          <a:p>
            <a:pPr marL="0" indent="0">
              <a:buNone/>
            </a:pPr>
            <a:endParaRPr lang="es-CL" sz="2000" dirty="0" smtClean="0"/>
          </a:p>
          <a:p>
            <a:r>
              <a:rPr lang="es-CL" sz="2000" dirty="0" smtClean="0"/>
              <a:t>De este equilibrio surge la tasa de interés de equilibrio.</a:t>
            </a:r>
          </a:p>
          <a:p>
            <a:pPr marL="0" indent="0">
              <a:buNone/>
            </a:pPr>
            <a:endParaRPr lang="es-CL" sz="2000" dirty="0" smtClean="0"/>
          </a:p>
          <a:p>
            <a:r>
              <a:rPr lang="es-CL" sz="2000" dirty="0" smtClean="0"/>
              <a:t>Así como la demanda y la oferta están medidas en términos reales, la tasa de interés también lo es.</a:t>
            </a:r>
          </a:p>
          <a:p>
            <a:pPr marL="0" indent="0">
              <a:buNone/>
            </a:pPr>
            <a:endParaRPr lang="es-CL" sz="2000" dirty="0" smtClean="0"/>
          </a:p>
          <a:p>
            <a:r>
              <a:rPr lang="es-CL" sz="2000" dirty="0" smtClean="0"/>
              <a:t>La demanda monetaria es la cantidad de dinero que la población requiere y depende en forma directa del nivel de producto y en forma inversa de la tasa de interés</a:t>
            </a:r>
          </a:p>
          <a:p>
            <a:pPr marL="0" indent="0">
              <a:buNone/>
            </a:pPr>
            <a:endParaRPr lang="es-CL" sz="2000" dirty="0" smtClean="0"/>
          </a:p>
          <a:p>
            <a:r>
              <a:rPr lang="es-CL" sz="2000" dirty="0" smtClean="0"/>
              <a:t>La oferta monetaria es la cantidad de dinero que existe en un determinado momento en un país. Es fija y determinada por el Banco Central </a:t>
            </a:r>
            <a:endParaRPr lang="es-CL" sz="2000" dirty="0"/>
          </a:p>
        </p:txBody>
      </p:sp>
      <p:sp>
        <p:nvSpPr>
          <p:cNvPr id="4" name="Rectangle 50"/>
          <p:cNvSpPr>
            <a:spLocks noChangeArrowheads="1"/>
          </p:cNvSpPr>
          <p:nvPr/>
        </p:nvSpPr>
        <p:spPr bwMode="auto">
          <a:xfrm>
            <a:off x="107504" y="9897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smtClean="0"/>
              <a:t>Resumen</a:t>
            </a:r>
            <a:endParaRPr kumimoji="0" lang="es-ES" altLang="es-CL" sz="2800" dirty="0"/>
          </a:p>
        </p:txBody>
      </p:sp>
      <p:sp>
        <p:nvSpPr>
          <p:cNvPr id="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833548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16632"/>
            <a:ext cx="8229600" cy="1143000"/>
          </a:xfrm>
        </p:spPr>
        <p:txBody>
          <a:bodyPr/>
          <a:lstStyle/>
          <a:p>
            <a:pPr algn="l"/>
            <a:r>
              <a:rPr lang="es-CL" sz="2800" b="1" dirty="0" smtClean="0">
                <a:latin typeface="Comic Sans MS" panose="030F0702030302020204" pitchFamily="66" charset="0"/>
              </a:rPr>
              <a:t>Bibliografía</a:t>
            </a:r>
            <a:endParaRPr lang="es-CL" sz="2800" b="1" dirty="0">
              <a:latin typeface="Comic Sans MS" panose="030F0702030302020204" pitchFamily="66" charset="0"/>
            </a:endParaRPr>
          </a:p>
        </p:txBody>
      </p:sp>
      <p:sp>
        <p:nvSpPr>
          <p:cNvPr id="3" name="Marcador de contenido 2"/>
          <p:cNvSpPr>
            <a:spLocks noGrp="1"/>
          </p:cNvSpPr>
          <p:nvPr>
            <p:ph sz="quarter" idx="13"/>
          </p:nvPr>
        </p:nvSpPr>
        <p:spPr/>
        <p:txBody>
          <a:bodyPr/>
          <a:lstStyle/>
          <a:p>
            <a:r>
              <a:rPr lang="es-CL" dirty="0" smtClean="0"/>
              <a:t>“Macroeconomía”, </a:t>
            </a:r>
            <a:r>
              <a:rPr lang="es-CL" dirty="0" err="1" smtClean="0"/>
              <a:t>Donrnbusch</a:t>
            </a:r>
            <a:r>
              <a:rPr lang="es-CL" dirty="0"/>
              <a:t> </a:t>
            </a:r>
            <a:r>
              <a:rPr lang="es-CL" dirty="0" smtClean="0"/>
              <a:t> </a:t>
            </a:r>
            <a:r>
              <a:rPr lang="es-CL" dirty="0" err="1" smtClean="0"/>
              <a:t>Rudinger</a:t>
            </a:r>
            <a:r>
              <a:rPr lang="es-CL" dirty="0" smtClean="0"/>
              <a:t>, Fischer Stanley, Mc Graw Hill, </a:t>
            </a:r>
            <a:r>
              <a:rPr lang="es-CL" dirty="0"/>
              <a:t>2010</a:t>
            </a:r>
            <a:r>
              <a:rPr lang="es-CL" dirty="0" smtClean="0"/>
              <a:t>.</a:t>
            </a:r>
          </a:p>
          <a:p>
            <a:endParaRPr lang="es-CL" dirty="0"/>
          </a:p>
          <a:p>
            <a:r>
              <a:rPr lang="es-CL" dirty="0" smtClean="0"/>
              <a:t>“Macroeconomía”, </a:t>
            </a:r>
            <a:r>
              <a:rPr lang="es-CL" dirty="0" err="1" smtClean="0"/>
              <a:t>Mankiw</a:t>
            </a:r>
            <a:r>
              <a:rPr lang="es-CL" dirty="0" smtClean="0"/>
              <a:t> </a:t>
            </a:r>
            <a:r>
              <a:rPr lang="es-CL" dirty="0" err="1" smtClean="0"/>
              <a:t>Gregory,Cengage</a:t>
            </a:r>
            <a:r>
              <a:rPr lang="es-CL" dirty="0" smtClean="0"/>
              <a:t> </a:t>
            </a:r>
            <a:r>
              <a:rPr lang="es-CL" dirty="0" err="1" smtClean="0"/>
              <a:t>Learning</a:t>
            </a:r>
            <a:r>
              <a:rPr lang="es-CL" dirty="0" smtClean="0"/>
              <a:t>, </a:t>
            </a:r>
            <a:r>
              <a:rPr lang="es-CL" dirty="0"/>
              <a:t>6ª edición, 2012</a:t>
            </a:r>
            <a:r>
              <a:rPr lang="es-CL" dirty="0" smtClean="0"/>
              <a:t>.</a:t>
            </a:r>
            <a:endParaRPr lang="es-CL" dirty="0"/>
          </a:p>
        </p:txBody>
      </p:sp>
    </p:spTree>
    <p:extLst>
      <p:ext uri="{BB962C8B-B14F-4D97-AF65-F5344CB8AC3E}">
        <p14:creationId xmlns:p14="http://schemas.microsoft.com/office/powerpoint/2010/main" val="300176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348892" y="980728"/>
            <a:ext cx="8229600" cy="576064"/>
          </a:xfrm>
        </p:spPr>
        <p:txBody>
          <a:bodyPr/>
          <a:lstStyle/>
          <a:p>
            <a:pPr algn="l"/>
            <a:r>
              <a:rPr lang="es-MX" sz="2400" dirty="0" smtClean="0">
                <a:latin typeface="Comic Sans MS" panose="030F0702030302020204" pitchFamily="66" charset="0"/>
              </a:rPr>
              <a:t>3.- Medio de Cambio . </a:t>
            </a:r>
            <a:endParaRPr lang="es-MX" sz="2400" dirty="0">
              <a:latin typeface="Comic Sans MS" panose="030F0702030302020204" pitchFamily="66" charset="0"/>
            </a:endParaRPr>
          </a:p>
        </p:txBody>
      </p:sp>
      <p:sp>
        <p:nvSpPr>
          <p:cNvPr id="3" name="2 Marcador de contenido"/>
          <p:cNvSpPr>
            <a:spLocks noGrp="1"/>
          </p:cNvSpPr>
          <p:nvPr>
            <p:ph sz="quarter" idx="13"/>
          </p:nvPr>
        </p:nvSpPr>
        <p:spPr>
          <a:xfrm>
            <a:off x="457200" y="1783357"/>
            <a:ext cx="8229600" cy="3733875"/>
          </a:xfrm>
        </p:spPr>
        <p:txBody>
          <a:bodyPr>
            <a:normAutofit fontScale="92500" lnSpcReduction="10000"/>
          </a:bodyPr>
          <a:lstStyle/>
          <a:p>
            <a:pPr algn="just"/>
            <a:r>
              <a:rPr lang="es-MX" sz="2400" dirty="0" smtClean="0"/>
              <a:t>El dinero se utiliza para comprar bienes y servicios.</a:t>
            </a:r>
          </a:p>
          <a:p>
            <a:pPr algn="just"/>
            <a:endParaRPr lang="es-MX" sz="2400" dirty="0"/>
          </a:p>
          <a:p>
            <a:pPr marL="0" indent="0" algn="just">
              <a:buNone/>
            </a:pPr>
            <a:r>
              <a:rPr lang="es-MX" sz="2400" dirty="0" smtClean="0"/>
              <a:t>Al momento de realizar cualquier transacción, confiamos que el vendedor aceptará nuestro dinero a cambios de los artículos que vende. </a:t>
            </a:r>
          </a:p>
          <a:p>
            <a:pPr marL="0" indent="0" algn="just">
              <a:buNone/>
            </a:pPr>
            <a:endParaRPr lang="es-MX" sz="2400" dirty="0"/>
          </a:p>
          <a:p>
            <a:pPr marL="0" indent="0" algn="just">
              <a:buNone/>
            </a:pPr>
            <a:r>
              <a:rPr lang="es-MX" sz="2400" dirty="0" smtClean="0"/>
              <a:t>La facilidad con que se convierte el dinero en otras cosas (bienes y servicios), se denomina </a:t>
            </a:r>
            <a:r>
              <a:rPr lang="es-MX" sz="2400" b="1" dirty="0" smtClean="0">
                <a:solidFill>
                  <a:schemeClr val="accent2"/>
                </a:solidFill>
              </a:rPr>
              <a:t>“liquidez”. </a:t>
            </a:r>
          </a:p>
        </p:txBody>
      </p:sp>
      <p:sp>
        <p:nvSpPr>
          <p:cNvPr id="9"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1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746486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457200" y="1567333"/>
            <a:ext cx="8229600" cy="4525963"/>
          </a:xfrm>
        </p:spPr>
        <p:txBody>
          <a:bodyPr>
            <a:normAutofit fontScale="92500" lnSpcReduction="10000"/>
          </a:bodyPr>
          <a:lstStyle/>
          <a:p>
            <a:pPr algn="just"/>
            <a:r>
              <a:rPr lang="es-MX" sz="2400" b="1" dirty="0" smtClean="0">
                <a:solidFill>
                  <a:schemeClr val="accent2"/>
                </a:solidFill>
              </a:rPr>
              <a:t>Dinero fiduciario: </a:t>
            </a:r>
            <a:r>
              <a:rPr lang="es-MX" sz="2400" dirty="0" smtClean="0"/>
              <a:t>es aquel dinero que no tiene valor intrínseco y es establecido por decreto. Por ejemplo: los dólares, los pesos, etc. Este tipo de dinero es normal en la mayoría de las sociedades actuales. </a:t>
            </a:r>
          </a:p>
          <a:p>
            <a:pPr marL="0" indent="0" algn="just">
              <a:buNone/>
            </a:pPr>
            <a:endParaRPr lang="es-MX" sz="2400" dirty="0" smtClean="0"/>
          </a:p>
          <a:p>
            <a:pPr algn="just"/>
            <a:r>
              <a:rPr lang="es-MX" sz="2400" b="1" dirty="0" smtClean="0">
                <a:solidFill>
                  <a:schemeClr val="accent2"/>
                </a:solidFill>
              </a:rPr>
              <a:t>Dinero mercancía:</a:t>
            </a:r>
            <a:r>
              <a:rPr lang="es-MX" sz="2400" dirty="0" smtClean="0"/>
              <a:t> algunas sociedades utilizaban históricamente como dinero una mercancía que tenía algún valor intrínseco. Un ejemplo clásico es el oro. El oro es un dinero mercancía, porque se utiliza para varios fines, por ejemplo la joyería, pero también es útil para realizar transacciones.</a:t>
            </a:r>
          </a:p>
        </p:txBody>
      </p:sp>
      <p:sp>
        <p:nvSpPr>
          <p:cNvPr id="7"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Tipos de Dinero </a:t>
            </a:r>
            <a:endParaRPr lang="es-MX" sz="2400" kern="0" dirty="0">
              <a:latin typeface="Comic Sans MS" panose="030F0702030302020204" pitchFamily="66" charset="0"/>
            </a:endParaRP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9"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28484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457200" y="1567333"/>
            <a:ext cx="8229600" cy="4525963"/>
          </a:xfrm>
        </p:spPr>
        <p:txBody>
          <a:bodyPr/>
          <a:lstStyle/>
          <a:p>
            <a:pPr algn="just"/>
            <a:r>
              <a:rPr lang="es-MX" sz="2400" b="1" dirty="0" smtClean="0">
                <a:solidFill>
                  <a:schemeClr val="accent2"/>
                </a:solidFill>
              </a:rPr>
              <a:t>Dinero Moderno:</a:t>
            </a:r>
            <a:endParaRPr lang="es-MX" sz="2400" dirty="0" smtClean="0"/>
          </a:p>
        </p:txBody>
      </p:sp>
      <p:sp>
        <p:nvSpPr>
          <p:cNvPr id="7"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Tipos de Dinero </a:t>
            </a:r>
            <a:endParaRPr lang="es-MX" sz="2400" kern="0" dirty="0">
              <a:latin typeface="Comic Sans MS" panose="030F0702030302020204" pitchFamily="66" charset="0"/>
            </a:endParaRP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2" name="1 Rectángulo"/>
          <p:cNvSpPr/>
          <p:nvPr/>
        </p:nvSpPr>
        <p:spPr>
          <a:xfrm>
            <a:off x="467544" y="2202186"/>
            <a:ext cx="8352928" cy="2456057"/>
          </a:xfrm>
          <a:prstGeom prst="rect">
            <a:avLst/>
          </a:prstGeom>
        </p:spPr>
        <p:txBody>
          <a:bodyPr wrap="square">
            <a:spAutoFit/>
          </a:bodyPr>
          <a:lstStyle/>
          <a:p>
            <a:pPr algn="just">
              <a:lnSpc>
                <a:spcPct val="80000"/>
              </a:lnSpc>
            </a:pPr>
            <a:r>
              <a:rPr lang="es-ES" altLang="es-CL" sz="2400" dirty="0"/>
              <a:t>Dinero papel: El uso del dinero papel (monedas y billetes) se ha extendido </a:t>
            </a:r>
            <a:r>
              <a:rPr lang="es-ES" altLang="es-CL" sz="2400" dirty="0" smtClean="0"/>
              <a:t>mucho, </a:t>
            </a:r>
            <a:r>
              <a:rPr lang="es-ES" altLang="es-CL" sz="2400" dirty="0"/>
              <a:t>porque es un cómodo medio de cambio y de </a:t>
            </a:r>
            <a:r>
              <a:rPr lang="es-ES" altLang="es-CL" sz="2400" dirty="0" smtClean="0"/>
              <a:t>pago.</a:t>
            </a:r>
            <a:endParaRPr lang="es-ES" altLang="es-CL" sz="2400" dirty="0"/>
          </a:p>
          <a:p>
            <a:pPr algn="just">
              <a:lnSpc>
                <a:spcPct val="80000"/>
              </a:lnSpc>
            </a:pPr>
            <a:endParaRPr lang="es-ES" altLang="es-CL" sz="2400" dirty="0"/>
          </a:p>
          <a:p>
            <a:pPr lvl="1" algn="just">
              <a:lnSpc>
                <a:spcPct val="80000"/>
              </a:lnSpc>
            </a:pPr>
            <a:endParaRPr lang="es-ES" altLang="es-CL" sz="2400" dirty="0" smtClean="0"/>
          </a:p>
          <a:p>
            <a:pPr lvl="1" algn="just">
              <a:lnSpc>
                <a:spcPct val="80000"/>
              </a:lnSpc>
            </a:pPr>
            <a:endParaRPr lang="es-ES" altLang="es-CL" sz="2400" dirty="0"/>
          </a:p>
          <a:p>
            <a:pPr lvl="1" algn="just">
              <a:lnSpc>
                <a:spcPct val="80000"/>
              </a:lnSpc>
            </a:pPr>
            <a:endParaRPr lang="es-ES" altLang="es-CL" sz="2400" dirty="0" smtClean="0"/>
          </a:p>
          <a:p>
            <a:pPr lvl="1" algn="just">
              <a:lnSpc>
                <a:spcPct val="80000"/>
              </a:lnSpc>
            </a:pPr>
            <a:r>
              <a:rPr lang="es-ES" altLang="es-CL" sz="2400" dirty="0" smtClean="0"/>
              <a:t>Características:</a:t>
            </a:r>
            <a:endParaRPr lang="es-ES" altLang="es-CL" sz="2400" dirty="0"/>
          </a:p>
        </p:txBody>
      </p:sp>
      <p:sp>
        <p:nvSpPr>
          <p:cNvPr id="9" name="Text Box 7"/>
          <p:cNvSpPr txBox="1">
            <a:spLocks noChangeArrowheads="1"/>
          </p:cNvSpPr>
          <p:nvPr/>
        </p:nvSpPr>
        <p:spPr bwMode="auto">
          <a:xfrm>
            <a:off x="3236168" y="2996952"/>
            <a:ext cx="4648200" cy="302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nSpc>
                <a:spcPct val="70000"/>
              </a:lnSpc>
              <a:spcBef>
                <a:spcPct val="50000"/>
              </a:spcBef>
              <a:buClr>
                <a:srgbClr val="653F4F"/>
              </a:buClr>
              <a:buFont typeface="Wingdings" pitchFamily="2" charset="2"/>
              <a:buChar char="ü"/>
            </a:pPr>
            <a:r>
              <a:rPr lang="es-ES_tradnl" altLang="es-CL" dirty="0">
                <a:latin typeface="+mn-lt"/>
              </a:rPr>
              <a:t>Duradero</a:t>
            </a:r>
          </a:p>
          <a:p>
            <a:pPr>
              <a:lnSpc>
                <a:spcPct val="70000"/>
              </a:lnSpc>
              <a:spcBef>
                <a:spcPct val="50000"/>
              </a:spcBef>
              <a:buClr>
                <a:srgbClr val="653F4F"/>
              </a:buClr>
              <a:buFont typeface="Wingdings" pitchFamily="2" charset="2"/>
              <a:buChar char="ü"/>
            </a:pPr>
            <a:r>
              <a:rPr lang="es-ES_tradnl" altLang="es-CL" dirty="0">
                <a:latin typeface="+mn-lt"/>
              </a:rPr>
              <a:t>Transportable.</a:t>
            </a:r>
          </a:p>
          <a:p>
            <a:pPr>
              <a:lnSpc>
                <a:spcPct val="70000"/>
              </a:lnSpc>
              <a:spcBef>
                <a:spcPct val="50000"/>
              </a:spcBef>
              <a:buClr>
                <a:srgbClr val="653F4F"/>
              </a:buClr>
              <a:buFont typeface="Wingdings" pitchFamily="2" charset="2"/>
              <a:buChar char="ü"/>
            </a:pPr>
            <a:r>
              <a:rPr lang="es-ES_tradnl" altLang="es-CL" dirty="0">
                <a:latin typeface="+mn-lt"/>
              </a:rPr>
              <a:t>Divisible.</a:t>
            </a:r>
          </a:p>
          <a:p>
            <a:pPr>
              <a:lnSpc>
                <a:spcPct val="70000"/>
              </a:lnSpc>
              <a:spcBef>
                <a:spcPct val="50000"/>
              </a:spcBef>
              <a:buClr>
                <a:srgbClr val="653F4F"/>
              </a:buClr>
              <a:buFont typeface="Wingdings" pitchFamily="2" charset="2"/>
              <a:buChar char="ü"/>
            </a:pPr>
            <a:r>
              <a:rPr lang="es-ES_tradnl" altLang="es-CL" dirty="0" smtClean="0">
                <a:latin typeface="+mn-lt"/>
              </a:rPr>
              <a:t>Homogéneo.</a:t>
            </a:r>
            <a:endParaRPr lang="es-ES_tradnl" altLang="es-CL" dirty="0">
              <a:latin typeface="+mn-lt"/>
            </a:endParaRPr>
          </a:p>
          <a:p>
            <a:pPr>
              <a:lnSpc>
                <a:spcPct val="70000"/>
              </a:lnSpc>
              <a:spcBef>
                <a:spcPct val="50000"/>
              </a:spcBef>
              <a:buClr>
                <a:srgbClr val="653F4F"/>
              </a:buClr>
              <a:buFont typeface="Wingdings" pitchFamily="2" charset="2"/>
              <a:buChar char="ü"/>
            </a:pPr>
            <a:r>
              <a:rPr lang="es-ES_tradnl" altLang="es-CL" dirty="0">
                <a:latin typeface="+mn-lt"/>
              </a:rPr>
              <a:t>De </a:t>
            </a:r>
            <a:r>
              <a:rPr lang="es-ES_tradnl" altLang="es-CL" dirty="0" smtClean="0">
                <a:latin typeface="+mn-lt"/>
              </a:rPr>
              <a:t>oferta </a:t>
            </a:r>
            <a:r>
              <a:rPr lang="es-ES_tradnl" altLang="es-CL" dirty="0">
                <a:latin typeface="+mn-lt"/>
              </a:rPr>
              <a:t>l</a:t>
            </a:r>
            <a:r>
              <a:rPr lang="es-ES_tradnl" altLang="es-CL" dirty="0" smtClean="0">
                <a:latin typeface="+mn-lt"/>
              </a:rPr>
              <a:t>imitada</a:t>
            </a:r>
            <a:r>
              <a:rPr lang="es-ES_tradnl" altLang="es-CL" dirty="0">
                <a:latin typeface="+mn-lt"/>
              </a:rPr>
              <a:t>.</a:t>
            </a:r>
          </a:p>
          <a:p>
            <a:pPr>
              <a:lnSpc>
                <a:spcPct val="70000"/>
              </a:lnSpc>
              <a:spcBef>
                <a:spcPct val="50000"/>
              </a:spcBef>
              <a:buClr>
                <a:srgbClr val="653F4F"/>
              </a:buClr>
              <a:buFont typeface="Wingdings" pitchFamily="2" charset="2"/>
              <a:buChar char="ü"/>
            </a:pPr>
            <a:r>
              <a:rPr lang="es-ES_tradnl" altLang="es-CL" dirty="0">
                <a:latin typeface="+mn-lt"/>
              </a:rPr>
              <a:t>De escaso valor intrínseco.</a:t>
            </a:r>
          </a:p>
          <a:p>
            <a:pPr>
              <a:lnSpc>
                <a:spcPct val="70000"/>
              </a:lnSpc>
              <a:spcBef>
                <a:spcPct val="50000"/>
              </a:spcBef>
              <a:buClr>
                <a:srgbClr val="653F4F"/>
              </a:buClr>
              <a:buFont typeface="Wingdings" pitchFamily="2" charset="2"/>
              <a:buChar char="ü"/>
            </a:pPr>
            <a:r>
              <a:rPr lang="es-ES_tradnl" altLang="es-CL" dirty="0">
                <a:latin typeface="+mn-lt"/>
              </a:rPr>
              <a:t>De difícil falsificación</a:t>
            </a:r>
            <a:endParaRPr lang="es-ES" altLang="es-CL" dirty="0">
              <a:latin typeface="+mn-lt"/>
            </a:endParaRPr>
          </a:p>
        </p:txBody>
      </p:sp>
      <p:sp>
        <p:nvSpPr>
          <p:cNvPr id="10" name="9 Abrir llave"/>
          <p:cNvSpPr/>
          <p:nvPr/>
        </p:nvSpPr>
        <p:spPr>
          <a:xfrm>
            <a:off x="2987824" y="2996952"/>
            <a:ext cx="216024" cy="29172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1"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702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457200" y="1567333"/>
            <a:ext cx="8229600" cy="4525963"/>
          </a:xfrm>
        </p:spPr>
        <p:txBody>
          <a:bodyPr/>
          <a:lstStyle/>
          <a:p>
            <a:pPr algn="just"/>
            <a:r>
              <a:rPr lang="es-MX" sz="2400" b="1" dirty="0" smtClean="0">
                <a:solidFill>
                  <a:schemeClr val="accent2"/>
                </a:solidFill>
              </a:rPr>
              <a:t>Dinero Moderno:</a:t>
            </a:r>
            <a:endParaRPr lang="es-MX" sz="2400" dirty="0" smtClean="0"/>
          </a:p>
        </p:txBody>
      </p:sp>
      <p:sp>
        <p:nvSpPr>
          <p:cNvPr id="7"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Tipos de Dinero </a:t>
            </a:r>
            <a:endParaRPr lang="es-MX" sz="2400" kern="0" dirty="0">
              <a:latin typeface="Comic Sans MS" panose="030F0702030302020204" pitchFamily="66" charset="0"/>
            </a:endParaRP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2" name="1 Rectángulo"/>
          <p:cNvSpPr/>
          <p:nvPr/>
        </p:nvSpPr>
        <p:spPr>
          <a:xfrm>
            <a:off x="467544" y="2202186"/>
            <a:ext cx="8352928" cy="3637919"/>
          </a:xfrm>
          <a:prstGeom prst="rect">
            <a:avLst/>
          </a:prstGeom>
        </p:spPr>
        <p:txBody>
          <a:bodyPr wrap="square">
            <a:spAutoFit/>
          </a:bodyPr>
          <a:lstStyle/>
          <a:p>
            <a:pPr>
              <a:lnSpc>
                <a:spcPct val="80000"/>
              </a:lnSpc>
            </a:pPr>
            <a:r>
              <a:rPr lang="es-ES" altLang="es-CL" sz="2400" dirty="0" smtClean="0"/>
              <a:t>Dinero </a:t>
            </a:r>
            <a:r>
              <a:rPr lang="es-ES" altLang="es-CL" sz="2400" dirty="0"/>
              <a:t>bancario: Actualmente, la mayor parte del dinero es dinero bancario. Son los depósitos a la vista (o cuentas bancarias corrientes) que mantiene un agente en un </a:t>
            </a:r>
            <a:r>
              <a:rPr lang="es-ES" altLang="es-CL" sz="2400" dirty="0" smtClean="0"/>
              <a:t>banco.</a:t>
            </a:r>
            <a:endParaRPr lang="es-ES" altLang="es-CL" sz="2400" dirty="0"/>
          </a:p>
          <a:p>
            <a:pPr>
              <a:lnSpc>
                <a:spcPct val="80000"/>
              </a:lnSpc>
            </a:pPr>
            <a:r>
              <a:rPr lang="es-ES" altLang="es-CL" sz="2400" dirty="0"/>
              <a:t>         </a:t>
            </a:r>
          </a:p>
          <a:p>
            <a:pPr>
              <a:lnSpc>
                <a:spcPct val="80000"/>
              </a:lnSpc>
            </a:pPr>
            <a:r>
              <a:rPr lang="es-ES" altLang="es-CL" sz="2400" dirty="0"/>
              <a:t>       Se moviliza </a:t>
            </a:r>
            <a:r>
              <a:rPr lang="es-ES" altLang="es-CL" sz="2400" dirty="0" smtClean="0"/>
              <a:t>mediante;</a:t>
            </a:r>
          </a:p>
          <a:p>
            <a:pPr>
              <a:lnSpc>
                <a:spcPct val="80000"/>
              </a:lnSpc>
            </a:pPr>
            <a:r>
              <a:rPr lang="es-ES" altLang="es-CL" sz="2400" dirty="0"/>
              <a:t> </a:t>
            </a:r>
            <a:r>
              <a:rPr lang="es-ES" altLang="es-CL" sz="2400" dirty="0" smtClean="0"/>
              <a:t>      Cheque</a:t>
            </a:r>
            <a:r>
              <a:rPr lang="es-ES" altLang="es-CL" sz="2400" dirty="0"/>
              <a:t>: el cheque se acepta en lugar del pago en efectivo</a:t>
            </a:r>
            <a:r>
              <a:rPr lang="es-ES" altLang="es-CL" sz="2400" dirty="0" smtClean="0"/>
              <a:t>.</a:t>
            </a:r>
          </a:p>
          <a:p>
            <a:pPr>
              <a:lnSpc>
                <a:spcPct val="80000"/>
              </a:lnSpc>
            </a:pPr>
            <a:r>
              <a:rPr lang="es-ES" altLang="es-CL" sz="2400" dirty="0"/>
              <a:t> </a:t>
            </a:r>
            <a:r>
              <a:rPr lang="es-ES" altLang="es-CL" sz="2400" dirty="0" smtClean="0"/>
              <a:t>      Tarjetas: Débito</a:t>
            </a:r>
          </a:p>
          <a:p>
            <a:pPr>
              <a:lnSpc>
                <a:spcPct val="80000"/>
              </a:lnSpc>
            </a:pPr>
            <a:r>
              <a:rPr lang="es-ES" altLang="es-CL" sz="2400" dirty="0"/>
              <a:t> </a:t>
            </a:r>
            <a:r>
              <a:rPr lang="es-ES" altLang="es-CL" sz="2400" dirty="0" smtClean="0"/>
              <a:t>                      Crédito</a:t>
            </a:r>
          </a:p>
          <a:p>
            <a:pPr>
              <a:lnSpc>
                <a:spcPct val="80000"/>
              </a:lnSpc>
            </a:pPr>
            <a:endParaRPr lang="es-ES" altLang="es-CL" sz="2400" dirty="0"/>
          </a:p>
          <a:p>
            <a:pPr>
              <a:lnSpc>
                <a:spcPct val="80000"/>
              </a:lnSpc>
            </a:pPr>
            <a:r>
              <a:rPr lang="es-ES" altLang="es-CL" sz="2400" dirty="0" smtClean="0"/>
              <a:t>A modo de ejemplo, hoy en EEUU </a:t>
            </a:r>
            <a:r>
              <a:rPr lang="es-ES" altLang="es-CL" sz="2400" dirty="0"/>
              <a:t>1/10 </a:t>
            </a:r>
            <a:r>
              <a:rPr lang="es-ES" altLang="es-CL" sz="2400" dirty="0" smtClean="0"/>
              <a:t> del total del dinero se moviliza como monedas </a:t>
            </a:r>
            <a:r>
              <a:rPr lang="es-ES" altLang="es-CL" sz="2400" dirty="0"/>
              <a:t>y </a:t>
            </a:r>
            <a:r>
              <a:rPr lang="es-ES" altLang="es-CL" sz="2400" dirty="0" smtClean="0"/>
              <a:t>billetes (dinero </a:t>
            </a:r>
            <a:r>
              <a:rPr lang="es-ES" altLang="es-CL" sz="2400" dirty="0"/>
              <a:t>p</a:t>
            </a:r>
            <a:r>
              <a:rPr lang="es-ES" altLang="es-CL" sz="2400" dirty="0" smtClean="0"/>
              <a:t>apel) y 9/10 del total del dinero como dinero </a:t>
            </a:r>
            <a:r>
              <a:rPr lang="es-ES" altLang="es-CL" sz="2400" dirty="0"/>
              <a:t>bancario</a:t>
            </a:r>
            <a:endParaRPr lang="es-CL" sz="2400" dirty="0"/>
          </a:p>
        </p:txBody>
      </p:sp>
      <p:sp>
        <p:nvSpPr>
          <p:cNvPr id="9"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944313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Valor del Dinero </a:t>
            </a:r>
            <a:endParaRPr lang="es-MX" sz="2400" kern="0" dirty="0">
              <a:latin typeface="Comic Sans MS" panose="030F0702030302020204" pitchFamily="66" charset="0"/>
            </a:endParaRPr>
          </a:p>
        </p:txBody>
      </p:sp>
      <p:sp>
        <p:nvSpPr>
          <p:cNvPr id="12"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14" name="Text Box 1028"/>
          <p:cNvSpPr txBox="1">
            <a:spLocks noChangeArrowheads="1"/>
          </p:cNvSpPr>
          <p:nvPr/>
        </p:nvSpPr>
        <p:spPr bwMode="auto">
          <a:xfrm>
            <a:off x="468314" y="1536463"/>
            <a:ext cx="8351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latin typeface="+mn-lt"/>
              </a:rPr>
              <a:t>Es el poder adquisitivo sobre otros bienes y servicios, </a:t>
            </a:r>
            <a:r>
              <a:rPr lang="es-ES_tradnl" altLang="es-CL" dirty="0" smtClean="0">
                <a:latin typeface="+mn-lt"/>
              </a:rPr>
              <a:t>y depende </a:t>
            </a:r>
            <a:r>
              <a:rPr lang="es-ES_tradnl" altLang="es-CL" dirty="0">
                <a:latin typeface="+mn-lt"/>
              </a:rPr>
              <a:t>de </a:t>
            </a:r>
            <a:r>
              <a:rPr lang="es-ES_tradnl" altLang="es-CL" dirty="0" smtClean="0">
                <a:latin typeface="+mn-lt"/>
              </a:rPr>
              <a:t>cuánto se puede </a:t>
            </a:r>
            <a:r>
              <a:rPr lang="es-ES_tradnl" altLang="es-CL" dirty="0">
                <a:latin typeface="+mn-lt"/>
              </a:rPr>
              <a:t>comprar.</a:t>
            </a:r>
          </a:p>
          <a:p>
            <a:pPr>
              <a:spcBef>
                <a:spcPct val="50000"/>
              </a:spcBef>
            </a:pPr>
            <a:r>
              <a:rPr lang="es-ES_tradnl" altLang="es-CL" dirty="0">
                <a:latin typeface="+mn-lt"/>
              </a:rPr>
              <a:t>Es como si expresáramos el dinero en términos reales</a:t>
            </a:r>
            <a:r>
              <a:rPr lang="es-ES_tradnl" altLang="es-CL" dirty="0" smtClean="0"/>
              <a:t>.</a:t>
            </a:r>
            <a:endParaRPr lang="es-ES_tradnl" altLang="es-CL" dirty="0"/>
          </a:p>
        </p:txBody>
      </p:sp>
      <p:sp>
        <p:nvSpPr>
          <p:cNvPr id="15" name="Text Box 1030"/>
          <p:cNvSpPr txBox="1">
            <a:spLocks noChangeArrowheads="1"/>
          </p:cNvSpPr>
          <p:nvPr/>
        </p:nvSpPr>
        <p:spPr bwMode="auto">
          <a:xfrm>
            <a:off x="468314" y="3055600"/>
            <a:ext cx="8568182" cy="3046988"/>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latin typeface="+mn-lt"/>
              </a:rPr>
              <a:t>Depende inversamente del nivel general de precios</a:t>
            </a:r>
          </a:p>
          <a:p>
            <a:pPr>
              <a:spcBef>
                <a:spcPct val="50000"/>
              </a:spcBef>
            </a:pPr>
            <a:r>
              <a:rPr lang="es-ES_tradnl" altLang="es-CL" dirty="0">
                <a:latin typeface="+mn-lt"/>
              </a:rPr>
              <a:t>P = Nivel general de precios.</a:t>
            </a:r>
          </a:p>
          <a:p>
            <a:pPr>
              <a:spcBef>
                <a:spcPct val="50000"/>
              </a:spcBef>
            </a:pPr>
            <a:r>
              <a:rPr lang="es-ES_tradnl" altLang="es-CL" dirty="0">
                <a:latin typeface="+mn-lt"/>
              </a:rPr>
              <a:t>                      1/P = Valor del dinero</a:t>
            </a:r>
          </a:p>
          <a:p>
            <a:pPr>
              <a:spcBef>
                <a:spcPct val="50000"/>
              </a:spcBef>
            </a:pPr>
            <a:r>
              <a:rPr lang="es-ES_tradnl" altLang="es-CL" dirty="0" err="1" smtClean="0">
                <a:latin typeface="+mn-lt"/>
              </a:rPr>
              <a:t>Ej</a:t>
            </a:r>
            <a:r>
              <a:rPr lang="es-ES_tradnl" altLang="es-CL" dirty="0" smtClean="0">
                <a:latin typeface="+mn-lt"/>
              </a:rPr>
              <a:t>: </a:t>
            </a:r>
            <a:r>
              <a:rPr lang="es-ES_tradnl" altLang="es-CL" dirty="0">
                <a:latin typeface="+mn-lt"/>
              </a:rPr>
              <a:t>Si tengo </a:t>
            </a:r>
            <a:r>
              <a:rPr lang="es-ES_tradnl" altLang="es-CL" dirty="0" smtClean="0">
                <a:latin typeface="+mn-lt"/>
              </a:rPr>
              <a:t>$4 </a:t>
            </a:r>
            <a:r>
              <a:rPr lang="es-ES_tradnl" altLang="es-CL" dirty="0">
                <a:latin typeface="+mn-lt"/>
              </a:rPr>
              <a:t>y el nivel general de precios es </a:t>
            </a:r>
            <a:r>
              <a:rPr lang="es-ES_tradnl" altLang="es-CL" dirty="0" smtClean="0">
                <a:latin typeface="+mn-lt"/>
              </a:rPr>
              <a:t>$2. </a:t>
            </a:r>
            <a:r>
              <a:rPr lang="es-ES_tradnl" altLang="es-CL" dirty="0">
                <a:latin typeface="+mn-lt"/>
              </a:rPr>
              <a:t>¿</a:t>
            </a:r>
            <a:r>
              <a:rPr lang="es-ES_tradnl" altLang="es-CL" dirty="0" smtClean="0">
                <a:latin typeface="+mn-lt"/>
              </a:rPr>
              <a:t>Cuánto puedo comprar con esos $4?</a:t>
            </a:r>
            <a:endParaRPr lang="es-ES_tradnl" altLang="es-CL" dirty="0">
              <a:latin typeface="+mn-lt"/>
            </a:endParaRPr>
          </a:p>
          <a:p>
            <a:pPr>
              <a:spcBef>
                <a:spcPct val="50000"/>
              </a:spcBef>
            </a:pPr>
            <a:r>
              <a:rPr lang="es-ES_tradnl" altLang="es-CL" dirty="0">
                <a:latin typeface="+mn-lt"/>
              </a:rPr>
              <a:t>Valor de esos </a:t>
            </a:r>
            <a:r>
              <a:rPr lang="es-ES_tradnl" altLang="es-CL" dirty="0" smtClean="0">
                <a:latin typeface="+mn-lt"/>
              </a:rPr>
              <a:t>$4 </a:t>
            </a:r>
            <a:r>
              <a:rPr lang="es-ES_tradnl" altLang="es-CL" dirty="0">
                <a:latin typeface="+mn-lt"/>
              </a:rPr>
              <a:t>es 2 (4/2)</a:t>
            </a:r>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07643859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512"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61443" name="Text Box 3"/>
          <p:cNvSpPr txBox="1">
            <a:spLocks noChangeArrowheads="1"/>
          </p:cNvSpPr>
          <p:nvPr/>
        </p:nvSpPr>
        <p:spPr bwMode="auto">
          <a:xfrm>
            <a:off x="611188" y="3356992"/>
            <a:ext cx="8281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Ventajas</a:t>
            </a:r>
            <a:r>
              <a:rPr lang="es-ES_tradnl" altLang="es-CL" dirty="0">
                <a:latin typeface="+mn-lt"/>
              </a:rPr>
              <a:t>:  Liquidez</a:t>
            </a:r>
            <a:r>
              <a:rPr lang="es-ES_tradnl" altLang="es-CL" dirty="0">
                <a:latin typeface="+mn-lt"/>
                <a:sym typeface="Wingdings" pitchFamily="2" charset="2"/>
              </a:rPr>
              <a:t></a:t>
            </a:r>
            <a:r>
              <a:rPr lang="es-ES" altLang="es-CL" dirty="0">
                <a:latin typeface="+mn-lt"/>
              </a:rPr>
              <a:t>mantener dinero en forma de efectivo (monedas y billetes) o de cuenta corriente  permite al individuo realizar de forma inmediata las transacciones que desee.</a:t>
            </a:r>
          </a:p>
        </p:txBody>
      </p:sp>
      <p:sp>
        <p:nvSpPr>
          <p:cNvPr id="61444" name="Text Box 4"/>
          <p:cNvSpPr txBox="1">
            <a:spLocks noChangeArrowheads="1"/>
          </p:cNvSpPr>
          <p:nvPr/>
        </p:nvSpPr>
        <p:spPr bwMode="auto">
          <a:xfrm>
            <a:off x="2124075" y="1057498"/>
            <a:ext cx="6769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latin typeface="+mn-lt"/>
              </a:rPr>
              <a:t>Cantidad de dinero que las personas desean mantener como tal (circulante y </a:t>
            </a:r>
            <a:r>
              <a:rPr lang="es-ES_tradnl" altLang="es-CL" dirty="0" smtClean="0">
                <a:latin typeface="+mn-lt"/>
              </a:rPr>
              <a:t>cuenta corriente)</a:t>
            </a:r>
            <a:endParaRPr lang="es-ES" altLang="es-CL" dirty="0">
              <a:latin typeface="+mn-lt"/>
            </a:endParaRPr>
          </a:p>
        </p:txBody>
      </p:sp>
      <p:sp>
        <p:nvSpPr>
          <p:cNvPr id="61445" name="Text Box 5"/>
          <p:cNvSpPr txBox="1">
            <a:spLocks noChangeArrowheads="1"/>
          </p:cNvSpPr>
          <p:nvPr/>
        </p:nvSpPr>
        <p:spPr bwMode="auto">
          <a:xfrm>
            <a:off x="457200" y="153164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t>Definición</a:t>
            </a:r>
            <a:endParaRPr lang="es-ES" altLang="es-CL" dirty="0"/>
          </a:p>
        </p:txBody>
      </p:sp>
      <p:sp>
        <p:nvSpPr>
          <p:cNvPr id="29702" name="AutoShape 6"/>
          <p:cNvSpPr>
            <a:spLocks/>
          </p:cNvSpPr>
          <p:nvPr/>
        </p:nvSpPr>
        <p:spPr bwMode="auto">
          <a:xfrm>
            <a:off x="2057400" y="1052736"/>
            <a:ext cx="152400" cy="1368152"/>
          </a:xfrm>
          <a:prstGeom prst="leftBrace">
            <a:avLst>
              <a:gd name="adj1" fmla="val 458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29703" name="Text Box 7"/>
          <p:cNvSpPr txBox="1">
            <a:spLocks noChangeArrowheads="1"/>
          </p:cNvSpPr>
          <p:nvPr/>
        </p:nvSpPr>
        <p:spPr bwMode="auto">
          <a:xfrm>
            <a:off x="2195736" y="1772816"/>
            <a:ext cx="6120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sz="2000" dirty="0">
                <a:latin typeface="+mn-lt"/>
              </a:rPr>
              <a:t>También denominado </a:t>
            </a:r>
            <a:r>
              <a:rPr lang="es-ES_tradnl" altLang="es-CL" sz="2000" dirty="0" smtClean="0">
                <a:latin typeface="+mn-lt"/>
              </a:rPr>
              <a:t>preferencia </a:t>
            </a:r>
            <a:r>
              <a:rPr lang="es-ES_tradnl" altLang="es-CL" sz="2000" dirty="0">
                <a:latin typeface="+mn-lt"/>
              </a:rPr>
              <a:t>de liquidez o </a:t>
            </a:r>
            <a:r>
              <a:rPr lang="es-ES_tradnl" altLang="es-CL" sz="2000" dirty="0" smtClean="0">
                <a:latin typeface="+mn-lt"/>
              </a:rPr>
              <a:t>demanda </a:t>
            </a:r>
            <a:r>
              <a:rPr lang="es-ES_tradnl" altLang="es-CL" sz="2000" dirty="0">
                <a:latin typeface="+mn-lt"/>
              </a:rPr>
              <a:t>por </a:t>
            </a:r>
            <a:r>
              <a:rPr lang="es-ES_tradnl" altLang="es-CL" sz="2000" dirty="0" smtClean="0">
                <a:latin typeface="+mn-lt"/>
              </a:rPr>
              <a:t>saldos </a:t>
            </a:r>
            <a:r>
              <a:rPr lang="es-ES_tradnl" altLang="es-CL" sz="2000" dirty="0">
                <a:latin typeface="+mn-lt"/>
              </a:rPr>
              <a:t>reales</a:t>
            </a:r>
            <a:r>
              <a:rPr lang="es-ES_tradnl" altLang="es-CL" dirty="0">
                <a:latin typeface="+mn-lt"/>
              </a:rPr>
              <a:t>.</a:t>
            </a:r>
          </a:p>
        </p:txBody>
      </p:sp>
      <p:sp>
        <p:nvSpPr>
          <p:cNvPr id="29704" name="Rectangle 8"/>
          <p:cNvSpPr>
            <a:spLocks noChangeArrowheads="1"/>
          </p:cNvSpPr>
          <p:nvPr/>
        </p:nvSpPr>
        <p:spPr bwMode="auto">
          <a:xfrm>
            <a:off x="539750" y="2852936"/>
            <a:ext cx="5694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Mantener dinero en efectivo </a:t>
            </a:r>
            <a:r>
              <a:rPr lang="es-ES_tradnl" altLang="es-CL" b="1" dirty="0" smtClean="0">
                <a:latin typeface="+mj-lt"/>
              </a:rPr>
              <a:t>tiene:</a:t>
            </a:r>
            <a:endParaRPr lang="es-ES" altLang="es-CL" b="1" dirty="0">
              <a:latin typeface="+mj-lt"/>
            </a:endParaRPr>
          </a:p>
        </p:txBody>
      </p:sp>
      <p:sp>
        <p:nvSpPr>
          <p:cNvPr id="61449" name="Text Box 9"/>
          <p:cNvSpPr txBox="1">
            <a:spLocks noChangeArrowheads="1"/>
          </p:cNvSpPr>
          <p:nvPr/>
        </p:nvSpPr>
        <p:spPr bwMode="auto">
          <a:xfrm>
            <a:off x="601663" y="4796854"/>
            <a:ext cx="82915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Desventajas: </a:t>
            </a:r>
            <a:r>
              <a:rPr lang="es-ES_tradnl" altLang="es-CL" dirty="0">
                <a:latin typeface="+mn-lt"/>
              </a:rPr>
              <a:t>Costo alternativo  </a:t>
            </a:r>
            <a:r>
              <a:rPr lang="es-ES_tradnl" altLang="es-CL" dirty="0" smtClean="0">
                <a:latin typeface="+mn-lt"/>
              </a:rPr>
              <a:t>(tasa </a:t>
            </a:r>
            <a:r>
              <a:rPr lang="es-ES_tradnl" altLang="es-CL" dirty="0">
                <a:latin typeface="+mn-lt"/>
              </a:rPr>
              <a:t>de </a:t>
            </a:r>
            <a:r>
              <a:rPr lang="es-ES_tradnl" altLang="es-CL" dirty="0" smtClean="0">
                <a:latin typeface="+mn-lt"/>
              </a:rPr>
              <a:t>interés): </a:t>
            </a:r>
            <a:r>
              <a:rPr lang="es-ES" altLang="es-CL" dirty="0">
                <a:latin typeface="+mn-lt"/>
              </a:rPr>
              <a:t>s</a:t>
            </a:r>
            <a:r>
              <a:rPr lang="es-ES" altLang="es-CL" dirty="0" smtClean="0">
                <a:latin typeface="+mn-lt"/>
              </a:rPr>
              <a:t>on </a:t>
            </a:r>
            <a:r>
              <a:rPr lang="es-ES" altLang="es-CL" dirty="0">
                <a:latin typeface="+mn-lt"/>
              </a:rPr>
              <a:t>los intereses a los que debemos renunciar por tener dinero en lugar de otro activo financiero</a:t>
            </a:r>
          </a:p>
        </p:txBody>
      </p:sp>
      <p:sp>
        <p:nvSpPr>
          <p:cNvPr id="1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635615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additive="base">
                                        <p:cTn id="13" dur="500" fill="hold"/>
                                        <p:tgtEl>
                                          <p:spTgt spid="61444"/>
                                        </p:tgtEl>
                                        <p:attrNameLst>
                                          <p:attrName>ppt_x</p:attrName>
                                        </p:attrNameLst>
                                      </p:cBhvr>
                                      <p:tavLst>
                                        <p:tav tm="0">
                                          <p:val>
                                            <p:strVal val="0-#ppt_w/2"/>
                                          </p:val>
                                        </p:tav>
                                        <p:tav tm="100000">
                                          <p:val>
                                            <p:strVal val="#ppt_x"/>
                                          </p:val>
                                        </p:tav>
                                      </p:tavLst>
                                    </p:anim>
                                    <p:anim calcmode="lin" valueType="num">
                                      <p:cBhvr additive="base">
                                        <p:cTn id="14"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9"/>
                                        </p:tgtEl>
                                        <p:attrNameLst>
                                          <p:attrName>style.visibility</p:attrName>
                                        </p:attrNameLst>
                                      </p:cBhvr>
                                      <p:to>
                                        <p:strVal val="visible"/>
                                      </p:to>
                                    </p:set>
                                    <p:anim calcmode="lin" valueType="num">
                                      <p:cBhvr additive="base">
                                        <p:cTn id="19" dur="500" fill="hold"/>
                                        <p:tgtEl>
                                          <p:spTgt spid="61449"/>
                                        </p:tgtEl>
                                        <p:attrNameLst>
                                          <p:attrName>ppt_x</p:attrName>
                                        </p:attrNameLst>
                                      </p:cBhvr>
                                      <p:tavLst>
                                        <p:tav tm="0">
                                          <p:val>
                                            <p:strVal val="0-#ppt_w/2"/>
                                          </p:val>
                                        </p:tav>
                                        <p:tav tm="100000">
                                          <p:val>
                                            <p:strVal val="#ppt_x"/>
                                          </p:val>
                                        </p:tav>
                                      </p:tavLst>
                                    </p:anim>
                                    <p:anim calcmode="lin" valueType="num">
                                      <p:cBhvr additive="base">
                                        <p:cTn id="20" dur="500" fill="hold"/>
                                        <p:tgtEl>
                                          <p:spTgt spid="614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5"/>
                                        </p:tgtEl>
                                        <p:attrNameLst>
                                          <p:attrName>style.visibility</p:attrName>
                                        </p:attrNameLst>
                                      </p:cBhvr>
                                      <p:to>
                                        <p:strVal val="visible"/>
                                      </p:to>
                                    </p:set>
                                    <p:anim calcmode="lin" valueType="num">
                                      <p:cBhvr additive="base">
                                        <p:cTn id="25" dur="500" fill="hold"/>
                                        <p:tgtEl>
                                          <p:spTgt spid="61445"/>
                                        </p:tgtEl>
                                        <p:attrNameLst>
                                          <p:attrName>ppt_x</p:attrName>
                                        </p:attrNameLst>
                                      </p:cBhvr>
                                      <p:tavLst>
                                        <p:tav tm="0">
                                          <p:val>
                                            <p:strVal val="0-#ppt_w/2"/>
                                          </p:val>
                                        </p:tav>
                                        <p:tav tm="100000">
                                          <p:val>
                                            <p:strVal val="#ppt_x"/>
                                          </p:val>
                                        </p:tav>
                                      </p:tavLst>
                                    </p:anim>
                                    <p:anim calcmode="lin" valueType="num">
                                      <p:cBhvr additive="base">
                                        <p:cTn id="26"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5" grpId="0" autoUpdateAnimBg="0"/>
      <p:bldP spid="61449" grpId="0" autoUpdateAnimBg="0"/>
    </p:bldLst>
  </p:timing>
</p:sld>
</file>

<file path=ppt/theme/theme1.xml><?xml version="1.0" encoding="utf-8"?>
<a:theme xmlns:a="http://schemas.openxmlformats.org/drawingml/2006/main" name="2_Diseño personalizado">
  <a:themeElements>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ersonalizado">
  <a:themeElements>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ota">
  <a:themeElements>
    <a:clrScheme name="Got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Template_UDLA uso interno-2010</Template>
  <TotalTime>1238</TotalTime>
  <Words>2715</Words>
  <Application>Microsoft Office PowerPoint</Application>
  <PresentationFormat>Presentación en pantalla (4:3)</PresentationFormat>
  <Paragraphs>381</Paragraphs>
  <Slides>35</Slides>
  <Notes>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35</vt:i4>
      </vt:variant>
    </vt:vector>
  </HeadingPairs>
  <TitlesOfParts>
    <vt:vector size="45" baseType="lpstr">
      <vt:lpstr>Arial</vt:lpstr>
      <vt:lpstr>Calibri</vt:lpstr>
      <vt:lpstr>Cambria Math</vt:lpstr>
      <vt:lpstr>Comic Sans MS</vt:lpstr>
      <vt:lpstr>Tw Cen MT</vt:lpstr>
      <vt:lpstr>Verdana</vt:lpstr>
      <vt:lpstr>Wingdings</vt:lpstr>
      <vt:lpstr>2_Diseño personalizado</vt:lpstr>
      <vt:lpstr>1_Diseño personalizado</vt:lpstr>
      <vt:lpstr>Gota</vt:lpstr>
      <vt:lpstr>Dinero </vt:lpstr>
      <vt:lpstr>1.- Depósito de Valor . </vt:lpstr>
      <vt:lpstr>2.- Unidad de Cuenta . </vt:lpstr>
      <vt:lpstr>3.- Medio de Cambio .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Oferta Monetaria</vt:lpstr>
      <vt:lpstr>Presentación de PowerPoint</vt:lpstr>
      <vt:lpstr>Presentación de PowerPoint</vt:lpstr>
      <vt:lpstr>¿Cómo controlar la cantidad de dinero?.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vector>
  </TitlesOfParts>
  <Company>RevolucionUnattended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Your User Name</dc:creator>
  <cp:lastModifiedBy>AIO-Upla</cp:lastModifiedBy>
  <cp:revision>150</cp:revision>
  <dcterms:created xsi:type="dcterms:W3CDTF">2012-01-28T23:25:43Z</dcterms:created>
  <dcterms:modified xsi:type="dcterms:W3CDTF">2022-05-13T16:56:40Z</dcterms:modified>
</cp:coreProperties>
</file>