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sorterViewPr>
    <p:cViewPr varScale="1">
      <p:scale>
        <a:sx n="100" d="100"/>
        <a:sy n="100" d="100"/>
      </p:scale>
      <p:origin x="0" y="-41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smtClean="0"/>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smtClean="0"/>
              <a:t>Editar el estilo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4/11/2022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smtClean="0"/>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4/11/2022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4/11/2022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marketingyfinanzas.net/2013/09/el-metodo-canvas-visualice-describa-y-evalue-su-modelo-de-negocio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2" Type="http://schemas.openxmlformats.org/officeDocument/2006/relationships/hyperlink" Target="https://www.iebschool.com/blog/modelos-negocios-digitales-mas-utilizados-digital-busines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10001" y="967155"/>
            <a:ext cx="10572000" cy="3453044"/>
          </a:xfrm>
        </p:spPr>
        <p:txBody>
          <a:bodyPr/>
          <a:lstStyle/>
          <a:p>
            <a:r>
              <a:rPr lang="es-CL" dirty="0" smtClean="0"/>
              <a:t>Modelo de negocios asociados a la producción y distribución de software y contenido</a:t>
            </a:r>
            <a:endParaRPr lang="es-CL" dirty="0"/>
          </a:p>
        </p:txBody>
      </p:sp>
      <p:sp>
        <p:nvSpPr>
          <p:cNvPr id="3" name="Subtítulo 2"/>
          <p:cNvSpPr>
            <a:spLocks noGrp="1"/>
          </p:cNvSpPr>
          <p:nvPr>
            <p:ph type="subTitle" idx="1"/>
          </p:nvPr>
        </p:nvSpPr>
        <p:spPr/>
        <p:txBody>
          <a:bodyPr/>
          <a:lstStyle/>
          <a:p>
            <a:r>
              <a:rPr lang="es-CL" dirty="0" smtClean="0"/>
              <a:t>Clase N° 3</a:t>
            </a:r>
            <a:endParaRPr lang="es-CL" dirty="0"/>
          </a:p>
        </p:txBody>
      </p:sp>
    </p:spTree>
    <p:extLst>
      <p:ext uri="{BB962C8B-B14F-4D97-AF65-F5344CB8AC3E}">
        <p14:creationId xmlns:p14="http://schemas.microsoft.com/office/powerpoint/2010/main" val="3970034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Cont..</a:t>
            </a:r>
            <a:endParaRPr lang="es-CL" dirty="0"/>
          </a:p>
        </p:txBody>
      </p:sp>
      <p:sp>
        <p:nvSpPr>
          <p:cNvPr id="3" name="Marcador de contenido 2"/>
          <p:cNvSpPr>
            <a:spLocks noGrp="1"/>
          </p:cNvSpPr>
          <p:nvPr>
            <p:ph idx="1"/>
          </p:nvPr>
        </p:nvSpPr>
        <p:spPr/>
        <p:txBody>
          <a:bodyPr/>
          <a:lstStyle/>
          <a:p>
            <a:r>
              <a:rPr lang="es-CL" dirty="0"/>
              <a:t>3. </a:t>
            </a:r>
            <a:r>
              <a:rPr lang="es-CL" b="1" dirty="0"/>
              <a:t>Enfocarte en tus necesidades a nivel global y no solo en el producto en sí.</a:t>
            </a:r>
            <a:r>
              <a:rPr lang="es-CL" dirty="0"/>
              <a:t> Te plantearás cómo venderlo, qué recursos necesitas y los diferentes segmentos de clientes a los que te diriges, pensando en el mercado, pero también en su distribución, logística…</a:t>
            </a:r>
          </a:p>
          <a:p>
            <a:r>
              <a:rPr lang="es-CL" dirty="0"/>
              <a:t>4. </a:t>
            </a:r>
            <a:r>
              <a:rPr lang="es-CL" b="1" dirty="0"/>
              <a:t>Reducir las posibilidades de fracaso</a:t>
            </a:r>
            <a:r>
              <a:rPr lang="es-CL" dirty="0"/>
              <a:t> al contar con un procedimiento sencillo y multidisciplinar que reúne los pasos de ejecución necesarios para llevar tu idea al mercado.</a:t>
            </a:r>
          </a:p>
          <a:p>
            <a:r>
              <a:rPr lang="es-CL" dirty="0"/>
              <a:t>5. </a:t>
            </a:r>
            <a:r>
              <a:rPr lang="es-CL" b="1" dirty="0"/>
              <a:t>Trabajar con una metodología probada </a:t>
            </a:r>
            <a:r>
              <a:rPr lang="es-CL" dirty="0"/>
              <a:t>y utilizada tanto por </a:t>
            </a:r>
            <a:r>
              <a:rPr lang="es-CL" i="1" dirty="0" err="1"/>
              <a:t>startups</a:t>
            </a:r>
            <a:r>
              <a:rPr lang="es-CL" dirty="0"/>
              <a:t> como por grandes empresas.</a:t>
            </a:r>
          </a:p>
          <a:p>
            <a:pPr marL="0" indent="0">
              <a:buNone/>
            </a:pPr>
            <a:endParaRPr lang="es-CL" dirty="0"/>
          </a:p>
        </p:txBody>
      </p:sp>
    </p:spTree>
    <p:extLst>
      <p:ext uri="{BB962C8B-B14F-4D97-AF65-F5344CB8AC3E}">
        <p14:creationId xmlns:p14="http://schemas.microsoft.com/office/powerpoint/2010/main" val="25382572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Plantilla de </a:t>
            </a:r>
            <a:r>
              <a:rPr lang="es-CL" dirty="0" err="1" smtClean="0"/>
              <a:t>Canvas</a:t>
            </a:r>
            <a:endParaRPr lang="es-CL" dirty="0"/>
          </a:p>
        </p:txBody>
      </p:sp>
      <p:sp>
        <p:nvSpPr>
          <p:cNvPr id="3" name="Marcador de contenido 2"/>
          <p:cNvSpPr>
            <a:spLocks noGrp="1"/>
          </p:cNvSpPr>
          <p:nvPr>
            <p:ph idx="1"/>
          </p:nvPr>
        </p:nvSpPr>
        <p:spPr>
          <a:xfrm>
            <a:off x="818712" y="1055078"/>
            <a:ext cx="10554574" cy="5565530"/>
          </a:xfrm>
        </p:spPr>
        <p:txBody>
          <a:bodyPr/>
          <a:lstStyle/>
          <a:p>
            <a:endParaRPr lang="es-CL" dirty="0"/>
          </a:p>
        </p:txBody>
      </p:sp>
      <p:graphicFrame>
        <p:nvGraphicFramePr>
          <p:cNvPr id="5" name="Objeto 4"/>
          <p:cNvGraphicFramePr>
            <a:graphicFrameLocks noChangeAspect="1"/>
          </p:cNvGraphicFramePr>
          <p:nvPr>
            <p:extLst>
              <p:ext uri="{D42A27DB-BD31-4B8C-83A1-F6EECF244321}">
                <p14:modId xmlns:p14="http://schemas.microsoft.com/office/powerpoint/2010/main" val="3990612690"/>
              </p:ext>
            </p:extLst>
          </p:nvPr>
        </p:nvGraphicFramePr>
        <p:xfrm>
          <a:off x="2540367" y="2062773"/>
          <a:ext cx="7445375" cy="5165725"/>
        </p:xfrm>
        <a:graphic>
          <a:graphicData uri="http://schemas.openxmlformats.org/presentationml/2006/ole">
            <mc:AlternateContent xmlns:mc="http://schemas.openxmlformats.org/markup-compatibility/2006">
              <mc:Choice xmlns:v="urn:schemas-microsoft-com:vml" Requires="v">
                <p:oleObj spid="_x0000_s2054" name="Imagen de mapa de bits" r:id="rId3" imgW="7444800" imgH="5166360" progId="Paint.Picture">
                  <p:embed/>
                </p:oleObj>
              </mc:Choice>
              <mc:Fallback>
                <p:oleObj name="Imagen de mapa de bits" r:id="rId3" imgW="7444800" imgH="5166360" progId="Paint.Picture">
                  <p:embed/>
                  <p:pic>
                    <p:nvPicPr>
                      <p:cNvPr id="0" name=""/>
                      <p:cNvPicPr/>
                      <p:nvPr/>
                    </p:nvPicPr>
                    <p:blipFill>
                      <a:blip r:embed="rId4"/>
                      <a:stretch>
                        <a:fillRect/>
                      </a:stretch>
                    </p:blipFill>
                    <p:spPr>
                      <a:xfrm>
                        <a:off x="2540367" y="2062773"/>
                        <a:ext cx="7445375" cy="5165725"/>
                      </a:xfrm>
                      <a:prstGeom prst="rect">
                        <a:avLst/>
                      </a:prstGeom>
                    </p:spPr>
                  </p:pic>
                </p:oleObj>
              </mc:Fallback>
            </mc:AlternateContent>
          </a:graphicData>
        </a:graphic>
      </p:graphicFrame>
    </p:spTree>
    <p:extLst>
      <p:ext uri="{BB962C8B-B14F-4D97-AF65-F5344CB8AC3E}">
        <p14:creationId xmlns:p14="http://schemas.microsoft.com/office/powerpoint/2010/main" val="40101787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0000" y="447188"/>
            <a:ext cx="10571998" cy="423250"/>
          </a:xfrm>
        </p:spPr>
        <p:txBody>
          <a:bodyPr/>
          <a:lstStyle/>
          <a:p>
            <a:r>
              <a:rPr lang="es-CL" dirty="0" smtClean="0"/>
              <a:t>Estructura</a:t>
            </a:r>
            <a:endParaRPr lang="es-CL" dirty="0"/>
          </a:p>
        </p:txBody>
      </p:sp>
      <p:sp>
        <p:nvSpPr>
          <p:cNvPr id="3" name="Marcador de contenido 2"/>
          <p:cNvSpPr>
            <a:spLocks noGrp="1"/>
          </p:cNvSpPr>
          <p:nvPr>
            <p:ph idx="1"/>
          </p:nvPr>
        </p:nvSpPr>
        <p:spPr>
          <a:xfrm>
            <a:off x="818712" y="2004646"/>
            <a:ext cx="10554574" cy="4598377"/>
          </a:xfrm>
        </p:spPr>
        <p:txBody>
          <a:bodyPr/>
          <a:lstStyle/>
          <a:p>
            <a:r>
              <a:rPr lang="es-CL" b="1" dirty="0"/>
              <a:t>Segmentos de Clientes:</a:t>
            </a:r>
            <a:r>
              <a:rPr lang="es-CL" dirty="0"/>
              <a:t>  En este punto debes definir muy bien para quién estas creando el producto o servicio, en otras palabras saber para quién estas generando valor. El segmento resulta ser los más importantes dentro del modelo, saber y conocer perfectamente nuestros clientes, responde la pregunta  </a:t>
            </a:r>
            <a:r>
              <a:rPr lang="es-CL" b="1" dirty="0"/>
              <a:t>¿para Quién?.</a:t>
            </a:r>
            <a:r>
              <a:rPr lang="es-CL" dirty="0"/>
              <a:t> Conocer muy bien qué hacen, que hábitos tienen, cómo se comportan, </a:t>
            </a:r>
            <a:r>
              <a:rPr lang="es-CL" dirty="0" err="1"/>
              <a:t>etc</a:t>
            </a:r>
            <a:r>
              <a:rPr lang="es-CL" dirty="0"/>
              <a:t>,. Entre más información tengas de tu segmento mejor será el desarrollo del modelo que estás creando.</a:t>
            </a:r>
          </a:p>
          <a:p>
            <a:r>
              <a:rPr lang="es-CL" b="1" dirty="0"/>
              <a:t>Propuesta de Valor:</a:t>
            </a:r>
            <a:r>
              <a:rPr lang="es-CL" dirty="0"/>
              <a:t> Aquí es  muy importante descubrir cómo queremos generar VALOR  para nuestros clientes, con propuestas novedosas e innovadoras. Responde la pregunta </a:t>
            </a:r>
            <a:r>
              <a:rPr lang="es-CL" b="1" dirty="0"/>
              <a:t>¿ el Qué?</a:t>
            </a:r>
            <a:r>
              <a:rPr lang="es-CL" dirty="0"/>
              <a:t>. La finalidad de la propuesta de valor es solucionar un problema o satisfacer una necesidad del cliente. En este sentido, la propuesta de valor constituye una serie de ventajas que una empresa ofrece a los clientes y que la hace diferente en el mercado, el cliente debe percibir ese valor y será el determinante para elegir tu producto o servicio por encima de otros.</a:t>
            </a:r>
          </a:p>
          <a:p>
            <a:endParaRPr lang="es-CL" dirty="0"/>
          </a:p>
        </p:txBody>
      </p:sp>
    </p:spTree>
    <p:extLst>
      <p:ext uri="{BB962C8B-B14F-4D97-AF65-F5344CB8AC3E}">
        <p14:creationId xmlns:p14="http://schemas.microsoft.com/office/powerpoint/2010/main" val="10948777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0000" y="447188"/>
            <a:ext cx="10571998" cy="625474"/>
          </a:xfrm>
        </p:spPr>
        <p:txBody>
          <a:bodyPr/>
          <a:lstStyle/>
          <a:p>
            <a:r>
              <a:rPr lang="es-CL" dirty="0" smtClean="0"/>
              <a:t>Cont..</a:t>
            </a:r>
            <a:endParaRPr lang="es-CL" dirty="0"/>
          </a:p>
        </p:txBody>
      </p:sp>
      <p:sp>
        <p:nvSpPr>
          <p:cNvPr id="3" name="Marcador de contenido 2"/>
          <p:cNvSpPr>
            <a:spLocks noGrp="1"/>
          </p:cNvSpPr>
          <p:nvPr>
            <p:ph idx="1"/>
          </p:nvPr>
        </p:nvSpPr>
        <p:spPr>
          <a:xfrm>
            <a:off x="818712" y="2222287"/>
            <a:ext cx="10554574" cy="4407113"/>
          </a:xfrm>
        </p:spPr>
        <p:txBody>
          <a:bodyPr/>
          <a:lstStyle/>
          <a:p>
            <a:r>
              <a:rPr lang="es-CL" b="1" dirty="0"/>
              <a:t>Canales:</a:t>
            </a:r>
            <a:r>
              <a:rPr lang="es-CL" dirty="0"/>
              <a:t> Son los medios por el cual hacemos llegar los productos a nuestros clientes, aquí es donde la empresa estable los puntos de contacto con los clientes, determina los medios de </a:t>
            </a:r>
            <a:r>
              <a:rPr lang="es-CL" dirty="0" err="1"/>
              <a:t>comunicación</a:t>
            </a:r>
            <a:r>
              <a:rPr lang="es-CL" dirty="0"/>
              <a:t>, </a:t>
            </a:r>
            <a:r>
              <a:rPr lang="es-CL" dirty="0" err="1"/>
              <a:t>distribución</a:t>
            </a:r>
            <a:r>
              <a:rPr lang="es-CL" dirty="0"/>
              <a:t> y venta de los productos o servicios para los clientes.</a:t>
            </a:r>
          </a:p>
          <a:p>
            <a:r>
              <a:rPr lang="es-CL" b="1" dirty="0"/>
              <a:t>Relación con los Clientes:</a:t>
            </a:r>
            <a:r>
              <a:rPr lang="es-CL" dirty="0"/>
              <a:t> Aquí debes tener muy claro y muy creativo qué tipo de relación vamos a tener con nuestros clientes. La </a:t>
            </a:r>
            <a:r>
              <a:rPr lang="es-CL" dirty="0" err="1"/>
              <a:t>relación</a:t>
            </a:r>
            <a:r>
              <a:rPr lang="es-CL" dirty="0"/>
              <a:t> puede ser personal o automatizada. Las relaciones con los clientes deben estar basadas en crear vínculos positivos con los clientes, generando estrategias que los hagan felices y satisfechos con nuestros productos.</a:t>
            </a:r>
          </a:p>
          <a:p>
            <a:r>
              <a:rPr lang="es-CL" b="1" dirty="0"/>
              <a:t>Flujo de Ingresos:</a:t>
            </a:r>
            <a:r>
              <a:rPr lang="es-CL" dirty="0"/>
              <a:t> Aquí tenemos que tener claro cuál es valor que están dispuestos a pagar nuestros clientes por nuestros productos y cómo la competencia maneja la estrategia de precios. Se debe tener varias fuentes de ingreso que permitan percibirse con el mismo producto o servicio.</a:t>
            </a:r>
          </a:p>
          <a:p>
            <a:pPr marL="0" indent="0">
              <a:buNone/>
            </a:pPr>
            <a:endParaRPr lang="es-CL" dirty="0"/>
          </a:p>
        </p:txBody>
      </p:sp>
    </p:spTree>
    <p:extLst>
      <p:ext uri="{BB962C8B-B14F-4D97-AF65-F5344CB8AC3E}">
        <p14:creationId xmlns:p14="http://schemas.microsoft.com/office/powerpoint/2010/main" val="2307580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0000" y="447188"/>
            <a:ext cx="10571998" cy="643058"/>
          </a:xfrm>
        </p:spPr>
        <p:txBody>
          <a:bodyPr/>
          <a:lstStyle/>
          <a:p>
            <a:r>
              <a:rPr lang="es-CL" dirty="0" smtClean="0"/>
              <a:t>Cont..</a:t>
            </a:r>
            <a:endParaRPr lang="es-CL" dirty="0"/>
          </a:p>
        </p:txBody>
      </p:sp>
      <p:sp>
        <p:nvSpPr>
          <p:cNvPr id="3" name="Marcador de contenido 2"/>
          <p:cNvSpPr>
            <a:spLocks noGrp="1"/>
          </p:cNvSpPr>
          <p:nvPr>
            <p:ph idx="1"/>
          </p:nvPr>
        </p:nvSpPr>
        <p:spPr>
          <a:xfrm>
            <a:off x="818712" y="2031023"/>
            <a:ext cx="10554574" cy="4651131"/>
          </a:xfrm>
        </p:spPr>
        <p:txBody>
          <a:bodyPr>
            <a:normAutofit/>
          </a:bodyPr>
          <a:lstStyle/>
          <a:p>
            <a:r>
              <a:rPr lang="es-CL" b="1" dirty="0"/>
              <a:t>Recursos Claves: ¿</a:t>
            </a:r>
            <a:r>
              <a:rPr lang="es-CL" dirty="0"/>
              <a:t>qué recursos claves necesito para  generar Valor en mis productos? El emprendedor debe tener claro cuáles son los recursos claves que le permitan tener una propuesta de valor diferenciada. Los recursos clave pueden ser </a:t>
            </a:r>
            <a:r>
              <a:rPr lang="es-CL" dirty="0" err="1"/>
              <a:t>físicos</a:t>
            </a:r>
            <a:r>
              <a:rPr lang="es-CL" dirty="0"/>
              <a:t>, </a:t>
            </a:r>
            <a:r>
              <a:rPr lang="es-CL" dirty="0" err="1"/>
              <a:t>económicos</a:t>
            </a:r>
            <a:r>
              <a:rPr lang="es-CL" dirty="0"/>
              <a:t>, intelectuales o humanos. </a:t>
            </a:r>
            <a:r>
              <a:rPr lang="es-CL" dirty="0" err="1"/>
              <a:t>Además</a:t>
            </a:r>
            <a:r>
              <a:rPr lang="es-CL" dirty="0"/>
              <a:t>, la empresa puede tenerlos en propiedad o alquilarlos.</a:t>
            </a:r>
          </a:p>
          <a:p>
            <a:r>
              <a:rPr lang="es-CL" b="1" dirty="0"/>
              <a:t>Actividades Claves: ¿</a:t>
            </a:r>
            <a:r>
              <a:rPr lang="es-CL" dirty="0"/>
              <a:t>qué actividades  claves necesito desarrollar para  generar valor en mis productos o servicio?. Estas actividades son las acciones </a:t>
            </a:r>
            <a:r>
              <a:rPr lang="es-CL" dirty="0" err="1"/>
              <a:t>más</a:t>
            </a:r>
            <a:r>
              <a:rPr lang="es-CL" dirty="0"/>
              <a:t> importantes que debe emprender una empresa para tener </a:t>
            </a:r>
            <a:r>
              <a:rPr lang="es-CL" dirty="0" err="1"/>
              <a:t>éxito</a:t>
            </a:r>
            <a:r>
              <a:rPr lang="es-CL" dirty="0"/>
              <a:t>, y son necesarias para crear y ofrecer una propuesta de valor a nuestros clientes.</a:t>
            </a:r>
          </a:p>
          <a:p>
            <a:endParaRPr lang="es-CL" dirty="0"/>
          </a:p>
        </p:txBody>
      </p:sp>
    </p:spTree>
    <p:extLst>
      <p:ext uri="{BB962C8B-B14F-4D97-AF65-F5344CB8AC3E}">
        <p14:creationId xmlns:p14="http://schemas.microsoft.com/office/powerpoint/2010/main" val="1686265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0000" y="447188"/>
            <a:ext cx="10571998" cy="643058"/>
          </a:xfrm>
        </p:spPr>
        <p:txBody>
          <a:bodyPr/>
          <a:lstStyle/>
          <a:p>
            <a:r>
              <a:rPr lang="es-CL" dirty="0" smtClean="0"/>
              <a:t>Cont..</a:t>
            </a:r>
            <a:endParaRPr lang="es-CL" dirty="0"/>
          </a:p>
        </p:txBody>
      </p:sp>
      <p:sp>
        <p:nvSpPr>
          <p:cNvPr id="3" name="Marcador de contenido 2"/>
          <p:cNvSpPr>
            <a:spLocks noGrp="1"/>
          </p:cNvSpPr>
          <p:nvPr>
            <p:ph idx="1"/>
          </p:nvPr>
        </p:nvSpPr>
        <p:spPr>
          <a:xfrm>
            <a:off x="818712" y="2222287"/>
            <a:ext cx="10554574" cy="4327982"/>
          </a:xfrm>
        </p:spPr>
        <p:txBody>
          <a:bodyPr/>
          <a:lstStyle/>
          <a:p>
            <a:r>
              <a:rPr lang="es-CL" dirty="0"/>
              <a:t>Una vez que el emprendedor ha terminado de llenar los 9 bloques del modelo debe de socializarlo con sus clientes para poder ajustar los elementos que sean necesarios, es por ello que este formato se debe llenar con Post </a:t>
            </a:r>
            <a:r>
              <a:rPr lang="es-CL" dirty="0" err="1"/>
              <a:t>It</a:t>
            </a:r>
            <a:r>
              <a:rPr lang="es-CL" dirty="0"/>
              <a:t> de colores para quitar y poner los elementos necesarios de ajuste.</a:t>
            </a:r>
          </a:p>
          <a:p>
            <a:r>
              <a:rPr lang="es-CL" dirty="0"/>
              <a:t>Esta herramienta es muy útil ya que utiliza el tema de </a:t>
            </a:r>
            <a:r>
              <a:rPr lang="es-CL" b="1" dirty="0"/>
              <a:t>Innovación Estratégica</a:t>
            </a:r>
            <a:r>
              <a:rPr lang="es-CL" dirty="0"/>
              <a:t> que permite no sólo crear productos o servicios innovadores sino el  empleo del </a:t>
            </a:r>
            <a:r>
              <a:rPr lang="es-CL" b="1" dirty="0">
                <a:hlinkClick r:id="rId2"/>
              </a:rPr>
              <a:t>«Modelo de Negocios»</a:t>
            </a:r>
            <a:r>
              <a:rPr lang="es-CL" dirty="0"/>
              <a:t> como clave para permanecer en el mercado.</a:t>
            </a:r>
          </a:p>
          <a:p>
            <a:endParaRPr lang="es-CL" dirty="0"/>
          </a:p>
        </p:txBody>
      </p:sp>
    </p:spTree>
    <p:extLst>
      <p:ext uri="{BB962C8B-B14F-4D97-AF65-F5344CB8AC3E}">
        <p14:creationId xmlns:p14="http://schemas.microsoft.com/office/powerpoint/2010/main" val="608322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0000" y="447188"/>
            <a:ext cx="10571998" cy="678227"/>
          </a:xfrm>
        </p:spPr>
        <p:txBody>
          <a:bodyPr/>
          <a:lstStyle/>
          <a:p>
            <a:r>
              <a:rPr lang="es-CL" dirty="0" smtClean="0"/>
              <a:t>Cont..</a:t>
            </a:r>
            <a:endParaRPr lang="es-CL" dirty="0"/>
          </a:p>
        </p:txBody>
      </p:sp>
      <p:sp>
        <p:nvSpPr>
          <p:cNvPr id="3" name="Marcador de contenido 2"/>
          <p:cNvSpPr>
            <a:spLocks noGrp="1"/>
          </p:cNvSpPr>
          <p:nvPr>
            <p:ph idx="1"/>
          </p:nvPr>
        </p:nvSpPr>
        <p:spPr>
          <a:xfrm>
            <a:off x="818712" y="2222287"/>
            <a:ext cx="10554574" cy="4495036"/>
          </a:xfrm>
        </p:spPr>
        <p:txBody>
          <a:bodyPr/>
          <a:lstStyle/>
          <a:p>
            <a:r>
              <a:rPr lang="es-CL" b="1" dirty="0"/>
              <a:t>Alianzas:</a:t>
            </a:r>
            <a:r>
              <a:rPr lang="es-CL" dirty="0"/>
              <a:t> En este bloque es muy importante ya que debemos definir cuales serán nuestros socios estratégicos en proveedores, clientes y accionistas entre </a:t>
            </a:r>
            <a:r>
              <a:rPr lang="es-CL" dirty="0" err="1"/>
              <a:t>otros.Las</a:t>
            </a:r>
            <a:r>
              <a:rPr lang="es-CL" dirty="0"/>
              <a:t> alianzas son necesarias para las empresas y se hacen para crean para mejorar los modelos de negocio, reducir riesgos o adquirir recursos. Según Alex </a:t>
            </a:r>
            <a:r>
              <a:rPr lang="es-CL" dirty="0" err="1"/>
              <a:t>Osterwalder</a:t>
            </a:r>
            <a:r>
              <a:rPr lang="es-CL" dirty="0"/>
              <a:t> existen cuatro tipos de asociaciones: 1. </a:t>
            </a:r>
            <a:r>
              <a:rPr lang="es-CL" b="1" dirty="0"/>
              <a:t>Alianzas </a:t>
            </a:r>
            <a:r>
              <a:rPr lang="es-CL" b="1" dirty="0" err="1"/>
              <a:t>estratégicas</a:t>
            </a:r>
            <a:r>
              <a:rPr lang="es-CL" dirty="0"/>
              <a:t> entre empresas no competidoras. 2. </a:t>
            </a:r>
            <a:r>
              <a:rPr lang="es-CL" b="1" dirty="0" err="1"/>
              <a:t>Coopetición</a:t>
            </a:r>
            <a:r>
              <a:rPr lang="es-CL" dirty="0"/>
              <a:t>: asociaciones </a:t>
            </a:r>
            <a:r>
              <a:rPr lang="es-CL" dirty="0" err="1"/>
              <a:t>estratégicas</a:t>
            </a:r>
            <a:r>
              <a:rPr lang="es-CL" dirty="0"/>
              <a:t> entre empresas competidoras. 3. </a:t>
            </a:r>
            <a:r>
              <a:rPr lang="es-CL" b="1" dirty="0" err="1"/>
              <a:t>Joint</a:t>
            </a:r>
            <a:r>
              <a:rPr lang="es-CL" b="1" dirty="0"/>
              <a:t> </a:t>
            </a:r>
            <a:r>
              <a:rPr lang="es-CL" b="1" dirty="0" err="1"/>
              <a:t>ventures</a:t>
            </a:r>
            <a:r>
              <a:rPr lang="es-CL" b="1" dirty="0"/>
              <a:t>:</a:t>
            </a:r>
            <a:r>
              <a:rPr lang="es-CL" dirty="0"/>
              <a:t> (empresas conjuntas) para crear nuevos negocios 4. </a:t>
            </a:r>
            <a:r>
              <a:rPr lang="es-CL" b="1" dirty="0"/>
              <a:t>Relaciones cliente-proveedor</a:t>
            </a:r>
            <a:r>
              <a:rPr lang="es-CL" dirty="0"/>
              <a:t> para garantizar la fiabilidad de los suministros.</a:t>
            </a:r>
          </a:p>
          <a:p>
            <a:r>
              <a:rPr lang="es-CL" b="1" dirty="0"/>
              <a:t>Costos:</a:t>
            </a:r>
            <a:r>
              <a:rPr lang="es-CL" dirty="0"/>
              <a:t> Es muy importante saber que estructura de costos se va a implementar ya que en este punto  sabremos qué utilidad podríamos tener de nuestro negocio o emprendimiento. Los costos se establecen de tener claro sus actividades y recursos claves.</a:t>
            </a:r>
          </a:p>
          <a:p>
            <a:endParaRPr lang="es-CL" dirty="0"/>
          </a:p>
        </p:txBody>
      </p:sp>
    </p:spTree>
    <p:extLst>
      <p:ext uri="{BB962C8B-B14F-4D97-AF65-F5344CB8AC3E}">
        <p14:creationId xmlns:p14="http://schemas.microsoft.com/office/powerpoint/2010/main" val="2702978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Presentación del modelo </a:t>
            </a:r>
            <a:r>
              <a:rPr lang="es-CL" dirty="0" err="1" smtClean="0"/>
              <a:t>Canvas</a:t>
            </a:r>
            <a:endParaRPr lang="es-CL" dirty="0"/>
          </a:p>
        </p:txBody>
      </p:sp>
      <p:sp>
        <p:nvSpPr>
          <p:cNvPr id="3" name="Marcador de contenido 2"/>
          <p:cNvSpPr>
            <a:spLocks noGrp="1"/>
          </p:cNvSpPr>
          <p:nvPr>
            <p:ph idx="1"/>
          </p:nvPr>
        </p:nvSpPr>
        <p:spPr/>
        <p:txBody>
          <a:bodyPr/>
          <a:lstStyle/>
          <a:p>
            <a:pPr marL="0" indent="0">
              <a:buNone/>
            </a:pPr>
            <a:r>
              <a:rPr lang="es-CL" dirty="0"/>
              <a:t>https://youtu.be/GGIGA801gqs</a:t>
            </a:r>
          </a:p>
        </p:txBody>
      </p:sp>
    </p:spTree>
    <p:extLst>
      <p:ext uri="{BB962C8B-B14F-4D97-AF65-F5344CB8AC3E}">
        <p14:creationId xmlns:p14="http://schemas.microsoft.com/office/powerpoint/2010/main" val="2847736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¿Qué es un modelo de negocios?</a:t>
            </a:r>
            <a:endParaRPr lang="es-CL" dirty="0"/>
          </a:p>
        </p:txBody>
      </p:sp>
      <p:sp>
        <p:nvSpPr>
          <p:cNvPr id="3" name="Marcador de contenido 2"/>
          <p:cNvSpPr>
            <a:spLocks noGrp="1"/>
          </p:cNvSpPr>
          <p:nvPr>
            <p:ph idx="1"/>
          </p:nvPr>
        </p:nvSpPr>
        <p:spPr/>
        <p:txBody>
          <a:bodyPr>
            <a:normAutofit lnSpcReduction="10000"/>
          </a:bodyPr>
          <a:lstStyle/>
          <a:p>
            <a:pPr algn="just"/>
            <a:r>
              <a:rPr lang="es-CL" dirty="0"/>
              <a:t>Los modelos de negocio son modelos esquemáticos que describen la manera en que las empresas crean y producen valor para sus clientes y la recompensa que obtienen de ello. El concepto de modelo de negocio abarca el producto o servicio, el cliente y el mercado, el papel de la empresa dentro de la cadena de valor y el motor económico que le permite alcanzar sus objetivos de rentabilidad y </a:t>
            </a:r>
            <a:r>
              <a:rPr lang="es-CL" dirty="0" smtClean="0"/>
              <a:t>crecimiento.</a:t>
            </a:r>
          </a:p>
          <a:p>
            <a:pPr algn="just"/>
            <a:r>
              <a:rPr lang="es-CL" dirty="0"/>
              <a:t>Un modelo de negocio es un plan de acción estructurado que tiene como objetivo aportar orden y disciplina al caótico proceso de creación, expansión y gestión de un negocio. Algunos autores definen el concepto de modelo de negocio en líneas muy generales,1 pero creo que esto limita su utilidad. Mi visión de este concepto se centra en el modo en que la empresa crea valor y obtiene ingresos y beneficios, lo que se define a través de tres elementos fundamentales: un </a:t>
            </a:r>
            <a:r>
              <a:rPr lang="es-CL" i="1" dirty="0"/>
              <a:t>modelo de creación de valor</a:t>
            </a:r>
            <a:r>
              <a:rPr lang="es-CL" dirty="0"/>
              <a:t>, un </a:t>
            </a:r>
            <a:r>
              <a:rPr lang="es-CL" i="1" dirty="0"/>
              <a:t>modelo de beneficio</a:t>
            </a:r>
            <a:r>
              <a:rPr lang="es-CL" dirty="0"/>
              <a:t> y </a:t>
            </a:r>
            <a:r>
              <a:rPr lang="es-CL" i="1" dirty="0"/>
              <a:t>la lógica</a:t>
            </a:r>
            <a:r>
              <a:rPr lang="es-CL" dirty="0"/>
              <a:t> de los negocios. Cada uno de estos elementos se concreta respondiendo a unas cuestiones básicas:</a:t>
            </a:r>
          </a:p>
        </p:txBody>
      </p:sp>
    </p:spTree>
    <p:extLst>
      <p:ext uri="{BB962C8B-B14F-4D97-AF65-F5344CB8AC3E}">
        <p14:creationId xmlns:p14="http://schemas.microsoft.com/office/powerpoint/2010/main" val="172352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2000"/>
                                        <p:tgtEl>
                                          <p:spTgt spid="3">
                                            <p:txEl>
                                              <p:pRg st="1" end="1"/>
                                            </p:txEl>
                                          </p:spTgt>
                                        </p:tgtEl>
                                      </p:cBhvr>
                                    </p:animEffect>
                                    <p:anim calcmode="lin" valueType="num">
                                      <p:cBhvr>
                                        <p:cTn id="16"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7"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Modelo de creación de valor</a:t>
            </a:r>
            <a:endParaRPr lang="es-CL" dirty="0"/>
          </a:p>
        </p:txBody>
      </p:sp>
      <p:sp>
        <p:nvSpPr>
          <p:cNvPr id="3" name="Marcador de contenido 2"/>
          <p:cNvSpPr>
            <a:spLocks noGrp="1"/>
          </p:cNvSpPr>
          <p:nvPr>
            <p:ph idx="1"/>
          </p:nvPr>
        </p:nvSpPr>
        <p:spPr/>
        <p:txBody>
          <a:bodyPr/>
          <a:lstStyle/>
          <a:p>
            <a:r>
              <a:rPr lang="es-CL" dirty="0"/>
              <a:t>¿Quiénes son los clientes y cuál es la oferta de productos y servicios de la empresa?</a:t>
            </a:r>
          </a:p>
          <a:p>
            <a:r>
              <a:rPr lang="es-CL" dirty="0"/>
              <a:t>¿Cómo crea la oferta un valor diferenciado para estos clientes?</a:t>
            </a:r>
          </a:p>
          <a:p>
            <a:r>
              <a:rPr lang="es-CL" dirty="0"/>
              <a:t>¿Cuáles son sus estrategias de mercado?</a:t>
            </a:r>
          </a:p>
          <a:p>
            <a:r>
              <a:rPr lang="es-CL" dirty="0"/>
              <a:t>¿Cuál es la cadena de valor para la oferta y en qué partes de dicha cadena participa la empresa?</a:t>
            </a:r>
          </a:p>
          <a:p>
            <a:endParaRPr lang="es-CL" dirty="0"/>
          </a:p>
        </p:txBody>
      </p:sp>
    </p:spTree>
    <p:extLst>
      <p:ext uri="{BB962C8B-B14F-4D97-AF65-F5344CB8AC3E}">
        <p14:creationId xmlns:p14="http://schemas.microsoft.com/office/powerpoint/2010/main" val="2471074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Modelo de beneficio</a:t>
            </a:r>
            <a:endParaRPr lang="es-CL" dirty="0"/>
          </a:p>
        </p:txBody>
      </p:sp>
      <p:sp>
        <p:nvSpPr>
          <p:cNvPr id="3" name="Marcador de contenido 2"/>
          <p:cNvSpPr>
            <a:spLocks noGrp="1"/>
          </p:cNvSpPr>
          <p:nvPr>
            <p:ph idx="1"/>
          </p:nvPr>
        </p:nvSpPr>
        <p:spPr/>
        <p:txBody>
          <a:bodyPr/>
          <a:lstStyle/>
          <a:p>
            <a:r>
              <a:rPr lang="es-CL" dirty="0"/>
              <a:t>¿Cuáles son las fuentes de ingresos de la empresa?</a:t>
            </a:r>
          </a:p>
          <a:p>
            <a:r>
              <a:rPr lang="es-CL" dirty="0"/>
              <a:t>¿Qué estructura de </a:t>
            </a:r>
            <a:r>
              <a:rPr lang="es-CL" dirty="0" smtClean="0"/>
              <a:t>costos </a:t>
            </a:r>
            <a:r>
              <a:rPr lang="es-CL" dirty="0"/>
              <a:t>tiene?</a:t>
            </a:r>
          </a:p>
          <a:p>
            <a:r>
              <a:rPr lang="es-CL" dirty="0"/>
              <a:t>¿Cuáles son sus impulsores clave de rentabilidad?</a:t>
            </a:r>
          </a:p>
          <a:p>
            <a:endParaRPr lang="es-CL" dirty="0"/>
          </a:p>
        </p:txBody>
      </p:sp>
    </p:spTree>
    <p:extLst>
      <p:ext uri="{BB962C8B-B14F-4D97-AF65-F5344CB8AC3E}">
        <p14:creationId xmlns:p14="http://schemas.microsoft.com/office/powerpoint/2010/main" val="312645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0000" y="149469"/>
            <a:ext cx="10571998" cy="1268169"/>
          </a:xfrm>
        </p:spPr>
        <p:txBody>
          <a:bodyPr/>
          <a:lstStyle/>
          <a:p>
            <a:r>
              <a:rPr lang="es-CL" dirty="0" smtClean="0"/>
              <a:t>Lógica : ¿cómo alcanzará la empresa sus objetivos de beneficio y crecimiento?</a:t>
            </a:r>
            <a:endParaRPr lang="es-CL" dirty="0"/>
          </a:p>
        </p:txBody>
      </p:sp>
      <p:sp>
        <p:nvSpPr>
          <p:cNvPr id="3" name="Marcador de contenido 2"/>
          <p:cNvSpPr>
            <a:spLocks noGrp="1"/>
          </p:cNvSpPr>
          <p:nvPr>
            <p:ph idx="1"/>
          </p:nvPr>
        </p:nvSpPr>
        <p:spPr/>
        <p:txBody>
          <a:bodyPr/>
          <a:lstStyle/>
          <a:p>
            <a:r>
              <a:rPr lang="es-CL" dirty="0"/>
              <a:t>El primer paso en la construcción o el análisis de un modelo de negocio es especificar un modelo de creación de valor. Esto implica, en primer lugar, identificar clientes finales y la oferta que generará valor diferenciado para ellos</a:t>
            </a:r>
            <a:r>
              <a:rPr lang="es-CL" dirty="0" smtClean="0"/>
              <a:t>.</a:t>
            </a:r>
          </a:p>
          <a:p>
            <a:r>
              <a:rPr lang="es-CL" dirty="0"/>
              <a:t>La diferenciación es fundamental: para atraer clientes y conseguir beneficios, la oferta tiene que superar a la de la competencia en una dimensión que suponga una diferencia sustancial para los </a:t>
            </a:r>
            <a:r>
              <a:rPr lang="es-CL" dirty="0" smtClean="0"/>
              <a:t>clientes.</a:t>
            </a:r>
          </a:p>
          <a:p>
            <a:r>
              <a:rPr lang="es-CL" dirty="0"/>
              <a:t>Contar con un producto o un servicio que verdaderamente resuelve un problema importante para un segmento de clientes bien definido es un buen comienzo, pero no basta</a:t>
            </a:r>
            <a:r>
              <a:rPr lang="es-CL" dirty="0" smtClean="0"/>
              <a:t>.</a:t>
            </a:r>
          </a:p>
          <a:p>
            <a:r>
              <a:rPr lang="es-CL" dirty="0"/>
              <a:t>la creación de valor se produce a lo largo de toda una cadena de </a:t>
            </a:r>
            <a:r>
              <a:rPr lang="es-CL" dirty="0" smtClean="0"/>
              <a:t>valor.</a:t>
            </a:r>
            <a:endParaRPr lang="es-CL" dirty="0"/>
          </a:p>
        </p:txBody>
      </p:sp>
    </p:spTree>
    <p:extLst>
      <p:ext uri="{BB962C8B-B14F-4D97-AF65-F5344CB8AC3E}">
        <p14:creationId xmlns:p14="http://schemas.microsoft.com/office/powerpoint/2010/main" val="2476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anim calcmode="lin" valueType="num">
                                      <p:cBhvr>
                                        <p:cTn id="15"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2000"/>
                                        <p:tgtEl>
                                          <p:spTgt spid="3">
                                            <p:txEl>
                                              <p:pRg st="2" end="2"/>
                                            </p:txEl>
                                          </p:spTgt>
                                        </p:tgtEl>
                                      </p:cBhvr>
                                    </p:animEffect>
                                    <p:anim calcmode="lin" valueType="num">
                                      <p:cBhvr>
                                        <p:cTn id="22"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3"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2000"/>
                                        <p:tgtEl>
                                          <p:spTgt spid="3">
                                            <p:txEl>
                                              <p:pRg st="3" end="3"/>
                                            </p:txEl>
                                          </p:spTgt>
                                        </p:tgtEl>
                                      </p:cBhvr>
                                    </p:animEffect>
                                    <p:anim calcmode="lin" valueType="num">
                                      <p:cBhvr>
                                        <p:cTn id="29"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0" dur="2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b="0" dirty="0"/>
              <a:t>El </a:t>
            </a:r>
            <a:r>
              <a:rPr lang="es-CL" b="0" dirty="0" smtClean="0"/>
              <a:t>“bucle </a:t>
            </a:r>
            <a:r>
              <a:rPr lang="es-CL" b="0" dirty="0"/>
              <a:t>de </a:t>
            </a:r>
            <a:r>
              <a:rPr lang="es-CL" b="0" dirty="0" smtClean="0"/>
              <a:t>productividad” </a:t>
            </a:r>
            <a:r>
              <a:rPr lang="es-CL" b="0" dirty="0"/>
              <a:t>de </a:t>
            </a:r>
            <a:r>
              <a:rPr lang="es-CL" b="0" dirty="0" err="1"/>
              <a:t>Walmart</a:t>
            </a:r>
            <a:endParaRPr lang="es-CL" dirty="0"/>
          </a:p>
        </p:txBody>
      </p:sp>
      <p:sp>
        <p:nvSpPr>
          <p:cNvPr id="3" name="Marcador de contenido 2"/>
          <p:cNvSpPr>
            <a:spLocks noGrp="1"/>
          </p:cNvSpPr>
          <p:nvPr>
            <p:ph idx="1"/>
          </p:nvPr>
        </p:nvSpPr>
        <p:spPr>
          <a:xfrm>
            <a:off x="818712" y="2222287"/>
            <a:ext cx="10554574" cy="4301605"/>
          </a:xfrm>
        </p:spPr>
        <p:txBody>
          <a:bodyPr/>
          <a:lstStyle/>
          <a:p>
            <a:pPr marL="0" indent="0">
              <a:buNone/>
            </a:pPr>
            <a:endParaRPr lang="es-CL" dirty="0"/>
          </a:p>
        </p:txBody>
      </p:sp>
      <p:graphicFrame>
        <p:nvGraphicFramePr>
          <p:cNvPr id="4" name="Objeto 3"/>
          <p:cNvGraphicFramePr>
            <a:graphicFrameLocks noChangeAspect="1"/>
          </p:cNvGraphicFramePr>
          <p:nvPr>
            <p:extLst>
              <p:ext uri="{D42A27DB-BD31-4B8C-83A1-F6EECF244321}">
                <p14:modId xmlns:p14="http://schemas.microsoft.com/office/powerpoint/2010/main" val="2017491437"/>
              </p:ext>
            </p:extLst>
          </p:nvPr>
        </p:nvGraphicFramePr>
        <p:xfrm>
          <a:off x="3257549" y="2338707"/>
          <a:ext cx="5676900" cy="4068763"/>
        </p:xfrm>
        <a:graphic>
          <a:graphicData uri="http://schemas.openxmlformats.org/presentationml/2006/ole">
            <mc:AlternateContent xmlns:mc="http://schemas.openxmlformats.org/markup-compatibility/2006">
              <mc:Choice xmlns:v="urn:schemas-microsoft-com:vml" Requires="v">
                <p:oleObj spid="_x0000_s1030" name="Imagen de mapa de bits" r:id="rId3" imgW="5676840" imgH="4069080" progId="Paint.Picture">
                  <p:embed/>
                </p:oleObj>
              </mc:Choice>
              <mc:Fallback>
                <p:oleObj name="Imagen de mapa de bits" r:id="rId3" imgW="5676840" imgH="4069080" progId="Paint.Picture">
                  <p:embed/>
                  <p:pic>
                    <p:nvPicPr>
                      <p:cNvPr id="0" name=""/>
                      <p:cNvPicPr/>
                      <p:nvPr/>
                    </p:nvPicPr>
                    <p:blipFill>
                      <a:blip r:embed="rId4"/>
                      <a:stretch>
                        <a:fillRect/>
                      </a:stretch>
                    </p:blipFill>
                    <p:spPr>
                      <a:xfrm>
                        <a:off x="3257549" y="2338707"/>
                        <a:ext cx="5676900" cy="4068763"/>
                      </a:xfrm>
                      <a:prstGeom prst="rect">
                        <a:avLst/>
                      </a:prstGeom>
                    </p:spPr>
                  </p:pic>
                </p:oleObj>
              </mc:Fallback>
            </mc:AlternateContent>
          </a:graphicData>
        </a:graphic>
      </p:graphicFrame>
    </p:spTree>
    <p:extLst>
      <p:ext uri="{BB962C8B-B14F-4D97-AF65-F5344CB8AC3E}">
        <p14:creationId xmlns:p14="http://schemas.microsoft.com/office/powerpoint/2010/main" val="1872990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Modelo </a:t>
            </a:r>
            <a:r>
              <a:rPr lang="es-CL" dirty="0" err="1" smtClean="0"/>
              <a:t>Canvas</a:t>
            </a:r>
            <a:endParaRPr lang="es-CL" dirty="0"/>
          </a:p>
        </p:txBody>
      </p:sp>
      <p:sp>
        <p:nvSpPr>
          <p:cNvPr id="3" name="Marcador de contenido 2"/>
          <p:cNvSpPr>
            <a:spLocks noGrp="1"/>
          </p:cNvSpPr>
          <p:nvPr>
            <p:ph idx="1"/>
          </p:nvPr>
        </p:nvSpPr>
        <p:spPr/>
        <p:txBody>
          <a:bodyPr/>
          <a:lstStyle/>
          <a:p>
            <a:pPr algn="just"/>
            <a:r>
              <a:rPr lang="es-CL" dirty="0"/>
              <a:t>El </a:t>
            </a:r>
            <a:r>
              <a:rPr lang="es-CL" b="1" i="1" dirty="0"/>
              <a:t>Business </a:t>
            </a:r>
            <a:r>
              <a:rPr lang="es-CL" b="1" i="1" dirty="0" err="1"/>
              <a:t>Model</a:t>
            </a:r>
            <a:r>
              <a:rPr lang="es-CL" b="1" i="1" dirty="0"/>
              <a:t> </a:t>
            </a:r>
            <a:r>
              <a:rPr lang="es-CL" b="1" i="1" dirty="0" err="1"/>
              <a:t>Canvas</a:t>
            </a:r>
            <a:r>
              <a:rPr lang="es-CL" dirty="0"/>
              <a:t> o </a:t>
            </a:r>
            <a:r>
              <a:rPr lang="es-CL" b="1" dirty="0"/>
              <a:t>Modelo </a:t>
            </a:r>
            <a:r>
              <a:rPr lang="es-CL" b="1" dirty="0" err="1"/>
              <a:t>Canvas</a:t>
            </a:r>
            <a:r>
              <a:rPr lang="es-CL" dirty="0"/>
              <a:t> es un modelo muy visual con el que podremos ordenar nuestras ideas a la hora de definir cuál será nuestro </a:t>
            </a:r>
            <a:r>
              <a:rPr lang="es-CL" b="1" dirty="0">
                <a:hlinkClick r:id="rId2"/>
              </a:rPr>
              <a:t>modelo de negocio</a:t>
            </a:r>
            <a:r>
              <a:rPr lang="es-CL" dirty="0"/>
              <a:t>. Desarrollado por </a:t>
            </a:r>
            <a:r>
              <a:rPr lang="es-CL" b="1" dirty="0"/>
              <a:t>Alexander </a:t>
            </a:r>
            <a:r>
              <a:rPr lang="es-CL" b="1" dirty="0" err="1"/>
              <a:t>Osterwalder</a:t>
            </a:r>
            <a:r>
              <a:rPr lang="es-CL" dirty="0"/>
              <a:t>, se trata de un modelo ideal para determinar y crear modelos innovadores con el objetivo de generar valor para los clientes, definiendo y creando modelos de negocio innovadores a través de cuatro grandes áreas </a:t>
            </a:r>
            <a:r>
              <a:rPr lang="es-CL" b="1" dirty="0"/>
              <a:t>(los clientes, la oferta, la infraestructura y la viabilidad económica)</a:t>
            </a:r>
            <a:r>
              <a:rPr lang="es-CL" dirty="0"/>
              <a:t> que se desarrollan en nueve divisiones, apartados o casillas.</a:t>
            </a:r>
          </a:p>
        </p:txBody>
      </p:sp>
    </p:spTree>
    <p:extLst>
      <p:ext uri="{BB962C8B-B14F-4D97-AF65-F5344CB8AC3E}">
        <p14:creationId xmlns:p14="http://schemas.microsoft.com/office/powerpoint/2010/main" val="4088265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Cont..</a:t>
            </a:r>
            <a:endParaRPr lang="es-CL" dirty="0"/>
          </a:p>
        </p:txBody>
      </p:sp>
      <p:sp>
        <p:nvSpPr>
          <p:cNvPr id="3" name="Marcador de contenido 2"/>
          <p:cNvSpPr>
            <a:spLocks noGrp="1"/>
          </p:cNvSpPr>
          <p:nvPr>
            <p:ph idx="1"/>
          </p:nvPr>
        </p:nvSpPr>
        <p:spPr/>
        <p:txBody>
          <a:bodyPr/>
          <a:lstStyle/>
          <a:p>
            <a:r>
              <a:rPr lang="es-CL" dirty="0"/>
              <a:t>Hablamos de un modelo simple que permite su uso con facilidad, sin que eso suponga que se dejen de lado las cuestiones más estratégicas que repercuten en un negocio. Abordando la problemática de la empresa desde un punto de vista interno y otro externo, el </a:t>
            </a:r>
            <a:r>
              <a:rPr lang="es-CL" b="1" dirty="0"/>
              <a:t>Modelo </a:t>
            </a:r>
            <a:r>
              <a:rPr lang="es-CL" b="1" dirty="0" err="1"/>
              <a:t>Canvas</a:t>
            </a:r>
            <a:r>
              <a:rPr lang="es-CL" dirty="0"/>
              <a:t> permite que tengamos una idea clara del proyecto con un simple golpe de vista. Eso sí, para llevarlo a cabo se deben ir completando sus apartados en el orden correcto.</a:t>
            </a:r>
          </a:p>
        </p:txBody>
      </p:sp>
    </p:spTree>
    <p:extLst>
      <p:ext uri="{BB962C8B-B14F-4D97-AF65-F5344CB8AC3E}">
        <p14:creationId xmlns:p14="http://schemas.microsoft.com/office/powerpoint/2010/main" val="37698693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0000" y="114300"/>
            <a:ext cx="10571998" cy="1303338"/>
          </a:xfrm>
        </p:spPr>
        <p:txBody>
          <a:bodyPr/>
          <a:lstStyle/>
          <a:p>
            <a:r>
              <a:rPr lang="es-CL" sz="2800" dirty="0"/>
              <a:t>Para qué sirve el </a:t>
            </a:r>
            <a:r>
              <a:rPr lang="es-CL" sz="2800" i="1" dirty="0"/>
              <a:t>Business </a:t>
            </a:r>
            <a:r>
              <a:rPr lang="es-CL" sz="2800" i="1" dirty="0" err="1"/>
              <a:t>Model</a:t>
            </a:r>
            <a:r>
              <a:rPr lang="es-CL" sz="2800" i="1" dirty="0"/>
              <a:t> </a:t>
            </a:r>
            <a:r>
              <a:rPr lang="es-CL" sz="2800" i="1" dirty="0" err="1"/>
              <a:t>Canvas</a:t>
            </a:r>
            <a:r>
              <a:rPr lang="es-CL" sz="2800" dirty="0"/>
              <a:t> o </a:t>
            </a:r>
            <a:r>
              <a:rPr lang="es-CL" sz="2800" dirty="0" err="1"/>
              <a:t>Canvas</a:t>
            </a:r>
            <a:r>
              <a:rPr lang="es-CL" sz="2800" dirty="0"/>
              <a:t> de modelo de negocio</a:t>
            </a:r>
            <a:r>
              <a:rPr lang="es-CL" sz="2800" b="0" dirty="0"/>
              <a:t/>
            </a:r>
            <a:br>
              <a:rPr lang="es-CL" sz="2800" b="0" dirty="0"/>
            </a:br>
            <a:endParaRPr lang="es-CL" sz="2800" dirty="0"/>
          </a:p>
        </p:txBody>
      </p:sp>
      <p:sp>
        <p:nvSpPr>
          <p:cNvPr id="3" name="Marcador de contenido 2"/>
          <p:cNvSpPr>
            <a:spLocks noGrp="1"/>
          </p:cNvSpPr>
          <p:nvPr>
            <p:ph idx="1"/>
          </p:nvPr>
        </p:nvSpPr>
        <p:spPr/>
        <p:txBody>
          <a:bodyPr/>
          <a:lstStyle/>
          <a:p>
            <a:r>
              <a:rPr lang="es-CL" dirty="0"/>
              <a:t>1. </a:t>
            </a:r>
            <a:r>
              <a:rPr lang="es-CL" b="1" dirty="0"/>
              <a:t>Definir cómo hacer llegar tus productos y servicios a tus clientes</a:t>
            </a:r>
            <a:r>
              <a:rPr lang="es-CL" dirty="0"/>
              <a:t>, fomentando el pensamiento creativo y permitiéndote identificar tus ventajas competitivas, con lo que potenciarás la innovación de tus productos.</a:t>
            </a:r>
          </a:p>
          <a:p>
            <a:r>
              <a:rPr lang="es-CL" dirty="0"/>
              <a:t>2. </a:t>
            </a:r>
            <a:r>
              <a:rPr lang="es-CL" b="1" dirty="0"/>
              <a:t>Obtener una visión clara de tu modelo de negocio</a:t>
            </a:r>
            <a:r>
              <a:rPr lang="es-CL" dirty="0"/>
              <a:t>, que podrás modificar fácilmente gracias a su simplicidad. Hablamos de una herramienta que servirá a todo tu equipo, así como a los inversores y socios que necesiten conocer tu proyecto de forma intuitiva y visual.</a:t>
            </a:r>
          </a:p>
          <a:p>
            <a:endParaRPr lang="es-CL" dirty="0"/>
          </a:p>
        </p:txBody>
      </p:sp>
    </p:spTree>
    <p:extLst>
      <p:ext uri="{BB962C8B-B14F-4D97-AF65-F5344CB8AC3E}">
        <p14:creationId xmlns:p14="http://schemas.microsoft.com/office/powerpoint/2010/main" val="396748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anim calcmode="lin" valueType="num">
                                      <p:cBhvr>
                                        <p:cTn id="15"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Citable</Template>
  <TotalTime>40</TotalTime>
  <Words>586</Words>
  <Application>Microsoft Office PowerPoint</Application>
  <PresentationFormat>Panorámica</PresentationFormat>
  <Paragraphs>50</Paragraphs>
  <Slides>17</Slides>
  <Notes>0</Notes>
  <HiddenSlides>0</HiddenSlides>
  <MMClips>0</MMClips>
  <ScaleCrop>false</ScaleCrop>
  <HeadingPairs>
    <vt:vector size="8" baseType="variant">
      <vt:variant>
        <vt:lpstr>Fuentes usadas</vt:lpstr>
      </vt:variant>
      <vt:variant>
        <vt:i4>2</vt:i4>
      </vt:variant>
      <vt:variant>
        <vt:lpstr>Tema</vt:lpstr>
      </vt:variant>
      <vt:variant>
        <vt:i4>1</vt:i4>
      </vt:variant>
      <vt:variant>
        <vt:lpstr>Servidores OLE incrustados</vt:lpstr>
      </vt:variant>
      <vt:variant>
        <vt:i4>2</vt:i4>
      </vt:variant>
      <vt:variant>
        <vt:lpstr>Títulos de diapositiva</vt:lpstr>
      </vt:variant>
      <vt:variant>
        <vt:i4>17</vt:i4>
      </vt:variant>
    </vt:vector>
  </HeadingPairs>
  <TitlesOfParts>
    <vt:vector size="22" baseType="lpstr">
      <vt:lpstr>Century Gothic</vt:lpstr>
      <vt:lpstr>Wingdings 2</vt:lpstr>
      <vt:lpstr>Citable</vt:lpstr>
      <vt:lpstr>Imagen de mapa de bits</vt:lpstr>
      <vt:lpstr>Imagen de pincel</vt:lpstr>
      <vt:lpstr>Modelo de negocios asociados a la producción y distribución de software y contenido</vt:lpstr>
      <vt:lpstr>¿Qué es un modelo de negocios?</vt:lpstr>
      <vt:lpstr>Modelo de creación de valor</vt:lpstr>
      <vt:lpstr>Modelo de beneficio</vt:lpstr>
      <vt:lpstr>Lógica : ¿cómo alcanzará la empresa sus objetivos de beneficio y crecimiento?</vt:lpstr>
      <vt:lpstr>El “bucle de productividad” de Walmart</vt:lpstr>
      <vt:lpstr>Modelo Canvas</vt:lpstr>
      <vt:lpstr>Cont..</vt:lpstr>
      <vt:lpstr>Para qué sirve el Business Model Canvas o Canvas de modelo de negocio </vt:lpstr>
      <vt:lpstr>Cont..</vt:lpstr>
      <vt:lpstr>Plantilla de Canvas</vt:lpstr>
      <vt:lpstr>Estructura</vt:lpstr>
      <vt:lpstr>Cont..</vt:lpstr>
      <vt:lpstr>Cont..</vt:lpstr>
      <vt:lpstr>Cont..</vt:lpstr>
      <vt:lpstr>Cont..</vt:lpstr>
      <vt:lpstr>Presentación del modelo Canvas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de negocios asociados a la producción y distribución de software y contenido</dc:title>
  <dc:creator>Usuario de Windows</dc:creator>
  <cp:lastModifiedBy>Usuario de Windows</cp:lastModifiedBy>
  <cp:revision>7</cp:revision>
  <dcterms:created xsi:type="dcterms:W3CDTF">2022-04-10T23:09:14Z</dcterms:created>
  <dcterms:modified xsi:type="dcterms:W3CDTF">2022-04-11T14:06:00Z</dcterms:modified>
</cp:coreProperties>
</file>