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1" r:id="rId4"/>
    <p:sldId id="282" r:id="rId5"/>
    <p:sldId id="285" r:id="rId6"/>
    <p:sldId id="286" r:id="rId7"/>
    <p:sldId id="287" r:id="rId8"/>
    <p:sldId id="288" r:id="rId9"/>
    <p:sldId id="260" r:id="rId10"/>
    <p:sldId id="261" r:id="rId11"/>
    <p:sldId id="262" r:id="rId12"/>
    <p:sldId id="263" r:id="rId13"/>
    <p:sldId id="268" r:id="rId14"/>
    <p:sldId id="269" r:id="rId15"/>
    <p:sldId id="270" r:id="rId16"/>
    <p:sldId id="271" r:id="rId17"/>
    <p:sldId id="272" r:id="rId18"/>
    <p:sldId id="273" r:id="rId19"/>
    <p:sldId id="274" r:id="rId20"/>
    <p:sldId id="275" r:id="rId21"/>
    <p:sldId id="289" r:id="rId22"/>
    <p:sldId id="276" r:id="rId23"/>
    <p:sldId id="290" r:id="rId24"/>
    <p:sldId id="291" r:id="rId25"/>
    <p:sldId id="277" r:id="rId26"/>
    <p:sldId id="278" r:id="rId27"/>
    <p:sldId id="27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sorterViewPr>
    <p:cViewPr>
      <p:scale>
        <a:sx n="100" d="100"/>
        <a:sy n="100" d="100"/>
      </p:scale>
      <p:origin x="0" y="-4589"/>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46C117F-5CCF-4837-BE5F-2B92066CAFAF}" type="datetimeFigureOut">
              <a:rPr lang="en-US" dirty="0"/>
              <a:t>4/21/2022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4EB90BD-B6CE-46B7-997F-7313B992CCDC}" type="datetimeFigureOut">
              <a:rPr lang="en-US" dirty="0"/>
              <a:t>4/21/2022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DB9D11F-B188-461D-B23F-39381795C052}" type="datetimeFigureOut">
              <a:rPr lang="en-US" dirty="0"/>
              <a:t>4/21/2022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52E6D8D9-55A2-4063-B0F3-121F44549695}" type="datetimeFigureOut">
              <a:rPr lang="en-US" dirty="0"/>
              <a:t>4/21/2022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D4B24536-994D-4021-A283-9F449C0DB509}" type="datetimeFigureOut">
              <a:rPr lang="en-US" dirty="0"/>
              <a:t>4/21/2022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3CBBBB78-C96F-47B7-AB17-D852CA960AC9}" type="datetimeFigureOut">
              <a:rPr lang="en-US" dirty="0"/>
              <a:t>4/21/2022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4/21/2022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30578ACC-22D6-47C1-A373-4FD133E34F3C}" type="datetimeFigureOut">
              <a:rPr lang="en-US" dirty="0"/>
              <a:t>4/21/2022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E331444B-B92B-4E27-8C94-BB93EAF5CB18}" type="datetimeFigureOut">
              <a:rPr lang="en-US" dirty="0"/>
              <a:t>4/21/2022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63EFA5E-FA76-400D-B3DC-F0BA90E6D107}" type="datetimeFigureOut">
              <a:rPr lang="en-US" dirty="0"/>
              <a:t>4/21/2022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4/21/2022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iebschool.com/blog/finanzas-para-dummies-finanzas/" TargetMode="External"/><Relationship Id="rId2" Type="http://schemas.openxmlformats.org/officeDocument/2006/relationships/hyperlink" Target="https://www.iebschool.com/blog/que-es-fintech-finanza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iebschool.com/blog/metricas-marketplace-mas-utilizadas-e-commerc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iebschool.com/blog/comercio-online-ecommerc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iebschool.com/blog/medios-sociales-mas-utilizadas-redes-sociales/" TargetMode="External"/><Relationship Id="rId2" Type="http://schemas.openxmlformats.org/officeDocument/2006/relationships/hyperlink" Target="https://www.iebschool.com/blog/comercio-online-ecommerc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iebschool.com/blog/que-es-una-startup-lean-startup/" TargetMode="External"/><Relationship Id="rId2" Type="http://schemas.openxmlformats.org/officeDocument/2006/relationships/hyperlink" Target="https://www.iebschool.com/blog/que-es-saas-definicion-ventajas-digital-busines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es-CL" dirty="0" smtClean="0"/>
              <a:t>Modelos de negocios</a:t>
            </a:r>
            <a:endParaRPr lang="es-CL" dirty="0"/>
          </a:p>
        </p:txBody>
      </p:sp>
      <p:sp>
        <p:nvSpPr>
          <p:cNvPr id="3" name="Subtítulo 2"/>
          <p:cNvSpPr>
            <a:spLocks noGrp="1"/>
          </p:cNvSpPr>
          <p:nvPr>
            <p:ph type="subTitle" idx="1"/>
          </p:nvPr>
        </p:nvSpPr>
        <p:spPr/>
        <p:txBody>
          <a:bodyPr/>
          <a:lstStyle/>
          <a:p>
            <a:endParaRPr lang="es-CL"/>
          </a:p>
        </p:txBody>
      </p:sp>
    </p:spTree>
    <p:extLst>
      <p:ext uri="{BB962C8B-B14F-4D97-AF65-F5344CB8AC3E}">
        <p14:creationId xmlns:p14="http://schemas.microsoft.com/office/powerpoint/2010/main" val="1057373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err="1" smtClean="0"/>
              <a:t>cont</a:t>
            </a:r>
            <a:endParaRPr lang="es-CL" dirty="0"/>
          </a:p>
        </p:txBody>
      </p:sp>
      <p:sp>
        <p:nvSpPr>
          <p:cNvPr id="3" name="Marcador de contenido 2"/>
          <p:cNvSpPr>
            <a:spLocks noGrp="1"/>
          </p:cNvSpPr>
          <p:nvPr>
            <p:ph idx="1"/>
          </p:nvPr>
        </p:nvSpPr>
        <p:spPr/>
        <p:txBody>
          <a:bodyPr/>
          <a:lstStyle/>
          <a:p>
            <a:r>
              <a:rPr lang="es-CL" dirty="0"/>
              <a:t>Este modelo puede ser muy poderoso ya que conlleva algunas ventajas:</a:t>
            </a:r>
          </a:p>
          <a:p>
            <a:r>
              <a:rPr lang="es-CL" dirty="0"/>
              <a:t>Una </a:t>
            </a:r>
            <a:r>
              <a:rPr lang="es-CL" b="1" dirty="0"/>
              <a:t>base de clientes fijos</a:t>
            </a:r>
            <a:r>
              <a:rPr lang="es-CL" dirty="0"/>
              <a:t> durante un periodo de tiempo</a:t>
            </a:r>
          </a:p>
          <a:p>
            <a:r>
              <a:rPr lang="es-CL" dirty="0"/>
              <a:t>Un flujo continuo de </a:t>
            </a:r>
            <a:r>
              <a:rPr lang="es-CL" b="1" dirty="0"/>
              <a:t>ingresos predecibles</a:t>
            </a:r>
            <a:r>
              <a:rPr lang="es-CL" dirty="0"/>
              <a:t> ya que los suscriptores pagan por adelantado</a:t>
            </a:r>
          </a:p>
          <a:p>
            <a:r>
              <a:rPr lang="es-CL" dirty="0"/>
              <a:t>En términos de planificación de negocios, este sistema proporciona una </a:t>
            </a:r>
            <a:r>
              <a:rPr lang="es-CL" b="1" dirty="0"/>
              <a:t>visión más clara de las necesidades de la empresa</a:t>
            </a:r>
            <a:r>
              <a:rPr lang="es-CL" dirty="0"/>
              <a:t>.</a:t>
            </a:r>
          </a:p>
          <a:p>
            <a:endParaRPr lang="es-CL" dirty="0"/>
          </a:p>
        </p:txBody>
      </p:sp>
    </p:spTree>
    <p:extLst>
      <p:ext uri="{BB962C8B-B14F-4D97-AF65-F5344CB8AC3E}">
        <p14:creationId xmlns:p14="http://schemas.microsoft.com/office/powerpoint/2010/main" val="4158054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err="1" smtClean="0"/>
              <a:t>cont</a:t>
            </a:r>
            <a:endParaRPr lang="es-CL" dirty="0"/>
          </a:p>
        </p:txBody>
      </p:sp>
      <p:sp>
        <p:nvSpPr>
          <p:cNvPr id="3" name="Marcador de contenido 2"/>
          <p:cNvSpPr>
            <a:spLocks noGrp="1"/>
          </p:cNvSpPr>
          <p:nvPr>
            <p:ph idx="1"/>
          </p:nvPr>
        </p:nvSpPr>
        <p:spPr/>
        <p:txBody>
          <a:bodyPr/>
          <a:lstStyle/>
          <a:p>
            <a:pPr marL="0" indent="0" algn="just">
              <a:buNone/>
            </a:pPr>
            <a:r>
              <a:rPr lang="es-CL" dirty="0"/>
              <a:t>En resumen, muchas empresas se están «suscribiendo» a este modelo, ya que les permite crear un flujo de ingresos sostenible a lo largo del tiempo. Sin embargo, es esencial señalar que crear este tipo de modelo no es una tarea sencilla. De hecho, compañías como </a:t>
            </a:r>
            <a:r>
              <a:rPr lang="es-CL" dirty="0" err="1"/>
              <a:t>Netflix</a:t>
            </a:r>
            <a:r>
              <a:rPr lang="es-CL" dirty="0"/>
              <a:t> y </a:t>
            </a:r>
            <a:r>
              <a:rPr lang="es-CL" dirty="0" err="1"/>
              <a:t>Spotify</a:t>
            </a:r>
            <a:r>
              <a:rPr lang="es-CL" dirty="0"/>
              <a:t> gastan miles de millones de dólares en producir contenido original que pueda hacer que los suscriptores quieran renovar su plan.</a:t>
            </a:r>
            <a:endParaRPr lang="es-CL" dirty="0"/>
          </a:p>
        </p:txBody>
      </p:sp>
    </p:spTree>
    <p:extLst>
      <p:ext uri="{BB962C8B-B14F-4D97-AF65-F5344CB8AC3E}">
        <p14:creationId xmlns:p14="http://schemas.microsoft.com/office/powerpoint/2010/main" val="2575749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L" dirty="0"/>
              <a:t>Métricas de éxito de un modelo de suscripción</a:t>
            </a:r>
            <a:br>
              <a:rPr lang="es-CL" dirty="0"/>
            </a:br>
            <a:endParaRPr lang="es-CL" dirty="0"/>
          </a:p>
        </p:txBody>
      </p:sp>
      <p:sp>
        <p:nvSpPr>
          <p:cNvPr id="3" name="Marcador de contenido 2"/>
          <p:cNvSpPr>
            <a:spLocks noGrp="1"/>
          </p:cNvSpPr>
          <p:nvPr>
            <p:ph idx="1"/>
          </p:nvPr>
        </p:nvSpPr>
        <p:spPr/>
        <p:txBody>
          <a:bodyPr>
            <a:normAutofit fontScale="92500" lnSpcReduction="20000"/>
          </a:bodyPr>
          <a:lstStyle/>
          <a:p>
            <a:pPr algn="just"/>
            <a:r>
              <a:rPr lang="es-CL" b="1" dirty="0"/>
              <a:t>MRR o Ingresos Recurrentes Mensuales</a:t>
            </a:r>
            <a:r>
              <a:rPr lang="es-CL" dirty="0"/>
              <a:t>: Por la naturaleza de las suscripciones, los ingresos llegan de forma recurrente por la activación de los usuarios. Cuanto mayor base de usuarios de pago tengamos, mayores serán los ingresos recurrentes mensuales de nuestro producto.</a:t>
            </a:r>
          </a:p>
          <a:p>
            <a:pPr algn="just"/>
            <a:r>
              <a:rPr lang="es-CL" b="1" dirty="0"/>
              <a:t>ARR o Ingresos Recurrentes Anuales</a:t>
            </a:r>
            <a:r>
              <a:rPr lang="es-CL" dirty="0"/>
              <a:t>: De forma similar que el caso anterior, puede ser que el producto o servicio se pueda pagar con una cuota anual (generalmente asociada a un descuento en comparación con la mensual).</a:t>
            </a:r>
          </a:p>
          <a:p>
            <a:pPr algn="just"/>
            <a:r>
              <a:rPr lang="es-CL" b="1" dirty="0" err="1"/>
              <a:t>Churn</a:t>
            </a:r>
            <a:r>
              <a:rPr lang="es-CL" b="1" dirty="0"/>
              <a:t> </a:t>
            </a:r>
            <a:r>
              <a:rPr lang="es-CL" b="1" dirty="0" err="1"/>
              <a:t>Rate</a:t>
            </a:r>
            <a:r>
              <a:rPr lang="es-CL" b="1" dirty="0"/>
              <a:t> (%):</a:t>
            </a:r>
            <a:r>
              <a:rPr lang="es-CL" dirty="0"/>
              <a:t> Se trata del porcentaje de base de clientes que se pierden cada unidad de tiempo (generalmente de base mensual)</a:t>
            </a:r>
          </a:p>
          <a:p>
            <a:pPr algn="just"/>
            <a:r>
              <a:rPr lang="es-CL" b="1" dirty="0"/>
              <a:t>CAC</a:t>
            </a:r>
            <a:r>
              <a:rPr lang="es-CL" dirty="0"/>
              <a:t> o Coste de adquisición de clientes: Se trata del precio que pagamos por cada uno de los clientes que llegan a nuestra plataforma.</a:t>
            </a:r>
          </a:p>
          <a:p>
            <a:endParaRPr lang="es-CL" dirty="0"/>
          </a:p>
        </p:txBody>
      </p:sp>
    </p:spTree>
    <p:extLst>
      <p:ext uri="{BB962C8B-B14F-4D97-AF65-F5344CB8AC3E}">
        <p14:creationId xmlns:p14="http://schemas.microsoft.com/office/powerpoint/2010/main" val="3784722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b="1" dirty="0"/>
              <a:t>4</a:t>
            </a:r>
            <a:r>
              <a:rPr lang="es-CL" b="1" dirty="0" smtClean="0"/>
              <a:t> Negocios </a:t>
            </a:r>
            <a:r>
              <a:rPr lang="es-CL" b="1" dirty="0"/>
              <a:t>Transaccionales</a:t>
            </a:r>
            <a:r>
              <a:rPr lang="es-CL" dirty="0"/>
              <a:t/>
            </a:r>
            <a:br>
              <a:rPr lang="es-CL" dirty="0"/>
            </a:br>
            <a:endParaRPr lang="es-CL" dirty="0"/>
          </a:p>
        </p:txBody>
      </p:sp>
      <p:sp>
        <p:nvSpPr>
          <p:cNvPr id="3" name="Marcador de contenido 2"/>
          <p:cNvSpPr>
            <a:spLocks noGrp="1"/>
          </p:cNvSpPr>
          <p:nvPr>
            <p:ph idx="1"/>
          </p:nvPr>
        </p:nvSpPr>
        <p:spPr/>
        <p:txBody>
          <a:bodyPr>
            <a:normAutofit lnSpcReduction="10000"/>
          </a:bodyPr>
          <a:lstStyle/>
          <a:p>
            <a:pPr marL="0" indent="0" algn="just">
              <a:buNone/>
            </a:pPr>
            <a:r>
              <a:rPr lang="es-CL" dirty="0"/>
              <a:t>Se trata de un modelo de negocio relativamente nuevo que se ha desarrollado mucho durante los últimos 10 años con el surgimiento de las empresas de </a:t>
            </a:r>
            <a:r>
              <a:rPr lang="es-CL" dirty="0" err="1">
                <a:hlinkClick r:id="rId2"/>
              </a:rPr>
              <a:t>Fintech</a:t>
            </a:r>
            <a:r>
              <a:rPr lang="es-CL" dirty="0"/>
              <a:t> o tecnología financiera.</a:t>
            </a:r>
          </a:p>
          <a:p>
            <a:pPr marL="0" indent="0" algn="just">
              <a:buNone/>
            </a:pPr>
            <a:r>
              <a:rPr lang="es-CL" dirty="0"/>
              <a:t>Una empresa con un modelo de negocio transaccional es aquella que </a:t>
            </a:r>
            <a:r>
              <a:rPr lang="es-CL" b="1" dirty="0"/>
              <a:t>genera ingresos a través de la facturación de comisiones por permitir operar a través de su plataforma</a:t>
            </a:r>
            <a:r>
              <a:rPr lang="es-CL" dirty="0"/>
              <a:t>. Generalmente suelen ser empresas asociadas a las </a:t>
            </a:r>
            <a:r>
              <a:rPr lang="es-CL" dirty="0">
                <a:hlinkClick r:id="rId3" tooltip="Finanzas para principiantes: Diferencia entre finanzas y contabilidad"/>
              </a:rPr>
              <a:t>finanzas</a:t>
            </a:r>
            <a:r>
              <a:rPr lang="es-CL" dirty="0"/>
              <a:t> o la banca y el modelo es de retener una comisión por cada operación que se realiza</a:t>
            </a:r>
            <a:r>
              <a:rPr lang="es-CL" dirty="0" smtClean="0"/>
              <a:t>.</a:t>
            </a:r>
          </a:p>
          <a:p>
            <a:pPr marL="0" indent="0" algn="just">
              <a:buNone/>
            </a:pPr>
            <a:r>
              <a:rPr lang="es-CL" dirty="0"/>
              <a:t>Algunos ejemplos de este tipo de empresas son </a:t>
            </a:r>
            <a:r>
              <a:rPr lang="es-CL" b="1" dirty="0" err="1"/>
              <a:t>Stripe</a:t>
            </a:r>
            <a:r>
              <a:rPr lang="es-CL" b="1" dirty="0"/>
              <a:t>, PayPal y </a:t>
            </a:r>
            <a:r>
              <a:rPr lang="es-CL" b="1" dirty="0" err="1"/>
              <a:t>Skrill</a:t>
            </a:r>
            <a:r>
              <a:rPr lang="es-CL" dirty="0"/>
              <a:t>. </a:t>
            </a:r>
            <a:endParaRPr lang="es-CL" dirty="0"/>
          </a:p>
        </p:txBody>
      </p:sp>
    </p:spTree>
    <p:extLst>
      <p:ext uri="{BB962C8B-B14F-4D97-AF65-F5344CB8AC3E}">
        <p14:creationId xmlns:p14="http://schemas.microsoft.com/office/powerpoint/2010/main" val="4110426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L" dirty="0" smtClean="0"/>
              <a:t>Flujo </a:t>
            </a:r>
            <a:r>
              <a:rPr lang="es-CL" dirty="0"/>
              <a:t>de operaciones de estas empresas:</a:t>
            </a:r>
            <a:br>
              <a:rPr lang="es-CL" dirty="0"/>
            </a:br>
            <a:endParaRPr lang="es-CL" dirty="0"/>
          </a:p>
        </p:txBody>
      </p:sp>
      <p:sp>
        <p:nvSpPr>
          <p:cNvPr id="3" name="Marcador de contenido 2"/>
          <p:cNvSpPr>
            <a:spLocks noGrp="1"/>
          </p:cNvSpPr>
          <p:nvPr>
            <p:ph idx="1"/>
          </p:nvPr>
        </p:nvSpPr>
        <p:spPr>
          <a:xfrm>
            <a:off x="680321" y="1688123"/>
            <a:ext cx="9613861" cy="4248066"/>
          </a:xfrm>
        </p:spPr>
        <p:txBody>
          <a:bodyPr>
            <a:normAutofit fontScale="70000" lnSpcReduction="20000"/>
          </a:bodyPr>
          <a:lstStyle/>
          <a:p>
            <a:pPr marL="0" indent="0">
              <a:buNone/>
            </a:pPr>
            <a:endParaRPr lang="es-CL" dirty="0" smtClean="0"/>
          </a:p>
          <a:p>
            <a:pPr marL="0" indent="0">
              <a:buNone/>
            </a:pPr>
            <a:endParaRPr lang="es-CL" dirty="0"/>
          </a:p>
          <a:p>
            <a:pPr marL="0" indent="0">
              <a:buNone/>
            </a:pPr>
            <a:endParaRPr lang="es-CL" dirty="0" smtClean="0"/>
          </a:p>
          <a:p>
            <a:pPr marL="0" indent="0">
              <a:buNone/>
            </a:pPr>
            <a:endParaRPr lang="es-CL" dirty="0" smtClean="0"/>
          </a:p>
          <a:p>
            <a:pPr marL="0" indent="0">
              <a:buNone/>
            </a:pPr>
            <a:endParaRPr lang="es-CL" dirty="0"/>
          </a:p>
          <a:p>
            <a:pPr marL="0" indent="0">
              <a:buNone/>
            </a:pPr>
            <a:endParaRPr lang="es-CL" dirty="0"/>
          </a:p>
          <a:p>
            <a:pPr marL="0" indent="0">
              <a:buNone/>
            </a:pPr>
            <a:r>
              <a:rPr lang="es-CL" dirty="0"/>
              <a:t>Métricas para medir el éxito de un negocio transaccional:</a:t>
            </a:r>
          </a:p>
          <a:p>
            <a:r>
              <a:rPr lang="es-CL" b="1" dirty="0"/>
              <a:t>Volumen total de transacciones o VTT</a:t>
            </a:r>
            <a:r>
              <a:rPr lang="es-CL" dirty="0"/>
              <a:t>: Se trata del total de pagos procesados a través de la plataforma de la empresa.</a:t>
            </a:r>
          </a:p>
          <a:p>
            <a:r>
              <a:rPr lang="es-CL" b="1" dirty="0"/>
              <a:t>Beneficio neto</a:t>
            </a:r>
            <a:r>
              <a:rPr lang="es-CL" dirty="0"/>
              <a:t>: El % del VTT o Volumen total de transacciones que la compañía se queda por la prestación de los servicios (la comisión de la pasarela de pago).</a:t>
            </a:r>
          </a:p>
          <a:p>
            <a:r>
              <a:rPr lang="es-CL" b="1" dirty="0"/>
              <a:t>CAC o Coste de adquisición de clientes:</a:t>
            </a:r>
            <a:r>
              <a:rPr lang="es-CL" dirty="0"/>
              <a:t> Se trata del precio que pagamos por cada uno de los clientes que llegan a nuestra plataforma. Se calcula dividiendo el gasto total de marketing entre el número nuevo de </a:t>
            </a:r>
            <a:r>
              <a:rPr lang="es-CL" dirty="0" err="1"/>
              <a:t>clintes</a:t>
            </a:r>
            <a:r>
              <a:rPr lang="es-CL" dirty="0"/>
              <a:t> adquiridos (para un determinado periodo de tiempo).</a:t>
            </a:r>
          </a:p>
          <a:p>
            <a:pPr marL="0" indent="0">
              <a:buNone/>
            </a:pPr>
            <a:endParaRPr lang="es-CL" dirty="0"/>
          </a:p>
        </p:txBody>
      </p:sp>
      <p:graphicFrame>
        <p:nvGraphicFramePr>
          <p:cNvPr id="4" name="Objeto 3"/>
          <p:cNvGraphicFramePr>
            <a:graphicFrameLocks noChangeAspect="1"/>
          </p:cNvGraphicFramePr>
          <p:nvPr>
            <p:extLst>
              <p:ext uri="{D42A27DB-BD31-4B8C-83A1-F6EECF244321}">
                <p14:modId xmlns:p14="http://schemas.microsoft.com/office/powerpoint/2010/main" val="579905633"/>
              </p:ext>
            </p:extLst>
          </p:nvPr>
        </p:nvGraphicFramePr>
        <p:xfrm>
          <a:off x="2048608" y="2113240"/>
          <a:ext cx="7391400" cy="1311641"/>
        </p:xfrm>
        <a:graphic>
          <a:graphicData uri="http://schemas.openxmlformats.org/presentationml/2006/ole">
            <mc:AlternateContent xmlns:mc="http://schemas.openxmlformats.org/markup-compatibility/2006">
              <mc:Choice xmlns:v="urn:schemas-microsoft-com:vml" Requires="v">
                <p:oleObj spid="_x0000_s2054" name="Imagen de mapa de bits" r:id="rId3" imgW="7391520" imgH="2057400" progId="Paint.Picture">
                  <p:embed/>
                </p:oleObj>
              </mc:Choice>
              <mc:Fallback>
                <p:oleObj name="Imagen de mapa de bits" r:id="rId3" imgW="7391520" imgH="2057400" progId="Paint.Picture">
                  <p:embed/>
                  <p:pic>
                    <p:nvPicPr>
                      <p:cNvPr id="0" name=""/>
                      <p:cNvPicPr/>
                      <p:nvPr/>
                    </p:nvPicPr>
                    <p:blipFill>
                      <a:blip r:embed="rId4"/>
                      <a:stretch>
                        <a:fillRect/>
                      </a:stretch>
                    </p:blipFill>
                    <p:spPr>
                      <a:xfrm>
                        <a:off x="2048608" y="2113240"/>
                        <a:ext cx="7391400" cy="1311641"/>
                      </a:xfrm>
                      <a:prstGeom prst="rect">
                        <a:avLst/>
                      </a:prstGeom>
                    </p:spPr>
                  </p:pic>
                </p:oleObj>
              </mc:Fallback>
            </mc:AlternateContent>
          </a:graphicData>
        </a:graphic>
      </p:graphicFrame>
    </p:spTree>
    <p:extLst>
      <p:ext uri="{BB962C8B-B14F-4D97-AF65-F5344CB8AC3E}">
        <p14:creationId xmlns:p14="http://schemas.microsoft.com/office/powerpoint/2010/main" val="3733469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b="1" dirty="0" smtClean="0"/>
              <a:t>5 Marketplace</a:t>
            </a:r>
            <a:r>
              <a:rPr lang="es-CL" dirty="0"/>
              <a:t/>
            </a:r>
            <a:br>
              <a:rPr lang="es-CL" dirty="0"/>
            </a:br>
            <a:endParaRPr lang="es-CL" dirty="0"/>
          </a:p>
        </p:txBody>
      </p:sp>
      <p:sp>
        <p:nvSpPr>
          <p:cNvPr id="3" name="Marcador de contenido 2"/>
          <p:cNvSpPr>
            <a:spLocks noGrp="1"/>
          </p:cNvSpPr>
          <p:nvPr>
            <p:ph idx="1"/>
          </p:nvPr>
        </p:nvSpPr>
        <p:spPr/>
        <p:txBody>
          <a:bodyPr>
            <a:normAutofit fontScale="92500" lnSpcReduction="10000"/>
          </a:bodyPr>
          <a:lstStyle/>
          <a:p>
            <a:pPr marL="0" indent="0" algn="just">
              <a:buNone/>
            </a:pPr>
            <a:r>
              <a:rPr lang="es-CL" dirty="0"/>
              <a:t>En el mercado, los</a:t>
            </a:r>
            <a:r>
              <a:rPr lang="es-CL" b="1" dirty="0"/>
              <a:t> modelos de negocio tipo Marketplace o Peer To Peer(p2p)</a:t>
            </a:r>
            <a:r>
              <a:rPr lang="es-CL" dirty="0"/>
              <a:t> se diferencian por poner en contacto a dos partes que son las que participan en una transacción, ya sea de productos o de servicios. En este modelo de negocio tenemos a </a:t>
            </a:r>
            <a:r>
              <a:rPr lang="es-CL" b="1" dirty="0"/>
              <a:t>Uber</a:t>
            </a:r>
            <a:r>
              <a:rPr lang="es-CL" dirty="0"/>
              <a:t>, </a:t>
            </a:r>
            <a:r>
              <a:rPr lang="es-CL" b="1" dirty="0" err="1"/>
              <a:t>Airbnb</a:t>
            </a:r>
            <a:r>
              <a:rPr lang="es-CL" dirty="0"/>
              <a:t>, </a:t>
            </a:r>
            <a:r>
              <a:rPr lang="es-CL" b="1" dirty="0"/>
              <a:t>eBay</a:t>
            </a:r>
            <a:r>
              <a:rPr lang="es-CL" dirty="0"/>
              <a:t> o </a:t>
            </a:r>
            <a:r>
              <a:rPr lang="es-CL" b="1" dirty="0" err="1"/>
              <a:t>Blablacar</a:t>
            </a:r>
            <a:r>
              <a:rPr lang="es-CL" dirty="0" smtClean="0"/>
              <a:t>.</a:t>
            </a:r>
          </a:p>
          <a:p>
            <a:pPr marL="0" indent="0" algn="just">
              <a:buNone/>
            </a:pPr>
            <a:r>
              <a:rPr lang="es-CL" dirty="0"/>
              <a:t>En este modelo, los negocios están muy atentos a las demandas del mercado. Te ponemos el ejemplo de </a:t>
            </a:r>
            <a:r>
              <a:rPr lang="es-CL" dirty="0" err="1"/>
              <a:t>Airbnb</a:t>
            </a:r>
            <a:r>
              <a:rPr lang="es-CL" dirty="0"/>
              <a:t>. Si un grupo de amigos quiere pasar las vacaciones cerca de la playa de forma económica o una pareja busca vivir durante unos días en una casa en el centro de París, puede encontrarlo en la aplicación de forma rápida y fácil y a precios diferentes que se ajusten a lo que quieren. Esto surge cuando negocios emergentes buscan cubrir necesidades que otros no ofrecen y a la misma vez, se crea demanda.</a:t>
            </a:r>
            <a:endParaRPr lang="es-CL" dirty="0"/>
          </a:p>
        </p:txBody>
      </p:sp>
    </p:spTree>
    <p:extLst>
      <p:ext uri="{BB962C8B-B14F-4D97-AF65-F5344CB8AC3E}">
        <p14:creationId xmlns:p14="http://schemas.microsoft.com/office/powerpoint/2010/main" val="3495872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Modelo de negocios de Marketplace</a:t>
            </a:r>
            <a:endParaRPr lang="es-CL" dirty="0"/>
          </a:p>
        </p:txBody>
      </p:sp>
      <p:sp>
        <p:nvSpPr>
          <p:cNvPr id="3" name="Marcador de contenido 2"/>
          <p:cNvSpPr>
            <a:spLocks noGrp="1"/>
          </p:cNvSpPr>
          <p:nvPr>
            <p:ph idx="1"/>
          </p:nvPr>
        </p:nvSpPr>
        <p:spPr>
          <a:xfrm>
            <a:off x="680321" y="2336872"/>
            <a:ext cx="9613861" cy="4362865"/>
          </a:xfrm>
        </p:spPr>
        <p:txBody>
          <a:bodyPr/>
          <a:lstStyle/>
          <a:p>
            <a:pPr marL="0" indent="0">
              <a:buNone/>
            </a:pPr>
            <a:endParaRPr lang="es-CL" dirty="0"/>
          </a:p>
        </p:txBody>
      </p:sp>
      <p:graphicFrame>
        <p:nvGraphicFramePr>
          <p:cNvPr id="4" name="Objeto 3"/>
          <p:cNvGraphicFramePr>
            <a:graphicFrameLocks noChangeAspect="1"/>
          </p:cNvGraphicFramePr>
          <p:nvPr>
            <p:extLst>
              <p:ext uri="{D42A27DB-BD31-4B8C-83A1-F6EECF244321}">
                <p14:modId xmlns:p14="http://schemas.microsoft.com/office/powerpoint/2010/main" val="908429715"/>
              </p:ext>
            </p:extLst>
          </p:nvPr>
        </p:nvGraphicFramePr>
        <p:xfrm>
          <a:off x="1342400" y="2551411"/>
          <a:ext cx="8531361" cy="4170655"/>
        </p:xfrm>
        <a:graphic>
          <a:graphicData uri="http://schemas.openxmlformats.org/presentationml/2006/ole">
            <mc:AlternateContent xmlns:mc="http://schemas.openxmlformats.org/markup-compatibility/2006">
              <mc:Choice xmlns:v="urn:schemas-microsoft-com:vml" Requires="v">
                <p:oleObj spid="_x0000_s3078" name="Imagen de mapa de bits" r:id="rId3" imgW="6484680" imgH="3169800" progId="Paint.Picture">
                  <p:embed/>
                </p:oleObj>
              </mc:Choice>
              <mc:Fallback>
                <p:oleObj name="Imagen de mapa de bits" r:id="rId3" imgW="6484680" imgH="3169800" progId="Paint.Picture">
                  <p:embed/>
                  <p:pic>
                    <p:nvPicPr>
                      <p:cNvPr id="0" name=""/>
                      <p:cNvPicPr/>
                      <p:nvPr/>
                    </p:nvPicPr>
                    <p:blipFill>
                      <a:blip r:embed="rId4"/>
                      <a:stretch>
                        <a:fillRect/>
                      </a:stretch>
                    </p:blipFill>
                    <p:spPr>
                      <a:xfrm>
                        <a:off x="1342400" y="2551411"/>
                        <a:ext cx="8531361" cy="4170655"/>
                      </a:xfrm>
                      <a:prstGeom prst="rect">
                        <a:avLst/>
                      </a:prstGeom>
                    </p:spPr>
                  </p:pic>
                </p:oleObj>
              </mc:Fallback>
            </mc:AlternateContent>
          </a:graphicData>
        </a:graphic>
      </p:graphicFrame>
    </p:spTree>
    <p:extLst>
      <p:ext uri="{BB962C8B-B14F-4D97-AF65-F5344CB8AC3E}">
        <p14:creationId xmlns:p14="http://schemas.microsoft.com/office/powerpoint/2010/main" val="1703662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Ventajas de un </a:t>
            </a:r>
            <a:r>
              <a:rPr lang="es-CL" dirty="0" smtClean="0"/>
              <a:t>Marketplace</a:t>
            </a:r>
            <a:r>
              <a:rPr lang="es-CL" dirty="0"/>
              <a:t/>
            </a:r>
            <a:br>
              <a:rPr lang="es-CL" dirty="0"/>
            </a:br>
            <a:endParaRPr lang="es-CL" dirty="0"/>
          </a:p>
        </p:txBody>
      </p:sp>
      <p:sp>
        <p:nvSpPr>
          <p:cNvPr id="3" name="Marcador de contenido 2"/>
          <p:cNvSpPr>
            <a:spLocks noGrp="1"/>
          </p:cNvSpPr>
          <p:nvPr>
            <p:ph idx="1"/>
          </p:nvPr>
        </p:nvSpPr>
        <p:spPr/>
        <p:txBody>
          <a:bodyPr>
            <a:normAutofit fontScale="92500"/>
          </a:bodyPr>
          <a:lstStyle/>
          <a:p>
            <a:r>
              <a:rPr lang="es-CL" dirty="0"/>
              <a:t>La inversión en activos fijos no </a:t>
            </a:r>
            <a:r>
              <a:rPr lang="es-CL" dirty="0" smtClean="0"/>
              <a:t>la </a:t>
            </a:r>
            <a:r>
              <a:rPr lang="es-CL" dirty="0"/>
              <a:t>hace el propietario de la plataforma o </a:t>
            </a:r>
            <a:r>
              <a:rPr lang="es-CL" dirty="0" err="1"/>
              <a:t>marketplace</a:t>
            </a:r>
            <a:r>
              <a:rPr lang="es-CL" dirty="0"/>
              <a:t>; la hace el proveedor de oferta o el </a:t>
            </a:r>
            <a:r>
              <a:rPr lang="es-CL" i="1" dirty="0" err="1"/>
              <a:t>owner</a:t>
            </a:r>
            <a:endParaRPr lang="es-CL" dirty="0"/>
          </a:p>
          <a:p>
            <a:r>
              <a:rPr lang="es-CL" dirty="0"/>
              <a:t>Es un gran actor en pro de la economía circular ya que en vez de producir los bienes necesario para el préstamo del servicio al usuario; se encarga de optimizar los que ya hay en el mercado (ejemplo las casas de </a:t>
            </a:r>
            <a:r>
              <a:rPr lang="es-CL" dirty="0" err="1"/>
              <a:t>AirBnb</a:t>
            </a:r>
            <a:r>
              <a:rPr lang="es-CL" dirty="0"/>
              <a:t>)</a:t>
            </a:r>
          </a:p>
          <a:p>
            <a:r>
              <a:rPr lang="es-CL" dirty="0"/>
              <a:t>Permite generar ingresos extra a los </a:t>
            </a:r>
            <a:r>
              <a:rPr lang="es-CL" dirty="0" err="1"/>
              <a:t>owners</a:t>
            </a:r>
            <a:r>
              <a:rPr lang="es-CL" dirty="0"/>
              <a:t> de los servicios o productos.</a:t>
            </a:r>
          </a:p>
          <a:p>
            <a:r>
              <a:rPr lang="es-CL" dirty="0"/>
              <a:t>El demandante del servicio no tiene que comprar el producto sino que puede adquirirlo </a:t>
            </a:r>
            <a:r>
              <a:rPr lang="es-CL" dirty="0" err="1"/>
              <a:t>temproalmente</a:t>
            </a:r>
            <a:r>
              <a:rPr lang="es-CL" dirty="0"/>
              <a:t> a partir del </a:t>
            </a:r>
            <a:r>
              <a:rPr lang="es-CL" dirty="0" err="1"/>
              <a:t>marketplace</a:t>
            </a:r>
            <a:r>
              <a:rPr lang="es-CL" dirty="0"/>
              <a:t>.</a:t>
            </a:r>
          </a:p>
          <a:p>
            <a:endParaRPr lang="es-CL" dirty="0"/>
          </a:p>
        </p:txBody>
      </p:sp>
    </p:spTree>
    <p:extLst>
      <p:ext uri="{BB962C8B-B14F-4D97-AF65-F5344CB8AC3E}">
        <p14:creationId xmlns:p14="http://schemas.microsoft.com/office/powerpoint/2010/main" val="970683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Desventajas y riesgos de un Marketplace</a:t>
            </a:r>
            <a:br>
              <a:rPr lang="es-CL" dirty="0"/>
            </a:br>
            <a:endParaRPr lang="es-CL" dirty="0"/>
          </a:p>
        </p:txBody>
      </p:sp>
      <p:sp>
        <p:nvSpPr>
          <p:cNvPr id="3" name="Marcador de contenido 2"/>
          <p:cNvSpPr>
            <a:spLocks noGrp="1"/>
          </p:cNvSpPr>
          <p:nvPr>
            <p:ph idx="1"/>
          </p:nvPr>
        </p:nvSpPr>
        <p:spPr/>
        <p:txBody>
          <a:bodyPr/>
          <a:lstStyle/>
          <a:p>
            <a:pPr algn="just"/>
            <a:r>
              <a:rPr lang="es-CL" dirty="0"/>
              <a:t>Lo más complicado del arranque y puesta en marcha de un </a:t>
            </a:r>
            <a:r>
              <a:rPr lang="es-CL" dirty="0" err="1"/>
              <a:t>markeplace</a:t>
            </a:r>
            <a:r>
              <a:rPr lang="es-CL" dirty="0"/>
              <a:t> es conseguir un </a:t>
            </a:r>
            <a:r>
              <a:rPr lang="es-CL" b="1" dirty="0"/>
              <a:t>ambiente seguro</a:t>
            </a:r>
            <a:r>
              <a:rPr lang="es-CL" dirty="0"/>
              <a:t> en el que </a:t>
            </a:r>
            <a:r>
              <a:rPr lang="es-CL" i="1" dirty="0" err="1"/>
              <a:t>owners</a:t>
            </a:r>
            <a:r>
              <a:rPr lang="es-CL" i="1" dirty="0"/>
              <a:t> </a:t>
            </a:r>
            <a:r>
              <a:rPr lang="es-CL" dirty="0"/>
              <a:t>y </a:t>
            </a:r>
            <a:r>
              <a:rPr lang="es-CL" i="1" dirty="0" err="1"/>
              <a:t>seekers</a:t>
            </a:r>
            <a:r>
              <a:rPr lang="es-CL" i="1" dirty="0"/>
              <a:t> </a:t>
            </a:r>
            <a:r>
              <a:rPr lang="es-CL" dirty="0"/>
              <a:t>puedan intercambiar sus activos de forma segura.</a:t>
            </a:r>
          </a:p>
          <a:p>
            <a:pPr algn="just"/>
            <a:r>
              <a:rPr lang="es-CL" dirty="0"/>
              <a:t>Es </a:t>
            </a:r>
            <a:r>
              <a:rPr lang="es-CL" b="1" dirty="0"/>
              <a:t>necesario un umbral de </a:t>
            </a:r>
            <a:r>
              <a:rPr lang="es-CL" b="1" i="1" dirty="0" err="1"/>
              <a:t>owners</a:t>
            </a:r>
            <a:r>
              <a:rPr lang="es-CL" i="1" dirty="0"/>
              <a:t> </a:t>
            </a:r>
            <a:r>
              <a:rPr lang="es-CL" dirty="0"/>
              <a:t>para que se pueda ofrecer un servicio de calidad, por lo que habrá que cuidar tanto la adquisición y activación de </a:t>
            </a:r>
            <a:r>
              <a:rPr lang="es-CL" i="1" dirty="0" err="1"/>
              <a:t>owners</a:t>
            </a:r>
            <a:r>
              <a:rPr lang="es-CL" i="1" dirty="0"/>
              <a:t> </a:t>
            </a:r>
            <a:r>
              <a:rPr lang="es-CL" dirty="0"/>
              <a:t>como de </a:t>
            </a:r>
            <a:r>
              <a:rPr lang="es-CL" i="1" dirty="0" err="1"/>
              <a:t>seekers</a:t>
            </a:r>
            <a:r>
              <a:rPr lang="es-CL" dirty="0"/>
              <a:t>.</a:t>
            </a:r>
          </a:p>
        </p:txBody>
      </p:sp>
    </p:spTree>
    <p:extLst>
      <p:ext uri="{BB962C8B-B14F-4D97-AF65-F5344CB8AC3E}">
        <p14:creationId xmlns:p14="http://schemas.microsoft.com/office/powerpoint/2010/main" val="2749814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err="1">
                <a:hlinkClick r:id="rId2"/>
              </a:rPr>
              <a:t>Metricas</a:t>
            </a:r>
            <a:r>
              <a:rPr lang="es-CL" dirty="0">
                <a:hlinkClick r:id="rId2"/>
              </a:rPr>
              <a:t> de éxito de un Marketplace</a:t>
            </a:r>
            <a:r>
              <a:rPr lang="es-CL" dirty="0"/>
              <a:t/>
            </a:r>
            <a:br>
              <a:rPr lang="es-CL" dirty="0"/>
            </a:br>
            <a:endParaRPr lang="es-CL" dirty="0"/>
          </a:p>
        </p:txBody>
      </p:sp>
      <p:sp>
        <p:nvSpPr>
          <p:cNvPr id="3" name="Marcador de contenido 2"/>
          <p:cNvSpPr>
            <a:spLocks noGrp="1"/>
          </p:cNvSpPr>
          <p:nvPr>
            <p:ph idx="1"/>
          </p:nvPr>
        </p:nvSpPr>
        <p:spPr/>
        <p:txBody>
          <a:bodyPr/>
          <a:lstStyle/>
          <a:p>
            <a:r>
              <a:rPr lang="es-CL" b="1" dirty="0"/>
              <a:t>Volumen total de Ventas</a:t>
            </a:r>
            <a:r>
              <a:rPr lang="es-CL" dirty="0"/>
              <a:t>: Se trata del volumen total de productos o servicios facturados a partir del Marketplace en una unidad de tiempo concreta.</a:t>
            </a:r>
          </a:p>
          <a:p>
            <a:r>
              <a:rPr lang="es-CL" b="1" dirty="0"/>
              <a:t>Beneficio Neto</a:t>
            </a:r>
            <a:r>
              <a:rPr lang="es-CL" dirty="0"/>
              <a:t>: Se trata del % del Volumen total de Ventas que la empresa se queda como </a:t>
            </a:r>
            <a:r>
              <a:rPr lang="es-CL" dirty="0" err="1"/>
              <a:t>fee</a:t>
            </a:r>
            <a:r>
              <a:rPr lang="es-CL" dirty="0"/>
              <a:t> por el servicio.</a:t>
            </a:r>
          </a:p>
          <a:p>
            <a:r>
              <a:rPr lang="es-CL" b="1" dirty="0"/>
              <a:t>Retención de usuarios (%)</a:t>
            </a:r>
            <a:r>
              <a:rPr lang="es-CL" dirty="0"/>
              <a:t>: Porcentaje de clientes (</a:t>
            </a:r>
            <a:r>
              <a:rPr lang="es-CL" dirty="0" err="1"/>
              <a:t>seekers</a:t>
            </a:r>
            <a:r>
              <a:rPr lang="es-CL" dirty="0"/>
              <a:t>) que hacen una compra al menos cada X meses (es una métrica de cohortes)</a:t>
            </a:r>
          </a:p>
          <a:p>
            <a:pPr marL="0" indent="0">
              <a:buNone/>
            </a:pPr>
            <a:endParaRPr lang="es-CL" dirty="0"/>
          </a:p>
        </p:txBody>
      </p:sp>
    </p:spTree>
    <p:extLst>
      <p:ext uri="{BB962C8B-B14F-4D97-AF65-F5344CB8AC3E}">
        <p14:creationId xmlns:p14="http://schemas.microsoft.com/office/powerpoint/2010/main" val="3427924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Categorías</a:t>
            </a:r>
            <a:endParaRPr lang="es-CL" dirty="0"/>
          </a:p>
        </p:txBody>
      </p:sp>
      <p:sp>
        <p:nvSpPr>
          <p:cNvPr id="3" name="Marcador de contenido 2"/>
          <p:cNvSpPr>
            <a:spLocks noGrp="1"/>
          </p:cNvSpPr>
          <p:nvPr>
            <p:ph idx="1"/>
          </p:nvPr>
        </p:nvSpPr>
        <p:spPr/>
        <p:txBody>
          <a:bodyPr>
            <a:normAutofit fontScale="92500" lnSpcReduction="20000"/>
          </a:bodyPr>
          <a:lstStyle/>
          <a:p>
            <a:r>
              <a:rPr lang="es-CL" b="1" i="1" dirty="0"/>
              <a:t>Enterprise</a:t>
            </a:r>
            <a:endParaRPr lang="es-CL" dirty="0"/>
          </a:p>
          <a:p>
            <a:r>
              <a:rPr lang="es-CL" b="1" i="1" dirty="0" err="1"/>
              <a:t>Saas</a:t>
            </a:r>
            <a:r>
              <a:rPr lang="es-CL" b="1" i="1" dirty="0"/>
              <a:t> o Software como servicio (Software as a </a:t>
            </a:r>
            <a:r>
              <a:rPr lang="es-CL" b="1" i="1" dirty="0" err="1"/>
              <a:t>service</a:t>
            </a:r>
            <a:r>
              <a:rPr lang="es-CL" b="1" i="1" dirty="0"/>
              <a:t>)</a:t>
            </a:r>
            <a:endParaRPr lang="es-CL" dirty="0"/>
          </a:p>
          <a:p>
            <a:r>
              <a:rPr lang="es-CL" b="1" i="1" dirty="0"/>
              <a:t>Suscripción</a:t>
            </a:r>
            <a:endParaRPr lang="es-CL" dirty="0"/>
          </a:p>
          <a:p>
            <a:r>
              <a:rPr lang="es-CL" b="1" i="1" dirty="0"/>
              <a:t>Transaccional</a:t>
            </a:r>
            <a:endParaRPr lang="es-CL" dirty="0"/>
          </a:p>
          <a:p>
            <a:r>
              <a:rPr lang="es-CL" b="1" i="1" dirty="0"/>
              <a:t>Marketplace</a:t>
            </a:r>
            <a:endParaRPr lang="es-CL" dirty="0"/>
          </a:p>
          <a:p>
            <a:r>
              <a:rPr lang="es-CL" b="1" i="1" dirty="0">
                <a:hlinkClick r:id="rId2" tooltip="¿Qué es ecommerce y cómo crear tu propio comercio electrónico?"/>
              </a:rPr>
              <a:t>Comercio electrónico</a:t>
            </a:r>
            <a:r>
              <a:rPr lang="es-CL" b="1" i="1" dirty="0"/>
              <a:t> o e-</a:t>
            </a:r>
            <a:r>
              <a:rPr lang="es-CL" b="1" i="1" dirty="0" err="1"/>
              <a:t>commerce</a:t>
            </a:r>
            <a:endParaRPr lang="es-CL" dirty="0"/>
          </a:p>
          <a:p>
            <a:r>
              <a:rPr lang="es-CL" b="1" i="1" dirty="0"/>
              <a:t>Modelo basado en Anuncios y monetización de datos de clientes</a:t>
            </a:r>
            <a:endParaRPr lang="es-CL" dirty="0"/>
          </a:p>
          <a:p>
            <a:r>
              <a:rPr lang="es-CL" b="1" i="1" dirty="0"/>
              <a:t>Venta de hardware</a:t>
            </a:r>
            <a:endParaRPr lang="es-CL" dirty="0"/>
          </a:p>
          <a:p>
            <a:r>
              <a:rPr lang="es-CL" b="1" i="1" dirty="0"/>
              <a:t>Open </a:t>
            </a:r>
            <a:r>
              <a:rPr lang="es-CL" b="1" i="1" dirty="0" err="1"/>
              <a:t>Source</a:t>
            </a:r>
            <a:endParaRPr lang="es-CL" dirty="0"/>
          </a:p>
          <a:p>
            <a:r>
              <a:rPr lang="es-CL" b="1" i="1" dirty="0" err="1"/>
              <a:t>Freemium</a:t>
            </a:r>
            <a:endParaRPr lang="es-CL" dirty="0"/>
          </a:p>
          <a:p>
            <a:pPr marL="0" indent="0">
              <a:buNone/>
            </a:pPr>
            <a:endParaRPr lang="es-CL" dirty="0"/>
          </a:p>
        </p:txBody>
      </p:sp>
    </p:spTree>
    <p:extLst>
      <p:ext uri="{BB962C8B-B14F-4D97-AF65-F5344CB8AC3E}">
        <p14:creationId xmlns:p14="http://schemas.microsoft.com/office/powerpoint/2010/main" val="2624786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b="1" u="sng" dirty="0" smtClean="0">
                <a:hlinkClick r:id="rId2"/>
              </a:rPr>
              <a:t>6 </a:t>
            </a:r>
            <a:r>
              <a:rPr lang="es-CL" b="1" u="sng" dirty="0" err="1" smtClean="0">
                <a:hlinkClick r:id="rId2"/>
              </a:rPr>
              <a:t>eCommerce</a:t>
            </a:r>
            <a:r>
              <a:rPr lang="es-CL" b="1" u="sng" dirty="0" smtClean="0">
                <a:hlinkClick r:id="rId2"/>
              </a:rPr>
              <a:t> </a:t>
            </a:r>
            <a:r>
              <a:rPr lang="es-CL" b="1" u="sng" dirty="0">
                <a:hlinkClick r:id="rId2"/>
              </a:rPr>
              <a:t>o Comercio Electrónico</a:t>
            </a:r>
            <a:r>
              <a:rPr lang="es-CL" dirty="0"/>
              <a:t/>
            </a:r>
            <a:br>
              <a:rPr lang="es-CL" dirty="0"/>
            </a:br>
            <a:endParaRPr lang="es-CL" dirty="0"/>
          </a:p>
        </p:txBody>
      </p:sp>
      <p:sp>
        <p:nvSpPr>
          <p:cNvPr id="3" name="Marcador de contenido 2"/>
          <p:cNvSpPr>
            <a:spLocks noGrp="1"/>
          </p:cNvSpPr>
          <p:nvPr>
            <p:ph idx="1"/>
          </p:nvPr>
        </p:nvSpPr>
        <p:spPr/>
        <p:txBody>
          <a:bodyPr>
            <a:normAutofit fontScale="92500" lnSpcReduction="10000"/>
          </a:bodyPr>
          <a:lstStyle/>
          <a:p>
            <a:pPr marL="0" indent="0" algn="just">
              <a:buNone/>
            </a:pPr>
            <a:r>
              <a:rPr lang="es-CL" dirty="0"/>
              <a:t>Los modelos de </a:t>
            </a:r>
            <a:r>
              <a:rPr lang="es-CL" dirty="0" err="1"/>
              <a:t>ecommerce</a:t>
            </a:r>
            <a:r>
              <a:rPr lang="es-CL" dirty="0"/>
              <a:t> se basan en realizar ventas online de productos y servicios; es decir, son como una tienda virtual. Un método de compraventa que utiliza Internet como medio para realizar transacciones y contactar con sus consumidores.</a:t>
            </a:r>
          </a:p>
          <a:p>
            <a:pPr marL="0" indent="0" algn="just">
              <a:buNone/>
            </a:pPr>
            <a:r>
              <a:rPr lang="es-CL" dirty="0"/>
              <a:t>No sólo mediante una página web, sino también a través de las </a:t>
            </a:r>
            <a:r>
              <a:rPr lang="es-CL" dirty="0">
                <a:hlinkClick r:id="rId3" tooltip="Las Redes Sociales más utilizadas: cifras y estadísticas"/>
              </a:rPr>
              <a:t>redes sociales</a:t>
            </a:r>
            <a:r>
              <a:rPr lang="es-CL" dirty="0"/>
              <a:t>. Estas suponen una fuente informativa con mucho impacto, y permiten acercarte y conocer más a tu público objetivo.</a:t>
            </a:r>
          </a:p>
          <a:p>
            <a:pPr marL="0" indent="0" algn="just">
              <a:buNone/>
            </a:pPr>
            <a:r>
              <a:rPr lang="es-CL" dirty="0"/>
              <a:t>Este modelo de negocio ha sido clave para que pequeñas empresas puedan crecer y acceder a otros mercados, algo muy difícil de conseguir por la vía tradicional. No necesitar grandes infraestructuras y poder prescindir de limitaciones como el tiempo, el espacio o la logística ha sido una de las principales causas que han propiciado su expansión.</a:t>
            </a:r>
          </a:p>
          <a:p>
            <a:pPr marL="0" indent="0" algn="just">
              <a:buNone/>
            </a:pPr>
            <a:endParaRPr lang="es-CL" dirty="0"/>
          </a:p>
        </p:txBody>
      </p:sp>
    </p:spTree>
    <p:extLst>
      <p:ext uri="{BB962C8B-B14F-4D97-AF65-F5344CB8AC3E}">
        <p14:creationId xmlns:p14="http://schemas.microsoft.com/office/powerpoint/2010/main" val="142016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err="1"/>
              <a:t>Metricas</a:t>
            </a:r>
            <a:r>
              <a:rPr lang="es-CL" dirty="0"/>
              <a:t> de éxito </a:t>
            </a:r>
            <a:br>
              <a:rPr lang="es-CL" dirty="0"/>
            </a:br>
            <a:endParaRPr lang="es-CL" dirty="0"/>
          </a:p>
        </p:txBody>
      </p:sp>
      <p:sp>
        <p:nvSpPr>
          <p:cNvPr id="3" name="Marcador de contenido 2"/>
          <p:cNvSpPr>
            <a:spLocks noGrp="1"/>
          </p:cNvSpPr>
          <p:nvPr>
            <p:ph idx="1"/>
          </p:nvPr>
        </p:nvSpPr>
        <p:spPr/>
        <p:txBody>
          <a:bodyPr/>
          <a:lstStyle/>
          <a:p>
            <a:r>
              <a:rPr lang="es-CL" b="1" dirty="0"/>
              <a:t>Ingresos mensuales:</a:t>
            </a:r>
            <a:r>
              <a:rPr lang="es-CL" dirty="0"/>
              <a:t> Todos los ingresos o facturación que se han dado en el último mes.</a:t>
            </a:r>
          </a:p>
          <a:p>
            <a:r>
              <a:rPr lang="es-CL" b="1" dirty="0"/>
              <a:t>Crecimiento compuesto de los ingresos mensuales:</a:t>
            </a:r>
            <a:r>
              <a:rPr lang="es-CL" dirty="0"/>
              <a:t> Es crucial medir el crecimiento compuesto de los ingresos para saber si estamos incrementando nuestra cuota en el mercado o bien tenemos una fuerte recurrencia de nuestros clientes.</a:t>
            </a:r>
          </a:p>
          <a:p>
            <a:r>
              <a:rPr lang="es-CL" b="1" dirty="0"/>
              <a:t>Margen neto (%):</a:t>
            </a:r>
            <a:r>
              <a:rPr lang="es-CL" dirty="0"/>
              <a:t> Lo calculamos dividiendo el beneficio neto de un mes concreto entre la cantidad de dinero facturado en la misma unidad de tiempo.</a:t>
            </a:r>
          </a:p>
          <a:p>
            <a:pPr marL="0" indent="0">
              <a:buNone/>
            </a:pPr>
            <a:endParaRPr lang="es-CL" dirty="0"/>
          </a:p>
        </p:txBody>
      </p:sp>
    </p:spTree>
    <p:extLst>
      <p:ext uri="{BB962C8B-B14F-4D97-AF65-F5344CB8AC3E}">
        <p14:creationId xmlns:p14="http://schemas.microsoft.com/office/powerpoint/2010/main" val="3897529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L" b="1" dirty="0" smtClean="0"/>
              <a:t>6 Modelo </a:t>
            </a:r>
            <a:r>
              <a:rPr lang="es-CL" b="1" dirty="0"/>
              <a:t>basado en anuncios o monetización de datos de clientes</a:t>
            </a:r>
            <a:r>
              <a:rPr lang="es-CL" dirty="0"/>
              <a:t/>
            </a:r>
            <a:br>
              <a:rPr lang="es-CL" dirty="0"/>
            </a:br>
            <a:endParaRPr lang="es-CL" dirty="0"/>
          </a:p>
        </p:txBody>
      </p:sp>
      <p:sp>
        <p:nvSpPr>
          <p:cNvPr id="3" name="Marcador de contenido 2"/>
          <p:cNvSpPr>
            <a:spLocks noGrp="1"/>
          </p:cNvSpPr>
          <p:nvPr>
            <p:ph idx="1"/>
          </p:nvPr>
        </p:nvSpPr>
        <p:spPr/>
        <p:txBody>
          <a:bodyPr>
            <a:normAutofit fontScale="92500" lnSpcReduction="20000"/>
          </a:bodyPr>
          <a:lstStyle/>
          <a:p>
            <a:pPr marL="0" indent="0" algn="just">
              <a:buNone/>
            </a:pPr>
            <a:r>
              <a:rPr lang="es-CL" dirty="0"/>
              <a:t>Estas empresas se basan en ofrecer productos o servicios de forma gratuita a los clientes y obtener sus beneficios a través de la publicación de anuncios en sus productos o bien la venta de los datos de los usuarios a terceros.</a:t>
            </a:r>
          </a:p>
          <a:p>
            <a:pPr marL="0" indent="0" algn="just">
              <a:buNone/>
            </a:pPr>
            <a:r>
              <a:rPr lang="es-CL" dirty="0"/>
              <a:t>Dentro de estos modelos de negocio encontramos las redes sociales y otras plataformas de contenido. </a:t>
            </a:r>
            <a:r>
              <a:rPr lang="es-CL" b="1" dirty="0"/>
              <a:t>Facebook, Twitter, Telefónica </a:t>
            </a:r>
            <a:r>
              <a:rPr lang="es-CL" dirty="0"/>
              <a:t>(venden datos de los usuarios a como localización, movimientos habituales, páginas web que frecuentan…) y </a:t>
            </a:r>
            <a:r>
              <a:rPr lang="es-CL" b="1" dirty="0"/>
              <a:t>YouTube </a:t>
            </a:r>
            <a:r>
              <a:rPr lang="es-CL" dirty="0"/>
              <a:t>son empresas conocidas que reciben ingresos por esta vía.</a:t>
            </a:r>
          </a:p>
          <a:p>
            <a:pPr marL="0" indent="0" algn="just">
              <a:buNone/>
            </a:pPr>
            <a:r>
              <a:rPr lang="es-CL" dirty="0"/>
              <a:t>Esto significa que estas empresas han de enfocarse únicamente en adquirir, activar y retener a los usuarios ya que son requisito indispensable para su beneficio. Es por ello que estas grandes plataformas están constantemente mejorando su producto, usabilidad o contenido.</a:t>
            </a:r>
          </a:p>
          <a:p>
            <a:pPr marL="0" indent="0">
              <a:buNone/>
            </a:pPr>
            <a:endParaRPr lang="es-CL" dirty="0"/>
          </a:p>
        </p:txBody>
      </p:sp>
    </p:spTree>
    <p:extLst>
      <p:ext uri="{BB962C8B-B14F-4D97-AF65-F5344CB8AC3E}">
        <p14:creationId xmlns:p14="http://schemas.microsoft.com/office/powerpoint/2010/main" val="3817596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err="1" smtClean="0"/>
              <a:t>cont</a:t>
            </a:r>
            <a:endParaRPr lang="es-CL" dirty="0"/>
          </a:p>
        </p:txBody>
      </p:sp>
      <p:sp>
        <p:nvSpPr>
          <p:cNvPr id="3" name="Marcador de contenido 2"/>
          <p:cNvSpPr>
            <a:spLocks noGrp="1"/>
          </p:cNvSpPr>
          <p:nvPr>
            <p:ph idx="1"/>
          </p:nvPr>
        </p:nvSpPr>
        <p:spPr>
          <a:xfrm>
            <a:off x="680321" y="2336872"/>
            <a:ext cx="9613861" cy="4362865"/>
          </a:xfrm>
        </p:spPr>
        <p:txBody>
          <a:bodyPr/>
          <a:lstStyle/>
          <a:p>
            <a:endParaRPr lang="es-CL" dirty="0"/>
          </a:p>
        </p:txBody>
      </p:sp>
      <p:graphicFrame>
        <p:nvGraphicFramePr>
          <p:cNvPr id="4" name="Objeto 3"/>
          <p:cNvGraphicFramePr>
            <a:graphicFrameLocks noChangeAspect="1"/>
          </p:cNvGraphicFramePr>
          <p:nvPr>
            <p:extLst>
              <p:ext uri="{D42A27DB-BD31-4B8C-83A1-F6EECF244321}">
                <p14:modId xmlns:p14="http://schemas.microsoft.com/office/powerpoint/2010/main" val="3830349695"/>
              </p:ext>
            </p:extLst>
          </p:nvPr>
        </p:nvGraphicFramePr>
        <p:xfrm>
          <a:off x="2467097" y="2502972"/>
          <a:ext cx="6378575" cy="4030663"/>
        </p:xfrm>
        <a:graphic>
          <a:graphicData uri="http://schemas.openxmlformats.org/presentationml/2006/ole">
            <mc:AlternateContent xmlns:mc="http://schemas.openxmlformats.org/markup-compatibility/2006">
              <mc:Choice xmlns:v="urn:schemas-microsoft-com:vml" Requires="v">
                <p:oleObj spid="_x0000_s5122" name="Imagen de mapa de bits" r:id="rId3" imgW="6378120" imgH="4030920" progId="Paint.Picture">
                  <p:embed/>
                </p:oleObj>
              </mc:Choice>
              <mc:Fallback>
                <p:oleObj name="Imagen de mapa de bits" r:id="rId3" imgW="6378120" imgH="4030920" progId="Paint.Picture">
                  <p:embed/>
                  <p:pic>
                    <p:nvPicPr>
                      <p:cNvPr id="0" name=""/>
                      <p:cNvPicPr/>
                      <p:nvPr/>
                    </p:nvPicPr>
                    <p:blipFill>
                      <a:blip r:embed="rId4"/>
                      <a:stretch>
                        <a:fillRect/>
                      </a:stretch>
                    </p:blipFill>
                    <p:spPr>
                      <a:xfrm>
                        <a:off x="2467097" y="2502972"/>
                        <a:ext cx="6378575" cy="4030663"/>
                      </a:xfrm>
                      <a:prstGeom prst="rect">
                        <a:avLst/>
                      </a:prstGeom>
                    </p:spPr>
                  </p:pic>
                </p:oleObj>
              </mc:Fallback>
            </mc:AlternateContent>
          </a:graphicData>
        </a:graphic>
      </p:graphicFrame>
    </p:spTree>
    <p:extLst>
      <p:ext uri="{BB962C8B-B14F-4D97-AF65-F5344CB8AC3E}">
        <p14:creationId xmlns:p14="http://schemas.microsoft.com/office/powerpoint/2010/main" val="763364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err="1"/>
              <a:t>Metricas</a:t>
            </a:r>
            <a:r>
              <a:rPr lang="es-CL" dirty="0"/>
              <a:t> de éxito</a:t>
            </a:r>
            <a:br>
              <a:rPr lang="es-CL" dirty="0"/>
            </a:br>
            <a:endParaRPr lang="es-CL" dirty="0"/>
          </a:p>
        </p:txBody>
      </p:sp>
      <p:sp>
        <p:nvSpPr>
          <p:cNvPr id="3" name="Marcador de contenido 2"/>
          <p:cNvSpPr>
            <a:spLocks noGrp="1"/>
          </p:cNvSpPr>
          <p:nvPr>
            <p:ph idx="1"/>
          </p:nvPr>
        </p:nvSpPr>
        <p:spPr/>
        <p:txBody>
          <a:bodyPr/>
          <a:lstStyle/>
          <a:p>
            <a:pPr marL="0" indent="0">
              <a:buNone/>
            </a:pPr>
            <a:r>
              <a:rPr lang="es-CL" dirty="0"/>
              <a:t>Como se trata de un modelo que depende 100% del nº de usuarios que tiene la empresa, las métricas estarán enfocadas a los mismos y a cómo interactúan con el producto o servicio gratuito:</a:t>
            </a:r>
          </a:p>
          <a:p>
            <a:r>
              <a:rPr lang="es-CL" b="1" dirty="0"/>
              <a:t>Usuarios Activos Diarios (DAU)</a:t>
            </a:r>
            <a:r>
              <a:rPr lang="es-CL" dirty="0"/>
              <a:t>: Se trata del número de usuarios únicos activos que ha habido en las últimas 24 horas. Es muy importante ser exigentes con los criterios por los que definimos que un usuario es activo.</a:t>
            </a:r>
          </a:p>
          <a:p>
            <a:r>
              <a:rPr lang="es-CL" b="1" dirty="0" smtClean="0"/>
              <a:t>Usuarios </a:t>
            </a:r>
            <a:r>
              <a:rPr lang="es-CL" b="1" dirty="0"/>
              <a:t>Activos Mensuales (MAU):</a:t>
            </a:r>
            <a:r>
              <a:rPr lang="es-CL" dirty="0"/>
              <a:t> Se trata del número de usuarios únicos activos que ha habido en el último mes.</a:t>
            </a:r>
          </a:p>
          <a:p>
            <a:pPr marL="0" indent="0">
              <a:buNone/>
            </a:pPr>
            <a:endParaRPr lang="es-CL" dirty="0"/>
          </a:p>
        </p:txBody>
      </p:sp>
    </p:spTree>
    <p:extLst>
      <p:ext uri="{BB962C8B-B14F-4D97-AF65-F5344CB8AC3E}">
        <p14:creationId xmlns:p14="http://schemas.microsoft.com/office/powerpoint/2010/main" val="851875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b="1" dirty="0"/>
              <a:t>7</a:t>
            </a:r>
            <a:r>
              <a:rPr lang="es-CL" b="1" dirty="0" smtClean="0"/>
              <a:t> Venta </a:t>
            </a:r>
            <a:r>
              <a:rPr lang="es-CL" b="1" dirty="0"/>
              <a:t>de </a:t>
            </a:r>
            <a:r>
              <a:rPr lang="es-CL" b="1" dirty="0" smtClean="0"/>
              <a:t>Hardware</a:t>
            </a:r>
            <a:endParaRPr lang="es-CL" dirty="0"/>
          </a:p>
        </p:txBody>
      </p:sp>
      <p:sp>
        <p:nvSpPr>
          <p:cNvPr id="3" name="Marcador de contenido 2"/>
          <p:cNvSpPr>
            <a:spLocks noGrp="1"/>
          </p:cNvSpPr>
          <p:nvPr>
            <p:ph idx="1"/>
          </p:nvPr>
        </p:nvSpPr>
        <p:spPr/>
        <p:txBody>
          <a:bodyPr/>
          <a:lstStyle/>
          <a:p>
            <a:endParaRPr lang="es-CL"/>
          </a:p>
        </p:txBody>
      </p:sp>
    </p:spTree>
    <p:extLst>
      <p:ext uri="{BB962C8B-B14F-4D97-AF65-F5344CB8AC3E}">
        <p14:creationId xmlns:p14="http://schemas.microsoft.com/office/powerpoint/2010/main" val="3338850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8</a:t>
            </a:r>
            <a:r>
              <a:rPr lang="es-CL" dirty="0" smtClean="0"/>
              <a:t> </a:t>
            </a:r>
            <a:r>
              <a:rPr lang="pt-BR" b="1" dirty="0"/>
              <a:t>Open </a:t>
            </a:r>
            <a:r>
              <a:rPr lang="pt-BR" b="1" dirty="0" err="1"/>
              <a:t>Source</a:t>
            </a:r>
            <a:r>
              <a:rPr lang="pt-BR" b="1" dirty="0"/>
              <a:t> o Código </a:t>
            </a:r>
            <a:r>
              <a:rPr lang="pt-BR" b="1" dirty="0" err="1"/>
              <a:t>abierto</a:t>
            </a:r>
            <a:r>
              <a:rPr lang="pt-BR" dirty="0"/>
              <a:t/>
            </a:r>
            <a:br>
              <a:rPr lang="pt-BR" dirty="0"/>
            </a:br>
            <a:endParaRPr lang="es-CL" dirty="0"/>
          </a:p>
        </p:txBody>
      </p:sp>
      <p:sp>
        <p:nvSpPr>
          <p:cNvPr id="3" name="Marcador de contenido 2"/>
          <p:cNvSpPr>
            <a:spLocks noGrp="1"/>
          </p:cNvSpPr>
          <p:nvPr>
            <p:ph idx="1"/>
          </p:nvPr>
        </p:nvSpPr>
        <p:spPr/>
        <p:txBody>
          <a:bodyPr/>
          <a:lstStyle/>
          <a:p>
            <a:pPr marL="0" indent="0">
              <a:buNone/>
            </a:pPr>
            <a:r>
              <a:rPr lang="es-CL" dirty="0"/>
              <a:t>El </a:t>
            </a:r>
            <a:r>
              <a:rPr lang="es-CL" b="1" dirty="0"/>
              <a:t>modelo de código abierto </a:t>
            </a:r>
            <a:r>
              <a:rPr lang="es-CL" dirty="0"/>
              <a:t>se caracteriza por utilizar softwares de libre acceso, lo que da capacidad a una comunidad de programadores para que contribuyan. Compañías como Red </a:t>
            </a:r>
            <a:r>
              <a:rPr lang="es-CL" dirty="0" err="1"/>
              <a:t>Hat</a:t>
            </a:r>
            <a:r>
              <a:rPr lang="es-CL" dirty="0"/>
              <a:t>, por ejemplo, ganan dinero al cobrar suscripciones Premium y servicios asociados con su </a:t>
            </a:r>
            <a:r>
              <a:rPr lang="es-CL" b="1" dirty="0"/>
              <a:t>software de código abierto.</a:t>
            </a:r>
            <a:endParaRPr lang="es-CL" dirty="0"/>
          </a:p>
        </p:txBody>
      </p:sp>
    </p:spTree>
    <p:extLst>
      <p:ext uri="{BB962C8B-B14F-4D97-AF65-F5344CB8AC3E}">
        <p14:creationId xmlns:p14="http://schemas.microsoft.com/office/powerpoint/2010/main" val="1375345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9</a:t>
            </a:r>
            <a:r>
              <a:rPr lang="es-CL" dirty="0" smtClean="0"/>
              <a:t> </a:t>
            </a:r>
            <a:r>
              <a:rPr lang="es-CL" b="1" dirty="0" err="1" smtClean="0"/>
              <a:t>Freemium</a:t>
            </a:r>
            <a:r>
              <a:rPr lang="es-CL" dirty="0"/>
              <a:t/>
            </a:r>
            <a:br>
              <a:rPr lang="es-CL" dirty="0"/>
            </a:br>
            <a:endParaRPr lang="es-CL" dirty="0"/>
          </a:p>
        </p:txBody>
      </p:sp>
      <p:sp>
        <p:nvSpPr>
          <p:cNvPr id="3" name="Marcador de contenido 2"/>
          <p:cNvSpPr>
            <a:spLocks noGrp="1"/>
          </p:cNvSpPr>
          <p:nvPr>
            <p:ph idx="1"/>
          </p:nvPr>
        </p:nvSpPr>
        <p:spPr/>
        <p:txBody>
          <a:bodyPr/>
          <a:lstStyle/>
          <a:p>
            <a:pPr marL="0" indent="0">
              <a:buNone/>
            </a:pPr>
            <a:r>
              <a:rPr lang="es-CL" dirty="0"/>
              <a:t>Este término, acuñado por el empresario estadounidense Fred Wilson, es una combinación de las palabras </a:t>
            </a:r>
            <a:r>
              <a:rPr lang="es-CL" b="1" dirty="0"/>
              <a:t>«Gratis» y «Premium»</a:t>
            </a:r>
            <a:r>
              <a:rPr lang="es-CL" dirty="0"/>
              <a:t>. La idea detrás de este modelo es ofrecer un producto o contenido de forma gratuita mientras se reserva el buen contenido para que sea de pago.</a:t>
            </a:r>
            <a:endParaRPr lang="es-CL" dirty="0"/>
          </a:p>
        </p:txBody>
      </p:sp>
    </p:spTree>
    <p:extLst>
      <p:ext uri="{BB962C8B-B14F-4D97-AF65-F5344CB8AC3E}">
        <p14:creationId xmlns:p14="http://schemas.microsoft.com/office/powerpoint/2010/main" val="418771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1 Modelo </a:t>
            </a:r>
            <a:r>
              <a:rPr lang="es-CL" dirty="0" err="1"/>
              <a:t>e</a:t>
            </a:r>
            <a:r>
              <a:rPr lang="es-CL" b="1" dirty="0" err="1"/>
              <a:t>nterprise</a:t>
            </a:r>
            <a:r>
              <a:rPr lang="es-CL" dirty="0"/>
              <a:t/>
            </a:r>
            <a:br>
              <a:rPr lang="es-CL" dirty="0"/>
            </a:br>
            <a:endParaRPr lang="es-CL" dirty="0"/>
          </a:p>
        </p:txBody>
      </p:sp>
      <p:sp>
        <p:nvSpPr>
          <p:cNvPr id="3" name="Marcador de contenido 2"/>
          <p:cNvSpPr>
            <a:spLocks noGrp="1"/>
          </p:cNvSpPr>
          <p:nvPr>
            <p:ph idx="1"/>
          </p:nvPr>
        </p:nvSpPr>
        <p:spPr/>
        <p:txBody>
          <a:bodyPr>
            <a:normAutofit fontScale="92500" lnSpcReduction="10000"/>
          </a:bodyPr>
          <a:lstStyle/>
          <a:p>
            <a:pPr algn="just"/>
            <a:r>
              <a:rPr lang="es-CL" dirty="0"/>
              <a:t>El modelo </a:t>
            </a:r>
            <a:r>
              <a:rPr lang="es-CL" dirty="0" err="1"/>
              <a:t>enterprise</a:t>
            </a:r>
            <a:r>
              <a:rPr lang="es-CL" dirty="0"/>
              <a:t> se caracteriza porque </a:t>
            </a:r>
            <a:r>
              <a:rPr lang="es-CL" b="1" dirty="0"/>
              <a:t>la empresa vende servicios o software para otros negocios</a:t>
            </a:r>
            <a:r>
              <a:rPr lang="es-CL" dirty="0"/>
              <a:t> generalmente mediante una licencia de uso único (no por suscripción).</a:t>
            </a:r>
          </a:p>
          <a:p>
            <a:pPr algn="just"/>
            <a:r>
              <a:rPr lang="es-CL" dirty="0"/>
              <a:t>Los contratos que se establecen entre estas empresas y los clientes suelen tener unos </a:t>
            </a:r>
            <a:r>
              <a:rPr lang="es-CL" dirty="0" err="1"/>
              <a:t>terminos</a:t>
            </a:r>
            <a:r>
              <a:rPr lang="es-CL" dirty="0"/>
              <a:t> fijos y temporales y renovarse cada cierto tiempo precio a la expiración del servicio.</a:t>
            </a:r>
          </a:p>
          <a:p>
            <a:pPr algn="just"/>
            <a:r>
              <a:rPr lang="es-CL" dirty="0"/>
              <a:t>Algunos ejemplos de empresas que aplican este modelo de negocio son:</a:t>
            </a:r>
          </a:p>
          <a:p>
            <a:pPr marL="457200" indent="-457200" algn="just">
              <a:buFont typeface="+mj-lt"/>
              <a:buAutoNum type="arabicPeriod"/>
            </a:pPr>
            <a:r>
              <a:rPr lang="es-CL" b="1" i="1" dirty="0"/>
              <a:t>Oracle</a:t>
            </a:r>
            <a:endParaRPr lang="es-CL" dirty="0"/>
          </a:p>
          <a:p>
            <a:pPr marL="457200" indent="-457200" algn="just">
              <a:buFont typeface="+mj-lt"/>
              <a:buAutoNum type="arabicPeriod"/>
            </a:pPr>
            <a:r>
              <a:rPr lang="es-CL" b="1" i="1" dirty="0"/>
              <a:t>Grandes consultoras como </a:t>
            </a:r>
            <a:r>
              <a:rPr lang="es-CL" b="1" i="1" dirty="0" err="1"/>
              <a:t>McKinsey</a:t>
            </a:r>
            <a:r>
              <a:rPr lang="es-CL" b="1" i="1" dirty="0"/>
              <a:t> o KPMG</a:t>
            </a:r>
            <a:endParaRPr lang="es-CL" dirty="0"/>
          </a:p>
          <a:p>
            <a:pPr marL="457200" indent="-457200" algn="just">
              <a:buFont typeface="+mj-lt"/>
              <a:buAutoNum type="arabicPeriod"/>
            </a:pPr>
            <a:r>
              <a:rPr lang="es-CL" b="1" i="1" dirty="0" err="1"/>
              <a:t>FireEye</a:t>
            </a:r>
            <a:endParaRPr lang="es-CL" dirty="0"/>
          </a:p>
          <a:p>
            <a:pPr marL="0" indent="0">
              <a:buNone/>
            </a:pPr>
            <a:endParaRPr lang="es-CL" dirty="0"/>
          </a:p>
        </p:txBody>
      </p:sp>
    </p:spTree>
    <p:extLst>
      <p:ext uri="{BB962C8B-B14F-4D97-AF65-F5344CB8AC3E}">
        <p14:creationId xmlns:p14="http://schemas.microsoft.com/office/powerpoint/2010/main" val="1941251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L" dirty="0"/>
              <a:t>Métricas para medir el éxito de una </a:t>
            </a:r>
            <a:r>
              <a:rPr lang="es-CL" dirty="0" err="1" smtClean="0"/>
              <a:t>enterprise</a:t>
            </a:r>
            <a:r>
              <a:rPr lang="es-CL" dirty="0"/>
              <a:t/>
            </a:r>
            <a:br>
              <a:rPr lang="es-CL" dirty="0"/>
            </a:br>
            <a:endParaRPr lang="es-CL" dirty="0"/>
          </a:p>
        </p:txBody>
      </p:sp>
      <p:sp>
        <p:nvSpPr>
          <p:cNvPr id="3" name="Marcador de contenido 2"/>
          <p:cNvSpPr>
            <a:spLocks noGrp="1"/>
          </p:cNvSpPr>
          <p:nvPr>
            <p:ph idx="1"/>
          </p:nvPr>
        </p:nvSpPr>
        <p:spPr/>
        <p:txBody>
          <a:bodyPr/>
          <a:lstStyle/>
          <a:p>
            <a:pPr algn="just"/>
            <a:r>
              <a:rPr lang="es-CL" b="1" dirty="0"/>
              <a:t>Valor total de todos los contratos</a:t>
            </a:r>
            <a:r>
              <a:rPr lang="es-CL" dirty="0"/>
              <a:t> en activo (</a:t>
            </a:r>
            <a:r>
              <a:rPr lang="es-CL" dirty="0" err="1"/>
              <a:t>Bookings</a:t>
            </a:r>
            <a:r>
              <a:rPr lang="es-CL" dirty="0"/>
              <a:t>)</a:t>
            </a:r>
          </a:p>
          <a:p>
            <a:pPr algn="just"/>
            <a:r>
              <a:rPr lang="es-CL" b="1" dirty="0"/>
              <a:t>Nº total de clientes</a:t>
            </a:r>
            <a:r>
              <a:rPr lang="es-CL" dirty="0"/>
              <a:t> únicos que tenemos</a:t>
            </a:r>
          </a:p>
          <a:p>
            <a:pPr marL="0" indent="0" algn="just">
              <a:buNone/>
            </a:pPr>
            <a:r>
              <a:rPr lang="es-CL" b="1" dirty="0"/>
              <a:t>Facturación</a:t>
            </a:r>
            <a:r>
              <a:rPr lang="es-CL" dirty="0"/>
              <a:t>. La diferencia entre facturación con el valor total de los contratos es que en este tipo de negocios el dinero de los clientes suele llegar una vez hemos entregado el producto o servicio. La diferencia entre el valor total de los contratos y la facturación es la capacidad de dar servicio a todos nuestros clientes.</a:t>
            </a:r>
          </a:p>
          <a:p>
            <a:pPr marL="0" indent="0">
              <a:buNone/>
            </a:pPr>
            <a:endParaRPr lang="es-CL" dirty="0"/>
          </a:p>
        </p:txBody>
      </p:sp>
    </p:spTree>
    <p:extLst>
      <p:ext uri="{BB962C8B-B14F-4D97-AF65-F5344CB8AC3E}">
        <p14:creationId xmlns:p14="http://schemas.microsoft.com/office/powerpoint/2010/main" val="2755560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b="1" u="sng" dirty="0" smtClean="0">
                <a:hlinkClick r:id="rId2"/>
              </a:rPr>
              <a:t>2 SaaS</a:t>
            </a:r>
            <a:r>
              <a:rPr lang="es-CL" b="1" dirty="0"/>
              <a:t> (Software as a </a:t>
            </a:r>
            <a:r>
              <a:rPr lang="es-CL" b="1" dirty="0" err="1"/>
              <a:t>Service</a:t>
            </a:r>
            <a:r>
              <a:rPr lang="es-CL" b="1" dirty="0"/>
              <a:t>)</a:t>
            </a:r>
            <a:r>
              <a:rPr lang="es-CL" dirty="0"/>
              <a:t/>
            </a:r>
            <a:br>
              <a:rPr lang="es-CL" dirty="0"/>
            </a:br>
            <a:endParaRPr lang="es-CL" dirty="0"/>
          </a:p>
        </p:txBody>
      </p:sp>
      <p:sp>
        <p:nvSpPr>
          <p:cNvPr id="3" name="Marcador de contenido 2"/>
          <p:cNvSpPr>
            <a:spLocks noGrp="1"/>
          </p:cNvSpPr>
          <p:nvPr>
            <p:ph idx="1"/>
          </p:nvPr>
        </p:nvSpPr>
        <p:spPr/>
        <p:txBody>
          <a:bodyPr/>
          <a:lstStyle/>
          <a:p>
            <a:pPr marL="0" indent="0">
              <a:buNone/>
            </a:pPr>
            <a:r>
              <a:rPr lang="es-CL" dirty="0"/>
              <a:t>El modelo SaaS es uno de los modelos de negocio más frecuentes si pensamos en empresas o </a:t>
            </a:r>
            <a:r>
              <a:rPr lang="es-CL" dirty="0" err="1">
                <a:hlinkClick r:id="rId3"/>
              </a:rPr>
              <a:t>startups</a:t>
            </a:r>
            <a:r>
              <a:rPr lang="es-CL" dirty="0"/>
              <a:t> digitales de hoy en día. Es una variación de un modelo de suscripción en el que el cliente tiene que pagar una cuota mensual/anual para poder acceder al servicio que ofrece la empresa.</a:t>
            </a:r>
          </a:p>
          <a:p>
            <a:pPr marL="0" indent="0">
              <a:buNone/>
            </a:pPr>
            <a:r>
              <a:rPr lang="es-CL" dirty="0"/>
              <a:t>Algunos de los ejemplos más famosos de empresas de SaaS son </a:t>
            </a:r>
            <a:r>
              <a:rPr lang="es-CL" dirty="0" err="1"/>
              <a:t>Asana</a:t>
            </a:r>
            <a:r>
              <a:rPr lang="es-CL" dirty="0"/>
              <a:t>, </a:t>
            </a:r>
            <a:r>
              <a:rPr lang="es-CL" dirty="0" err="1"/>
              <a:t>Slack</a:t>
            </a:r>
            <a:r>
              <a:rPr lang="es-CL" dirty="0"/>
              <a:t>, Zoom o </a:t>
            </a:r>
            <a:r>
              <a:rPr lang="es-CL" dirty="0" err="1"/>
              <a:t>Talkdesk</a:t>
            </a:r>
            <a:r>
              <a:rPr lang="es-CL" dirty="0"/>
              <a:t>.</a:t>
            </a:r>
          </a:p>
          <a:p>
            <a:pPr marL="0" indent="0">
              <a:buNone/>
            </a:pPr>
            <a:endParaRPr lang="es-CL" dirty="0"/>
          </a:p>
        </p:txBody>
      </p:sp>
    </p:spTree>
    <p:extLst>
      <p:ext uri="{BB962C8B-B14F-4D97-AF65-F5344CB8AC3E}">
        <p14:creationId xmlns:p14="http://schemas.microsoft.com/office/powerpoint/2010/main" val="2488010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err="1" smtClean="0"/>
              <a:t>cont</a:t>
            </a:r>
            <a:endParaRPr lang="es-CL" dirty="0"/>
          </a:p>
        </p:txBody>
      </p:sp>
      <p:sp>
        <p:nvSpPr>
          <p:cNvPr id="3" name="Marcador de contenido 2"/>
          <p:cNvSpPr>
            <a:spLocks noGrp="1"/>
          </p:cNvSpPr>
          <p:nvPr>
            <p:ph idx="1"/>
          </p:nvPr>
        </p:nvSpPr>
        <p:spPr/>
        <p:txBody>
          <a:bodyPr/>
          <a:lstStyle/>
          <a:p>
            <a:r>
              <a:rPr lang="es-CL" dirty="0"/>
              <a:t>¿Cuáles son los modelos de negocios digitales más utilizados? - </a:t>
            </a:r>
            <a:r>
              <a:rPr lang="es-CL" dirty="0" err="1"/>
              <a:t>saas</a:t>
            </a:r>
            <a:r>
              <a:rPr lang="es-CL" dirty="0"/>
              <a:t> </a:t>
            </a:r>
            <a:r>
              <a:rPr lang="es-CL" dirty="0" smtClean="0"/>
              <a:t>apps?</a:t>
            </a:r>
          </a:p>
          <a:p>
            <a:pPr marL="0" indent="0" algn="just">
              <a:buNone/>
            </a:pPr>
            <a:r>
              <a:rPr lang="es-CL" dirty="0"/>
              <a:t>El modelo SaaS presenta una serie de </a:t>
            </a:r>
            <a:r>
              <a:rPr lang="es-CL" dirty="0" err="1"/>
              <a:t>ventjas</a:t>
            </a:r>
            <a:r>
              <a:rPr lang="es-CL" dirty="0"/>
              <a:t> si lo comparamos con el modelo de negocio de venta de licencias particulares. Debido a que lo que el cliente paga no es por el software como tal (pagar por construir una carretera) sino por el uso del mismo (pagar un peaje para pasar por dicha carretera) el proveedor del servicio tendrá un mayor control sobre el estado y calidad del mismo (se asegura de que dicha carretera está en buen estado).</a:t>
            </a:r>
            <a:endParaRPr lang="es-CL" dirty="0"/>
          </a:p>
        </p:txBody>
      </p:sp>
    </p:spTree>
    <p:extLst>
      <p:ext uri="{BB962C8B-B14F-4D97-AF65-F5344CB8AC3E}">
        <p14:creationId xmlns:p14="http://schemas.microsoft.com/office/powerpoint/2010/main" val="2475053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0321" y="1107831"/>
            <a:ext cx="9613861" cy="5609492"/>
          </a:xfrm>
        </p:spPr>
        <p:txBody>
          <a:bodyPr/>
          <a:lstStyle/>
          <a:p>
            <a:pPr marL="0" indent="0">
              <a:buNone/>
            </a:pPr>
            <a:endParaRPr lang="es-CL" dirty="0"/>
          </a:p>
        </p:txBody>
      </p:sp>
      <p:graphicFrame>
        <p:nvGraphicFramePr>
          <p:cNvPr id="4" name="Objeto 3"/>
          <p:cNvGraphicFramePr>
            <a:graphicFrameLocks noChangeAspect="1"/>
          </p:cNvGraphicFramePr>
          <p:nvPr/>
        </p:nvGraphicFramePr>
        <p:xfrm>
          <a:off x="1099039" y="1653283"/>
          <a:ext cx="8493370" cy="4892670"/>
        </p:xfrm>
        <a:graphic>
          <a:graphicData uri="http://schemas.openxmlformats.org/presentationml/2006/ole">
            <mc:AlternateContent xmlns:mc="http://schemas.openxmlformats.org/markup-compatibility/2006">
              <mc:Choice xmlns:v="urn:schemas-microsoft-com:vml" Requires="v">
                <p:oleObj spid="_x0000_s4099" name="Imagen de mapa de bits" r:id="rId3" imgW="5341680" imgH="4061520" progId="Paint.Picture">
                  <p:embed/>
                </p:oleObj>
              </mc:Choice>
              <mc:Fallback>
                <p:oleObj name="Imagen de mapa de bits" r:id="rId3" imgW="5341680" imgH="4061520" progId="Paint.Picture">
                  <p:embed/>
                  <p:pic>
                    <p:nvPicPr>
                      <p:cNvPr id="4" name="Objeto 3"/>
                      <p:cNvPicPr/>
                      <p:nvPr/>
                    </p:nvPicPr>
                    <p:blipFill>
                      <a:blip r:embed="rId4"/>
                      <a:stretch>
                        <a:fillRect/>
                      </a:stretch>
                    </p:blipFill>
                    <p:spPr>
                      <a:xfrm>
                        <a:off x="1099039" y="1653283"/>
                        <a:ext cx="8493370" cy="4892670"/>
                      </a:xfrm>
                      <a:prstGeom prst="rect">
                        <a:avLst/>
                      </a:prstGeom>
                    </p:spPr>
                  </p:pic>
                </p:oleObj>
              </mc:Fallback>
            </mc:AlternateContent>
          </a:graphicData>
        </a:graphic>
      </p:graphicFrame>
    </p:spTree>
    <p:extLst>
      <p:ext uri="{BB962C8B-B14F-4D97-AF65-F5344CB8AC3E}">
        <p14:creationId xmlns:p14="http://schemas.microsoft.com/office/powerpoint/2010/main" val="2098882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Métricas </a:t>
            </a:r>
            <a:r>
              <a:rPr lang="es-CL" dirty="0"/>
              <a:t>para medir el éxito de un SaaS</a:t>
            </a:r>
            <a:br>
              <a:rPr lang="es-CL" dirty="0"/>
            </a:br>
            <a:endParaRPr lang="es-CL" dirty="0"/>
          </a:p>
        </p:txBody>
      </p:sp>
      <p:sp>
        <p:nvSpPr>
          <p:cNvPr id="3" name="Marcador de contenido 2"/>
          <p:cNvSpPr>
            <a:spLocks noGrp="1"/>
          </p:cNvSpPr>
          <p:nvPr>
            <p:ph idx="1"/>
          </p:nvPr>
        </p:nvSpPr>
        <p:spPr/>
        <p:txBody>
          <a:bodyPr>
            <a:normAutofit lnSpcReduction="10000"/>
          </a:bodyPr>
          <a:lstStyle/>
          <a:p>
            <a:r>
              <a:rPr lang="es-CL" b="1" dirty="0"/>
              <a:t>MRR o Ingresos Recurrentes Mensuales</a:t>
            </a:r>
            <a:r>
              <a:rPr lang="es-CL" dirty="0"/>
              <a:t>: Como se trata de una variante de un negocio de suscripción; la naturaleza del mismo es de ingresos recurrentes de base mensual o anual.</a:t>
            </a:r>
          </a:p>
          <a:p>
            <a:r>
              <a:rPr lang="es-CL" b="1" dirty="0"/>
              <a:t>ARR o Ingresos Recurrentes Anuales</a:t>
            </a:r>
            <a:endParaRPr lang="es-CL" dirty="0"/>
          </a:p>
          <a:p>
            <a:r>
              <a:rPr lang="es-CL" b="1" dirty="0" err="1"/>
              <a:t>Churn</a:t>
            </a:r>
            <a:r>
              <a:rPr lang="es-CL" b="1" dirty="0"/>
              <a:t> </a:t>
            </a:r>
            <a:r>
              <a:rPr lang="es-CL" b="1" dirty="0" err="1"/>
              <a:t>Rate</a:t>
            </a:r>
            <a:r>
              <a:rPr lang="es-CL" b="1" dirty="0"/>
              <a:t> (%):</a:t>
            </a:r>
            <a:r>
              <a:rPr lang="es-CL" dirty="0"/>
              <a:t> Se trata del porcentaje de base de clientes que se pierden cada unidad de tiempo (generalmente de base mensual)</a:t>
            </a:r>
          </a:p>
          <a:p>
            <a:r>
              <a:rPr lang="es-CL" b="1" dirty="0"/>
              <a:t>CAC</a:t>
            </a:r>
            <a:r>
              <a:rPr lang="es-CL" dirty="0"/>
              <a:t> o Coste de adquisición de clientes: Se trata del precio que pagamos por cada uno de los clientes que llegan a nuestra plataforma.</a:t>
            </a:r>
          </a:p>
          <a:p>
            <a:pPr marL="0" indent="0">
              <a:buNone/>
            </a:pPr>
            <a:endParaRPr lang="es-CL" dirty="0"/>
          </a:p>
        </p:txBody>
      </p:sp>
    </p:spTree>
    <p:extLst>
      <p:ext uri="{BB962C8B-B14F-4D97-AF65-F5344CB8AC3E}">
        <p14:creationId xmlns:p14="http://schemas.microsoft.com/office/powerpoint/2010/main" val="2477190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b="1" dirty="0" smtClean="0"/>
              <a:t>3 Suscripción</a:t>
            </a:r>
            <a:r>
              <a:rPr lang="es-CL" dirty="0"/>
              <a:t/>
            </a:r>
            <a:br>
              <a:rPr lang="es-CL" dirty="0"/>
            </a:br>
            <a:endParaRPr lang="es-CL" dirty="0"/>
          </a:p>
        </p:txBody>
      </p:sp>
      <p:sp>
        <p:nvSpPr>
          <p:cNvPr id="3" name="Marcador de contenido 2"/>
          <p:cNvSpPr>
            <a:spLocks noGrp="1"/>
          </p:cNvSpPr>
          <p:nvPr>
            <p:ph idx="1"/>
          </p:nvPr>
        </p:nvSpPr>
        <p:spPr/>
        <p:txBody>
          <a:bodyPr>
            <a:normAutofit fontScale="92500" lnSpcReduction="20000"/>
          </a:bodyPr>
          <a:lstStyle/>
          <a:p>
            <a:r>
              <a:rPr lang="es-CL" dirty="0"/>
              <a:t>Este es el modelo que más se ha desarrollado desde la explosión de internet a partir del nuevo milenio y es que ciertamente estamos viviendo en una </a:t>
            </a:r>
            <a:r>
              <a:rPr lang="es-CL" b="1" dirty="0"/>
              <a:t>economía de suscripción</a:t>
            </a:r>
            <a:r>
              <a:rPr lang="es-CL" dirty="0"/>
              <a:t>.</a:t>
            </a:r>
          </a:p>
          <a:p>
            <a:r>
              <a:rPr lang="es-CL" dirty="0"/>
              <a:t>Un modelo de suscripción consiste en </a:t>
            </a:r>
            <a:r>
              <a:rPr lang="es-CL" b="1" dirty="0"/>
              <a:t>vender un producto o servicio a los clientes por el que han de pagar de forma recurrente</a:t>
            </a:r>
            <a:r>
              <a:rPr lang="es-CL" dirty="0"/>
              <a:t> (generalmente mensual) para poder acceder al mismo. Si dejan de pagar dejan de tener acceso al producto.</a:t>
            </a:r>
          </a:p>
          <a:p>
            <a:r>
              <a:rPr lang="es-CL" dirty="0"/>
              <a:t>Suelen ser servicios enfocados en clientes mas que a empresas ya que estas suelen requerir de productos personalizados como ocurre con los SaaS.</a:t>
            </a:r>
          </a:p>
          <a:p>
            <a:r>
              <a:rPr lang="es-CL" dirty="0"/>
              <a:t>Los servicios más entretenidos y centrados en el cliente que conocemos hoy, desde </a:t>
            </a:r>
            <a:r>
              <a:rPr lang="es-CL" dirty="0" err="1"/>
              <a:t>Netflix</a:t>
            </a:r>
            <a:r>
              <a:rPr lang="es-CL" dirty="0"/>
              <a:t>, </a:t>
            </a:r>
            <a:r>
              <a:rPr lang="es-CL" dirty="0" err="1"/>
              <a:t>Showtime</a:t>
            </a:r>
            <a:r>
              <a:rPr lang="es-CL" dirty="0"/>
              <a:t> y Amazon Prime siguen un modelo de suscripción.</a:t>
            </a:r>
          </a:p>
          <a:p>
            <a:pPr marL="0" indent="0">
              <a:buNone/>
            </a:pPr>
            <a:endParaRPr lang="es-CL" dirty="0"/>
          </a:p>
        </p:txBody>
      </p:sp>
    </p:spTree>
    <p:extLst>
      <p:ext uri="{BB962C8B-B14F-4D97-AF65-F5344CB8AC3E}">
        <p14:creationId xmlns:p14="http://schemas.microsoft.com/office/powerpoint/2010/main" val="788945901"/>
      </p:ext>
    </p:extLst>
  </p:cSld>
  <p:clrMapOvr>
    <a:masterClrMapping/>
  </p:clrMapOvr>
</p:sld>
</file>

<file path=ppt/theme/theme1.xml><?xml version="1.0" encoding="utf-8"?>
<a:theme xmlns:a="http://schemas.openxmlformats.org/drawingml/2006/main" name="Berlí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Berlín</Template>
  <TotalTime>82</TotalTime>
  <Words>935</Words>
  <Application>Microsoft Office PowerPoint</Application>
  <PresentationFormat>Panorámica</PresentationFormat>
  <Paragraphs>104</Paragraphs>
  <Slides>27</Slides>
  <Notes>0</Notes>
  <HiddenSlides>0</HiddenSlides>
  <MMClips>0</MMClips>
  <ScaleCrop>false</ScaleCrop>
  <HeadingPairs>
    <vt:vector size="8" baseType="variant">
      <vt:variant>
        <vt:lpstr>Fuentes usadas</vt:lpstr>
      </vt:variant>
      <vt:variant>
        <vt:i4>2</vt:i4>
      </vt:variant>
      <vt:variant>
        <vt:lpstr>Tema</vt:lpstr>
      </vt:variant>
      <vt:variant>
        <vt:i4>1</vt:i4>
      </vt:variant>
      <vt:variant>
        <vt:lpstr>Servidores OLE incrustados</vt:lpstr>
      </vt:variant>
      <vt:variant>
        <vt:i4>1</vt:i4>
      </vt:variant>
      <vt:variant>
        <vt:lpstr>Títulos de diapositiva</vt:lpstr>
      </vt:variant>
      <vt:variant>
        <vt:i4>27</vt:i4>
      </vt:variant>
    </vt:vector>
  </HeadingPairs>
  <TitlesOfParts>
    <vt:vector size="31" baseType="lpstr">
      <vt:lpstr>Arial</vt:lpstr>
      <vt:lpstr>Trebuchet MS</vt:lpstr>
      <vt:lpstr>Berlín</vt:lpstr>
      <vt:lpstr>Imagen de pincel</vt:lpstr>
      <vt:lpstr>Modelos de negocios</vt:lpstr>
      <vt:lpstr>Categorías</vt:lpstr>
      <vt:lpstr>1 Modelo enterprise </vt:lpstr>
      <vt:lpstr>Métricas para medir el éxito de una enterprise </vt:lpstr>
      <vt:lpstr>2 SaaS (Software as a Service) </vt:lpstr>
      <vt:lpstr>cont</vt:lpstr>
      <vt:lpstr>Presentación de PowerPoint</vt:lpstr>
      <vt:lpstr>Métricas para medir el éxito de un SaaS </vt:lpstr>
      <vt:lpstr>3 Suscripción </vt:lpstr>
      <vt:lpstr>cont</vt:lpstr>
      <vt:lpstr>cont</vt:lpstr>
      <vt:lpstr>Métricas de éxito de un modelo de suscripción </vt:lpstr>
      <vt:lpstr>4 Negocios Transaccionales </vt:lpstr>
      <vt:lpstr>Flujo de operaciones de estas empresas: </vt:lpstr>
      <vt:lpstr>5 Marketplace </vt:lpstr>
      <vt:lpstr>Modelo de negocios de Marketplace</vt:lpstr>
      <vt:lpstr>Ventajas de un Marketplace </vt:lpstr>
      <vt:lpstr>Desventajas y riesgos de un Marketplace </vt:lpstr>
      <vt:lpstr>Metricas de éxito de un Marketplace </vt:lpstr>
      <vt:lpstr>6 eCommerce o Comercio Electrónico </vt:lpstr>
      <vt:lpstr>Metricas de éxito  </vt:lpstr>
      <vt:lpstr>6 Modelo basado en anuncios o monetización de datos de clientes </vt:lpstr>
      <vt:lpstr>cont</vt:lpstr>
      <vt:lpstr>Metricas de éxito </vt:lpstr>
      <vt:lpstr>7 Venta de Hardware</vt:lpstr>
      <vt:lpstr>8 Open Source o Código abierto </vt:lpstr>
      <vt:lpstr>9 Freemium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Modelos de negocios</dc:title>
  <dc:creator>Usuario de Windows</dc:creator>
  <cp:lastModifiedBy>Usuario de Windows</cp:lastModifiedBy>
  <cp:revision>10</cp:revision>
  <dcterms:created xsi:type="dcterms:W3CDTF">2022-04-22T01:23:25Z</dcterms:created>
  <dcterms:modified xsi:type="dcterms:W3CDTF">2022-04-22T02:46:05Z</dcterms:modified>
</cp:coreProperties>
</file>