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uario de Windows" initials="UdW" lastIdx="1" clrIdx="0">
    <p:extLst>
      <p:ext uri="{19B8F6BF-5375-455C-9EA6-DF929625EA0E}">
        <p15:presenceInfo xmlns:p15="http://schemas.microsoft.com/office/powerpoint/2012/main" userId="fa1b358c976eac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01T09:28:55.211" idx="1">
    <p:pos x="1778" y="2730"/>
    <p:text/>
    <p:extLst>
      <p:ext uri="{C676402C-5697-4E1C-873F-D02D1690AC5C}">
        <p15:threadingInfo xmlns:p15="http://schemas.microsoft.com/office/powerpoint/2012/main" timeZoneBias="1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1ABA9-00D6-41FE-BD85-69D2CAD010C6}" type="datetimeFigureOut">
              <a:rPr lang="es-CL" smtClean="0"/>
              <a:t>01-04-2022</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6AE38E-BA0A-4C7B-9CA8-F6C49F50872D}" type="slidenum">
              <a:rPr lang="es-CL" smtClean="0"/>
              <a:t>‹Nº›</a:t>
            </a:fld>
            <a:endParaRPr lang="es-CL"/>
          </a:p>
        </p:txBody>
      </p:sp>
    </p:spTree>
    <p:extLst>
      <p:ext uri="{BB962C8B-B14F-4D97-AF65-F5344CB8AC3E}">
        <p14:creationId xmlns:p14="http://schemas.microsoft.com/office/powerpoint/2010/main" val="2723095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EB4A4535-4F0F-4B10-8775-EDDB1152AE07}" type="datetime1">
              <a:rPr lang="es-CL" smtClean="0"/>
              <a:t>01-04-2022</a:t>
            </a:fld>
            <a:endParaRPr lang="es-CL"/>
          </a:p>
        </p:txBody>
      </p:sp>
      <p:sp>
        <p:nvSpPr>
          <p:cNvPr id="5" name="Footer Placeholder 4"/>
          <p:cNvSpPr>
            <a:spLocks noGrp="1"/>
          </p:cNvSpPr>
          <p:nvPr>
            <p:ph type="ftr" sz="quarter" idx="11"/>
          </p:nvPr>
        </p:nvSpPr>
        <p:spPr/>
        <p:txBody>
          <a:bodyPr/>
          <a:lstStyle/>
          <a:p>
            <a:r>
              <a:rPr lang="es-CL" smtClean="0"/>
              <a:t>Ingeniería Civil Informática</a:t>
            </a:r>
            <a:endParaRPr lang="es-CL"/>
          </a:p>
        </p:txBody>
      </p:sp>
      <p:sp>
        <p:nvSpPr>
          <p:cNvPr id="6" name="Slide Number Placeholder 5"/>
          <p:cNvSpPr>
            <a:spLocks noGrp="1"/>
          </p:cNvSpPr>
          <p:nvPr>
            <p:ph type="sldNum" sz="quarter" idx="12"/>
          </p:nvPr>
        </p:nvSpPr>
        <p:spPr/>
        <p:txBody>
          <a:bodyPr/>
          <a:lstStyle/>
          <a:p>
            <a:fld id="{8ACC2CD2-936E-46C1-8AFE-FD8AD362656B}" type="slidenum">
              <a:rPr lang="es-CL" smtClean="0"/>
              <a:t>‹Nº›</a:t>
            </a:fld>
            <a:endParaRPr lang="es-C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746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0FB1F0A-F00E-4AB0-B4D2-604F79EB6428}" type="datetime1">
              <a:rPr lang="es-CL" smtClean="0"/>
              <a:t>01-04-2022</a:t>
            </a:fld>
            <a:endParaRPr lang="es-CL"/>
          </a:p>
        </p:txBody>
      </p:sp>
      <p:sp>
        <p:nvSpPr>
          <p:cNvPr id="5" name="Footer Placeholder 4"/>
          <p:cNvSpPr>
            <a:spLocks noGrp="1"/>
          </p:cNvSpPr>
          <p:nvPr>
            <p:ph type="ftr" sz="quarter" idx="11"/>
          </p:nvPr>
        </p:nvSpPr>
        <p:spPr/>
        <p:txBody>
          <a:bodyPr/>
          <a:lstStyle/>
          <a:p>
            <a:r>
              <a:rPr lang="es-CL" smtClean="0"/>
              <a:t>Ingeniería Civil Informática</a:t>
            </a:r>
            <a:endParaRPr lang="es-CL"/>
          </a:p>
        </p:txBody>
      </p:sp>
      <p:sp>
        <p:nvSpPr>
          <p:cNvPr id="6" name="Slide Number Placeholder 5"/>
          <p:cNvSpPr>
            <a:spLocks noGrp="1"/>
          </p:cNvSpPr>
          <p:nvPr>
            <p:ph type="sldNum" sz="quarter" idx="12"/>
          </p:nvPr>
        </p:nvSpPr>
        <p:spPr/>
        <p:txBody>
          <a:bodyPr/>
          <a:lstStyle/>
          <a:p>
            <a:fld id="{8ACC2CD2-936E-46C1-8AFE-FD8AD362656B}" type="slidenum">
              <a:rPr lang="es-CL" smtClean="0"/>
              <a:t>‹Nº›</a:t>
            </a:fld>
            <a:endParaRPr lang="es-CL"/>
          </a:p>
        </p:txBody>
      </p:sp>
    </p:spTree>
    <p:extLst>
      <p:ext uri="{BB962C8B-B14F-4D97-AF65-F5344CB8AC3E}">
        <p14:creationId xmlns:p14="http://schemas.microsoft.com/office/powerpoint/2010/main" val="11738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3E93D5C-2954-4B15-9BEE-BF8FC631B084}" type="datetime1">
              <a:rPr lang="es-CL" smtClean="0"/>
              <a:t>01-04-2022</a:t>
            </a:fld>
            <a:endParaRPr lang="es-CL"/>
          </a:p>
        </p:txBody>
      </p:sp>
      <p:sp>
        <p:nvSpPr>
          <p:cNvPr id="5" name="Footer Placeholder 4"/>
          <p:cNvSpPr>
            <a:spLocks noGrp="1"/>
          </p:cNvSpPr>
          <p:nvPr>
            <p:ph type="ftr" sz="quarter" idx="11"/>
          </p:nvPr>
        </p:nvSpPr>
        <p:spPr/>
        <p:txBody>
          <a:bodyPr/>
          <a:lstStyle/>
          <a:p>
            <a:r>
              <a:rPr lang="es-CL" smtClean="0"/>
              <a:t>Ingeniería Civil Informática</a:t>
            </a:r>
            <a:endParaRPr lang="es-CL"/>
          </a:p>
        </p:txBody>
      </p:sp>
      <p:sp>
        <p:nvSpPr>
          <p:cNvPr id="6" name="Slide Number Placeholder 5"/>
          <p:cNvSpPr>
            <a:spLocks noGrp="1"/>
          </p:cNvSpPr>
          <p:nvPr>
            <p:ph type="sldNum" sz="quarter" idx="12"/>
          </p:nvPr>
        </p:nvSpPr>
        <p:spPr/>
        <p:txBody>
          <a:bodyPr/>
          <a:lstStyle/>
          <a:p>
            <a:fld id="{8ACC2CD2-936E-46C1-8AFE-FD8AD362656B}" type="slidenum">
              <a:rPr lang="es-CL" smtClean="0"/>
              <a:t>‹Nº›</a:t>
            </a:fld>
            <a:endParaRPr lang="es-CL"/>
          </a:p>
        </p:txBody>
      </p:sp>
    </p:spTree>
    <p:extLst>
      <p:ext uri="{BB962C8B-B14F-4D97-AF65-F5344CB8AC3E}">
        <p14:creationId xmlns:p14="http://schemas.microsoft.com/office/powerpoint/2010/main" val="242406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D953C3E-98EF-49B3-8E9D-39AFD6AE2661}" type="datetime1">
              <a:rPr lang="es-CL" smtClean="0"/>
              <a:t>01-04-2022</a:t>
            </a:fld>
            <a:endParaRPr lang="es-CL"/>
          </a:p>
        </p:txBody>
      </p:sp>
      <p:sp>
        <p:nvSpPr>
          <p:cNvPr id="5" name="Footer Placeholder 4"/>
          <p:cNvSpPr>
            <a:spLocks noGrp="1"/>
          </p:cNvSpPr>
          <p:nvPr>
            <p:ph type="ftr" sz="quarter" idx="11"/>
          </p:nvPr>
        </p:nvSpPr>
        <p:spPr/>
        <p:txBody>
          <a:bodyPr/>
          <a:lstStyle/>
          <a:p>
            <a:r>
              <a:rPr lang="es-CL" smtClean="0"/>
              <a:t>Ingeniería Civil Informática</a:t>
            </a:r>
            <a:endParaRPr lang="es-CL"/>
          </a:p>
        </p:txBody>
      </p:sp>
      <p:sp>
        <p:nvSpPr>
          <p:cNvPr id="6" name="Slide Number Placeholder 5"/>
          <p:cNvSpPr>
            <a:spLocks noGrp="1"/>
          </p:cNvSpPr>
          <p:nvPr>
            <p:ph type="sldNum" sz="quarter" idx="12"/>
          </p:nvPr>
        </p:nvSpPr>
        <p:spPr/>
        <p:txBody>
          <a:bodyPr/>
          <a:lstStyle/>
          <a:p>
            <a:fld id="{8ACC2CD2-936E-46C1-8AFE-FD8AD362656B}" type="slidenum">
              <a:rPr lang="es-CL" smtClean="0"/>
              <a:t>‹Nº›</a:t>
            </a:fld>
            <a:endParaRPr lang="es-CL"/>
          </a:p>
        </p:txBody>
      </p:sp>
    </p:spTree>
    <p:extLst>
      <p:ext uri="{BB962C8B-B14F-4D97-AF65-F5344CB8AC3E}">
        <p14:creationId xmlns:p14="http://schemas.microsoft.com/office/powerpoint/2010/main" val="84508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D542CD4-3748-49A5-BDDA-A2C3E091F37B}" type="datetime1">
              <a:rPr lang="es-CL" smtClean="0"/>
              <a:t>01-04-2022</a:t>
            </a:fld>
            <a:endParaRPr lang="es-CL"/>
          </a:p>
        </p:txBody>
      </p:sp>
      <p:sp>
        <p:nvSpPr>
          <p:cNvPr id="5" name="Footer Placeholder 4"/>
          <p:cNvSpPr>
            <a:spLocks noGrp="1"/>
          </p:cNvSpPr>
          <p:nvPr>
            <p:ph type="ftr" sz="quarter" idx="11"/>
          </p:nvPr>
        </p:nvSpPr>
        <p:spPr/>
        <p:txBody>
          <a:bodyPr/>
          <a:lstStyle/>
          <a:p>
            <a:r>
              <a:rPr lang="es-CL" smtClean="0"/>
              <a:t>Ingeniería Civil Informática</a:t>
            </a:r>
            <a:endParaRPr lang="es-CL"/>
          </a:p>
        </p:txBody>
      </p:sp>
      <p:sp>
        <p:nvSpPr>
          <p:cNvPr id="6" name="Slide Number Placeholder 5"/>
          <p:cNvSpPr>
            <a:spLocks noGrp="1"/>
          </p:cNvSpPr>
          <p:nvPr>
            <p:ph type="sldNum" sz="quarter" idx="12"/>
          </p:nvPr>
        </p:nvSpPr>
        <p:spPr/>
        <p:txBody>
          <a:bodyPr/>
          <a:lstStyle/>
          <a:p>
            <a:fld id="{8ACC2CD2-936E-46C1-8AFE-FD8AD362656B}" type="slidenum">
              <a:rPr lang="es-CL" smtClean="0"/>
              <a:t>‹Nº›</a:t>
            </a:fld>
            <a:endParaRPr lang="es-C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99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DC99526-213A-49D6-A4BF-FDE7B615B88E}" type="datetime1">
              <a:rPr lang="es-CL" smtClean="0"/>
              <a:t>01-04-2022</a:t>
            </a:fld>
            <a:endParaRPr lang="es-CL"/>
          </a:p>
        </p:txBody>
      </p:sp>
      <p:sp>
        <p:nvSpPr>
          <p:cNvPr id="6" name="Footer Placeholder 5"/>
          <p:cNvSpPr>
            <a:spLocks noGrp="1"/>
          </p:cNvSpPr>
          <p:nvPr>
            <p:ph type="ftr" sz="quarter" idx="11"/>
          </p:nvPr>
        </p:nvSpPr>
        <p:spPr/>
        <p:txBody>
          <a:bodyPr/>
          <a:lstStyle/>
          <a:p>
            <a:r>
              <a:rPr lang="es-CL" smtClean="0"/>
              <a:t>Ingeniería Civil Informática</a:t>
            </a:r>
            <a:endParaRPr lang="es-CL"/>
          </a:p>
        </p:txBody>
      </p:sp>
      <p:sp>
        <p:nvSpPr>
          <p:cNvPr id="7" name="Slide Number Placeholder 6"/>
          <p:cNvSpPr>
            <a:spLocks noGrp="1"/>
          </p:cNvSpPr>
          <p:nvPr>
            <p:ph type="sldNum" sz="quarter" idx="12"/>
          </p:nvPr>
        </p:nvSpPr>
        <p:spPr/>
        <p:txBody>
          <a:bodyPr/>
          <a:lstStyle/>
          <a:p>
            <a:fld id="{8ACC2CD2-936E-46C1-8AFE-FD8AD362656B}" type="slidenum">
              <a:rPr lang="es-CL" smtClean="0"/>
              <a:t>‹Nº›</a:t>
            </a:fld>
            <a:endParaRPr lang="es-CL"/>
          </a:p>
        </p:txBody>
      </p:sp>
    </p:spTree>
    <p:extLst>
      <p:ext uri="{BB962C8B-B14F-4D97-AF65-F5344CB8AC3E}">
        <p14:creationId xmlns:p14="http://schemas.microsoft.com/office/powerpoint/2010/main" val="94440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5404E95-77BC-4C13-9F7A-82AD004108D6}" type="datetime1">
              <a:rPr lang="es-CL" smtClean="0"/>
              <a:t>01-04-2022</a:t>
            </a:fld>
            <a:endParaRPr lang="es-CL"/>
          </a:p>
        </p:txBody>
      </p:sp>
      <p:sp>
        <p:nvSpPr>
          <p:cNvPr id="8" name="Footer Placeholder 7"/>
          <p:cNvSpPr>
            <a:spLocks noGrp="1"/>
          </p:cNvSpPr>
          <p:nvPr>
            <p:ph type="ftr" sz="quarter" idx="11"/>
          </p:nvPr>
        </p:nvSpPr>
        <p:spPr/>
        <p:txBody>
          <a:bodyPr/>
          <a:lstStyle/>
          <a:p>
            <a:r>
              <a:rPr lang="es-CL" smtClean="0"/>
              <a:t>Ingeniería Civil Informática</a:t>
            </a:r>
            <a:endParaRPr lang="es-CL"/>
          </a:p>
        </p:txBody>
      </p:sp>
      <p:sp>
        <p:nvSpPr>
          <p:cNvPr id="9" name="Slide Number Placeholder 8"/>
          <p:cNvSpPr>
            <a:spLocks noGrp="1"/>
          </p:cNvSpPr>
          <p:nvPr>
            <p:ph type="sldNum" sz="quarter" idx="12"/>
          </p:nvPr>
        </p:nvSpPr>
        <p:spPr/>
        <p:txBody>
          <a:bodyPr/>
          <a:lstStyle/>
          <a:p>
            <a:fld id="{8ACC2CD2-936E-46C1-8AFE-FD8AD362656B}" type="slidenum">
              <a:rPr lang="es-CL" smtClean="0"/>
              <a:t>‹Nº›</a:t>
            </a:fld>
            <a:endParaRPr lang="es-CL"/>
          </a:p>
        </p:txBody>
      </p:sp>
    </p:spTree>
    <p:extLst>
      <p:ext uri="{BB962C8B-B14F-4D97-AF65-F5344CB8AC3E}">
        <p14:creationId xmlns:p14="http://schemas.microsoft.com/office/powerpoint/2010/main" val="168265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DDE6406-CE78-4FFC-8505-438CA829006B}" type="datetime1">
              <a:rPr lang="es-CL" smtClean="0"/>
              <a:t>01-04-2022</a:t>
            </a:fld>
            <a:endParaRPr lang="es-CL"/>
          </a:p>
        </p:txBody>
      </p:sp>
      <p:sp>
        <p:nvSpPr>
          <p:cNvPr id="4" name="Footer Placeholder 3"/>
          <p:cNvSpPr>
            <a:spLocks noGrp="1"/>
          </p:cNvSpPr>
          <p:nvPr>
            <p:ph type="ftr" sz="quarter" idx="11"/>
          </p:nvPr>
        </p:nvSpPr>
        <p:spPr/>
        <p:txBody>
          <a:bodyPr/>
          <a:lstStyle/>
          <a:p>
            <a:r>
              <a:rPr lang="es-CL" smtClean="0"/>
              <a:t>Ingeniería Civil Informática</a:t>
            </a:r>
            <a:endParaRPr lang="es-CL"/>
          </a:p>
        </p:txBody>
      </p:sp>
      <p:sp>
        <p:nvSpPr>
          <p:cNvPr id="5" name="Slide Number Placeholder 4"/>
          <p:cNvSpPr>
            <a:spLocks noGrp="1"/>
          </p:cNvSpPr>
          <p:nvPr>
            <p:ph type="sldNum" sz="quarter" idx="12"/>
          </p:nvPr>
        </p:nvSpPr>
        <p:spPr/>
        <p:txBody>
          <a:bodyPr/>
          <a:lstStyle/>
          <a:p>
            <a:fld id="{8ACC2CD2-936E-46C1-8AFE-FD8AD362656B}" type="slidenum">
              <a:rPr lang="es-CL" smtClean="0"/>
              <a:t>‹Nº›</a:t>
            </a:fld>
            <a:endParaRPr lang="es-CL"/>
          </a:p>
        </p:txBody>
      </p:sp>
    </p:spTree>
    <p:extLst>
      <p:ext uri="{BB962C8B-B14F-4D97-AF65-F5344CB8AC3E}">
        <p14:creationId xmlns:p14="http://schemas.microsoft.com/office/powerpoint/2010/main" val="861937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C317B8D-FADA-40D2-B9E4-AC6C0058A71D}" type="datetime1">
              <a:rPr lang="es-CL" smtClean="0"/>
              <a:t>01-04-2022</a:t>
            </a:fld>
            <a:endParaRPr lang="es-CL"/>
          </a:p>
        </p:txBody>
      </p:sp>
      <p:sp>
        <p:nvSpPr>
          <p:cNvPr id="8" name="Footer Placeholder 7"/>
          <p:cNvSpPr>
            <a:spLocks noGrp="1"/>
          </p:cNvSpPr>
          <p:nvPr>
            <p:ph type="ftr" sz="quarter" idx="11"/>
          </p:nvPr>
        </p:nvSpPr>
        <p:spPr/>
        <p:txBody>
          <a:bodyPr/>
          <a:lstStyle>
            <a:lvl1pPr>
              <a:defRPr>
                <a:solidFill>
                  <a:srgbClr val="FFFFFF"/>
                </a:solidFill>
              </a:defRPr>
            </a:lvl1pPr>
          </a:lstStyle>
          <a:p>
            <a:r>
              <a:rPr lang="es-CL" smtClean="0"/>
              <a:t>Ingeniería Civil Informática</a:t>
            </a:r>
            <a:endParaRPr lang="es-CL"/>
          </a:p>
        </p:txBody>
      </p:sp>
      <p:sp>
        <p:nvSpPr>
          <p:cNvPr id="9" name="Slide Number Placeholder 8"/>
          <p:cNvSpPr>
            <a:spLocks noGrp="1"/>
          </p:cNvSpPr>
          <p:nvPr>
            <p:ph type="sldNum" sz="quarter" idx="12"/>
          </p:nvPr>
        </p:nvSpPr>
        <p:spPr/>
        <p:txBody>
          <a:bodyPr/>
          <a:lstStyle/>
          <a:p>
            <a:fld id="{8ACC2CD2-936E-46C1-8AFE-FD8AD362656B}" type="slidenum">
              <a:rPr lang="es-CL" smtClean="0"/>
              <a:t>‹Nº›</a:t>
            </a:fld>
            <a:endParaRPr lang="es-CL"/>
          </a:p>
        </p:txBody>
      </p:sp>
    </p:spTree>
    <p:extLst>
      <p:ext uri="{BB962C8B-B14F-4D97-AF65-F5344CB8AC3E}">
        <p14:creationId xmlns:p14="http://schemas.microsoft.com/office/powerpoint/2010/main" val="111472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369A5AE-BA35-4DF5-8B11-DA7DA3006749}" type="datetime1">
              <a:rPr lang="es-CL" smtClean="0"/>
              <a:t>01-04-2022</a:t>
            </a:fld>
            <a:endParaRPr lang="es-C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s-CL" smtClean="0"/>
              <a:t>Ingeniería Civil Informática</a:t>
            </a:r>
            <a:endParaRPr lang="es-C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CC2CD2-936E-46C1-8AFE-FD8AD362656B}" type="slidenum">
              <a:rPr lang="es-CL" smtClean="0"/>
              <a:t>‹Nº›</a:t>
            </a:fld>
            <a:endParaRPr lang="es-CL"/>
          </a:p>
        </p:txBody>
      </p:sp>
    </p:spTree>
    <p:extLst>
      <p:ext uri="{BB962C8B-B14F-4D97-AF65-F5344CB8AC3E}">
        <p14:creationId xmlns:p14="http://schemas.microsoft.com/office/powerpoint/2010/main" val="100056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D06D1EE-EC7A-4915-8BC5-7567D27AE4F0}" type="datetime1">
              <a:rPr lang="es-CL" smtClean="0"/>
              <a:t>01-04-2022</a:t>
            </a:fld>
            <a:endParaRPr lang="es-CL"/>
          </a:p>
        </p:txBody>
      </p:sp>
      <p:sp>
        <p:nvSpPr>
          <p:cNvPr id="6" name="Footer Placeholder 5"/>
          <p:cNvSpPr>
            <a:spLocks noGrp="1"/>
          </p:cNvSpPr>
          <p:nvPr>
            <p:ph type="ftr" sz="quarter" idx="11"/>
          </p:nvPr>
        </p:nvSpPr>
        <p:spPr/>
        <p:txBody>
          <a:bodyPr/>
          <a:lstStyle/>
          <a:p>
            <a:r>
              <a:rPr lang="es-CL" smtClean="0"/>
              <a:t>Ingeniería Civil Informática</a:t>
            </a:r>
            <a:endParaRPr lang="es-CL"/>
          </a:p>
        </p:txBody>
      </p:sp>
      <p:sp>
        <p:nvSpPr>
          <p:cNvPr id="7" name="Slide Number Placeholder 6"/>
          <p:cNvSpPr>
            <a:spLocks noGrp="1"/>
          </p:cNvSpPr>
          <p:nvPr>
            <p:ph type="sldNum" sz="quarter" idx="12"/>
          </p:nvPr>
        </p:nvSpPr>
        <p:spPr/>
        <p:txBody>
          <a:bodyPr/>
          <a:lstStyle/>
          <a:p>
            <a:fld id="{8ACC2CD2-936E-46C1-8AFE-FD8AD362656B}" type="slidenum">
              <a:rPr lang="es-CL" smtClean="0"/>
              <a:t>‹Nº›</a:t>
            </a:fld>
            <a:endParaRPr lang="es-CL"/>
          </a:p>
        </p:txBody>
      </p:sp>
    </p:spTree>
    <p:extLst>
      <p:ext uri="{BB962C8B-B14F-4D97-AF65-F5344CB8AC3E}">
        <p14:creationId xmlns:p14="http://schemas.microsoft.com/office/powerpoint/2010/main" val="410063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3863768-232E-4E56-9EAD-EA9C25CAE9DA}" type="datetime1">
              <a:rPr lang="es-CL" smtClean="0"/>
              <a:t>01-04-2022</a:t>
            </a:fld>
            <a:endParaRPr lang="es-C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s-CL" smtClean="0"/>
              <a:t>Ingeniería Civil Informática</a:t>
            </a:r>
            <a:endParaRPr lang="es-C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CC2CD2-936E-46C1-8AFE-FD8AD362656B}" type="slidenum">
              <a:rPr lang="es-CL" smtClean="0"/>
              <a:t>‹Nº›</a:t>
            </a:fld>
            <a:endParaRPr lang="es-C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99707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https://azure.microsoft.com/es-es/overview/choosing-a-cloud-service-provid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083" y="1116622"/>
            <a:ext cx="10058400" cy="2012735"/>
          </a:xfrm>
        </p:spPr>
        <p:txBody>
          <a:bodyPr/>
          <a:lstStyle/>
          <a:p>
            <a:pPr algn="ctr"/>
            <a:r>
              <a:rPr lang="es-CL" dirty="0" smtClean="0"/>
              <a:t>SAAS</a:t>
            </a:r>
            <a:endParaRPr lang="es-CL" dirty="0"/>
          </a:p>
        </p:txBody>
      </p:sp>
      <p:sp>
        <p:nvSpPr>
          <p:cNvPr id="3" name="Subtítulo 2"/>
          <p:cNvSpPr>
            <a:spLocks noGrp="1"/>
          </p:cNvSpPr>
          <p:nvPr>
            <p:ph type="subTitle" idx="1"/>
          </p:nvPr>
        </p:nvSpPr>
        <p:spPr/>
        <p:txBody>
          <a:bodyPr/>
          <a:lstStyle/>
          <a:p>
            <a:pPr algn="ctr"/>
            <a:r>
              <a:rPr lang="es-CL" dirty="0" smtClean="0"/>
              <a:t>El software como servicio</a:t>
            </a:r>
            <a:endParaRPr lang="es-CL" dirty="0"/>
          </a:p>
        </p:txBody>
      </p:sp>
      <p:sp>
        <p:nvSpPr>
          <p:cNvPr id="4" name="Marcador de pie de página 3"/>
          <p:cNvSpPr>
            <a:spLocks noGrp="1"/>
          </p:cNvSpPr>
          <p:nvPr>
            <p:ph type="ftr" sz="quarter" idx="11"/>
          </p:nvPr>
        </p:nvSpPr>
        <p:spPr/>
        <p:txBody>
          <a:bodyPr/>
          <a:lstStyle/>
          <a:p>
            <a:r>
              <a:rPr lang="es-CL" smtClean="0"/>
              <a:t>Ingeniería Civil Informática</a:t>
            </a:r>
            <a:endParaRPr lang="es-CL"/>
          </a:p>
        </p:txBody>
      </p:sp>
      <p:sp>
        <p:nvSpPr>
          <p:cNvPr id="5" name="Marcador de número de diapositiva 4"/>
          <p:cNvSpPr>
            <a:spLocks noGrp="1"/>
          </p:cNvSpPr>
          <p:nvPr>
            <p:ph type="sldNum" sz="quarter" idx="12"/>
          </p:nvPr>
        </p:nvSpPr>
        <p:spPr/>
        <p:txBody>
          <a:bodyPr/>
          <a:lstStyle/>
          <a:p>
            <a:fld id="{8ACC2CD2-936E-46C1-8AFE-FD8AD362656B}" type="slidenum">
              <a:rPr lang="es-CL" smtClean="0"/>
              <a:t>1</a:t>
            </a:fld>
            <a:endParaRPr lang="es-CL"/>
          </a:p>
        </p:txBody>
      </p:sp>
    </p:spTree>
    <p:extLst>
      <p:ext uri="{BB962C8B-B14F-4D97-AF65-F5344CB8AC3E}">
        <p14:creationId xmlns:p14="http://schemas.microsoft.com/office/powerpoint/2010/main" val="1114454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575652"/>
          </a:xfrm>
        </p:spPr>
        <p:txBody>
          <a:bodyPr>
            <a:normAutofit fontScale="90000"/>
          </a:bodyPr>
          <a:lstStyle/>
          <a:p>
            <a:pPr algn="ctr"/>
            <a:r>
              <a:rPr lang="es-CL" dirty="0" smtClean="0"/>
              <a:t/>
            </a:r>
            <a:br>
              <a:rPr lang="es-CL" dirty="0" smtClean="0"/>
            </a:br>
            <a:r>
              <a:rPr lang="es-CL" dirty="0" smtClean="0"/>
              <a:t>Aspecto del modelo </a:t>
            </a:r>
            <a:r>
              <a:rPr lang="es-CL" dirty="0" err="1" smtClean="0"/>
              <a:t>Saas</a:t>
            </a:r>
            <a:endParaRPr lang="es-CL" dirty="0"/>
          </a:p>
        </p:txBody>
      </p:sp>
      <p:sp>
        <p:nvSpPr>
          <p:cNvPr id="3" name="Marcador de contenido 2"/>
          <p:cNvSpPr>
            <a:spLocks noGrp="1"/>
          </p:cNvSpPr>
          <p:nvPr>
            <p:ph idx="1"/>
          </p:nvPr>
        </p:nvSpPr>
        <p:spPr>
          <a:xfrm>
            <a:off x="838200" y="1257300"/>
            <a:ext cx="10515600" cy="4919663"/>
          </a:xfrm>
        </p:spPr>
        <p:txBody>
          <a:bodyPr>
            <a:normAutofit/>
          </a:bodyPr>
          <a:lstStyle/>
          <a:p>
            <a:pPr marL="0" indent="0" algn="just">
              <a:buNone/>
            </a:pPr>
            <a:r>
              <a:rPr lang="es-CL" dirty="0"/>
              <a:t>Con SaaS no hay hardware ni software dedicado que comprar, instalar, mantener o actualizar; como cliente hay poco para ver hasta que comienza el trabajo diario normal</a:t>
            </a:r>
            <a:r>
              <a:rPr lang="es-CL" dirty="0" smtClean="0"/>
              <a:t>.</a:t>
            </a:r>
          </a:p>
          <a:p>
            <a:pPr algn="just"/>
            <a:r>
              <a:rPr lang="es-CL" dirty="0"/>
              <a:t>Arquitectura de nube multiusuario para que todos los usuarios y las aplicaciones compartan una infraestructura común que se mantiene de forma centralizada.</a:t>
            </a:r>
          </a:p>
          <a:p>
            <a:pPr algn="just"/>
            <a:r>
              <a:rPr lang="es-CL" dirty="0"/>
              <a:t>Acceso sencillo a través de cualquier dispositivo conectado, lo que facilita el acceso a los datos y a la información, y mantiene los datos sincronizados.</a:t>
            </a:r>
          </a:p>
          <a:p>
            <a:pPr algn="just"/>
            <a:r>
              <a:rPr lang="es-CL" dirty="0"/>
              <a:t>Interfaces familiares basadas en web: su diseño se basa en la web del cliente que los usuarios ya conocen. (Esto puede ayudar a aumentar las tasas de recopilación y adopción).</a:t>
            </a:r>
          </a:p>
          <a:p>
            <a:pPr algn="just"/>
            <a:r>
              <a:rPr lang="es-CL" dirty="0"/>
              <a:t>Funciones sociales y colaboradoras, que permiten a las personas de diferentes equipos o ubicaciones colaborar de manera eficaz.</a:t>
            </a:r>
          </a:p>
          <a:p>
            <a:pPr marL="0" indent="0" algn="just">
              <a:buNone/>
            </a:pPr>
            <a:endParaRPr lang="es-CL" dirty="0"/>
          </a:p>
        </p:txBody>
      </p:sp>
      <p:sp>
        <p:nvSpPr>
          <p:cNvPr id="4" name="Marcador de pie de página 3"/>
          <p:cNvSpPr>
            <a:spLocks noGrp="1"/>
          </p:cNvSpPr>
          <p:nvPr>
            <p:ph type="ftr" sz="quarter" idx="11"/>
          </p:nvPr>
        </p:nvSpPr>
        <p:spPr/>
        <p:txBody>
          <a:bodyPr/>
          <a:lstStyle/>
          <a:p>
            <a:r>
              <a:rPr lang="es-CL" smtClean="0"/>
              <a:t>Ingeniería Civil Informática</a:t>
            </a:r>
            <a:endParaRPr lang="es-CL"/>
          </a:p>
        </p:txBody>
      </p:sp>
      <p:sp>
        <p:nvSpPr>
          <p:cNvPr id="5" name="Marcador de número de diapositiva 4"/>
          <p:cNvSpPr>
            <a:spLocks noGrp="1"/>
          </p:cNvSpPr>
          <p:nvPr>
            <p:ph type="sldNum" sz="quarter" idx="12"/>
          </p:nvPr>
        </p:nvSpPr>
        <p:spPr/>
        <p:txBody>
          <a:bodyPr/>
          <a:lstStyle/>
          <a:p>
            <a:fld id="{8ACC2CD2-936E-46C1-8AFE-FD8AD362656B}" type="slidenum">
              <a:rPr lang="es-CL" smtClean="0"/>
              <a:t>10</a:t>
            </a:fld>
            <a:endParaRPr lang="es-CL"/>
          </a:p>
        </p:txBody>
      </p:sp>
    </p:spTree>
    <p:extLst>
      <p:ext uri="{BB962C8B-B14F-4D97-AF65-F5344CB8AC3E}">
        <p14:creationId xmlns:p14="http://schemas.microsoft.com/office/powerpoint/2010/main" val="1287716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63768"/>
            <a:ext cx="10515600" cy="6435969"/>
          </a:xfrm>
        </p:spPr>
        <p:txBody>
          <a:bodyPr/>
          <a:lstStyle/>
          <a:p>
            <a:pPr marL="0" indent="0">
              <a:buNone/>
            </a:pPr>
            <a:endParaRPr lang="es-CL" dirty="0"/>
          </a:p>
        </p:txBody>
      </p:sp>
      <p:sp>
        <p:nvSpPr>
          <p:cNvPr id="6" name="Marcador de pie de página 5"/>
          <p:cNvSpPr>
            <a:spLocks noGrp="1"/>
          </p:cNvSpPr>
          <p:nvPr>
            <p:ph type="ftr" sz="quarter" idx="11"/>
          </p:nvPr>
        </p:nvSpPr>
        <p:spPr/>
        <p:txBody>
          <a:bodyPr/>
          <a:lstStyle/>
          <a:p>
            <a:r>
              <a:rPr lang="es-CL" smtClean="0"/>
              <a:t>Ingeniería Civil Informática</a:t>
            </a:r>
            <a:endParaRPr lang="es-CL"/>
          </a:p>
        </p:txBody>
      </p:sp>
      <p:sp>
        <p:nvSpPr>
          <p:cNvPr id="7" name="Marcador de número de diapositiva 6"/>
          <p:cNvSpPr>
            <a:spLocks noGrp="1"/>
          </p:cNvSpPr>
          <p:nvPr>
            <p:ph type="sldNum" sz="quarter" idx="12"/>
          </p:nvPr>
        </p:nvSpPr>
        <p:spPr/>
        <p:txBody>
          <a:bodyPr/>
          <a:lstStyle/>
          <a:p>
            <a:fld id="{8ACC2CD2-936E-46C1-8AFE-FD8AD362656B}" type="slidenum">
              <a:rPr lang="es-CL" smtClean="0"/>
              <a:t>11</a:t>
            </a:fld>
            <a:endParaRPr lang="es-CL"/>
          </a:p>
        </p:txBody>
      </p:sp>
      <p:graphicFrame>
        <p:nvGraphicFramePr>
          <p:cNvPr id="4" name="Objeto 3"/>
          <p:cNvGraphicFramePr>
            <a:graphicFrameLocks noChangeAspect="1"/>
          </p:cNvGraphicFramePr>
          <p:nvPr>
            <p:extLst>
              <p:ext uri="{D42A27DB-BD31-4B8C-83A1-F6EECF244321}">
                <p14:modId xmlns:p14="http://schemas.microsoft.com/office/powerpoint/2010/main" val="3968986382"/>
              </p:ext>
            </p:extLst>
          </p:nvPr>
        </p:nvGraphicFramePr>
        <p:xfrm>
          <a:off x="1732084" y="352181"/>
          <a:ext cx="9135207" cy="3806581"/>
        </p:xfrm>
        <a:graphic>
          <a:graphicData uri="http://schemas.openxmlformats.org/presentationml/2006/ole">
            <mc:AlternateContent xmlns:mc="http://schemas.openxmlformats.org/markup-compatibility/2006">
              <mc:Choice xmlns:v="urn:schemas-microsoft-com:vml" Requires="v">
                <p:oleObj spid="_x0000_s2058" name="Imagen de mapa de bits" r:id="rId3" imgW="5943600" imgH="4023360" progId="Paint.Picture">
                  <p:embed/>
                </p:oleObj>
              </mc:Choice>
              <mc:Fallback>
                <p:oleObj name="Imagen de mapa de bits" r:id="rId3" imgW="5943600" imgH="4023360" progId="Paint.Picture">
                  <p:embed/>
                  <p:pic>
                    <p:nvPicPr>
                      <p:cNvPr id="0" name=""/>
                      <p:cNvPicPr/>
                      <p:nvPr/>
                    </p:nvPicPr>
                    <p:blipFill>
                      <a:blip r:embed="rId4"/>
                      <a:stretch>
                        <a:fillRect/>
                      </a:stretch>
                    </p:blipFill>
                    <p:spPr>
                      <a:xfrm>
                        <a:off x="1732084" y="352181"/>
                        <a:ext cx="9135207" cy="3806581"/>
                      </a:xfrm>
                      <a:prstGeom prst="rect">
                        <a:avLst/>
                      </a:prstGeom>
                    </p:spPr>
                  </p:pic>
                </p:oleObj>
              </mc:Fallback>
            </mc:AlternateContent>
          </a:graphicData>
        </a:graphic>
      </p:graphicFrame>
      <p:graphicFrame>
        <p:nvGraphicFramePr>
          <p:cNvPr id="5" name="Objeto 4"/>
          <p:cNvGraphicFramePr>
            <a:graphicFrameLocks noChangeAspect="1"/>
          </p:cNvGraphicFramePr>
          <p:nvPr>
            <p:extLst>
              <p:ext uri="{D42A27DB-BD31-4B8C-83A1-F6EECF244321}">
                <p14:modId xmlns:p14="http://schemas.microsoft.com/office/powerpoint/2010/main" val="2390121546"/>
              </p:ext>
            </p:extLst>
          </p:nvPr>
        </p:nvGraphicFramePr>
        <p:xfrm>
          <a:off x="1732084" y="4158762"/>
          <a:ext cx="9135207" cy="1820863"/>
        </p:xfrm>
        <a:graphic>
          <a:graphicData uri="http://schemas.openxmlformats.org/presentationml/2006/ole">
            <mc:AlternateContent xmlns:mc="http://schemas.openxmlformats.org/markup-compatibility/2006">
              <mc:Choice xmlns:v="urn:schemas-microsoft-com:vml" Requires="v">
                <p:oleObj spid="_x0000_s2059" name="Imagen de mapa de bits" r:id="rId5" imgW="5958720" imgH="1821240" progId="Paint.Picture">
                  <p:embed/>
                </p:oleObj>
              </mc:Choice>
              <mc:Fallback>
                <p:oleObj name="Imagen de mapa de bits" r:id="rId5" imgW="5958720" imgH="1821240" progId="Paint.Picture">
                  <p:embed/>
                  <p:pic>
                    <p:nvPicPr>
                      <p:cNvPr id="0" name=""/>
                      <p:cNvPicPr/>
                      <p:nvPr/>
                    </p:nvPicPr>
                    <p:blipFill>
                      <a:blip r:embed="rId6"/>
                      <a:stretch>
                        <a:fillRect/>
                      </a:stretch>
                    </p:blipFill>
                    <p:spPr>
                      <a:xfrm>
                        <a:off x="1732084" y="4158762"/>
                        <a:ext cx="9135207" cy="1820863"/>
                      </a:xfrm>
                      <a:prstGeom prst="rect">
                        <a:avLst/>
                      </a:prstGeom>
                    </p:spPr>
                  </p:pic>
                </p:oleObj>
              </mc:Fallback>
            </mc:AlternateContent>
          </a:graphicData>
        </a:graphic>
      </p:graphicFrame>
    </p:spTree>
    <p:extLst>
      <p:ext uri="{BB962C8B-B14F-4D97-AF65-F5344CB8AC3E}">
        <p14:creationId xmlns:p14="http://schemas.microsoft.com/office/powerpoint/2010/main" val="2879006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74785" y="272560"/>
            <a:ext cx="11148646" cy="6304085"/>
          </a:xfrm>
        </p:spPr>
        <p:txBody>
          <a:bodyPr/>
          <a:lstStyle/>
          <a:p>
            <a:pPr marL="0" indent="0">
              <a:buNone/>
            </a:pPr>
            <a:endParaRPr lang="es-CL" dirty="0"/>
          </a:p>
        </p:txBody>
      </p:sp>
      <p:sp>
        <p:nvSpPr>
          <p:cNvPr id="5" name="Marcador de pie de página 4"/>
          <p:cNvSpPr>
            <a:spLocks noGrp="1"/>
          </p:cNvSpPr>
          <p:nvPr>
            <p:ph type="ftr" sz="quarter" idx="11"/>
          </p:nvPr>
        </p:nvSpPr>
        <p:spPr/>
        <p:txBody>
          <a:bodyPr/>
          <a:lstStyle/>
          <a:p>
            <a:r>
              <a:rPr lang="es-CL" smtClean="0"/>
              <a:t>Ingeniería Civil Informática</a:t>
            </a:r>
            <a:endParaRPr lang="es-CL"/>
          </a:p>
        </p:txBody>
      </p:sp>
      <p:sp>
        <p:nvSpPr>
          <p:cNvPr id="6" name="Marcador de número de diapositiva 5"/>
          <p:cNvSpPr>
            <a:spLocks noGrp="1"/>
          </p:cNvSpPr>
          <p:nvPr>
            <p:ph type="sldNum" sz="quarter" idx="12"/>
          </p:nvPr>
        </p:nvSpPr>
        <p:spPr/>
        <p:txBody>
          <a:bodyPr/>
          <a:lstStyle/>
          <a:p>
            <a:fld id="{8ACC2CD2-936E-46C1-8AFE-FD8AD362656B}" type="slidenum">
              <a:rPr lang="es-CL" smtClean="0"/>
              <a:t>12</a:t>
            </a:fld>
            <a:endParaRPr lang="es-CL"/>
          </a:p>
        </p:txBody>
      </p:sp>
      <p:graphicFrame>
        <p:nvGraphicFramePr>
          <p:cNvPr id="4" name="Objeto 3"/>
          <p:cNvGraphicFramePr>
            <a:graphicFrameLocks noChangeAspect="1"/>
          </p:cNvGraphicFramePr>
          <p:nvPr>
            <p:extLst>
              <p:ext uri="{D42A27DB-BD31-4B8C-83A1-F6EECF244321}">
                <p14:modId xmlns:p14="http://schemas.microsoft.com/office/powerpoint/2010/main" val="3077155579"/>
              </p:ext>
            </p:extLst>
          </p:nvPr>
        </p:nvGraphicFramePr>
        <p:xfrm>
          <a:off x="1354015" y="738188"/>
          <a:ext cx="9689123" cy="5380037"/>
        </p:xfrm>
        <a:graphic>
          <a:graphicData uri="http://schemas.openxmlformats.org/presentationml/2006/ole">
            <mc:AlternateContent xmlns:mc="http://schemas.openxmlformats.org/markup-compatibility/2006">
              <mc:Choice xmlns:v="urn:schemas-microsoft-com:vml" Requires="v">
                <p:oleObj spid="_x0000_s3077" name="Imagen de mapa de bits" r:id="rId3" imgW="5943600" imgH="5379840" progId="Paint.Picture">
                  <p:embed/>
                </p:oleObj>
              </mc:Choice>
              <mc:Fallback>
                <p:oleObj name="Imagen de mapa de bits" r:id="rId3" imgW="5943600" imgH="5379840" progId="Paint.Picture">
                  <p:embed/>
                  <p:pic>
                    <p:nvPicPr>
                      <p:cNvPr id="0" name=""/>
                      <p:cNvPicPr/>
                      <p:nvPr/>
                    </p:nvPicPr>
                    <p:blipFill>
                      <a:blip r:embed="rId4"/>
                      <a:stretch>
                        <a:fillRect/>
                      </a:stretch>
                    </p:blipFill>
                    <p:spPr>
                      <a:xfrm>
                        <a:off x="1354015" y="738188"/>
                        <a:ext cx="9689123" cy="5380037"/>
                      </a:xfrm>
                      <a:prstGeom prst="rect">
                        <a:avLst/>
                      </a:prstGeom>
                    </p:spPr>
                  </p:pic>
                </p:oleObj>
              </mc:Fallback>
            </mc:AlternateContent>
          </a:graphicData>
        </a:graphic>
      </p:graphicFrame>
    </p:spTree>
    <p:extLst>
      <p:ext uri="{BB962C8B-B14F-4D97-AF65-F5344CB8AC3E}">
        <p14:creationId xmlns:p14="http://schemas.microsoft.com/office/powerpoint/2010/main" val="428265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2031" y="430822"/>
            <a:ext cx="11183815" cy="6093069"/>
          </a:xfrm>
        </p:spPr>
        <p:txBody>
          <a:bodyPr/>
          <a:lstStyle/>
          <a:p>
            <a:pPr marL="0" indent="0">
              <a:buNone/>
            </a:pPr>
            <a:endParaRPr lang="es-CL" dirty="0"/>
          </a:p>
        </p:txBody>
      </p:sp>
      <p:sp>
        <p:nvSpPr>
          <p:cNvPr id="5" name="Marcador de pie de página 4"/>
          <p:cNvSpPr>
            <a:spLocks noGrp="1"/>
          </p:cNvSpPr>
          <p:nvPr>
            <p:ph type="ftr" sz="quarter" idx="11"/>
          </p:nvPr>
        </p:nvSpPr>
        <p:spPr/>
        <p:txBody>
          <a:bodyPr/>
          <a:lstStyle/>
          <a:p>
            <a:r>
              <a:rPr lang="es-CL" smtClean="0"/>
              <a:t>Ingeniería Civil Informática</a:t>
            </a:r>
            <a:endParaRPr lang="es-CL"/>
          </a:p>
        </p:txBody>
      </p:sp>
      <p:sp>
        <p:nvSpPr>
          <p:cNvPr id="6" name="Marcador de número de diapositiva 5"/>
          <p:cNvSpPr>
            <a:spLocks noGrp="1"/>
          </p:cNvSpPr>
          <p:nvPr>
            <p:ph type="sldNum" sz="quarter" idx="12"/>
          </p:nvPr>
        </p:nvSpPr>
        <p:spPr/>
        <p:txBody>
          <a:bodyPr/>
          <a:lstStyle/>
          <a:p>
            <a:fld id="{8ACC2CD2-936E-46C1-8AFE-FD8AD362656B}" type="slidenum">
              <a:rPr lang="es-CL" smtClean="0"/>
              <a:t>13</a:t>
            </a:fld>
            <a:endParaRPr lang="es-CL"/>
          </a:p>
        </p:txBody>
      </p:sp>
      <p:graphicFrame>
        <p:nvGraphicFramePr>
          <p:cNvPr id="4" name="Objeto 3"/>
          <p:cNvGraphicFramePr>
            <a:graphicFrameLocks noChangeAspect="1"/>
          </p:cNvGraphicFramePr>
          <p:nvPr>
            <p:extLst>
              <p:ext uri="{D42A27DB-BD31-4B8C-83A1-F6EECF244321}">
                <p14:modId xmlns:p14="http://schemas.microsoft.com/office/powerpoint/2010/main" val="2707430696"/>
              </p:ext>
            </p:extLst>
          </p:nvPr>
        </p:nvGraphicFramePr>
        <p:xfrm>
          <a:off x="1063869" y="1609725"/>
          <a:ext cx="9653954" cy="3635375"/>
        </p:xfrm>
        <a:graphic>
          <a:graphicData uri="http://schemas.openxmlformats.org/presentationml/2006/ole">
            <mc:AlternateContent xmlns:mc="http://schemas.openxmlformats.org/markup-compatibility/2006">
              <mc:Choice xmlns:v="urn:schemas-microsoft-com:vml" Requires="v">
                <p:oleObj spid="_x0000_s4101" name="Imagen de mapa de bits" r:id="rId3" imgW="5920920" imgH="3634920" progId="Paint.Picture">
                  <p:embed/>
                </p:oleObj>
              </mc:Choice>
              <mc:Fallback>
                <p:oleObj name="Imagen de mapa de bits" r:id="rId3" imgW="5920920" imgH="3634920" progId="Paint.Picture">
                  <p:embed/>
                  <p:pic>
                    <p:nvPicPr>
                      <p:cNvPr id="0" name=""/>
                      <p:cNvPicPr/>
                      <p:nvPr/>
                    </p:nvPicPr>
                    <p:blipFill>
                      <a:blip r:embed="rId4"/>
                      <a:stretch>
                        <a:fillRect/>
                      </a:stretch>
                    </p:blipFill>
                    <p:spPr>
                      <a:xfrm>
                        <a:off x="1063869" y="1609725"/>
                        <a:ext cx="9653954" cy="3635375"/>
                      </a:xfrm>
                      <a:prstGeom prst="rect">
                        <a:avLst/>
                      </a:prstGeom>
                    </p:spPr>
                  </p:pic>
                </p:oleObj>
              </mc:Fallback>
            </mc:AlternateContent>
          </a:graphicData>
        </a:graphic>
      </p:graphicFrame>
    </p:spTree>
    <p:extLst>
      <p:ext uri="{BB962C8B-B14F-4D97-AF65-F5344CB8AC3E}">
        <p14:creationId xmlns:p14="http://schemas.microsoft.com/office/powerpoint/2010/main" val="4066866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65798"/>
          </a:xfrm>
        </p:spPr>
        <p:txBody>
          <a:bodyPr>
            <a:normAutofit/>
          </a:bodyPr>
          <a:lstStyle/>
          <a:p>
            <a:pPr algn="ctr"/>
            <a:r>
              <a:rPr lang="es-CL" dirty="0" smtClean="0"/>
              <a:t>Modelo de negocios basado en </a:t>
            </a:r>
            <a:r>
              <a:rPr lang="es-CL" dirty="0" err="1" smtClean="0"/>
              <a:t>Saas</a:t>
            </a:r>
            <a:endParaRPr lang="es-CL" dirty="0"/>
          </a:p>
        </p:txBody>
      </p:sp>
      <p:sp>
        <p:nvSpPr>
          <p:cNvPr id="3" name="Marcador de contenido 2"/>
          <p:cNvSpPr>
            <a:spLocks noGrp="1"/>
          </p:cNvSpPr>
          <p:nvPr>
            <p:ph idx="1"/>
          </p:nvPr>
        </p:nvSpPr>
        <p:spPr>
          <a:xfrm>
            <a:off x="838200" y="1230924"/>
            <a:ext cx="10515600" cy="4946039"/>
          </a:xfrm>
        </p:spPr>
        <p:txBody>
          <a:bodyPr/>
          <a:lstStyle/>
          <a:p>
            <a:pPr marL="0" indent="0" algn="just">
              <a:buNone/>
            </a:pPr>
            <a:endParaRPr lang="es-CL" dirty="0" smtClean="0"/>
          </a:p>
          <a:p>
            <a:pPr marL="0" indent="0" algn="just">
              <a:buNone/>
            </a:pPr>
            <a:r>
              <a:rPr lang="es-CL" dirty="0" smtClean="0"/>
              <a:t>El </a:t>
            </a:r>
            <a:r>
              <a:rPr lang="es-CL" dirty="0"/>
              <a:t>modelo de negocio basado en SaaS desplaza la responsabilidad de la aplicación de software de la empresa al proveedor de SaaS. Conforme se adoptan más ofertas "como servicio", el proveedor gestiona un número cada vez mayor de sistemas informáticos básicos, lo que reduce potencialmente los riesgos para las empresas y libera recursos del personal de IT interno de manera que pueda centrarse en la innovación y las nuevas tecnologías.</a:t>
            </a:r>
          </a:p>
        </p:txBody>
      </p:sp>
      <p:sp>
        <p:nvSpPr>
          <p:cNvPr id="4" name="Marcador de pie de página 3"/>
          <p:cNvSpPr>
            <a:spLocks noGrp="1"/>
          </p:cNvSpPr>
          <p:nvPr>
            <p:ph type="ftr" sz="quarter" idx="11"/>
          </p:nvPr>
        </p:nvSpPr>
        <p:spPr/>
        <p:txBody>
          <a:bodyPr/>
          <a:lstStyle/>
          <a:p>
            <a:r>
              <a:rPr lang="es-CL" smtClean="0"/>
              <a:t>Ingeniería Civil Informática</a:t>
            </a:r>
            <a:endParaRPr lang="es-CL"/>
          </a:p>
        </p:txBody>
      </p:sp>
      <p:sp>
        <p:nvSpPr>
          <p:cNvPr id="5" name="Marcador de número de diapositiva 4"/>
          <p:cNvSpPr>
            <a:spLocks noGrp="1"/>
          </p:cNvSpPr>
          <p:nvPr>
            <p:ph type="sldNum" sz="quarter" idx="12"/>
          </p:nvPr>
        </p:nvSpPr>
        <p:spPr/>
        <p:txBody>
          <a:bodyPr/>
          <a:lstStyle/>
          <a:p>
            <a:fld id="{8ACC2CD2-936E-46C1-8AFE-FD8AD362656B}" type="slidenum">
              <a:rPr lang="es-CL" smtClean="0"/>
              <a:t>14</a:t>
            </a:fld>
            <a:endParaRPr lang="es-CL"/>
          </a:p>
        </p:txBody>
      </p:sp>
    </p:spTree>
    <p:extLst>
      <p:ext uri="{BB962C8B-B14F-4D97-AF65-F5344CB8AC3E}">
        <p14:creationId xmlns:p14="http://schemas.microsoft.com/office/powerpoint/2010/main" val="2826206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L" dirty="0" smtClean="0"/>
              <a:t>Esquema de </a:t>
            </a:r>
            <a:r>
              <a:rPr lang="es-CL" dirty="0" err="1" smtClean="0"/>
              <a:t>Saas</a:t>
            </a:r>
            <a:r>
              <a:rPr lang="es-CL" dirty="0" smtClean="0"/>
              <a:t> como modelo de negocios</a:t>
            </a:r>
            <a:endParaRPr lang="es-CL" dirty="0"/>
          </a:p>
        </p:txBody>
      </p:sp>
      <p:sp>
        <p:nvSpPr>
          <p:cNvPr id="3" name="Marcador de contenido 2"/>
          <p:cNvSpPr>
            <a:spLocks noGrp="1"/>
          </p:cNvSpPr>
          <p:nvPr>
            <p:ph idx="1"/>
          </p:nvPr>
        </p:nvSpPr>
        <p:spPr>
          <a:xfrm>
            <a:off x="838200" y="1825625"/>
            <a:ext cx="10515600" cy="4707060"/>
          </a:xfrm>
        </p:spPr>
        <p:txBody>
          <a:bodyPr/>
          <a:lstStyle/>
          <a:p>
            <a:pPr marL="0" indent="0">
              <a:buNone/>
            </a:pPr>
            <a:endParaRPr lang="es-CL" dirty="0"/>
          </a:p>
        </p:txBody>
      </p:sp>
      <p:sp>
        <p:nvSpPr>
          <p:cNvPr id="5" name="Marcador de pie de página 4"/>
          <p:cNvSpPr>
            <a:spLocks noGrp="1"/>
          </p:cNvSpPr>
          <p:nvPr>
            <p:ph type="ftr" sz="quarter" idx="11"/>
          </p:nvPr>
        </p:nvSpPr>
        <p:spPr/>
        <p:txBody>
          <a:bodyPr/>
          <a:lstStyle/>
          <a:p>
            <a:r>
              <a:rPr lang="es-CL" smtClean="0"/>
              <a:t>Ingeniería Civil Informática</a:t>
            </a:r>
            <a:endParaRPr lang="es-CL"/>
          </a:p>
        </p:txBody>
      </p:sp>
      <p:sp>
        <p:nvSpPr>
          <p:cNvPr id="6" name="Marcador de número de diapositiva 5"/>
          <p:cNvSpPr>
            <a:spLocks noGrp="1"/>
          </p:cNvSpPr>
          <p:nvPr>
            <p:ph type="sldNum" sz="quarter" idx="12"/>
          </p:nvPr>
        </p:nvSpPr>
        <p:spPr/>
        <p:txBody>
          <a:bodyPr/>
          <a:lstStyle/>
          <a:p>
            <a:fld id="{8ACC2CD2-936E-46C1-8AFE-FD8AD362656B}" type="slidenum">
              <a:rPr lang="es-CL" smtClean="0"/>
              <a:t>15</a:t>
            </a:fld>
            <a:endParaRPr lang="es-CL"/>
          </a:p>
        </p:txBody>
      </p:sp>
      <p:graphicFrame>
        <p:nvGraphicFramePr>
          <p:cNvPr id="4" name="Objeto 3"/>
          <p:cNvGraphicFramePr>
            <a:graphicFrameLocks noChangeAspect="1"/>
          </p:cNvGraphicFramePr>
          <p:nvPr>
            <p:extLst>
              <p:ext uri="{D42A27DB-BD31-4B8C-83A1-F6EECF244321}">
                <p14:modId xmlns:p14="http://schemas.microsoft.com/office/powerpoint/2010/main" val="885125007"/>
              </p:ext>
            </p:extLst>
          </p:nvPr>
        </p:nvGraphicFramePr>
        <p:xfrm>
          <a:off x="1626577" y="2008981"/>
          <a:ext cx="8915399" cy="4312688"/>
        </p:xfrm>
        <a:graphic>
          <a:graphicData uri="http://schemas.openxmlformats.org/presentationml/2006/ole">
            <mc:AlternateContent xmlns:mc="http://schemas.openxmlformats.org/markup-compatibility/2006">
              <mc:Choice xmlns:v="urn:schemas-microsoft-com:vml" Requires="v">
                <p:oleObj spid="_x0000_s5125" name="Imagen de mapa de bits" r:id="rId3" imgW="6339960" imgH="3985200" progId="Paint.Picture">
                  <p:embed/>
                </p:oleObj>
              </mc:Choice>
              <mc:Fallback>
                <p:oleObj name="Imagen de mapa de bits" r:id="rId3" imgW="6339960" imgH="3985200" progId="Paint.Picture">
                  <p:embed/>
                  <p:pic>
                    <p:nvPicPr>
                      <p:cNvPr id="0" name=""/>
                      <p:cNvPicPr/>
                      <p:nvPr/>
                    </p:nvPicPr>
                    <p:blipFill>
                      <a:blip r:embed="rId4"/>
                      <a:stretch>
                        <a:fillRect/>
                      </a:stretch>
                    </p:blipFill>
                    <p:spPr>
                      <a:xfrm>
                        <a:off x="1626577" y="2008981"/>
                        <a:ext cx="8915399" cy="4312688"/>
                      </a:xfrm>
                      <a:prstGeom prst="rect">
                        <a:avLst/>
                      </a:prstGeom>
                    </p:spPr>
                  </p:pic>
                </p:oleObj>
              </mc:Fallback>
            </mc:AlternateContent>
          </a:graphicData>
        </a:graphic>
      </p:graphicFrame>
    </p:spTree>
    <p:extLst>
      <p:ext uri="{BB962C8B-B14F-4D97-AF65-F5344CB8AC3E}">
        <p14:creationId xmlns:p14="http://schemas.microsoft.com/office/powerpoint/2010/main" val="431397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628406"/>
          </a:xfrm>
        </p:spPr>
        <p:txBody>
          <a:bodyPr>
            <a:normAutofit fontScale="90000"/>
          </a:bodyPr>
          <a:lstStyle/>
          <a:p>
            <a:pPr algn="ctr"/>
            <a:r>
              <a:rPr lang="es-CL" dirty="0" smtClean="0"/>
              <a:t/>
            </a:r>
            <a:br>
              <a:rPr lang="es-CL" dirty="0" smtClean="0"/>
            </a:br>
            <a:r>
              <a:rPr lang="es-CL" dirty="0" smtClean="0"/>
              <a:t>¿Cuál es el futuro de </a:t>
            </a:r>
            <a:r>
              <a:rPr lang="es-CL" dirty="0" err="1" smtClean="0"/>
              <a:t>Saas</a:t>
            </a:r>
            <a:r>
              <a:rPr lang="es-CL" dirty="0" smtClean="0"/>
              <a:t>?</a:t>
            </a:r>
            <a:endParaRPr lang="es-CL" dirty="0"/>
          </a:p>
        </p:txBody>
      </p:sp>
      <p:sp>
        <p:nvSpPr>
          <p:cNvPr id="3" name="Marcador de contenido 2"/>
          <p:cNvSpPr>
            <a:spLocks noGrp="1"/>
          </p:cNvSpPr>
          <p:nvPr>
            <p:ph idx="1"/>
          </p:nvPr>
        </p:nvSpPr>
        <p:spPr>
          <a:xfrm>
            <a:off x="838200" y="1116623"/>
            <a:ext cx="10515600" cy="5060340"/>
          </a:xfrm>
        </p:spPr>
        <p:txBody>
          <a:bodyPr>
            <a:normAutofit/>
          </a:bodyPr>
          <a:lstStyle/>
          <a:p>
            <a:pPr marL="0" indent="0" algn="just">
              <a:buNone/>
            </a:pPr>
            <a:r>
              <a:rPr lang="es-CL" dirty="0"/>
              <a:t>Es probable que el futuro de SaaS y de la informática en la nube se caracterice por una mayor adopción de servicios especializados, una mayor integración entre extremos, un aumento del énfasis en las relaciones entre clientes y los proveedores clave, y una información cada vez más sofisticada respaldada por datos</a:t>
            </a:r>
            <a:r>
              <a:rPr lang="es-CL" dirty="0" smtClean="0"/>
              <a:t>.</a:t>
            </a:r>
          </a:p>
          <a:p>
            <a:pPr marL="0" indent="0" algn="just">
              <a:buNone/>
            </a:pPr>
            <a:r>
              <a:rPr lang="es-CL" dirty="0"/>
              <a:t>La creciente marea de modelo del software como servicio ha generado todo un sector de productos y servicios que requieren pagos recurrentes basados en un modelo de suscripción. Esto significa que la mentalidad de los clientes también ha cambiado de un concepto de cliente fijo a un concepto de compra única; han pasado a ser clientes presentes que adoptan una rutina de compra recurrente.</a:t>
            </a:r>
          </a:p>
          <a:p>
            <a:pPr marL="0" indent="0" algn="just">
              <a:buNone/>
            </a:pPr>
            <a:r>
              <a:rPr lang="es-CL" dirty="0"/>
              <a:t>En respuesta a esta tendencia, </a:t>
            </a:r>
            <a:r>
              <a:rPr lang="es-CL" dirty="0" err="1"/>
              <a:t>Gartner</a:t>
            </a:r>
            <a:r>
              <a:rPr lang="es-CL" dirty="0"/>
              <a:t> predice que para 2020 más del 80 % de los proveedores de software va a cambiar su modelo de negocio de licencia tradicional y mantenimiento a un modelo basado en suscripción.</a:t>
            </a:r>
          </a:p>
          <a:p>
            <a:pPr marL="0" indent="0" algn="just">
              <a:buNone/>
            </a:pPr>
            <a:endParaRPr lang="es-CL" dirty="0"/>
          </a:p>
        </p:txBody>
      </p:sp>
      <p:sp>
        <p:nvSpPr>
          <p:cNvPr id="4" name="Marcador de pie de página 3"/>
          <p:cNvSpPr>
            <a:spLocks noGrp="1"/>
          </p:cNvSpPr>
          <p:nvPr>
            <p:ph type="ftr" sz="quarter" idx="11"/>
          </p:nvPr>
        </p:nvSpPr>
        <p:spPr/>
        <p:txBody>
          <a:bodyPr/>
          <a:lstStyle/>
          <a:p>
            <a:r>
              <a:rPr lang="es-CL" smtClean="0"/>
              <a:t>Ingeniería Civil Informática</a:t>
            </a:r>
            <a:endParaRPr lang="es-CL"/>
          </a:p>
        </p:txBody>
      </p:sp>
      <p:sp>
        <p:nvSpPr>
          <p:cNvPr id="5" name="Marcador de número de diapositiva 4"/>
          <p:cNvSpPr>
            <a:spLocks noGrp="1"/>
          </p:cNvSpPr>
          <p:nvPr>
            <p:ph type="sldNum" sz="quarter" idx="12"/>
          </p:nvPr>
        </p:nvSpPr>
        <p:spPr/>
        <p:txBody>
          <a:bodyPr/>
          <a:lstStyle/>
          <a:p>
            <a:fld id="{8ACC2CD2-936E-46C1-8AFE-FD8AD362656B}" type="slidenum">
              <a:rPr lang="es-CL" smtClean="0"/>
              <a:t>16</a:t>
            </a:fld>
            <a:endParaRPr lang="es-CL"/>
          </a:p>
        </p:txBody>
      </p:sp>
    </p:spTree>
    <p:extLst>
      <p:ext uri="{BB962C8B-B14F-4D97-AF65-F5344CB8AC3E}">
        <p14:creationId xmlns:p14="http://schemas.microsoft.com/office/powerpoint/2010/main" val="2939570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dirty="0" smtClean="0"/>
              <a:t>¿Qué es el </a:t>
            </a:r>
            <a:r>
              <a:rPr lang="es-CL" dirty="0" err="1" smtClean="0"/>
              <a:t>Saas</a:t>
            </a:r>
            <a:r>
              <a:rPr lang="es-CL" dirty="0" smtClean="0"/>
              <a:t>?</a:t>
            </a:r>
            <a:endParaRPr lang="es-CL" dirty="0"/>
          </a:p>
        </p:txBody>
      </p:sp>
      <p:sp>
        <p:nvSpPr>
          <p:cNvPr id="3" name="Marcador de contenido 2"/>
          <p:cNvSpPr>
            <a:spLocks noGrp="1"/>
          </p:cNvSpPr>
          <p:nvPr>
            <p:ph idx="1"/>
          </p:nvPr>
        </p:nvSpPr>
        <p:spPr/>
        <p:txBody>
          <a:bodyPr>
            <a:normAutofit/>
          </a:bodyPr>
          <a:lstStyle/>
          <a:p>
            <a:pPr marL="0" indent="0" algn="just">
              <a:buNone/>
            </a:pPr>
            <a:r>
              <a:rPr lang="es-CL" dirty="0"/>
              <a:t>El software como servicio (SaaS) permite a los usuarios conectarse a aplicaciones basadas en la nube a través de Internet y usarlas. Algunos ejemplos comunes son el correo electrónico, los calendarios y las herramientas ofimáticas (como Microsoft </a:t>
            </a:r>
            <a:r>
              <a:rPr lang="es-CL" dirty="0" smtClean="0"/>
              <a:t>Office </a:t>
            </a:r>
            <a:r>
              <a:rPr lang="es-CL" dirty="0"/>
              <a:t>365</a:t>
            </a:r>
            <a:r>
              <a:rPr lang="es-CL" dirty="0" smtClean="0"/>
              <a:t>).</a:t>
            </a:r>
          </a:p>
          <a:p>
            <a:pPr marL="0" indent="0" algn="just">
              <a:buNone/>
            </a:pPr>
            <a:r>
              <a:rPr lang="es-CL" dirty="0"/>
              <a:t>SaaS ofrece una solución de software integral que se adquiere de un </a:t>
            </a:r>
            <a:r>
              <a:rPr lang="es-CL" u="sng" dirty="0">
                <a:hlinkClick r:id="rId2"/>
              </a:rPr>
              <a:t>proveedor de servicios en la nube</a:t>
            </a:r>
            <a:r>
              <a:rPr lang="es-CL" dirty="0"/>
              <a:t> mediante un modelo de pago por uso. Usted alquila el uso de una aplicación para su organización y los usuarios se conectan a ella a través de Internet, normalmente con un explorador web. Toda la infraestructura subyacente, el middleware, el software y los datos de las aplicaciones se encuentran en el centro de datos del proveedor. El proveedor de servicios administra el hardware y el software y, con el contrato de servicio adecuado, garantizará también la disponibilidad y la seguridad de la aplicación y de sus datos. SaaS permite que una organización se ponga en marcha y pueda ejecutar aplicaciones con un costo inicial mínimo.</a:t>
            </a:r>
          </a:p>
        </p:txBody>
      </p:sp>
      <p:sp>
        <p:nvSpPr>
          <p:cNvPr id="4" name="Marcador de pie de página 3"/>
          <p:cNvSpPr>
            <a:spLocks noGrp="1"/>
          </p:cNvSpPr>
          <p:nvPr>
            <p:ph type="ftr" sz="quarter" idx="11"/>
          </p:nvPr>
        </p:nvSpPr>
        <p:spPr/>
        <p:txBody>
          <a:bodyPr/>
          <a:lstStyle/>
          <a:p>
            <a:r>
              <a:rPr lang="es-CL" smtClean="0"/>
              <a:t>Ingeniería Civil Informática</a:t>
            </a:r>
            <a:endParaRPr lang="es-CL"/>
          </a:p>
        </p:txBody>
      </p:sp>
      <p:sp>
        <p:nvSpPr>
          <p:cNvPr id="5" name="Marcador de número de diapositiva 4"/>
          <p:cNvSpPr>
            <a:spLocks noGrp="1"/>
          </p:cNvSpPr>
          <p:nvPr>
            <p:ph type="sldNum" sz="quarter" idx="12"/>
          </p:nvPr>
        </p:nvSpPr>
        <p:spPr/>
        <p:txBody>
          <a:bodyPr/>
          <a:lstStyle/>
          <a:p>
            <a:fld id="{8ACC2CD2-936E-46C1-8AFE-FD8AD362656B}" type="slidenum">
              <a:rPr lang="es-CL" smtClean="0"/>
              <a:t>2</a:t>
            </a:fld>
            <a:endParaRPr lang="es-CL"/>
          </a:p>
        </p:txBody>
      </p:sp>
    </p:spTree>
    <p:extLst>
      <p:ext uri="{BB962C8B-B14F-4D97-AF65-F5344CB8AC3E}">
        <p14:creationId xmlns:p14="http://schemas.microsoft.com/office/powerpoint/2010/main" val="3233469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25121"/>
          </a:xfrm>
        </p:spPr>
        <p:txBody>
          <a:bodyPr>
            <a:normAutofit/>
          </a:bodyPr>
          <a:lstStyle/>
          <a:p>
            <a:pPr algn="ctr"/>
            <a:r>
              <a:rPr lang="es-CL" dirty="0" smtClean="0"/>
              <a:t>Esquema de SAAS</a:t>
            </a:r>
            <a:endParaRPr lang="es-CL" dirty="0"/>
          </a:p>
        </p:txBody>
      </p:sp>
      <p:sp>
        <p:nvSpPr>
          <p:cNvPr id="3" name="Marcador de contenido 2"/>
          <p:cNvSpPr>
            <a:spLocks noGrp="1"/>
          </p:cNvSpPr>
          <p:nvPr>
            <p:ph idx="1"/>
          </p:nvPr>
        </p:nvSpPr>
        <p:spPr>
          <a:xfrm>
            <a:off x="838200" y="1160585"/>
            <a:ext cx="10515600" cy="5016378"/>
          </a:xfrm>
        </p:spPr>
        <p:txBody>
          <a:bodyPr/>
          <a:lstStyle/>
          <a:p>
            <a:pPr marL="0" indent="0">
              <a:buNone/>
            </a:pPr>
            <a:endParaRPr lang="es-CL" dirty="0"/>
          </a:p>
        </p:txBody>
      </p:sp>
      <p:sp>
        <p:nvSpPr>
          <p:cNvPr id="5" name="Marcador de pie de página 4"/>
          <p:cNvSpPr>
            <a:spLocks noGrp="1"/>
          </p:cNvSpPr>
          <p:nvPr>
            <p:ph type="ftr" sz="quarter" idx="11"/>
          </p:nvPr>
        </p:nvSpPr>
        <p:spPr/>
        <p:txBody>
          <a:bodyPr/>
          <a:lstStyle/>
          <a:p>
            <a:r>
              <a:rPr lang="es-CL" smtClean="0"/>
              <a:t>Ingeniería Civil Informática</a:t>
            </a:r>
            <a:endParaRPr lang="es-CL"/>
          </a:p>
        </p:txBody>
      </p:sp>
      <p:sp>
        <p:nvSpPr>
          <p:cNvPr id="6" name="Marcador de número de diapositiva 5"/>
          <p:cNvSpPr>
            <a:spLocks noGrp="1"/>
          </p:cNvSpPr>
          <p:nvPr>
            <p:ph type="sldNum" sz="quarter" idx="12"/>
          </p:nvPr>
        </p:nvSpPr>
        <p:spPr/>
        <p:txBody>
          <a:bodyPr/>
          <a:lstStyle/>
          <a:p>
            <a:fld id="{8ACC2CD2-936E-46C1-8AFE-FD8AD362656B}" type="slidenum">
              <a:rPr lang="es-CL" smtClean="0"/>
              <a:t>3</a:t>
            </a:fld>
            <a:endParaRPr lang="es-CL"/>
          </a:p>
        </p:txBody>
      </p:sp>
      <p:graphicFrame>
        <p:nvGraphicFramePr>
          <p:cNvPr id="4" name="Objeto 3"/>
          <p:cNvGraphicFramePr>
            <a:graphicFrameLocks noChangeAspect="1"/>
          </p:cNvGraphicFramePr>
          <p:nvPr>
            <p:extLst>
              <p:ext uri="{D42A27DB-BD31-4B8C-83A1-F6EECF244321}">
                <p14:modId xmlns:p14="http://schemas.microsoft.com/office/powerpoint/2010/main" val="2694458205"/>
              </p:ext>
            </p:extLst>
          </p:nvPr>
        </p:nvGraphicFramePr>
        <p:xfrm>
          <a:off x="316523" y="1531449"/>
          <a:ext cx="11561885" cy="4508866"/>
        </p:xfrm>
        <a:graphic>
          <a:graphicData uri="http://schemas.openxmlformats.org/presentationml/2006/ole">
            <mc:AlternateContent xmlns:mc="http://schemas.openxmlformats.org/markup-compatibility/2006">
              <mc:Choice xmlns:v="urn:schemas-microsoft-com:vml" Requires="v">
                <p:oleObj spid="_x0000_s1030" name="Imagen de mapa de bits" r:id="rId3" imgW="12794040" imgH="4907160" progId="Paint.Picture">
                  <p:embed/>
                </p:oleObj>
              </mc:Choice>
              <mc:Fallback>
                <p:oleObj name="Imagen de mapa de bits" r:id="rId3" imgW="12794040" imgH="4907160" progId="Paint.Picture">
                  <p:embed/>
                  <p:pic>
                    <p:nvPicPr>
                      <p:cNvPr id="0" name=""/>
                      <p:cNvPicPr/>
                      <p:nvPr/>
                    </p:nvPicPr>
                    <p:blipFill>
                      <a:blip r:embed="rId4"/>
                      <a:stretch>
                        <a:fillRect/>
                      </a:stretch>
                    </p:blipFill>
                    <p:spPr>
                      <a:xfrm>
                        <a:off x="316523" y="1531449"/>
                        <a:ext cx="11561885" cy="4508866"/>
                      </a:xfrm>
                      <a:prstGeom prst="rect">
                        <a:avLst/>
                      </a:prstGeom>
                    </p:spPr>
                  </p:pic>
                </p:oleObj>
              </mc:Fallback>
            </mc:AlternateContent>
          </a:graphicData>
        </a:graphic>
      </p:graphicFrame>
    </p:spTree>
    <p:extLst>
      <p:ext uri="{BB962C8B-B14F-4D97-AF65-F5344CB8AC3E}">
        <p14:creationId xmlns:p14="http://schemas.microsoft.com/office/powerpoint/2010/main" val="2370359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07537"/>
          </a:xfrm>
        </p:spPr>
        <p:txBody>
          <a:bodyPr>
            <a:normAutofit fontScale="90000"/>
          </a:bodyPr>
          <a:lstStyle/>
          <a:p>
            <a:pPr algn="ctr"/>
            <a:r>
              <a:rPr lang="es-CL" b="1" dirty="0" smtClean="0"/>
              <a:t/>
            </a:r>
            <a:br>
              <a:rPr lang="es-CL" b="1" dirty="0" smtClean="0"/>
            </a:br>
            <a:r>
              <a:rPr lang="es-CL" b="1" dirty="0" smtClean="0"/>
              <a:t/>
            </a:r>
            <a:br>
              <a:rPr lang="es-CL" b="1" dirty="0" smtClean="0"/>
            </a:br>
            <a:r>
              <a:rPr lang="es-CL" b="1" dirty="0" smtClean="0"/>
              <a:t/>
            </a:r>
            <a:br>
              <a:rPr lang="es-CL" b="1" dirty="0" smtClean="0"/>
            </a:br>
            <a:r>
              <a:rPr lang="es-CL" b="1" dirty="0"/>
              <a:t/>
            </a:r>
            <a:br>
              <a:rPr lang="es-CL" b="1" dirty="0"/>
            </a:br>
            <a:r>
              <a:rPr lang="es-CL" b="1" dirty="0" smtClean="0"/>
              <a:t>Escenarios SaaS habituales</a:t>
            </a:r>
            <a:br>
              <a:rPr lang="es-CL" b="1" dirty="0" smtClean="0"/>
            </a:br>
            <a:r>
              <a:rPr lang="es-CL" dirty="0" smtClean="0"/>
              <a:t/>
            </a:r>
            <a:br>
              <a:rPr lang="es-CL" dirty="0" smtClean="0"/>
            </a:br>
            <a:r>
              <a:rPr lang="es-CL" dirty="0" smtClean="0"/>
              <a:t>Escenarios </a:t>
            </a:r>
            <a:r>
              <a:rPr lang="es-CL" dirty="0" err="1" smtClean="0"/>
              <a:t>Saas</a:t>
            </a:r>
            <a:r>
              <a:rPr lang="es-CL" dirty="0" smtClean="0"/>
              <a:t> habituales</a:t>
            </a:r>
            <a:endParaRPr lang="es-CL" dirty="0"/>
          </a:p>
        </p:txBody>
      </p:sp>
      <p:sp>
        <p:nvSpPr>
          <p:cNvPr id="3" name="Marcador de contenido 2"/>
          <p:cNvSpPr>
            <a:spLocks noGrp="1"/>
          </p:cNvSpPr>
          <p:nvPr>
            <p:ph idx="1"/>
          </p:nvPr>
        </p:nvSpPr>
        <p:spPr>
          <a:xfrm>
            <a:off x="838200" y="1072662"/>
            <a:ext cx="10515600" cy="5104301"/>
          </a:xfrm>
        </p:spPr>
        <p:txBody>
          <a:bodyPr>
            <a:normAutofit/>
          </a:bodyPr>
          <a:lstStyle/>
          <a:p>
            <a:pPr marL="0" indent="0" algn="just">
              <a:buNone/>
            </a:pPr>
            <a:r>
              <a:rPr lang="es-CL" dirty="0"/>
              <a:t/>
            </a:r>
            <a:br>
              <a:rPr lang="es-CL" dirty="0"/>
            </a:br>
            <a:r>
              <a:rPr lang="es-CL" dirty="0"/>
              <a:t>Si ha utilizado un servicio de correo electrónico basado en web, como Outlook, Hotmail o Yahoo! Mail, entonces ya ha usado una forma de SaaS. Con estos servicios, usted inicia sesión en su cuenta a través de Internet, a menudo desde un explorador web. El software de correo electrónico se encuentra en la red del proveedor de servicios, donde también se almacenan los mensajes. Puede obtener acceso a su correo electrónico y a los mensajes almacenados desde un explorador web en cualquier equipo o dispositivo conectado a Internet</a:t>
            </a:r>
            <a:r>
              <a:rPr lang="es-CL" dirty="0" smtClean="0"/>
              <a:t>.</a:t>
            </a:r>
          </a:p>
          <a:p>
            <a:pPr marL="0" indent="0" algn="just">
              <a:buNone/>
            </a:pPr>
            <a:endParaRPr lang="es-CL" dirty="0"/>
          </a:p>
          <a:p>
            <a:pPr marL="0" indent="0" algn="just">
              <a:buNone/>
            </a:pPr>
            <a:r>
              <a:rPr lang="es-CL" dirty="0"/>
              <a:t>Los ejemplos anteriores son servicios gratuitos para uso personal. Para el uso en una organización, puede alquilar aplicaciones de productividad, como correo electrónico, colaboración y calendario; y aplicaciones empresariales sofisticadas, como CRM (administración de las relaciones con el cliente), ERP (planeamiento de recursos empresariales) y administración de documentos. Usted paga por el uso que hace de estas aplicaciones a través de una suscripción o conforme al nivel de uso.</a:t>
            </a:r>
          </a:p>
          <a:p>
            <a:pPr marL="0" indent="0">
              <a:buNone/>
            </a:pPr>
            <a:endParaRPr lang="es-CL" dirty="0"/>
          </a:p>
        </p:txBody>
      </p:sp>
      <p:sp>
        <p:nvSpPr>
          <p:cNvPr id="5" name="Marcador de pie de página 4"/>
          <p:cNvSpPr>
            <a:spLocks noGrp="1"/>
          </p:cNvSpPr>
          <p:nvPr>
            <p:ph type="ftr" sz="quarter" idx="11"/>
          </p:nvPr>
        </p:nvSpPr>
        <p:spPr/>
        <p:txBody>
          <a:bodyPr/>
          <a:lstStyle/>
          <a:p>
            <a:r>
              <a:rPr lang="es-CL" smtClean="0"/>
              <a:t>Ingeniería Civil Informática</a:t>
            </a:r>
            <a:endParaRPr lang="es-CL"/>
          </a:p>
        </p:txBody>
      </p:sp>
      <p:sp>
        <p:nvSpPr>
          <p:cNvPr id="6" name="Marcador de número de diapositiva 5"/>
          <p:cNvSpPr>
            <a:spLocks noGrp="1"/>
          </p:cNvSpPr>
          <p:nvPr>
            <p:ph type="sldNum" sz="quarter" idx="12"/>
          </p:nvPr>
        </p:nvSpPr>
        <p:spPr/>
        <p:txBody>
          <a:bodyPr/>
          <a:lstStyle/>
          <a:p>
            <a:fld id="{8ACC2CD2-936E-46C1-8AFE-FD8AD362656B}" type="slidenum">
              <a:rPr lang="es-CL" smtClean="0"/>
              <a:t>4</a:t>
            </a:fld>
            <a:endParaRPr lang="es-CL"/>
          </a:p>
        </p:txBody>
      </p:sp>
    </p:spTree>
    <p:extLst>
      <p:ext uri="{BB962C8B-B14F-4D97-AF65-F5344CB8AC3E}">
        <p14:creationId xmlns:p14="http://schemas.microsoft.com/office/powerpoint/2010/main" val="776878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0661" y="430089"/>
            <a:ext cx="10515600" cy="967154"/>
          </a:xfrm>
        </p:spPr>
        <p:txBody>
          <a:bodyPr>
            <a:normAutofit fontScale="90000"/>
          </a:bodyPr>
          <a:lstStyle/>
          <a:p>
            <a:pPr algn="ctr"/>
            <a:r>
              <a:rPr lang="es-CL" b="1" dirty="0" smtClean="0"/>
              <a:t/>
            </a:r>
            <a:br>
              <a:rPr lang="es-CL" b="1" dirty="0" smtClean="0"/>
            </a:br>
            <a:r>
              <a:rPr lang="es-CL" b="1" dirty="0" smtClean="0"/>
              <a:t/>
            </a:r>
            <a:br>
              <a:rPr lang="es-CL" b="1" dirty="0" smtClean="0"/>
            </a:br>
            <a:r>
              <a:rPr lang="es-CL" b="1" dirty="0" smtClean="0"/>
              <a:t>Ventajas de SaaS</a:t>
            </a:r>
            <a:br>
              <a:rPr lang="es-CL" b="1" dirty="0" smtClean="0"/>
            </a:br>
            <a:endParaRPr lang="es-CL" dirty="0"/>
          </a:p>
        </p:txBody>
      </p:sp>
      <p:sp>
        <p:nvSpPr>
          <p:cNvPr id="3" name="Marcador de contenido 2"/>
          <p:cNvSpPr>
            <a:spLocks noGrp="1"/>
          </p:cNvSpPr>
          <p:nvPr>
            <p:ph idx="1"/>
          </p:nvPr>
        </p:nvSpPr>
        <p:spPr>
          <a:xfrm>
            <a:off x="838200" y="1055077"/>
            <a:ext cx="10515600" cy="5121886"/>
          </a:xfrm>
        </p:spPr>
        <p:txBody>
          <a:bodyPr>
            <a:normAutofit fontScale="85000" lnSpcReduction="10000"/>
          </a:bodyPr>
          <a:lstStyle/>
          <a:p>
            <a:pPr marL="514350" indent="-514350" algn="just">
              <a:buFont typeface="+mj-lt"/>
              <a:buAutoNum type="arabicPeriod"/>
            </a:pPr>
            <a:r>
              <a:rPr lang="es-CL" b="1" dirty="0"/>
              <a:t>Obtener acceso a aplicaciones sofisticadas.</a:t>
            </a:r>
            <a:r>
              <a:rPr lang="es-CL" dirty="0"/>
              <a:t> Para ofrecer aplicaciones SaaS a los usuarios, no es necesario que compre, instale, actualice o mantenga ningún tipo de hardware, middleware o software. Con SaaS, incluso aplicaciones empresariales sofisticadas, como ERP y CRM, están al alcance de organizaciones que no cuentan con recursos para comprar, implementar y administrar la infraestructura y el software necesarios.</a:t>
            </a:r>
          </a:p>
          <a:p>
            <a:pPr marL="514350" indent="-514350" algn="just">
              <a:buFont typeface="+mj-lt"/>
              <a:buAutoNum type="arabicPeriod"/>
            </a:pPr>
            <a:r>
              <a:rPr lang="es-CL" b="1" dirty="0"/>
              <a:t>Pagar solo por lo que usa</a:t>
            </a:r>
            <a:r>
              <a:rPr lang="es-CL" dirty="0"/>
              <a:t>. También ahorra dinero, porque el servicio SaaS permite escalar o reducir verticalmente los recursos en función del nivel de uso.</a:t>
            </a:r>
          </a:p>
          <a:p>
            <a:pPr marL="514350" indent="-514350" algn="just">
              <a:buFont typeface="+mj-lt"/>
              <a:buAutoNum type="arabicPeriod"/>
            </a:pPr>
            <a:r>
              <a:rPr lang="es-CL" b="1" dirty="0"/>
              <a:t>Usar software de cliente gratuito.</a:t>
            </a:r>
            <a:r>
              <a:rPr lang="es-CL" dirty="0"/>
              <a:t> Los usuarios pueden ejecutar la mayoría de las aplicaciones SaaS directamente desde un explorador web sin necesidad de descargar e instalar ningún software, aunque algunas aplicaciones requieren complementos. Esto significa que no tiene que comprar ni instalar software especial para sus usuarios.</a:t>
            </a:r>
          </a:p>
          <a:p>
            <a:pPr marL="514350" indent="-514350" algn="just">
              <a:buFont typeface="+mj-lt"/>
              <a:buAutoNum type="arabicPeriod"/>
            </a:pPr>
            <a:r>
              <a:rPr lang="es-CL" b="1" dirty="0"/>
              <a:t>Movilizar fácilmente a su personal.</a:t>
            </a:r>
            <a:r>
              <a:rPr lang="es-CL" dirty="0"/>
              <a:t> Con SaaS, es muy fácil “movilizar” a su personal, porque los usuarios pueden obtener acceso a las aplicaciones SaaS y a los datos desde cualquier equipo o dispositivo móvil conectado a Internet. No tiene que preocuparse por desarrollar aplicaciones que se ejecuten en diferentes tipos de equipos y dispositivos, puesto que eso ya lo ha hecho el proveedor de servicios. Además, no es necesario incorporar a personal cualificado para que administre los aspectos de seguridad inherentes a la informática móvil. Un proveedor de servicios elegido a conciencia garantizará la seguridad de sus datos, independientemente del tipo de dispositivo que los utilice.</a:t>
            </a:r>
          </a:p>
          <a:p>
            <a:pPr marL="514350" indent="-514350" algn="just">
              <a:buFont typeface="+mj-lt"/>
              <a:buAutoNum type="arabicPeriod"/>
            </a:pPr>
            <a:r>
              <a:rPr lang="es-CL" b="1" dirty="0"/>
              <a:t>Obtener acceso a los datos de las aplicaciones desde cualquier parte.</a:t>
            </a:r>
            <a:r>
              <a:rPr lang="es-CL" dirty="0"/>
              <a:t> Con los datos almacenados en la nube, los usuarios pueden obtener acceso a su información desde cualquier equipo o dispositivo móvil conectado a Internet. Y, cuando los datos de las aplicaciones se almacenan en la nube, no se pierden si se produce un error en el equipo o dispositivo de un usuario.</a:t>
            </a:r>
          </a:p>
          <a:p>
            <a:pPr marL="0" indent="0">
              <a:buNone/>
            </a:pPr>
            <a:endParaRPr lang="es-CL" dirty="0"/>
          </a:p>
        </p:txBody>
      </p:sp>
      <p:sp>
        <p:nvSpPr>
          <p:cNvPr id="4" name="Marcador de pie de página 3"/>
          <p:cNvSpPr>
            <a:spLocks noGrp="1"/>
          </p:cNvSpPr>
          <p:nvPr>
            <p:ph type="ftr" sz="quarter" idx="11"/>
          </p:nvPr>
        </p:nvSpPr>
        <p:spPr/>
        <p:txBody>
          <a:bodyPr/>
          <a:lstStyle/>
          <a:p>
            <a:r>
              <a:rPr lang="es-CL" smtClean="0"/>
              <a:t>Ingeniería Civil Informática</a:t>
            </a:r>
            <a:endParaRPr lang="es-CL"/>
          </a:p>
        </p:txBody>
      </p:sp>
      <p:sp>
        <p:nvSpPr>
          <p:cNvPr id="5" name="Marcador de número de diapositiva 4"/>
          <p:cNvSpPr>
            <a:spLocks noGrp="1"/>
          </p:cNvSpPr>
          <p:nvPr>
            <p:ph type="sldNum" sz="quarter" idx="12"/>
          </p:nvPr>
        </p:nvSpPr>
        <p:spPr/>
        <p:txBody>
          <a:bodyPr/>
          <a:lstStyle/>
          <a:p>
            <a:fld id="{8ACC2CD2-936E-46C1-8AFE-FD8AD362656B}" type="slidenum">
              <a:rPr lang="es-CL" smtClean="0"/>
              <a:t>5</a:t>
            </a:fld>
            <a:endParaRPr lang="es-CL"/>
          </a:p>
        </p:txBody>
      </p:sp>
    </p:spTree>
    <p:extLst>
      <p:ext uri="{BB962C8B-B14F-4D97-AF65-F5344CB8AC3E}">
        <p14:creationId xmlns:p14="http://schemas.microsoft.com/office/powerpoint/2010/main" val="1610268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L" b="1" dirty="0" smtClean="0"/>
              <a:t>Soluciones </a:t>
            </a:r>
            <a:r>
              <a:rPr lang="es-CL" b="1" dirty="0"/>
              <a:t>de </a:t>
            </a:r>
            <a:r>
              <a:rPr lang="es-CL" b="1" dirty="0" err="1"/>
              <a:t>Saas</a:t>
            </a:r>
            <a:r>
              <a:rPr lang="es-CL" b="1" dirty="0"/>
              <a:t> </a:t>
            </a:r>
            <a:r>
              <a:rPr lang="es-CL" b="1" dirty="0" smtClean="0"/>
              <a:t>empresariales</a:t>
            </a:r>
            <a:endParaRPr lang="es-CL" dirty="0"/>
          </a:p>
        </p:txBody>
      </p:sp>
      <p:sp>
        <p:nvSpPr>
          <p:cNvPr id="3" name="Marcador de contenido 2"/>
          <p:cNvSpPr>
            <a:spLocks noGrp="1"/>
          </p:cNvSpPr>
          <p:nvPr>
            <p:ph idx="1"/>
          </p:nvPr>
        </p:nvSpPr>
        <p:spPr/>
        <p:txBody>
          <a:bodyPr/>
          <a:lstStyle/>
          <a:p>
            <a:pPr marL="0" indent="0">
              <a:buNone/>
            </a:pPr>
            <a:r>
              <a:rPr lang="es-CL" dirty="0"/>
              <a:t>Las soluciones de SaaS empresariales populares </a:t>
            </a:r>
            <a:r>
              <a:rPr lang="es-CL" dirty="0" smtClean="0"/>
              <a:t>incluyen:</a:t>
            </a:r>
          </a:p>
          <a:p>
            <a:pPr marL="514350" indent="-514350">
              <a:buFont typeface="+mj-lt"/>
              <a:buAutoNum type="arabicPeriod"/>
            </a:pPr>
            <a:r>
              <a:rPr lang="es-CL" dirty="0" err="1" smtClean="0"/>
              <a:t>Salesforce</a:t>
            </a:r>
            <a:r>
              <a:rPr lang="es-CL" dirty="0" smtClean="0"/>
              <a:t> </a:t>
            </a:r>
            <a:r>
              <a:rPr lang="es-CL" dirty="0"/>
              <a:t>(software de gestión de relaciones con el </a:t>
            </a:r>
            <a:r>
              <a:rPr lang="es-CL" dirty="0" smtClean="0"/>
              <a:t>cliente)</a:t>
            </a:r>
          </a:p>
          <a:p>
            <a:pPr marL="514350" indent="-514350">
              <a:buFont typeface="+mj-lt"/>
              <a:buAutoNum type="arabicPeriod"/>
            </a:pPr>
            <a:r>
              <a:rPr lang="es-CL" dirty="0" err="1" smtClean="0"/>
              <a:t>HubSpot</a:t>
            </a:r>
            <a:r>
              <a:rPr lang="es-CL" dirty="0" smtClean="0"/>
              <a:t> </a:t>
            </a:r>
            <a:r>
              <a:rPr lang="es-CL" dirty="0"/>
              <a:t>(software de </a:t>
            </a:r>
            <a:r>
              <a:rPr lang="es-CL" dirty="0" smtClean="0"/>
              <a:t>marketing)</a:t>
            </a:r>
          </a:p>
          <a:p>
            <a:pPr marL="514350" indent="-514350">
              <a:buFont typeface="+mj-lt"/>
              <a:buAutoNum type="arabicPeriod"/>
            </a:pPr>
            <a:r>
              <a:rPr lang="es-CL" dirty="0" err="1" smtClean="0"/>
              <a:t>Trello</a:t>
            </a:r>
            <a:r>
              <a:rPr lang="es-CL" dirty="0" smtClean="0"/>
              <a:t> </a:t>
            </a:r>
            <a:r>
              <a:rPr lang="es-CL" dirty="0"/>
              <a:t>(gestión de flujo de </a:t>
            </a:r>
            <a:r>
              <a:rPr lang="es-CL" dirty="0" smtClean="0"/>
              <a:t>trabajo)</a:t>
            </a:r>
          </a:p>
          <a:p>
            <a:pPr marL="514350" indent="-514350">
              <a:buFont typeface="+mj-lt"/>
              <a:buAutoNum type="arabicPeriod"/>
            </a:pPr>
            <a:r>
              <a:rPr lang="es-CL" dirty="0" err="1" smtClean="0"/>
              <a:t>Slack</a:t>
            </a:r>
            <a:r>
              <a:rPr lang="es-CL" dirty="0" smtClean="0"/>
              <a:t> </a:t>
            </a:r>
            <a:r>
              <a:rPr lang="es-CL" dirty="0"/>
              <a:t>(colaboración y mensajería) y </a:t>
            </a:r>
            <a:r>
              <a:rPr lang="es-CL" dirty="0" err="1"/>
              <a:t>Canva</a:t>
            </a:r>
            <a:r>
              <a:rPr lang="es-CL" dirty="0"/>
              <a:t> (gráficos).</a:t>
            </a:r>
          </a:p>
        </p:txBody>
      </p:sp>
      <p:sp>
        <p:nvSpPr>
          <p:cNvPr id="4" name="Marcador de pie de página 3"/>
          <p:cNvSpPr>
            <a:spLocks noGrp="1"/>
          </p:cNvSpPr>
          <p:nvPr>
            <p:ph type="ftr" sz="quarter" idx="11"/>
          </p:nvPr>
        </p:nvSpPr>
        <p:spPr/>
        <p:txBody>
          <a:bodyPr/>
          <a:lstStyle/>
          <a:p>
            <a:r>
              <a:rPr lang="es-CL" smtClean="0"/>
              <a:t>Ingeniería Civil Informática</a:t>
            </a:r>
            <a:endParaRPr lang="es-CL"/>
          </a:p>
        </p:txBody>
      </p:sp>
      <p:sp>
        <p:nvSpPr>
          <p:cNvPr id="5" name="Marcador de número de diapositiva 4"/>
          <p:cNvSpPr>
            <a:spLocks noGrp="1"/>
          </p:cNvSpPr>
          <p:nvPr>
            <p:ph type="sldNum" sz="quarter" idx="12"/>
          </p:nvPr>
        </p:nvSpPr>
        <p:spPr/>
        <p:txBody>
          <a:bodyPr/>
          <a:lstStyle/>
          <a:p>
            <a:fld id="{8ACC2CD2-936E-46C1-8AFE-FD8AD362656B}" type="slidenum">
              <a:rPr lang="es-CL" smtClean="0"/>
              <a:t>6</a:t>
            </a:fld>
            <a:endParaRPr lang="es-CL"/>
          </a:p>
        </p:txBody>
      </p:sp>
    </p:spTree>
    <p:extLst>
      <p:ext uri="{BB962C8B-B14F-4D97-AF65-F5344CB8AC3E}">
        <p14:creationId xmlns:p14="http://schemas.microsoft.com/office/powerpoint/2010/main" val="3288393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L" dirty="0"/>
              <a:t>Origen del </a:t>
            </a:r>
            <a:r>
              <a:rPr lang="es-CL" dirty="0" err="1"/>
              <a:t>Saas</a:t>
            </a:r>
            <a:r>
              <a:rPr lang="es-CL" dirty="0" smtClean="0"/>
              <a:t/>
            </a:r>
            <a:br>
              <a:rPr lang="es-CL" dirty="0" smtClean="0"/>
            </a:br>
            <a:endParaRPr lang="es-CL" dirty="0"/>
          </a:p>
        </p:txBody>
      </p:sp>
      <p:sp>
        <p:nvSpPr>
          <p:cNvPr id="3" name="Marcador de contenido 2"/>
          <p:cNvSpPr>
            <a:spLocks noGrp="1"/>
          </p:cNvSpPr>
          <p:nvPr>
            <p:ph idx="1"/>
          </p:nvPr>
        </p:nvSpPr>
        <p:spPr>
          <a:xfrm>
            <a:off x="838200" y="1354015"/>
            <a:ext cx="10515600" cy="4822948"/>
          </a:xfrm>
        </p:spPr>
        <p:txBody>
          <a:bodyPr>
            <a:normAutofit/>
          </a:bodyPr>
          <a:lstStyle/>
          <a:p>
            <a:pPr marL="0" indent="0" algn="just">
              <a:buNone/>
            </a:pPr>
            <a:r>
              <a:rPr lang="es-CL" dirty="0"/>
              <a:t>La idea de centralizar el alojamiento de las aplicaciones empresariales ha existido por lo menos desde la década de 1960. En la década de 1990, dicha idea evolucionó con el auge de Internet en los proveedores de servicios de aplicación (ASP), esto es, con la aparición de aplicaciones de terceros gestionadas y alojadas por un proveedor ASP, pero algunos software seguían requiriendo instalarse en los ordenadores de los usuarios.</a:t>
            </a:r>
          </a:p>
          <a:p>
            <a:pPr marL="0" indent="0" algn="just">
              <a:buNone/>
            </a:pPr>
            <a:r>
              <a:rPr lang="es-CL" dirty="0"/>
              <a:t>El SaaS es una evolución del modelo de ASP: en esta solución, los proveedores y distribuidores gestionan su propio software y no se requiere instalación, ya que el software se distribuye de manera instantánea a través de Internet, es decir, a través de la nube. La informática en la nube permite a las empresas consumir recursos informáticos a través de Internet como un servicio (de la misma forma que la electricidad o el agua).</a:t>
            </a:r>
          </a:p>
          <a:p>
            <a:pPr marL="0" indent="0">
              <a:buNone/>
            </a:pPr>
            <a:endParaRPr lang="es-CL" dirty="0"/>
          </a:p>
        </p:txBody>
      </p:sp>
      <p:sp>
        <p:nvSpPr>
          <p:cNvPr id="4" name="Marcador de pie de página 3"/>
          <p:cNvSpPr>
            <a:spLocks noGrp="1"/>
          </p:cNvSpPr>
          <p:nvPr>
            <p:ph type="ftr" sz="quarter" idx="11"/>
          </p:nvPr>
        </p:nvSpPr>
        <p:spPr/>
        <p:txBody>
          <a:bodyPr/>
          <a:lstStyle/>
          <a:p>
            <a:r>
              <a:rPr lang="es-CL" smtClean="0"/>
              <a:t>Ingeniería Civil Informática</a:t>
            </a:r>
            <a:endParaRPr lang="es-CL"/>
          </a:p>
        </p:txBody>
      </p:sp>
      <p:sp>
        <p:nvSpPr>
          <p:cNvPr id="5" name="Marcador de número de diapositiva 4"/>
          <p:cNvSpPr>
            <a:spLocks noGrp="1"/>
          </p:cNvSpPr>
          <p:nvPr>
            <p:ph type="sldNum" sz="quarter" idx="12"/>
          </p:nvPr>
        </p:nvSpPr>
        <p:spPr/>
        <p:txBody>
          <a:bodyPr/>
          <a:lstStyle/>
          <a:p>
            <a:fld id="{8ACC2CD2-936E-46C1-8AFE-FD8AD362656B}" type="slidenum">
              <a:rPr lang="es-CL" smtClean="0"/>
              <a:t>7</a:t>
            </a:fld>
            <a:endParaRPr lang="es-CL"/>
          </a:p>
        </p:txBody>
      </p:sp>
    </p:spTree>
    <p:extLst>
      <p:ext uri="{BB962C8B-B14F-4D97-AF65-F5344CB8AC3E}">
        <p14:creationId xmlns:p14="http://schemas.microsoft.com/office/powerpoint/2010/main" val="1839643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00967"/>
          </a:xfrm>
        </p:spPr>
        <p:txBody>
          <a:bodyPr/>
          <a:lstStyle/>
          <a:p>
            <a:pPr algn="ctr"/>
            <a:r>
              <a:rPr lang="es-CL" dirty="0" smtClean="0"/>
              <a:t>Opciones de servicio con </a:t>
            </a:r>
            <a:r>
              <a:rPr lang="es-CL" dirty="0" err="1" smtClean="0"/>
              <a:t>Saas</a:t>
            </a:r>
            <a:endParaRPr lang="es-CL" dirty="0"/>
          </a:p>
        </p:txBody>
      </p:sp>
      <p:sp>
        <p:nvSpPr>
          <p:cNvPr id="3" name="Marcador de contenido 2"/>
          <p:cNvSpPr>
            <a:spLocks noGrp="1"/>
          </p:cNvSpPr>
          <p:nvPr>
            <p:ph idx="1"/>
          </p:nvPr>
        </p:nvSpPr>
        <p:spPr>
          <a:xfrm>
            <a:off x="838200" y="1151792"/>
            <a:ext cx="10515600" cy="5025171"/>
          </a:xfrm>
        </p:spPr>
        <p:txBody>
          <a:bodyPr>
            <a:normAutofit/>
          </a:bodyPr>
          <a:lstStyle/>
          <a:p>
            <a:pPr marL="514350" indent="-514350" algn="just">
              <a:buFont typeface="+mj-lt"/>
              <a:buAutoNum type="arabicPeriod"/>
            </a:pPr>
            <a:r>
              <a:rPr lang="es-CL" dirty="0"/>
              <a:t>Aumento del acceso a conexiones de alta velocidad a Internet. Dicho aumento ha logrado velocidades de conexión a Internet estándar adecuadas para el uso de aplicaciones SaaS. Una conectividad de banda ancha más extendida también ha facilitado a los usuarios el acceso a servicios en ubicaciones diferentes.</a:t>
            </a:r>
          </a:p>
          <a:p>
            <a:pPr marL="514350" indent="-514350" algn="just">
              <a:buFont typeface="+mj-lt"/>
              <a:buAutoNum type="arabicPeriod"/>
            </a:pPr>
            <a:r>
              <a:rPr lang="es-CL" dirty="0"/>
              <a:t>Estandarización de las tecnologías digitales. Los protocolos comunes hacen que sea más fácil compartir, integrar y ampliar servicios y programas basados en la nube, así como proporcionar mejores experiencias de usuario en un entorno </a:t>
            </a:r>
            <a:r>
              <a:rPr lang="es-CL" dirty="0" err="1"/>
              <a:t>multidispositivo</a:t>
            </a:r>
            <a:r>
              <a:rPr lang="es-CL" dirty="0"/>
              <a:t>.</a:t>
            </a:r>
          </a:p>
          <a:p>
            <a:pPr marL="514350" indent="-514350" algn="just">
              <a:buFont typeface="+mj-lt"/>
              <a:buAutoNum type="arabicPeriod"/>
            </a:pPr>
            <a:r>
              <a:rPr lang="es-CL" dirty="0"/>
              <a:t>Aumento de la popularidad y el uso de interfaces de tipo web. Un número cada vez mayor de usuarios está encantado de trabajar de este modo, gracias a la sencillez, facilidad de uso y simplicidad de entornos de tipo web.</a:t>
            </a:r>
          </a:p>
          <a:p>
            <a:pPr marL="514350" indent="-514350" algn="just">
              <a:buFont typeface="+mj-lt"/>
              <a:buAutoNum type="arabicPeriod"/>
            </a:pPr>
            <a:r>
              <a:rPr lang="es-CL" dirty="0"/>
              <a:t>Adopción rápida y generalizada de dispositivos móviles.</a:t>
            </a:r>
          </a:p>
          <a:p>
            <a:pPr marL="514350" indent="-514350" algn="just">
              <a:buFont typeface="+mj-lt"/>
              <a:buAutoNum type="arabicPeriod"/>
            </a:pPr>
            <a:r>
              <a:rPr lang="es-CL" dirty="0"/>
              <a:t>Aumento del trabajo a distancia. La gente quiere poder conectarse desde cualquier lugar, no solo desde la oficina. Las soluciones SaaS funcionan bien a la hora de cubrir esta necesidad.</a:t>
            </a:r>
          </a:p>
          <a:p>
            <a:pPr marL="0" indent="0">
              <a:buNone/>
            </a:pPr>
            <a:endParaRPr lang="es-CL" dirty="0"/>
          </a:p>
        </p:txBody>
      </p:sp>
      <p:sp>
        <p:nvSpPr>
          <p:cNvPr id="4" name="Marcador de pie de página 3"/>
          <p:cNvSpPr>
            <a:spLocks noGrp="1"/>
          </p:cNvSpPr>
          <p:nvPr>
            <p:ph type="ftr" sz="quarter" idx="11"/>
          </p:nvPr>
        </p:nvSpPr>
        <p:spPr/>
        <p:txBody>
          <a:bodyPr/>
          <a:lstStyle/>
          <a:p>
            <a:r>
              <a:rPr lang="es-CL" smtClean="0"/>
              <a:t>Ingeniería Civil Informática</a:t>
            </a:r>
            <a:endParaRPr lang="es-CL"/>
          </a:p>
        </p:txBody>
      </p:sp>
      <p:sp>
        <p:nvSpPr>
          <p:cNvPr id="5" name="Marcador de número de diapositiva 4"/>
          <p:cNvSpPr>
            <a:spLocks noGrp="1"/>
          </p:cNvSpPr>
          <p:nvPr>
            <p:ph type="sldNum" sz="quarter" idx="12"/>
          </p:nvPr>
        </p:nvSpPr>
        <p:spPr/>
        <p:txBody>
          <a:bodyPr/>
          <a:lstStyle/>
          <a:p>
            <a:fld id="{8ACC2CD2-936E-46C1-8AFE-FD8AD362656B}" type="slidenum">
              <a:rPr lang="es-CL" smtClean="0"/>
              <a:t>8</a:t>
            </a:fld>
            <a:endParaRPr lang="es-CL"/>
          </a:p>
        </p:txBody>
      </p:sp>
    </p:spTree>
    <p:extLst>
      <p:ext uri="{BB962C8B-B14F-4D97-AF65-F5344CB8AC3E}">
        <p14:creationId xmlns:p14="http://schemas.microsoft.com/office/powerpoint/2010/main" val="3668873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1097280" y="286604"/>
            <a:ext cx="10058400" cy="610212"/>
          </a:xfrm>
        </p:spPr>
        <p:txBody>
          <a:bodyPr>
            <a:normAutofit fontScale="90000"/>
          </a:bodyPr>
          <a:lstStyle/>
          <a:p>
            <a:pPr algn="ctr"/>
            <a:r>
              <a:rPr lang="es-CL" dirty="0" smtClean="0"/>
              <a:t>Servicios en la nube</a:t>
            </a:r>
            <a:endParaRPr lang="es-CL" dirty="0"/>
          </a:p>
        </p:txBody>
      </p:sp>
      <p:sp>
        <p:nvSpPr>
          <p:cNvPr id="3" name="Marcador de contenido 2"/>
          <p:cNvSpPr>
            <a:spLocks noGrp="1"/>
          </p:cNvSpPr>
          <p:nvPr>
            <p:ph idx="1"/>
          </p:nvPr>
        </p:nvSpPr>
        <p:spPr>
          <a:xfrm>
            <a:off x="838200" y="975946"/>
            <a:ext cx="10515600" cy="5201017"/>
          </a:xfrm>
        </p:spPr>
        <p:txBody>
          <a:bodyPr>
            <a:normAutofit lnSpcReduction="10000"/>
          </a:bodyPr>
          <a:lstStyle/>
          <a:p>
            <a:pPr marL="514350" indent="-514350" algn="just">
              <a:buFont typeface="+mj-lt"/>
              <a:buAutoNum type="arabicPeriod"/>
            </a:pPr>
            <a:r>
              <a:rPr lang="es-CL" dirty="0"/>
              <a:t>Infraestructura como servicio (</a:t>
            </a:r>
            <a:r>
              <a:rPr lang="es-CL" dirty="0" err="1"/>
              <a:t>IaaS</a:t>
            </a:r>
            <a:r>
              <a:rPr lang="es-CL" dirty="0"/>
              <a:t>), donde el proveedor aloja el hardware, el software, el almacenamiento y otros componentes de la infraestructura</a:t>
            </a:r>
          </a:p>
          <a:p>
            <a:pPr marL="514350" indent="-514350" algn="just">
              <a:buFont typeface="+mj-lt"/>
              <a:buAutoNum type="arabicPeriod"/>
            </a:pPr>
            <a:r>
              <a:rPr lang="es-CL" dirty="0"/>
              <a:t>Plataforma como servicio (</a:t>
            </a:r>
            <a:r>
              <a:rPr lang="es-CL" dirty="0" err="1"/>
              <a:t>PaaS</a:t>
            </a:r>
            <a:r>
              <a:rPr lang="es-CL" dirty="0"/>
              <a:t>), que permite a los clientes desarrollar, ejecutar y gestionar aplicaciones sin tener que contar con la infraestructura asociada al desarrollo y al lanzamiento de una aplicación</a:t>
            </a:r>
          </a:p>
          <a:p>
            <a:pPr marL="514350" indent="-514350" algn="just">
              <a:buFont typeface="+mj-lt"/>
              <a:buAutoNum type="arabicPeriod"/>
            </a:pPr>
            <a:r>
              <a:rPr lang="es-CL" dirty="0"/>
              <a:t>Software como servicio gestionado (</a:t>
            </a:r>
            <a:r>
              <a:rPr lang="es-CL" dirty="0" err="1"/>
              <a:t>MSaaS</a:t>
            </a:r>
            <a:r>
              <a:rPr lang="es-CL" dirty="0"/>
              <a:t>), donde los profesionales de IT ofrecen apoyo y mantenimiento para sus aplicaciones</a:t>
            </a:r>
          </a:p>
          <a:p>
            <a:pPr marL="514350" indent="-514350" algn="just">
              <a:buFont typeface="+mj-lt"/>
              <a:buAutoNum type="arabicPeriod"/>
            </a:pPr>
            <a:r>
              <a:rPr lang="es-CL" dirty="0"/>
              <a:t>Escritorio como servicio (</a:t>
            </a:r>
            <a:r>
              <a:rPr lang="es-CL" dirty="0" err="1"/>
              <a:t>DaaS</a:t>
            </a:r>
            <a:r>
              <a:rPr lang="es-CL" dirty="0"/>
              <a:t>), donde la infraestructura de escritorio virtual se subcontrata a un proveedor externo</a:t>
            </a:r>
          </a:p>
          <a:p>
            <a:pPr marL="514350" indent="-514350" algn="just">
              <a:buFont typeface="+mj-lt"/>
              <a:buAutoNum type="arabicPeriod"/>
            </a:pPr>
            <a:r>
              <a:rPr lang="es-CL" dirty="0"/>
              <a:t>Base de datos como servicio (</a:t>
            </a:r>
            <a:r>
              <a:rPr lang="es-CL" dirty="0" err="1"/>
              <a:t>DBaaS</a:t>
            </a:r>
            <a:r>
              <a:rPr lang="es-CL" dirty="0"/>
              <a:t>), que permite a los usuarios acceder a una base de datos en lugar de descargarla o alojarla ellos mismos</a:t>
            </a:r>
          </a:p>
          <a:p>
            <a:pPr marL="514350" indent="-514350" algn="just">
              <a:buFont typeface="+mj-lt"/>
              <a:buAutoNum type="arabicPeriod"/>
            </a:pPr>
            <a:r>
              <a:rPr lang="es-CL" dirty="0"/>
              <a:t>Seguridad como servicio (</a:t>
            </a:r>
            <a:r>
              <a:rPr lang="es-CL" dirty="0" err="1"/>
              <a:t>SECaaS</a:t>
            </a:r>
            <a:r>
              <a:rPr lang="es-CL" dirty="0"/>
              <a:t>), donde un proveedor de servicio permite el acceso a sus servicios de seguridad empleando un modelo de suscripción</a:t>
            </a:r>
          </a:p>
          <a:p>
            <a:pPr marL="514350" indent="-514350" algn="just">
              <a:buFont typeface="+mj-lt"/>
              <a:buAutoNum type="arabicPeriod"/>
            </a:pPr>
            <a:r>
              <a:rPr lang="es-CL" dirty="0"/>
              <a:t>Todo como servicio (</a:t>
            </a:r>
            <a:r>
              <a:rPr lang="es-CL" dirty="0" err="1"/>
              <a:t>XaaS</a:t>
            </a:r>
            <a:r>
              <a:rPr lang="es-CL" dirty="0"/>
              <a:t>), que reúne esencialmente todas las herramienta de tipo "como servicio" en un paquete.</a:t>
            </a:r>
          </a:p>
          <a:p>
            <a:pPr marL="0" indent="0">
              <a:buNone/>
            </a:pPr>
            <a:endParaRPr lang="es-CL" dirty="0"/>
          </a:p>
        </p:txBody>
      </p:sp>
      <p:sp>
        <p:nvSpPr>
          <p:cNvPr id="4" name="Marcador de pie de página 3"/>
          <p:cNvSpPr>
            <a:spLocks noGrp="1"/>
          </p:cNvSpPr>
          <p:nvPr>
            <p:ph type="ftr" sz="quarter" idx="11"/>
          </p:nvPr>
        </p:nvSpPr>
        <p:spPr/>
        <p:txBody>
          <a:bodyPr/>
          <a:lstStyle/>
          <a:p>
            <a:r>
              <a:rPr lang="es-CL" smtClean="0"/>
              <a:t>Ingeniería Civil Informática</a:t>
            </a:r>
            <a:endParaRPr lang="es-CL"/>
          </a:p>
        </p:txBody>
      </p:sp>
      <p:sp>
        <p:nvSpPr>
          <p:cNvPr id="5" name="Marcador de número de diapositiva 4"/>
          <p:cNvSpPr>
            <a:spLocks noGrp="1"/>
          </p:cNvSpPr>
          <p:nvPr>
            <p:ph type="sldNum" sz="quarter" idx="12"/>
          </p:nvPr>
        </p:nvSpPr>
        <p:spPr/>
        <p:txBody>
          <a:bodyPr/>
          <a:lstStyle/>
          <a:p>
            <a:fld id="{8ACC2CD2-936E-46C1-8AFE-FD8AD362656B}" type="slidenum">
              <a:rPr lang="es-CL" smtClean="0"/>
              <a:t>9</a:t>
            </a:fld>
            <a:endParaRPr lang="es-CL"/>
          </a:p>
        </p:txBody>
      </p:sp>
    </p:spTree>
    <p:extLst>
      <p:ext uri="{BB962C8B-B14F-4D97-AF65-F5344CB8AC3E}">
        <p14:creationId xmlns:p14="http://schemas.microsoft.com/office/powerpoint/2010/main" val="1260640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TotalTime>
  <Words>632</Words>
  <Application>Microsoft Office PowerPoint</Application>
  <PresentationFormat>Panorámica</PresentationFormat>
  <Paragraphs>85</Paragraphs>
  <Slides>16</Slides>
  <Notes>0</Notes>
  <HiddenSlides>0</HiddenSlides>
  <MMClips>0</MMClips>
  <ScaleCrop>false</ScaleCrop>
  <HeadingPairs>
    <vt:vector size="8" baseType="variant">
      <vt:variant>
        <vt:lpstr>Fuentes usadas</vt:lpstr>
      </vt:variant>
      <vt:variant>
        <vt:i4>2</vt:i4>
      </vt:variant>
      <vt:variant>
        <vt:lpstr>Tema</vt:lpstr>
      </vt:variant>
      <vt:variant>
        <vt:i4>1</vt:i4>
      </vt:variant>
      <vt:variant>
        <vt:lpstr>Servidores OLE incrustados</vt:lpstr>
      </vt:variant>
      <vt:variant>
        <vt:i4>1</vt:i4>
      </vt:variant>
      <vt:variant>
        <vt:lpstr>Títulos de diapositiva</vt:lpstr>
      </vt:variant>
      <vt:variant>
        <vt:i4>16</vt:i4>
      </vt:variant>
    </vt:vector>
  </HeadingPairs>
  <TitlesOfParts>
    <vt:vector size="20" baseType="lpstr">
      <vt:lpstr>Calibri</vt:lpstr>
      <vt:lpstr>Calibri Light</vt:lpstr>
      <vt:lpstr>Retrospección</vt:lpstr>
      <vt:lpstr>Imagen de pincel</vt:lpstr>
      <vt:lpstr>SAAS</vt:lpstr>
      <vt:lpstr>¿Qué es el Saas?</vt:lpstr>
      <vt:lpstr>Esquema de SAAS</vt:lpstr>
      <vt:lpstr>    Escenarios SaaS habituales  Escenarios Saas habituales</vt:lpstr>
      <vt:lpstr>  Ventajas de SaaS </vt:lpstr>
      <vt:lpstr>Soluciones de Saas empresariales</vt:lpstr>
      <vt:lpstr>Origen del Saas </vt:lpstr>
      <vt:lpstr>Opciones de servicio con Saas</vt:lpstr>
      <vt:lpstr>Servicios en la nube</vt:lpstr>
      <vt:lpstr> Aspecto del modelo Saas</vt:lpstr>
      <vt:lpstr>Presentación de PowerPoint</vt:lpstr>
      <vt:lpstr>Presentación de PowerPoint</vt:lpstr>
      <vt:lpstr>Presentación de PowerPoint</vt:lpstr>
      <vt:lpstr>Modelo de negocios basado en Saas</vt:lpstr>
      <vt:lpstr>Esquema de Saas como modelo de negocios</vt:lpstr>
      <vt:lpstr> ¿Cuál es el futuro de Saas?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SAAS</dc:title>
  <dc:creator>Usuario de Windows</dc:creator>
  <cp:lastModifiedBy>Usuario de Windows</cp:lastModifiedBy>
  <cp:revision>6</cp:revision>
  <dcterms:created xsi:type="dcterms:W3CDTF">2022-04-01T12:26:06Z</dcterms:created>
  <dcterms:modified xsi:type="dcterms:W3CDTF">2022-04-01T13:02:20Z</dcterms:modified>
</cp:coreProperties>
</file>