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67" r:id="rId10"/>
    <p:sldId id="266" r:id="rId11"/>
    <p:sldId id="269" r:id="rId12"/>
    <p:sldId id="272" r:id="rId13"/>
    <p:sldId id="271" r:id="rId14"/>
    <p:sldId id="270" r:id="rId15"/>
    <p:sldId id="265" r:id="rId16"/>
    <p:sldId id="274" r:id="rId17"/>
    <p:sldId id="273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D885-C93E-4063-9A65-3CC597174218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328F-30D3-413D-8C39-2336E7A1A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10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s-ES" altLang="es-CL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CL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9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826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27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37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203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21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98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4253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9B95F6-6CA8-4DBA-B35E-255A89FAE930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01606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0"/>
            <a:ext cx="12179300" cy="4905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Computacion - FA.CE.NA.</a:t>
            </a:r>
          </a:p>
        </p:txBody>
      </p:sp>
    </p:spTree>
    <p:extLst>
      <p:ext uri="{BB962C8B-B14F-4D97-AF65-F5344CB8AC3E}">
        <p14:creationId xmlns:p14="http://schemas.microsoft.com/office/powerpoint/2010/main" val="41712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96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5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95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60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27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23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4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8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BAD709-42E7-429C-A4B8-A7E63F8002C5}" type="datetimeFigureOut">
              <a:rPr lang="es-CL" smtClean="0"/>
              <a:t>06-04-2020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13B8-B9D3-4427-92F8-B9AD1DBD6C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99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llapp.com/app/pseint" TargetMode="External"/><Relationship Id="rId2" Type="http://schemas.openxmlformats.org/officeDocument/2006/relationships/hyperlink" Target="http://pseint.sourceforge.net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mblock.cc/en-us/download" TargetMode="External"/><Relationship Id="rId4" Type="http://schemas.openxmlformats.org/officeDocument/2006/relationships/hyperlink" Target="https://cod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Taller Introductorio a Algoritmos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Dr. Franklin Johnson</a:t>
            </a:r>
          </a:p>
          <a:p>
            <a:r>
              <a:rPr lang="es-CL" dirty="0" smtClean="0"/>
              <a:t>Franklin.Johnson@upla.cl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34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719945" y="1219201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s-ES_tradnl" altLang="es-CL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Estructuras de Selección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81545" y="2514601"/>
            <a:ext cx="7589838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</a:t>
            </a:r>
            <a:r>
              <a:rPr lang="es-ES_tradnl" altLang="es-CL" sz="2000" b="1" dirty="0">
                <a:solidFill>
                  <a:srgbClr val="3366CC"/>
                </a:solidFill>
                <a:sym typeface="Wingdings" panose="05000000000000000000" pitchFamily="2" charset="2"/>
              </a:rPr>
              <a:t>  </a:t>
            </a:r>
            <a:r>
              <a:rPr lang="es-ES_tradnl" altLang="es-CL" sz="2000" b="1" dirty="0">
                <a:solidFill>
                  <a:schemeClr val="hlink"/>
                </a:solidFill>
              </a:rPr>
              <a:t>Selección simple</a:t>
            </a:r>
            <a:endParaRPr lang="es-ES_tradnl" altLang="es-CL" sz="2000" b="1" dirty="0">
              <a:solidFill>
                <a:srgbClr val="3366CC"/>
              </a:solidFill>
            </a:endParaRP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  <a:r>
              <a:rPr lang="es-ES_tradnl" altLang="es-CL" sz="2000" b="1" dirty="0">
                <a:solidFill>
                  <a:schemeClr val="hlink"/>
                </a:solidFill>
              </a:rPr>
              <a:t>Si</a:t>
            </a:r>
            <a:r>
              <a:rPr lang="es-ES_tradnl" altLang="es-CL" sz="2000" b="1" dirty="0">
                <a:solidFill>
                  <a:schemeClr val="tx2"/>
                </a:solidFill>
              </a:rPr>
              <a:t> (&lt;condición&gt;) </a:t>
            </a:r>
            <a:r>
              <a:rPr lang="es-ES_tradnl" altLang="es-CL" sz="2000" b="1" dirty="0">
                <a:solidFill>
                  <a:schemeClr val="hlink"/>
                </a:solidFill>
              </a:rPr>
              <a:t>entonces</a:t>
            </a:r>
            <a:endParaRPr lang="es-ES_tradnl" altLang="es-CL" sz="2000" b="1" dirty="0">
              <a:solidFill>
                <a:schemeClr val="tx2"/>
              </a:solidFill>
            </a:endParaRP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si la condición es </a:t>
            </a:r>
            <a:r>
              <a:rPr lang="es-ES_tradnl" altLang="es-CL" sz="1600" b="1" dirty="0">
                <a:solidFill>
                  <a:schemeClr val="hlink"/>
                </a:solidFill>
              </a:rPr>
              <a:t>verdadera</a:t>
            </a:r>
            <a:endParaRPr lang="es-ES_tradnl" altLang="es-CL" sz="1600" b="1" dirty="0">
              <a:solidFill>
                <a:schemeClr val="tx2"/>
              </a:solidFill>
            </a:endParaRPr>
          </a:p>
          <a:p>
            <a:endParaRPr lang="es-ES_tradnl" altLang="es-CL" sz="20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  <a:r>
              <a:rPr lang="es-ES_tradnl" altLang="es-CL" sz="2000" b="1" dirty="0">
                <a:solidFill>
                  <a:schemeClr val="hlink"/>
                </a:solidFill>
              </a:rPr>
              <a:t>fin si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Por ejemplo: Se otorgará un beneficio del 5% del sueldo base si los años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trabajados son más de siete.</a:t>
            </a:r>
          </a:p>
          <a:p>
            <a:pPr algn="ctr"/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Si</a:t>
            </a:r>
            <a:r>
              <a:rPr lang="es-ES_tradnl" altLang="es-CL" sz="1600" b="1" dirty="0">
                <a:solidFill>
                  <a:schemeClr val="tx2"/>
                </a:solidFill>
              </a:rPr>
              <a:t> (</a:t>
            </a:r>
            <a:r>
              <a:rPr lang="es-ES_tradnl" altLang="es-CL" sz="1600" b="1" dirty="0" err="1">
                <a:solidFill>
                  <a:schemeClr val="tx2"/>
                </a:solidFill>
              </a:rPr>
              <a:t>años_trab</a:t>
            </a:r>
            <a:r>
              <a:rPr lang="es-ES_tradnl" altLang="es-CL" sz="1600" b="1" dirty="0">
                <a:solidFill>
                  <a:schemeClr val="tx2"/>
                </a:solidFill>
              </a:rPr>
              <a:t> &gt; 7) </a:t>
            </a:r>
            <a:r>
              <a:rPr lang="es-ES_tradnl" altLang="es-CL" sz="1600" b="1" dirty="0">
                <a:solidFill>
                  <a:schemeClr val="hlink"/>
                </a:solidFill>
              </a:rPr>
              <a:t>entonces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     beneficio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0.05 * </a:t>
            </a:r>
            <a:r>
              <a:rPr lang="es-ES_tradnl" altLang="es-CL" sz="1600" b="1" dirty="0" err="1">
                <a:solidFill>
                  <a:schemeClr val="tx2"/>
                </a:solidFill>
                <a:sym typeface="Symbol" panose="05050102010706020507" pitchFamily="18" charset="2"/>
              </a:rPr>
              <a:t>sueldo_base</a:t>
            </a:r>
            <a:r>
              <a:rPr lang="es-ES_tradnl" altLang="es-CL" sz="1600" dirty="0">
                <a:solidFill>
                  <a:schemeClr val="tx2"/>
                </a:solidFill>
              </a:rPr>
              <a:t> </a:t>
            </a:r>
          </a:p>
          <a:p>
            <a:r>
              <a:rPr lang="es-ES_tradnl" altLang="es-CL" sz="1600" dirty="0">
                <a:solidFill>
                  <a:schemeClr val="tx2"/>
                </a:solidFill>
              </a:rPr>
              <a:t>                      </a:t>
            </a:r>
            <a:r>
              <a:rPr lang="es-ES_tradnl" altLang="es-CL" sz="1600" b="1" dirty="0" smtClean="0">
                <a:solidFill>
                  <a:schemeClr val="hlink"/>
                </a:solidFill>
              </a:rPr>
              <a:t>fin </a:t>
            </a:r>
            <a:r>
              <a:rPr lang="es-ES_tradnl" altLang="es-CL" sz="1600" b="1" dirty="0">
                <a:solidFill>
                  <a:schemeClr val="hlink"/>
                </a:solidFill>
              </a:rPr>
              <a:t>si</a:t>
            </a:r>
            <a:endParaRPr lang="es-ES_tradnl" altLang="es-CL" sz="1600" dirty="0">
              <a:solidFill>
                <a:schemeClr val="tx2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1545" y="1676401"/>
            <a:ext cx="845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tx2"/>
                </a:solidFill>
              </a:rPr>
              <a:t>Este tipo de estructura permite la ejecución de una o más instrucciones de acuerdo a una condición dada.</a:t>
            </a:r>
          </a:p>
        </p:txBody>
      </p:sp>
    </p:spTree>
    <p:extLst>
      <p:ext uri="{BB962C8B-B14F-4D97-AF65-F5344CB8AC3E}">
        <p14:creationId xmlns:p14="http://schemas.microsoft.com/office/powerpoint/2010/main" val="244155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19400" y="7620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s-ES_tradnl" altLang="es-CL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Estructuras de Selección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7589838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</a:t>
            </a:r>
            <a:r>
              <a:rPr lang="es-ES_tradnl" altLang="es-CL" sz="2000" b="1" dirty="0">
                <a:solidFill>
                  <a:srgbClr val="3366CC"/>
                </a:solidFill>
                <a:sym typeface="Wingdings" panose="05000000000000000000" pitchFamily="2" charset="2"/>
              </a:rPr>
              <a:t>  </a:t>
            </a:r>
            <a:r>
              <a:rPr lang="es-ES_tradnl" altLang="es-CL" sz="2000" b="1" dirty="0">
                <a:solidFill>
                  <a:schemeClr val="hlink"/>
                </a:solidFill>
              </a:rPr>
              <a:t>Selección compuesta</a:t>
            </a:r>
            <a:endParaRPr lang="es-ES_tradnl" altLang="es-CL" sz="2000" b="1" dirty="0">
              <a:solidFill>
                <a:srgbClr val="3366CC"/>
              </a:solidFill>
            </a:endParaRP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  <a:r>
              <a:rPr lang="es-ES_tradnl" altLang="es-CL" sz="2000" b="1" dirty="0">
                <a:solidFill>
                  <a:schemeClr val="hlink"/>
                </a:solidFill>
              </a:rPr>
              <a:t>Si</a:t>
            </a:r>
            <a:r>
              <a:rPr lang="es-ES_tradnl" altLang="es-CL" sz="2000" b="1" dirty="0">
                <a:solidFill>
                  <a:schemeClr val="tx2"/>
                </a:solidFill>
              </a:rPr>
              <a:t> (&lt;condición&gt;) </a:t>
            </a:r>
            <a:r>
              <a:rPr lang="es-ES_tradnl" altLang="es-CL" sz="2000" b="1" dirty="0">
                <a:solidFill>
                  <a:schemeClr val="hlink"/>
                </a:solidFill>
              </a:rPr>
              <a:t>entonces</a:t>
            </a:r>
            <a:endParaRPr lang="es-ES_tradnl" altLang="es-CL" sz="2000" b="1" dirty="0">
              <a:solidFill>
                <a:schemeClr val="tx2"/>
              </a:solidFill>
            </a:endParaRP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si la condición es </a:t>
            </a:r>
            <a:r>
              <a:rPr lang="es-ES_tradnl" altLang="es-CL" sz="1600" b="1" dirty="0">
                <a:solidFill>
                  <a:schemeClr val="hlink"/>
                </a:solidFill>
              </a:rPr>
              <a:t>verdadera</a:t>
            </a:r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hlink"/>
                </a:solidFill>
              </a:rPr>
              <a:t>     sino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si la condición es </a:t>
            </a:r>
            <a:r>
              <a:rPr lang="es-ES_tradnl" altLang="es-CL" sz="1600" b="1" dirty="0">
                <a:solidFill>
                  <a:schemeClr val="hlink"/>
                </a:solidFill>
              </a:rPr>
              <a:t>falsa</a:t>
            </a:r>
            <a:endParaRPr lang="es-ES_tradnl" altLang="es-CL" sz="20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tx2"/>
                </a:solidFill>
              </a:rPr>
              <a:t>     </a:t>
            </a:r>
            <a:r>
              <a:rPr lang="es-ES_tradnl" altLang="es-CL" sz="2000" b="1" dirty="0">
                <a:solidFill>
                  <a:schemeClr val="hlink"/>
                </a:solidFill>
              </a:rPr>
              <a:t>fin si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Por ejemplo: Se otorgará un beneficio del 5% del sueldo base si los años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trabajados son más de siete, en caso contrario sólo el 1%.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Si</a:t>
            </a:r>
            <a:r>
              <a:rPr lang="es-ES_tradnl" altLang="es-CL" sz="1600" b="1" dirty="0">
                <a:solidFill>
                  <a:schemeClr val="tx2"/>
                </a:solidFill>
              </a:rPr>
              <a:t> (</a:t>
            </a:r>
            <a:r>
              <a:rPr lang="es-ES_tradnl" altLang="es-CL" sz="1600" b="1" dirty="0" err="1">
                <a:solidFill>
                  <a:schemeClr val="tx2"/>
                </a:solidFill>
              </a:rPr>
              <a:t>años_trab</a:t>
            </a:r>
            <a:r>
              <a:rPr lang="es-ES_tradnl" altLang="es-CL" sz="1600" b="1" dirty="0">
                <a:solidFill>
                  <a:schemeClr val="tx2"/>
                </a:solidFill>
              </a:rPr>
              <a:t> &gt; 7) </a:t>
            </a:r>
            <a:r>
              <a:rPr lang="es-ES_tradnl" altLang="es-CL" sz="1600" b="1" dirty="0">
                <a:solidFill>
                  <a:schemeClr val="hlink"/>
                </a:solidFill>
              </a:rPr>
              <a:t>entonces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     beneficio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0.05 * </a:t>
            </a:r>
            <a:r>
              <a:rPr lang="es-ES_tradnl" altLang="es-CL" sz="1600" b="1" dirty="0" err="1">
                <a:solidFill>
                  <a:schemeClr val="tx2"/>
                </a:solidFill>
                <a:sym typeface="Symbol" panose="05050102010706020507" pitchFamily="18" charset="2"/>
              </a:rPr>
              <a:t>sueldo_base</a:t>
            </a:r>
            <a:r>
              <a:rPr lang="es-ES_tradnl" altLang="es-CL" sz="1600" dirty="0">
                <a:solidFill>
                  <a:schemeClr val="tx2"/>
                </a:solidFill>
              </a:rPr>
              <a:t> </a:t>
            </a:r>
          </a:p>
          <a:p>
            <a:r>
              <a:rPr lang="es-ES_tradnl" altLang="es-CL" sz="1600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sino</a:t>
            </a:r>
            <a:endParaRPr lang="es-ES_tradnl" altLang="es-CL" sz="1600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     beneficio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0.01 * </a:t>
            </a:r>
            <a:r>
              <a:rPr lang="es-ES_tradnl" altLang="es-CL" sz="1600" b="1" dirty="0" err="1">
                <a:solidFill>
                  <a:schemeClr val="tx2"/>
                </a:solidFill>
                <a:sym typeface="Symbol" panose="05050102010706020507" pitchFamily="18" charset="2"/>
              </a:rPr>
              <a:t>sueldo_base</a:t>
            </a:r>
            <a:endParaRPr lang="es-ES_tradnl" altLang="es-CL" sz="1600" dirty="0">
              <a:solidFill>
                <a:schemeClr val="tx2"/>
              </a:solidFill>
            </a:endParaRPr>
          </a:p>
          <a:p>
            <a:r>
              <a:rPr lang="es-ES_tradnl" altLang="es-CL" sz="1600" dirty="0">
                <a:solidFill>
                  <a:schemeClr val="tx2"/>
                </a:solidFill>
              </a:rPr>
              <a:t>                      </a:t>
            </a:r>
            <a:r>
              <a:rPr lang="es-ES_tradnl" altLang="es-CL" sz="1600" b="1" dirty="0" smtClean="0">
                <a:solidFill>
                  <a:schemeClr val="hlink"/>
                </a:solidFill>
              </a:rPr>
              <a:t>fin </a:t>
            </a:r>
            <a:r>
              <a:rPr lang="es-ES_tradnl" altLang="es-CL" sz="1600" b="1" dirty="0">
                <a:solidFill>
                  <a:schemeClr val="hlink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363731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19400" y="7620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s-ES_tradnl" altLang="es-CL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Estructuras de Repetición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334375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</a:t>
            </a:r>
            <a:r>
              <a:rPr lang="es-ES_tradnl" altLang="es-CL" sz="2000" b="1" dirty="0">
                <a:solidFill>
                  <a:schemeClr val="tx2"/>
                </a:solidFill>
              </a:rPr>
              <a:t>  </a:t>
            </a:r>
            <a:r>
              <a:rPr lang="es-ES_tradnl" altLang="es-CL" sz="2000" b="1" dirty="0">
                <a:solidFill>
                  <a:schemeClr val="hlink"/>
                </a:solidFill>
              </a:rPr>
              <a:t>Repetir</a:t>
            </a:r>
            <a:endParaRPr lang="es-ES_tradnl" altLang="es-CL" sz="2000" b="1" dirty="0">
              <a:solidFill>
                <a:schemeClr val="tx2"/>
              </a:solidFill>
            </a:endParaRP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hasta que la condición sea </a:t>
            </a:r>
            <a:r>
              <a:rPr lang="es-ES_tradnl" altLang="es-CL" sz="1600" b="1" dirty="0">
                <a:solidFill>
                  <a:schemeClr val="hlink"/>
                </a:solidFill>
              </a:rPr>
              <a:t>verdadera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hlink"/>
                </a:solidFill>
              </a:rPr>
              <a:t>     hasta que </a:t>
            </a:r>
            <a:r>
              <a:rPr lang="es-ES_tradnl" altLang="es-CL" sz="2000" b="1" dirty="0">
                <a:solidFill>
                  <a:schemeClr val="tx2"/>
                </a:solidFill>
              </a:rPr>
              <a:t>(&lt;condición&gt;) </a:t>
            </a:r>
            <a:endParaRPr lang="es-ES_tradnl" altLang="es-CL" sz="2000" b="1" dirty="0">
              <a:solidFill>
                <a:schemeClr val="hlink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Por ejemplo: Se otorgará un beneficio del 5% del sueldo base si los años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trabajados son más de siete, en caso contrario sólo el 1%.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Repetir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Leer</a:t>
            </a:r>
            <a:r>
              <a:rPr lang="es-ES_tradnl" altLang="es-CL" sz="1600" b="1" dirty="0">
                <a:solidFill>
                  <a:schemeClr val="tx2"/>
                </a:solidFill>
              </a:rPr>
              <a:t> (años)</a:t>
            </a:r>
          </a:p>
          <a:p>
            <a:r>
              <a:rPr lang="es-ES_tradnl" altLang="es-CL" sz="1600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hasta que </a:t>
            </a:r>
            <a:r>
              <a:rPr lang="es-ES_tradnl" altLang="es-CL" sz="1600" b="1" dirty="0">
                <a:solidFill>
                  <a:schemeClr val="tx2"/>
                </a:solidFill>
              </a:rPr>
              <a:t>(años &gt; 0)</a:t>
            </a:r>
            <a:endParaRPr lang="es-ES_tradnl" altLang="es-CL" sz="1600" b="1" dirty="0">
              <a:solidFill>
                <a:schemeClr val="hlink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1000" y="4676775"/>
            <a:ext cx="61157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tx2"/>
                </a:solidFill>
              </a:rPr>
              <a:t>     Este tipo de instrucción: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800" b="1" dirty="0">
                <a:solidFill>
                  <a:srgbClr val="3366CC"/>
                </a:solidFill>
                <a:sym typeface="Wingdings" panose="05000000000000000000" pitchFamily="2" charset="2"/>
              </a:rPr>
              <a:t>     </a:t>
            </a:r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  Se ejecuta hasta que la condición sea </a:t>
            </a:r>
            <a:r>
              <a:rPr lang="es-ES_tradnl" altLang="es-CL" sz="1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verdadera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s-ES_tradnl" altLang="es-CL" sz="1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   </a:t>
            </a:r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  Se ejecuta mientras la condición sea falsa</a:t>
            </a:r>
            <a:endParaRPr lang="es-ES_tradnl" altLang="es-CL" sz="1600" b="1" dirty="0">
              <a:solidFill>
                <a:srgbClr val="FFFF00"/>
              </a:solidFill>
            </a:endParaRP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Se ejecuta una o más veces	</a:t>
            </a:r>
          </a:p>
        </p:txBody>
      </p:sp>
    </p:spTree>
    <p:extLst>
      <p:ext uri="{BB962C8B-B14F-4D97-AF65-F5344CB8AC3E}">
        <p14:creationId xmlns:p14="http://schemas.microsoft.com/office/powerpoint/2010/main" val="392486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19400" y="7620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s-ES_tradnl" altLang="es-CL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Estructuras de Repetición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234363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</a:t>
            </a:r>
            <a:r>
              <a:rPr lang="es-ES_tradnl" altLang="es-CL" sz="2000" b="1" dirty="0">
                <a:solidFill>
                  <a:schemeClr val="tx2"/>
                </a:solidFill>
              </a:rPr>
              <a:t>  </a:t>
            </a:r>
            <a:r>
              <a:rPr lang="es-ES_tradnl" altLang="es-CL" sz="2000" b="1" dirty="0">
                <a:solidFill>
                  <a:schemeClr val="hlink"/>
                </a:solidFill>
              </a:rPr>
              <a:t>Mientras </a:t>
            </a:r>
            <a:r>
              <a:rPr lang="es-ES_tradnl" altLang="es-CL" sz="2000" b="1" dirty="0">
                <a:solidFill>
                  <a:schemeClr val="tx2"/>
                </a:solidFill>
              </a:rPr>
              <a:t>(&lt;condición&gt;) </a:t>
            </a:r>
            <a:r>
              <a:rPr lang="es-ES_tradnl" altLang="es-CL" sz="2000" b="1" dirty="0">
                <a:solidFill>
                  <a:schemeClr val="hlink"/>
                </a:solidFill>
              </a:rPr>
              <a:t>hacer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mientras la condición sea </a:t>
            </a:r>
            <a:r>
              <a:rPr lang="es-ES_tradnl" altLang="es-CL" sz="1600" b="1" dirty="0">
                <a:solidFill>
                  <a:schemeClr val="hlink"/>
                </a:solidFill>
              </a:rPr>
              <a:t>verdadera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hlink"/>
                </a:solidFill>
              </a:rPr>
              <a:t>     fin mientras</a:t>
            </a:r>
            <a:r>
              <a:rPr lang="es-ES_tradnl" altLang="es-CL" sz="2000" b="1" dirty="0">
                <a:solidFill>
                  <a:schemeClr val="tx2"/>
                </a:solidFill>
              </a:rPr>
              <a:t> </a:t>
            </a:r>
            <a:endParaRPr lang="es-ES_tradnl" altLang="es-CL" sz="2000" b="1" dirty="0">
              <a:solidFill>
                <a:schemeClr val="hlink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Por ejemplo: Se otorgará un beneficio del 5% del sueldo base si los años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                 trabajados son más de siete, en caso contrario sólo el 1%.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Mientras </a:t>
            </a:r>
            <a:r>
              <a:rPr lang="es-ES_tradnl" altLang="es-CL" sz="1600" b="1" dirty="0">
                <a:solidFill>
                  <a:schemeClr val="tx2"/>
                </a:solidFill>
              </a:rPr>
              <a:t>(años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 0</a:t>
            </a:r>
            <a:r>
              <a:rPr lang="es-ES_tradnl" altLang="es-CL" sz="1600" b="1" dirty="0">
                <a:solidFill>
                  <a:schemeClr val="tx2"/>
                </a:solidFill>
              </a:rPr>
              <a:t>) hacer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	             Leer (años)</a:t>
            </a:r>
          </a:p>
          <a:p>
            <a:r>
              <a:rPr lang="es-ES_tradnl" altLang="es-CL" sz="1600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>
                <a:solidFill>
                  <a:schemeClr val="hlink"/>
                </a:solidFill>
              </a:rPr>
              <a:t>fin mientras</a:t>
            </a:r>
            <a:endParaRPr lang="es-ES_tradnl" altLang="es-CL" sz="1600" b="1" dirty="0">
              <a:solidFill>
                <a:schemeClr val="tx2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1000" y="4419600"/>
            <a:ext cx="7734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tx2"/>
                </a:solidFill>
              </a:rPr>
              <a:t>     Este tipo de instrucción: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Se ejecuta mientras la condición sea verdadera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Se ejecuta hasta que la condición sea falsa</a:t>
            </a:r>
            <a:endParaRPr lang="es-ES_tradnl" altLang="es-CL" sz="1600" b="1" dirty="0">
              <a:solidFill>
                <a:srgbClr val="FFFF00"/>
              </a:solidFill>
            </a:endParaRP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Se ejecuta cero o más veces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Requiere que la condición se encuentre definida al momento de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comenzar su ejecución </a:t>
            </a:r>
            <a:r>
              <a:rPr lang="es-ES_tradnl" altLang="es-CL" sz="1800" b="1" dirty="0">
                <a:solidFill>
                  <a:srgbClr val="3366CC"/>
                </a:solidFill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080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19400" y="7620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s-ES_tradnl" altLang="es-CL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Estructuras de Repetición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7240588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</a:t>
            </a:r>
            <a:r>
              <a:rPr lang="es-ES_tradnl" altLang="es-CL" sz="2000" b="1" dirty="0">
                <a:solidFill>
                  <a:schemeClr val="tx2"/>
                </a:solidFill>
              </a:rPr>
              <a:t>  </a:t>
            </a:r>
            <a:r>
              <a:rPr lang="es-ES_tradnl" altLang="es-CL" sz="2000" b="1" dirty="0">
                <a:solidFill>
                  <a:schemeClr val="hlink"/>
                </a:solidFill>
              </a:rPr>
              <a:t>Desde </a:t>
            </a:r>
            <a:r>
              <a:rPr lang="es-ES_tradnl" altLang="es-CL" sz="2000" b="1" dirty="0">
                <a:solidFill>
                  <a:schemeClr val="tx2"/>
                </a:solidFill>
              </a:rPr>
              <a:t>&lt;valor inicial&gt; </a:t>
            </a:r>
            <a:r>
              <a:rPr lang="es-ES_tradnl" altLang="es-CL" sz="2000" b="1" dirty="0">
                <a:solidFill>
                  <a:schemeClr val="hlink"/>
                </a:solidFill>
              </a:rPr>
              <a:t>hasta</a:t>
            </a:r>
            <a:r>
              <a:rPr lang="es-ES_tradnl" altLang="es-CL" sz="2000" b="1" dirty="0">
                <a:solidFill>
                  <a:schemeClr val="tx2"/>
                </a:solidFill>
              </a:rPr>
              <a:t> &lt;valor final&gt; [</a:t>
            </a:r>
            <a:r>
              <a:rPr lang="es-ES_tradnl" altLang="es-CL" sz="2000" b="1" dirty="0" err="1">
                <a:solidFill>
                  <a:schemeClr val="tx2"/>
                </a:solidFill>
              </a:rPr>
              <a:t>inc</a:t>
            </a:r>
            <a:r>
              <a:rPr lang="es-ES_tradnl" altLang="es-CL" sz="2000" b="1" dirty="0">
                <a:solidFill>
                  <a:schemeClr val="tx2"/>
                </a:solidFill>
              </a:rPr>
              <a:t>] </a:t>
            </a:r>
            <a:r>
              <a:rPr lang="es-ES_tradnl" altLang="es-CL" sz="2000" b="1" dirty="0">
                <a:solidFill>
                  <a:schemeClr val="hlink"/>
                </a:solidFill>
              </a:rPr>
              <a:t>hacer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bloque de instrucciones que se ejecuta una cantidad fija de veces</a:t>
            </a:r>
            <a:endParaRPr lang="es-ES_tradnl" altLang="es-CL" sz="1600" b="1" dirty="0">
              <a:solidFill>
                <a:schemeClr val="hlink"/>
              </a:solidFill>
            </a:endParaRP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2000" b="1" dirty="0">
                <a:solidFill>
                  <a:schemeClr val="hlink"/>
                </a:solidFill>
              </a:rPr>
              <a:t>     fin desde</a:t>
            </a:r>
            <a:r>
              <a:rPr lang="es-ES_tradnl" altLang="es-CL" sz="2000" b="1" dirty="0">
                <a:solidFill>
                  <a:schemeClr val="tx2"/>
                </a:solidFill>
              </a:rPr>
              <a:t> </a:t>
            </a:r>
            <a:endParaRPr lang="es-ES_tradnl" altLang="es-CL" sz="2000" b="1" dirty="0">
              <a:solidFill>
                <a:schemeClr val="hlink"/>
              </a:solidFill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      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      Por ejemplo: Calcular 5!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	</a:t>
            </a:r>
          </a:p>
          <a:p>
            <a:r>
              <a:rPr lang="es-ES_tradnl" altLang="es-CL" sz="1600" b="1" dirty="0">
                <a:solidFill>
                  <a:schemeClr val="tx2"/>
                </a:solidFill>
              </a:rPr>
              <a:t>	             </a:t>
            </a:r>
            <a:r>
              <a:rPr lang="es-ES_tradnl" altLang="es-CL" sz="1600" b="1" dirty="0" err="1">
                <a:solidFill>
                  <a:schemeClr val="tx2"/>
                </a:solidFill>
              </a:rPr>
              <a:t>fact</a:t>
            </a:r>
            <a:r>
              <a:rPr lang="es-ES_tradnl" altLang="es-CL" sz="1600" b="1" dirty="0">
                <a:solidFill>
                  <a:schemeClr val="tx2"/>
                </a:solidFill>
              </a:rPr>
              <a:t>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</a:p>
          <a:p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s-ES_tradnl" altLang="es-CL" sz="1600" b="1" dirty="0">
                <a:solidFill>
                  <a:schemeClr val="hlink"/>
                </a:solidFill>
                <a:sym typeface="Symbol" panose="05050102010706020507" pitchFamily="18" charset="2"/>
              </a:rPr>
              <a:t>Desde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i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1 </a:t>
            </a:r>
            <a:r>
              <a:rPr lang="es-ES_tradnl" altLang="es-CL" sz="1600" b="1" dirty="0">
                <a:solidFill>
                  <a:schemeClr val="hlink"/>
                </a:solidFill>
                <a:sym typeface="Symbol" panose="05050102010706020507" pitchFamily="18" charset="2"/>
              </a:rPr>
              <a:t>hasta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5 </a:t>
            </a:r>
            <a:r>
              <a:rPr lang="es-ES_tradnl" altLang="es-CL" sz="1600" b="1" dirty="0" err="1">
                <a:solidFill>
                  <a:schemeClr val="hlink"/>
                </a:solidFill>
                <a:sym typeface="Symbol" panose="05050102010706020507" pitchFamily="18" charset="2"/>
              </a:rPr>
              <a:t>inc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1 </a:t>
            </a:r>
            <a:r>
              <a:rPr lang="es-ES_tradnl" altLang="es-CL" sz="1600" b="1" dirty="0">
                <a:solidFill>
                  <a:schemeClr val="hlink"/>
                </a:solidFill>
                <a:sym typeface="Symbol" panose="05050102010706020507" pitchFamily="18" charset="2"/>
              </a:rPr>
              <a:t>hacer</a:t>
            </a:r>
            <a:endParaRPr lang="es-ES_tradnl" altLang="es-CL" sz="16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                                        </a:t>
            </a:r>
            <a:r>
              <a:rPr lang="es-ES_tradnl" altLang="es-CL" sz="1600" b="1" dirty="0" err="1">
                <a:solidFill>
                  <a:schemeClr val="tx2"/>
                </a:solidFill>
                <a:sym typeface="Symbol" panose="05050102010706020507" pitchFamily="18" charset="2"/>
              </a:rPr>
              <a:t>fact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  </a:t>
            </a:r>
            <a:r>
              <a:rPr lang="es-ES_tradnl" altLang="es-CL" sz="1600" b="1" dirty="0" err="1">
                <a:solidFill>
                  <a:schemeClr val="tx2"/>
                </a:solidFill>
                <a:sym typeface="Symbol" panose="05050102010706020507" pitchFamily="18" charset="2"/>
              </a:rPr>
              <a:t>fact</a:t>
            </a:r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* i</a:t>
            </a:r>
          </a:p>
          <a:p>
            <a:r>
              <a:rPr lang="es-ES_tradnl" altLang="es-CL" sz="1600" b="1" dirty="0">
                <a:solidFill>
                  <a:schemeClr val="tx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s-ES_tradnl" altLang="es-CL" sz="1600" b="1" dirty="0">
                <a:solidFill>
                  <a:schemeClr val="hlink"/>
                </a:solidFill>
                <a:sym typeface="Symbol" panose="05050102010706020507" pitchFamily="18" charset="2"/>
              </a:rPr>
              <a:t>fin desde</a:t>
            </a:r>
            <a:r>
              <a:rPr lang="es-ES_tradnl" altLang="es-CL" sz="18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1000" y="4722813"/>
            <a:ext cx="82423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000" b="1" dirty="0">
                <a:solidFill>
                  <a:schemeClr val="tx2"/>
                </a:solidFill>
              </a:rPr>
              <a:t>     Este tipo de instrucción:</a:t>
            </a:r>
          </a:p>
          <a:p>
            <a:endParaRPr lang="es-ES_tradnl" altLang="es-CL" sz="1600" b="1" dirty="0">
              <a:solidFill>
                <a:schemeClr val="tx2"/>
              </a:solidFill>
            </a:endParaRPr>
          </a:p>
          <a:p>
            <a:r>
              <a:rPr lang="es-ES_tradnl" altLang="es-CL" sz="1800" b="1" dirty="0">
                <a:solidFill>
                  <a:srgbClr val="3366CC"/>
                </a:solidFill>
                <a:sym typeface="Wingdings" panose="05000000000000000000" pitchFamily="2" charset="2"/>
              </a:rPr>
              <a:t>     </a:t>
            </a:r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  Se ejecuta una cantidad fija de veces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Requiere de una variable de control</a:t>
            </a:r>
          </a:p>
          <a:p>
            <a:r>
              <a:rPr lang="es-ES_tradnl" altLang="es-CL" sz="1800" b="1" dirty="0">
                <a:solidFill>
                  <a:srgbClr val="FFFF00"/>
                </a:solidFill>
                <a:sym typeface="Wingdings" panose="05000000000000000000" pitchFamily="2" charset="2"/>
              </a:rPr>
              <a:t>       Puede manejar el valor inicial y el valor final a través de una variable</a:t>
            </a:r>
          </a:p>
          <a:p>
            <a:endParaRPr lang="es-ES_tradnl" altLang="es-CL" sz="1800" b="1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304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182" y="1052946"/>
            <a:ext cx="10307782" cy="490538"/>
          </a:xfrm>
        </p:spPr>
        <p:txBody>
          <a:bodyPr/>
          <a:lstStyle/>
          <a:p>
            <a:r>
              <a:rPr lang="es-CL" dirty="0" smtClean="0"/>
              <a:t>Ejemplo 1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364" y="2147454"/>
            <a:ext cx="9961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Diseñe un algoritmo que sume 3 números.</a:t>
            </a:r>
          </a:p>
          <a:p>
            <a:endParaRPr lang="es-CL" sz="2000" dirty="0"/>
          </a:p>
          <a:p>
            <a:r>
              <a:rPr lang="es-CL" sz="2000" b="1" dirty="0" smtClean="0"/>
              <a:t>Inicio</a:t>
            </a:r>
          </a:p>
          <a:p>
            <a:r>
              <a:rPr lang="es-CL" sz="2000" b="1" dirty="0" smtClean="0"/>
              <a:t>Leer a b c</a:t>
            </a:r>
          </a:p>
          <a:p>
            <a:r>
              <a:rPr lang="es-CL" sz="2000" b="1" dirty="0" smtClean="0"/>
              <a:t>Sumar </a:t>
            </a:r>
            <a:r>
              <a:rPr lang="es-CL" sz="2000" b="1" dirty="0" smtClean="0">
                <a:sym typeface="Wingdings" panose="05000000000000000000" pitchFamily="2" charset="2"/>
              </a:rPr>
              <a:t></a:t>
            </a:r>
            <a:r>
              <a:rPr lang="es-CL" sz="2000" b="1" dirty="0" smtClean="0"/>
              <a:t> a + b +c</a:t>
            </a:r>
          </a:p>
          <a:p>
            <a:r>
              <a:rPr lang="es-CL" sz="2000" b="1" dirty="0" smtClean="0"/>
              <a:t>Escribir c</a:t>
            </a:r>
          </a:p>
          <a:p>
            <a:r>
              <a:rPr lang="es-CL" sz="2000" b="1" dirty="0" smtClean="0"/>
              <a:t>fin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14115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182" y="1052946"/>
            <a:ext cx="10307782" cy="490538"/>
          </a:xfrm>
        </p:spPr>
        <p:txBody>
          <a:bodyPr/>
          <a:lstStyle/>
          <a:p>
            <a:r>
              <a:rPr lang="es-CL" dirty="0" smtClean="0"/>
              <a:t>Ejemplo 2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364" y="2147454"/>
            <a:ext cx="99614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Diseñe un algoritmo que calcule el promedio de 3 números.</a:t>
            </a:r>
          </a:p>
          <a:p>
            <a:endParaRPr lang="es-CL" sz="2000" dirty="0"/>
          </a:p>
          <a:p>
            <a:r>
              <a:rPr lang="es-CL" sz="2000" b="1" dirty="0" smtClean="0"/>
              <a:t>Inicio</a:t>
            </a:r>
          </a:p>
          <a:p>
            <a:r>
              <a:rPr lang="es-CL" sz="2000" b="1" dirty="0" smtClean="0"/>
              <a:t>Leer a b c</a:t>
            </a:r>
          </a:p>
          <a:p>
            <a:r>
              <a:rPr lang="es-CL" sz="2000" b="1" dirty="0" smtClean="0"/>
              <a:t>Suma </a:t>
            </a:r>
            <a:r>
              <a:rPr lang="es-CL" sz="2000" b="1" dirty="0" smtClean="0">
                <a:sym typeface="Wingdings" panose="05000000000000000000" pitchFamily="2" charset="2"/>
              </a:rPr>
              <a:t></a:t>
            </a:r>
            <a:r>
              <a:rPr lang="es-CL" sz="2000" b="1" dirty="0" smtClean="0"/>
              <a:t> a + b +c</a:t>
            </a:r>
          </a:p>
          <a:p>
            <a:r>
              <a:rPr lang="es-CL" sz="2000" b="1" dirty="0" smtClean="0"/>
              <a:t>Resultado</a:t>
            </a:r>
            <a:r>
              <a:rPr lang="es-CL" sz="2000" b="1" dirty="0" smtClean="0">
                <a:sym typeface="Wingdings" panose="05000000000000000000" pitchFamily="2" charset="2"/>
              </a:rPr>
              <a:t> suma/3</a:t>
            </a:r>
            <a:endParaRPr lang="es-CL" sz="2000" b="1" dirty="0" smtClean="0"/>
          </a:p>
          <a:p>
            <a:r>
              <a:rPr lang="es-CL" sz="2000" b="1" dirty="0" smtClean="0"/>
              <a:t>Escribir resultado</a:t>
            </a:r>
          </a:p>
          <a:p>
            <a:r>
              <a:rPr lang="es-CL" sz="2000" b="1" dirty="0" smtClean="0"/>
              <a:t>fin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20144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182" y="1052946"/>
            <a:ext cx="10307782" cy="490538"/>
          </a:xfrm>
        </p:spPr>
        <p:txBody>
          <a:bodyPr/>
          <a:lstStyle/>
          <a:p>
            <a:r>
              <a:rPr lang="es-CL" dirty="0" smtClean="0"/>
              <a:t>Ejemplo </a:t>
            </a:r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364" y="2147454"/>
            <a:ext cx="99614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Diseñe un algoritmo que indique si una edad ingresada es mayor de edad.</a:t>
            </a:r>
          </a:p>
          <a:p>
            <a:endParaRPr lang="es-CL" sz="2000" dirty="0"/>
          </a:p>
          <a:p>
            <a:r>
              <a:rPr lang="es-CL" sz="2000" b="1" dirty="0" smtClean="0"/>
              <a:t>Inicio</a:t>
            </a:r>
          </a:p>
          <a:p>
            <a:r>
              <a:rPr lang="es-CL" sz="2000" b="1" dirty="0" smtClean="0"/>
              <a:t>Leer edad</a:t>
            </a:r>
          </a:p>
          <a:p>
            <a:r>
              <a:rPr lang="es-CL" sz="2000" b="1" dirty="0" smtClean="0"/>
              <a:t>Si edad &gt;=18 </a:t>
            </a:r>
          </a:p>
          <a:p>
            <a:r>
              <a:rPr lang="es-CL" sz="2000" b="1" dirty="0" smtClean="0"/>
              <a:t>	escribir “es mayor de edad”</a:t>
            </a:r>
          </a:p>
          <a:p>
            <a:r>
              <a:rPr lang="es-CL" sz="2000" b="1" dirty="0" smtClean="0"/>
              <a:t>Sino</a:t>
            </a:r>
          </a:p>
          <a:p>
            <a:r>
              <a:rPr lang="es-CL" sz="2000" b="1" smtClean="0"/>
              <a:t>	escribir </a:t>
            </a:r>
            <a:r>
              <a:rPr lang="es-CL" sz="2000" b="1" dirty="0" smtClean="0"/>
              <a:t>“es menor de edad”</a:t>
            </a:r>
          </a:p>
          <a:p>
            <a:r>
              <a:rPr lang="es-CL" sz="2000" b="1" dirty="0" smtClean="0"/>
              <a:t>Fin si</a:t>
            </a:r>
          </a:p>
          <a:p>
            <a:r>
              <a:rPr lang="es-CL" sz="2000" b="1" dirty="0" smtClean="0"/>
              <a:t>fin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5639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182" y="1052946"/>
            <a:ext cx="10307782" cy="490538"/>
          </a:xfrm>
        </p:spPr>
        <p:txBody>
          <a:bodyPr/>
          <a:lstStyle/>
          <a:p>
            <a:r>
              <a:rPr lang="es-CL" dirty="0" smtClean="0"/>
              <a:t>Ejemplo </a:t>
            </a:r>
            <a:r>
              <a:rPr lang="es-CL" dirty="0"/>
              <a:t>4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364" y="2147454"/>
            <a:ext cx="9961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Diseñe un algoritmo que </a:t>
            </a:r>
            <a:r>
              <a:rPr lang="es-CL" sz="2000" dirty="0" smtClean="0"/>
              <a:t>muestre los números del 1 al 10</a:t>
            </a:r>
            <a:endParaRPr lang="es-CL" sz="2000" dirty="0" smtClean="0"/>
          </a:p>
          <a:p>
            <a:endParaRPr lang="es-CL" sz="2000" dirty="0"/>
          </a:p>
          <a:p>
            <a:r>
              <a:rPr lang="es-CL" sz="2000" b="1" dirty="0" smtClean="0"/>
              <a:t>Inicio</a:t>
            </a:r>
          </a:p>
          <a:p>
            <a:r>
              <a:rPr lang="es-CL" sz="2000" b="1" dirty="0"/>
              <a:t>c</a:t>
            </a:r>
            <a:r>
              <a:rPr lang="es-CL" sz="2000" b="1" dirty="0" smtClean="0"/>
              <a:t>ontador </a:t>
            </a:r>
            <a:r>
              <a:rPr lang="es-CL" sz="2000" b="1" dirty="0" smtClean="0">
                <a:sym typeface="Wingdings" panose="05000000000000000000" pitchFamily="2" charset="2"/>
              </a:rPr>
              <a:t> 1</a:t>
            </a:r>
            <a:endParaRPr lang="es-CL" sz="2000" b="1" dirty="0" smtClean="0"/>
          </a:p>
          <a:p>
            <a:r>
              <a:rPr lang="es-CL" sz="2000" b="1" dirty="0" smtClean="0"/>
              <a:t>Repetir </a:t>
            </a:r>
          </a:p>
          <a:p>
            <a:pPr lvl="1"/>
            <a:r>
              <a:rPr lang="es-CL" sz="2000" b="1" dirty="0" smtClean="0"/>
              <a:t>Escribir contador</a:t>
            </a:r>
            <a:endParaRPr lang="es-CL" sz="2000" b="1" dirty="0" smtClean="0"/>
          </a:p>
          <a:p>
            <a:pPr lvl="1"/>
            <a:r>
              <a:rPr lang="es-CL" sz="2000" b="1" dirty="0"/>
              <a:t>c</a:t>
            </a:r>
            <a:r>
              <a:rPr lang="es-CL" sz="2000" b="1" dirty="0" smtClean="0"/>
              <a:t>ontador</a:t>
            </a:r>
            <a:r>
              <a:rPr lang="es-CL" sz="2000" b="1" dirty="0" smtClean="0">
                <a:sym typeface="Wingdings" panose="05000000000000000000" pitchFamily="2" charset="2"/>
              </a:rPr>
              <a:t> contador+1</a:t>
            </a:r>
            <a:endParaRPr lang="es-CL" sz="2000" b="1" dirty="0" smtClean="0"/>
          </a:p>
          <a:p>
            <a:r>
              <a:rPr lang="es-CL" sz="2000" b="1" dirty="0" smtClean="0"/>
              <a:t>Hasta que contador&gt;10</a:t>
            </a:r>
            <a:endParaRPr lang="es-CL" sz="2000" b="1" dirty="0" smtClean="0"/>
          </a:p>
          <a:p>
            <a:r>
              <a:rPr lang="es-CL" sz="2000" b="1" dirty="0" smtClean="0"/>
              <a:t>fin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69144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182" y="1052946"/>
            <a:ext cx="10307782" cy="490538"/>
          </a:xfrm>
        </p:spPr>
        <p:txBody>
          <a:bodyPr/>
          <a:lstStyle/>
          <a:p>
            <a:r>
              <a:rPr lang="es-CL" dirty="0" smtClean="0"/>
              <a:t>Ejemplo </a:t>
            </a:r>
            <a:r>
              <a:rPr lang="es-CL" dirty="0"/>
              <a:t>4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364" y="2147454"/>
            <a:ext cx="99614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Diseñe un algoritmo que </a:t>
            </a:r>
            <a:r>
              <a:rPr lang="es-CL" sz="2000" dirty="0" smtClean="0"/>
              <a:t>muestre los números del 1 al 10</a:t>
            </a:r>
            <a:endParaRPr lang="es-CL" sz="2000" dirty="0" smtClean="0"/>
          </a:p>
          <a:p>
            <a:endParaRPr lang="es-CL" sz="2000" dirty="0"/>
          </a:p>
          <a:p>
            <a:r>
              <a:rPr lang="es-CL" sz="2000" b="1" dirty="0" smtClean="0"/>
              <a:t>Inicio</a:t>
            </a:r>
          </a:p>
          <a:p>
            <a:r>
              <a:rPr lang="es-CL" sz="2000" b="1" dirty="0"/>
              <a:t>	contador&lt;-1</a:t>
            </a:r>
          </a:p>
          <a:p>
            <a:r>
              <a:rPr lang="es-CL" sz="2000" b="1" dirty="0"/>
              <a:t>	Repetir</a:t>
            </a:r>
          </a:p>
          <a:p>
            <a:r>
              <a:rPr lang="es-CL" sz="2000" b="1" dirty="0"/>
              <a:t>		si contador </a:t>
            </a:r>
            <a:r>
              <a:rPr lang="es-CL" sz="2000" b="1" dirty="0" err="1"/>
              <a:t>mod</a:t>
            </a:r>
            <a:r>
              <a:rPr lang="es-CL" sz="2000" b="1" dirty="0"/>
              <a:t> 2 ==0 Entonces</a:t>
            </a:r>
          </a:p>
          <a:p>
            <a:r>
              <a:rPr lang="es-CL" sz="2000" b="1" dirty="0"/>
              <a:t>			escribir contador</a:t>
            </a:r>
          </a:p>
          <a:p>
            <a:r>
              <a:rPr lang="es-CL" sz="2000" b="1" dirty="0"/>
              <a:t>			</a:t>
            </a:r>
          </a:p>
          <a:p>
            <a:r>
              <a:rPr lang="es-CL" sz="2000" b="1" dirty="0"/>
              <a:t>		</a:t>
            </a:r>
            <a:r>
              <a:rPr lang="es-CL" sz="2000" b="1" dirty="0" err="1"/>
              <a:t>FinSi</a:t>
            </a:r>
            <a:endParaRPr lang="es-CL" sz="2000" b="1" dirty="0"/>
          </a:p>
          <a:p>
            <a:r>
              <a:rPr lang="es-CL" sz="2000" b="1" dirty="0"/>
              <a:t>		contador&lt;-contador +1	</a:t>
            </a:r>
          </a:p>
          <a:p>
            <a:r>
              <a:rPr lang="es-CL" sz="2000" b="1" dirty="0"/>
              <a:t>	Hasta Que contador&gt;10</a:t>
            </a:r>
          </a:p>
          <a:p>
            <a:r>
              <a:rPr lang="es-CL" sz="2000" b="1" dirty="0" smtClean="0"/>
              <a:t>Fin</a:t>
            </a:r>
            <a:r>
              <a:rPr lang="es-CL" sz="2000" b="1" dirty="0"/>
              <a:t>	</a:t>
            </a:r>
            <a:endParaRPr lang="es-CL" sz="2000" b="1" dirty="0" smtClean="0"/>
          </a:p>
          <a:p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7709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 smtClean="0">
                <a:latin typeface="Tekton" pitchFamily="34" charset="0"/>
              </a:rPr>
              <a:t>¿Qué es una computadora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700213"/>
            <a:ext cx="7294562" cy="19732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ES_tradnl" altLang="es-CL" sz="2800"/>
              <a:t>   </a:t>
            </a:r>
            <a:r>
              <a:rPr lang="es-ES_tradnl" altLang="es-CL" b="1" i="1"/>
              <a:t>Es un dispositivo electrónico que acepta datos de entrada, los procesa mediante programas y genera información.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_tradnl" altLang="es-CL" sz="2800" i="1"/>
          </a:p>
        </p:txBody>
      </p:sp>
      <p:pic>
        <p:nvPicPr>
          <p:cNvPr id="13316" name="Picture 1031" descr="img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7576" y="3860801"/>
            <a:ext cx="1800225" cy="1458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566988" y="3573463"/>
          <a:ext cx="6705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4" imgW="3715269" imgH="1704762" progId="Paint.Picture">
                  <p:embed/>
                </p:oleObj>
              </mc:Choice>
              <mc:Fallback>
                <p:oleObj name="Bitmap Image" r:id="rId4" imgW="3715269" imgH="1704762" progId="Paint.Picture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573463"/>
                        <a:ext cx="6705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23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415637"/>
            <a:ext cx="12179300" cy="1066800"/>
          </a:xfrm>
        </p:spPr>
        <p:txBody>
          <a:bodyPr/>
          <a:lstStyle/>
          <a:p>
            <a:r>
              <a:rPr lang="es-CL" dirty="0" smtClean="0"/>
              <a:t>Recursos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745" y="2493818"/>
            <a:ext cx="66086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err="1" smtClean="0"/>
              <a:t>PseInt</a:t>
            </a:r>
            <a:endParaRPr lang="es-CL" sz="2000" b="1" dirty="0" smtClean="0"/>
          </a:p>
          <a:p>
            <a:r>
              <a:rPr lang="es-CL" dirty="0" smtClean="0"/>
              <a:t>Descargar : </a:t>
            </a:r>
            <a:r>
              <a:rPr lang="es-CL" dirty="0">
                <a:hlinkClick r:id="rId2"/>
              </a:rPr>
              <a:t>http://pseint.sourceforge.net/</a:t>
            </a:r>
            <a:endParaRPr lang="es-CL" dirty="0"/>
          </a:p>
          <a:p>
            <a:r>
              <a:rPr lang="es-CL" dirty="0" smtClean="0"/>
              <a:t>Online: </a:t>
            </a:r>
            <a:r>
              <a:rPr lang="es-CL" dirty="0">
                <a:hlinkClick r:id="rId3"/>
              </a:rPr>
              <a:t>https://</a:t>
            </a:r>
            <a:r>
              <a:rPr lang="es-CL" dirty="0" smtClean="0">
                <a:hlinkClick r:id="rId3"/>
              </a:rPr>
              <a:t>www.rollapp.com/app/pseint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Code.org</a:t>
            </a:r>
          </a:p>
          <a:p>
            <a:r>
              <a:rPr lang="es-CL" dirty="0">
                <a:hlinkClick r:id="rId4"/>
              </a:rPr>
              <a:t>https://code.org</a:t>
            </a:r>
            <a:r>
              <a:rPr lang="es-CL" dirty="0" smtClean="0">
                <a:hlinkClick r:id="rId4"/>
              </a:rPr>
              <a:t>/</a:t>
            </a:r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Mblock</a:t>
            </a:r>
            <a:endParaRPr lang="es-CL" dirty="0" smtClean="0"/>
          </a:p>
          <a:p>
            <a:r>
              <a:rPr lang="es-CL" dirty="0">
                <a:hlinkClick r:id="rId5"/>
              </a:rPr>
              <a:t>https://www.mblock.cc/en-us/download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35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5600" y="228600"/>
            <a:ext cx="7772400" cy="1295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>
                <a:latin typeface="Tekton" pitchFamily="34" charset="0"/>
              </a:rPr>
              <a:t>Componentes de una computadora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825625" y="1600200"/>
            <a:ext cx="4186238" cy="4852988"/>
          </a:xfrm>
        </p:spPr>
        <p:txBody>
          <a:bodyPr>
            <a:normAutofit fontScale="92500"/>
          </a:bodyPr>
          <a:lstStyle/>
          <a:p>
            <a:pPr marL="420624" indent="-384048">
              <a:lnSpc>
                <a:spcPct val="80000"/>
              </a:lnSpc>
              <a:buNone/>
              <a:defRPr/>
            </a:pPr>
            <a:r>
              <a:rPr lang="es-ES_tradnl" sz="2400"/>
              <a:t>     </a:t>
            </a:r>
            <a:r>
              <a:rPr lang="es-ES_tradnl" sz="2400" i="1" u="sng">
                <a:latin typeface="Tekton" pitchFamily="34" charset="0"/>
              </a:rPr>
              <a:t>HARDWARE</a:t>
            </a:r>
          </a:p>
          <a:p>
            <a:pPr marL="420624" indent="-384048">
              <a:lnSpc>
                <a:spcPct val="80000"/>
              </a:lnSpc>
              <a:buNone/>
              <a:defRPr/>
            </a:pPr>
            <a:r>
              <a:rPr lang="es-ES_tradnl" sz="2400">
                <a:latin typeface="Tekton" pitchFamily="34" charset="0"/>
              </a:rPr>
              <a:t>        equipos</a:t>
            </a:r>
            <a:endParaRPr lang="es-ES_tradnl" sz="2400"/>
          </a:p>
          <a:p>
            <a:pPr marL="420624" indent="-384048">
              <a:lnSpc>
                <a:spcPct val="80000"/>
              </a:lnSpc>
              <a:buNone/>
              <a:defRPr/>
            </a:pPr>
            <a:endParaRPr lang="es-ES_tradnl" sz="2000"/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es-ES_tradnl" sz="2400">
                <a:latin typeface="Tekton" pitchFamily="34" charset="0"/>
              </a:rPr>
              <a:t>Dispositivos de entrada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es-ES_tradnl" sz="2400">
                <a:latin typeface="Tekton" pitchFamily="34" charset="0"/>
              </a:rPr>
              <a:t>Dispositivos de salida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es-ES_tradnl" sz="2400">
                <a:latin typeface="Tekton" pitchFamily="34" charset="0"/>
              </a:rPr>
              <a:t> Unidad Central de Proceso (CPU)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es-ES_tradnl" sz="2400">
                <a:latin typeface="Tekton" pitchFamily="34" charset="0"/>
              </a:rPr>
              <a:t>Memoria Principal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r>
              <a:rPr lang="es-ES_tradnl" sz="2400">
                <a:latin typeface="Tekton" pitchFamily="34" charset="0"/>
              </a:rPr>
              <a:t>Dispositivos de Almacenamiento secundario</a:t>
            </a: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endParaRPr lang="es-ES_tradnl" sz="2400">
              <a:latin typeface="Tekton" pitchFamily="34" charset="0"/>
            </a:endParaRPr>
          </a:p>
          <a:p>
            <a:pPr marL="420624" indent="-384048">
              <a:lnSpc>
                <a:spcPct val="80000"/>
              </a:lnSpc>
              <a:buFont typeface="Wingdings 2"/>
              <a:buChar char=""/>
              <a:defRPr/>
            </a:pPr>
            <a:endParaRPr lang="es-ES_tradnl" sz="2400"/>
          </a:p>
          <a:p>
            <a:pPr marL="420624" indent="-384048">
              <a:lnSpc>
                <a:spcPct val="80000"/>
              </a:lnSpc>
              <a:buNone/>
              <a:defRPr/>
            </a:pPr>
            <a:r>
              <a:rPr lang="es-ES_tradnl" sz="2400"/>
              <a:t>	</a:t>
            </a:r>
          </a:p>
        </p:txBody>
      </p:sp>
      <p:sp>
        <p:nvSpPr>
          <p:cNvPr id="28676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6180139" y="1600200"/>
            <a:ext cx="4186237" cy="4997450"/>
          </a:xfrm>
        </p:spPr>
        <p:txBody>
          <a:bodyPr>
            <a:normAutofit fontScale="92500"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_tradnl" altLang="es-CL" sz="2400" i="1" u="sng">
                <a:latin typeface="Tekton" pitchFamily="34" charset="0"/>
              </a:rPr>
              <a:t>SOFTWARE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_tradnl" altLang="es-CL" sz="2400">
                <a:latin typeface="Tekton" pitchFamily="34" charset="0"/>
              </a:rPr>
              <a:t>programas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s-ES_tradnl" altLang="es-CL" sz="2000"/>
          </a:p>
          <a:p>
            <a:pPr eaLnBrk="1" hangingPunct="1">
              <a:lnSpc>
                <a:spcPct val="80000"/>
              </a:lnSpc>
            </a:pPr>
            <a:r>
              <a:rPr lang="es-ES_tradnl" altLang="es-CL" sz="2400">
                <a:latin typeface="Tekton" pitchFamily="34" charset="0"/>
              </a:rPr>
              <a:t>Sistemas Operativos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L" sz="2400">
                <a:latin typeface="Tekton" pitchFamily="34" charset="0"/>
              </a:rPr>
              <a:t>Lenguajes de programación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L" sz="2400">
                <a:latin typeface="Tekton" pitchFamily="34" charset="0"/>
              </a:rPr>
              <a:t>Software de uso general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L" sz="2400">
                <a:latin typeface="Tekton" pitchFamily="34" charset="0"/>
              </a:rPr>
              <a:t>Software de aplicación</a:t>
            </a:r>
            <a:endParaRPr lang="es-ES_tradnl" altLang="es-CL" sz="24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s-ES_tradnl" altLang="es-CL" sz="2400"/>
          </a:p>
        </p:txBody>
      </p:sp>
    </p:spTree>
    <p:extLst>
      <p:ext uri="{BB962C8B-B14F-4D97-AF65-F5344CB8AC3E}">
        <p14:creationId xmlns:p14="http://schemas.microsoft.com/office/powerpoint/2010/main" val="38213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743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SOFTWARE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51088" y="14843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Programa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r>
              <a:rPr lang="es-ES_tradnl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Serie de instrucciones que le indican al computador las operaciones que debe realizar para ejecutar una tarea específica</a:t>
            </a:r>
            <a:r>
              <a:rPr lang="es-ES_tradnl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Una computadora no hace nada si no tiene instrucciones exactas que le expliquen paso a paso lo que debe hacer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s-ES_tradnl" sz="2000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Clasiificación del Software</a:t>
            </a:r>
            <a:endParaRPr lang="es-ES_tradnl" sz="2000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-Sistemas Operativos	     -Software de uso general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-Lenguajes de programación      -Software de aplicación </a:t>
            </a:r>
            <a:endParaRPr lang="es-ES_tradnl" sz="2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208213" y="376238"/>
            <a:ext cx="777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Lenguajes </a:t>
            </a:r>
            <a:r>
              <a:rPr lang="es-ES_tradnl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Programación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208213" y="24209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r>
              <a:rPr lang="es-ES_tradnl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Forma de comunicación inventada por el hombre para dar órdenes a la computadora.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s-ES_tradnl" sz="2400" b="1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Permiten escribir programas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Tienen una sintaxis bien definida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s-ES_tradnl" sz="24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s-ES_tradnl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Clasificación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Lenguajes de bajo nivel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s-ES_tradnl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Lenguajes de alto nivel</a:t>
            </a:r>
          </a:p>
        </p:txBody>
      </p:sp>
    </p:spTree>
    <p:extLst>
      <p:ext uri="{BB962C8B-B14F-4D97-AF65-F5344CB8AC3E}">
        <p14:creationId xmlns:p14="http://schemas.microsoft.com/office/powerpoint/2010/main" val="11369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45" y="5474513"/>
            <a:ext cx="126047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1289" y="1447800"/>
            <a:ext cx="10307781" cy="4647426"/>
          </a:xfrm>
        </p:spPr>
        <p:txBody>
          <a:bodyPr wrap="square">
            <a:spAutoFit/>
          </a:bodyPr>
          <a:lstStyle/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200" b="1" dirty="0" err="1"/>
              <a:t>Algoritmo</a:t>
            </a:r>
            <a:r>
              <a:rPr lang="en-GB" altLang="es-CL" sz="2200" dirty="0"/>
              <a:t>: </a:t>
            </a:r>
            <a:r>
              <a:rPr lang="en-GB" altLang="es-CL" sz="2200" dirty="0" err="1"/>
              <a:t>Es</a:t>
            </a:r>
            <a:r>
              <a:rPr lang="en-GB" altLang="es-CL" sz="2200" dirty="0"/>
              <a:t> un </a:t>
            </a:r>
            <a:r>
              <a:rPr lang="en-GB" altLang="es-CL" sz="2200" dirty="0" err="1"/>
              <a:t>método</a:t>
            </a:r>
            <a:r>
              <a:rPr lang="en-GB" altLang="es-CL" sz="2200" dirty="0"/>
              <a:t> para resolver </a:t>
            </a:r>
            <a:r>
              <a:rPr lang="en-GB" altLang="es-CL" sz="2200" dirty="0" err="1"/>
              <a:t>problemas</a:t>
            </a:r>
            <a:r>
              <a:rPr lang="en-GB" altLang="es-CL" sz="2200" dirty="0"/>
              <a:t> que </a:t>
            </a:r>
            <a:r>
              <a:rPr lang="en-GB" altLang="es-CL" sz="2200" dirty="0" err="1"/>
              <a:t>consiste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en</a:t>
            </a:r>
            <a:r>
              <a:rPr lang="en-GB" altLang="es-CL" sz="2200" dirty="0"/>
              <a:t> </a:t>
            </a:r>
            <a:r>
              <a:rPr lang="en-GB" altLang="es-CL" sz="2200" dirty="0" err="1"/>
              <a:t>dividir</a:t>
            </a:r>
            <a:r>
              <a:rPr lang="en-GB" altLang="es-CL" sz="2200" dirty="0"/>
              <a:t> el </a:t>
            </a:r>
            <a:r>
              <a:rPr lang="en-GB" altLang="es-CL" sz="2200" dirty="0" err="1"/>
              <a:t>mismo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en</a:t>
            </a:r>
            <a:r>
              <a:rPr lang="en-GB" altLang="es-CL" sz="2200" dirty="0"/>
              <a:t> un </a:t>
            </a:r>
            <a:r>
              <a:rPr lang="en-GB" altLang="es-CL" sz="2200" dirty="0" err="1"/>
              <a:t>número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finito</a:t>
            </a:r>
            <a:r>
              <a:rPr lang="en-GB" altLang="es-CL" sz="2200" dirty="0"/>
              <a:t> de </a:t>
            </a:r>
            <a:r>
              <a:rPr lang="en-GB" altLang="es-CL" sz="2200" dirty="0" err="1"/>
              <a:t>pasos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elementales</a:t>
            </a:r>
            <a:r>
              <a:rPr lang="en-GB" altLang="es-CL" sz="2200" dirty="0"/>
              <a:t> e </a:t>
            </a:r>
            <a:r>
              <a:rPr lang="en-GB" altLang="es-CL" sz="2200" dirty="0" err="1"/>
              <a:t>indicar</a:t>
            </a:r>
            <a:r>
              <a:rPr lang="en-GB" altLang="es-CL" sz="2200" dirty="0"/>
              <a:t> </a:t>
            </a:r>
            <a:r>
              <a:rPr lang="en-GB" altLang="es-CL" sz="2200" dirty="0" err="1"/>
              <a:t>claramente</a:t>
            </a:r>
            <a:r>
              <a:rPr lang="en-GB" altLang="es-CL" sz="2200" dirty="0"/>
              <a:t> el </a:t>
            </a:r>
            <a:r>
              <a:rPr lang="en-GB" altLang="es-CL" sz="2200" dirty="0" err="1"/>
              <a:t>orden</a:t>
            </a:r>
            <a:r>
              <a:rPr lang="en-GB" altLang="es-CL" sz="2200" dirty="0"/>
              <a:t> de </a:t>
            </a:r>
            <a:r>
              <a:rPr lang="en-GB" altLang="es-CL" sz="2200" dirty="0" err="1"/>
              <a:t>ejecución</a:t>
            </a:r>
            <a:r>
              <a:rPr lang="en-GB" altLang="es-CL" sz="2200" dirty="0"/>
              <a:t> de </a:t>
            </a:r>
            <a:r>
              <a:rPr lang="en-GB" altLang="es-CL" sz="2200" dirty="0" err="1"/>
              <a:t>los</a:t>
            </a:r>
            <a:r>
              <a:rPr lang="en-GB" altLang="es-CL" sz="2200" dirty="0"/>
              <a:t> </a:t>
            </a:r>
            <a:r>
              <a:rPr lang="en-GB" altLang="es-CL" sz="2200" dirty="0" err="1"/>
              <a:t>mismos</a:t>
            </a:r>
            <a:r>
              <a:rPr lang="en-GB" altLang="es-CL" sz="2200" dirty="0"/>
              <a:t>. </a:t>
            </a:r>
          </a:p>
          <a:p>
            <a:pPr marL="0" indent="0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200" dirty="0"/>
          </a:p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200" b="1" dirty="0"/>
          </a:p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200" b="1" dirty="0"/>
          </a:p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200" b="1" dirty="0"/>
          </a:p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200" b="1" dirty="0"/>
          </a:p>
          <a:p>
            <a:pPr marL="0" indent="0" algn="just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200" b="1" dirty="0" err="1"/>
              <a:t>Programación</a:t>
            </a:r>
            <a:r>
              <a:rPr lang="en-GB" altLang="es-CL" sz="2200" dirty="0"/>
              <a:t>: </a:t>
            </a:r>
            <a:r>
              <a:rPr lang="en-GB" altLang="es-CL" sz="2200" dirty="0" err="1"/>
              <a:t>Es</a:t>
            </a:r>
            <a:r>
              <a:rPr lang="en-GB" altLang="es-CL" sz="2200" dirty="0"/>
              <a:t> la </a:t>
            </a:r>
            <a:r>
              <a:rPr lang="en-GB" altLang="es-CL" sz="2200" dirty="0" err="1"/>
              <a:t>transformación</a:t>
            </a:r>
            <a:r>
              <a:rPr lang="en-GB" altLang="es-CL" sz="2200" dirty="0"/>
              <a:t> del </a:t>
            </a:r>
            <a:r>
              <a:rPr lang="en-GB" altLang="es-CL" sz="2200" dirty="0" err="1"/>
              <a:t>algoritmo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en</a:t>
            </a:r>
            <a:r>
              <a:rPr lang="en-GB" altLang="es-CL" sz="2200" dirty="0"/>
              <a:t> </a:t>
            </a:r>
            <a:r>
              <a:rPr lang="en-GB" altLang="es-CL" sz="2200" dirty="0" err="1"/>
              <a:t>algo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entendible</a:t>
            </a:r>
            <a:r>
              <a:rPr lang="en-GB" altLang="es-CL" sz="2200" dirty="0"/>
              <a:t> </a:t>
            </a:r>
            <a:r>
              <a:rPr lang="en-GB" altLang="es-CL" sz="2200" dirty="0" err="1"/>
              <a:t>por</a:t>
            </a:r>
            <a:r>
              <a:rPr lang="en-GB" altLang="es-CL" sz="2200" dirty="0"/>
              <a:t> la </a:t>
            </a:r>
            <a:r>
              <a:rPr lang="en-GB" altLang="es-CL" sz="2200" dirty="0" err="1"/>
              <a:t>computadora</a:t>
            </a:r>
            <a:r>
              <a:rPr lang="en-GB" altLang="es-CL" sz="2200" dirty="0"/>
              <a:t>, para </a:t>
            </a:r>
            <a:r>
              <a:rPr lang="en-GB" altLang="es-CL" sz="2200" dirty="0" err="1"/>
              <a:t>ello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debe</a:t>
            </a:r>
            <a:r>
              <a:rPr lang="en-GB" altLang="es-CL" sz="2200" dirty="0"/>
              <a:t> </a:t>
            </a:r>
            <a:r>
              <a:rPr lang="en-GB" altLang="es-CL" sz="2200" dirty="0" err="1"/>
              <a:t>ser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escrito</a:t>
            </a:r>
            <a:r>
              <a:rPr lang="en-GB" altLang="es-CL" sz="2200" dirty="0"/>
              <a:t> </a:t>
            </a:r>
            <a:r>
              <a:rPr lang="en-GB" altLang="es-CL" sz="2200" dirty="0" err="1"/>
              <a:t>en</a:t>
            </a:r>
            <a:r>
              <a:rPr lang="en-GB" altLang="es-CL" sz="2200" dirty="0"/>
              <a:t> un </a:t>
            </a:r>
            <a:r>
              <a:rPr lang="en-GB" altLang="es-CL" sz="2200" dirty="0" err="1"/>
              <a:t>lenguaje</a:t>
            </a:r>
            <a:r>
              <a:rPr lang="en-GB" altLang="es-CL" sz="2200" dirty="0"/>
              <a:t> de </a:t>
            </a:r>
            <a:r>
              <a:rPr lang="en-GB" altLang="es-CL" sz="2200" dirty="0" err="1"/>
              <a:t>programación</a:t>
            </a:r>
            <a:r>
              <a:rPr lang="en-GB" altLang="es-CL" sz="2200" dirty="0"/>
              <a:t> (C, C++, PASCAL, BASIC, COBOL, ETC.) de </a:t>
            </a:r>
            <a:r>
              <a:rPr lang="en-GB" altLang="es-CL" sz="2200" dirty="0" err="1"/>
              <a:t>acuerdo</a:t>
            </a:r>
            <a:r>
              <a:rPr lang="en-GB" altLang="es-CL" sz="2200" dirty="0"/>
              <a:t> con las </a:t>
            </a:r>
            <a:r>
              <a:rPr lang="en-GB" altLang="es-CL" sz="2200" dirty="0" err="1"/>
              <a:t>reglas</a:t>
            </a:r>
            <a:r>
              <a:rPr lang="en-GB" altLang="es-CL" sz="2200" dirty="0"/>
              <a:t> de </a:t>
            </a:r>
            <a:r>
              <a:rPr lang="en-GB" altLang="es-CL" sz="2200" dirty="0" err="1"/>
              <a:t>sintaxis</a:t>
            </a:r>
            <a:r>
              <a:rPr lang="en-GB" altLang="es-CL" sz="2200" dirty="0"/>
              <a:t> del </a:t>
            </a:r>
            <a:r>
              <a:rPr lang="en-GB" altLang="es-CL" sz="2200" dirty="0" err="1"/>
              <a:t>mismo</a:t>
            </a:r>
            <a:r>
              <a:rPr lang="en-GB" altLang="es-CL" sz="2200" dirty="0"/>
              <a:t>.</a:t>
            </a:r>
          </a:p>
          <a:p>
            <a:pPr marL="0" indent="0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1600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1600" dirty="0">
              <a:latin typeface="Times New Roman" panose="02020603050405020304" pitchFamily="18" charset="0"/>
            </a:endParaRP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45" y="2293216"/>
            <a:ext cx="1081088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08213" y="376238"/>
            <a:ext cx="7596188" cy="80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Conceptos básicos:</a:t>
            </a:r>
            <a:endParaRPr lang="es-ES_tradnl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28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092" y="886691"/>
            <a:ext cx="11042072" cy="831272"/>
          </a:xfrm>
        </p:spPr>
        <p:txBody>
          <a:bodyPr/>
          <a:lstStyle/>
          <a:p>
            <a:r>
              <a:rPr lang="es-CL" dirty="0" smtClean="0"/>
              <a:t>Características de un algoritmo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623455" y="1717963"/>
            <a:ext cx="9753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>
                <a:cs typeface="Times New Roman" panose="02020603050405020304" pitchFamily="18" charset="0"/>
              </a:rPr>
              <a:t>Un </a:t>
            </a:r>
            <a:r>
              <a:rPr lang="en-GB" altLang="es-CL" sz="2000" dirty="0" err="1">
                <a:cs typeface="Times New Roman" panose="02020603050405020304" pitchFamily="18" charset="0"/>
              </a:rPr>
              <a:t>algoritmo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debe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ser</a:t>
            </a:r>
            <a:r>
              <a:rPr lang="en-GB" altLang="es-CL" sz="2000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SzPct val="65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b="1" u="sng" dirty="0" err="1">
                <a:cs typeface="Times New Roman" panose="02020603050405020304" pitchFamily="18" charset="0"/>
              </a:rPr>
              <a:t>Preciso</a:t>
            </a:r>
            <a:r>
              <a:rPr lang="en-GB" altLang="es-CL" sz="2000" dirty="0">
                <a:cs typeface="Times New Roman" panose="02020603050405020304" pitchFamily="18" charset="0"/>
              </a:rPr>
              <a:t>: </a:t>
            </a:r>
            <a:r>
              <a:rPr lang="en-GB" altLang="es-CL" sz="2000" dirty="0" err="1">
                <a:cs typeface="Times New Roman" panose="02020603050405020304" pitchFamily="18" charset="0"/>
              </a:rPr>
              <a:t>Debe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indicar</a:t>
            </a:r>
            <a:r>
              <a:rPr lang="en-GB" altLang="es-CL" sz="2000" dirty="0">
                <a:cs typeface="Times New Roman" panose="02020603050405020304" pitchFamily="18" charset="0"/>
              </a:rPr>
              <a:t> el </a:t>
            </a:r>
            <a:r>
              <a:rPr lang="en-GB" altLang="es-CL" sz="2000" dirty="0" err="1">
                <a:cs typeface="Times New Roman" panose="02020603050405020304" pitchFamily="18" charset="0"/>
              </a:rPr>
              <a:t>orden</a:t>
            </a:r>
            <a:r>
              <a:rPr lang="en-GB" altLang="es-CL" sz="2000" dirty="0"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cs typeface="Times New Roman" panose="02020603050405020304" pitchFamily="18" charset="0"/>
              </a:rPr>
              <a:t>realización</a:t>
            </a:r>
            <a:r>
              <a:rPr lang="en-GB" altLang="es-CL" sz="2000" dirty="0"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cs typeface="Times New Roman" panose="02020603050405020304" pitchFamily="18" charset="0"/>
              </a:rPr>
              <a:t>cada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paso</a:t>
            </a:r>
            <a:r>
              <a:rPr lang="en-GB" altLang="es-CL" sz="2000" dirty="0"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SzPct val="65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b="1" u="sng" dirty="0" err="1">
                <a:cs typeface="Times New Roman" panose="02020603050405020304" pitchFamily="18" charset="0"/>
              </a:rPr>
              <a:t>Definido</a:t>
            </a:r>
            <a:r>
              <a:rPr lang="en-GB" altLang="es-CL" sz="2000" dirty="0">
                <a:cs typeface="Times New Roman" panose="02020603050405020304" pitchFamily="18" charset="0"/>
              </a:rPr>
              <a:t>: Si se </a:t>
            </a:r>
            <a:r>
              <a:rPr lang="en-GB" altLang="es-CL" sz="2000" dirty="0" err="1">
                <a:cs typeface="Times New Roman" panose="02020603050405020304" pitchFamily="18" charset="0"/>
              </a:rPr>
              <a:t>ejecuta</a:t>
            </a:r>
            <a:r>
              <a:rPr lang="en-GB" altLang="es-CL" sz="2000" dirty="0">
                <a:cs typeface="Times New Roman" panose="02020603050405020304" pitchFamily="18" charset="0"/>
              </a:rPr>
              <a:t> dos </a:t>
            </a:r>
            <a:r>
              <a:rPr lang="en-GB" altLang="es-CL" sz="2000" dirty="0" err="1">
                <a:cs typeface="Times New Roman" panose="02020603050405020304" pitchFamily="18" charset="0"/>
              </a:rPr>
              <a:t>veces</a:t>
            </a:r>
            <a:r>
              <a:rPr lang="en-GB" altLang="es-CL" sz="2000" dirty="0">
                <a:cs typeface="Times New Roman" panose="02020603050405020304" pitchFamily="18" charset="0"/>
              </a:rPr>
              <a:t> el </a:t>
            </a:r>
            <a:r>
              <a:rPr lang="en-GB" altLang="es-CL" sz="2000" dirty="0" err="1">
                <a:cs typeface="Times New Roman" panose="02020603050405020304" pitchFamily="18" charset="0"/>
              </a:rPr>
              <a:t>algoritmo</a:t>
            </a:r>
            <a:r>
              <a:rPr lang="en-GB" altLang="es-CL" sz="2000" dirty="0">
                <a:cs typeface="Times New Roman" panose="02020603050405020304" pitchFamily="18" charset="0"/>
              </a:rPr>
              <a:t> con </a:t>
            </a:r>
            <a:r>
              <a:rPr lang="en-GB" altLang="es-CL" sz="2000" dirty="0" err="1">
                <a:cs typeface="Times New Roman" panose="02020603050405020304" pitchFamily="18" charset="0"/>
              </a:rPr>
              <a:t>los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mismos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datos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éste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debe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dar</a:t>
            </a:r>
            <a:r>
              <a:rPr lang="en-GB" altLang="es-CL" sz="2000" dirty="0">
                <a:cs typeface="Times New Roman" panose="02020603050405020304" pitchFamily="18" charset="0"/>
              </a:rPr>
              <a:t> el </a:t>
            </a:r>
            <a:r>
              <a:rPr lang="en-GB" altLang="es-CL" sz="2000" dirty="0" err="1">
                <a:cs typeface="Times New Roman" panose="02020603050405020304" pitchFamily="18" charset="0"/>
              </a:rPr>
              <a:t>mismo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resultado</a:t>
            </a:r>
            <a:r>
              <a:rPr lang="en-GB" altLang="es-CL" sz="2000" dirty="0"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SzPct val="65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b="1" u="sng" dirty="0" err="1">
                <a:cs typeface="Times New Roman" panose="02020603050405020304" pitchFamily="18" charset="0"/>
              </a:rPr>
              <a:t>Finito</a:t>
            </a:r>
            <a:r>
              <a:rPr lang="en-GB" altLang="es-CL" sz="2000" dirty="0">
                <a:cs typeface="Times New Roman" panose="02020603050405020304" pitchFamily="18" charset="0"/>
              </a:rPr>
              <a:t>: </a:t>
            </a:r>
            <a:r>
              <a:rPr lang="en-GB" altLang="es-CL" sz="2000" dirty="0" err="1">
                <a:cs typeface="Times New Roman" panose="02020603050405020304" pitchFamily="18" charset="0"/>
              </a:rPr>
              <a:t>Debe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finalizar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en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algún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momento</a:t>
            </a:r>
            <a:r>
              <a:rPr lang="en-GB" altLang="es-CL" sz="2000" dirty="0">
                <a:cs typeface="Times New Roman" panose="02020603050405020304" pitchFamily="18" charset="0"/>
              </a:rPr>
              <a:t> o sea </a:t>
            </a:r>
            <a:r>
              <a:rPr lang="en-GB" altLang="es-CL" sz="2000" dirty="0" err="1">
                <a:cs typeface="Times New Roman" panose="02020603050405020304" pitchFamily="18" charset="0"/>
              </a:rPr>
              <a:t>tener</a:t>
            </a:r>
            <a:r>
              <a:rPr lang="en-GB" altLang="es-CL" sz="2000" dirty="0">
                <a:cs typeface="Times New Roman" panose="02020603050405020304" pitchFamily="18" charset="0"/>
              </a:rPr>
              <a:t> un </a:t>
            </a:r>
            <a:r>
              <a:rPr lang="en-GB" altLang="es-CL" sz="2000" dirty="0" err="1">
                <a:cs typeface="Times New Roman" panose="02020603050405020304" pitchFamily="18" charset="0"/>
              </a:rPr>
              <a:t>número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finito</a:t>
            </a:r>
            <a:r>
              <a:rPr lang="en-GB" altLang="es-CL" sz="2000" dirty="0"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cs typeface="Times New Roman" panose="02020603050405020304" pitchFamily="18" charset="0"/>
              </a:rPr>
              <a:t>pasos</a:t>
            </a:r>
            <a:r>
              <a:rPr lang="en-GB" altLang="es-CL" sz="20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 err="1">
                <a:cs typeface="Times New Roman" panose="02020603050405020304" pitchFamily="18" charset="0"/>
              </a:rPr>
              <a:t>Todo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algoritmo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tiene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tres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partes</a:t>
            </a:r>
            <a:r>
              <a:rPr lang="en-GB" altLang="es-CL" sz="2000" dirty="0">
                <a:cs typeface="Times New Roman" panose="02020603050405020304" pitchFamily="18" charset="0"/>
              </a:rPr>
              <a:t>: entrada, </a:t>
            </a:r>
            <a:r>
              <a:rPr lang="en-GB" altLang="es-CL" sz="2000" dirty="0" err="1">
                <a:cs typeface="Times New Roman" panose="02020603050405020304" pitchFamily="18" charset="0"/>
              </a:rPr>
              <a:t>proceso</a:t>
            </a:r>
            <a:r>
              <a:rPr lang="en-GB" altLang="es-CL" sz="2000" dirty="0">
                <a:cs typeface="Times New Roman" panose="02020603050405020304" pitchFamily="18" charset="0"/>
              </a:rPr>
              <a:t> y </a:t>
            </a:r>
            <a:r>
              <a:rPr lang="en-GB" altLang="es-CL" sz="2000" dirty="0" err="1">
                <a:cs typeface="Times New Roman" panose="02020603050405020304" pitchFamily="18" charset="0"/>
              </a:rPr>
              <a:t>salida</a:t>
            </a:r>
            <a:r>
              <a:rPr lang="en-GB" altLang="es-CL" sz="2000" dirty="0">
                <a:cs typeface="Times New Roman" panose="02020603050405020304" pitchFamily="18" charset="0"/>
              </a:rPr>
              <a:t>, y sus </a:t>
            </a:r>
            <a:r>
              <a:rPr lang="en-GB" altLang="es-CL" sz="2000" dirty="0" err="1">
                <a:cs typeface="Times New Roman" panose="02020603050405020304" pitchFamily="18" charset="0"/>
              </a:rPr>
              <a:t>pasos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describen</a:t>
            </a:r>
            <a:r>
              <a:rPr lang="en-GB" altLang="es-CL" sz="2000" dirty="0">
                <a:cs typeface="Times New Roman" panose="02020603050405020304" pitchFamily="18" charset="0"/>
              </a:rPr>
              <a:t> la </a:t>
            </a:r>
            <a:r>
              <a:rPr lang="en-GB" altLang="es-CL" sz="2000" dirty="0" err="1">
                <a:cs typeface="Times New Roman" panose="02020603050405020304" pitchFamily="18" charset="0"/>
              </a:rPr>
              <a:t>transformación</a:t>
            </a:r>
            <a:r>
              <a:rPr lang="en-GB" altLang="es-CL" sz="2000" dirty="0">
                <a:cs typeface="Times New Roman" panose="02020603050405020304" pitchFamily="18" charset="0"/>
              </a:rPr>
              <a:t> de la entrada </a:t>
            </a:r>
            <a:r>
              <a:rPr lang="en-GB" altLang="es-CL" sz="2000" dirty="0" err="1">
                <a:cs typeface="Times New Roman" panose="02020603050405020304" pitchFamily="18" charset="0"/>
              </a:rPr>
              <a:t>en</a:t>
            </a:r>
            <a:r>
              <a:rPr lang="en-GB" altLang="es-CL" sz="2000" dirty="0">
                <a:cs typeface="Times New Roman" panose="02020603050405020304" pitchFamily="18" charset="0"/>
              </a:rPr>
              <a:t> la </a:t>
            </a:r>
            <a:r>
              <a:rPr lang="en-GB" altLang="es-CL" sz="2000" dirty="0" err="1">
                <a:cs typeface="Times New Roman" panose="02020603050405020304" pitchFamily="18" charset="0"/>
              </a:rPr>
              <a:t>salida</a:t>
            </a:r>
            <a:r>
              <a:rPr lang="en-GB" altLang="es-CL" sz="20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CL" sz="2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>
                <a:cs typeface="Times New Roman" panose="02020603050405020304" pitchFamily="18" charset="0"/>
              </a:rPr>
              <a:t>Si </a:t>
            </a:r>
            <a:r>
              <a:rPr lang="en-GB" altLang="es-CL" sz="2000" dirty="0" err="1">
                <a:cs typeface="Times New Roman" panose="02020603050405020304" pitchFamily="18" charset="0"/>
              </a:rPr>
              <a:t>tomamos</a:t>
            </a:r>
            <a:r>
              <a:rPr lang="en-GB" altLang="es-CL" sz="2000" dirty="0">
                <a:cs typeface="Times New Roman" panose="02020603050405020304" pitchFamily="18" charset="0"/>
              </a:rPr>
              <a:t> el </a:t>
            </a:r>
            <a:r>
              <a:rPr lang="en-GB" altLang="es-CL" sz="2000" dirty="0" err="1">
                <a:cs typeface="Times New Roman" panose="02020603050405020304" pitchFamily="18" charset="0"/>
              </a:rPr>
              <a:t>ejemplo</a:t>
            </a:r>
            <a:r>
              <a:rPr lang="en-GB" altLang="es-CL" sz="2000" dirty="0">
                <a:cs typeface="Times New Roman" panose="02020603050405020304" pitchFamily="18" charset="0"/>
              </a:rPr>
              <a:t>  </a:t>
            </a:r>
            <a:r>
              <a:rPr lang="en-GB" altLang="es-CL" sz="2000" dirty="0" err="1">
                <a:cs typeface="Times New Roman" panose="02020603050405020304" pitchFamily="18" charset="0"/>
              </a:rPr>
              <a:t>acerca</a:t>
            </a:r>
            <a:r>
              <a:rPr lang="en-GB" altLang="es-CL" sz="2000" dirty="0">
                <a:cs typeface="Times New Roman" panose="02020603050405020304" pitchFamily="18" charset="0"/>
              </a:rPr>
              <a:t> del </a:t>
            </a:r>
            <a:r>
              <a:rPr lang="en-GB" altLang="es-CL" sz="2000" dirty="0" err="1">
                <a:cs typeface="Times New Roman" panose="02020603050405020304" pitchFamily="18" charset="0"/>
              </a:rPr>
              <a:t>promedio</a:t>
            </a:r>
            <a:r>
              <a:rPr lang="en-GB" altLang="es-CL" sz="2000" dirty="0"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cs typeface="Times New Roman" panose="02020603050405020304" pitchFamily="18" charset="0"/>
              </a:rPr>
              <a:t>notas</a:t>
            </a:r>
            <a:r>
              <a:rPr lang="en-GB" altLang="es-CL" sz="2000" dirty="0"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cs typeface="Times New Roman" panose="02020603050405020304" pitchFamily="18" charset="0"/>
              </a:rPr>
              <a:t>los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alumnos</a:t>
            </a:r>
            <a:r>
              <a:rPr lang="en-GB" altLang="es-CL" sz="2000" dirty="0"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cs typeface="Times New Roman" panose="02020603050405020304" pitchFamily="18" charset="0"/>
              </a:rPr>
              <a:t>tenemos</a:t>
            </a:r>
            <a:r>
              <a:rPr lang="en-GB" altLang="es-CL" sz="2000" dirty="0">
                <a:cs typeface="Times New Roman" panose="02020603050405020304" pitchFamily="18" charset="0"/>
              </a:rPr>
              <a:t> que:</a:t>
            </a: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>
                <a:cs typeface="Times New Roman" panose="02020603050405020304" pitchFamily="18" charset="0"/>
              </a:rPr>
              <a:t>	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ENTRADA: las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notas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los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alumnos</a:t>
            </a:r>
            <a:endParaRPr lang="en-GB" altLang="es-CL" sz="20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	PROCESO: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cálculo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 del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promedio</a:t>
            </a:r>
            <a:endParaRPr lang="en-GB" altLang="es-CL" sz="20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	SALIDA: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Promedio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 de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los</a:t>
            </a:r>
            <a:r>
              <a:rPr lang="en-GB" altLang="es-CL" sz="20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GB" altLang="es-CL" sz="20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alumnos</a:t>
            </a:r>
            <a:endParaRPr lang="en-GB" altLang="es-CL" sz="20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511" y="402248"/>
            <a:ext cx="12179300" cy="789709"/>
          </a:xfrm>
        </p:spPr>
        <p:txBody>
          <a:bodyPr/>
          <a:lstStyle/>
          <a:p>
            <a:r>
              <a:rPr lang="es-CL" dirty="0" smtClean="0"/>
              <a:t>Ejemplo:</a:t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529" y="1011382"/>
            <a:ext cx="106679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FFFF00"/>
                </a:solidFill>
              </a:rPr>
              <a:t>Pasos que debe seguir un estudiante que debe ir a clase.</a:t>
            </a:r>
          </a:p>
          <a:p>
            <a:endParaRPr lang="es-CL" sz="1400" b="1" dirty="0" smtClean="0"/>
          </a:p>
          <a:p>
            <a:r>
              <a:rPr lang="es-CL" sz="1600" b="1" dirty="0" smtClean="0"/>
              <a:t>Inicio</a:t>
            </a:r>
            <a:r>
              <a:rPr lang="es-CL" sz="1600" dirty="0"/>
              <a:t/>
            </a:r>
            <a:br>
              <a:rPr lang="es-CL" sz="1600" dirty="0"/>
            </a:br>
            <a:r>
              <a:rPr lang="es-CL" sz="1600" b="1" dirty="0"/>
              <a:t>hacer </a:t>
            </a:r>
            <a:r>
              <a:rPr lang="es-CL" sz="1600" dirty="0"/>
              <a:t>Dormir</a:t>
            </a:r>
            <a:r>
              <a:rPr lang="es-CL" sz="1600" b="1" dirty="0"/>
              <a:t> hasta</a:t>
            </a:r>
            <a:r>
              <a:rPr lang="es-CL" sz="1600" dirty="0"/>
              <a:t> que suene el despertador</a:t>
            </a:r>
            <a:br>
              <a:rPr lang="es-CL" sz="1600" dirty="0"/>
            </a:br>
            <a:r>
              <a:rPr lang="es-CL" sz="1600" dirty="0"/>
              <a:t>Mirar la hora.</a:t>
            </a:r>
            <a:br>
              <a:rPr lang="es-CL" sz="1600" dirty="0"/>
            </a:br>
            <a:r>
              <a:rPr lang="es-CL" sz="1600" dirty="0"/>
              <a:t>¿Hay tiempo suficiente?</a:t>
            </a:r>
            <a:br>
              <a:rPr lang="es-CL" sz="1600" dirty="0"/>
            </a:br>
            <a:r>
              <a:rPr lang="es-CL" sz="1600" b="1" dirty="0"/>
              <a:t>S</a:t>
            </a:r>
            <a:r>
              <a:rPr lang="es-CL" sz="1600" dirty="0"/>
              <a:t>i hay,</a:t>
            </a:r>
            <a:r>
              <a:rPr lang="es-CL" sz="1600" b="1" dirty="0"/>
              <a:t> entonces</a:t>
            </a:r>
            <a:r>
              <a:rPr lang="es-CL" sz="1600" dirty="0"/>
              <a:t/>
            </a:r>
            <a:br>
              <a:rPr lang="es-CL" sz="1600" dirty="0"/>
            </a:br>
            <a:r>
              <a:rPr lang="es-CL" sz="1600" dirty="0"/>
              <a:t>	</a:t>
            </a:r>
            <a:r>
              <a:rPr lang="es-CL" sz="1600" dirty="0" smtClean="0"/>
              <a:t>Bañarse.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smtClean="0"/>
              <a:t>Vestirse</a:t>
            </a:r>
            <a:r>
              <a:rPr lang="es-CL" sz="1600" dirty="0"/>
              <a:t>.</a:t>
            </a:r>
            <a:br>
              <a:rPr lang="es-CL" sz="1600" dirty="0"/>
            </a:br>
            <a:r>
              <a:rPr lang="es-CL" sz="1600" dirty="0"/>
              <a:t>	</a:t>
            </a:r>
            <a:r>
              <a:rPr lang="es-CL" sz="1600" dirty="0" smtClean="0"/>
              <a:t>Desayunar</a:t>
            </a:r>
            <a:r>
              <a:rPr lang="es-CL" sz="1600" dirty="0"/>
              <a:t>.</a:t>
            </a:r>
            <a:br>
              <a:rPr lang="es-CL" sz="1600" dirty="0"/>
            </a:br>
            <a:r>
              <a:rPr lang="es-CL" sz="1600" b="1" dirty="0"/>
              <a:t>Sino,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smtClean="0"/>
              <a:t>Cepillarse </a:t>
            </a:r>
            <a:r>
              <a:rPr lang="es-CL" sz="1600" dirty="0"/>
              <a:t>los dientes</a:t>
            </a:r>
          </a:p>
          <a:p>
            <a:r>
              <a:rPr lang="es-CL" sz="1600" dirty="0"/>
              <a:t>	</a:t>
            </a:r>
            <a:r>
              <a:rPr lang="es-CL" sz="1600" dirty="0" smtClean="0"/>
              <a:t>Vestirse</a:t>
            </a:r>
            <a:endParaRPr lang="es-CL" sz="1600" dirty="0"/>
          </a:p>
          <a:p>
            <a:r>
              <a:rPr lang="es-CL" sz="1600" dirty="0" smtClean="0"/>
              <a:t>¿</a:t>
            </a:r>
            <a:r>
              <a:rPr lang="es-CL" sz="1600" dirty="0"/>
              <a:t>Hay tiempo suficiente?</a:t>
            </a:r>
            <a:br>
              <a:rPr lang="es-CL" sz="1600" dirty="0"/>
            </a:br>
            <a:r>
              <a:rPr lang="es-CL" sz="1600" b="1" dirty="0"/>
              <a:t>Si</a:t>
            </a:r>
            <a:r>
              <a:rPr lang="es-CL" sz="1600" dirty="0"/>
              <a:t>, Caminar al paradero.</a:t>
            </a:r>
            <a:br>
              <a:rPr lang="es-CL" sz="1600" dirty="0"/>
            </a:br>
            <a:r>
              <a:rPr lang="es-CL" sz="1600" b="1" dirty="0"/>
              <a:t>Sino</a:t>
            </a:r>
            <a:r>
              <a:rPr lang="es-CL" sz="1600" dirty="0"/>
              <a:t>, Correr al paradero.</a:t>
            </a:r>
            <a:br>
              <a:rPr lang="es-CL" sz="1600" dirty="0"/>
            </a:br>
            <a:r>
              <a:rPr lang="es-CL" sz="1600" b="1" dirty="0"/>
              <a:t>Hasta</a:t>
            </a:r>
            <a:r>
              <a:rPr lang="es-CL" sz="1600" dirty="0"/>
              <a:t> que pase un bus para la universidad </a:t>
            </a:r>
            <a:r>
              <a:rPr lang="es-CL" sz="1600" b="1" dirty="0"/>
              <a:t>haga </a:t>
            </a:r>
            <a:r>
              <a:rPr lang="es-CL" sz="1600" dirty="0"/>
              <a:t>:</a:t>
            </a:r>
            <a:br>
              <a:rPr lang="es-CL" sz="1600" dirty="0"/>
            </a:br>
            <a:r>
              <a:rPr lang="es-CL" sz="1600" dirty="0" smtClean="0"/>
              <a:t>	Esperar </a:t>
            </a:r>
            <a:r>
              <a:rPr lang="es-CL" sz="1600" dirty="0"/>
              <a:t>el bus</a:t>
            </a:r>
            <a:br>
              <a:rPr lang="es-CL" sz="1600" dirty="0"/>
            </a:br>
            <a:r>
              <a:rPr lang="es-CL" sz="1600" dirty="0" smtClean="0"/>
              <a:t> 	Tomar </a:t>
            </a:r>
            <a:r>
              <a:rPr lang="es-CL" sz="1600" dirty="0"/>
              <a:t>el bus.</a:t>
            </a:r>
            <a:br>
              <a:rPr lang="es-CL" sz="1600" dirty="0"/>
            </a:br>
            <a:r>
              <a:rPr lang="es-CL" sz="1600" b="1" dirty="0"/>
              <a:t>Mientras </a:t>
            </a:r>
            <a:r>
              <a:rPr lang="es-CL" sz="1600" dirty="0"/>
              <a:t>no llegue a la universidad </a:t>
            </a:r>
            <a:r>
              <a:rPr lang="es-CL" sz="1600" b="1" dirty="0"/>
              <a:t>haga </a:t>
            </a:r>
            <a:r>
              <a:rPr lang="es-CL" sz="1600" dirty="0"/>
              <a:t>:</a:t>
            </a:r>
            <a:br>
              <a:rPr lang="es-CL" sz="1600" dirty="0"/>
            </a:br>
            <a:r>
              <a:rPr lang="es-CL" sz="1600" dirty="0" smtClean="0"/>
              <a:t>	Seguir </a:t>
            </a:r>
            <a:r>
              <a:rPr lang="es-CL" sz="1600" dirty="0"/>
              <a:t>en el bus.</a:t>
            </a:r>
            <a:br>
              <a:rPr lang="es-CL" sz="1600" dirty="0"/>
            </a:br>
            <a:r>
              <a:rPr lang="es-CL" sz="1600" dirty="0" smtClean="0"/>
              <a:t>Bajarse</a:t>
            </a:r>
            <a:r>
              <a:rPr lang="es-CL" sz="1600" dirty="0"/>
              <a:t>.</a:t>
            </a:r>
            <a:br>
              <a:rPr lang="es-CL" sz="1600" dirty="0"/>
            </a:br>
            <a:r>
              <a:rPr lang="es-CL" sz="1600" dirty="0"/>
              <a:t>Entrar a la universidad.</a:t>
            </a:r>
            <a:br>
              <a:rPr lang="es-CL" sz="1600" dirty="0"/>
            </a:br>
            <a:r>
              <a:rPr lang="es-CL" sz="1600" b="1" dirty="0"/>
              <a:t>Fin</a:t>
            </a:r>
            <a:endParaRPr lang="es-CL" sz="1600" dirty="0"/>
          </a:p>
          <a:p>
            <a:endParaRPr lang="es-CL" sz="1200" dirty="0"/>
          </a:p>
        </p:txBody>
      </p:sp>
      <p:pic>
        <p:nvPicPr>
          <p:cNvPr id="4" name="Imagen 3" descr="SLAM Bunny Goes to School Cards | LEADERSprojec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5" y="3901350"/>
            <a:ext cx="3380508" cy="22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964" y="803564"/>
            <a:ext cx="12179300" cy="490538"/>
          </a:xfrm>
        </p:spPr>
        <p:txBody>
          <a:bodyPr/>
          <a:lstStyle/>
          <a:p>
            <a:r>
              <a:rPr lang="es-CL" dirty="0" smtClean="0"/>
              <a:t>Elementos de un Algoritmo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914400" y="2189018"/>
            <a:ext cx="9365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DATOS: Variables  (nombre=pedro, edad=23, notas=4,2) y constantes (pi=3,1416)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EXPRESIONES ARITMETICAS:  A+(B*C)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EXPRESIONES RELACIONALES: </a:t>
            </a:r>
            <a:r>
              <a:rPr lang="es-ES_tradnl" altLang="es-CL" dirty="0">
                <a:solidFill>
                  <a:schemeClr val="tx2"/>
                </a:solidFill>
              </a:rPr>
              <a:t>&gt;, &lt;, =, &lt;&gt;, </a:t>
            </a:r>
            <a:r>
              <a:rPr lang="es-ES_tradnl" altLang="es-CL" dirty="0">
                <a:solidFill>
                  <a:schemeClr val="tx2"/>
                </a:solidFill>
                <a:sym typeface="Symbol" panose="05050102010706020507" pitchFamily="18" charset="2"/>
              </a:rPr>
              <a:t>, </a:t>
            </a:r>
            <a:r>
              <a:rPr lang="es-ES_tradnl" altLang="es-CL" dirty="0" smtClean="0">
                <a:solidFill>
                  <a:schemeClr val="tx2"/>
                </a:solidFill>
                <a:sym typeface="Symbol" panose="05050102010706020507" pitchFamily="18" charset="2"/>
              </a:rPr>
              <a:t>  (</a:t>
            </a:r>
            <a:r>
              <a:rPr lang="es-ES_tradnl" altLang="es-CL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ej</a:t>
            </a:r>
            <a:r>
              <a:rPr lang="es-ES_tradnl" altLang="es-CL" dirty="0" smtClean="0">
                <a:solidFill>
                  <a:schemeClr val="tx2"/>
                </a:solidFill>
                <a:sym typeface="Symbol" panose="05050102010706020507" pitchFamily="18" charset="2"/>
              </a:rPr>
              <a:t>: A&gt;B, C=B)</a:t>
            </a:r>
            <a:endParaRPr lang="es-CL" altLang="es-CL" dirty="0"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EXPRESIONES LOGICAS: </a:t>
            </a:r>
            <a:r>
              <a:rPr lang="es-ES_tradnl" altLang="es-CL" b="1" dirty="0" smtClean="0">
                <a:solidFill>
                  <a:srgbClr val="3366CC"/>
                </a:solidFill>
                <a:sym typeface="Wingdings" panose="05000000000000000000" pitchFamily="2" charset="2"/>
              </a:rPr>
              <a:t>  </a:t>
            </a:r>
            <a:r>
              <a:rPr lang="es-ES_tradnl" altLang="es-CL" dirty="0">
                <a:solidFill>
                  <a:schemeClr val="tx2"/>
                </a:solidFill>
                <a:sym typeface="Wingdings" panose="05000000000000000000" pitchFamily="2" charset="2"/>
              </a:rPr>
              <a:t>No: </a:t>
            </a:r>
            <a:r>
              <a:rPr lang="es-ES_tradnl" altLang="es-CL" dirty="0">
                <a:solidFill>
                  <a:schemeClr val="tx2"/>
                </a:solidFill>
                <a:sym typeface="Symbol" panose="05050102010706020507" pitchFamily="18" charset="2"/>
              </a:rPr>
              <a:t>, </a:t>
            </a:r>
            <a:r>
              <a:rPr lang="es-ES_tradnl" altLang="es-CL" dirty="0">
                <a:solidFill>
                  <a:schemeClr val="tx2"/>
                </a:solidFill>
              </a:rPr>
              <a:t>Y: </a:t>
            </a:r>
            <a:r>
              <a:rPr lang="es-ES_tradnl" altLang="es-CL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s-ES_tradnl" altLang="es-CL" dirty="0">
                <a:solidFill>
                  <a:schemeClr val="tx2"/>
                </a:solidFill>
                <a:sym typeface="Wingdings" panose="05000000000000000000" pitchFamily="2" charset="2"/>
              </a:rPr>
              <a:t> , O: </a:t>
            </a:r>
            <a:r>
              <a:rPr lang="es-ES_tradnl" altLang="es-CL" dirty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s-ES_tradnl" altLang="es-CL" dirty="0">
                <a:solidFill>
                  <a:schemeClr val="tx2"/>
                </a:solidFill>
                <a:sym typeface="Wingdings" panose="05000000000000000000" pitchFamily="2" charset="2"/>
              </a:rPr>
              <a:t>	 (</a:t>
            </a:r>
            <a:r>
              <a:rPr lang="es-ES_tradnl" altLang="es-CL" dirty="0" err="1">
                <a:solidFill>
                  <a:schemeClr val="tx2"/>
                </a:solidFill>
                <a:sym typeface="Wingdings" panose="05000000000000000000" pitchFamily="2" charset="2"/>
              </a:rPr>
              <a:t>ej</a:t>
            </a:r>
            <a:r>
              <a:rPr lang="es-ES_tradnl" altLang="es-CL" dirty="0">
                <a:solidFill>
                  <a:schemeClr val="tx2"/>
                </a:solidFill>
                <a:sym typeface="Wingdings" panose="05000000000000000000" pitchFamily="2" charset="2"/>
              </a:rPr>
              <a:t>: A&lt;B </a:t>
            </a:r>
            <a:r>
              <a:rPr lang="es-ES_tradnl" altLang="es-CL" dirty="0">
                <a:solidFill>
                  <a:schemeClr val="tx2"/>
                </a:solidFill>
                <a:sym typeface="Symbol" panose="05050102010706020507" pitchFamily="18" charset="2"/>
              </a:rPr>
              <a:t> C=B </a:t>
            </a:r>
            <a:r>
              <a:rPr lang="es-ES_tradnl" altLang="es-CL" dirty="0">
                <a:solidFill>
                  <a:schemeClr val="tx2"/>
                </a:solidFill>
                <a:sym typeface="Wingdings" panose="05000000000000000000" pitchFamily="2" charset="2"/>
              </a:rPr>
              <a:t>) Su resultado es </a:t>
            </a:r>
            <a:r>
              <a:rPr lang="es-ES_tradnl" alt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Verdadero o Falso</a:t>
            </a:r>
            <a:endParaRPr lang="es-ES_tradnl" altLang="es-CL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ASIGNACIONES: nombre</a:t>
            </a:r>
            <a:r>
              <a:rPr lang="es-CL" dirty="0" smtClean="0">
                <a:sym typeface="Wingdings" panose="05000000000000000000" pitchFamily="2" charset="2"/>
              </a:rPr>
              <a:t> </a:t>
            </a:r>
            <a:r>
              <a:rPr lang="es-CL" dirty="0" err="1" smtClean="0">
                <a:sym typeface="Wingdings" panose="05000000000000000000" pitchFamily="2" charset="2"/>
              </a:rPr>
              <a:t>lalo</a:t>
            </a:r>
            <a:r>
              <a:rPr lang="es-CL" dirty="0" smtClean="0">
                <a:sym typeface="Wingdings" panose="05000000000000000000" pitchFamily="2" charset="2"/>
              </a:rPr>
              <a:t>, A10, CB</a:t>
            </a: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ESTRUCTURAS DE SELECCIÓN: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ESTRUCTURAS ITERATIVAS: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95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1342</Words>
  <Application>Microsoft Office PowerPoint</Application>
  <PresentationFormat>Panorámica</PresentationFormat>
  <Paragraphs>231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Calibri</vt:lpstr>
      <vt:lpstr>Century Gothic</vt:lpstr>
      <vt:lpstr>Lucida Sans Unicode</vt:lpstr>
      <vt:lpstr>Symbol</vt:lpstr>
      <vt:lpstr>Tekton</vt:lpstr>
      <vt:lpstr>Times New Roman</vt:lpstr>
      <vt:lpstr>Wingdings</vt:lpstr>
      <vt:lpstr>Wingdings 2</vt:lpstr>
      <vt:lpstr>Wingdings 3</vt:lpstr>
      <vt:lpstr>Ion</vt:lpstr>
      <vt:lpstr>Bitmap Image</vt:lpstr>
      <vt:lpstr>Taller Introductorio a Algoritmos</vt:lpstr>
      <vt:lpstr>¿Qué es una computadora ?</vt:lpstr>
      <vt:lpstr>Componentes de una computadora</vt:lpstr>
      <vt:lpstr>Presentación de PowerPoint</vt:lpstr>
      <vt:lpstr>Presentación de PowerPoint</vt:lpstr>
      <vt:lpstr>Presentación de PowerPoint</vt:lpstr>
      <vt:lpstr>Características de un algoritmo</vt:lpstr>
      <vt:lpstr>Ejemplo:  </vt:lpstr>
      <vt:lpstr>Elementos de un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1</vt:lpstr>
      <vt:lpstr>Ejemplo 2</vt:lpstr>
      <vt:lpstr>Ejemplo 3</vt:lpstr>
      <vt:lpstr>Ejemplo 4</vt:lpstr>
      <vt:lpstr>Ejemplo 4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Introductorio a Algoritmos</dc:title>
  <dc:creator>Director DCI</dc:creator>
  <cp:lastModifiedBy>Director DCI</cp:lastModifiedBy>
  <cp:revision>12</cp:revision>
  <dcterms:created xsi:type="dcterms:W3CDTF">2020-04-06T02:12:06Z</dcterms:created>
  <dcterms:modified xsi:type="dcterms:W3CDTF">2020-04-06T13:43:13Z</dcterms:modified>
</cp:coreProperties>
</file>